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3"/>
  </p:sldMasterIdLst>
  <p:notesMasterIdLst>
    <p:notesMasterId r:id="rId50"/>
  </p:notesMasterIdLst>
  <p:handoutMasterIdLst>
    <p:handoutMasterId r:id="rId51"/>
  </p:handoutMasterIdLst>
  <p:sldIdLst>
    <p:sldId id="259" r:id="rId4"/>
    <p:sldId id="359" r:id="rId5"/>
    <p:sldId id="371" r:id="rId6"/>
    <p:sldId id="277" r:id="rId7"/>
    <p:sldId id="282" r:id="rId8"/>
    <p:sldId id="386" r:id="rId9"/>
    <p:sldId id="385" r:id="rId10"/>
    <p:sldId id="382" r:id="rId11"/>
    <p:sldId id="302" r:id="rId12"/>
    <p:sldId id="315" r:id="rId13"/>
    <p:sldId id="346" r:id="rId14"/>
    <p:sldId id="348" r:id="rId15"/>
    <p:sldId id="332" r:id="rId16"/>
    <p:sldId id="329" r:id="rId17"/>
    <p:sldId id="314" r:id="rId18"/>
    <p:sldId id="309" r:id="rId19"/>
    <p:sldId id="300" r:id="rId20"/>
    <p:sldId id="328" r:id="rId21"/>
    <p:sldId id="323" r:id="rId22"/>
    <p:sldId id="378" r:id="rId23"/>
    <p:sldId id="307" r:id="rId24"/>
    <p:sldId id="308" r:id="rId25"/>
    <p:sldId id="380" r:id="rId26"/>
    <p:sldId id="324" r:id="rId27"/>
    <p:sldId id="351" r:id="rId28"/>
    <p:sldId id="388" r:id="rId29"/>
    <p:sldId id="375" r:id="rId30"/>
    <p:sldId id="384" r:id="rId31"/>
    <p:sldId id="301" r:id="rId32"/>
    <p:sldId id="319" r:id="rId33"/>
    <p:sldId id="364" r:id="rId34"/>
    <p:sldId id="269" r:id="rId35"/>
    <p:sldId id="383" r:id="rId36"/>
    <p:sldId id="374" r:id="rId37"/>
    <p:sldId id="305" r:id="rId38"/>
    <p:sldId id="340" r:id="rId39"/>
    <p:sldId id="344" r:id="rId40"/>
    <p:sldId id="331" r:id="rId41"/>
    <p:sldId id="367" r:id="rId42"/>
    <p:sldId id="263" r:id="rId43"/>
    <p:sldId id="267" r:id="rId44"/>
    <p:sldId id="361" r:id="rId45"/>
    <p:sldId id="327" r:id="rId46"/>
    <p:sldId id="343" r:id="rId47"/>
    <p:sldId id="326" r:id="rId48"/>
    <p:sldId id="381" r:id="rId49"/>
  </p:sldIdLst>
  <p:sldSz cx="9144000" cy="6858000" type="screen4x3"/>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userDrawn="1">
          <p15:clr>
            <a:srgbClr val="A4A3A4"/>
          </p15:clr>
        </p15:guide>
        <p15:guide id="2" pos="210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496"/>
    <p:restoredTop sz="64903" autoAdjust="0"/>
  </p:normalViewPr>
  <p:slideViewPr>
    <p:cSldViewPr>
      <p:cViewPr varScale="1">
        <p:scale>
          <a:sx n="62" d="100"/>
          <a:sy n="62" d="100"/>
        </p:scale>
        <p:origin x="1290" y="72"/>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notesMaster" Target="notesMasters/notesMaster1.xml"/><Relationship Id="rId55"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customXml" Target="../customXml/item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viewProps" Target="viewProps.xml"/><Relationship Id="rId5" Type="http://schemas.openxmlformats.org/officeDocument/2006/relationships/slide" Target="slides/slide2.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8" Type="http://schemas.openxmlformats.org/officeDocument/2006/relationships/slide" Target="slides/slide5.xml"/><Relationship Id="rId51" Type="http://schemas.openxmlformats.org/officeDocument/2006/relationships/handoutMaster" Target="handoutMasters/handoutMaster1.xml"/><Relationship Id="rId3" Type="http://schemas.openxmlformats.org/officeDocument/2006/relationships/slideMaster" Target="slideMasters/slideMaster1.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889938" cy="487680"/>
          </a:xfrm>
          <a:prstGeom prst="rect">
            <a:avLst/>
          </a:prstGeom>
        </p:spPr>
        <p:txBody>
          <a:bodyPr vert="horz" lIns="91429" tIns="45714" rIns="91429" bIns="45714" rtlCol="0"/>
          <a:lstStyle>
            <a:lvl1pPr algn="l">
              <a:defRPr sz="1200"/>
            </a:lvl1pPr>
          </a:lstStyle>
          <a:p>
            <a:endParaRPr lang="en-GB"/>
          </a:p>
        </p:txBody>
      </p:sp>
      <p:sp>
        <p:nvSpPr>
          <p:cNvPr id="3" name="Date Placeholder 2"/>
          <p:cNvSpPr>
            <a:spLocks noGrp="1"/>
          </p:cNvSpPr>
          <p:nvPr>
            <p:ph type="dt" sz="quarter" idx="1"/>
          </p:nvPr>
        </p:nvSpPr>
        <p:spPr>
          <a:xfrm>
            <a:off x="3777607" y="0"/>
            <a:ext cx="2889938" cy="487680"/>
          </a:xfrm>
          <a:prstGeom prst="rect">
            <a:avLst/>
          </a:prstGeom>
        </p:spPr>
        <p:txBody>
          <a:bodyPr vert="horz" lIns="91429" tIns="45714" rIns="91429" bIns="45714" rtlCol="0"/>
          <a:lstStyle>
            <a:lvl1pPr algn="r">
              <a:defRPr sz="1200"/>
            </a:lvl1pPr>
          </a:lstStyle>
          <a:p>
            <a:fld id="{96D292DE-8B7A-4254-AA83-74C1F4DD4AF0}" type="datetimeFigureOut">
              <a:rPr lang="en-GB" smtClean="0"/>
              <a:pPr/>
              <a:t>30/01/2025</a:t>
            </a:fld>
            <a:endParaRPr lang="en-GB"/>
          </a:p>
        </p:txBody>
      </p:sp>
      <p:sp>
        <p:nvSpPr>
          <p:cNvPr id="4" name="Footer Placeholder 3"/>
          <p:cNvSpPr>
            <a:spLocks noGrp="1"/>
          </p:cNvSpPr>
          <p:nvPr>
            <p:ph type="ftr" sz="quarter" idx="2"/>
          </p:nvPr>
        </p:nvSpPr>
        <p:spPr>
          <a:xfrm>
            <a:off x="1" y="9264227"/>
            <a:ext cx="2889938" cy="487680"/>
          </a:xfrm>
          <a:prstGeom prst="rect">
            <a:avLst/>
          </a:prstGeom>
        </p:spPr>
        <p:txBody>
          <a:bodyPr vert="horz" lIns="91429" tIns="45714" rIns="91429" bIns="45714" rtlCol="0" anchor="b"/>
          <a:lstStyle>
            <a:lvl1pPr algn="l">
              <a:defRPr sz="1200"/>
            </a:lvl1pPr>
          </a:lstStyle>
          <a:p>
            <a:endParaRPr lang="en-GB"/>
          </a:p>
        </p:txBody>
      </p:sp>
      <p:sp>
        <p:nvSpPr>
          <p:cNvPr id="5" name="Slide Number Placeholder 4"/>
          <p:cNvSpPr>
            <a:spLocks noGrp="1"/>
          </p:cNvSpPr>
          <p:nvPr>
            <p:ph type="sldNum" sz="quarter" idx="3"/>
          </p:nvPr>
        </p:nvSpPr>
        <p:spPr>
          <a:xfrm>
            <a:off x="3777607" y="9264227"/>
            <a:ext cx="2889938" cy="487680"/>
          </a:xfrm>
          <a:prstGeom prst="rect">
            <a:avLst/>
          </a:prstGeom>
        </p:spPr>
        <p:txBody>
          <a:bodyPr vert="horz" lIns="91429" tIns="45714" rIns="91429" bIns="45714" rtlCol="0" anchor="b"/>
          <a:lstStyle>
            <a:lvl1pPr algn="r">
              <a:defRPr sz="1200"/>
            </a:lvl1pPr>
          </a:lstStyle>
          <a:p>
            <a:fld id="{A3C3D8D3-17FF-4C88-A759-00DBF3A84646}" type="slidenum">
              <a:rPr lang="en-GB" smtClean="0"/>
              <a:pPr/>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889938" cy="489374"/>
          </a:xfrm>
          <a:prstGeom prst="rect">
            <a:avLst/>
          </a:prstGeom>
        </p:spPr>
        <p:txBody>
          <a:bodyPr vert="horz" lIns="91429" tIns="45714" rIns="91429" bIns="45714" rtlCol="0"/>
          <a:lstStyle>
            <a:lvl1pPr algn="l">
              <a:defRPr sz="1200"/>
            </a:lvl1pPr>
          </a:lstStyle>
          <a:p>
            <a:endParaRPr lang="en-GB"/>
          </a:p>
        </p:txBody>
      </p:sp>
      <p:sp>
        <p:nvSpPr>
          <p:cNvPr id="3" name="Date Placeholder 2"/>
          <p:cNvSpPr>
            <a:spLocks noGrp="1"/>
          </p:cNvSpPr>
          <p:nvPr>
            <p:ph type="dt" idx="1"/>
          </p:nvPr>
        </p:nvSpPr>
        <p:spPr>
          <a:xfrm>
            <a:off x="3777607" y="0"/>
            <a:ext cx="2889938" cy="489374"/>
          </a:xfrm>
          <a:prstGeom prst="rect">
            <a:avLst/>
          </a:prstGeom>
        </p:spPr>
        <p:txBody>
          <a:bodyPr vert="horz" lIns="91429" tIns="45714" rIns="91429" bIns="45714" rtlCol="0"/>
          <a:lstStyle>
            <a:lvl1pPr algn="r">
              <a:defRPr sz="1200"/>
            </a:lvl1pPr>
          </a:lstStyle>
          <a:p>
            <a:fld id="{F106F6F2-C313-6F44-B464-0E3ADC713A70}" type="datetimeFigureOut">
              <a:rPr lang="en-GB" smtClean="0"/>
              <a:pPr/>
              <a:t>30/01/2025</a:t>
            </a:fld>
            <a:endParaRPr lang="en-GB"/>
          </a:p>
        </p:txBody>
      </p:sp>
      <p:sp>
        <p:nvSpPr>
          <p:cNvPr id="4" name="Slide Image Placeholder 3"/>
          <p:cNvSpPr>
            <a:spLocks noGrp="1" noRot="1" noChangeAspect="1"/>
          </p:cNvSpPr>
          <p:nvPr>
            <p:ph type="sldImg" idx="2"/>
          </p:nvPr>
        </p:nvSpPr>
        <p:spPr>
          <a:xfrm>
            <a:off x="1139825" y="1219200"/>
            <a:ext cx="4389438" cy="3292475"/>
          </a:xfrm>
          <a:prstGeom prst="rect">
            <a:avLst/>
          </a:prstGeom>
          <a:noFill/>
          <a:ln w="12700">
            <a:solidFill>
              <a:prstClr val="black"/>
            </a:solidFill>
          </a:ln>
        </p:spPr>
        <p:txBody>
          <a:bodyPr vert="horz" lIns="91429" tIns="45714" rIns="91429" bIns="45714" rtlCol="0" anchor="ctr"/>
          <a:lstStyle/>
          <a:p>
            <a:endParaRPr lang="en-GB"/>
          </a:p>
        </p:txBody>
      </p:sp>
      <p:sp>
        <p:nvSpPr>
          <p:cNvPr id="5" name="Notes Placeholder 4"/>
          <p:cNvSpPr>
            <a:spLocks noGrp="1"/>
          </p:cNvSpPr>
          <p:nvPr>
            <p:ph type="body" sz="quarter" idx="3"/>
          </p:nvPr>
        </p:nvSpPr>
        <p:spPr>
          <a:xfrm>
            <a:off x="666909" y="4693920"/>
            <a:ext cx="5335270" cy="3840480"/>
          </a:xfrm>
          <a:prstGeom prst="rect">
            <a:avLst/>
          </a:prstGeom>
        </p:spPr>
        <p:txBody>
          <a:bodyPr vert="horz" lIns="91429" tIns="45714" rIns="91429" bIns="45714"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1" y="9264228"/>
            <a:ext cx="2889938" cy="489373"/>
          </a:xfrm>
          <a:prstGeom prst="rect">
            <a:avLst/>
          </a:prstGeom>
        </p:spPr>
        <p:txBody>
          <a:bodyPr vert="horz" lIns="91429" tIns="45714" rIns="91429" bIns="45714"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8"/>
            <a:ext cx="2889938" cy="489373"/>
          </a:xfrm>
          <a:prstGeom prst="rect">
            <a:avLst/>
          </a:prstGeom>
        </p:spPr>
        <p:txBody>
          <a:bodyPr vert="horz" lIns="91429" tIns="45714" rIns="91429" bIns="45714" rtlCol="0" anchor="b"/>
          <a:lstStyle>
            <a:lvl1pPr algn="r">
              <a:defRPr sz="1200"/>
            </a:lvl1pPr>
          </a:lstStyle>
          <a:p>
            <a:fld id="{F9846C1A-FA1B-E448-9E9D-5CC5C5F25656}" type="slidenum">
              <a:rPr lang="en-GB" smtClean="0"/>
              <a:pPr/>
              <a:t>‹#›</a:t>
            </a:fld>
            <a:endParaRPr lang="en-GB"/>
          </a:p>
        </p:txBody>
      </p:sp>
    </p:spTree>
    <p:extLst>
      <p:ext uri="{BB962C8B-B14F-4D97-AF65-F5344CB8AC3E}">
        <p14:creationId xmlns:p14="http://schemas.microsoft.com/office/powerpoint/2010/main" val="20527111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Going to start by looking at the overall meaning of PL. </a:t>
            </a:r>
          </a:p>
          <a:p>
            <a:r>
              <a:rPr lang="en-US" dirty="0"/>
              <a:t>What does it mean? </a:t>
            </a:r>
          </a:p>
          <a:p>
            <a:r>
              <a:rPr lang="en-US" dirty="0"/>
              <a:t>Then we’ll begin to look one aspect of PL in particular – physical movement</a:t>
            </a:r>
          </a:p>
          <a:p>
            <a:r>
              <a:rPr lang="en-US" dirty="0"/>
              <a:t>Then – we’ll have a go-  practical participation</a:t>
            </a:r>
          </a:p>
          <a:p>
            <a:endParaRPr lang="en-US" dirty="0"/>
          </a:p>
          <a:p>
            <a:r>
              <a:rPr lang="en-US" dirty="0"/>
              <a:t>Then before lunch we’ll zoom in on year year physical movement and we’ll look at what is known as fundamental movement skills</a:t>
            </a:r>
          </a:p>
          <a:p>
            <a:endParaRPr lang="en-US" dirty="0"/>
          </a:p>
          <a:p>
            <a:endParaRPr lang="en-US" dirty="0"/>
          </a:p>
          <a:p>
            <a:r>
              <a:rPr lang="en-US" dirty="0"/>
              <a:t>Physical literacy        So what does it mean? Three key components</a:t>
            </a:r>
          </a:p>
          <a:p>
            <a:r>
              <a:rPr lang="en-US" dirty="0"/>
              <a:t>Monism and dualism                  Why is PL important                  Sensory integration</a:t>
            </a:r>
          </a:p>
          <a:p>
            <a:r>
              <a:rPr lang="en-US" dirty="0"/>
              <a:t>Intro to FMS                     What in modern society is impacting on this? Make a list </a:t>
            </a:r>
          </a:p>
          <a:p>
            <a:r>
              <a:rPr lang="en-US" dirty="0"/>
              <a:t>Specific FMS                   Mountain motor development</a:t>
            </a:r>
          </a:p>
          <a:p>
            <a:r>
              <a:rPr lang="en-US" dirty="0"/>
              <a:t>Practical bits to highlight monism approach …that engage emotional / physical &amp; social</a:t>
            </a:r>
          </a:p>
          <a:p>
            <a:r>
              <a:rPr lang="en-US" dirty="0"/>
              <a:t>Key docs child matters, future gen act, don’t forget me</a:t>
            </a:r>
          </a:p>
          <a:p>
            <a:endParaRPr lang="en-US" dirty="0"/>
          </a:p>
          <a:p>
            <a:endParaRPr lang="en-US" dirty="0"/>
          </a:p>
        </p:txBody>
      </p:sp>
      <p:sp>
        <p:nvSpPr>
          <p:cNvPr id="4" name="Slide Number Placeholder 3"/>
          <p:cNvSpPr>
            <a:spLocks noGrp="1"/>
          </p:cNvSpPr>
          <p:nvPr>
            <p:ph type="sldNum" sz="quarter" idx="5"/>
          </p:nvPr>
        </p:nvSpPr>
        <p:spPr/>
        <p:txBody>
          <a:bodyPr/>
          <a:lstStyle/>
          <a:p>
            <a:fld id="{F9846C1A-FA1B-E448-9E9D-5CC5C5F25656}" type="slidenum">
              <a:rPr lang="en-GB" smtClean="0"/>
              <a:pPr/>
              <a:t>1</a:t>
            </a:fld>
            <a:endParaRPr lang="en-GB"/>
          </a:p>
        </p:txBody>
      </p:sp>
    </p:spTree>
    <p:extLst>
      <p:ext uri="{BB962C8B-B14F-4D97-AF65-F5344CB8AC3E}">
        <p14:creationId xmlns:p14="http://schemas.microsoft.com/office/powerpoint/2010/main" val="19245926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14289"/>
            <a:r>
              <a:rPr lang="en-US" dirty="0"/>
              <a:t>Main focus for today is on Phys Lit &amp; ensure you have sound understanding of this. </a:t>
            </a:r>
          </a:p>
          <a:p>
            <a:endParaRPr lang="en-US" dirty="0"/>
          </a:p>
        </p:txBody>
      </p:sp>
      <p:sp>
        <p:nvSpPr>
          <p:cNvPr id="4" name="Slide Number Placeholder 3"/>
          <p:cNvSpPr>
            <a:spLocks noGrp="1"/>
          </p:cNvSpPr>
          <p:nvPr>
            <p:ph type="sldNum" sz="quarter" idx="5"/>
          </p:nvPr>
        </p:nvSpPr>
        <p:spPr/>
        <p:txBody>
          <a:bodyPr/>
          <a:lstStyle/>
          <a:p>
            <a:fld id="{E396378C-4345-4EB5-970A-5515A3F3E2CC}" type="slidenum">
              <a:rPr lang="en-GB" smtClean="0"/>
              <a:t>2</a:t>
            </a:fld>
            <a:endParaRPr lang="en-GB"/>
          </a:p>
        </p:txBody>
      </p:sp>
    </p:spTree>
    <p:extLst>
      <p:ext uri="{BB962C8B-B14F-4D97-AF65-F5344CB8AC3E}">
        <p14:creationId xmlns:p14="http://schemas.microsoft.com/office/powerpoint/2010/main" val="11737454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846C1A-FA1B-E448-9E9D-5CC5C5F25656}" type="slidenum">
              <a:rPr lang="en-GB" smtClean="0"/>
              <a:pPr/>
              <a:t>3</a:t>
            </a:fld>
            <a:endParaRPr lang="en-GB"/>
          </a:p>
        </p:txBody>
      </p:sp>
    </p:spTree>
    <p:extLst>
      <p:ext uri="{BB962C8B-B14F-4D97-AF65-F5344CB8AC3E}">
        <p14:creationId xmlns:p14="http://schemas.microsoft.com/office/powerpoint/2010/main" val="17977700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defTabSz="914289">
              <a:spcBef>
                <a:spcPct val="0"/>
              </a:spcBef>
              <a:defRPr/>
            </a:pPr>
            <a:r>
              <a:rPr lang="en-US" altLang="en-US" dirty="0">
                <a:ea typeface="ＭＳ Ｐゴシック" panose="020B0600070205080204" pitchFamily="34" charset="-128"/>
              </a:rPr>
              <a:t>PL is a concept. </a:t>
            </a:r>
          </a:p>
          <a:p>
            <a:pPr defTabSz="914289">
              <a:spcBef>
                <a:spcPct val="0"/>
              </a:spcBef>
              <a:defRPr/>
            </a:pPr>
            <a:r>
              <a:rPr lang="en-US" altLang="en-US" dirty="0">
                <a:ea typeface="ＭＳ Ｐゴシック" panose="020B0600070205080204" pitchFamily="34" charset="-128"/>
              </a:rPr>
              <a:t>PL is a phrase that means a culmination of things. </a:t>
            </a:r>
          </a:p>
          <a:p>
            <a:pPr defTabSz="914289">
              <a:spcBef>
                <a:spcPct val="0"/>
              </a:spcBef>
              <a:defRPr/>
            </a:pPr>
            <a:r>
              <a:rPr lang="en-US" altLang="en-US" b="1" baseline="0" dirty="0">
                <a:ea typeface="ＭＳ Ｐゴシック" panose="020B0600070205080204" pitchFamily="34" charset="-128"/>
              </a:rPr>
              <a:t>Physical literacy is a personal concept – it’s yours - you own your own Ph lit journey. And the hope then is that Ph L can be described as – read quote </a:t>
            </a:r>
          </a:p>
          <a:p>
            <a:pPr defTabSz="914289">
              <a:spcBef>
                <a:spcPct val="0"/>
              </a:spcBef>
              <a:defRPr/>
            </a:pPr>
            <a:r>
              <a:rPr lang="en-US" altLang="en-US" b="1" baseline="0" dirty="0">
                <a:ea typeface="ＭＳ Ｐゴシック" panose="020B0600070205080204" pitchFamily="34" charset="-128"/>
              </a:rPr>
              <a:t> </a:t>
            </a:r>
            <a:r>
              <a:rPr lang="en-US" altLang="en-US" dirty="0">
                <a:ea typeface="ＭＳ Ｐゴシック" panose="020B0600070205080204" pitchFamily="34" charset="-128"/>
              </a:rPr>
              <a:t>This concept is not exclusive i.e. one person can’t ‘have’ PL and then another person can have PL – everyone has possession of their very own physical literacy. </a:t>
            </a:r>
          </a:p>
          <a:p>
            <a:pPr defTabSz="914289">
              <a:spcBef>
                <a:spcPct val="0"/>
              </a:spcBef>
              <a:defRPr/>
            </a:pPr>
            <a:r>
              <a:rPr lang="en-US" altLang="en-US" dirty="0">
                <a:ea typeface="ＭＳ Ｐゴシック" panose="020B0600070205080204" pitchFamily="34" charset="-128"/>
              </a:rPr>
              <a:t>Every individual has own level of physical and emotional dimensions.</a:t>
            </a:r>
          </a:p>
          <a:p>
            <a:pPr eaLnBrk="1" hangingPunct="1">
              <a:spcBef>
                <a:spcPct val="0"/>
              </a:spcBef>
            </a:pPr>
            <a:endParaRPr lang="en-US" altLang="en-US" dirty="0">
              <a:ea typeface="ＭＳ Ｐゴシック" panose="020B0600070205080204" pitchFamily="34" charset="-128"/>
            </a:endParaRPr>
          </a:p>
          <a:p>
            <a:pPr eaLnBrk="1" hangingPunct="1">
              <a:spcBef>
                <a:spcPct val="0"/>
              </a:spcBef>
            </a:pPr>
            <a:r>
              <a:rPr lang="en-US" altLang="en-US" b="1" baseline="0" dirty="0">
                <a:ea typeface="ＭＳ Ｐゴシック" panose="020B0600070205080204" pitchFamily="34" charset="-128"/>
              </a:rPr>
              <a:t>PL </a:t>
            </a:r>
            <a:r>
              <a:rPr lang="en-US" altLang="en-US" dirty="0">
                <a:ea typeface="ＭＳ Ｐゴシック" panose="020B0600070205080204" pitchFamily="34" charset="-128"/>
              </a:rPr>
              <a:t>is developed through engaging with a range of experiences and opportunities.  </a:t>
            </a:r>
          </a:p>
        </p:txBody>
      </p:sp>
      <p:sp>
        <p:nvSpPr>
          <p:cNvPr id="1229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860" indent="-285715">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2861" indent="-228573">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005" indent="-228573">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150" indent="-228573">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294" indent="-228573"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438" indent="-228573"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8583" indent="-228573"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5728" indent="-228573"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D74A18C9-CCE2-451F-8AC8-13A545DB8DB5}" type="slidenum">
              <a:rPr lang="en-US" altLang="en-US" smtClean="0">
                <a:latin typeface="Arial" panose="020B0604020202020204" pitchFamily="34" charset="0"/>
              </a:rPr>
              <a:pPr>
                <a:spcBef>
                  <a:spcPct val="0"/>
                </a:spcBef>
              </a:pPr>
              <a:t>4</a:t>
            </a:fld>
            <a:endParaRPr lang="en-US" altLang="en-US">
              <a:latin typeface="Arial" panose="020B0604020202020204" pitchFamily="34" charset="0"/>
            </a:endParaRPr>
          </a:p>
        </p:txBody>
      </p:sp>
    </p:spTree>
    <p:extLst>
      <p:ext uri="{BB962C8B-B14F-4D97-AF65-F5344CB8AC3E}">
        <p14:creationId xmlns:p14="http://schemas.microsoft.com/office/powerpoint/2010/main" val="1143003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fontAlgn="base"/>
            <a:r>
              <a:rPr lang="en-US" altLang="en-US" b="1" dirty="0">
                <a:ea typeface="ＭＳ Ｐゴシック" panose="020B0600070205080204" pitchFamily="34" charset="-128"/>
              </a:rPr>
              <a:t>So as you can see here - Physical activity or movement - is an element that is</a:t>
            </a:r>
            <a:r>
              <a:rPr lang="en-US" altLang="en-US" b="1" baseline="0" dirty="0">
                <a:ea typeface="ＭＳ Ｐゴシック" panose="020B0600070205080204" pitchFamily="34" charset="-128"/>
              </a:rPr>
              <a:t> developed within physical literacy – as well as …quote</a:t>
            </a:r>
            <a:endParaRPr lang="en-GB" dirty="0"/>
          </a:p>
          <a:p>
            <a:pPr rtl="0" fontAlgn="base"/>
            <a:r>
              <a:rPr lang="en-GB" dirty="0"/>
              <a:t>So PL is a Holistic concept –  </a:t>
            </a:r>
          </a:p>
          <a:p>
            <a:pPr rtl="0" fontAlgn="base"/>
            <a:r>
              <a:rPr lang="en-GB" dirty="0"/>
              <a:t>it involves the ability of the body to move competently / </a:t>
            </a:r>
          </a:p>
          <a:p>
            <a:pPr rtl="0" fontAlgn="base"/>
            <a:r>
              <a:rPr lang="en-GB" dirty="0"/>
              <a:t>It engaging the brain to think - cognitively /</a:t>
            </a:r>
          </a:p>
          <a:p>
            <a:pPr rtl="0" fontAlgn="base"/>
            <a:r>
              <a:rPr lang="en-GB" dirty="0"/>
              <a:t>It has impacts our </a:t>
            </a:r>
            <a:r>
              <a:rPr lang="en-GB" dirty="0" err="1"/>
              <a:t>behavious</a:t>
            </a:r>
            <a:r>
              <a:rPr lang="en-GB" dirty="0"/>
              <a:t> and desire which can be influenced with social aspects / </a:t>
            </a:r>
          </a:p>
          <a:p>
            <a:pPr rtl="0" fontAlgn="base"/>
            <a:r>
              <a:rPr lang="en-GB" dirty="0"/>
              <a:t>and finally pl also refers to one’s motivation be that an emotional influence or a self-esteem or confidence aspect.  </a:t>
            </a:r>
          </a:p>
          <a:p>
            <a:pPr rtl="0" fontAlgn="base"/>
            <a:r>
              <a:rPr lang="en-GB" dirty="0"/>
              <a:t>It about </a:t>
            </a:r>
            <a:r>
              <a:rPr lang="en-US" altLang="en-US" b="1" baseline="0" dirty="0">
                <a:ea typeface="ＭＳ Ｐゴシック" panose="020B0600070205080204" pitchFamily="34" charset="-128"/>
              </a:rPr>
              <a:t>our physical interaction with the world that we are a part of. </a:t>
            </a:r>
            <a:endParaRPr lang="en-GB" dirty="0"/>
          </a:p>
          <a:p>
            <a:pPr rtl="0" fontAlgn="base"/>
            <a:endParaRPr lang="en-GB" dirty="0"/>
          </a:p>
          <a:p>
            <a:pPr rtl="0" fontAlgn="base"/>
            <a:r>
              <a:rPr lang="en-GB" dirty="0"/>
              <a:t>So PL is quite expansive – it include a lot of elements.  So when you hear someone talk about physical literacy – all these elements are considered. </a:t>
            </a:r>
          </a:p>
          <a:p>
            <a:pPr rtl="0" fontAlgn="base"/>
            <a:endParaRPr lang="en-GB" dirty="0"/>
          </a:p>
        </p:txBody>
      </p:sp>
      <p:sp>
        <p:nvSpPr>
          <p:cNvPr id="4" name="Slide Number Placeholder 3"/>
          <p:cNvSpPr>
            <a:spLocks noGrp="1"/>
          </p:cNvSpPr>
          <p:nvPr>
            <p:ph type="sldNum" sz="quarter" idx="5"/>
          </p:nvPr>
        </p:nvSpPr>
        <p:spPr/>
        <p:txBody>
          <a:bodyPr/>
          <a:lstStyle/>
          <a:p>
            <a:fld id="{F9846C1A-FA1B-E448-9E9D-5CC5C5F25656}" type="slidenum">
              <a:rPr lang="en-GB" smtClean="0"/>
              <a:pPr/>
              <a:t>5</a:t>
            </a:fld>
            <a:endParaRPr lang="en-GB"/>
          </a:p>
        </p:txBody>
      </p:sp>
    </p:spTree>
    <p:extLst>
      <p:ext uri="{BB962C8B-B14F-4D97-AF65-F5344CB8AC3E}">
        <p14:creationId xmlns:p14="http://schemas.microsoft.com/office/powerpoint/2010/main" val="9895938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14289">
              <a:defRPr/>
            </a:pPr>
            <a:r>
              <a:rPr lang="en-US" dirty="0"/>
              <a:t>Fundamental</a:t>
            </a:r>
            <a:r>
              <a:rPr lang="en-US" baseline="0" dirty="0"/>
              <a:t> movement skills focuses on progressing physical skills only – whereas </a:t>
            </a:r>
            <a:r>
              <a:rPr lang="en-US" baseline="0" dirty="0" err="1"/>
              <a:t>phys</a:t>
            </a:r>
            <a:r>
              <a:rPr lang="en-US" baseline="0" dirty="0"/>
              <a:t> literacy also considers the affective and cognitive elements. </a:t>
            </a:r>
          </a:p>
          <a:p>
            <a:pPr defTabSz="914289">
              <a:defRPr/>
            </a:pPr>
            <a:endParaRPr lang="en-US" baseline="0" dirty="0"/>
          </a:p>
          <a:p>
            <a:pPr defTabSz="914289">
              <a:defRPr/>
            </a:pPr>
            <a:r>
              <a:rPr lang="en-US" dirty="0"/>
              <a:t>So you don’t teach Phys Lit – it’s a disposition – it’s a way of life – it’s a way of being. </a:t>
            </a:r>
            <a:endParaRPr lang="en-US" baseline="0" dirty="0"/>
          </a:p>
          <a:p>
            <a:pPr defTabSz="914289">
              <a:defRPr/>
            </a:pPr>
            <a:r>
              <a:rPr lang="en-US" baseline="0" dirty="0"/>
              <a:t>Variety of elements contribute towards one physical literacy and it’ unique to every individual. </a:t>
            </a:r>
          </a:p>
          <a:p>
            <a:pPr defTabSz="914289">
              <a:defRPr/>
            </a:pPr>
            <a:r>
              <a:rPr lang="en-US" baseline="0" dirty="0"/>
              <a:t>It is something that evolves with time &amp; experiences provided or participated in </a:t>
            </a:r>
          </a:p>
          <a:p>
            <a:pPr rtl="0" fontAlgn="base"/>
            <a:r>
              <a:rPr lang="en-GB" dirty="0"/>
              <a:t>PL has many parts and to be successful in ones’ PL journey – those parts to be considered at the same time - holistic</a:t>
            </a:r>
          </a:p>
          <a:p>
            <a:pPr rtl="0" fontAlgn="base"/>
            <a:endParaRPr lang="en-GB" dirty="0"/>
          </a:p>
        </p:txBody>
      </p:sp>
      <p:sp>
        <p:nvSpPr>
          <p:cNvPr id="4" name="Slide Number Placeholder 3"/>
          <p:cNvSpPr>
            <a:spLocks noGrp="1"/>
          </p:cNvSpPr>
          <p:nvPr>
            <p:ph type="sldNum" sz="quarter" idx="5"/>
          </p:nvPr>
        </p:nvSpPr>
        <p:spPr/>
        <p:txBody>
          <a:bodyPr/>
          <a:lstStyle/>
          <a:p>
            <a:fld id="{F9846C1A-FA1B-E448-9E9D-5CC5C5F25656}" type="slidenum">
              <a:rPr lang="en-GB" smtClean="0"/>
              <a:pPr/>
              <a:t>6</a:t>
            </a:fld>
            <a:endParaRPr lang="en-GB"/>
          </a:p>
        </p:txBody>
      </p:sp>
    </p:spTree>
    <p:extLst>
      <p:ext uri="{BB962C8B-B14F-4D97-AF65-F5344CB8AC3E}">
        <p14:creationId xmlns:p14="http://schemas.microsoft.com/office/powerpoint/2010/main" val="2055369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9846C1A-FA1B-E448-9E9D-5CC5C5F25656}" type="slidenum">
              <a:rPr lang="en-GB" smtClean="0"/>
              <a:pPr/>
              <a:t>7</a:t>
            </a:fld>
            <a:endParaRPr lang="en-GB"/>
          </a:p>
        </p:txBody>
      </p:sp>
    </p:spTree>
    <p:extLst>
      <p:ext uri="{BB962C8B-B14F-4D97-AF65-F5344CB8AC3E}">
        <p14:creationId xmlns:p14="http://schemas.microsoft.com/office/powerpoint/2010/main" val="6612593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 within your essay you will need to show good / very good / excellent understanding of what </a:t>
            </a:r>
          </a:p>
          <a:p>
            <a:endParaRPr lang="en-US" dirty="0"/>
          </a:p>
          <a:p>
            <a:pPr marL="228573" indent="-228573">
              <a:buAutoNum type="arabicPeriod"/>
            </a:pPr>
            <a:r>
              <a:rPr lang="en-US" dirty="0"/>
              <a:t>(</a:t>
            </a:r>
            <a:r>
              <a:rPr lang="en-US" dirty="0" err="1"/>
              <a:t>i</a:t>
            </a:r>
            <a:r>
              <a:rPr lang="en-US" dirty="0"/>
              <a:t>) Knowledge and understanding of </a:t>
            </a:r>
            <a:r>
              <a:rPr lang="en-US" dirty="0" err="1"/>
              <a:t>phys</a:t>
            </a:r>
            <a:r>
              <a:rPr lang="en-US" dirty="0"/>
              <a:t> lit &amp; this from a child’s perspective &amp; this child’s perspective could be from your past life when you were a child in primary school. (ii)Demonstrate then how this knowledge about physical literacy actually then relates to young children? What are the arguments, debate, justifications &amp; again supported by literature. (300 words)</a:t>
            </a:r>
          </a:p>
          <a:p>
            <a:pPr marL="228573" indent="-228573">
              <a:buAutoNum type="arabicPeriod"/>
            </a:pPr>
            <a:endParaRPr lang="en-US" sz="1800" dirty="0">
              <a:latin typeface="Arial" panose="020B0604020202020204" pitchFamily="34" charset="0"/>
              <a:ea typeface="Times New Roman" panose="02020603050405020304" pitchFamily="18" charset="0"/>
            </a:endParaRPr>
          </a:p>
          <a:p>
            <a:pPr marL="228573" indent="-228573">
              <a:buAutoNum type="arabicPeriod"/>
            </a:pPr>
            <a:r>
              <a:rPr lang="en-GB" sz="1800" dirty="0">
                <a:latin typeface="Arial" panose="020B0604020202020204" pitchFamily="34" charset="0"/>
                <a:ea typeface="Times New Roman" panose="02020603050405020304" pitchFamily="18" charset="0"/>
              </a:rPr>
              <a:t>Include a short description of your school experiences as a child that supported your physical literacy. You can also mention additional organised outdoor, adventurous or sport activities where you might have participated and their benefits. </a:t>
            </a:r>
            <a:r>
              <a:rPr lang="en-GB" sz="1800" dirty="0">
                <a:highlight>
                  <a:srgbClr val="FFFF00"/>
                </a:highlight>
                <a:latin typeface="Arial" panose="020B0604020202020204" pitchFamily="34" charset="0"/>
                <a:ea typeface="Times New Roman" panose="02020603050405020304" pitchFamily="18" charset="0"/>
              </a:rPr>
              <a:t>Identify the teaching and facilitation styles of your teachers/group leaders at that time.</a:t>
            </a:r>
            <a:r>
              <a:rPr lang="en-GB" sz="1800" dirty="0">
                <a:latin typeface="Arial" panose="020B0604020202020204" pitchFamily="34" charset="0"/>
                <a:ea typeface="Times New Roman" panose="02020603050405020304" pitchFamily="18" charset="0"/>
              </a:rPr>
              <a:t> Important: anonymise all information; do not provide names of schools and use only one initial for persons, or give and specify that names are fictional. Please only include a narrative of experiences you feel comfortable sharing and allow you to evidence your learning throughout the module with your proposal and analysis.</a:t>
            </a:r>
            <a:endParaRPr lang="en-GB" sz="1800" dirty="0">
              <a:latin typeface="Times New Roman" panose="02020603050405020304" pitchFamily="18" charset="0"/>
              <a:ea typeface="Times New Roman" panose="02020603050405020304" pitchFamily="18" charset="0"/>
            </a:endParaRPr>
          </a:p>
          <a:p>
            <a:pPr marL="228573" indent="-228573">
              <a:buAutoNum type="arabicPeriod"/>
            </a:pPr>
            <a:endParaRPr lang="en-GB" sz="1800" dirty="0">
              <a:latin typeface="Times New Roman" panose="02020603050405020304" pitchFamily="18" charset="0"/>
              <a:ea typeface="Times New Roman" panose="02020603050405020304" pitchFamily="18" charset="0"/>
            </a:endParaRPr>
          </a:p>
          <a:p>
            <a:pPr marL="228573" indent="-228573">
              <a:buAutoNum type="arabicPeriod"/>
            </a:pPr>
            <a:r>
              <a:rPr lang="en-GB" sz="1800" dirty="0">
                <a:latin typeface="Arial" panose="020B0604020202020204" pitchFamily="34" charset="0"/>
                <a:ea typeface="Times New Roman" panose="02020603050405020304" pitchFamily="18" charset="0"/>
              </a:rPr>
              <a:t>Explain the positive elements of your lived experiences and the relevant gaps or challenges you identify now as a professional in training. Contextualise within your areas of work (physical ed, outdoor ed). </a:t>
            </a:r>
            <a:r>
              <a:rPr lang="en-GB" sz="1800" dirty="0">
                <a:highlight>
                  <a:srgbClr val="FFFF00"/>
                </a:highlight>
                <a:latin typeface="Arial" panose="020B0604020202020204" pitchFamily="34" charset="0"/>
                <a:ea typeface="Times New Roman" panose="02020603050405020304" pitchFamily="18" charset="0"/>
              </a:rPr>
              <a:t>Connect your analysis with relevant theories, models and current data that reflect the relevance of your argument</a:t>
            </a:r>
            <a:r>
              <a:rPr lang="en-GB" sz="1800" dirty="0">
                <a:latin typeface="Arial" panose="020B0604020202020204" pitchFamily="34" charset="0"/>
                <a:ea typeface="Times New Roman" panose="02020603050405020304" pitchFamily="18" charset="0"/>
              </a:rPr>
              <a:t>.</a:t>
            </a:r>
            <a:endParaRPr lang="en-GB" sz="1800" dirty="0">
              <a:latin typeface="Times New Roman" panose="02020603050405020304" pitchFamily="18" charset="0"/>
              <a:ea typeface="Times New Roman" panose="02020603050405020304" pitchFamily="18" charset="0"/>
            </a:endParaRPr>
          </a:p>
          <a:p>
            <a:endParaRPr lang="en-US" dirty="0"/>
          </a:p>
          <a:p>
            <a:r>
              <a:rPr lang="en-US" dirty="0"/>
              <a:t>4. (</a:t>
            </a:r>
            <a:r>
              <a:rPr lang="en-US" dirty="0" err="1"/>
              <a:t>i</a:t>
            </a:r>
            <a:r>
              <a:rPr lang="en-US" dirty="0"/>
              <a:t>)knowledge and understanding of adventurous activities – value / impact </a:t>
            </a:r>
            <a:r>
              <a:rPr lang="en-US" dirty="0" err="1"/>
              <a:t>etc</a:t>
            </a:r>
            <a:r>
              <a:rPr lang="en-US" dirty="0"/>
              <a:t> </a:t>
            </a:r>
          </a:p>
          <a:p>
            <a:endParaRPr lang="en-US" dirty="0"/>
          </a:p>
          <a:p>
            <a:r>
              <a:rPr lang="en-US" dirty="0"/>
              <a:t>5. </a:t>
            </a:r>
            <a:r>
              <a:rPr lang="en-GB" sz="1800" dirty="0">
                <a:latin typeface="Arial" panose="020B0604020202020204" pitchFamily="34" charset="0"/>
                <a:ea typeface="Times New Roman" panose="02020603050405020304" pitchFamily="18" charset="0"/>
              </a:rPr>
              <a:t>Propose a change in the story: describe and justify your recommendations in facilitation/teaching, planning, organising and delivery. Include an adventurous learning perspective in your proposal and introduce alternatives for applying new or enhanced relevant affordances in the learning experience that apply to the context you described</a:t>
            </a:r>
          </a:p>
          <a:p>
            <a:endParaRPr lang="en-GB" sz="1800" dirty="0">
              <a:latin typeface="Arial" panose="020B0604020202020204" pitchFamily="34" charset="0"/>
              <a:ea typeface="Times New Roman" panose="02020603050405020304" pitchFamily="18" charset="0"/>
            </a:endParaRPr>
          </a:p>
          <a:p>
            <a:r>
              <a:rPr lang="en-GB" sz="1800" dirty="0">
                <a:latin typeface="Arial" panose="020B0604020202020204" pitchFamily="34" charset="0"/>
                <a:ea typeface="Times New Roman" panose="02020603050405020304" pitchFamily="18" charset="0"/>
              </a:rPr>
              <a:t>6. Clearly identify the benefits of your proposed approach</a:t>
            </a:r>
            <a:r>
              <a:rPr lang="en-GB" sz="1800" dirty="0">
                <a:highlight>
                  <a:srgbClr val="00FF00"/>
                </a:highlight>
                <a:latin typeface="Arial" panose="020B0604020202020204" pitchFamily="34" charset="0"/>
                <a:ea typeface="Times New Roman" panose="02020603050405020304" pitchFamily="18" charset="0"/>
              </a:rPr>
              <a:t>,(&amp; so for the purpose of this essay is needs to be outdoors and adventurous)</a:t>
            </a:r>
            <a:r>
              <a:rPr lang="en-GB" sz="1800" dirty="0">
                <a:latin typeface="Arial" panose="020B0604020202020204" pitchFamily="34" charset="0"/>
                <a:ea typeface="Times New Roman" panose="02020603050405020304" pitchFamily="18" charset="0"/>
              </a:rPr>
              <a:t> and mention how specific learning or developmental goals would be impacted positively by the changes, connected to relevant theories, models and frameworks.</a:t>
            </a:r>
            <a:r>
              <a:rPr lang="en-GB" sz="1800" dirty="0">
                <a:latin typeface="Times New Roman" panose="02020603050405020304" pitchFamily="18" charset="0"/>
                <a:ea typeface="Times New Roman" panose="02020603050405020304" pitchFamily="18" charset="0"/>
              </a:rPr>
              <a:t> </a:t>
            </a:r>
            <a:r>
              <a:rPr lang="en-US" sz="1800" dirty="0">
                <a:latin typeface="Times New Roman" panose="02020603050405020304" pitchFamily="18" charset="0"/>
                <a:ea typeface="Times New Roman" panose="02020603050405020304" pitchFamily="18" charset="0"/>
              </a:rPr>
              <a:t>W</a:t>
            </a:r>
            <a:r>
              <a:rPr lang="en-US" dirty="0"/>
              <a:t>hat role does outdoor adventurous experiences have on this disposition.  Inc concepts and theories &amp; provide sound judgements – all supported by literature! (300 words)</a:t>
            </a:r>
          </a:p>
          <a:p>
            <a:endParaRPr lang="en-US" dirty="0"/>
          </a:p>
          <a:p>
            <a:pPr defTabSz="914289">
              <a:defRPr/>
            </a:pPr>
            <a:r>
              <a:rPr lang="en-US" dirty="0"/>
              <a:t>7. </a:t>
            </a:r>
            <a:r>
              <a:rPr lang="en-GB" sz="1800" dirty="0">
                <a:latin typeface="Arial" panose="020B0604020202020204" pitchFamily="34" charset="0"/>
                <a:ea typeface="Times New Roman" panose="02020603050405020304" pitchFamily="18" charset="0"/>
              </a:rPr>
              <a:t>Highlight the expected results in the disposition of a healthy physical literacy </a:t>
            </a:r>
            <a:r>
              <a:rPr lang="en-GB" sz="1800" dirty="0" err="1">
                <a:latin typeface="Arial" panose="020B0604020202020204" pitchFamily="34" charset="0"/>
                <a:ea typeface="Times New Roman" panose="02020603050405020304" pitchFamily="18" charset="0"/>
              </a:rPr>
              <a:t>tujectory</a:t>
            </a:r>
            <a:r>
              <a:rPr lang="en-GB" sz="1800" dirty="0">
                <a:latin typeface="Arial" panose="020B0604020202020204" pitchFamily="34" charset="0"/>
                <a:ea typeface="Times New Roman" panose="02020603050405020304" pitchFamily="18" charset="0"/>
              </a:rPr>
              <a:t> in life. </a:t>
            </a:r>
            <a:r>
              <a:rPr lang="en-US" sz="1800" dirty="0"/>
              <a:t>what could we expect to see? Affectively / cognitively / physically / emotionally / socially … &amp; how may this knowledge inform professional delivery / teaching?&amp; </a:t>
            </a:r>
            <a:r>
              <a:rPr lang="en-GB" sz="1800" dirty="0">
                <a:latin typeface="Arial" panose="020B0604020202020204" pitchFamily="34" charset="0"/>
                <a:ea typeface="Times New Roman" panose="02020603050405020304" pitchFamily="18" charset="0"/>
              </a:rPr>
              <a:t>explain how this reflection benefits your future practice as an educator (outdoor ed or physical ed) </a:t>
            </a:r>
            <a:r>
              <a:rPr lang="en-US" sz="1800" dirty="0"/>
              <a:t>(400 words)</a:t>
            </a:r>
          </a:p>
          <a:p>
            <a:pPr defTabSz="914289">
              <a:defRPr/>
            </a:pPr>
            <a:endParaRPr lang="en-GB" sz="1800" dirty="0">
              <a:latin typeface="Arial" panose="020B0604020202020204" pitchFamily="34" charset="0"/>
              <a:ea typeface="Times New Roman" panose="02020603050405020304" pitchFamily="18" charset="0"/>
            </a:endParaRPr>
          </a:p>
          <a:p>
            <a:pPr defTabSz="914289">
              <a:defRPr/>
            </a:pPr>
            <a:r>
              <a:rPr lang="en-GB" sz="1800" dirty="0">
                <a:latin typeface="Arial" panose="020B0604020202020204" pitchFamily="34" charset="0"/>
                <a:ea typeface="Times New Roman" panose="02020603050405020304" pitchFamily="18" charset="0"/>
              </a:rPr>
              <a:t>Share your learning throughout your reflective and creation process and why??</a:t>
            </a:r>
            <a:endParaRPr lang="en-GB" sz="1800" dirty="0">
              <a:latin typeface="Times New Roman" panose="02020603050405020304" pitchFamily="18" charset="0"/>
              <a:ea typeface="Times New Roman" panose="02020603050405020304" pitchFamily="18" charset="0"/>
            </a:endParaRPr>
          </a:p>
          <a:p>
            <a:endParaRPr lang="en-US" dirty="0"/>
          </a:p>
          <a:p>
            <a:r>
              <a:rPr lang="en-US" dirty="0"/>
              <a:t>So today – focus on Phys Lit &amp; ensure you have sound understanding of this. </a:t>
            </a:r>
          </a:p>
          <a:p>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E396378C-4345-4EB5-970A-5515A3F3E2CC}" type="slidenum">
              <a:rPr lang="en-GB" smtClean="0"/>
              <a:t>8</a:t>
            </a:fld>
            <a:endParaRPr lang="en-GB"/>
          </a:p>
        </p:txBody>
      </p:sp>
    </p:spTree>
    <p:extLst>
      <p:ext uri="{BB962C8B-B14F-4D97-AF65-F5344CB8AC3E}">
        <p14:creationId xmlns:p14="http://schemas.microsoft.com/office/powerpoint/2010/main" val="22278692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pPr defTabSz="914289">
              <a:defRPr/>
            </a:pPr>
            <a:r>
              <a:rPr lang="en-US" baseline="0" dirty="0"/>
              <a:t>Ph Lit is important also because by it’s nature of the phrase ‘literacy’ =  means that everyone can achieve this attribute at their own level. </a:t>
            </a:r>
          </a:p>
          <a:p>
            <a:pPr defTabSz="914289">
              <a:defRPr/>
            </a:pPr>
            <a:r>
              <a:rPr lang="en-US" baseline="0" dirty="0"/>
              <a:t>Holistic education as a means of developing the whole child at their pace / level – attempting to develop mental, physical and emotional attributes that may then promote participation in physical pursuits throughout life. (Whitehead, 2010, p. 8).   </a:t>
            </a:r>
          </a:p>
          <a:p>
            <a:pPr defTabSz="914289">
              <a:defRPr/>
            </a:pPr>
            <a:endParaRPr lang="en-US" baseline="0" dirty="0"/>
          </a:p>
          <a:p>
            <a:pPr defTabSz="914289">
              <a:defRPr/>
            </a:pPr>
            <a:r>
              <a:rPr lang="en-US" baseline="0" dirty="0"/>
              <a:t> It should be seen as a journey i.e. it’s not something that just happens at 3yrs age or 10 or 20 or 30 </a:t>
            </a:r>
            <a:r>
              <a:rPr lang="en-US" baseline="0" dirty="0" err="1"/>
              <a:t>etc</a:t>
            </a:r>
            <a:r>
              <a:rPr lang="en-US" baseline="0" dirty="0"/>
              <a:t> … it continues concept - to build on experiences over and over – </a:t>
            </a:r>
            <a:r>
              <a:rPr lang="en-US" baseline="0" dirty="0" err="1"/>
              <a:t>extentialism</a:t>
            </a:r>
            <a:r>
              <a:rPr lang="en-US" baseline="0" dirty="0"/>
              <a:t> = &amp; by building on experiences gained prior to each step this then can influence </a:t>
            </a:r>
            <a:r>
              <a:rPr lang="en-US" b="1" baseline="0" dirty="0"/>
              <a:t>the connectivity that occurs between neurons – by either (</a:t>
            </a:r>
            <a:r>
              <a:rPr lang="en-US" b="1" baseline="0" dirty="0" err="1"/>
              <a:t>i</a:t>
            </a:r>
            <a:r>
              <a:rPr lang="en-US" b="1" baseline="0" dirty="0"/>
              <a:t>) consolidating previous links / pathways with recent experiences – by making these links stronger and (ii)by developing earlier pathway &amp; re-engaging with these in order to make stronger (iii) and beginning completely new pathways. </a:t>
            </a:r>
            <a:endParaRPr lang="en-US" baseline="0" dirty="0"/>
          </a:p>
          <a:p>
            <a:endParaRPr lang="en-US" baseline="0" dirty="0"/>
          </a:p>
          <a:p>
            <a:pPr defTabSz="914289">
              <a:defRPr/>
            </a:pPr>
            <a:r>
              <a:rPr lang="en-US" baseline="0" dirty="0"/>
              <a:t>Scientific evidence is now available demonstrating the activity in the brain when the body moves.… &amp; some researchers now believe that the development of cognitive concepts depends on embodied interaction with the world – Burkitt (1999) as cited in Whitehead </a:t>
            </a:r>
            <a:r>
              <a:rPr lang="en-US" baseline="0" dirty="0" err="1"/>
              <a:t>Chapt</a:t>
            </a:r>
            <a:r>
              <a:rPr lang="en-US" baseline="0" dirty="0"/>
              <a:t> 3  </a:t>
            </a:r>
          </a:p>
          <a:p>
            <a:endParaRPr lang="en-US" b="1" baseline="0" dirty="0"/>
          </a:p>
          <a:p>
            <a:pPr defTabSz="914289">
              <a:defRPr/>
            </a:pPr>
            <a:r>
              <a:rPr lang="en-US" baseline="0" dirty="0"/>
              <a:t>We come to </a:t>
            </a:r>
            <a:r>
              <a:rPr lang="en-US" baseline="0" dirty="0" err="1"/>
              <a:t>realise</a:t>
            </a:r>
            <a:r>
              <a:rPr lang="en-US" baseline="0" dirty="0"/>
              <a:t> more of our potential and our capabilities (mental &amp; Physical) – which some call ‘embodied nature’. </a:t>
            </a:r>
          </a:p>
          <a:p>
            <a:endParaRPr lang="en-US" dirty="0"/>
          </a:p>
        </p:txBody>
      </p:sp>
      <p:sp>
        <p:nvSpPr>
          <p:cNvPr id="4" name="Slide Number Placeholder 3"/>
          <p:cNvSpPr>
            <a:spLocks noGrp="1"/>
          </p:cNvSpPr>
          <p:nvPr>
            <p:ph type="sldNum" sz="quarter" idx="10"/>
          </p:nvPr>
        </p:nvSpPr>
        <p:spPr/>
        <p:txBody>
          <a:bodyPr/>
          <a:lstStyle/>
          <a:p>
            <a:fld id="{F9846C1A-FA1B-E448-9E9D-5CC5C5F25656}" type="slidenum">
              <a:rPr lang="en-GB" smtClean="0"/>
              <a:pPr/>
              <a:t>9</a:t>
            </a:fld>
            <a:endParaRPr lang="en-GB"/>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14289" fontAlgn="base">
              <a:defRPr/>
            </a:pPr>
            <a:r>
              <a:rPr lang="en-GB" b="1" dirty="0"/>
              <a:t>Neurons!!! &amp; </a:t>
            </a:r>
            <a:r>
              <a:rPr lang="en-GB" b="1" dirty="0" err="1"/>
              <a:t>phatways</a:t>
            </a:r>
            <a:r>
              <a:rPr lang="en-GB" b="1" dirty="0"/>
              <a:t> in the brain!!!</a:t>
            </a:r>
          </a:p>
          <a:p>
            <a:pPr defTabSz="914289" fontAlgn="base">
              <a:defRPr/>
            </a:pPr>
            <a:endParaRPr lang="en-GB" b="1" dirty="0"/>
          </a:p>
          <a:p>
            <a:pPr defTabSz="914289" fontAlgn="base">
              <a:defRPr/>
            </a:pPr>
            <a:r>
              <a:rPr lang="en-GB" b="1" dirty="0"/>
              <a:t>Physical Literacy </a:t>
            </a:r>
            <a:r>
              <a:rPr lang="en-GB" dirty="0"/>
              <a:t>– so from our pre- reading task - we can accept that our bodies and minds are one and that the path to achieve good PL within human race is to develop understanding of this key concept. </a:t>
            </a:r>
            <a:r>
              <a:rPr lang="en-US" dirty="0"/>
              <a:t>​  PL is all encompassing – develops conscious functionality, </a:t>
            </a:r>
            <a:r>
              <a:rPr lang="en-US" baseline="0" dirty="0"/>
              <a:t>physical and mental.  That you feel good </a:t>
            </a:r>
            <a:endParaRPr lang="en-GB" dirty="0"/>
          </a:p>
          <a:p>
            <a:pPr rtl="0" fontAlgn="base"/>
            <a:endParaRPr lang="en-GB" dirty="0"/>
          </a:p>
          <a:p>
            <a:pPr rtl="0" fontAlgn="base"/>
            <a:r>
              <a:rPr lang="en-GB" dirty="0"/>
              <a:t>Within the concept of PL there are numerous elements.  physical competence forms a key element of physical literacy.  So now we now what aspects are included in PL were now going to look at how important it is to get the beginning of the PL journey right.  </a:t>
            </a:r>
          </a:p>
          <a:p>
            <a:pPr rtl="0" fontAlgn="base"/>
            <a:r>
              <a:rPr lang="en-GB" dirty="0"/>
              <a:t>We will gain an understanding about how is physical competence developed</a:t>
            </a:r>
          </a:p>
          <a:p>
            <a:pPr rtl="0" fontAlgn="base"/>
            <a:r>
              <a:rPr lang="en-GB" b="1" dirty="0"/>
              <a:t>Understand the importance of movement in early childhood</a:t>
            </a:r>
            <a:endParaRPr lang="en-US" dirty="0"/>
          </a:p>
          <a:p>
            <a:pPr rtl="0" fontAlgn="base"/>
            <a:r>
              <a:rPr lang="en-GB" b="1" dirty="0"/>
              <a:t>How does movement underpin child development and physical competence   </a:t>
            </a:r>
            <a:r>
              <a:rPr lang="en-US" dirty="0"/>
              <a:t>​</a:t>
            </a:r>
          </a:p>
          <a:p>
            <a:pPr rtl="0" fontAlgn="base"/>
            <a:endParaRPr lang="en-GB" dirty="0"/>
          </a:p>
          <a:p>
            <a:pPr defTabSz="914289" fontAlgn="base">
              <a:defRPr/>
            </a:pPr>
            <a:r>
              <a:rPr lang="en-GB" b="1" dirty="0"/>
              <a:t>As a Human Being  </a:t>
            </a:r>
            <a:r>
              <a:rPr lang="en-GB" dirty="0"/>
              <a:t>- we are wired for movement  -  physical development integral to psychological and social development. </a:t>
            </a:r>
            <a:r>
              <a:rPr lang="en-US" dirty="0"/>
              <a:t>​</a:t>
            </a:r>
          </a:p>
          <a:p>
            <a:pPr rtl="0" fontAlgn="base"/>
            <a:r>
              <a:rPr lang="en-GB" b="1" dirty="0"/>
              <a:t>You the individual  </a:t>
            </a:r>
            <a:r>
              <a:rPr lang="en-GB" dirty="0"/>
              <a:t>-  All different all equal - Whatever your personal story, we must try to seek to embody behaviours and beliefs that demo. a value for healthy behaviour.  This isn’t exclusive to top athletes – do what is in your power (gardening/walking dog/cycling – walk on the beach).   All of us can do this even if you don’t ‘yet’    (a powerful word for Dweck - Growth Mindset) </a:t>
            </a:r>
          </a:p>
          <a:p>
            <a:pPr rtl="0" fontAlgn="base"/>
            <a:r>
              <a:rPr lang="en-GB" dirty="0"/>
              <a:t>just starting to feel confident within our own journey &amp; do what we can is important start.   </a:t>
            </a:r>
            <a:r>
              <a:rPr lang="en-US" dirty="0"/>
              <a:t>​</a:t>
            </a:r>
          </a:p>
          <a:p>
            <a:pPr defTabSz="914289" fontAlgn="base">
              <a:defRPr/>
            </a:pPr>
            <a:r>
              <a:rPr lang="en-GB" dirty="0"/>
              <a:t>​</a:t>
            </a:r>
            <a:endParaRPr lang="en-US" dirty="0"/>
          </a:p>
          <a:p>
            <a:pPr rtl="0" fontAlgn="base"/>
            <a:r>
              <a:rPr lang="en-GB" dirty="0"/>
              <a:t>Y bod </a:t>
            </a:r>
            <a:r>
              <a:rPr lang="en-GB" dirty="0" err="1"/>
              <a:t>dynol</a:t>
            </a:r>
            <a:r>
              <a:rPr lang="en-GB" dirty="0"/>
              <a:t>​</a:t>
            </a:r>
          </a:p>
          <a:p>
            <a:pPr rtl="0" fontAlgn="base"/>
            <a:r>
              <a:rPr lang="en-GB" dirty="0" err="1"/>
              <a:t>Chi’r</a:t>
            </a:r>
            <a:r>
              <a:rPr lang="en-GB" dirty="0"/>
              <a:t> </a:t>
            </a:r>
            <a:r>
              <a:rPr lang="en-GB" dirty="0" err="1"/>
              <a:t>unigolyn</a:t>
            </a:r>
            <a:r>
              <a:rPr lang="en-GB" dirty="0"/>
              <a:t>​</a:t>
            </a:r>
          </a:p>
          <a:p>
            <a:pPr rtl="0" fontAlgn="base"/>
            <a:r>
              <a:rPr lang="en-GB" dirty="0" err="1"/>
              <a:t>Agwedd</a:t>
            </a:r>
            <a:r>
              <a:rPr lang="en-GB" dirty="0"/>
              <a:t> </a:t>
            </a:r>
            <a:r>
              <a:rPr lang="en-GB" dirty="0" err="1"/>
              <a:t>cynhwysol</a:t>
            </a:r>
            <a:r>
              <a:rPr lang="en-GB" dirty="0"/>
              <a:t> a </a:t>
            </a:r>
            <a:r>
              <a:rPr lang="en-GB" dirty="0" err="1"/>
              <a:t>sensitifrwydd</a:t>
            </a:r>
            <a:r>
              <a:rPr lang="en-GB" dirty="0"/>
              <a:t> at </a:t>
            </a:r>
            <a:r>
              <a:rPr lang="en-GB" dirty="0" err="1"/>
              <a:t>anghenion</a:t>
            </a:r>
            <a:r>
              <a:rPr lang="en-GB" dirty="0"/>
              <a:t> </a:t>
            </a:r>
            <a:r>
              <a:rPr lang="en-GB" dirty="0" err="1"/>
              <a:t>unigol</a:t>
            </a:r>
            <a:r>
              <a:rPr lang="en-GB" dirty="0"/>
              <a:t>​</a:t>
            </a:r>
          </a:p>
          <a:p>
            <a:pPr rtl="0" fontAlgn="base"/>
            <a:r>
              <a:rPr lang="en-GB" dirty="0" err="1"/>
              <a:t>Cynllunio</a:t>
            </a:r>
            <a:r>
              <a:rPr lang="en-GB" dirty="0"/>
              <a:t> </a:t>
            </a:r>
            <a:r>
              <a:rPr lang="en-GB" dirty="0" err="1"/>
              <a:t>profiadau</a:t>
            </a:r>
            <a:r>
              <a:rPr lang="en-GB" dirty="0"/>
              <a:t> o </a:t>
            </a:r>
            <a:r>
              <a:rPr lang="en-GB" dirty="0" err="1"/>
              <a:t>ansawdd</a:t>
            </a:r>
            <a:r>
              <a:rPr lang="en-GB" dirty="0"/>
              <a:t> </a:t>
            </a:r>
            <a:r>
              <a:rPr lang="en-GB" dirty="0" err="1"/>
              <a:t>uchel</a:t>
            </a:r>
            <a:r>
              <a:rPr lang="en-GB" dirty="0"/>
              <a:t>​</a:t>
            </a:r>
          </a:p>
          <a:p>
            <a:pPr rtl="0" fontAlgn="base"/>
            <a:r>
              <a:rPr lang="en-GB" dirty="0" err="1"/>
              <a:t>Llythrennedd</a:t>
            </a:r>
            <a:r>
              <a:rPr lang="en-GB" dirty="0"/>
              <a:t> </a:t>
            </a:r>
            <a:r>
              <a:rPr lang="en-GB" dirty="0" err="1"/>
              <a:t>Corfforol</a:t>
            </a:r>
            <a:r>
              <a:rPr lang="en-GB" dirty="0"/>
              <a:t>​</a:t>
            </a:r>
          </a:p>
          <a:p>
            <a:pPr rtl="0" fontAlgn="base"/>
            <a:endParaRPr lang="en-GB" dirty="0"/>
          </a:p>
        </p:txBody>
      </p:sp>
      <p:sp>
        <p:nvSpPr>
          <p:cNvPr id="4" name="Slide Number Placeholder 3"/>
          <p:cNvSpPr>
            <a:spLocks noGrp="1"/>
          </p:cNvSpPr>
          <p:nvPr>
            <p:ph type="sldNum" sz="quarter" idx="5"/>
          </p:nvPr>
        </p:nvSpPr>
        <p:spPr/>
        <p:txBody>
          <a:bodyPr/>
          <a:lstStyle/>
          <a:p>
            <a:fld id="{F9846C1A-FA1B-E448-9E9D-5CC5C5F25656}" type="slidenum">
              <a:rPr lang="en-GB" smtClean="0"/>
              <a:pPr/>
              <a:t>10</a:t>
            </a:fld>
            <a:endParaRPr lang="en-GB"/>
          </a:p>
        </p:txBody>
      </p:sp>
    </p:spTree>
    <p:extLst>
      <p:ext uri="{BB962C8B-B14F-4D97-AF65-F5344CB8AC3E}">
        <p14:creationId xmlns:p14="http://schemas.microsoft.com/office/powerpoint/2010/main" val="1777524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Who did you have in your lives during the early years helping you to master the basic movements ? Look back at your journey plan. </a:t>
            </a:r>
          </a:p>
          <a:p>
            <a:endParaRPr lang="en-US" dirty="0"/>
          </a:p>
          <a:p>
            <a:endParaRPr lang="en-US" dirty="0"/>
          </a:p>
        </p:txBody>
      </p:sp>
      <p:sp>
        <p:nvSpPr>
          <p:cNvPr id="4" name="Slide Number Placeholder 3"/>
          <p:cNvSpPr>
            <a:spLocks noGrp="1"/>
          </p:cNvSpPr>
          <p:nvPr>
            <p:ph type="sldNum" sz="quarter" idx="5"/>
          </p:nvPr>
        </p:nvSpPr>
        <p:spPr/>
        <p:txBody>
          <a:bodyPr/>
          <a:lstStyle/>
          <a:p>
            <a:fld id="{F9846C1A-FA1B-E448-9E9D-5CC5C5F25656}" type="slidenum">
              <a:rPr lang="en-GB" smtClean="0"/>
              <a:pPr/>
              <a:t>11</a:t>
            </a:fld>
            <a:endParaRPr lang="en-GB"/>
          </a:p>
        </p:txBody>
      </p:sp>
    </p:spTree>
    <p:extLst>
      <p:ext uri="{BB962C8B-B14F-4D97-AF65-F5344CB8AC3E}">
        <p14:creationId xmlns:p14="http://schemas.microsoft.com/office/powerpoint/2010/main" val="38165541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Lack of parks</a:t>
            </a:r>
          </a:p>
          <a:p>
            <a:r>
              <a:rPr lang="en-US" dirty="0"/>
              <a:t>Safety to wander alone</a:t>
            </a:r>
          </a:p>
          <a:p>
            <a:r>
              <a:rPr lang="en-US" dirty="0"/>
              <a:t>Tech </a:t>
            </a:r>
            <a:r>
              <a:rPr lang="en-US" dirty="0" err="1"/>
              <a:t>parenent</a:t>
            </a:r>
            <a:r>
              <a:rPr lang="en-US" dirty="0"/>
              <a:t> into their </a:t>
            </a:r>
            <a:r>
              <a:rPr lang="en-US" dirty="0" err="1"/>
              <a:t>gadjets</a:t>
            </a:r>
            <a:r>
              <a:rPr lang="en-US" dirty="0"/>
              <a:t> …</a:t>
            </a:r>
          </a:p>
          <a:p>
            <a:endParaRPr lang="en-US" dirty="0"/>
          </a:p>
          <a:p>
            <a:pPr defTabSz="914289">
              <a:defRPr/>
            </a:pPr>
            <a:r>
              <a:rPr lang="en-US" dirty="0"/>
              <a:t>- our society has changed – quite dramatically since the industrial revolution. The increase in the number and variety of baby gadgets available &amp;  where we once upon a time would walk everywhere … </a:t>
            </a:r>
            <a:r>
              <a:rPr lang="en-US" b="1" dirty="0"/>
              <a:t>make a list …what modern influences do you think is hindering children from being active? </a:t>
            </a:r>
            <a:r>
              <a:rPr lang="en-GB" b="1" dirty="0"/>
              <a:t>What aspects of the way of life we now know is impacting of physical activity in a negative way ! …. Lets hear your suggestions …MAKE A LIST</a:t>
            </a:r>
          </a:p>
          <a:p>
            <a:endParaRPr lang="en-US" b="1" dirty="0"/>
          </a:p>
          <a:p>
            <a:endParaRPr lang="en-US" dirty="0"/>
          </a:p>
        </p:txBody>
      </p:sp>
      <p:sp>
        <p:nvSpPr>
          <p:cNvPr id="4" name="Slide Number Placeholder 3"/>
          <p:cNvSpPr>
            <a:spLocks noGrp="1"/>
          </p:cNvSpPr>
          <p:nvPr>
            <p:ph type="sldNum" sz="quarter" idx="5"/>
          </p:nvPr>
        </p:nvSpPr>
        <p:spPr/>
        <p:txBody>
          <a:bodyPr/>
          <a:lstStyle/>
          <a:p>
            <a:fld id="{F9846C1A-FA1B-E448-9E9D-5CC5C5F25656}" type="slidenum">
              <a:rPr lang="en-GB" smtClean="0"/>
              <a:pPr/>
              <a:t>12</a:t>
            </a:fld>
            <a:endParaRPr lang="en-GB"/>
          </a:p>
        </p:txBody>
      </p:sp>
    </p:spTree>
    <p:extLst>
      <p:ext uri="{BB962C8B-B14F-4D97-AF65-F5344CB8AC3E}">
        <p14:creationId xmlns:p14="http://schemas.microsoft.com/office/powerpoint/2010/main" val="252026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14289">
              <a:defRPr/>
            </a:pPr>
            <a:r>
              <a:rPr lang="en-US" altLang="en-US" dirty="0">
                <a:ea typeface="ＭＳ Ｐゴシック" panose="020B0600070205080204" pitchFamily="34" charset="-128"/>
              </a:rPr>
              <a:t>playgrounds are often empty …&amp; in recent years -  the ever increasing developments in tech and the loss of green spaces available for children to play in both urban and rural areas have inevitably meant that children spend more of their leisure time on electronic games – </a:t>
            </a:r>
          </a:p>
          <a:p>
            <a:pPr defTabSz="914289">
              <a:defRPr/>
            </a:pPr>
            <a:endParaRPr lang="en-US" dirty="0"/>
          </a:p>
          <a:p>
            <a:pPr defTabSz="914289">
              <a:defRPr/>
            </a:pPr>
            <a:r>
              <a:rPr lang="en-US" dirty="0" err="1"/>
              <a:t>Gallahue</a:t>
            </a:r>
            <a:r>
              <a:rPr lang="en-US" dirty="0"/>
              <a:t>, </a:t>
            </a:r>
            <a:r>
              <a:rPr lang="en-US" dirty="0" err="1"/>
              <a:t>Ozmon</a:t>
            </a:r>
            <a:r>
              <a:rPr lang="en-US" dirty="0"/>
              <a:t> and Goodway (2012) </a:t>
            </a:r>
          </a:p>
          <a:p>
            <a:pPr defTabSz="914289">
              <a:defRPr/>
            </a:pPr>
            <a:r>
              <a:rPr lang="en-US" dirty="0"/>
              <a:t>By middle childhood children who are less competent in motor skills will most likely self select out of physical activity when given a choice or engage at lower level if required to do the physical activity such as in a physical education class – </a:t>
            </a:r>
            <a:r>
              <a:rPr lang="en-US" dirty="0">
                <a:ea typeface="ＭＳ Ｐゴシック" panose="020B0600070205080204" pitchFamily="34" charset="-128"/>
              </a:rPr>
              <a:t> Those</a:t>
            </a:r>
            <a:r>
              <a:rPr lang="en-US" altLang="en-US" dirty="0">
                <a:ea typeface="ＭＳ Ｐゴシック" panose="020B0600070205080204" pitchFamily="34" charset="-128"/>
              </a:rPr>
              <a:t> children who start</a:t>
            </a:r>
            <a:r>
              <a:rPr lang="en-US" altLang="en-US" dirty="0"/>
              <a:t> with a</a:t>
            </a:r>
            <a:r>
              <a:rPr lang="en-US" dirty="0"/>
              <a:t> low motor competence will then drive low physical activity levels, which then minimizes a child’s opportunities to improve motor competence </a:t>
            </a:r>
            <a:r>
              <a:rPr lang="en-US" altLang="en-US" dirty="0">
                <a:ea typeface="ＭＳ Ｐゴシック" panose="020B0600070205080204" pitchFamily="34" charset="-128"/>
              </a:rPr>
              <a:t>and this may mean that they remain inactive throughout life </a:t>
            </a:r>
            <a:endParaRPr lang="en-US" dirty="0"/>
          </a:p>
          <a:p>
            <a:pPr defTabSz="914289">
              <a:defRPr/>
            </a:pPr>
            <a:endParaRPr lang="en-US" altLang="en-US" dirty="0"/>
          </a:p>
        </p:txBody>
      </p:sp>
      <p:sp>
        <p:nvSpPr>
          <p:cNvPr id="4" name="Slide Number Placeholder 3"/>
          <p:cNvSpPr>
            <a:spLocks noGrp="1"/>
          </p:cNvSpPr>
          <p:nvPr>
            <p:ph type="sldNum" sz="quarter" idx="5"/>
          </p:nvPr>
        </p:nvSpPr>
        <p:spPr/>
        <p:txBody>
          <a:bodyPr/>
          <a:lstStyle/>
          <a:p>
            <a:fld id="{F9846C1A-FA1B-E448-9E9D-5CC5C5F25656}" type="slidenum">
              <a:rPr lang="en-GB" smtClean="0"/>
              <a:pPr/>
              <a:t>13</a:t>
            </a:fld>
            <a:endParaRPr lang="en-GB"/>
          </a:p>
        </p:txBody>
      </p:sp>
    </p:spTree>
    <p:extLst>
      <p:ext uri="{BB962C8B-B14F-4D97-AF65-F5344CB8AC3E}">
        <p14:creationId xmlns:p14="http://schemas.microsoft.com/office/powerpoint/2010/main" val="10595561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14289">
              <a:defRPr/>
            </a:pPr>
            <a:r>
              <a:rPr lang="en-US" altLang="en-US" dirty="0">
                <a:ea typeface="ＭＳ Ｐゴシック" panose="020B0600070205080204" pitchFamily="34" charset="-128"/>
              </a:rPr>
              <a:t>More and more families both parents are busy working parents</a:t>
            </a:r>
            <a:r>
              <a:rPr lang="en-US" altLang="en-US" dirty="0"/>
              <a:t> and so for convenience – </a:t>
            </a:r>
            <a:r>
              <a:rPr lang="en-US" altLang="en-US" dirty="0">
                <a:ea typeface="ＭＳ Ｐゴシック" panose="020B0600070205080204" pitchFamily="34" charset="-128"/>
              </a:rPr>
              <a:t>children are driven to school ALSO some parental fears of children being hurt by traffic or being snatched by strangers has increased with highly publicized cases in the press &amp; on TV – resulting children are growing up with reduced opportunities for physical and free play. (Wainwright, ) </a:t>
            </a:r>
            <a:r>
              <a:rPr lang="en-US" altLang="en-US" i="1" dirty="0">
                <a:ea typeface="ＭＳ Ｐゴシック" panose="020B0600070205080204" pitchFamily="34" charset="-128"/>
              </a:rPr>
              <a:t>An introduction to Primary Physical Education – edited by Gerald Griggs. Routledge. </a:t>
            </a:r>
          </a:p>
          <a:p>
            <a:pPr defTabSz="914289">
              <a:defRPr/>
            </a:pPr>
            <a:endParaRPr lang="en-US" dirty="0"/>
          </a:p>
          <a:p>
            <a:pPr defTabSz="914289">
              <a:defRPr/>
            </a:pPr>
            <a:r>
              <a:rPr lang="en-GB" dirty="0"/>
              <a:t>Ken </a:t>
            </a:r>
            <a:r>
              <a:rPr lang="en-GB" dirty="0" err="1"/>
              <a:t>Robinsion</a:t>
            </a:r>
            <a:r>
              <a:rPr lang="en-GB" dirty="0"/>
              <a:t> (2010) ‘Our children are living most intensely stimulating period in the history of the earth’ – as they are be-searched with information from computers / web pages / </a:t>
            </a:r>
            <a:r>
              <a:rPr lang="en-GB" dirty="0" err="1"/>
              <a:t>i</a:t>
            </a:r>
            <a:r>
              <a:rPr lang="en-GB" dirty="0"/>
              <a:t> Phones / androids / apps / I pads/ advertising on Radio / TV / </a:t>
            </a:r>
            <a:r>
              <a:rPr lang="en-GB" dirty="0" err="1"/>
              <a:t>Inernet</a:t>
            </a:r>
            <a:r>
              <a:rPr lang="en-GB" dirty="0"/>
              <a:t> all have 100’s and thousands of channels / web pages.  </a:t>
            </a:r>
            <a:r>
              <a:rPr lang="en-US" dirty="0"/>
              <a:t>technology has also meant that very young children are now fixed watching a screen … TV / iPad / Sky / Video games / </a:t>
            </a:r>
            <a:r>
              <a:rPr lang="en-GB" dirty="0"/>
              <a:t>children are getting less sensory integration through lack of movement</a:t>
            </a:r>
            <a:r>
              <a:rPr lang="en-US" dirty="0"/>
              <a:t>​ - </a:t>
            </a:r>
          </a:p>
          <a:p>
            <a:endParaRPr lang="en-US" dirty="0"/>
          </a:p>
        </p:txBody>
      </p:sp>
      <p:sp>
        <p:nvSpPr>
          <p:cNvPr id="4" name="Slide Number Placeholder 3"/>
          <p:cNvSpPr>
            <a:spLocks noGrp="1"/>
          </p:cNvSpPr>
          <p:nvPr>
            <p:ph type="sldNum" sz="quarter" idx="5"/>
          </p:nvPr>
        </p:nvSpPr>
        <p:spPr/>
        <p:txBody>
          <a:bodyPr/>
          <a:lstStyle/>
          <a:p>
            <a:fld id="{F9846C1A-FA1B-E448-9E9D-5CC5C5F25656}" type="slidenum">
              <a:rPr lang="en-GB" smtClean="0"/>
              <a:pPr/>
              <a:t>14</a:t>
            </a:fld>
            <a:endParaRPr lang="en-GB"/>
          </a:p>
        </p:txBody>
      </p:sp>
    </p:spTree>
    <p:extLst>
      <p:ext uri="{BB962C8B-B14F-4D97-AF65-F5344CB8AC3E}">
        <p14:creationId xmlns:p14="http://schemas.microsoft.com/office/powerpoint/2010/main" val="40043520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buFont typeface="Arial" panose="020B0604020202020204" pitchFamily="34" charset="0"/>
              <a:buNone/>
              <a:defRPr/>
            </a:pPr>
            <a:r>
              <a:rPr lang="en-US" altLang="en-US" dirty="0">
                <a:ea typeface="ＭＳ Ｐゴシック" panose="020B0600070205080204" pitchFamily="34" charset="-128"/>
              </a:rPr>
              <a:t>Increased time in buggies and baby carriers – </a:t>
            </a:r>
            <a:r>
              <a:rPr lang="en-US" altLang="en-US" dirty="0" err="1">
                <a:ea typeface="ＭＳ Ｐゴシック" panose="020B0600070205080204" pitchFamily="34" charset="-128"/>
              </a:rPr>
              <a:t>i.e</a:t>
            </a:r>
            <a:r>
              <a:rPr lang="en-US" altLang="en-US" dirty="0">
                <a:ea typeface="ＭＳ Ｐゴシック" panose="020B0600070205080204" pitchFamily="34" charset="-128"/>
              </a:rPr>
              <a:t>, a baby may be in a car seat, bouncy chair or buggy for much of the day, with little chance for movement, and due to the seat design the baby is supported and has no need to develop core stability and balance. The baby can only interact with its immediate surroundings – opportunities to explore the world are extremely limited. The consequences of this are becoming evident in our schools, with young children unable to sit properly on chairs and lacking the strength and stability which is required in order to develop fine motor control. JCB analogy here. </a:t>
            </a:r>
          </a:p>
          <a:p>
            <a:pPr defTabSz="914289">
              <a:defRPr/>
            </a:pPr>
            <a:endParaRPr lang="en-US" dirty="0"/>
          </a:p>
          <a:p>
            <a:pPr defTabSz="914289">
              <a:defRPr/>
            </a:pPr>
            <a:r>
              <a:rPr lang="en-GB" dirty="0"/>
              <a:t>Balance - as referred to earlier is a </a:t>
            </a:r>
            <a:r>
              <a:rPr lang="en-GB" dirty="0" err="1"/>
              <a:t>ciritcal</a:t>
            </a:r>
            <a:r>
              <a:rPr lang="en-GB" dirty="0"/>
              <a:t> aspect to child development in terms of sitting, walking upright – it provides good core strength – so this should develop in early childhood – but as we’ve eluded to already – modern ways of living in hindering this either through using buggies, pushchairs, car seats!!! Etc etc </a:t>
            </a:r>
          </a:p>
          <a:p>
            <a:pPr defTabSz="914289">
              <a:defRPr/>
            </a:pPr>
            <a:endParaRPr lang="en-GB" dirty="0"/>
          </a:p>
          <a:p>
            <a:pPr defTabSz="914289">
              <a:defRPr/>
            </a:pPr>
            <a:endParaRPr lang="en-US" dirty="0"/>
          </a:p>
          <a:p>
            <a:pPr defTabSz="914289">
              <a:defRPr/>
            </a:pPr>
            <a:endParaRPr lang="en-GB" dirty="0"/>
          </a:p>
        </p:txBody>
      </p:sp>
      <p:sp>
        <p:nvSpPr>
          <p:cNvPr id="4" name="Slide Number Placeholder 3"/>
          <p:cNvSpPr>
            <a:spLocks noGrp="1"/>
          </p:cNvSpPr>
          <p:nvPr>
            <p:ph type="sldNum" sz="quarter" idx="5"/>
          </p:nvPr>
        </p:nvSpPr>
        <p:spPr/>
        <p:txBody>
          <a:bodyPr/>
          <a:lstStyle/>
          <a:p>
            <a:fld id="{F9846C1A-FA1B-E448-9E9D-5CC5C5F25656}" type="slidenum">
              <a:rPr lang="en-GB" smtClean="0"/>
              <a:pPr/>
              <a:t>15</a:t>
            </a:fld>
            <a:endParaRPr lang="en-GB"/>
          </a:p>
        </p:txBody>
      </p:sp>
    </p:spTree>
    <p:extLst>
      <p:ext uri="{BB962C8B-B14F-4D97-AF65-F5344CB8AC3E}">
        <p14:creationId xmlns:p14="http://schemas.microsoft.com/office/powerpoint/2010/main" val="36891398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None/>
            </a:pPr>
            <a:r>
              <a:rPr lang="en-US" dirty="0"/>
              <a:t>Physical Competence impacts on life long physical activity (</a:t>
            </a:r>
            <a:r>
              <a:rPr lang="en-US" b="1" dirty="0" err="1"/>
              <a:t>Stodden</a:t>
            </a:r>
            <a:r>
              <a:rPr lang="en-US" b="1" dirty="0"/>
              <a:t> et al 2008</a:t>
            </a:r>
            <a:r>
              <a:rPr lang="en-US" dirty="0"/>
              <a:t>, Goodway and Branta 2003)  on a very basic level – when looking for clues – </a:t>
            </a:r>
            <a:r>
              <a:rPr lang="en-GB" dirty="0"/>
              <a:t>do you remember seeing a child sitting poorly </a:t>
            </a:r>
            <a:r>
              <a:rPr lang="en-GB" dirty="0" err="1"/>
              <a:t>ar</a:t>
            </a:r>
            <a:r>
              <a:rPr lang="en-GB" dirty="0"/>
              <a:t> a table – twisting legs around the chair legs and being slumped of the table – poor core stability poor core balance – physical competence develops these essential areas of the body to ensure that </a:t>
            </a:r>
            <a:r>
              <a:rPr lang="en-US" dirty="0"/>
              <a:t>postural </a:t>
            </a:r>
            <a:r>
              <a:rPr lang="en-US" dirty="0" err="1"/>
              <a:t>behaviour</a:t>
            </a:r>
            <a:r>
              <a:rPr lang="en-US" dirty="0"/>
              <a:t> – which is related to the balance family - is strong and firm (Goddard Blythe 2005) </a:t>
            </a:r>
          </a:p>
          <a:p>
            <a:pPr>
              <a:buNone/>
            </a:pPr>
            <a:endParaRPr lang="en-US" dirty="0"/>
          </a:p>
          <a:p>
            <a:r>
              <a:rPr lang="en-GB" dirty="0"/>
              <a:t>So at times – to the untrained eye children can be seen as a disruptive child – but we are beginning to realise how important and influential physical movement actually is – not only physically but to the brain &amp; general feelings towards improving one’s well being.  So a </a:t>
            </a:r>
            <a:r>
              <a:rPr lang="en-GB" dirty="0" err="1"/>
              <a:t>chil</a:t>
            </a:r>
            <a:r>
              <a:rPr lang="en-US" dirty="0"/>
              <a:t>d needs to move to learn but also that child needs to learn how to move - Ouvry</a:t>
            </a:r>
            <a:r>
              <a:rPr lang="en-US" baseline="0" dirty="0"/>
              <a:t> (2003)</a:t>
            </a:r>
          </a:p>
          <a:p>
            <a:endParaRPr lang="en-GB" dirty="0"/>
          </a:p>
          <a:p>
            <a:r>
              <a:rPr lang="en-GB" dirty="0"/>
              <a:t>High quality play – to develop and improve one’s muscle tone/balance and core stability needs to be happening all the time  </a:t>
            </a:r>
          </a:p>
        </p:txBody>
      </p:sp>
      <p:sp>
        <p:nvSpPr>
          <p:cNvPr id="4" name="Slide Number Placeholder 3"/>
          <p:cNvSpPr>
            <a:spLocks noGrp="1"/>
          </p:cNvSpPr>
          <p:nvPr>
            <p:ph type="sldNum" sz="quarter" idx="10"/>
          </p:nvPr>
        </p:nvSpPr>
        <p:spPr/>
        <p:txBody>
          <a:bodyPr/>
          <a:lstStyle/>
          <a:p>
            <a:fld id="{F9846C1A-FA1B-E448-9E9D-5CC5C5F25656}" type="slidenum">
              <a:rPr lang="en-GB" smtClean="0"/>
              <a:pPr/>
              <a:t>16</a:t>
            </a:fld>
            <a:endParaRPr lang="en-GB"/>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defTabSz="914289">
              <a:spcBef>
                <a:spcPct val="0"/>
              </a:spcBef>
              <a:defRPr/>
            </a:pPr>
            <a:r>
              <a:rPr lang="en-US" baseline="0" dirty="0"/>
              <a:t>Yes - physical activity is found within PL –  BUT - PL isn’t only physical activity.   Being able to distinguish what contributes towards Phys lit will help you to understanding the concept of PL. </a:t>
            </a:r>
          </a:p>
          <a:p>
            <a:endParaRPr lang="en-US" baseline="0" dirty="0"/>
          </a:p>
          <a:p>
            <a:r>
              <a:rPr lang="en-US" dirty="0"/>
              <a:t>This is</a:t>
            </a:r>
            <a:r>
              <a:rPr lang="en-US" baseline="0" dirty="0"/>
              <a:t> a concept that has gained prominence in recent years and it has influenced</a:t>
            </a:r>
            <a:r>
              <a:rPr lang="en-US" dirty="0"/>
              <a:t> developments of new proposed curriculum being statutory Sept 2022 - Physical literacy – will be aim of physical education. </a:t>
            </a:r>
          </a:p>
          <a:p>
            <a:endParaRPr lang="en-US" baseline="0" dirty="0"/>
          </a:p>
          <a:p>
            <a:pPr defTabSz="914289">
              <a:defRPr/>
            </a:pPr>
            <a:r>
              <a:rPr lang="en-US" dirty="0"/>
              <a:t>Some definitions</a:t>
            </a:r>
            <a:r>
              <a:rPr lang="en-US" baseline="0" dirty="0"/>
              <a:t> of physical literacy focus solely on developing physical competencies such as fundamental movements skills (FMS) such as motor development, running, speed.  BUT - PL means much more than this. </a:t>
            </a:r>
            <a:r>
              <a:rPr lang="en-US" baseline="0" dirty="0">
                <a:ea typeface="ＭＳ Ｐゴシック" panose="020B0600070205080204" pitchFamily="34" charset="-128"/>
              </a:rPr>
              <a:t>W</a:t>
            </a:r>
            <a:r>
              <a:rPr lang="en-US" altLang="en-US" dirty="0">
                <a:ea typeface="ＭＳ Ｐゴシック" panose="020B0600070205080204" pitchFamily="34" charset="-128"/>
              </a:rPr>
              <a:t>hen we are leading an outdoor </a:t>
            </a:r>
            <a:r>
              <a:rPr lang="en-US" altLang="en-US" dirty="0" err="1">
                <a:ea typeface="ＭＳ Ｐゴシック" panose="020B0600070205080204" pitchFamily="34" charset="-128"/>
              </a:rPr>
              <a:t>advenutours</a:t>
            </a:r>
            <a:r>
              <a:rPr lang="en-US" altLang="en-US" dirty="0">
                <a:ea typeface="ＭＳ Ｐゴシック" panose="020B0600070205080204" pitchFamily="34" charset="-128"/>
              </a:rPr>
              <a:t> activity at school or at a center – this knowledge can make us aware of the need to provide high quality experience that contribute positively towards children’s physical literacy journey. </a:t>
            </a:r>
            <a:r>
              <a:rPr lang="en-US" baseline="0" dirty="0"/>
              <a:t>&amp; by being outdoors could be an ingredient towards supporting a healthy physical literacy disposition. </a:t>
            </a:r>
          </a:p>
          <a:p>
            <a:pPr rtl="0" fontAlgn="base"/>
            <a:endParaRPr lang="en-US" baseline="0" dirty="0"/>
          </a:p>
          <a:p>
            <a:endParaRPr lang="en-US" dirty="0"/>
          </a:p>
        </p:txBody>
      </p:sp>
      <p:sp>
        <p:nvSpPr>
          <p:cNvPr id="4" name="Slide Number Placeholder 3"/>
          <p:cNvSpPr>
            <a:spLocks noGrp="1"/>
          </p:cNvSpPr>
          <p:nvPr>
            <p:ph type="sldNum" sz="quarter" idx="10"/>
          </p:nvPr>
        </p:nvSpPr>
        <p:spPr/>
        <p:txBody>
          <a:bodyPr/>
          <a:lstStyle/>
          <a:p>
            <a:fld id="{F9846C1A-FA1B-E448-9E9D-5CC5C5F25656}" type="slidenum">
              <a:rPr lang="en-GB" smtClean="0"/>
              <a:pPr/>
              <a:t>17</a:t>
            </a:fld>
            <a:endParaRPr lang="en-GB"/>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14289">
              <a:defRPr/>
            </a:pPr>
            <a:r>
              <a:rPr lang="en-US" dirty="0" err="1"/>
              <a:t>Gallahue</a:t>
            </a:r>
            <a:r>
              <a:rPr lang="en-US" dirty="0"/>
              <a:t> (2012) mapped out </a:t>
            </a:r>
            <a:r>
              <a:rPr lang="en-GB" dirty="0"/>
              <a:t>what Fundamental movement skills are along the spectrum stages – knowing how the physical should look like for 3 – 19 yrs olds would help us make sure we have quality movements from our children.  In the early years - t</a:t>
            </a:r>
            <a:r>
              <a:rPr lang="en-US" dirty="0"/>
              <a:t>he development of balance is particularly important – children need to develop good gravitational awareness in order to be able to sit, walk, run and move with competence. </a:t>
            </a:r>
          </a:p>
          <a:p>
            <a:endParaRPr lang="en-US" dirty="0"/>
          </a:p>
          <a:p>
            <a:r>
              <a:rPr lang="en-US" dirty="0"/>
              <a:t>The postural control is supported by visual and motor systems. The training of these systems takes place gradually over at least seven years – but also continues beyond puberty (Goddard Blythe, 2005).  If these are under stimulated and lack range of experiences to mature the pathways within the neurons to process motor control – this then would mean that the child’s ‘vestibular system’ (part of the ear that processes direction / gravity / the way that’s up!) </a:t>
            </a:r>
            <a:r>
              <a:rPr lang="en-US" dirty="0" err="1"/>
              <a:t>etc</a:t>
            </a:r>
            <a:r>
              <a:rPr lang="en-US" dirty="0"/>
              <a:t> immature vestibular – which can then be attributed to specific learning difficulties such as Dyslexia and Dyspraxia – problems of attention, language impairment and emotional problems (Blythe 2005) </a:t>
            </a:r>
          </a:p>
          <a:p>
            <a:endParaRPr lang="en-US" dirty="0"/>
          </a:p>
          <a:p>
            <a:pPr defTabSz="914289"/>
            <a:r>
              <a:rPr lang="en-US" dirty="0"/>
              <a:t>Locomotor is one domain that’s included within suite of fundamental motor skills … &amp; is thought to be quite important and a key ingredient in the overall success of one’s physical literacy journey … Catch – tails play indoors and then outdoors</a:t>
            </a:r>
          </a:p>
          <a:p>
            <a:endParaRPr lang="en-US" dirty="0"/>
          </a:p>
        </p:txBody>
      </p:sp>
      <p:sp>
        <p:nvSpPr>
          <p:cNvPr id="4" name="Slide Number Placeholder 3"/>
          <p:cNvSpPr>
            <a:spLocks noGrp="1"/>
          </p:cNvSpPr>
          <p:nvPr>
            <p:ph type="sldNum" sz="quarter" idx="5"/>
          </p:nvPr>
        </p:nvSpPr>
        <p:spPr/>
        <p:txBody>
          <a:bodyPr/>
          <a:lstStyle/>
          <a:p>
            <a:fld id="{F9846C1A-FA1B-E448-9E9D-5CC5C5F25656}" type="slidenum">
              <a:rPr lang="en-GB" smtClean="0"/>
              <a:pPr/>
              <a:t>18</a:t>
            </a:fld>
            <a:endParaRPr lang="en-GB"/>
          </a:p>
        </p:txBody>
      </p:sp>
    </p:spTree>
    <p:extLst>
      <p:ext uri="{BB962C8B-B14F-4D97-AF65-F5344CB8AC3E}">
        <p14:creationId xmlns:p14="http://schemas.microsoft.com/office/powerpoint/2010/main" val="376767872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14289">
              <a:defRPr/>
            </a:pPr>
            <a:r>
              <a:rPr lang="en-US" dirty="0" err="1"/>
              <a:t>Stodden</a:t>
            </a:r>
            <a:r>
              <a:rPr lang="en-US" dirty="0"/>
              <a:t> and colleagues (2008) highlights the importance of FMS to engagement in lifelong physical activity.  Then there is also a dynamic relationship between how good one is with physical activity and one’s motor skills. </a:t>
            </a:r>
            <a:r>
              <a:rPr lang="en-GB" dirty="0"/>
              <a:t>A key element to the success of one’s physical Lit journey it physical competence – this aspect seems to underpin the general success to the concept. </a:t>
            </a:r>
            <a:endParaRPr lang="en-US" dirty="0"/>
          </a:p>
          <a:p>
            <a:endParaRPr lang="en-US" dirty="0"/>
          </a:p>
          <a:p>
            <a:r>
              <a:rPr lang="en-US" dirty="0"/>
              <a:t>So motor skills / competence is referred to as FMS – which include general body movements but also object control i.e. how well someone can use tools – so couple of weeks ago we were tying </a:t>
            </a:r>
            <a:r>
              <a:rPr lang="en-US" dirty="0" err="1"/>
              <a:t>knotts</a:t>
            </a:r>
            <a:r>
              <a:rPr lang="en-US" dirty="0"/>
              <a:t> / you may be canoe, belay, walking sticks, bike, surf board, racket, ball, net, </a:t>
            </a:r>
          </a:p>
          <a:p>
            <a:endParaRPr lang="en-US" dirty="0"/>
          </a:p>
          <a:p>
            <a:r>
              <a:rPr lang="en-US" dirty="0"/>
              <a:t>Now an underlying common misconception is that children “naturally” learn FMS – however this is not true, many children do not reach proficient level is these skills and then they don’t demo the motor skills needed to be able to apply these skills to range of sports, outdoor provisions, games – this then can impact across childhood &amp; adolescence (Goodway &amp; Branta 2003) </a:t>
            </a:r>
          </a:p>
          <a:p>
            <a:endParaRPr lang="en-US" dirty="0"/>
          </a:p>
        </p:txBody>
      </p:sp>
      <p:sp>
        <p:nvSpPr>
          <p:cNvPr id="4" name="Slide Number Placeholder 3"/>
          <p:cNvSpPr>
            <a:spLocks noGrp="1"/>
          </p:cNvSpPr>
          <p:nvPr>
            <p:ph type="sldNum" sz="quarter" idx="5"/>
          </p:nvPr>
        </p:nvSpPr>
        <p:spPr/>
        <p:txBody>
          <a:bodyPr/>
          <a:lstStyle/>
          <a:p>
            <a:fld id="{F9846C1A-FA1B-E448-9E9D-5CC5C5F25656}" type="slidenum">
              <a:rPr lang="en-GB" smtClean="0"/>
              <a:pPr/>
              <a:t>19</a:t>
            </a:fld>
            <a:endParaRPr lang="en-GB"/>
          </a:p>
        </p:txBody>
      </p:sp>
    </p:spTree>
    <p:extLst>
      <p:ext uri="{BB962C8B-B14F-4D97-AF65-F5344CB8AC3E}">
        <p14:creationId xmlns:p14="http://schemas.microsoft.com/office/powerpoint/2010/main" val="296811968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Children need rich movement experiences involving crawling, climbing, swinging, balancing, &amp; inverting the body i.e. log rolls, rolling around bar,  to ensure maturation of the systems required throughout life.  </a:t>
            </a:r>
          </a:p>
          <a:p>
            <a:endParaRPr lang="en-US" dirty="0"/>
          </a:p>
          <a:p>
            <a:pPr defTabSz="914289">
              <a:defRPr/>
            </a:pPr>
            <a:r>
              <a:rPr lang="en-US" dirty="0"/>
              <a:t>Furthermore, combine motor and sensory experiences in early childhood means that the neurons interconnect to form sensory and motor processes (Ayres, 2005) e.g. avoiding natural </a:t>
            </a:r>
            <a:r>
              <a:rPr lang="en-US" dirty="0" err="1"/>
              <a:t>obsticles</a:t>
            </a:r>
            <a:r>
              <a:rPr lang="en-US" dirty="0"/>
              <a:t> jumping over, stepping across, feeling your way around a woodland - which would encourage children to use variety of bodily skills (</a:t>
            </a:r>
            <a:r>
              <a:rPr lang="en-US" dirty="0" err="1"/>
              <a:t>Fjortoft</a:t>
            </a:r>
            <a:r>
              <a:rPr lang="en-US" dirty="0"/>
              <a:t>, 2004).  Providing these range of high levels of movement experiences outdoor will also promote positive feelings of wellness by negotiating rough surfaces and differences in landscapes will be dynamic natural environment to develop physical competence. </a:t>
            </a:r>
          </a:p>
          <a:p>
            <a:endParaRPr lang="en-US" dirty="0"/>
          </a:p>
        </p:txBody>
      </p:sp>
      <p:sp>
        <p:nvSpPr>
          <p:cNvPr id="4" name="Slide Number Placeholder 3"/>
          <p:cNvSpPr>
            <a:spLocks noGrp="1"/>
          </p:cNvSpPr>
          <p:nvPr>
            <p:ph type="sldNum" sz="quarter" idx="5"/>
          </p:nvPr>
        </p:nvSpPr>
        <p:spPr/>
        <p:txBody>
          <a:bodyPr/>
          <a:lstStyle/>
          <a:p>
            <a:fld id="{F9846C1A-FA1B-E448-9E9D-5CC5C5F25656}" type="slidenum">
              <a:rPr lang="en-GB" smtClean="0"/>
              <a:pPr/>
              <a:t>20</a:t>
            </a:fld>
            <a:endParaRPr lang="en-GB"/>
          </a:p>
        </p:txBody>
      </p:sp>
    </p:spTree>
    <p:extLst>
      <p:ext uri="{BB962C8B-B14F-4D97-AF65-F5344CB8AC3E}">
        <p14:creationId xmlns:p14="http://schemas.microsoft.com/office/powerpoint/2010/main" val="138687124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14289">
              <a:defRPr/>
            </a:pPr>
            <a:r>
              <a:rPr lang="en-US" dirty="0"/>
              <a:t>Jane Ayres (2005) also highlights this in her book and she </a:t>
            </a:r>
            <a:r>
              <a:rPr lang="en-US" dirty="0" err="1"/>
              <a:t>emphasies</a:t>
            </a:r>
            <a:r>
              <a:rPr lang="en-US" dirty="0"/>
              <a:t> the sooner the better outcome will be later on in life if the brain has been exposed to vast range of sensory experiences – physical, visual, touch, spatially, vocally.  by providing young learner the opportunity to explore their surroundings in multiple ways – this improves their sensory integration. </a:t>
            </a:r>
          </a:p>
          <a:p>
            <a:pPr defTabSz="914289">
              <a:defRPr/>
            </a:pPr>
            <a:endParaRPr lang="en-US" dirty="0"/>
          </a:p>
          <a:p>
            <a:pPr defTabSz="914289">
              <a:defRPr/>
            </a:pPr>
            <a:r>
              <a:rPr lang="en-US" dirty="0"/>
              <a:t>So by integrating numerous </a:t>
            </a:r>
            <a:r>
              <a:rPr lang="en-GB" dirty="0"/>
              <a:t>systems from an early age – this improves concentration and general ability.   If you then include the outdoors with this element you can only imagine the explosion of activity within a young brain. </a:t>
            </a:r>
            <a:r>
              <a:rPr lang="en-US" dirty="0"/>
              <a:t>Either through – </a:t>
            </a:r>
            <a:r>
              <a:rPr lang="en-US" dirty="0" err="1"/>
              <a:t>contious</a:t>
            </a:r>
            <a:r>
              <a:rPr lang="en-US" dirty="0"/>
              <a:t> movements or Reflexes in preparation for movement </a:t>
            </a:r>
            <a:r>
              <a:rPr lang="en-US" dirty="0" err="1"/>
              <a:t>ie</a:t>
            </a:r>
            <a:r>
              <a:rPr lang="en-US" dirty="0"/>
              <a:t> jumping over / hoping into out of / dodging trees </a:t>
            </a:r>
            <a:r>
              <a:rPr lang="en-US" dirty="0" err="1"/>
              <a:t>etc</a:t>
            </a:r>
            <a:r>
              <a:rPr lang="en-US" dirty="0"/>
              <a:t>  </a:t>
            </a:r>
          </a:p>
          <a:p>
            <a:pPr defTabSz="914289">
              <a:defRPr/>
            </a:pPr>
            <a:endParaRPr lang="en-US" dirty="0"/>
          </a:p>
          <a:p>
            <a:r>
              <a:rPr lang="en-US" dirty="0"/>
              <a:t>Use the bean bag again &amp; repeat. </a:t>
            </a:r>
          </a:p>
          <a:p>
            <a:r>
              <a:rPr lang="en-US" dirty="0"/>
              <a:t>Then include – walking, jogging, skipping, jumping &amp; hopping whilst using the bean bag. </a:t>
            </a:r>
          </a:p>
        </p:txBody>
      </p:sp>
      <p:sp>
        <p:nvSpPr>
          <p:cNvPr id="4" name="Slide Number Placeholder 3"/>
          <p:cNvSpPr>
            <a:spLocks noGrp="1"/>
          </p:cNvSpPr>
          <p:nvPr>
            <p:ph type="sldNum" sz="quarter" idx="5"/>
          </p:nvPr>
        </p:nvSpPr>
        <p:spPr/>
        <p:txBody>
          <a:bodyPr/>
          <a:lstStyle/>
          <a:p>
            <a:fld id="{F9846C1A-FA1B-E448-9E9D-5CC5C5F25656}" type="slidenum">
              <a:rPr lang="en-GB" smtClean="0"/>
              <a:pPr/>
              <a:t>21</a:t>
            </a:fld>
            <a:endParaRPr lang="en-GB"/>
          </a:p>
        </p:txBody>
      </p:sp>
    </p:spTree>
    <p:extLst>
      <p:ext uri="{BB962C8B-B14F-4D97-AF65-F5344CB8AC3E}">
        <p14:creationId xmlns:p14="http://schemas.microsoft.com/office/powerpoint/2010/main" val="320632190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These all contribute towards the concept of PL. So PL is about developing the </a:t>
            </a:r>
            <a:r>
              <a:rPr lang="en-US" dirty="0" err="1"/>
              <a:t>brain,i.e</a:t>
            </a:r>
            <a:r>
              <a:rPr lang="en-US" dirty="0"/>
              <a:t>. language processing development -  senses – visual skills. touch and …physical development – through body movements – fine and gross motor control to become skillful and confident in a range of movement. </a:t>
            </a:r>
          </a:p>
          <a:p>
            <a:endParaRPr lang="en-US" dirty="0"/>
          </a:p>
          <a:p>
            <a:r>
              <a:rPr lang="en-US" dirty="0"/>
              <a:t>Improving these – or getting a better awareness of these ‘sensorimotor components’ influence a child’s general whole body awareness and then if their perception of movement is good in a range of activities this will then mean that their physical competence will improve.  As well as their physical confidence!!</a:t>
            </a:r>
          </a:p>
          <a:p>
            <a:endParaRPr lang="en-US" dirty="0"/>
          </a:p>
          <a:p>
            <a:pPr defTabSz="914289">
              <a:defRPr/>
            </a:pPr>
            <a:r>
              <a:rPr lang="en-US" dirty="0"/>
              <a:t>So – we need to expose children to things such as </a:t>
            </a:r>
            <a:r>
              <a:rPr lang="en-US" baseline="0" dirty="0"/>
              <a:t>Catching / throwing / jump / skip / crawl / strike / catch / climbing /  </a:t>
            </a:r>
            <a:r>
              <a:rPr lang="en-US" dirty="0"/>
              <a:t>Body awareness</a:t>
            </a:r>
            <a:r>
              <a:rPr lang="en-US" baseline="0" dirty="0"/>
              <a:t> – elements such as - behind the body / &amp; to the side / over / under  </a:t>
            </a:r>
          </a:p>
          <a:p>
            <a:r>
              <a:rPr lang="en-US" baseline="0" dirty="0"/>
              <a:t>Language – prepositions – in front / under / over / through</a:t>
            </a:r>
          </a:p>
          <a:p>
            <a:endParaRPr lang="en-US" baseline="0" dirty="0"/>
          </a:p>
          <a:p>
            <a:pPr rtl="0" fontAlgn="base"/>
            <a:r>
              <a:rPr lang="en-GB" dirty="0" err="1"/>
              <a:t>Ymwybyddiaeth</a:t>
            </a:r>
            <a:r>
              <a:rPr lang="en-GB" dirty="0"/>
              <a:t> </a:t>
            </a:r>
            <a:r>
              <a:rPr lang="en-GB" dirty="0" err="1"/>
              <a:t>corfforol</a:t>
            </a:r>
            <a:r>
              <a:rPr lang="en-GB" dirty="0"/>
              <a:t>​ / </a:t>
            </a:r>
            <a:r>
              <a:rPr lang="en-GB" dirty="0" err="1"/>
              <a:t>Cynllunio</a:t>
            </a:r>
            <a:r>
              <a:rPr lang="en-GB" dirty="0"/>
              <a:t> motor </a:t>
            </a:r>
            <a:r>
              <a:rPr lang="en-US" dirty="0"/>
              <a:t>​ / </a:t>
            </a:r>
            <a:r>
              <a:rPr lang="en-GB" dirty="0"/>
              <a:t>‘Perception of movement’</a:t>
            </a:r>
            <a:r>
              <a:rPr lang="en-US" dirty="0"/>
              <a:t>​ / </a:t>
            </a:r>
            <a:r>
              <a:rPr lang="en-GB" dirty="0" err="1"/>
              <a:t>Sgiliau</a:t>
            </a:r>
            <a:r>
              <a:rPr lang="en-GB" dirty="0"/>
              <a:t> cain </a:t>
            </a:r>
            <a:r>
              <a:rPr lang="en-US" dirty="0"/>
              <a:t>​ / </a:t>
            </a:r>
            <a:r>
              <a:rPr lang="en-GB" dirty="0" err="1"/>
              <a:t>Cyffwrdd</a:t>
            </a:r>
            <a:r>
              <a:rPr lang="en-GB" dirty="0"/>
              <a:t> </a:t>
            </a:r>
            <a:r>
              <a:rPr lang="en-US" dirty="0"/>
              <a:t>​</a:t>
            </a:r>
          </a:p>
          <a:p>
            <a:pPr rtl="0" fontAlgn="base"/>
            <a:r>
              <a:rPr lang="en-GB" dirty="0"/>
              <a:t>/ </a:t>
            </a:r>
            <a:r>
              <a:rPr lang="en-GB" dirty="0" err="1"/>
              <a:t>Sgiliau</a:t>
            </a:r>
            <a:r>
              <a:rPr lang="en-GB" dirty="0"/>
              <a:t> </a:t>
            </a:r>
            <a:r>
              <a:rPr lang="en-GB" dirty="0" err="1"/>
              <a:t>Gweledol</a:t>
            </a:r>
            <a:r>
              <a:rPr lang="en-GB" dirty="0"/>
              <a:t> </a:t>
            </a:r>
            <a:r>
              <a:rPr lang="en-US" dirty="0"/>
              <a:t>​ / </a:t>
            </a:r>
            <a:r>
              <a:rPr lang="en-GB" dirty="0" err="1"/>
              <a:t>Prosesi</a:t>
            </a:r>
            <a:r>
              <a:rPr lang="en-GB" dirty="0"/>
              <a:t> Iaith </a:t>
            </a:r>
            <a:r>
              <a:rPr lang="en-US" dirty="0"/>
              <a:t>​</a:t>
            </a:r>
          </a:p>
          <a:p>
            <a:endParaRPr lang="en-US" dirty="0"/>
          </a:p>
        </p:txBody>
      </p:sp>
      <p:sp>
        <p:nvSpPr>
          <p:cNvPr id="4" name="Slide Number Placeholder 3"/>
          <p:cNvSpPr>
            <a:spLocks noGrp="1"/>
          </p:cNvSpPr>
          <p:nvPr>
            <p:ph type="sldNum" sz="quarter" idx="10"/>
          </p:nvPr>
        </p:nvSpPr>
        <p:spPr/>
        <p:txBody>
          <a:bodyPr/>
          <a:lstStyle/>
          <a:p>
            <a:fld id="{F9846C1A-FA1B-E448-9E9D-5CC5C5F25656}" type="slidenum">
              <a:rPr lang="en-GB" smtClean="0"/>
              <a:pPr/>
              <a:t>22</a:t>
            </a:fld>
            <a:endParaRPr lang="en-GB"/>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Draw a stick man or a biscuit like this …</a:t>
            </a:r>
          </a:p>
          <a:p>
            <a:pPr defTabSz="914289">
              <a:defRPr/>
            </a:pPr>
            <a:r>
              <a:rPr lang="en-US" dirty="0"/>
              <a:t>As we listen to this brief video – write down all the physical movements you see &amp; you hear them talk about – write them on the person’s body. PHYSICAL - Core stability tummy time / Hop jump skip / jump  / hop / throw / catch / </a:t>
            </a:r>
          </a:p>
          <a:p>
            <a:endParaRPr lang="en-US" dirty="0"/>
          </a:p>
          <a:p>
            <a:r>
              <a:rPr lang="en-US" dirty="0"/>
              <a:t>You could also </a:t>
            </a:r>
            <a:r>
              <a:rPr lang="en-US" dirty="0" err="1"/>
              <a:t>categorise</a:t>
            </a:r>
            <a:r>
              <a:rPr lang="en-US" dirty="0"/>
              <a:t> other comments </a:t>
            </a:r>
          </a:p>
          <a:p>
            <a:r>
              <a:rPr lang="en-US" dirty="0"/>
              <a:t>COGNITIVE -  Active brain / </a:t>
            </a:r>
            <a:r>
              <a:rPr lang="en-US" dirty="0" err="1"/>
              <a:t>deve</a:t>
            </a:r>
            <a:r>
              <a:rPr lang="en-US" dirty="0"/>
              <a:t> focus/ social / problem solving / creative minds (on the head)</a:t>
            </a:r>
          </a:p>
          <a:p>
            <a:r>
              <a:rPr lang="en-US" dirty="0"/>
              <a:t>SOCIAL  – confident / active play / better mental health – (around the outside of the body)</a:t>
            </a:r>
          </a:p>
          <a:p>
            <a:r>
              <a:rPr lang="en-US" dirty="0"/>
              <a:t>PHYSICALLY - </a:t>
            </a:r>
            <a:r>
              <a:rPr lang="en-US" dirty="0" err="1"/>
              <a:t>Helath</a:t>
            </a:r>
            <a:r>
              <a:rPr lang="en-US" dirty="0"/>
              <a:t> y body – stronger bones (on the body)</a:t>
            </a:r>
          </a:p>
        </p:txBody>
      </p:sp>
      <p:sp>
        <p:nvSpPr>
          <p:cNvPr id="4" name="Slide Number Placeholder 3"/>
          <p:cNvSpPr>
            <a:spLocks noGrp="1"/>
          </p:cNvSpPr>
          <p:nvPr>
            <p:ph type="sldNum" sz="quarter" idx="5"/>
          </p:nvPr>
        </p:nvSpPr>
        <p:spPr/>
        <p:txBody>
          <a:bodyPr/>
          <a:lstStyle/>
          <a:p>
            <a:fld id="{F9846C1A-FA1B-E448-9E9D-5CC5C5F25656}" type="slidenum">
              <a:rPr lang="en-GB" smtClean="0"/>
              <a:pPr/>
              <a:t>23</a:t>
            </a:fld>
            <a:endParaRPr lang="en-GB"/>
          </a:p>
        </p:txBody>
      </p:sp>
    </p:spTree>
    <p:extLst>
      <p:ext uri="{BB962C8B-B14F-4D97-AF65-F5344CB8AC3E}">
        <p14:creationId xmlns:p14="http://schemas.microsoft.com/office/powerpoint/2010/main" val="38065847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watching this video Make notes of all the different ways of moving you see &amp; direction &amp; use of equipment &amp; social interaction with others </a:t>
            </a:r>
          </a:p>
          <a:p>
            <a:pPr rtl="0" fontAlgn="base"/>
            <a:endParaRPr lang="en-GB" dirty="0"/>
          </a:p>
          <a:p>
            <a:pPr rtl="0" fontAlgn="base"/>
            <a:r>
              <a:rPr lang="en-GB" dirty="0"/>
              <a:t>Developing high quality movement / inclusivity – within natural endowment – offering challenge (increased difficulty) – differentiating for individual needs allowing access (simplifying)</a:t>
            </a:r>
            <a:r>
              <a:rPr lang="en-US" dirty="0"/>
              <a:t>​</a:t>
            </a:r>
          </a:p>
          <a:p>
            <a:pPr rtl="0" fontAlgn="base"/>
            <a:r>
              <a:rPr lang="en-GB" dirty="0"/>
              <a:t>​</a:t>
            </a:r>
          </a:p>
          <a:p>
            <a:pPr rtl="0" fontAlgn="base"/>
            <a:r>
              <a:rPr lang="en-GB" dirty="0"/>
              <a:t>ANSWERS: </a:t>
            </a:r>
          </a:p>
          <a:p>
            <a:pPr rtl="0" fontAlgn="base"/>
            <a:r>
              <a:rPr lang="en-GB" dirty="0"/>
              <a:t>​Fine motor need gross motor -  POSTURE is key -   </a:t>
            </a:r>
          </a:p>
          <a:p>
            <a:pPr defTabSz="914289" fontAlgn="base">
              <a:defRPr/>
            </a:pPr>
            <a:r>
              <a:rPr lang="en-GB" b="1" dirty="0">
                <a:solidFill>
                  <a:srgbClr val="000000"/>
                </a:solidFill>
                <a:latin typeface="Calibri" panose="020F0502020204030204" pitchFamily="34" charset="0"/>
              </a:rPr>
              <a:t>Use of space </a:t>
            </a:r>
            <a:r>
              <a:rPr lang="en-GB" dirty="0">
                <a:solidFill>
                  <a:srgbClr val="000000"/>
                </a:solidFill>
                <a:latin typeface="Calibri" panose="020F0502020204030204" pitchFamily="34" charset="0"/>
              </a:rPr>
              <a:t>– ‘space bubble’, moving in space </a:t>
            </a:r>
            <a:r>
              <a:rPr lang="en-US" dirty="0">
                <a:solidFill>
                  <a:srgbClr val="000000"/>
                </a:solidFill>
                <a:latin typeface="Calibri" panose="020F0502020204030204" pitchFamily="34" charset="0"/>
              </a:rPr>
              <a:t>​   </a:t>
            </a:r>
            <a:r>
              <a:rPr lang="en-GB" b="1" dirty="0" err="1">
                <a:solidFill>
                  <a:srgbClr val="000000"/>
                </a:solidFill>
                <a:latin typeface="Calibri" panose="020F0502020204030204" pitchFamily="34" charset="0"/>
              </a:rPr>
              <a:t>Defnydd</a:t>
            </a:r>
            <a:r>
              <a:rPr lang="en-GB" b="1" dirty="0">
                <a:solidFill>
                  <a:srgbClr val="000000"/>
                </a:solidFill>
                <a:latin typeface="Calibri" panose="020F0502020204030204" pitchFamily="34" charset="0"/>
              </a:rPr>
              <a:t> </a:t>
            </a:r>
            <a:r>
              <a:rPr lang="en-GB" b="1" dirty="0" err="1">
                <a:solidFill>
                  <a:srgbClr val="000000"/>
                </a:solidFill>
                <a:latin typeface="Calibri" panose="020F0502020204030204" pitchFamily="34" charset="0"/>
              </a:rPr>
              <a:t>gwagle</a:t>
            </a:r>
            <a:r>
              <a:rPr lang="en-GB" b="1" dirty="0">
                <a:solidFill>
                  <a:srgbClr val="000000"/>
                </a:solidFill>
                <a:latin typeface="Calibri" panose="020F0502020204030204" pitchFamily="34" charset="0"/>
              </a:rPr>
              <a:t> </a:t>
            </a:r>
            <a:r>
              <a:rPr lang="en-GB" dirty="0">
                <a:solidFill>
                  <a:srgbClr val="000000"/>
                </a:solidFill>
                <a:latin typeface="Calibri" panose="020F0502020204030204" pitchFamily="34" charset="0"/>
              </a:rPr>
              <a:t>– ‘</a:t>
            </a:r>
            <a:r>
              <a:rPr lang="en-GB" dirty="0" err="1">
                <a:solidFill>
                  <a:srgbClr val="000000"/>
                </a:solidFill>
                <a:latin typeface="Calibri" panose="020F0502020204030204" pitchFamily="34" charset="0"/>
              </a:rPr>
              <a:t>swigen</a:t>
            </a:r>
            <a:r>
              <a:rPr lang="en-GB" dirty="0">
                <a:solidFill>
                  <a:srgbClr val="000000"/>
                </a:solidFill>
                <a:latin typeface="Calibri" panose="020F0502020204030204" pitchFamily="34" charset="0"/>
              </a:rPr>
              <a:t>’, </a:t>
            </a:r>
            <a:r>
              <a:rPr lang="en-GB" dirty="0" err="1">
                <a:solidFill>
                  <a:srgbClr val="000000"/>
                </a:solidFill>
                <a:latin typeface="Calibri" panose="020F0502020204030204" pitchFamily="34" charset="0"/>
              </a:rPr>
              <a:t>symud</a:t>
            </a:r>
            <a:r>
              <a:rPr lang="en-GB" dirty="0">
                <a:solidFill>
                  <a:srgbClr val="000000"/>
                </a:solidFill>
                <a:latin typeface="Calibri" panose="020F0502020204030204" pitchFamily="34" charset="0"/>
              </a:rPr>
              <a:t> </a:t>
            </a:r>
            <a:r>
              <a:rPr lang="en-GB" dirty="0" err="1">
                <a:solidFill>
                  <a:srgbClr val="000000"/>
                </a:solidFill>
                <a:latin typeface="Calibri" panose="020F0502020204030204" pitchFamily="34" charset="0"/>
              </a:rPr>
              <a:t>yn</a:t>
            </a:r>
            <a:r>
              <a:rPr lang="en-GB" dirty="0">
                <a:solidFill>
                  <a:srgbClr val="000000"/>
                </a:solidFill>
                <a:latin typeface="Calibri" panose="020F0502020204030204" pitchFamily="34" charset="0"/>
              </a:rPr>
              <a:t> y </a:t>
            </a:r>
            <a:r>
              <a:rPr lang="en-GB" dirty="0" err="1">
                <a:solidFill>
                  <a:srgbClr val="000000"/>
                </a:solidFill>
                <a:latin typeface="Calibri" panose="020F0502020204030204" pitchFamily="34" charset="0"/>
              </a:rPr>
              <a:t>gofod</a:t>
            </a:r>
            <a:r>
              <a:rPr lang="en-GB" dirty="0">
                <a:solidFill>
                  <a:srgbClr val="000000"/>
                </a:solidFill>
                <a:latin typeface="Calibri" panose="020F0502020204030204" pitchFamily="34" charset="0"/>
              </a:rPr>
              <a:t>​</a:t>
            </a:r>
            <a:endParaRPr lang="en-US" dirty="0">
              <a:solidFill>
                <a:srgbClr val="000000"/>
              </a:solidFill>
              <a:latin typeface="Arial" panose="020B0604020202020204" pitchFamily="34" charset="0"/>
            </a:endParaRPr>
          </a:p>
          <a:p>
            <a:pPr fontAlgn="base">
              <a:buFont typeface="Arial" panose="020B0604020202020204" pitchFamily="34" charset="0"/>
              <a:buChar char="•"/>
            </a:pPr>
            <a:r>
              <a:rPr lang="en-GB" b="1" dirty="0">
                <a:solidFill>
                  <a:srgbClr val="000000"/>
                </a:solidFill>
                <a:latin typeface="Calibri" panose="020F0502020204030204" pitchFamily="34" charset="0"/>
              </a:rPr>
              <a:t>Gross motor skill development </a:t>
            </a:r>
            <a:r>
              <a:rPr lang="en-GB" dirty="0">
                <a:solidFill>
                  <a:srgbClr val="000000"/>
                </a:solidFill>
                <a:latin typeface="Calibri" panose="020F0502020204030204" pitchFamily="34" charset="0"/>
              </a:rPr>
              <a:t>-  Travel – </a:t>
            </a:r>
            <a:r>
              <a:rPr lang="en-US" dirty="0">
                <a:solidFill>
                  <a:srgbClr val="000000"/>
                </a:solidFill>
                <a:latin typeface="Calibri" panose="020F0502020204030204" pitchFamily="34" charset="0"/>
              </a:rPr>
              <a:t>​</a:t>
            </a:r>
            <a:endParaRPr lang="en-US" dirty="0">
              <a:solidFill>
                <a:srgbClr val="000000"/>
              </a:solidFill>
              <a:latin typeface="Arial" panose="020B0604020202020204" pitchFamily="34" charset="0"/>
            </a:endParaRPr>
          </a:p>
          <a:p>
            <a:pPr fontAlgn="base"/>
            <a:r>
              <a:rPr lang="en-GB" dirty="0">
                <a:solidFill>
                  <a:srgbClr val="000000"/>
                </a:solidFill>
                <a:latin typeface="Calibri" panose="020F0502020204030204" pitchFamily="34" charset="0"/>
              </a:rPr>
              <a:t>walk/run/skip/gallop/jump/</a:t>
            </a:r>
            <a:r>
              <a:rPr lang="en-GB" dirty="0" err="1">
                <a:solidFill>
                  <a:srgbClr val="000000"/>
                </a:solidFill>
                <a:latin typeface="Calibri" panose="020F0502020204030204" pitchFamily="34" charset="0"/>
              </a:rPr>
              <a:t>cr</a:t>
            </a:r>
            <a:r>
              <a:rPr lang="en-GB" dirty="0">
                <a:solidFill>
                  <a:srgbClr val="000000"/>
                </a:solidFill>
                <a:latin typeface="Calibri" panose="020F0502020204030204" pitchFamily="34" charset="0"/>
              </a:rPr>
              <a:t> </a:t>
            </a:r>
            <a:r>
              <a:rPr lang="en-GB" dirty="0" err="1">
                <a:solidFill>
                  <a:srgbClr val="000000"/>
                </a:solidFill>
                <a:latin typeface="Calibri" panose="020F0502020204030204" pitchFamily="34" charset="0"/>
              </a:rPr>
              <a:t>awling</a:t>
            </a:r>
            <a:r>
              <a:rPr lang="en-GB" dirty="0">
                <a:solidFill>
                  <a:srgbClr val="000000"/>
                </a:solidFill>
                <a:latin typeface="Calibri" panose="020F0502020204030204" pitchFamily="34" charset="0"/>
              </a:rPr>
              <a:t>/ jump and land/ leaping hopping / jumping / balance  shape - straight-star- cup </a:t>
            </a:r>
            <a:r>
              <a:rPr lang="en-GB" dirty="0" err="1">
                <a:solidFill>
                  <a:srgbClr val="000000"/>
                </a:solidFill>
                <a:latin typeface="Calibri" panose="020F0502020204030204" pitchFamily="34" charset="0"/>
              </a:rPr>
              <a:t>angry+happy</a:t>
            </a:r>
            <a:r>
              <a:rPr lang="en-GB" dirty="0">
                <a:solidFill>
                  <a:srgbClr val="000000"/>
                </a:solidFill>
                <a:latin typeface="Calibri" panose="020F0502020204030204" pitchFamily="34" charset="0"/>
              </a:rPr>
              <a:t> cat / log roll</a:t>
            </a:r>
            <a:r>
              <a:rPr lang="en-US" dirty="0">
                <a:solidFill>
                  <a:srgbClr val="000000"/>
                </a:solidFill>
                <a:latin typeface="Calibri" panose="020F0502020204030204" pitchFamily="34" charset="0"/>
              </a:rPr>
              <a:t>​</a:t>
            </a:r>
            <a:endParaRPr lang="en-US" dirty="0">
              <a:solidFill>
                <a:srgbClr val="000000"/>
              </a:solidFill>
              <a:latin typeface="Arial" panose="020B0604020202020204" pitchFamily="34" charset="0"/>
            </a:endParaRPr>
          </a:p>
          <a:p>
            <a:pPr fontAlgn="base"/>
            <a:r>
              <a:rPr lang="en-GB" b="1" dirty="0" err="1">
                <a:solidFill>
                  <a:srgbClr val="000000"/>
                </a:solidFill>
                <a:latin typeface="Calibri" panose="020F0502020204030204" pitchFamily="34" charset="0"/>
              </a:rPr>
              <a:t>Datblygu</a:t>
            </a:r>
            <a:r>
              <a:rPr lang="en-GB" b="1" dirty="0">
                <a:solidFill>
                  <a:srgbClr val="000000"/>
                </a:solidFill>
                <a:latin typeface="Calibri" panose="020F0502020204030204" pitchFamily="34" charset="0"/>
              </a:rPr>
              <a:t> </a:t>
            </a:r>
            <a:r>
              <a:rPr lang="en-GB" b="1" dirty="0" err="1">
                <a:solidFill>
                  <a:srgbClr val="000000"/>
                </a:solidFill>
                <a:latin typeface="Calibri" panose="020F0502020204030204" pitchFamily="34" charset="0"/>
              </a:rPr>
              <a:t>sgiliau</a:t>
            </a:r>
            <a:r>
              <a:rPr lang="en-GB" b="1" dirty="0">
                <a:solidFill>
                  <a:srgbClr val="000000"/>
                </a:solidFill>
                <a:latin typeface="Calibri" panose="020F0502020204030204" pitchFamily="34" charset="0"/>
              </a:rPr>
              <a:t> </a:t>
            </a:r>
            <a:r>
              <a:rPr lang="en-GB" b="1" dirty="0" err="1">
                <a:solidFill>
                  <a:srgbClr val="000000"/>
                </a:solidFill>
                <a:latin typeface="Calibri" panose="020F0502020204030204" pitchFamily="34" charset="0"/>
              </a:rPr>
              <a:t>echddygol</a:t>
            </a:r>
            <a:r>
              <a:rPr lang="en-GB" b="1" dirty="0">
                <a:solidFill>
                  <a:srgbClr val="000000"/>
                </a:solidFill>
                <a:latin typeface="Calibri" panose="020F0502020204030204" pitchFamily="34" charset="0"/>
              </a:rPr>
              <a:t> bras </a:t>
            </a:r>
            <a:r>
              <a:rPr lang="en-GB" dirty="0" err="1">
                <a:solidFill>
                  <a:srgbClr val="000000"/>
                </a:solidFill>
                <a:latin typeface="Calibri" panose="020F0502020204030204" pitchFamily="34" charset="0"/>
              </a:rPr>
              <a:t>Trafeilio</a:t>
            </a:r>
            <a:r>
              <a:rPr lang="en-GB" dirty="0">
                <a:solidFill>
                  <a:srgbClr val="000000"/>
                </a:solidFill>
                <a:latin typeface="Calibri" panose="020F0502020204030204" pitchFamily="34" charset="0"/>
              </a:rPr>
              <a:t> </a:t>
            </a:r>
            <a:r>
              <a:rPr lang="en-US" dirty="0">
                <a:solidFill>
                  <a:srgbClr val="000000"/>
                </a:solidFill>
                <a:latin typeface="Calibri" panose="020F0502020204030204" pitchFamily="34" charset="0"/>
              </a:rPr>
              <a:t>​</a:t>
            </a:r>
            <a:endParaRPr lang="en-US" dirty="0">
              <a:solidFill>
                <a:srgbClr val="000000"/>
              </a:solidFill>
              <a:latin typeface="Segoe UI" panose="020B0502040204020203" pitchFamily="34" charset="0"/>
            </a:endParaRPr>
          </a:p>
          <a:p>
            <a:pPr fontAlgn="base"/>
            <a:r>
              <a:rPr lang="en-GB" dirty="0" err="1">
                <a:solidFill>
                  <a:srgbClr val="000000"/>
                </a:solidFill>
                <a:latin typeface="Calibri" panose="020F0502020204030204" pitchFamily="34" charset="0"/>
              </a:rPr>
              <a:t>cerdded</a:t>
            </a:r>
            <a:r>
              <a:rPr lang="en-GB" dirty="0">
                <a:solidFill>
                  <a:srgbClr val="000000"/>
                </a:solidFill>
                <a:latin typeface="Calibri" panose="020F0502020204030204" pitchFamily="34" charset="0"/>
              </a:rPr>
              <a:t>/</a:t>
            </a:r>
            <a:r>
              <a:rPr lang="en-GB" dirty="0" err="1">
                <a:solidFill>
                  <a:srgbClr val="000000"/>
                </a:solidFill>
                <a:latin typeface="Calibri" panose="020F0502020204030204" pitchFamily="34" charset="0"/>
              </a:rPr>
              <a:t>rhedeg</a:t>
            </a:r>
            <a:r>
              <a:rPr lang="en-GB" dirty="0">
                <a:solidFill>
                  <a:srgbClr val="000000"/>
                </a:solidFill>
                <a:latin typeface="Calibri" panose="020F0502020204030204" pitchFamily="34" charset="0"/>
              </a:rPr>
              <a:t>/</a:t>
            </a:r>
            <a:r>
              <a:rPr lang="en-GB" dirty="0" err="1">
                <a:solidFill>
                  <a:srgbClr val="000000"/>
                </a:solidFill>
                <a:latin typeface="Calibri" panose="020F0502020204030204" pitchFamily="34" charset="0"/>
              </a:rPr>
              <a:t>sgipio</a:t>
            </a:r>
            <a:r>
              <a:rPr lang="en-GB" dirty="0">
                <a:solidFill>
                  <a:srgbClr val="000000"/>
                </a:solidFill>
                <a:latin typeface="Calibri" panose="020F0502020204030204" pitchFamily="34" charset="0"/>
              </a:rPr>
              <a:t>/</a:t>
            </a:r>
            <a:r>
              <a:rPr lang="en-US" dirty="0">
                <a:solidFill>
                  <a:srgbClr val="000000"/>
                </a:solidFill>
                <a:latin typeface="Calibri" panose="020F0502020204030204" pitchFamily="34" charset="0"/>
              </a:rPr>
              <a:t>​</a:t>
            </a:r>
            <a:r>
              <a:rPr lang="en-US" dirty="0">
                <a:solidFill>
                  <a:srgbClr val="000000"/>
                </a:solidFill>
                <a:latin typeface="Segoe UI" panose="020B0502040204020203" pitchFamily="34" charset="0"/>
              </a:rPr>
              <a:t> c</a:t>
            </a:r>
            <a:r>
              <a:rPr lang="en-GB" dirty="0" err="1">
                <a:solidFill>
                  <a:srgbClr val="000000"/>
                </a:solidFill>
                <a:latin typeface="Calibri" panose="020F0502020204030204" pitchFamily="34" charset="0"/>
              </a:rPr>
              <a:t>ropian</a:t>
            </a:r>
            <a:r>
              <a:rPr lang="en-GB" dirty="0">
                <a:solidFill>
                  <a:srgbClr val="000000"/>
                </a:solidFill>
                <a:latin typeface="Calibri" panose="020F0502020204030204" pitchFamily="34" charset="0"/>
              </a:rPr>
              <a:t> / </a:t>
            </a:r>
            <a:r>
              <a:rPr lang="en-GB" dirty="0" err="1">
                <a:solidFill>
                  <a:srgbClr val="000000"/>
                </a:solidFill>
                <a:latin typeface="Calibri" panose="020F0502020204030204" pitchFamily="34" charset="0"/>
              </a:rPr>
              <a:t>nedio</a:t>
            </a:r>
            <a:r>
              <a:rPr lang="en-GB" dirty="0">
                <a:solidFill>
                  <a:srgbClr val="000000"/>
                </a:solidFill>
                <a:latin typeface="Calibri" panose="020F0502020204030204" pitchFamily="34" charset="0"/>
              </a:rPr>
              <a:t> a </a:t>
            </a:r>
            <a:r>
              <a:rPr lang="en-GB" dirty="0" err="1">
                <a:solidFill>
                  <a:srgbClr val="000000"/>
                </a:solidFill>
                <a:latin typeface="Calibri" panose="020F0502020204030204" pitchFamily="34" charset="0"/>
              </a:rPr>
              <a:t>glanio</a:t>
            </a:r>
            <a:r>
              <a:rPr lang="en-GB" dirty="0">
                <a:solidFill>
                  <a:srgbClr val="000000"/>
                </a:solidFill>
                <a:latin typeface="Calibri" panose="020F0502020204030204" pitchFamily="34" charset="0"/>
              </a:rPr>
              <a:t>/</a:t>
            </a:r>
            <a:r>
              <a:rPr lang="en-GB" dirty="0" err="1">
                <a:solidFill>
                  <a:srgbClr val="000000"/>
                </a:solidFill>
                <a:latin typeface="Calibri" panose="020F0502020204030204" pitchFamily="34" charset="0"/>
              </a:rPr>
              <a:t>llamu</a:t>
            </a:r>
            <a:r>
              <a:rPr lang="en-GB" dirty="0">
                <a:solidFill>
                  <a:srgbClr val="000000"/>
                </a:solidFill>
                <a:latin typeface="Calibri" panose="020F0502020204030204" pitchFamily="34" charset="0"/>
              </a:rPr>
              <a:t> / </a:t>
            </a:r>
            <a:r>
              <a:rPr lang="en-GB" dirty="0" err="1">
                <a:solidFill>
                  <a:srgbClr val="000000"/>
                </a:solidFill>
                <a:latin typeface="Calibri" panose="020F0502020204030204" pitchFamily="34" charset="0"/>
              </a:rPr>
              <a:t>hercian</a:t>
            </a:r>
            <a:r>
              <a:rPr lang="en-GB" dirty="0">
                <a:solidFill>
                  <a:srgbClr val="000000"/>
                </a:solidFill>
                <a:latin typeface="Calibri" panose="020F0502020204030204" pitchFamily="34" charset="0"/>
              </a:rPr>
              <a:t>      </a:t>
            </a:r>
            <a:r>
              <a:rPr lang="en-GB" dirty="0" err="1">
                <a:solidFill>
                  <a:srgbClr val="000000"/>
                </a:solidFill>
                <a:latin typeface="Calibri" panose="020F0502020204030204" pitchFamily="34" charset="0"/>
              </a:rPr>
              <a:t>neidio</a:t>
            </a:r>
            <a:r>
              <a:rPr lang="en-GB" dirty="0">
                <a:solidFill>
                  <a:srgbClr val="000000"/>
                </a:solidFill>
                <a:latin typeface="Calibri" panose="020F0502020204030204" pitchFamily="34" charset="0"/>
              </a:rPr>
              <a:t>/ </a:t>
            </a:r>
            <a:r>
              <a:rPr lang="en-GB" dirty="0" err="1">
                <a:solidFill>
                  <a:srgbClr val="000000"/>
                </a:solidFill>
                <a:latin typeface="Calibri" panose="020F0502020204030204" pitchFamily="34" charset="0"/>
              </a:rPr>
              <a:t>cydbwyso</a:t>
            </a:r>
            <a:r>
              <a:rPr lang="en-GB" dirty="0">
                <a:solidFill>
                  <a:srgbClr val="000000"/>
                </a:solidFill>
                <a:latin typeface="Calibri" panose="020F0502020204030204" pitchFamily="34" charset="0"/>
              </a:rPr>
              <a:t> / </a:t>
            </a:r>
            <a:r>
              <a:rPr lang="en-GB" dirty="0" err="1">
                <a:solidFill>
                  <a:srgbClr val="000000"/>
                </a:solidFill>
                <a:latin typeface="Calibri" panose="020F0502020204030204" pitchFamily="34" charset="0"/>
              </a:rPr>
              <a:t>siâp</a:t>
            </a:r>
            <a:r>
              <a:rPr lang="en-GB" dirty="0">
                <a:solidFill>
                  <a:srgbClr val="000000"/>
                </a:solidFill>
                <a:latin typeface="Calibri" panose="020F0502020204030204" pitchFamily="34" charset="0"/>
              </a:rPr>
              <a:t> – </a:t>
            </a:r>
            <a:r>
              <a:rPr lang="en-GB" dirty="0" err="1">
                <a:solidFill>
                  <a:srgbClr val="000000"/>
                </a:solidFill>
                <a:latin typeface="Calibri" panose="020F0502020204030204" pitchFamily="34" charset="0"/>
              </a:rPr>
              <a:t>syth</a:t>
            </a:r>
            <a:r>
              <a:rPr lang="en-GB" dirty="0">
                <a:solidFill>
                  <a:srgbClr val="000000"/>
                </a:solidFill>
                <a:latin typeface="Calibri" panose="020F0502020204030204" pitchFamily="34" charset="0"/>
              </a:rPr>
              <a:t> –</a:t>
            </a:r>
            <a:r>
              <a:rPr lang="en-GB" dirty="0" err="1">
                <a:solidFill>
                  <a:srgbClr val="000000"/>
                </a:solidFill>
                <a:latin typeface="Calibri" panose="020F0502020204030204" pitchFamily="34" charset="0"/>
              </a:rPr>
              <a:t>seren</a:t>
            </a:r>
            <a:r>
              <a:rPr lang="en-GB" dirty="0">
                <a:solidFill>
                  <a:srgbClr val="000000"/>
                </a:solidFill>
                <a:latin typeface="Calibri" panose="020F0502020204030204" pitchFamily="34" charset="0"/>
              </a:rPr>
              <a:t> – </a:t>
            </a:r>
            <a:r>
              <a:rPr lang="en-GB" dirty="0" err="1">
                <a:solidFill>
                  <a:srgbClr val="000000"/>
                </a:solidFill>
                <a:latin typeface="Calibri" panose="020F0502020204030204" pitchFamily="34" charset="0"/>
              </a:rPr>
              <a:t>cwpan</a:t>
            </a:r>
            <a:r>
              <a:rPr lang="en-GB" dirty="0">
                <a:solidFill>
                  <a:srgbClr val="000000"/>
                </a:solidFill>
                <a:latin typeface="Calibri" panose="020F0502020204030204" pitchFamily="34" charset="0"/>
              </a:rPr>
              <a:t> – </a:t>
            </a:r>
            <a:r>
              <a:rPr lang="en-GB" dirty="0" err="1">
                <a:solidFill>
                  <a:srgbClr val="000000"/>
                </a:solidFill>
                <a:latin typeface="Calibri" panose="020F0502020204030204" pitchFamily="34" charset="0"/>
              </a:rPr>
              <a:t>cath</a:t>
            </a:r>
            <a:r>
              <a:rPr lang="en-GB" dirty="0">
                <a:solidFill>
                  <a:srgbClr val="000000"/>
                </a:solidFill>
                <a:latin typeface="Calibri" panose="020F0502020204030204" pitchFamily="34" charset="0"/>
              </a:rPr>
              <a:t> </a:t>
            </a:r>
            <a:r>
              <a:rPr lang="en-GB" dirty="0" err="1">
                <a:solidFill>
                  <a:srgbClr val="000000"/>
                </a:solidFill>
                <a:latin typeface="Calibri" panose="020F0502020204030204" pitchFamily="34" charset="0"/>
              </a:rPr>
              <a:t>hapus+blin</a:t>
            </a:r>
            <a:r>
              <a:rPr lang="en-GB" dirty="0">
                <a:solidFill>
                  <a:srgbClr val="000000"/>
                </a:solidFill>
                <a:latin typeface="Calibri" panose="020F0502020204030204" pitchFamily="34" charset="0"/>
              </a:rPr>
              <a:t>​</a:t>
            </a:r>
            <a:endParaRPr lang="en-GB" dirty="0">
              <a:solidFill>
                <a:srgbClr val="000000"/>
              </a:solidFill>
              <a:latin typeface="Segoe UI" panose="020B0502040204020203" pitchFamily="34" charset="0"/>
            </a:endParaRPr>
          </a:p>
          <a:p>
            <a:pPr fontAlgn="base"/>
            <a:r>
              <a:rPr lang="en-GB" dirty="0">
                <a:solidFill>
                  <a:srgbClr val="000000"/>
                </a:solidFill>
                <a:latin typeface="Calibri" panose="020F0502020204030204" pitchFamily="34" charset="0"/>
              </a:rPr>
              <a:t>/</a:t>
            </a:r>
            <a:r>
              <a:rPr lang="en-GB" dirty="0" err="1">
                <a:solidFill>
                  <a:srgbClr val="000000"/>
                </a:solidFill>
                <a:latin typeface="Calibri" panose="020F0502020204030204" pitchFamily="34" charset="0"/>
              </a:rPr>
              <a:t>rôl</a:t>
            </a:r>
            <a:r>
              <a:rPr lang="en-GB" dirty="0">
                <a:solidFill>
                  <a:srgbClr val="000000"/>
                </a:solidFill>
                <a:latin typeface="Calibri" panose="020F0502020204030204" pitchFamily="34" charset="0"/>
              </a:rPr>
              <a:t> </a:t>
            </a:r>
            <a:r>
              <a:rPr lang="en-GB" dirty="0" err="1">
                <a:solidFill>
                  <a:srgbClr val="000000"/>
                </a:solidFill>
                <a:latin typeface="Calibri" panose="020F0502020204030204" pitchFamily="34" charset="0"/>
              </a:rPr>
              <a:t>bocyff</a:t>
            </a:r>
            <a:r>
              <a:rPr lang="en-GB" dirty="0">
                <a:solidFill>
                  <a:srgbClr val="000000"/>
                </a:solidFill>
                <a:latin typeface="Calibri" panose="020F0502020204030204" pitchFamily="34" charset="0"/>
              </a:rPr>
              <a:t>​</a:t>
            </a:r>
            <a:endParaRPr lang="en-GB" b="1" dirty="0">
              <a:solidFill>
                <a:srgbClr val="000000"/>
              </a:solidFill>
              <a:latin typeface="Calibri" panose="020F0502020204030204" pitchFamily="34" charset="0"/>
            </a:endParaRPr>
          </a:p>
          <a:p>
            <a:pPr fontAlgn="base">
              <a:buFont typeface="Arial" panose="020B0604020202020204" pitchFamily="34" charset="0"/>
              <a:buChar char="•"/>
            </a:pPr>
            <a:endParaRPr lang="en-GB" b="1" dirty="0">
              <a:solidFill>
                <a:srgbClr val="000000"/>
              </a:solidFill>
              <a:latin typeface="Calibri" panose="020F0502020204030204" pitchFamily="34" charset="0"/>
            </a:endParaRPr>
          </a:p>
          <a:p>
            <a:pPr fontAlgn="base">
              <a:buFont typeface="Arial" panose="020B0604020202020204" pitchFamily="34" charset="0"/>
              <a:buChar char="•"/>
            </a:pPr>
            <a:r>
              <a:rPr lang="en-GB" b="1" dirty="0">
                <a:solidFill>
                  <a:srgbClr val="000000"/>
                </a:solidFill>
                <a:latin typeface="Calibri" panose="020F0502020204030204" pitchFamily="34" charset="0"/>
              </a:rPr>
              <a:t>Increase sophistication </a:t>
            </a:r>
            <a:r>
              <a:rPr lang="en-GB" dirty="0">
                <a:solidFill>
                  <a:srgbClr val="000000"/>
                </a:solidFill>
                <a:latin typeface="Calibri" panose="020F0502020204030204" pitchFamily="34" charset="0"/>
              </a:rPr>
              <a:t>– Following/mirroring/ moving independently / create sequences - chasing games</a:t>
            </a:r>
            <a:r>
              <a:rPr lang="en-US" dirty="0">
                <a:solidFill>
                  <a:srgbClr val="000000"/>
                </a:solidFill>
                <a:latin typeface="Calibri" panose="020F0502020204030204" pitchFamily="34" charset="0"/>
              </a:rPr>
              <a:t>​</a:t>
            </a:r>
            <a:endParaRPr lang="en-US" dirty="0">
              <a:solidFill>
                <a:srgbClr val="000000"/>
              </a:solidFill>
              <a:latin typeface="Arial" panose="020B0604020202020204" pitchFamily="34" charset="0"/>
            </a:endParaRPr>
          </a:p>
          <a:p>
            <a:pPr fontAlgn="base">
              <a:buFont typeface="Arial" panose="020B0604020202020204" pitchFamily="34" charset="0"/>
              <a:buChar char="•"/>
            </a:pPr>
            <a:r>
              <a:rPr lang="en-GB" b="1" dirty="0" err="1">
                <a:solidFill>
                  <a:srgbClr val="000000"/>
                </a:solidFill>
                <a:latin typeface="Calibri" panose="020F0502020204030204" pitchFamily="34" charset="0"/>
              </a:rPr>
              <a:t>Cynyddu</a:t>
            </a:r>
            <a:r>
              <a:rPr lang="en-GB" b="1" dirty="0">
                <a:solidFill>
                  <a:srgbClr val="000000"/>
                </a:solidFill>
                <a:latin typeface="Calibri" panose="020F0502020204030204" pitchFamily="34" charset="0"/>
              </a:rPr>
              <a:t> </a:t>
            </a:r>
            <a:r>
              <a:rPr lang="en-GB" b="1" dirty="0" err="1">
                <a:solidFill>
                  <a:srgbClr val="000000"/>
                </a:solidFill>
                <a:latin typeface="Calibri" panose="020F0502020204030204" pitchFamily="34" charset="0"/>
              </a:rPr>
              <a:t>soffistigeiddrwydd</a:t>
            </a:r>
            <a:r>
              <a:rPr lang="en-GB" b="1" dirty="0">
                <a:solidFill>
                  <a:srgbClr val="000000"/>
                </a:solidFill>
                <a:latin typeface="Calibri" panose="020F0502020204030204" pitchFamily="34" charset="0"/>
              </a:rPr>
              <a:t> </a:t>
            </a:r>
            <a:r>
              <a:rPr lang="en-GB" dirty="0">
                <a:solidFill>
                  <a:srgbClr val="000000"/>
                </a:solidFill>
                <a:latin typeface="Calibri" panose="020F0502020204030204" pitchFamily="34" charset="0"/>
              </a:rPr>
              <a:t>–</a:t>
            </a:r>
            <a:r>
              <a:rPr lang="en-US" dirty="0">
                <a:solidFill>
                  <a:srgbClr val="000000"/>
                </a:solidFill>
                <a:latin typeface="Calibri" panose="020F0502020204030204" pitchFamily="34" charset="0"/>
              </a:rPr>
              <a:t>​</a:t>
            </a:r>
            <a:r>
              <a:rPr lang="en-GB" dirty="0" err="1">
                <a:solidFill>
                  <a:srgbClr val="000000"/>
                </a:solidFill>
                <a:latin typeface="Calibri" panose="020F0502020204030204" pitchFamily="34" charset="0"/>
              </a:rPr>
              <a:t>Dilyn</a:t>
            </a:r>
            <a:r>
              <a:rPr lang="en-GB" dirty="0">
                <a:solidFill>
                  <a:srgbClr val="000000"/>
                </a:solidFill>
                <a:latin typeface="Calibri" panose="020F0502020204030204" pitchFamily="34" charset="0"/>
              </a:rPr>
              <a:t> / </a:t>
            </a:r>
            <a:r>
              <a:rPr lang="en-GB" dirty="0" err="1">
                <a:solidFill>
                  <a:srgbClr val="000000"/>
                </a:solidFill>
                <a:latin typeface="Calibri" panose="020F0502020204030204" pitchFamily="34" charset="0"/>
              </a:rPr>
              <a:t>drychweddu</a:t>
            </a:r>
            <a:r>
              <a:rPr lang="en-GB" dirty="0">
                <a:solidFill>
                  <a:srgbClr val="000000"/>
                </a:solidFill>
                <a:latin typeface="Calibri" panose="020F0502020204030204" pitchFamily="34" charset="0"/>
              </a:rPr>
              <a:t> / </a:t>
            </a:r>
            <a:r>
              <a:rPr lang="en-GB" dirty="0" err="1">
                <a:solidFill>
                  <a:srgbClr val="000000"/>
                </a:solidFill>
                <a:latin typeface="Calibri" panose="020F0502020204030204" pitchFamily="34" charset="0"/>
              </a:rPr>
              <a:t>symud</a:t>
            </a:r>
            <a:r>
              <a:rPr lang="en-GB" dirty="0">
                <a:solidFill>
                  <a:srgbClr val="000000"/>
                </a:solidFill>
                <a:latin typeface="Calibri" panose="020F0502020204030204" pitchFamily="34" charset="0"/>
              </a:rPr>
              <a:t> </a:t>
            </a:r>
            <a:r>
              <a:rPr lang="en-GB" dirty="0" err="1">
                <a:solidFill>
                  <a:srgbClr val="000000"/>
                </a:solidFill>
                <a:latin typeface="Calibri" panose="020F0502020204030204" pitchFamily="34" charset="0"/>
              </a:rPr>
              <a:t>yn</a:t>
            </a:r>
            <a:r>
              <a:rPr lang="en-GB" dirty="0">
                <a:solidFill>
                  <a:srgbClr val="000000"/>
                </a:solidFill>
                <a:latin typeface="Calibri" panose="020F0502020204030204" pitchFamily="34" charset="0"/>
              </a:rPr>
              <a:t> </a:t>
            </a:r>
            <a:r>
              <a:rPr lang="en-GB" dirty="0" err="1">
                <a:solidFill>
                  <a:srgbClr val="000000"/>
                </a:solidFill>
                <a:latin typeface="Calibri" panose="020F0502020204030204" pitchFamily="34" charset="0"/>
              </a:rPr>
              <a:t>annibynnol</a:t>
            </a:r>
            <a:r>
              <a:rPr lang="en-GB" dirty="0">
                <a:solidFill>
                  <a:srgbClr val="000000"/>
                </a:solidFill>
                <a:latin typeface="Calibri" panose="020F0502020204030204" pitchFamily="34" charset="0"/>
              </a:rPr>
              <a:t>  - </a:t>
            </a:r>
            <a:r>
              <a:rPr lang="en-GB" dirty="0" err="1">
                <a:solidFill>
                  <a:srgbClr val="000000"/>
                </a:solidFill>
                <a:latin typeface="Calibri" panose="020F0502020204030204" pitchFamily="34" charset="0"/>
              </a:rPr>
              <a:t>creu</a:t>
            </a:r>
            <a:r>
              <a:rPr lang="en-GB" dirty="0">
                <a:solidFill>
                  <a:srgbClr val="000000"/>
                </a:solidFill>
                <a:latin typeface="Calibri" panose="020F0502020204030204" pitchFamily="34" charset="0"/>
              </a:rPr>
              <a:t> </a:t>
            </a:r>
            <a:r>
              <a:rPr lang="en-GB" dirty="0" err="1">
                <a:solidFill>
                  <a:srgbClr val="000000"/>
                </a:solidFill>
                <a:latin typeface="Calibri" panose="020F0502020204030204" pitchFamily="34" charset="0"/>
              </a:rPr>
              <a:t>dilyniant</a:t>
            </a:r>
            <a:r>
              <a:rPr lang="en-GB" dirty="0">
                <a:solidFill>
                  <a:srgbClr val="000000"/>
                </a:solidFill>
                <a:latin typeface="Calibri" panose="020F0502020204030204" pitchFamily="34" charset="0"/>
              </a:rPr>
              <a:t>​</a:t>
            </a:r>
            <a:endParaRPr lang="en-GB" dirty="0">
              <a:solidFill>
                <a:srgbClr val="000000"/>
              </a:solidFill>
              <a:latin typeface="Segoe UI" panose="020B0502040204020203" pitchFamily="34" charset="0"/>
            </a:endParaRPr>
          </a:p>
          <a:p>
            <a:pPr fontAlgn="base"/>
            <a:endParaRPr lang="en-GB" b="1" dirty="0">
              <a:solidFill>
                <a:srgbClr val="000000"/>
              </a:solidFill>
              <a:latin typeface="Calibri" panose="020F0502020204030204" pitchFamily="34" charset="0"/>
            </a:endParaRPr>
          </a:p>
          <a:p>
            <a:pPr fontAlgn="base"/>
            <a:r>
              <a:rPr lang="en-GB" b="1" dirty="0">
                <a:solidFill>
                  <a:srgbClr val="000000"/>
                </a:solidFill>
                <a:latin typeface="Calibri" panose="020F0502020204030204" pitchFamily="34" charset="0"/>
              </a:rPr>
              <a:t>Sending/receiving/</a:t>
            </a:r>
            <a:r>
              <a:rPr lang="en-US" dirty="0">
                <a:solidFill>
                  <a:srgbClr val="000000"/>
                </a:solidFill>
                <a:latin typeface="Calibri" panose="020F0502020204030204" pitchFamily="34" charset="0"/>
              </a:rPr>
              <a:t>​</a:t>
            </a:r>
            <a:r>
              <a:rPr lang="en-US" b="0" dirty="0">
                <a:solidFill>
                  <a:srgbClr val="000000"/>
                </a:solidFill>
                <a:latin typeface="Segoe UI" panose="020B0502040204020203" pitchFamily="34" charset="0"/>
              </a:rPr>
              <a:t>  </a:t>
            </a:r>
            <a:r>
              <a:rPr lang="en-GB" b="1" dirty="0">
                <a:solidFill>
                  <a:srgbClr val="000000"/>
                </a:solidFill>
                <a:latin typeface="Calibri" panose="020F0502020204030204" pitchFamily="34" charset="0"/>
              </a:rPr>
              <a:t>manipulating</a:t>
            </a:r>
            <a:r>
              <a:rPr lang="en-US" dirty="0">
                <a:solidFill>
                  <a:srgbClr val="000000"/>
                </a:solidFill>
                <a:latin typeface="Calibri" panose="020F0502020204030204" pitchFamily="34" charset="0"/>
              </a:rPr>
              <a:t>​</a:t>
            </a:r>
            <a:r>
              <a:rPr lang="en-US" dirty="0">
                <a:solidFill>
                  <a:srgbClr val="000000"/>
                </a:solidFill>
                <a:latin typeface="Segoe UI" panose="020B0502040204020203" pitchFamily="34" charset="0"/>
              </a:rPr>
              <a:t>  -  </a:t>
            </a:r>
            <a:r>
              <a:rPr lang="en-GB" dirty="0">
                <a:solidFill>
                  <a:srgbClr val="000000"/>
                </a:solidFill>
                <a:latin typeface="Calibri" panose="020F0502020204030204" pitchFamily="34" charset="0"/>
              </a:rPr>
              <a:t>Carry / toss / catch / dribble /roll/ trap/ strike / throw</a:t>
            </a:r>
            <a:r>
              <a:rPr lang="en-US" dirty="0">
                <a:solidFill>
                  <a:srgbClr val="000000"/>
                </a:solidFill>
                <a:latin typeface="Calibri" panose="020F0502020204030204" pitchFamily="34" charset="0"/>
              </a:rPr>
              <a:t>​</a:t>
            </a:r>
            <a:endParaRPr lang="en-US" dirty="0"/>
          </a:p>
          <a:p>
            <a:pPr fontAlgn="base">
              <a:buFont typeface="Arial" panose="020B0604020202020204" pitchFamily="34" charset="0"/>
              <a:buChar char="•"/>
            </a:pPr>
            <a:r>
              <a:rPr lang="en-GB" b="1" dirty="0" err="1">
                <a:solidFill>
                  <a:srgbClr val="000000"/>
                </a:solidFill>
                <a:latin typeface="Calibri" panose="020F0502020204030204" pitchFamily="34" charset="0"/>
              </a:rPr>
              <a:t>Gyrru</a:t>
            </a:r>
            <a:r>
              <a:rPr lang="en-GB" b="1" dirty="0">
                <a:solidFill>
                  <a:srgbClr val="000000"/>
                </a:solidFill>
                <a:latin typeface="Calibri" panose="020F0502020204030204" pitchFamily="34" charset="0"/>
              </a:rPr>
              <a:t> / </a:t>
            </a:r>
            <a:r>
              <a:rPr lang="en-GB" b="1" dirty="0" err="1">
                <a:solidFill>
                  <a:srgbClr val="000000"/>
                </a:solidFill>
                <a:latin typeface="Calibri" panose="020F0502020204030204" pitchFamily="34" charset="0"/>
              </a:rPr>
              <a:t>derbyn</a:t>
            </a:r>
            <a:r>
              <a:rPr lang="en-GB" b="1" dirty="0">
                <a:solidFill>
                  <a:srgbClr val="000000"/>
                </a:solidFill>
                <a:latin typeface="Calibri" panose="020F0502020204030204" pitchFamily="34" charset="0"/>
              </a:rPr>
              <a:t> / </a:t>
            </a:r>
            <a:r>
              <a:rPr lang="en-GB" b="1" dirty="0" err="1">
                <a:solidFill>
                  <a:srgbClr val="000000"/>
                </a:solidFill>
                <a:latin typeface="Calibri" panose="020F0502020204030204" pitchFamily="34" charset="0"/>
              </a:rPr>
              <a:t>trafod</a:t>
            </a:r>
            <a:r>
              <a:rPr lang="en-GB" dirty="0">
                <a:solidFill>
                  <a:srgbClr val="000000"/>
                </a:solidFill>
                <a:latin typeface="Calibri" panose="020F0502020204030204" pitchFamily="34" charset="0"/>
              </a:rPr>
              <a:t>​</a:t>
            </a:r>
            <a:r>
              <a:rPr lang="en-GB" dirty="0">
                <a:solidFill>
                  <a:srgbClr val="000000"/>
                </a:solidFill>
                <a:latin typeface="Segoe UI" panose="020B0502040204020203" pitchFamily="34" charset="0"/>
              </a:rPr>
              <a:t>  -  </a:t>
            </a:r>
            <a:r>
              <a:rPr lang="en-GB" dirty="0" err="1">
                <a:solidFill>
                  <a:srgbClr val="000000"/>
                </a:solidFill>
                <a:latin typeface="Calibri" panose="020F0502020204030204" pitchFamily="34" charset="0"/>
              </a:rPr>
              <a:t>Cludo</a:t>
            </a:r>
            <a:r>
              <a:rPr lang="en-GB" dirty="0">
                <a:solidFill>
                  <a:srgbClr val="000000"/>
                </a:solidFill>
                <a:latin typeface="Calibri" panose="020F0502020204030204" pitchFamily="34" charset="0"/>
              </a:rPr>
              <a:t> / </a:t>
            </a:r>
            <a:r>
              <a:rPr lang="en-GB" dirty="0" err="1">
                <a:solidFill>
                  <a:srgbClr val="000000"/>
                </a:solidFill>
                <a:latin typeface="Calibri" panose="020F0502020204030204" pitchFamily="34" charset="0"/>
              </a:rPr>
              <a:t>tafliad</a:t>
            </a:r>
            <a:r>
              <a:rPr lang="en-GB" dirty="0">
                <a:solidFill>
                  <a:srgbClr val="000000"/>
                </a:solidFill>
                <a:latin typeface="Calibri" panose="020F0502020204030204" pitchFamily="34" charset="0"/>
              </a:rPr>
              <a:t> / dal / </a:t>
            </a:r>
            <a:r>
              <a:rPr lang="en-GB" dirty="0" err="1">
                <a:solidFill>
                  <a:srgbClr val="000000"/>
                </a:solidFill>
                <a:latin typeface="Calibri" panose="020F0502020204030204" pitchFamily="34" charset="0"/>
              </a:rPr>
              <a:t>driblo</a:t>
            </a:r>
            <a:r>
              <a:rPr lang="en-GB" dirty="0">
                <a:solidFill>
                  <a:srgbClr val="000000"/>
                </a:solidFill>
                <a:latin typeface="Calibri" panose="020F0502020204030204" pitchFamily="34" charset="0"/>
              </a:rPr>
              <a:t> </a:t>
            </a:r>
            <a:r>
              <a:rPr lang="en-GB" dirty="0" err="1">
                <a:solidFill>
                  <a:srgbClr val="000000"/>
                </a:solidFill>
                <a:latin typeface="Calibri" panose="020F0502020204030204" pitchFamily="34" charset="0"/>
              </a:rPr>
              <a:t>rhowlio</a:t>
            </a:r>
            <a:r>
              <a:rPr lang="en-GB" dirty="0">
                <a:solidFill>
                  <a:srgbClr val="000000"/>
                </a:solidFill>
                <a:latin typeface="Calibri" panose="020F0502020204030204" pitchFamily="34" charset="0"/>
              </a:rPr>
              <a:t> / </a:t>
            </a:r>
            <a:r>
              <a:rPr lang="en-GB" dirty="0" err="1">
                <a:solidFill>
                  <a:srgbClr val="000000"/>
                </a:solidFill>
                <a:latin typeface="Calibri" panose="020F0502020204030204" pitchFamily="34" charset="0"/>
              </a:rPr>
              <a:t>trapio</a:t>
            </a:r>
            <a:r>
              <a:rPr lang="en-GB" dirty="0">
                <a:solidFill>
                  <a:srgbClr val="000000"/>
                </a:solidFill>
                <a:latin typeface="Calibri" panose="020F0502020204030204" pitchFamily="34" charset="0"/>
              </a:rPr>
              <a:t>/ taro/</a:t>
            </a:r>
            <a:r>
              <a:rPr lang="en-GB" dirty="0" err="1">
                <a:solidFill>
                  <a:srgbClr val="000000"/>
                </a:solidFill>
                <a:latin typeface="Calibri" panose="020F0502020204030204" pitchFamily="34" charset="0"/>
              </a:rPr>
              <a:t>taflu</a:t>
            </a:r>
            <a:r>
              <a:rPr lang="en-GB" dirty="0">
                <a:solidFill>
                  <a:srgbClr val="000000"/>
                </a:solidFill>
                <a:latin typeface="Calibri" panose="020F0502020204030204" pitchFamily="34" charset="0"/>
              </a:rPr>
              <a:t>​</a:t>
            </a:r>
          </a:p>
          <a:p>
            <a:pPr rtl="0" fontAlgn="base"/>
            <a:endParaRPr lang="en-GB" dirty="0"/>
          </a:p>
          <a:p>
            <a:pPr rtl="0" fontAlgn="base"/>
            <a:r>
              <a:rPr lang="en-GB" dirty="0"/>
              <a:t>​</a:t>
            </a:r>
            <a:endParaRPr lang="en-GB" dirty="0">
              <a:solidFill>
                <a:srgbClr val="000000"/>
              </a:solidFill>
              <a:latin typeface="Calibri" panose="020F0502020204030204" pitchFamily="34" charset="0"/>
            </a:endParaRPr>
          </a:p>
        </p:txBody>
      </p:sp>
      <p:sp>
        <p:nvSpPr>
          <p:cNvPr id="4" name="Slide Number Placeholder 3"/>
          <p:cNvSpPr>
            <a:spLocks noGrp="1"/>
          </p:cNvSpPr>
          <p:nvPr>
            <p:ph type="sldNum" sz="quarter" idx="5"/>
          </p:nvPr>
        </p:nvSpPr>
        <p:spPr/>
        <p:txBody>
          <a:bodyPr/>
          <a:lstStyle/>
          <a:p>
            <a:fld id="{F9846C1A-FA1B-E448-9E9D-5CC5C5F25656}" type="slidenum">
              <a:rPr lang="en-GB" smtClean="0"/>
              <a:pPr/>
              <a:t>24</a:t>
            </a:fld>
            <a:endParaRPr lang="en-GB"/>
          </a:p>
        </p:txBody>
      </p:sp>
    </p:spTree>
    <p:extLst>
      <p:ext uri="{BB962C8B-B14F-4D97-AF65-F5344CB8AC3E}">
        <p14:creationId xmlns:p14="http://schemas.microsoft.com/office/powerpoint/2010/main" val="807316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Gallahue</a:t>
            </a:r>
            <a:r>
              <a:rPr lang="en-US" dirty="0"/>
              <a:t>, Ozmun and Goodway (2012) Children who are more skilled are also more likely to perceive themselves as competent and gain intrinsic pleasure from participating in games / outdoor activities / sport. </a:t>
            </a:r>
          </a:p>
          <a:p>
            <a:endParaRPr lang="en-US" dirty="0"/>
          </a:p>
          <a:p>
            <a:pPr defTabSz="914289">
              <a:defRPr/>
            </a:pPr>
            <a:r>
              <a:rPr lang="en-US" dirty="0"/>
              <a:t>COMBINATION motor and sensory experiences in early childhood means that the neurons interconnect to form sensory and motor processes (Ayres, 2005) e.g. avoiding/ side stepping natural </a:t>
            </a:r>
            <a:r>
              <a:rPr lang="en-US" dirty="0" err="1"/>
              <a:t>obsticles</a:t>
            </a:r>
            <a:r>
              <a:rPr lang="en-US" dirty="0"/>
              <a:t> jumping over, stepping across, feeling your way around a woodland - which would encourage children to use variety of bodily skills (</a:t>
            </a:r>
            <a:r>
              <a:rPr lang="en-US" dirty="0" err="1"/>
              <a:t>Fjortoft</a:t>
            </a:r>
            <a:r>
              <a:rPr lang="en-US" dirty="0"/>
              <a:t>, 2004).  </a:t>
            </a:r>
          </a:p>
          <a:p>
            <a:r>
              <a:rPr lang="en-US" dirty="0"/>
              <a:t> </a:t>
            </a:r>
          </a:p>
          <a:p>
            <a:pPr defTabSz="914289">
              <a:defRPr/>
            </a:pPr>
            <a:r>
              <a:rPr lang="en-US" dirty="0"/>
              <a:t>Providing a range of high levels of movement experiences outdoor will also promote positive feelings of wellness by negotiating rough surfaces and differences in landscapes will be dynamic natural environment to develop physical competence. </a:t>
            </a:r>
          </a:p>
          <a:p>
            <a:endParaRPr lang="en-US" dirty="0"/>
          </a:p>
        </p:txBody>
      </p:sp>
      <p:sp>
        <p:nvSpPr>
          <p:cNvPr id="4" name="Slide Number Placeholder 3"/>
          <p:cNvSpPr>
            <a:spLocks noGrp="1"/>
          </p:cNvSpPr>
          <p:nvPr>
            <p:ph type="sldNum" sz="quarter" idx="5"/>
          </p:nvPr>
        </p:nvSpPr>
        <p:spPr/>
        <p:txBody>
          <a:bodyPr/>
          <a:lstStyle/>
          <a:p>
            <a:fld id="{E396378C-4345-4EB5-970A-5515A3F3E2CC}" type="slidenum">
              <a:rPr lang="en-GB" smtClean="0"/>
              <a:t>25</a:t>
            </a:fld>
            <a:endParaRPr lang="en-GB"/>
          </a:p>
        </p:txBody>
      </p:sp>
    </p:spTree>
    <p:extLst>
      <p:ext uri="{BB962C8B-B14F-4D97-AF65-F5344CB8AC3E}">
        <p14:creationId xmlns:p14="http://schemas.microsoft.com/office/powerpoint/2010/main" val="368251823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B7ABEA-70D0-4552-425C-BE98B8AE713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25C9ACB-FB1F-B10E-6A07-44ECDF04138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7A188E4-64CE-7DFF-49BB-F146F69A6599}"/>
              </a:ext>
            </a:extLst>
          </p:cNvPr>
          <p:cNvSpPr>
            <a:spLocks noGrp="1"/>
          </p:cNvSpPr>
          <p:nvPr>
            <p:ph type="body" idx="1"/>
          </p:nvPr>
        </p:nvSpPr>
        <p:spPr/>
        <p:txBody>
          <a:bodyPr/>
          <a:lstStyle/>
          <a:p>
            <a:pPr defTabSz="914289">
              <a:defRPr/>
            </a:pPr>
            <a:r>
              <a:rPr lang="en-US" dirty="0"/>
              <a:t>Fundamental</a:t>
            </a:r>
            <a:r>
              <a:rPr lang="en-US" baseline="0" dirty="0"/>
              <a:t> movement skills focuses on progressing physical skills only – whereas </a:t>
            </a:r>
            <a:r>
              <a:rPr lang="en-US" baseline="0" dirty="0" err="1"/>
              <a:t>phys</a:t>
            </a:r>
            <a:r>
              <a:rPr lang="en-US" baseline="0" dirty="0"/>
              <a:t> literacy also considers the affective and cognitive elements. </a:t>
            </a:r>
          </a:p>
          <a:p>
            <a:pPr defTabSz="914289">
              <a:defRPr/>
            </a:pPr>
            <a:endParaRPr lang="en-US" baseline="0" dirty="0"/>
          </a:p>
          <a:p>
            <a:pPr defTabSz="914289">
              <a:defRPr/>
            </a:pPr>
            <a:r>
              <a:rPr lang="en-US" dirty="0"/>
              <a:t>So you don’t teach Phys Lit – it’s a disposition – it’s a way of life – it’s a way of being. </a:t>
            </a:r>
            <a:endParaRPr lang="en-US" baseline="0" dirty="0"/>
          </a:p>
          <a:p>
            <a:pPr defTabSz="914289">
              <a:defRPr/>
            </a:pPr>
            <a:r>
              <a:rPr lang="en-US" baseline="0" dirty="0"/>
              <a:t>Variety of elements contribute towards one physical literacy and it’ unique to every individual. </a:t>
            </a:r>
          </a:p>
          <a:p>
            <a:pPr defTabSz="914289">
              <a:defRPr/>
            </a:pPr>
            <a:r>
              <a:rPr lang="en-US" baseline="0" dirty="0"/>
              <a:t>It is something that evolves with time &amp; experiences provided or participated in – so in </a:t>
            </a:r>
            <a:r>
              <a:rPr lang="en-US" baseline="0" dirty="0" err="1"/>
              <a:t>thi</a:t>
            </a:r>
            <a:r>
              <a:rPr lang="en-US" baseline="0" dirty="0"/>
              <a:t> moment in time what does being </a:t>
            </a:r>
            <a:r>
              <a:rPr lang="en-US" baseline="0" dirty="0" err="1"/>
              <a:t>phiscially</a:t>
            </a:r>
            <a:r>
              <a:rPr lang="en-US" baseline="0" dirty="0"/>
              <a:t> </a:t>
            </a:r>
            <a:r>
              <a:rPr lang="en-US" baseline="0" dirty="0" err="1"/>
              <a:t>literalte</a:t>
            </a:r>
            <a:r>
              <a:rPr lang="en-US" baseline="0" dirty="0"/>
              <a:t> mean to you. </a:t>
            </a:r>
          </a:p>
          <a:p>
            <a:pPr defTabSz="914289">
              <a:defRPr/>
            </a:pPr>
            <a:endParaRPr lang="en-US" baseline="0" dirty="0"/>
          </a:p>
          <a:p>
            <a:pPr defTabSz="914289">
              <a:defRPr/>
            </a:pPr>
            <a:r>
              <a:rPr lang="en-US" baseline="0" dirty="0"/>
              <a:t> write what 9 words or short phrases you think of when you hear physical literacy …. Could be things from the social domain, psychological domain – how we feel, </a:t>
            </a:r>
          </a:p>
          <a:p>
            <a:pPr defTabSz="914289">
              <a:defRPr/>
            </a:pPr>
            <a:r>
              <a:rPr lang="en-US" baseline="0" dirty="0"/>
              <a:t>Now rank 1 to 9</a:t>
            </a:r>
          </a:p>
          <a:p>
            <a:pPr defTabSz="914289">
              <a:defRPr/>
            </a:pPr>
            <a:r>
              <a:rPr lang="en-US" baseline="0" dirty="0"/>
              <a:t>Write your top 3 on paper and </a:t>
            </a:r>
          </a:p>
          <a:p>
            <a:pPr defTabSz="914289">
              <a:defRPr/>
            </a:pPr>
            <a:r>
              <a:rPr lang="en-US" baseline="0" dirty="0" err="1"/>
              <a:t>Dojio</a:t>
            </a:r>
            <a:r>
              <a:rPr lang="en-US" baseline="0" dirty="0"/>
              <a:t>!! Pairs discuss your top three with one other in the group – justify why they are your </a:t>
            </a:r>
            <a:r>
              <a:rPr lang="en-US" baseline="0"/>
              <a:t>top three!!</a:t>
            </a:r>
            <a:endParaRPr lang="en-US" baseline="0" dirty="0"/>
          </a:p>
          <a:p>
            <a:endParaRPr lang="en-US" dirty="0"/>
          </a:p>
        </p:txBody>
      </p:sp>
      <p:sp>
        <p:nvSpPr>
          <p:cNvPr id="4" name="Slide Number Placeholder 3">
            <a:extLst>
              <a:ext uri="{FF2B5EF4-FFF2-40B4-BE49-F238E27FC236}">
                <a16:creationId xmlns:a16="http://schemas.microsoft.com/office/drawing/2014/main" id="{6E68F665-549D-A7D4-8897-1AA9602DCA1A}"/>
              </a:ext>
            </a:extLst>
          </p:cNvPr>
          <p:cNvSpPr>
            <a:spLocks noGrp="1"/>
          </p:cNvSpPr>
          <p:nvPr>
            <p:ph type="sldNum" sz="quarter" idx="5"/>
          </p:nvPr>
        </p:nvSpPr>
        <p:spPr/>
        <p:txBody>
          <a:bodyPr/>
          <a:lstStyle/>
          <a:p>
            <a:fld id="{F9846C1A-FA1B-E448-9E9D-5CC5C5F25656}" type="slidenum">
              <a:rPr lang="en-GB" smtClean="0"/>
              <a:pPr/>
              <a:t>26</a:t>
            </a:fld>
            <a:endParaRPr lang="en-GB"/>
          </a:p>
        </p:txBody>
      </p:sp>
    </p:spTree>
    <p:extLst>
      <p:ext uri="{BB962C8B-B14F-4D97-AF65-F5344CB8AC3E}">
        <p14:creationId xmlns:p14="http://schemas.microsoft.com/office/powerpoint/2010/main" val="218126786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14289">
              <a:defRPr/>
            </a:pPr>
            <a:r>
              <a:rPr lang="en-US" dirty="0"/>
              <a:t>To further compound this effect … by middle childhood 6yrs – 9yrs children then begin to possess the cognitive / brains ability to accurately assess their actual motor competence – compared to same-age peers.  They know if they are good or bad compared to others! This then may result is a negative spiral of disengagement and bit by bit the child would engage less and may influence future engagement with Physical activity. </a:t>
            </a:r>
            <a:endParaRPr lang="en-US" altLang="en-US" dirty="0"/>
          </a:p>
          <a:p>
            <a:endParaRPr lang="en-US" dirty="0"/>
          </a:p>
          <a:p>
            <a:endParaRPr lang="en-US" dirty="0"/>
          </a:p>
        </p:txBody>
      </p:sp>
      <p:sp>
        <p:nvSpPr>
          <p:cNvPr id="4" name="Slide Number Placeholder 3"/>
          <p:cNvSpPr>
            <a:spLocks noGrp="1"/>
          </p:cNvSpPr>
          <p:nvPr>
            <p:ph type="sldNum" sz="quarter" idx="5"/>
          </p:nvPr>
        </p:nvSpPr>
        <p:spPr/>
        <p:txBody>
          <a:bodyPr/>
          <a:lstStyle/>
          <a:p>
            <a:fld id="{F9846C1A-FA1B-E448-9E9D-5CC5C5F25656}" type="slidenum">
              <a:rPr lang="en-GB" smtClean="0"/>
              <a:pPr/>
              <a:t>27</a:t>
            </a:fld>
            <a:endParaRPr lang="en-GB"/>
          </a:p>
        </p:txBody>
      </p:sp>
    </p:spTree>
    <p:extLst>
      <p:ext uri="{BB962C8B-B14F-4D97-AF65-F5344CB8AC3E}">
        <p14:creationId xmlns:p14="http://schemas.microsoft.com/office/powerpoint/2010/main" val="421843920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14289">
              <a:defRPr/>
            </a:pPr>
            <a:r>
              <a:rPr lang="en-US" baseline="0" dirty="0"/>
              <a:t>So from a very young age children need to be supported / scaffolded to experience a range of movements that engage the whole body i.e. inverting the body is important aspect so that the vestibular section of the ear is developed – which also helps with balance and letting your brain know what / where is up!! </a:t>
            </a:r>
            <a:endParaRPr lang="en-US" dirty="0"/>
          </a:p>
          <a:p>
            <a:endParaRPr lang="en-US" dirty="0"/>
          </a:p>
          <a:p>
            <a:r>
              <a:rPr lang="en-US" dirty="0"/>
              <a:t>Thus higher levels of perceived motor competence and actual motor competence will drive higher levels of physical activity – which in turn will give children greater opportunities to become more competent!!! (read off some of their </a:t>
            </a:r>
            <a:r>
              <a:rPr lang="en-US" dirty="0" err="1"/>
              <a:t>moodle</a:t>
            </a:r>
            <a:r>
              <a:rPr lang="en-US" dirty="0"/>
              <a:t> contributions in </a:t>
            </a:r>
            <a:r>
              <a:rPr lang="en-US" dirty="0" err="1"/>
              <a:t>Denises</a:t>
            </a:r>
            <a:r>
              <a:rPr lang="en-US" dirty="0"/>
              <a:t> module!!!) </a:t>
            </a:r>
          </a:p>
          <a:p>
            <a:r>
              <a:rPr lang="en-US" dirty="0"/>
              <a:t>So these are then seen as positive interactions which will support upward spiral of engagement throughout one’s life  - or so it is hoped. </a:t>
            </a:r>
          </a:p>
          <a:p>
            <a:endParaRPr lang="en-US" dirty="0"/>
          </a:p>
        </p:txBody>
      </p:sp>
      <p:sp>
        <p:nvSpPr>
          <p:cNvPr id="4" name="Slide Number Placeholder 3"/>
          <p:cNvSpPr>
            <a:spLocks noGrp="1"/>
          </p:cNvSpPr>
          <p:nvPr>
            <p:ph type="sldNum" sz="quarter" idx="5"/>
          </p:nvPr>
        </p:nvSpPr>
        <p:spPr/>
        <p:txBody>
          <a:bodyPr/>
          <a:lstStyle/>
          <a:p>
            <a:fld id="{F9846C1A-FA1B-E448-9E9D-5CC5C5F25656}" type="slidenum">
              <a:rPr lang="en-GB" smtClean="0"/>
              <a:pPr/>
              <a:t>28</a:t>
            </a:fld>
            <a:endParaRPr lang="en-GB"/>
          </a:p>
        </p:txBody>
      </p:sp>
    </p:spTree>
    <p:extLst>
      <p:ext uri="{BB962C8B-B14F-4D97-AF65-F5344CB8AC3E}">
        <p14:creationId xmlns:p14="http://schemas.microsoft.com/office/powerpoint/2010/main" val="205445469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20000"/>
          </a:bodyPr>
          <a:lstStyle/>
          <a:p>
            <a:pPr defTabSz="914289">
              <a:defRPr/>
            </a:pPr>
            <a:r>
              <a:rPr lang="en-US" dirty="0" err="1"/>
              <a:t>Unforuntaely</a:t>
            </a:r>
            <a:r>
              <a:rPr lang="en-US" dirty="0"/>
              <a:t> there are things in our modern society that is impacting on one’s ability to flourish in a healthy way in terms of you’re their physical literacy journey. </a:t>
            </a:r>
          </a:p>
          <a:p>
            <a:pPr defTabSz="914289">
              <a:defRPr/>
            </a:pPr>
            <a:endParaRPr lang="en-US" dirty="0"/>
          </a:p>
          <a:p>
            <a:pPr defTabSz="914289">
              <a:defRPr/>
            </a:pPr>
            <a:r>
              <a:rPr lang="en-US" dirty="0"/>
              <a:t>Monism &amp; dualism – chapter 3 on </a:t>
            </a:r>
            <a:r>
              <a:rPr lang="en-US" dirty="0" err="1"/>
              <a:t>moodle</a:t>
            </a:r>
            <a:r>
              <a:rPr lang="en-US" dirty="0"/>
              <a:t> “What is physical literacy and how does it impact on physical education?” Whitehead … </a:t>
            </a:r>
          </a:p>
          <a:p>
            <a:pPr defTabSz="914289">
              <a:defRPr/>
            </a:pPr>
            <a:endParaRPr lang="en-US" dirty="0"/>
          </a:p>
          <a:p>
            <a:pPr defTabSz="914289">
              <a:defRPr/>
            </a:pPr>
            <a:r>
              <a:rPr lang="en-US" dirty="0"/>
              <a:t>What is constantly fighting</a:t>
            </a:r>
            <a:r>
              <a:rPr lang="en-US" baseline="0" dirty="0"/>
              <a:t> against the concept of PL &amp; its’ holistic approach to life – is this however is a dualist approach - which views humans as two divisible parts – mind and body. The philosophy of dualism dates back to the work Descartes in 1972 who claimed then that at root we were cognitive beings. </a:t>
            </a:r>
          </a:p>
          <a:p>
            <a:pPr defTabSz="914289">
              <a:defRPr/>
            </a:pPr>
            <a:endParaRPr lang="en-US" baseline="0" dirty="0"/>
          </a:p>
          <a:p>
            <a:pPr defTabSz="914289">
              <a:defRPr/>
            </a:pPr>
            <a:r>
              <a:rPr lang="en-US" baseline="0" dirty="0"/>
              <a:t>Dualism / duality – means that we view ourselves as humans having two separate entities – that the mind and body don’t relate to each other.  &amp; This has been a prominent way of thinking on modern society for many years.  With the mind influencing the body. I am not saying that in these images that these are bad for us and is incorrect – but some images are created specifically to influence &amp; to sell a product – and that to be fulfilled and happy in life this is how you must look – to have your body conditioned  etc etc. &amp; this dualist vision is further </a:t>
            </a:r>
            <a:r>
              <a:rPr lang="en-US" baseline="0" dirty="0" err="1"/>
              <a:t>emphasised</a:t>
            </a:r>
            <a:r>
              <a:rPr lang="en-US" baseline="0" dirty="0"/>
              <a:t> or made obvious / promoted because of our use of social media platforms / twitter / </a:t>
            </a:r>
            <a:r>
              <a:rPr lang="en-US" baseline="0" dirty="0" err="1"/>
              <a:t>facbook</a:t>
            </a:r>
            <a:r>
              <a:rPr lang="en-US" baseline="0" dirty="0"/>
              <a:t> / Instagram. </a:t>
            </a:r>
          </a:p>
          <a:p>
            <a:pPr defTabSz="914289">
              <a:defRPr/>
            </a:pPr>
            <a:endParaRPr lang="en-GB" dirty="0"/>
          </a:p>
          <a:p>
            <a:pPr defTabSz="914289">
              <a:defRPr/>
            </a:pPr>
            <a:r>
              <a:rPr lang="en-GB" dirty="0"/>
              <a:t>So - It’s not just about being fit and sport  / &amp; it’s not about I’m going to diet the body …these thoughts need to be brought together and that actually one impacts the other – naturally so!  </a:t>
            </a:r>
          </a:p>
          <a:p>
            <a:endParaRPr lang="en-US" dirty="0"/>
          </a:p>
          <a:p>
            <a:pPr defTabSz="914289">
              <a:defRPr/>
            </a:pPr>
            <a:r>
              <a:rPr lang="en-US" dirty="0"/>
              <a:t>SO this is one vision that we’ve been </a:t>
            </a:r>
            <a:r>
              <a:rPr lang="en-US" dirty="0" err="1"/>
              <a:t>bomdarded</a:t>
            </a:r>
            <a:r>
              <a:rPr lang="en-US" dirty="0"/>
              <a:t> with for many year now - we are existing in a</a:t>
            </a:r>
            <a:r>
              <a:rPr lang="en-US" baseline="0" dirty="0"/>
              <a:t> dualist world – e.g. </a:t>
            </a:r>
            <a:r>
              <a:rPr lang="en-GB" dirty="0"/>
              <a:t>Pressure of body image – Kim Kardashian – awful pressure on the young </a:t>
            </a:r>
            <a:r>
              <a:rPr lang="en-US" dirty="0"/>
              <a:t>​- she may do this to her physique but she may smoke daily / drink vast amount of </a:t>
            </a:r>
            <a:r>
              <a:rPr lang="en-US" dirty="0" err="1"/>
              <a:t>alchohol</a:t>
            </a:r>
            <a:r>
              <a:rPr lang="en-US" dirty="0"/>
              <a:t> / she may not have ample amount of sleep / she may eat milk shakes / </a:t>
            </a:r>
          </a:p>
          <a:p>
            <a:pPr defTabSz="914289">
              <a:defRPr/>
            </a:pPr>
            <a:r>
              <a:rPr lang="en-US" baseline="0" dirty="0"/>
              <a:t> </a:t>
            </a:r>
            <a:endParaRPr lang="en-US" dirty="0"/>
          </a:p>
          <a:p>
            <a:r>
              <a:rPr lang="en-US" dirty="0"/>
              <a:t>So physical literacy as a concept - moves away from this dualist approach – instead it </a:t>
            </a:r>
            <a:r>
              <a:rPr lang="en-US" dirty="0" err="1"/>
              <a:t>alignes</a:t>
            </a:r>
            <a:r>
              <a:rPr lang="en-US" dirty="0"/>
              <a:t> itself with the monism way of life which means it’s a holistic approach that refers to physical motor movement and emotion and learning and social well being. </a:t>
            </a:r>
          </a:p>
        </p:txBody>
      </p:sp>
      <p:sp>
        <p:nvSpPr>
          <p:cNvPr id="4" name="Slide Number Placeholder 3"/>
          <p:cNvSpPr>
            <a:spLocks noGrp="1"/>
          </p:cNvSpPr>
          <p:nvPr>
            <p:ph type="sldNum" sz="quarter" idx="10"/>
          </p:nvPr>
        </p:nvSpPr>
        <p:spPr/>
        <p:txBody>
          <a:bodyPr/>
          <a:lstStyle/>
          <a:p>
            <a:fld id="{F9846C1A-FA1B-E448-9E9D-5CC5C5F25656}" type="slidenum">
              <a:rPr lang="en-GB" smtClean="0"/>
              <a:pPr/>
              <a:t>29</a:t>
            </a:fld>
            <a:endParaRPr lang="en-GB"/>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Monism is a theory or doctrine that denies the existence of duality – Therefore, monism promotes the mind &amp; the</a:t>
            </a:r>
            <a:r>
              <a:rPr lang="en-US" baseline="0" dirty="0"/>
              <a:t> body alongside each other and that we as humans work as one entity i.e. they are seen as two different parts but of the same entity. Interlinking of parts. </a:t>
            </a:r>
          </a:p>
          <a:p>
            <a:endParaRPr lang="en-US" dirty="0"/>
          </a:p>
          <a:p>
            <a:pPr defTabSz="914289">
              <a:defRPr/>
            </a:pPr>
            <a:r>
              <a:rPr lang="en-US" b="1" dirty="0"/>
              <a:t>In monism the physical brain and the abstract concepts of the mind e.g. theological – spiritual, emotional, </a:t>
            </a:r>
            <a:r>
              <a:rPr lang="en-US" b="1" baseline="0" dirty="0"/>
              <a:t>mental are all as one. </a:t>
            </a:r>
          </a:p>
          <a:p>
            <a:pPr defTabSz="914289">
              <a:defRPr/>
            </a:pPr>
            <a:r>
              <a:rPr lang="en-US" baseline="0" dirty="0"/>
              <a:t>&amp; Because see ourselves as one entity - our mind doesn’t over burden our body and that it attempts to work as one. </a:t>
            </a:r>
          </a:p>
          <a:p>
            <a:pPr defTabSz="914289">
              <a:defRPr/>
            </a:pPr>
            <a:endParaRPr lang="en-US" baseline="0" dirty="0"/>
          </a:p>
          <a:p>
            <a:pPr defTabSz="914289">
              <a:defRPr/>
            </a:pPr>
            <a:r>
              <a:rPr lang="en-US" baseline="0" dirty="0"/>
              <a:t>However, in the world – the dualist within us fights this &amp; many see psychological / mental and </a:t>
            </a:r>
            <a:r>
              <a:rPr lang="en-US" baseline="0" dirty="0" err="1"/>
              <a:t>behavioural</a:t>
            </a:r>
            <a:r>
              <a:rPr lang="en-US" baseline="0" dirty="0"/>
              <a:t> elements as separate entities to our physical elements.  But with Covid-19 people have realized actually </a:t>
            </a:r>
            <a:r>
              <a:rPr lang="en-US" b="1" baseline="0" dirty="0"/>
              <a:t>my mental wellbeing can be impacted by my physical engagement. &amp; vice versa</a:t>
            </a:r>
          </a:p>
          <a:p>
            <a:pPr defTabSz="914289">
              <a:defRPr/>
            </a:pPr>
            <a:endParaRPr lang="en-US" baseline="0" dirty="0"/>
          </a:p>
          <a:p>
            <a:pPr defTabSz="914289">
              <a:defRPr/>
            </a:pPr>
            <a:r>
              <a:rPr lang="en-US" baseline="0" dirty="0"/>
              <a:t>SO</a:t>
            </a:r>
            <a:r>
              <a:rPr lang="en-US" b="1" baseline="0" dirty="0"/>
              <a:t> PL embraces Monism  &amp; that every interaction provides new experiences and knowledge about the world </a:t>
            </a:r>
            <a:r>
              <a:rPr lang="en-GB" dirty="0"/>
              <a:t>PL therefore means that we do not deal the body and the mind as separate bits – but instead they are integrated naturally – </a:t>
            </a:r>
            <a:endParaRPr lang="en-US" b="1" baseline="0" dirty="0"/>
          </a:p>
          <a:p>
            <a:pPr defTabSz="914289">
              <a:defRPr/>
            </a:pPr>
            <a:endParaRPr lang="en-US" baseline="0" dirty="0"/>
          </a:p>
          <a:p>
            <a:pPr defTabSz="914289">
              <a:defRPr/>
            </a:pPr>
            <a:r>
              <a:rPr lang="en-US" baseline="0" dirty="0"/>
              <a:t>When we appreciate the full scope of what physical literacy entails – we see that developing as many Neural pathways within the brain is key ingredient – &amp; that children’s wellbeing is considered hand in hand. </a:t>
            </a:r>
          </a:p>
          <a:p>
            <a:pPr defTabSz="914289">
              <a:defRPr/>
            </a:pPr>
            <a:endParaRPr lang="en-US" baseline="0" dirty="0"/>
          </a:p>
          <a:p>
            <a:pPr defTabSz="914289">
              <a:defRPr/>
            </a:pPr>
            <a:r>
              <a:rPr lang="en-US" baseline="0" dirty="0"/>
              <a:t>So – as future people potentially going into this world of work – we can promote the vision and importance of so that everyone’s PL journey grows and progress throughout life? </a:t>
            </a:r>
          </a:p>
          <a:p>
            <a:pPr defTabSz="914289">
              <a:defRPr/>
            </a:pPr>
            <a:endParaRPr lang="en-US" baseline="0" dirty="0"/>
          </a:p>
          <a:p>
            <a:endParaRPr lang="en-US" dirty="0"/>
          </a:p>
        </p:txBody>
      </p:sp>
      <p:sp>
        <p:nvSpPr>
          <p:cNvPr id="4" name="Slide Number Placeholder 3"/>
          <p:cNvSpPr>
            <a:spLocks noGrp="1"/>
          </p:cNvSpPr>
          <p:nvPr>
            <p:ph type="sldNum" sz="quarter" idx="5"/>
          </p:nvPr>
        </p:nvSpPr>
        <p:spPr/>
        <p:txBody>
          <a:bodyPr/>
          <a:lstStyle/>
          <a:p>
            <a:fld id="{F9846C1A-FA1B-E448-9E9D-5CC5C5F25656}" type="slidenum">
              <a:rPr lang="en-GB" smtClean="0"/>
              <a:pPr/>
              <a:t>30</a:t>
            </a:fld>
            <a:endParaRPr lang="en-GB"/>
          </a:p>
        </p:txBody>
      </p:sp>
    </p:spTree>
    <p:extLst>
      <p:ext uri="{BB962C8B-B14F-4D97-AF65-F5344CB8AC3E}">
        <p14:creationId xmlns:p14="http://schemas.microsoft.com/office/powerpoint/2010/main" val="249359626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14289">
              <a:defRPr/>
            </a:pPr>
            <a:r>
              <a:rPr lang="en-US" dirty="0"/>
              <a:t>Post 7yrs old children need to be able to control a range of movements confidently by themselves and with others &amp; being inside and out! </a:t>
            </a:r>
          </a:p>
          <a:p>
            <a:pPr defTabSz="914289">
              <a:defRPr/>
            </a:pPr>
            <a:r>
              <a:rPr lang="en-US" dirty="0"/>
              <a:t>Body awareness – in personal space / in shared space / body balances / shapes / how to use different body parts. All postural </a:t>
            </a:r>
            <a:r>
              <a:rPr lang="en-US" dirty="0" err="1"/>
              <a:t>behaviour</a:t>
            </a:r>
            <a:r>
              <a:rPr lang="en-US" dirty="0"/>
              <a:t> comes from balance (Blythe, 2005)</a:t>
            </a:r>
          </a:p>
          <a:p>
            <a:endParaRPr lang="en-US" dirty="0"/>
          </a:p>
          <a:p>
            <a:r>
              <a:rPr lang="en-US" dirty="0"/>
              <a:t>Locomotor – </a:t>
            </a:r>
          </a:p>
          <a:p>
            <a:r>
              <a:rPr lang="en-US" dirty="0"/>
              <a:t>Different ways of traveling  - skipping / galloping  / jumping – leaping, hoping, jumping like hop-scotch / walking / running – IN, AROUND, OVER, UNDER, THROUGH</a:t>
            </a:r>
          </a:p>
          <a:p>
            <a:r>
              <a:rPr lang="en-US" dirty="0"/>
              <a:t>Different directions of traveling – forwards sideways and backwards – IN, AROUND, OVER, UNDER, THROUGH</a:t>
            </a:r>
          </a:p>
          <a:p>
            <a:r>
              <a:rPr lang="en-US" dirty="0"/>
              <a:t>Directional pathways – straight / diagonal / zig zag / meandering / winding / twisting &amp; as above</a:t>
            </a:r>
          </a:p>
          <a:p>
            <a:r>
              <a:rPr lang="en-US" dirty="0"/>
              <a:t>Different levels when traveling - high medium low</a:t>
            </a:r>
          </a:p>
          <a:p>
            <a:r>
              <a:rPr lang="en-US" dirty="0"/>
              <a:t>Different speed when traveling - fast medium slow</a:t>
            </a:r>
          </a:p>
          <a:p>
            <a:endParaRPr lang="en-US" dirty="0"/>
          </a:p>
          <a:p>
            <a:r>
              <a:rPr lang="en-US" dirty="0"/>
              <a:t>Object control  - large and small objects / pull &amp; push / throw &amp; catch / kick and receive / </a:t>
            </a:r>
            <a:r>
              <a:rPr lang="en-US" dirty="0" err="1"/>
              <a:t>stike</a:t>
            </a:r>
            <a:r>
              <a:rPr lang="en-US" dirty="0"/>
              <a:t> / hold, grab, thread through, also bend / stretch / lift / carry / place /  </a:t>
            </a:r>
          </a:p>
          <a:p>
            <a:r>
              <a:rPr lang="en-US" dirty="0"/>
              <a:t>Also with objects / loose parts you can explore prepositions </a:t>
            </a:r>
          </a:p>
          <a:p>
            <a:r>
              <a:rPr lang="en-US" dirty="0"/>
              <a:t>indoors – </a:t>
            </a:r>
          </a:p>
          <a:p>
            <a:r>
              <a:rPr lang="en-US" dirty="0"/>
              <a:t>In /on – mat / hoop / dot / </a:t>
            </a:r>
          </a:p>
          <a:p>
            <a:r>
              <a:rPr lang="en-US" dirty="0"/>
              <a:t>around - dots / hoops / mats / parachute</a:t>
            </a:r>
          </a:p>
          <a:p>
            <a:r>
              <a:rPr lang="en-US" dirty="0"/>
              <a:t>over – bench / table / mats /crawl over parachute</a:t>
            </a:r>
          </a:p>
          <a:p>
            <a:r>
              <a:rPr lang="en-US" dirty="0"/>
              <a:t>under – table / parachute </a:t>
            </a:r>
          </a:p>
          <a:p>
            <a:r>
              <a:rPr lang="en-US" dirty="0"/>
              <a:t>Through – hoops / crawl through tube </a:t>
            </a:r>
          </a:p>
          <a:p>
            <a:endParaRPr lang="en-US" dirty="0"/>
          </a:p>
          <a:p>
            <a:r>
              <a:rPr lang="en-US" b="1" dirty="0"/>
              <a:t>Outside </a:t>
            </a:r>
          </a:p>
          <a:p>
            <a:r>
              <a:rPr lang="en-US" dirty="0"/>
              <a:t>In/on – log / leaf / stepping-stones / puddle / mud / climb up to</a:t>
            </a:r>
          </a:p>
          <a:p>
            <a:r>
              <a:rPr lang="en-US" dirty="0"/>
              <a:t>Around – tree trunks / </a:t>
            </a:r>
          </a:p>
          <a:p>
            <a:r>
              <a:rPr lang="en-US" dirty="0"/>
              <a:t>Over – logs / sticks / puddles / mud / climb over</a:t>
            </a:r>
          </a:p>
          <a:p>
            <a:r>
              <a:rPr lang="en-US" dirty="0"/>
              <a:t>Under – branches / crawl </a:t>
            </a:r>
          </a:p>
          <a:p>
            <a:r>
              <a:rPr lang="en-US" dirty="0"/>
              <a:t>Through - crawl through willow</a:t>
            </a:r>
          </a:p>
          <a:p>
            <a:endParaRPr lang="en-US" dirty="0"/>
          </a:p>
          <a:p>
            <a:pPr defTabSz="914289">
              <a:defRPr/>
            </a:pPr>
            <a:r>
              <a:rPr lang="en-US" dirty="0"/>
              <a:t>If we take physical literacy as a disposition – a way of being then the experiences that we have to promote this are crucial. Therefore, the environment &amp; how we interact with it is extremely important. </a:t>
            </a:r>
          </a:p>
          <a:p>
            <a:pPr defTabSz="914289">
              <a:defRPr/>
            </a:pPr>
            <a:endParaRPr lang="en-US" dirty="0"/>
          </a:p>
          <a:p>
            <a:pPr defTabSz="914289">
              <a:defRPr/>
            </a:pPr>
            <a:r>
              <a:rPr lang="en-US" dirty="0"/>
              <a:t>Body awareness – in personal space / in shared space / body balances / shapes / how to use different body parts</a:t>
            </a:r>
          </a:p>
          <a:p>
            <a:r>
              <a:rPr lang="en-US" dirty="0"/>
              <a:t>Locomotor – </a:t>
            </a:r>
          </a:p>
          <a:p>
            <a:r>
              <a:rPr lang="en-US" dirty="0"/>
              <a:t>Different ways of traveling </a:t>
            </a:r>
          </a:p>
          <a:p>
            <a:r>
              <a:rPr lang="en-US" dirty="0"/>
              <a:t>Different directions of traveling </a:t>
            </a:r>
          </a:p>
          <a:p>
            <a:r>
              <a:rPr lang="en-US" dirty="0"/>
              <a:t>Different levels when traveling and </a:t>
            </a:r>
          </a:p>
          <a:p>
            <a:r>
              <a:rPr lang="en-US" dirty="0"/>
              <a:t>Different speed when traveling </a:t>
            </a:r>
          </a:p>
          <a:p>
            <a:endParaRPr lang="en-US" dirty="0"/>
          </a:p>
          <a:p>
            <a:r>
              <a:rPr lang="en-US" dirty="0"/>
              <a:t>Object control  - large and small objects / pull &amp; push / throw &amp; catch / kick and receive / </a:t>
            </a:r>
            <a:r>
              <a:rPr lang="en-US" dirty="0" err="1"/>
              <a:t>stike</a:t>
            </a:r>
            <a:r>
              <a:rPr lang="en-US" dirty="0"/>
              <a:t> / hold, grab, thread through, </a:t>
            </a:r>
          </a:p>
          <a:p>
            <a:endParaRPr lang="en-US" dirty="0"/>
          </a:p>
        </p:txBody>
      </p:sp>
      <p:sp>
        <p:nvSpPr>
          <p:cNvPr id="4" name="Slide Number Placeholder 3"/>
          <p:cNvSpPr>
            <a:spLocks noGrp="1"/>
          </p:cNvSpPr>
          <p:nvPr>
            <p:ph type="sldNum" sz="quarter" idx="5"/>
          </p:nvPr>
        </p:nvSpPr>
        <p:spPr/>
        <p:txBody>
          <a:bodyPr/>
          <a:lstStyle/>
          <a:p>
            <a:fld id="{E396378C-4345-4EB5-970A-5515A3F3E2CC}" type="slidenum">
              <a:rPr lang="en-GB" smtClean="0"/>
              <a:t>31</a:t>
            </a:fld>
            <a:endParaRPr lang="en-GB"/>
          </a:p>
        </p:txBody>
      </p:sp>
    </p:spTree>
    <p:extLst>
      <p:ext uri="{BB962C8B-B14F-4D97-AF65-F5344CB8AC3E}">
        <p14:creationId xmlns:p14="http://schemas.microsoft.com/office/powerpoint/2010/main" val="199187303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Understand what the foundational skills are – here is another variation of the same theme. </a:t>
            </a:r>
          </a:p>
          <a:p>
            <a:r>
              <a:rPr lang="en-US" dirty="0"/>
              <a:t>Physical competence impacts on life long physical activity (</a:t>
            </a:r>
            <a:r>
              <a:rPr lang="en-US" dirty="0" err="1"/>
              <a:t>Stodden</a:t>
            </a:r>
            <a:r>
              <a:rPr lang="en-US" dirty="0"/>
              <a:t> et al. 2008) and (Goodway and Branta, 2003)</a:t>
            </a:r>
          </a:p>
          <a:p>
            <a:endParaRPr lang="en-US" dirty="0"/>
          </a:p>
          <a:p>
            <a:r>
              <a:rPr lang="en-US" dirty="0"/>
              <a:t>So how are you moving differently outdoors in a natural environment? It’s more dynamic – as there is slightly more challenge than man made / &amp; / or indoor environment. </a:t>
            </a:r>
          </a:p>
          <a:p>
            <a:endParaRPr lang="en-US" dirty="0"/>
          </a:p>
          <a:p>
            <a:r>
              <a:rPr lang="en-US" dirty="0"/>
              <a:t>Natural outdoor environment provides loose parts / </a:t>
            </a:r>
            <a:r>
              <a:rPr lang="en-US" dirty="0" err="1"/>
              <a:t>unevan</a:t>
            </a:r>
            <a:r>
              <a:rPr lang="en-US" dirty="0"/>
              <a:t> floors / smells and atmosphere ever changing / light &amp; shade</a:t>
            </a:r>
          </a:p>
          <a:p>
            <a:endParaRPr lang="en-US" dirty="0"/>
          </a:p>
          <a:p>
            <a:r>
              <a:rPr lang="en-US" dirty="0"/>
              <a:t>Man made is always the same – predictable -</a:t>
            </a:r>
          </a:p>
          <a:p>
            <a:endParaRPr lang="en-US" dirty="0"/>
          </a:p>
        </p:txBody>
      </p:sp>
      <p:sp>
        <p:nvSpPr>
          <p:cNvPr id="4" name="Slide Number Placeholder 3"/>
          <p:cNvSpPr>
            <a:spLocks noGrp="1"/>
          </p:cNvSpPr>
          <p:nvPr>
            <p:ph type="sldNum" sz="quarter" idx="5"/>
          </p:nvPr>
        </p:nvSpPr>
        <p:spPr/>
        <p:txBody>
          <a:bodyPr/>
          <a:lstStyle/>
          <a:p>
            <a:fld id="{E396378C-4345-4EB5-970A-5515A3F3E2CC}" type="slidenum">
              <a:rPr lang="en-GB" smtClean="0"/>
              <a:t>32</a:t>
            </a:fld>
            <a:endParaRPr lang="en-GB"/>
          </a:p>
        </p:txBody>
      </p:sp>
    </p:spTree>
    <p:extLst>
      <p:ext uri="{BB962C8B-B14F-4D97-AF65-F5344CB8AC3E}">
        <p14:creationId xmlns:p14="http://schemas.microsoft.com/office/powerpoint/2010/main" val="405058707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It’s this – not a care in the world – with others – no barriers – no judging – being physical – social – with nature and adventure – </a:t>
            </a:r>
            <a:r>
              <a:rPr lang="en-US" dirty="0" err="1"/>
              <a:t>adrelanine</a:t>
            </a:r>
            <a:endParaRPr lang="en-US" dirty="0"/>
          </a:p>
          <a:p>
            <a:endParaRPr lang="en-US" dirty="0"/>
          </a:p>
          <a:p>
            <a:r>
              <a:rPr lang="en-US" dirty="0"/>
              <a:t>BUT possibly some would be unable to engage because they haven’t been exposed to these experiences / feelings / environment to that point in their physical literacy journey. </a:t>
            </a:r>
          </a:p>
          <a:p>
            <a:endParaRPr lang="en-US" dirty="0"/>
          </a:p>
          <a:p>
            <a:r>
              <a:rPr lang="en-US" dirty="0"/>
              <a:t>So when we. Teach children we’ll need to be aware of this point. </a:t>
            </a:r>
          </a:p>
          <a:p>
            <a:endParaRPr lang="en-US" dirty="0"/>
          </a:p>
          <a:p>
            <a:r>
              <a:rPr lang="en-US" dirty="0"/>
              <a:t>Then as young child grows to be a teenager – how can their physical journeys be promoted? …</a:t>
            </a:r>
          </a:p>
        </p:txBody>
      </p:sp>
      <p:sp>
        <p:nvSpPr>
          <p:cNvPr id="4" name="Slide Number Placeholder 3"/>
          <p:cNvSpPr>
            <a:spLocks noGrp="1"/>
          </p:cNvSpPr>
          <p:nvPr>
            <p:ph type="sldNum" sz="quarter" idx="5"/>
          </p:nvPr>
        </p:nvSpPr>
        <p:spPr/>
        <p:txBody>
          <a:bodyPr/>
          <a:lstStyle/>
          <a:p>
            <a:fld id="{F9846C1A-FA1B-E448-9E9D-5CC5C5F25656}" type="slidenum">
              <a:rPr lang="en-GB" smtClean="0"/>
              <a:pPr/>
              <a:t>33</a:t>
            </a:fld>
            <a:endParaRPr lang="en-GB"/>
          </a:p>
        </p:txBody>
      </p:sp>
    </p:spTree>
    <p:extLst>
      <p:ext uri="{BB962C8B-B14F-4D97-AF65-F5344CB8AC3E}">
        <p14:creationId xmlns:p14="http://schemas.microsoft.com/office/powerpoint/2010/main" val="199812678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Ensuring they have a range of physical experiences being taught in different settings – would be a good place to start!</a:t>
            </a:r>
          </a:p>
          <a:p>
            <a:endParaRPr lang="en-US" dirty="0"/>
          </a:p>
          <a:p>
            <a:r>
              <a:rPr lang="en-US" dirty="0"/>
              <a:t>(I)Continue motivation – exciting curriculum</a:t>
            </a:r>
          </a:p>
          <a:p>
            <a:r>
              <a:rPr lang="en-US" dirty="0"/>
              <a:t>(ii)Confidence – in the teaching environment &amp; range of activities provided</a:t>
            </a:r>
          </a:p>
          <a:p>
            <a:r>
              <a:rPr lang="en-US" dirty="0"/>
              <a:t>(iii)Cognitive engagement – problem solving – be part of the planning </a:t>
            </a:r>
            <a:r>
              <a:rPr lang="en-US" dirty="0" err="1"/>
              <a:t>programe</a:t>
            </a:r>
            <a:r>
              <a:rPr lang="en-US" dirty="0"/>
              <a:t>/provision</a:t>
            </a:r>
          </a:p>
          <a:p>
            <a:r>
              <a:rPr lang="en-US" dirty="0"/>
              <a:t>(iv)Continue dev competence – by ensuring range of movements and skills being taught / provided </a:t>
            </a:r>
          </a:p>
          <a:p>
            <a:endParaRPr lang="en-US" dirty="0"/>
          </a:p>
          <a:p>
            <a:pPr defTabSz="914289"/>
            <a:r>
              <a:rPr lang="en-US" dirty="0"/>
              <a:t>To support their natural dispositions to have a healthy / wholesome way of living. </a:t>
            </a:r>
            <a:r>
              <a:rPr lang="en-GB" dirty="0"/>
              <a:t>Encourage children to take more responsibility for their own learning and that we appreciate that  environmental opportunities / families – significant others / and physical competencies AND MORE support the philosophy of what is known as physical literacy. </a:t>
            </a:r>
          </a:p>
          <a:p>
            <a:endParaRPr lang="en-US" dirty="0"/>
          </a:p>
        </p:txBody>
      </p:sp>
      <p:sp>
        <p:nvSpPr>
          <p:cNvPr id="4" name="Slide Number Placeholder 3"/>
          <p:cNvSpPr>
            <a:spLocks noGrp="1"/>
          </p:cNvSpPr>
          <p:nvPr>
            <p:ph type="sldNum" sz="quarter" idx="5"/>
          </p:nvPr>
        </p:nvSpPr>
        <p:spPr/>
        <p:txBody>
          <a:bodyPr/>
          <a:lstStyle/>
          <a:p>
            <a:fld id="{F9846C1A-FA1B-E448-9E9D-5CC5C5F25656}" type="slidenum">
              <a:rPr lang="en-GB" smtClean="0"/>
              <a:pPr/>
              <a:t>34</a:t>
            </a:fld>
            <a:endParaRPr lang="en-GB"/>
          </a:p>
        </p:txBody>
      </p:sp>
    </p:spTree>
    <p:extLst>
      <p:ext uri="{BB962C8B-B14F-4D97-AF65-F5344CB8AC3E}">
        <p14:creationId xmlns:p14="http://schemas.microsoft.com/office/powerpoint/2010/main" val="296675632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baseline="0" dirty="0"/>
              <a:t>FMS plays a role in the broader aspect of phys lit as a way of developing the physical competence element of phys lit. by developing locomotor and manipulative aspects of FMS and dev them in various settings &amp; various contexts etc this then helps to develop the physical competence aspect of phys lit. (Definitions ….a systematic review 2016)</a:t>
            </a:r>
          </a:p>
          <a:p>
            <a:endParaRPr lang="en-US" baseline="0" dirty="0"/>
          </a:p>
          <a:p>
            <a:pPr defTabSz="914289">
              <a:defRPr/>
            </a:pPr>
            <a:r>
              <a:rPr lang="en-US" dirty="0"/>
              <a:t>Talk about the mountain of motor development. …. One interesting point to make on this topic is that one’s motor competence (FMS) changes over time and also one’s physical activity can change with time. </a:t>
            </a:r>
          </a:p>
          <a:p>
            <a:endParaRPr lang="en-US" dirty="0"/>
          </a:p>
          <a:p>
            <a:pPr defTabSz="914289">
              <a:defRPr/>
            </a:pPr>
            <a:r>
              <a:rPr lang="en-US" b="1" dirty="0"/>
              <a:t>Revisit our physical activity journey map &amp; add in areas where you can see a potential ‘mountain’. </a:t>
            </a:r>
          </a:p>
          <a:p>
            <a:pPr defTabSz="914289">
              <a:defRPr/>
            </a:pPr>
            <a:endParaRPr lang="en-US" b="1" dirty="0"/>
          </a:p>
          <a:p>
            <a:endParaRPr lang="en-US" dirty="0"/>
          </a:p>
        </p:txBody>
      </p:sp>
      <p:sp>
        <p:nvSpPr>
          <p:cNvPr id="4" name="Slide Number Placeholder 3"/>
          <p:cNvSpPr>
            <a:spLocks noGrp="1"/>
          </p:cNvSpPr>
          <p:nvPr>
            <p:ph type="sldNum" sz="quarter" idx="10"/>
          </p:nvPr>
        </p:nvSpPr>
        <p:spPr/>
        <p:txBody>
          <a:bodyPr/>
          <a:lstStyle/>
          <a:p>
            <a:fld id="{F9846C1A-FA1B-E448-9E9D-5CC5C5F25656}" type="slidenum">
              <a:rPr lang="en-GB" smtClean="0"/>
              <a:pPr/>
              <a:t>35</a:t>
            </a:fld>
            <a:endParaRPr lang="en-GB"/>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 within your essay you will need to show good / very good / excellent understanding of what </a:t>
            </a:r>
          </a:p>
          <a:p>
            <a:pPr marL="228573" indent="-228573">
              <a:buAutoNum type="arabicPeriod"/>
            </a:pPr>
            <a:r>
              <a:rPr lang="en-US" dirty="0"/>
              <a:t>(</a:t>
            </a:r>
            <a:r>
              <a:rPr lang="en-US" dirty="0" err="1"/>
              <a:t>i</a:t>
            </a:r>
            <a:r>
              <a:rPr lang="en-US" dirty="0"/>
              <a:t>) Knowledge and understanding of </a:t>
            </a:r>
            <a:r>
              <a:rPr lang="en-US" dirty="0" err="1"/>
              <a:t>phys</a:t>
            </a:r>
            <a:r>
              <a:rPr lang="en-US" dirty="0"/>
              <a:t> lit &amp; this from a child’s perspective. (ii)Demonstrate then how this knowledge about physical literacy actually then relates to young children? What are the arguments, debate, justifications &amp; again supported by literature. (300 words)</a:t>
            </a:r>
          </a:p>
          <a:p>
            <a:endParaRPr lang="en-US" dirty="0"/>
          </a:p>
          <a:p>
            <a:r>
              <a:rPr lang="en-US" dirty="0"/>
              <a:t>2. (</a:t>
            </a:r>
            <a:r>
              <a:rPr lang="en-US" dirty="0" err="1"/>
              <a:t>i</a:t>
            </a:r>
            <a:r>
              <a:rPr lang="en-US" dirty="0"/>
              <a:t>)knowledge and understanding of adventurous activities – value / impact </a:t>
            </a:r>
            <a:r>
              <a:rPr lang="en-US" dirty="0" err="1"/>
              <a:t>etc</a:t>
            </a:r>
            <a:r>
              <a:rPr lang="en-US" dirty="0"/>
              <a:t>  </a:t>
            </a:r>
          </a:p>
          <a:p>
            <a:r>
              <a:rPr lang="en-US" dirty="0"/>
              <a:t>(ii) Your knowledge and und of how adv &amp; physical literacy have on each other?  what role does outdoor adventurous experiences have on this disposition.  Inc concepts and theories &amp; provide sound judgements – all supported by literature! (300 words)</a:t>
            </a:r>
          </a:p>
          <a:p>
            <a:endParaRPr lang="en-US" dirty="0"/>
          </a:p>
          <a:p>
            <a:r>
              <a:rPr lang="en-US" dirty="0"/>
              <a:t>3. (</a:t>
            </a:r>
            <a:r>
              <a:rPr lang="en-US" dirty="0" err="1"/>
              <a:t>i</a:t>
            </a:r>
            <a:r>
              <a:rPr lang="en-US" dirty="0"/>
              <a:t>)so what?.... If the above is all done well – what could we expect to see? Affectively / cognitively / physically …now &amp; how may this knowledge inform professional delivery / teaching? (400 words)</a:t>
            </a:r>
          </a:p>
          <a:p>
            <a:endParaRPr lang="en-US" dirty="0"/>
          </a:p>
        </p:txBody>
      </p:sp>
      <p:sp>
        <p:nvSpPr>
          <p:cNvPr id="4" name="Slide Number Placeholder 3"/>
          <p:cNvSpPr>
            <a:spLocks noGrp="1"/>
          </p:cNvSpPr>
          <p:nvPr>
            <p:ph type="sldNum" sz="quarter" idx="5"/>
          </p:nvPr>
        </p:nvSpPr>
        <p:spPr/>
        <p:txBody>
          <a:bodyPr/>
          <a:lstStyle/>
          <a:p>
            <a:fld id="{E396378C-4345-4EB5-970A-5515A3F3E2CC}" type="slidenum">
              <a:rPr lang="en-GB" smtClean="0"/>
              <a:t>36</a:t>
            </a:fld>
            <a:endParaRPr lang="en-GB"/>
          </a:p>
        </p:txBody>
      </p:sp>
    </p:spTree>
    <p:extLst>
      <p:ext uri="{BB962C8B-B14F-4D97-AF65-F5344CB8AC3E}">
        <p14:creationId xmlns:p14="http://schemas.microsoft.com/office/powerpoint/2010/main" val="295811580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Top tips how to read article</a:t>
            </a:r>
          </a:p>
          <a:p>
            <a:endParaRPr lang="en-US" dirty="0"/>
          </a:p>
          <a:p>
            <a:pPr marL="171429" indent="-171429">
              <a:buFont typeface="Arial" panose="020B0604020202020204" pitchFamily="34" charset="0"/>
              <a:buChar char="•"/>
            </a:pPr>
            <a:r>
              <a:rPr lang="en-US" dirty="0"/>
              <a:t>Read findings &amp; conclusion 1</a:t>
            </a:r>
            <a:r>
              <a:rPr lang="en-US" baseline="30000" dirty="0"/>
              <a:t>st</a:t>
            </a:r>
            <a:endParaRPr lang="en-US" dirty="0"/>
          </a:p>
          <a:p>
            <a:pPr marL="171429" indent="-171429">
              <a:buFont typeface="Arial" panose="020B0604020202020204" pitchFamily="34" charset="0"/>
              <a:buChar char="•"/>
            </a:pPr>
            <a:r>
              <a:rPr lang="en-US" dirty="0"/>
              <a:t>Write synopsis of article in own words</a:t>
            </a:r>
          </a:p>
          <a:p>
            <a:pPr marL="171429" indent="-171429">
              <a:buFont typeface="Arial" panose="020B0604020202020204" pitchFamily="34" charset="0"/>
              <a:buChar char="•"/>
            </a:pPr>
            <a:r>
              <a:rPr lang="en-US" dirty="0"/>
              <a:t>By reading or by using tech put in key words in search tab from the article</a:t>
            </a:r>
          </a:p>
          <a:p>
            <a:pPr marL="171429" indent="-171429">
              <a:buFont typeface="Arial" panose="020B0604020202020204" pitchFamily="34" charset="0"/>
              <a:buChar char="•"/>
            </a:pPr>
            <a:r>
              <a:rPr lang="en-US" dirty="0"/>
              <a:t>Highlight key sentences</a:t>
            </a:r>
          </a:p>
          <a:p>
            <a:pPr marL="171429" indent="-171429">
              <a:buFont typeface="Arial" panose="020B0604020202020204" pitchFamily="34" charset="0"/>
              <a:buChar char="•"/>
            </a:pPr>
            <a:r>
              <a:rPr lang="en-US" dirty="0"/>
              <a:t>Include into reference list to avoid having to troll through again to try to find</a:t>
            </a:r>
          </a:p>
          <a:p>
            <a:pPr marL="171429" indent="-171429">
              <a:buFont typeface="Arial" panose="020B0604020202020204" pitchFamily="34" charset="0"/>
              <a:buChar char="•"/>
            </a:pPr>
            <a:r>
              <a:rPr lang="en-US" dirty="0"/>
              <a:t>Highlight potential ‘gem’ quotes &amp; have a go at referencing </a:t>
            </a:r>
          </a:p>
          <a:p>
            <a:pPr marL="171429" indent="-171429">
              <a:buFont typeface="Arial" panose="020B0604020202020204" pitchFamily="34" charset="0"/>
              <a:buChar char="•"/>
            </a:pPr>
            <a:r>
              <a:rPr lang="en-US" dirty="0"/>
              <a:t>Highlight potential sections to paraphrase &amp; have a go at referencing</a:t>
            </a:r>
          </a:p>
          <a:p>
            <a:pPr marL="171429" indent="-171429">
              <a:buFont typeface="Arial" panose="020B0604020202020204" pitchFamily="34" charset="0"/>
              <a:buChar char="•"/>
            </a:pPr>
            <a:r>
              <a:rPr lang="en-US" dirty="0"/>
              <a:t>Look at reference list supplied with articles for further reading options within similar field of research</a:t>
            </a:r>
          </a:p>
          <a:p>
            <a:pPr marL="171429" indent="-171429">
              <a:buFont typeface="Arial" panose="020B0604020202020204" pitchFamily="34" charset="0"/>
              <a:buChar char="•"/>
            </a:pPr>
            <a:endParaRPr lang="en-US" dirty="0"/>
          </a:p>
          <a:p>
            <a:pPr marL="171429" indent="-171429">
              <a:buFont typeface="Arial" panose="020B0604020202020204" pitchFamily="34" charset="0"/>
              <a:buChar char="•"/>
            </a:pPr>
            <a:r>
              <a:rPr lang="en-US" dirty="0"/>
              <a:t>Page 375 &amp; conclusion section 379 &amp; 380</a:t>
            </a:r>
          </a:p>
        </p:txBody>
      </p:sp>
      <p:sp>
        <p:nvSpPr>
          <p:cNvPr id="4" name="Slide Number Placeholder 3"/>
          <p:cNvSpPr>
            <a:spLocks noGrp="1"/>
          </p:cNvSpPr>
          <p:nvPr>
            <p:ph type="sldNum" sz="quarter" idx="5"/>
          </p:nvPr>
        </p:nvSpPr>
        <p:spPr/>
        <p:txBody>
          <a:bodyPr/>
          <a:lstStyle/>
          <a:p>
            <a:fld id="{F9846C1A-FA1B-E448-9E9D-5CC5C5F25656}" type="slidenum">
              <a:rPr lang="en-GB" smtClean="0"/>
              <a:pPr/>
              <a:t>37</a:t>
            </a:fld>
            <a:endParaRPr lang="en-GB"/>
          </a:p>
        </p:txBody>
      </p:sp>
    </p:spTree>
    <p:extLst>
      <p:ext uri="{BB962C8B-B14F-4D97-AF65-F5344CB8AC3E}">
        <p14:creationId xmlns:p14="http://schemas.microsoft.com/office/powerpoint/2010/main" val="272283468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What does being outdoors add to the activity? </a:t>
            </a:r>
          </a:p>
          <a:p>
            <a:r>
              <a:rPr lang="en-US" dirty="0"/>
              <a:t>Feeling of exposure. - </a:t>
            </a:r>
            <a:r>
              <a:rPr lang="en-US" dirty="0" err="1"/>
              <a:t>teimlo’n</a:t>
            </a:r>
            <a:r>
              <a:rPr lang="en-US" dirty="0"/>
              <a:t> </a:t>
            </a:r>
            <a:r>
              <a:rPr lang="en-US" dirty="0" err="1"/>
              <a:t>agored</a:t>
            </a:r>
            <a:endParaRPr lang="en-US" dirty="0"/>
          </a:p>
          <a:p>
            <a:r>
              <a:rPr lang="en-US" dirty="0"/>
              <a:t>Journey element – </a:t>
            </a:r>
            <a:r>
              <a:rPr lang="en-US" dirty="0" err="1"/>
              <a:t>elfen</a:t>
            </a:r>
            <a:r>
              <a:rPr lang="en-US" dirty="0"/>
              <a:t> o </a:t>
            </a:r>
            <a:r>
              <a:rPr lang="en-US" dirty="0" err="1"/>
              <a:t>deithio</a:t>
            </a:r>
            <a:r>
              <a:rPr lang="en-US" dirty="0"/>
              <a:t> </a:t>
            </a:r>
            <a:r>
              <a:rPr lang="en-US" dirty="0" err="1"/>
              <a:t>i</a:t>
            </a:r>
            <a:r>
              <a:rPr lang="en-US" dirty="0"/>
              <a:t> </a:t>
            </a:r>
            <a:r>
              <a:rPr lang="en-US" dirty="0" err="1"/>
              <a:t>gyrraedd</a:t>
            </a:r>
            <a:r>
              <a:rPr lang="en-US" dirty="0"/>
              <a:t> </a:t>
            </a:r>
          </a:p>
          <a:p>
            <a:r>
              <a:rPr lang="en-US" dirty="0"/>
              <a:t>Sense of play no physical </a:t>
            </a:r>
            <a:r>
              <a:rPr lang="en-US" dirty="0" err="1"/>
              <a:t>bounderies</a:t>
            </a:r>
            <a:r>
              <a:rPr lang="en-US" dirty="0"/>
              <a:t> – </a:t>
            </a:r>
            <a:r>
              <a:rPr lang="en-US" dirty="0" err="1"/>
              <a:t>chwaraeus</a:t>
            </a:r>
            <a:r>
              <a:rPr lang="en-US" dirty="0"/>
              <a:t> dim </a:t>
            </a:r>
            <a:r>
              <a:rPr lang="en-US" dirty="0" err="1"/>
              <a:t>rhwystr</a:t>
            </a:r>
            <a:r>
              <a:rPr lang="en-US" dirty="0"/>
              <a:t> </a:t>
            </a:r>
            <a:r>
              <a:rPr lang="en-US" dirty="0" err="1"/>
              <a:t>amlwg</a:t>
            </a:r>
            <a:r>
              <a:rPr lang="en-US" dirty="0"/>
              <a:t> o ran </a:t>
            </a:r>
            <a:r>
              <a:rPr lang="en-US" dirty="0" err="1"/>
              <a:t>ymchwilion</a:t>
            </a:r>
            <a:r>
              <a:rPr lang="en-US" dirty="0"/>
              <a:t> </a:t>
            </a:r>
            <a:r>
              <a:rPr lang="en-US" dirty="0" err="1"/>
              <a:t>yn</a:t>
            </a:r>
            <a:r>
              <a:rPr lang="en-US" dirty="0"/>
              <a:t> y </a:t>
            </a:r>
            <a:r>
              <a:rPr lang="en-US" dirty="0" err="1"/>
              <a:t>gofod</a:t>
            </a:r>
            <a:endParaRPr lang="en-US" dirty="0"/>
          </a:p>
          <a:p>
            <a:r>
              <a:rPr lang="en-US" dirty="0"/>
              <a:t>Requires development of the skill in a slightly more tricky environment – floor uneven / wind / </a:t>
            </a:r>
          </a:p>
          <a:p>
            <a:r>
              <a:rPr lang="en-US" dirty="0" err="1"/>
              <a:t>Angen</a:t>
            </a:r>
            <a:r>
              <a:rPr lang="en-US" dirty="0"/>
              <a:t> </a:t>
            </a:r>
            <a:r>
              <a:rPr lang="en-US" dirty="0" err="1"/>
              <a:t>datblygu’r</a:t>
            </a:r>
            <a:r>
              <a:rPr lang="en-US" dirty="0"/>
              <a:t> </a:t>
            </a:r>
            <a:r>
              <a:rPr lang="en-US" dirty="0" err="1"/>
              <a:t>sgil</a:t>
            </a:r>
            <a:r>
              <a:rPr lang="en-US" dirty="0"/>
              <a:t> </a:t>
            </a:r>
            <a:r>
              <a:rPr lang="en-US" dirty="0" err="1"/>
              <a:t>mewn</a:t>
            </a:r>
            <a:r>
              <a:rPr lang="en-US" dirty="0"/>
              <a:t> </a:t>
            </a:r>
            <a:r>
              <a:rPr lang="en-US" dirty="0" err="1"/>
              <a:t>awyrgylch</a:t>
            </a:r>
            <a:r>
              <a:rPr lang="en-US" dirty="0"/>
              <a:t> </a:t>
            </a:r>
            <a:r>
              <a:rPr lang="en-US" dirty="0" err="1"/>
              <a:t>ychydig</a:t>
            </a:r>
            <a:r>
              <a:rPr lang="en-US" dirty="0"/>
              <a:t> </a:t>
            </a:r>
            <a:r>
              <a:rPr lang="en-US" dirty="0" err="1"/>
              <a:t>mwy</a:t>
            </a:r>
            <a:r>
              <a:rPr lang="en-US" dirty="0"/>
              <a:t> </a:t>
            </a:r>
            <a:r>
              <a:rPr lang="en-US" dirty="0" err="1"/>
              <a:t>heriol</a:t>
            </a:r>
            <a:r>
              <a:rPr lang="en-US" dirty="0"/>
              <a:t> – </a:t>
            </a:r>
            <a:r>
              <a:rPr lang="en-US" dirty="0" err="1"/>
              <a:t>llawr</a:t>
            </a:r>
            <a:r>
              <a:rPr lang="en-US" dirty="0"/>
              <a:t> </a:t>
            </a:r>
            <a:r>
              <a:rPr lang="en-US" dirty="0" err="1"/>
              <a:t>anwastad</a:t>
            </a:r>
            <a:r>
              <a:rPr lang="en-US" dirty="0"/>
              <a:t> / </a:t>
            </a:r>
            <a:r>
              <a:rPr lang="en-US" dirty="0" err="1"/>
              <a:t>gwynt</a:t>
            </a:r>
            <a:endParaRPr lang="en-US" dirty="0"/>
          </a:p>
          <a:p>
            <a:endParaRPr lang="en-US" dirty="0"/>
          </a:p>
          <a:p>
            <a:pPr defTabSz="914289"/>
            <a:r>
              <a:rPr lang="en-US" dirty="0"/>
              <a:t>Accidental development or planned? Spontaneous? Adventurous!</a:t>
            </a:r>
          </a:p>
          <a:p>
            <a:r>
              <a:rPr lang="en-US" dirty="0"/>
              <a:t>Sense of ownership of the game / activity – created or adapted / decision making </a:t>
            </a:r>
          </a:p>
          <a:p>
            <a:endParaRPr lang="en-US" dirty="0"/>
          </a:p>
          <a:p>
            <a:r>
              <a:rPr lang="en-US" b="1" dirty="0"/>
              <a:t>Revisit our physical activity journey map &amp; add in areas where as an adult you’ve engaged with physical activities in the outdoors? Swimming in the sea? Horse riding? </a:t>
            </a:r>
            <a:endParaRPr lang="en-US" dirty="0"/>
          </a:p>
          <a:p>
            <a:endParaRPr lang="en-US" dirty="0"/>
          </a:p>
        </p:txBody>
      </p:sp>
      <p:sp>
        <p:nvSpPr>
          <p:cNvPr id="4" name="Slide Number Placeholder 3"/>
          <p:cNvSpPr>
            <a:spLocks noGrp="1"/>
          </p:cNvSpPr>
          <p:nvPr>
            <p:ph type="sldNum" sz="quarter" idx="5"/>
          </p:nvPr>
        </p:nvSpPr>
        <p:spPr/>
        <p:txBody>
          <a:bodyPr/>
          <a:lstStyle/>
          <a:p>
            <a:fld id="{F9846C1A-FA1B-E448-9E9D-5CC5C5F25656}" type="slidenum">
              <a:rPr lang="en-GB" smtClean="0"/>
              <a:pPr/>
              <a:t>38</a:t>
            </a:fld>
            <a:endParaRPr lang="en-GB"/>
          </a:p>
        </p:txBody>
      </p:sp>
    </p:spTree>
    <p:extLst>
      <p:ext uri="{BB962C8B-B14F-4D97-AF65-F5344CB8AC3E}">
        <p14:creationId xmlns:p14="http://schemas.microsoft.com/office/powerpoint/2010/main" val="138687124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Children enjoyed collecting sticks and logs in the natural zone. These stick-pile settings promoted hiding, Here we see a look-out and children balancing, as well as dramatic and constructive play opportunities. The ‘woods’ setting provide abundant natural and manufactured loose materials that inspired diverse spectrums of cognitive play and challenging </a:t>
            </a:r>
            <a:r>
              <a:rPr lang="en-GB" dirty="0" err="1"/>
              <a:t>behaviors</a:t>
            </a:r>
            <a:r>
              <a:rPr lang="en-GB" dirty="0"/>
              <a:t>.</a:t>
            </a:r>
            <a:endParaRPr lang="en-US" dirty="0"/>
          </a:p>
          <a:p>
            <a:endParaRPr lang="en-US" dirty="0"/>
          </a:p>
          <a:p>
            <a:pPr defTabSz="914289">
              <a:defRPr/>
            </a:pPr>
            <a:r>
              <a:rPr lang="en-US" dirty="0"/>
              <a:t>Research shows that learning in a natural environment incorporates increased levels of physical activity helping significantly to children achieving their recommended daily activity levels (</a:t>
            </a:r>
            <a:r>
              <a:rPr lang="en-US" dirty="0" err="1"/>
              <a:t>Mygind</a:t>
            </a:r>
            <a:r>
              <a:rPr lang="en-US" dirty="0"/>
              <a:t>, 2007). the opposite ‘Nature – deficit Disorder’ can diminish use of the senses, attention difficulties and you could have higher rates of physical and emotional illness – </a:t>
            </a:r>
            <a:r>
              <a:rPr lang="en-US" dirty="0" err="1"/>
              <a:t>Louv</a:t>
            </a:r>
            <a:r>
              <a:rPr lang="en-US" dirty="0"/>
              <a:t>, 2005. </a:t>
            </a:r>
          </a:p>
          <a:p>
            <a:endParaRPr lang="en-US" dirty="0"/>
          </a:p>
          <a:p>
            <a:r>
              <a:rPr lang="en-US" dirty="0"/>
              <a:t>AND it’s not just physical health that is improved – contact with nature is also needed to maintain mental health </a:t>
            </a:r>
            <a:r>
              <a:rPr lang="en-US" dirty="0" err="1"/>
              <a:t>Louv</a:t>
            </a:r>
            <a:r>
              <a:rPr lang="en-US" dirty="0"/>
              <a:t> (2005) who’s research suggests that nature impacts positively on children’s concentration, reduced levels of stress and aggression. </a:t>
            </a:r>
          </a:p>
          <a:p>
            <a:endParaRPr lang="en-US" dirty="0"/>
          </a:p>
          <a:p>
            <a:endParaRPr lang="en-US" dirty="0"/>
          </a:p>
        </p:txBody>
      </p:sp>
      <p:sp>
        <p:nvSpPr>
          <p:cNvPr id="4" name="Slide Number Placeholder 3"/>
          <p:cNvSpPr>
            <a:spLocks noGrp="1"/>
          </p:cNvSpPr>
          <p:nvPr>
            <p:ph type="sldNum" sz="quarter" idx="5"/>
          </p:nvPr>
        </p:nvSpPr>
        <p:spPr/>
        <p:txBody>
          <a:bodyPr/>
          <a:lstStyle/>
          <a:p>
            <a:fld id="{F9846C1A-FA1B-E448-9E9D-5CC5C5F25656}" type="slidenum">
              <a:rPr lang="en-GB" smtClean="0"/>
              <a:pPr/>
              <a:t>39</a:t>
            </a:fld>
            <a:endParaRPr lang="en-GB"/>
          </a:p>
        </p:txBody>
      </p:sp>
    </p:spTree>
    <p:extLst>
      <p:ext uri="{BB962C8B-B14F-4D97-AF65-F5344CB8AC3E}">
        <p14:creationId xmlns:p14="http://schemas.microsoft.com/office/powerpoint/2010/main" val="22688835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now know that starting this with very young child toddler is important as some of the most significant years of cognitive development happens from when a child is born up to the age of 7yrs old. </a:t>
            </a:r>
          </a:p>
          <a:p>
            <a:endParaRPr lang="en-US" dirty="0"/>
          </a:p>
          <a:p>
            <a:r>
              <a:rPr lang="en-US" dirty="0"/>
              <a:t>It is important therefore that young children and their physical progression are developed in a meaningful and inclusive way. </a:t>
            </a:r>
          </a:p>
          <a:p>
            <a:r>
              <a:rPr lang="en-US" dirty="0"/>
              <a:t>BUT we are also aware that doing this is easier said than done in our modern society – as this can have a negative impact on this progression not just environment (digital) by physical (stranger danger &amp; removal of parks) </a:t>
            </a:r>
          </a:p>
        </p:txBody>
      </p:sp>
      <p:sp>
        <p:nvSpPr>
          <p:cNvPr id="4" name="Slide Number Placeholder 3"/>
          <p:cNvSpPr>
            <a:spLocks noGrp="1"/>
          </p:cNvSpPr>
          <p:nvPr>
            <p:ph type="sldNum" sz="quarter" idx="5"/>
          </p:nvPr>
        </p:nvSpPr>
        <p:spPr/>
        <p:txBody>
          <a:bodyPr/>
          <a:lstStyle/>
          <a:p>
            <a:fld id="{E396378C-4345-4EB5-970A-5515A3F3E2CC}" type="slidenum">
              <a:rPr lang="en-GB" smtClean="0"/>
              <a:t>40</a:t>
            </a:fld>
            <a:endParaRPr lang="en-GB"/>
          </a:p>
        </p:txBody>
      </p:sp>
    </p:spTree>
    <p:extLst>
      <p:ext uri="{BB962C8B-B14F-4D97-AF65-F5344CB8AC3E}">
        <p14:creationId xmlns:p14="http://schemas.microsoft.com/office/powerpoint/2010/main" val="181110196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encouraging pupils to take more responsibility for their own learning</a:t>
            </a:r>
          </a:p>
          <a:p>
            <a:r>
              <a:rPr lang="en-GB" dirty="0"/>
              <a:t>We need to ensure that when we lead outdoor activity that we consider the development of the whole person</a:t>
            </a:r>
          </a:p>
          <a:p>
            <a:r>
              <a:rPr lang="en-GB" dirty="0"/>
              <a:t>Social</a:t>
            </a:r>
          </a:p>
          <a:p>
            <a:r>
              <a:rPr lang="en-GB" dirty="0"/>
              <a:t>Physical</a:t>
            </a:r>
          </a:p>
          <a:p>
            <a:r>
              <a:rPr lang="en-GB" dirty="0"/>
              <a:t>Emotional</a:t>
            </a:r>
          </a:p>
          <a:p>
            <a:r>
              <a:rPr lang="en-GB" dirty="0"/>
              <a:t>High quality inclusive experiences that have scope for variations of engagement – opportunities for differentiation I offered </a:t>
            </a:r>
            <a:r>
              <a:rPr lang="en-GB" dirty="0" err="1"/>
              <a:t>atomacially</a:t>
            </a:r>
            <a:r>
              <a:rPr lang="en-GB" dirty="0"/>
              <a:t> </a:t>
            </a:r>
          </a:p>
          <a:p>
            <a:r>
              <a:rPr lang="en-GB" dirty="0"/>
              <a:t>Positive environment – encouraging – rewarding – fulfilling</a:t>
            </a:r>
          </a:p>
          <a:p>
            <a:endParaRPr lang="en-GB" dirty="0"/>
          </a:p>
          <a:p>
            <a:r>
              <a:rPr lang="en-GB" dirty="0"/>
              <a:t>Furthermore the opportunities provided need to be inclusive, exciting, mentally stimulating as well as physical.  </a:t>
            </a:r>
          </a:p>
          <a:p>
            <a:endParaRPr lang="en-GB" dirty="0"/>
          </a:p>
          <a:p>
            <a:endParaRPr lang="en-US" dirty="0"/>
          </a:p>
        </p:txBody>
      </p:sp>
      <p:sp>
        <p:nvSpPr>
          <p:cNvPr id="4" name="Slide Number Placeholder 3"/>
          <p:cNvSpPr>
            <a:spLocks noGrp="1"/>
          </p:cNvSpPr>
          <p:nvPr>
            <p:ph type="sldNum" sz="quarter" idx="5"/>
          </p:nvPr>
        </p:nvSpPr>
        <p:spPr/>
        <p:txBody>
          <a:bodyPr/>
          <a:lstStyle/>
          <a:p>
            <a:fld id="{F9846C1A-FA1B-E448-9E9D-5CC5C5F25656}" type="slidenum">
              <a:rPr lang="en-GB" smtClean="0"/>
              <a:pPr/>
              <a:t>41</a:t>
            </a:fld>
            <a:endParaRPr lang="en-GB"/>
          </a:p>
        </p:txBody>
      </p:sp>
    </p:spTree>
    <p:extLst>
      <p:ext uri="{BB962C8B-B14F-4D97-AF65-F5344CB8AC3E}">
        <p14:creationId xmlns:p14="http://schemas.microsoft.com/office/powerpoint/2010/main" val="259163726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NEXT WEEK we’ll look at how can adventurous activities contribute to this disposition.</a:t>
            </a:r>
          </a:p>
          <a:p>
            <a:endParaRPr lang="en-US" dirty="0"/>
          </a:p>
          <a:p>
            <a:r>
              <a:rPr lang="en-US" dirty="0"/>
              <a:t>As a result of today – have a go at writing about PH Lit and your understanding of it and what it possibly means to you as an adult? </a:t>
            </a:r>
          </a:p>
        </p:txBody>
      </p:sp>
      <p:sp>
        <p:nvSpPr>
          <p:cNvPr id="4" name="Slide Number Placeholder 3"/>
          <p:cNvSpPr>
            <a:spLocks noGrp="1"/>
          </p:cNvSpPr>
          <p:nvPr>
            <p:ph type="sldNum" sz="quarter" idx="5"/>
          </p:nvPr>
        </p:nvSpPr>
        <p:spPr/>
        <p:txBody>
          <a:bodyPr/>
          <a:lstStyle/>
          <a:p>
            <a:fld id="{E396378C-4345-4EB5-970A-5515A3F3E2CC}" type="slidenum">
              <a:rPr lang="en-GB" smtClean="0"/>
              <a:t>42</a:t>
            </a:fld>
            <a:endParaRPr lang="en-GB"/>
          </a:p>
        </p:txBody>
      </p:sp>
    </p:spTree>
    <p:extLst>
      <p:ext uri="{BB962C8B-B14F-4D97-AF65-F5344CB8AC3E}">
        <p14:creationId xmlns:p14="http://schemas.microsoft.com/office/powerpoint/2010/main" val="117374542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a:r>
              <a:rPr lang="en-US" altLang="en-US" b="1" dirty="0"/>
              <a:t>It is through physical  ‘embodiment’ that humans </a:t>
            </a:r>
            <a:r>
              <a:rPr lang="en-GB" altLang="en-US" b="1" dirty="0"/>
              <a:t>create themselves as they interact with their surroundings.  (Whitehead, 2010, p.26).</a:t>
            </a:r>
          </a:p>
          <a:p>
            <a:pPr algn="ctr"/>
            <a:endParaRPr lang="en-GB" altLang="en-US" b="1" dirty="0"/>
          </a:p>
          <a:p>
            <a:r>
              <a:rPr lang="en-GB" dirty="0"/>
              <a:t>Embodied =  shaped by aspects of the entire body - features of cognition include high level mental constructs and performance on various cognitive tasks.</a:t>
            </a:r>
          </a:p>
          <a:p>
            <a:r>
              <a:rPr lang="en-GB" dirty="0"/>
              <a:t>Embodiment – expression of something tangible / quality / feeling </a:t>
            </a:r>
          </a:p>
          <a:p>
            <a:endParaRPr lang="en-GB" dirty="0"/>
          </a:p>
          <a:p>
            <a:r>
              <a:rPr lang="en-GB" dirty="0"/>
              <a:t>One possible answer to this – could be to ensure that children can engage with confidence in a range of movements - &amp; by doing so we can draw upon the concept of – fundamental movement skills. So to ensure that children can have physical embodiment with further supports their physical literacy we need to give them the necessary skills. </a:t>
            </a:r>
          </a:p>
          <a:p>
            <a:endParaRPr lang="en-GB" dirty="0"/>
          </a:p>
          <a:p>
            <a:r>
              <a:rPr lang="en-GB" dirty="0"/>
              <a:t>Some direct teaching will be needed and some modelling and sharing between and also some space for the child to explore and to have ownership of what it is they are learning (stages of which we’ll look at in much more detail further on in this module). </a:t>
            </a:r>
          </a:p>
          <a:p>
            <a:endParaRPr lang="en-GB" dirty="0"/>
          </a:p>
          <a:p>
            <a:endParaRPr lang="en-US" dirty="0"/>
          </a:p>
        </p:txBody>
      </p:sp>
      <p:sp>
        <p:nvSpPr>
          <p:cNvPr id="4" name="Slide Number Placeholder 3"/>
          <p:cNvSpPr>
            <a:spLocks noGrp="1"/>
          </p:cNvSpPr>
          <p:nvPr>
            <p:ph type="sldNum" sz="quarter" idx="5"/>
          </p:nvPr>
        </p:nvSpPr>
        <p:spPr/>
        <p:txBody>
          <a:bodyPr/>
          <a:lstStyle/>
          <a:p>
            <a:fld id="{E396378C-4345-4EB5-970A-5515A3F3E2CC}" type="slidenum">
              <a:rPr lang="en-GB" smtClean="0"/>
              <a:t>43</a:t>
            </a:fld>
            <a:endParaRPr lang="en-GB"/>
          </a:p>
        </p:txBody>
      </p:sp>
    </p:spTree>
    <p:extLst>
      <p:ext uri="{BB962C8B-B14F-4D97-AF65-F5344CB8AC3E}">
        <p14:creationId xmlns:p14="http://schemas.microsoft.com/office/powerpoint/2010/main" val="400589534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9846C1A-FA1B-E448-9E9D-5CC5C5F25656}" type="slidenum">
              <a:rPr lang="en-GB" smtClean="0"/>
              <a:pPr/>
              <a:t>44</a:t>
            </a:fld>
            <a:endParaRPr lang="en-GB"/>
          </a:p>
        </p:txBody>
      </p:sp>
    </p:spTree>
    <p:extLst>
      <p:ext uri="{BB962C8B-B14F-4D97-AF65-F5344CB8AC3E}">
        <p14:creationId xmlns:p14="http://schemas.microsoft.com/office/powerpoint/2010/main" val="145559701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846C1A-FA1B-E448-9E9D-5CC5C5F25656}" type="slidenum">
              <a:rPr lang="en-GB" smtClean="0"/>
              <a:pPr/>
              <a:t>45</a:t>
            </a:fld>
            <a:endParaRPr lang="en-GB"/>
          </a:p>
        </p:txBody>
      </p:sp>
    </p:spTree>
    <p:extLst>
      <p:ext uri="{BB962C8B-B14F-4D97-AF65-F5344CB8AC3E}">
        <p14:creationId xmlns:p14="http://schemas.microsoft.com/office/powerpoint/2010/main" val="378558683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9846C1A-FA1B-E448-9E9D-5CC5C5F25656}" type="slidenum">
              <a:rPr lang="en-GB" smtClean="0"/>
              <a:pPr/>
              <a:t>46</a:t>
            </a:fld>
            <a:endParaRPr lang="en-GB"/>
          </a:p>
        </p:txBody>
      </p:sp>
    </p:spTree>
    <p:extLst>
      <p:ext uri="{BB962C8B-B14F-4D97-AF65-F5344CB8AC3E}">
        <p14:creationId xmlns:p14="http://schemas.microsoft.com/office/powerpoint/2010/main" val="253936776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pPr/>
              <a:t>30/01/2025</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30/01/2025</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pPr/>
              <a:t>30/01/2025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pPr/>
              <a:t>30/01/2025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pPr/>
              <a:t>30/01/2025</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pPr/>
              <a:t>30/01/2025</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pPr/>
              <a:t>30/01/2025</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30/01/2025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30/01/2025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30/01/2025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30/01/2025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30/01/2025</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11.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17.jpeg"/><Relationship Id="rId4" Type="http://schemas.openxmlformats.org/officeDocument/2006/relationships/image" Target="../media/image16.jpeg"/></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1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1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7.xml"/><Relationship Id="rId1" Type="http://schemas.openxmlformats.org/officeDocument/2006/relationships/slideLayout" Target="../slideLayouts/slideLayout9.xml"/><Relationship Id="rId5" Type="http://schemas.openxmlformats.org/officeDocument/2006/relationships/image" Target="../media/image26.jpeg"/><Relationship Id="rId4" Type="http://schemas.openxmlformats.org/officeDocument/2006/relationships/image" Target="../media/image25.jpeg"/></Relationships>
</file>

<file path=ppt/slides/_rels/slide1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2.xml"/><Relationship Id="rId1" Type="http://schemas.openxmlformats.org/officeDocument/2006/relationships/video" Target="https://www.youtube.com/embed/yaF0CaNuUIc?feature=oembed" TargetMode="External"/><Relationship Id="rId4" Type="http://schemas.openxmlformats.org/officeDocument/2006/relationships/image" Target="../media/image35.jpeg"/></Relationships>
</file>

<file path=ppt/slides/_rels/slide25.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38.png"/><Relationship Id="rId4" Type="http://schemas.openxmlformats.org/officeDocument/2006/relationships/image" Target="../media/image37.jpeg"/></Relationships>
</file>

<file path=ppt/slides/_rels/slide2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43.jpeg"/><Relationship Id="rId5" Type="http://schemas.openxmlformats.org/officeDocument/2006/relationships/image" Target="../media/image42.jpeg"/><Relationship Id="rId4" Type="http://schemas.openxmlformats.org/officeDocument/2006/relationships/image" Target="../media/image41.jpeg"/></Relationships>
</file>

<file path=ppt/slides/_rels/slide30.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30.xml"/><Relationship Id="rId1" Type="http://schemas.openxmlformats.org/officeDocument/2006/relationships/slideLayout" Target="../slideLayouts/slideLayout2.xml"/><Relationship Id="rId5" Type="http://schemas.openxmlformats.org/officeDocument/2006/relationships/image" Target="../media/image46.jpeg"/><Relationship Id="rId4" Type="http://schemas.openxmlformats.org/officeDocument/2006/relationships/image" Target="../media/image45.jpe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37.xml"/><Relationship Id="rId1" Type="http://schemas.openxmlformats.org/officeDocument/2006/relationships/slideLayout" Target="../slideLayouts/slideLayout2.xml"/><Relationship Id="rId4" Type="http://schemas.microsoft.com/office/2007/relationships/hdphoto" Target="../media/hdphoto1.wdp"/></Relationships>
</file>

<file path=ppt/slides/_rels/slide3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38.xml"/><Relationship Id="rId1" Type="http://schemas.openxmlformats.org/officeDocument/2006/relationships/slideLayout" Target="../slideLayouts/slideLayout2.xml"/><Relationship Id="rId5" Type="http://schemas.openxmlformats.org/officeDocument/2006/relationships/image" Target="../media/image32.png"/><Relationship Id="rId4" Type="http://schemas.openxmlformats.org/officeDocument/2006/relationships/image" Target="../media/image30.png"/></Relationships>
</file>

<file path=ppt/slides/_rels/slide39.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51.tiff"/><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8.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hyperlink" Target="https://www.sportaus.gov.au/physical_literacy" TargetMode="External"/><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95736" y="2103384"/>
            <a:ext cx="7772400" cy="1470025"/>
          </a:xfrm>
        </p:spPr>
        <p:txBody>
          <a:bodyPr/>
          <a:lstStyle/>
          <a:p>
            <a:r>
              <a:rPr lang="en-US" dirty="0"/>
              <a:t>Physical Literacy</a:t>
            </a:r>
          </a:p>
        </p:txBody>
      </p:sp>
      <p:sp>
        <p:nvSpPr>
          <p:cNvPr id="4" name="Title 1"/>
          <p:cNvSpPr txBox="1">
            <a:spLocks/>
          </p:cNvSpPr>
          <p:nvPr/>
        </p:nvSpPr>
        <p:spPr>
          <a:xfrm>
            <a:off x="2483768" y="633359"/>
            <a:ext cx="6248400" cy="1470025"/>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US" sz="4400" dirty="0" err="1">
                <a:latin typeface="+mj-lt"/>
                <a:ea typeface="+mj-ea"/>
                <a:cs typeface="+mj-cs"/>
              </a:rPr>
              <a:t>Llythrennedd</a:t>
            </a:r>
            <a:r>
              <a:rPr lang="en-US" sz="4400" dirty="0">
                <a:latin typeface="+mj-lt"/>
                <a:ea typeface="+mj-ea"/>
                <a:cs typeface="+mj-cs"/>
              </a:rPr>
              <a:t> </a:t>
            </a:r>
            <a:r>
              <a:rPr lang="en-US" sz="4400" dirty="0" err="1">
                <a:latin typeface="+mj-lt"/>
                <a:ea typeface="+mj-ea"/>
                <a:cs typeface="+mj-cs"/>
              </a:rPr>
              <a:t>Corfforol</a:t>
            </a:r>
            <a:endParaRPr lang="en-US" sz="4400" dirty="0">
              <a:latin typeface="+mj-lt"/>
              <a:ea typeface="+mj-ea"/>
              <a:cs typeface="+mj-cs"/>
            </a:endParaRPr>
          </a:p>
        </p:txBody>
      </p:sp>
      <p:sp>
        <p:nvSpPr>
          <p:cNvPr id="6" name="Subtitle 2"/>
          <p:cNvSpPr txBox="1">
            <a:spLocks/>
          </p:cNvSpPr>
          <p:nvPr/>
        </p:nvSpPr>
        <p:spPr>
          <a:xfrm>
            <a:off x="4592847" y="4019603"/>
            <a:ext cx="4906144" cy="1355622"/>
          </a:xfrm>
          <a:prstGeom prst="rect">
            <a:avLst/>
          </a:prstGeom>
        </p:spPr>
        <p:txBody>
          <a:bodyPr vert="horz" lIns="91440" tIns="45720" rIns="91440" bIns="45720" rtlCol="0">
            <a:normAutofit/>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3200" b="1" i="0" u="none" strike="noStrike" kern="1200" cap="none" spc="0" normalizeH="0" baseline="0" noProof="0" dirty="0">
                <a:ln>
                  <a:noFill/>
                </a:ln>
                <a:solidFill>
                  <a:srgbClr val="000000"/>
                </a:solidFill>
                <a:effectLst/>
                <a:uLnTx/>
                <a:uFillTx/>
                <a:latin typeface="+mn-lt"/>
                <a:ea typeface="+mn-ea"/>
                <a:cs typeface="+mn-cs"/>
              </a:rPr>
              <a:t>BMOE4003</a:t>
            </a:r>
          </a:p>
        </p:txBody>
      </p:sp>
    </p:spTree>
    <p:extLst>
      <p:ext uri="{BB962C8B-B14F-4D97-AF65-F5344CB8AC3E}">
        <p14:creationId xmlns:p14="http://schemas.microsoft.com/office/powerpoint/2010/main" val="13412894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0C197B-5B60-2246-A4B3-6C39F8C2F757}"/>
              </a:ext>
            </a:extLst>
          </p:cNvPr>
          <p:cNvSpPr>
            <a:spLocks noGrp="1"/>
          </p:cNvSpPr>
          <p:nvPr>
            <p:ph type="title"/>
          </p:nvPr>
        </p:nvSpPr>
        <p:spPr>
          <a:xfrm>
            <a:off x="29901" y="302367"/>
            <a:ext cx="9144000" cy="734488"/>
          </a:xfrm>
        </p:spPr>
        <p:txBody>
          <a:bodyPr>
            <a:normAutofit/>
          </a:bodyPr>
          <a:lstStyle/>
          <a:p>
            <a:r>
              <a:rPr lang="en-US" sz="3800" dirty="0" err="1"/>
              <a:t>Amcanion</a:t>
            </a:r>
            <a:r>
              <a:rPr lang="en-US" sz="3800" dirty="0"/>
              <a:t> / Objectives </a:t>
            </a:r>
          </a:p>
        </p:txBody>
      </p:sp>
      <p:sp>
        <p:nvSpPr>
          <p:cNvPr id="3" name="Content Placeholder 2">
            <a:extLst>
              <a:ext uri="{FF2B5EF4-FFF2-40B4-BE49-F238E27FC236}">
                <a16:creationId xmlns:a16="http://schemas.microsoft.com/office/drawing/2014/main" id="{D1F39CF1-FE60-4847-BEBB-6A486057D057}"/>
              </a:ext>
            </a:extLst>
          </p:cNvPr>
          <p:cNvSpPr>
            <a:spLocks noGrp="1"/>
          </p:cNvSpPr>
          <p:nvPr>
            <p:ph idx="1"/>
          </p:nvPr>
        </p:nvSpPr>
        <p:spPr>
          <a:xfrm>
            <a:off x="4821698" y="1196752"/>
            <a:ext cx="4114800" cy="3917032"/>
          </a:xfrm>
        </p:spPr>
        <p:txBody>
          <a:bodyPr>
            <a:noAutofit/>
          </a:bodyPr>
          <a:lstStyle/>
          <a:p>
            <a:r>
              <a:rPr lang="en-US" sz="2400" dirty="0"/>
              <a:t>Develop an understanding and an appreciation of what is meant by Physical Literacy</a:t>
            </a:r>
          </a:p>
          <a:p>
            <a:r>
              <a:rPr lang="en-US" sz="2400" dirty="0"/>
              <a:t>Link with essay</a:t>
            </a:r>
          </a:p>
          <a:p>
            <a:r>
              <a:rPr lang="en-US" sz="2400" dirty="0"/>
              <a:t>Take part in some relevant practical activities </a:t>
            </a:r>
          </a:p>
          <a:p>
            <a:r>
              <a:rPr lang="en-US" sz="2400" dirty="0"/>
              <a:t>Be prepared to share ideas, opinions, thoughts &amp; questions. </a:t>
            </a:r>
          </a:p>
        </p:txBody>
      </p:sp>
      <p:sp>
        <p:nvSpPr>
          <p:cNvPr id="4" name="Content Placeholder 2">
            <a:extLst>
              <a:ext uri="{FF2B5EF4-FFF2-40B4-BE49-F238E27FC236}">
                <a16:creationId xmlns:a16="http://schemas.microsoft.com/office/drawing/2014/main" id="{957251D1-2F88-9C41-998D-80AB7B750BD7}"/>
              </a:ext>
            </a:extLst>
          </p:cNvPr>
          <p:cNvSpPr txBox="1">
            <a:spLocks/>
          </p:cNvSpPr>
          <p:nvPr/>
        </p:nvSpPr>
        <p:spPr>
          <a:xfrm>
            <a:off x="172396" y="1196752"/>
            <a:ext cx="4114800" cy="39170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z="2400" dirty="0" err="1"/>
              <a:t>Datblygu</a:t>
            </a:r>
            <a:r>
              <a:rPr lang="en-US" sz="2400" dirty="0"/>
              <a:t> </a:t>
            </a:r>
            <a:r>
              <a:rPr lang="en-US" sz="2400" dirty="0" err="1"/>
              <a:t>dealltwriaeth</a:t>
            </a:r>
            <a:r>
              <a:rPr lang="en-US" sz="2400" dirty="0"/>
              <a:t> a </a:t>
            </a:r>
            <a:r>
              <a:rPr lang="en-US" sz="2400" dirty="0" err="1"/>
              <a:t>gwerthfawrogiad</a:t>
            </a:r>
            <a:r>
              <a:rPr lang="en-US" sz="2400" dirty="0"/>
              <a:t> o </a:t>
            </a:r>
            <a:r>
              <a:rPr lang="en-US" sz="2400" dirty="0" err="1"/>
              <a:t>Lythrennedd</a:t>
            </a:r>
            <a:r>
              <a:rPr lang="en-US" sz="2400" dirty="0"/>
              <a:t> </a:t>
            </a:r>
            <a:r>
              <a:rPr lang="en-US" sz="2400" dirty="0" err="1"/>
              <a:t>Corfforol</a:t>
            </a:r>
            <a:r>
              <a:rPr lang="en-US" sz="2400" dirty="0"/>
              <a:t>. </a:t>
            </a:r>
          </a:p>
          <a:p>
            <a:r>
              <a:rPr lang="en-US" sz="2400" dirty="0" err="1"/>
              <a:t>Cyswllt</a:t>
            </a:r>
            <a:r>
              <a:rPr lang="en-US" sz="2400" dirty="0"/>
              <a:t> </a:t>
            </a:r>
            <a:r>
              <a:rPr lang="en-US" sz="2400" dirty="0" err="1"/>
              <a:t>gyda’r</a:t>
            </a:r>
            <a:r>
              <a:rPr lang="en-US" sz="2400" dirty="0"/>
              <a:t> </a:t>
            </a:r>
            <a:r>
              <a:rPr lang="en-US" sz="2400" dirty="0" err="1"/>
              <a:t>traethawd</a:t>
            </a:r>
            <a:r>
              <a:rPr lang="en-US" sz="2400" dirty="0"/>
              <a:t> </a:t>
            </a:r>
          </a:p>
          <a:p>
            <a:r>
              <a:rPr lang="en-US" sz="2400" dirty="0" err="1"/>
              <a:t>Cymryd</a:t>
            </a:r>
            <a:r>
              <a:rPr lang="en-US" sz="2400" dirty="0"/>
              <a:t> </a:t>
            </a:r>
            <a:r>
              <a:rPr lang="en-US" sz="2400" dirty="0" err="1"/>
              <a:t>rhan</a:t>
            </a:r>
            <a:r>
              <a:rPr lang="en-US" sz="2400" dirty="0"/>
              <a:t> </a:t>
            </a:r>
            <a:r>
              <a:rPr lang="en-US" sz="2400" dirty="0" err="1"/>
              <a:t>mewn</a:t>
            </a:r>
            <a:r>
              <a:rPr lang="en-US" sz="2400" dirty="0"/>
              <a:t> </a:t>
            </a:r>
            <a:r>
              <a:rPr lang="en-US" sz="2400" dirty="0" err="1"/>
              <a:t>gweithgareddau</a:t>
            </a:r>
            <a:r>
              <a:rPr lang="en-US" sz="2400" dirty="0"/>
              <a:t> </a:t>
            </a:r>
            <a:r>
              <a:rPr lang="en-US" sz="2400" dirty="0" err="1"/>
              <a:t>ymarferol</a:t>
            </a:r>
            <a:r>
              <a:rPr lang="en-US" sz="2400" dirty="0"/>
              <a:t>. </a:t>
            </a:r>
          </a:p>
          <a:p>
            <a:r>
              <a:rPr lang="en-US" sz="2400" dirty="0" err="1"/>
              <a:t>Parodrwydd</a:t>
            </a:r>
            <a:r>
              <a:rPr lang="en-US" sz="2400" dirty="0"/>
              <a:t> </a:t>
            </a:r>
            <a:r>
              <a:rPr lang="en-US" sz="2400" dirty="0" err="1"/>
              <a:t>i</a:t>
            </a:r>
            <a:r>
              <a:rPr lang="en-US" sz="2400" dirty="0"/>
              <a:t> </a:t>
            </a:r>
            <a:r>
              <a:rPr lang="en-US" sz="2400" dirty="0" err="1"/>
              <a:t>rannu</a:t>
            </a:r>
            <a:r>
              <a:rPr lang="en-US" sz="2400" dirty="0"/>
              <a:t> </a:t>
            </a:r>
            <a:r>
              <a:rPr lang="en-US" sz="2400" dirty="0" err="1"/>
              <a:t>syniadau</a:t>
            </a:r>
            <a:r>
              <a:rPr lang="en-US" sz="2400" dirty="0"/>
              <a:t>, barn a </a:t>
            </a:r>
            <a:r>
              <a:rPr lang="en-US" sz="2400" dirty="0" err="1"/>
              <a:t>chwestiynau</a:t>
            </a:r>
            <a:r>
              <a:rPr lang="en-US" sz="2400" dirty="0"/>
              <a:t>. </a:t>
            </a:r>
          </a:p>
        </p:txBody>
      </p:sp>
    </p:spTree>
    <p:extLst>
      <p:ext uri="{BB962C8B-B14F-4D97-AF65-F5344CB8AC3E}">
        <p14:creationId xmlns:p14="http://schemas.microsoft.com/office/powerpoint/2010/main" val="20412154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BCBBC7-A491-7447-A7CE-CF907AD436D4}"/>
              </a:ext>
            </a:extLst>
          </p:cNvPr>
          <p:cNvSpPr>
            <a:spLocks noGrp="1"/>
          </p:cNvSpPr>
          <p:nvPr>
            <p:ph type="title"/>
          </p:nvPr>
        </p:nvSpPr>
        <p:spPr>
          <a:xfrm>
            <a:off x="457200" y="2251539"/>
            <a:ext cx="8229600" cy="1143000"/>
          </a:xfrm>
        </p:spPr>
        <p:txBody>
          <a:bodyPr>
            <a:noAutofit/>
          </a:bodyPr>
          <a:lstStyle/>
          <a:p>
            <a:r>
              <a:rPr lang="en-US" sz="4800" dirty="0"/>
              <a:t>Draw your journey in life in terms of physical activities, adventure, exploring, motivation and confidence</a:t>
            </a:r>
          </a:p>
        </p:txBody>
      </p:sp>
    </p:spTree>
    <p:extLst>
      <p:ext uri="{BB962C8B-B14F-4D97-AF65-F5344CB8AC3E}">
        <p14:creationId xmlns:p14="http://schemas.microsoft.com/office/powerpoint/2010/main" val="5832718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8" descr="Unknown.jpe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9143999" cy="2547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7" name="Rectangle 3"/>
          <p:cNvSpPr>
            <a:spLocks noChangeArrowheads="1"/>
          </p:cNvSpPr>
          <p:nvPr/>
        </p:nvSpPr>
        <p:spPr bwMode="auto">
          <a:xfrm>
            <a:off x="1331640" y="673804"/>
            <a:ext cx="360801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algn="ctr" eaLnBrk="1" hangingPunct="1">
              <a:spcBef>
                <a:spcPct val="0"/>
              </a:spcBef>
              <a:buFontTx/>
              <a:buNone/>
            </a:pPr>
            <a:r>
              <a:rPr lang="en-US" altLang="en-US" sz="3600" b="1" i="1" dirty="0">
                <a:latin typeface="Candara" panose="020E0502030303020204" pitchFamily="34" charset="0"/>
              </a:rPr>
              <a:t>Physical Literacy</a:t>
            </a:r>
          </a:p>
        </p:txBody>
      </p:sp>
      <p:sp>
        <p:nvSpPr>
          <p:cNvPr id="4100" name="TextBox 10"/>
          <p:cNvSpPr txBox="1">
            <a:spLocks noChangeArrowheads="1"/>
          </p:cNvSpPr>
          <p:nvPr/>
        </p:nvSpPr>
        <p:spPr bwMode="auto">
          <a:xfrm>
            <a:off x="369277" y="2672955"/>
            <a:ext cx="8314007"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algn="ctr" eaLnBrk="1" hangingPunct="1">
              <a:spcBef>
                <a:spcPct val="0"/>
              </a:spcBef>
              <a:buFontTx/>
              <a:buNone/>
            </a:pPr>
            <a:r>
              <a:rPr lang="en-US" altLang="en-US" sz="3000" dirty="0">
                <a:latin typeface="Candara" panose="020E0502030303020204" pitchFamily="34" charset="0"/>
              </a:rPr>
              <a:t>Physical literacy can be described as the motivation, confidence, physical competence, knowledge and understanding to value and </a:t>
            </a:r>
          </a:p>
          <a:p>
            <a:pPr algn="ctr" eaLnBrk="1" hangingPunct="1">
              <a:spcBef>
                <a:spcPct val="0"/>
              </a:spcBef>
              <a:buFontTx/>
              <a:buNone/>
            </a:pPr>
            <a:r>
              <a:rPr lang="en-US" altLang="en-US" sz="3000" dirty="0">
                <a:latin typeface="Candara" panose="020E0502030303020204" pitchFamily="34" charset="0"/>
              </a:rPr>
              <a:t>take responsibility for engagement in </a:t>
            </a:r>
          </a:p>
          <a:p>
            <a:pPr algn="ctr" eaLnBrk="1" hangingPunct="1">
              <a:spcBef>
                <a:spcPct val="0"/>
              </a:spcBef>
              <a:buFontTx/>
              <a:buNone/>
            </a:pPr>
            <a:r>
              <a:rPr lang="en-US" altLang="en-US" sz="3000" dirty="0">
                <a:latin typeface="Candara" panose="020E0502030303020204" pitchFamily="34" charset="0"/>
              </a:rPr>
              <a:t>physical activities for life.</a:t>
            </a:r>
          </a:p>
          <a:p>
            <a:pPr algn="ctr" eaLnBrk="1" hangingPunct="1">
              <a:spcBef>
                <a:spcPct val="0"/>
              </a:spcBef>
              <a:buFontTx/>
              <a:buNone/>
            </a:pPr>
            <a:endParaRPr lang="en-US" altLang="en-US" sz="1500" i="1" dirty="0">
              <a:latin typeface="Candara" panose="020E0502030303020204" pitchFamily="34" charset="0"/>
            </a:endParaRPr>
          </a:p>
          <a:p>
            <a:pPr algn="ctr" eaLnBrk="1" hangingPunct="1">
              <a:spcBef>
                <a:spcPct val="0"/>
              </a:spcBef>
              <a:buFontTx/>
              <a:buNone/>
            </a:pPr>
            <a:r>
              <a:rPr lang="de-DE" altLang="en-US" sz="1500" i="1" dirty="0">
                <a:latin typeface="Candara" panose="020E0502030303020204" pitchFamily="34" charset="0"/>
              </a:rPr>
              <a:t>       (Whitehead,  2010, p. 11 ).</a:t>
            </a:r>
            <a:endParaRPr lang="en-US" altLang="en-US" sz="1500" i="1" dirty="0">
              <a:latin typeface="Candara" panose="020E0502030303020204" pitchFamily="34" charset="0"/>
            </a:endParaRPr>
          </a:p>
        </p:txBody>
      </p:sp>
    </p:spTree>
    <p:extLst>
      <p:ext uri="{BB962C8B-B14F-4D97-AF65-F5344CB8AC3E}">
        <p14:creationId xmlns:p14="http://schemas.microsoft.com/office/powerpoint/2010/main" val="186447287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4100">
                                            <p:txEl>
                                              <p:pRg st="0" end="0"/>
                                            </p:txEl>
                                          </p:spTgt>
                                        </p:tgtEl>
                                        <p:attrNameLst>
                                          <p:attrName>style.visibility</p:attrName>
                                        </p:attrNameLst>
                                      </p:cBhvr>
                                      <p:to>
                                        <p:strVal val="visible"/>
                                      </p:to>
                                    </p:set>
                                    <p:animEffect transition="in" filter="box(in)">
                                      <p:cBhvr>
                                        <p:cTn id="7" dur="500"/>
                                        <p:tgtEl>
                                          <p:spTgt spid="4100">
                                            <p:txEl>
                                              <p:pRg st="0" end="0"/>
                                            </p:txEl>
                                          </p:spTgt>
                                        </p:tgtEl>
                                      </p:cBhvr>
                                    </p:animEffect>
                                  </p:childTnLst>
                                </p:cTn>
                              </p:par>
                              <p:par>
                                <p:cTn id="8" presetID="4" presetClass="entr" presetSubtype="16" fill="hold" nodeType="withEffect">
                                  <p:stCondLst>
                                    <p:cond delay="0"/>
                                  </p:stCondLst>
                                  <p:childTnLst>
                                    <p:set>
                                      <p:cBhvr>
                                        <p:cTn id="9" dur="1" fill="hold">
                                          <p:stCondLst>
                                            <p:cond delay="0"/>
                                          </p:stCondLst>
                                        </p:cTn>
                                        <p:tgtEl>
                                          <p:spTgt spid="4100">
                                            <p:txEl>
                                              <p:pRg st="1" end="1"/>
                                            </p:txEl>
                                          </p:spTgt>
                                        </p:tgtEl>
                                        <p:attrNameLst>
                                          <p:attrName>style.visibility</p:attrName>
                                        </p:attrNameLst>
                                      </p:cBhvr>
                                      <p:to>
                                        <p:strVal val="visible"/>
                                      </p:to>
                                    </p:set>
                                    <p:animEffect transition="in" filter="box(in)">
                                      <p:cBhvr>
                                        <p:cTn id="10" dur="500"/>
                                        <p:tgtEl>
                                          <p:spTgt spid="4100">
                                            <p:txEl>
                                              <p:pRg st="1" end="1"/>
                                            </p:txEl>
                                          </p:spTgt>
                                        </p:tgtEl>
                                      </p:cBhvr>
                                    </p:animEffect>
                                  </p:childTnLst>
                                </p:cTn>
                              </p:par>
                              <p:par>
                                <p:cTn id="11" presetID="4" presetClass="entr" presetSubtype="16" fill="hold" nodeType="withEffect">
                                  <p:stCondLst>
                                    <p:cond delay="0"/>
                                  </p:stCondLst>
                                  <p:childTnLst>
                                    <p:set>
                                      <p:cBhvr>
                                        <p:cTn id="12" dur="1" fill="hold">
                                          <p:stCondLst>
                                            <p:cond delay="0"/>
                                          </p:stCondLst>
                                        </p:cTn>
                                        <p:tgtEl>
                                          <p:spTgt spid="4100">
                                            <p:txEl>
                                              <p:pRg st="2" end="2"/>
                                            </p:txEl>
                                          </p:spTgt>
                                        </p:tgtEl>
                                        <p:attrNameLst>
                                          <p:attrName>style.visibility</p:attrName>
                                        </p:attrNameLst>
                                      </p:cBhvr>
                                      <p:to>
                                        <p:strVal val="visible"/>
                                      </p:to>
                                    </p:set>
                                    <p:animEffect transition="in" filter="box(in)">
                                      <p:cBhvr>
                                        <p:cTn id="13" dur="500"/>
                                        <p:tgtEl>
                                          <p:spTgt spid="410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56367" y="1211808"/>
            <a:ext cx="3887633" cy="3864831"/>
          </a:xfrm>
          <a:prstGeom prst="rect">
            <a:avLst/>
          </a:prstGeom>
        </p:spPr>
      </p:pic>
      <p:sp>
        <p:nvSpPr>
          <p:cNvPr id="14" name="TextBox 13"/>
          <p:cNvSpPr txBox="1"/>
          <p:nvPr/>
        </p:nvSpPr>
        <p:spPr>
          <a:xfrm>
            <a:off x="6084168" y="5276462"/>
            <a:ext cx="2310248" cy="300082"/>
          </a:xfrm>
          <a:prstGeom prst="rect">
            <a:avLst/>
          </a:prstGeom>
          <a:noFill/>
        </p:spPr>
        <p:txBody>
          <a:bodyPr wrap="none" rtlCol="0">
            <a:spAutoFit/>
          </a:bodyPr>
          <a:lstStyle/>
          <a:p>
            <a:r>
              <a:rPr lang="en-US" sz="1350" dirty="0"/>
              <a:t>(Robinson &amp; Randall, 2016)</a:t>
            </a: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0038" y="1211808"/>
            <a:ext cx="3946584" cy="4094317"/>
          </a:xfrm>
          <a:prstGeom prst="rect">
            <a:avLst/>
          </a:prstGeom>
        </p:spPr>
      </p:pic>
      <p:sp>
        <p:nvSpPr>
          <p:cNvPr id="5" name="TextBox 4"/>
          <p:cNvSpPr txBox="1"/>
          <p:nvPr/>
        </p:nvSpPr>
        <p:spPr>
          <a:xfrm>
            <a:off x="278222" y="5276462"/>
            <a:ext cx="4666727" cy="300082"/>
          </a:xfrm>
          <a:prstGeom prst="rect">
            <a:avLst/>
          </a:prstGeom>
          <a:noFill/>
        </p:spPr>
        <p:txBody>
          <a:bodyPr wrap="none" rtlCol="0">
            <a:spAutoFit/>
          </a:bodyPr>
          <a:lstStyle/>
          <a:p>
            <a:r>
              <a:rPr lang="en-US" sz="1350" dirty="0"/>
              <a:t>(Healthy Active Living and Obesity Research Group, 2016)</a:t>
            </a:r>
          </a:p>
        </p:txBody>
      </p:sp>
      <p:sp>
        <p:nvSpPr>
          <p:cNvPr id="3" name="Rectangle 2"/>
          <p:cNvSpPr/>
          <p:nvPr/>
        </p:nvSpPr>
        <p:spPr>
          <a:xfrm>
            <a:off x="552761" y="161487"/>
            <a:ext cx="8132885" cy="830997"/>
          </a:xfrm>
          <a:prstGeom prst="rect">
            <a:avLst/>
          </a:prstGeom>
        </p:spPr>
        <p:txBody>
          <a:bodyPr wrap="square">
            <a:spAutoFit/>
          </a:bodyPr>
          <a:lstStyle/>
          <a:p>
            <a:pPr algn="ctr" fontAlgn="t"/>
            <a:r>
              <a:rPr lang="en-GB" sz="2400" dirty="0">
                <a:solidFill>
                  <a:srgbClr val="31343B"/>
                </a:solidFill>
                <a:latin typeface="Calibri" charset="0"/>
                <a:ea typeface="Calibri" charset="0"/>
                <a:cs typeface="Calibri" charset="0"/>
              </a:rPr>
              <a:t>“to value and take responsibility for engagement in physical activities for life.”</a:t>
            </a:r>
          </a:p>
        </p:txBody>
      </p:sp>
    </p:spTree>
    <p:extLst>
      <p:ext uri="{BB962C8B-B14F-4D97-AF65-F5344CB8AC3E}">
        <p14:creationId xmlns:p14="http://schemas.microsoft.com/office/powerpoint/2010/main" val="31940684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hysical Literacy | Australian Sports Commission">
            <a:extLst>
              <a:ext uri="{FF2B5EF4-FFF2-40B4-BE49-F238E27FC236}">
                <a16:creationId xmlns:a16="http://schemas.microsoft.com/office/drawing/2014/main" id="{508E90EC-F886-EF2D-A6C5-057329B4CB9C}"/>
              </a:ext>
            </a:extLst>
          </p:cNvPr>
          <p:cNvPicPr>
            <a:picLocks noChangeAspect="1"/>
          </p:cNvPicPr>
          <p:nvPr/>
        </p:nvPicPr>
        <p:blipFill>
          <a:blip r:embed="rId3"/>
          <a:stretch>
            <a:fillRect/>
          </a:stretch>
        </p:blipFill>
        <p:spPr>
          <a:xfrm>
            <a:off x="1211263" y="68263"/>
            <a:ext cx="6721475" cy="6721475"/>
          </a:xfrm>
          <a:prstGeom prst="rect">
            <a:avLst/>
          </a:prstGeom>
          <a:noFill/>
        </p:spPr>
      </p:pic>
    </p:spTree>
    <p:extLst>
      <p:ext uri="{BB962C8B-B14F-4D97-AF65-F5344CB8AC3E}">
        <p14:creationId xmlns:p14="http://schemas.microsoft.com/office/powerpoint/2010/main" val="2328137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AE30298-E87A-0E04-4A43-DF255597F2C5}"/>
              </a:ext>
            </a:extLst>
          </p:cNvPr>
          <p:cNvSpPr txBox="1"/>
          <p:nvPr/>
        </p:nvSpPr>
        <p:spPr>
          <a:xfrm>
            <a:off x="457200" y="274638"/>
            <a:ext cx="8229600" cy="1143000"/>
          </a:xfrm>
          <a:prstGeom prst="rect">
            <a:avLst/>
          </a:prstGeom>
        </p:spPr>
        <p:txBody>
          <a:bodyPr vert="horz" lIns="91440" tIns="45720" rIns="91440" bIns="45720" rtlCol="0" anchor="ctr">
            <a:normAutofit/>
          </a:bodyPr>
          <a:lstStyle/>
          <a:p>
            <a:pPr algn="ctr">
              <a:lnSpc>
                <a:spcPct val="90000"/>
              </a:lnSpc>
              <a:spcBef>
                <a:spcPct val="0"/>
              </a:spcBef>
              <a:spcAft>
                <a:spcPts val="600"/>
              </a:spcAft>
            </a:pPr>
            <a:r>
              <a:rPr lang="en-US" sz="3700" dirty="0">
                <a:latin typeface="+mj-lt"/>
                <a:ea typeface="+mj-ea"/>
                <a:cs typeface="+mj-cs"/>
              </a:rPr>
              <a:t>Australian Sports Commission (2019)</a:t>
            </a:r>
          </a:p>
        </p:txBody>
      </p:sp>
      <p:pic>
        <p:nvPicPr>
          <p:cNvPr id="2" name="Picture 1" descr="A screenshot of a computer&#10;&#10;AI-generated content may be incorrect.">
            <a:extLst>
              <a:ext uri="{FF2B5EF4-FFF2-40B4-BE49-F238E27FC236}">
                <a16:creationId xmlns:a16="http://schemas.microsoft.com/office/drawing/2014/main" id="{595B6B39-ECD8-11EF-E215-FC5F9C54BECF}"/>
              </a:ext>
            </a:extLst>
          </p:cNvPr>
          <p:cNvPicPr>
            <a:picLocks noChangeAspect="1"/>
          </p:cNvPicPr>
          <p:nvPr/>
        </p:nvPicPr>
        <p:blipFill>
          <a:blip r:embed="rId3"/>
          <a:stretch>
            <a:fillRect/>
          </a:stretch>
        </p:blipFill>
        <p:spPr>
          <a:xfrm>
            <a:off x="45457" y="1988840"/>
            <a:ext cx="9098540" cy="2866039"/>
          </a:xfrm>
          <a:prstGeom prst="rect">
            <a:avLst/>
          </a:prstGeom>
          <a:noFill/>
        </p:spPr>
      </p:pic>
    </p:spTree>
    <p:extLst>
      <p:ext uri="{BB962C8B-B14F-4D97-AF65-F5344CB8AC3E}">
        <p14:creationId xmlns:p14="http://schemas.microsoft.com/office/powerpoint/2010/main" val="2475768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CB282A-DDD8-2E4E-B3F9-807EC1E95803}"/>
              </a:ext>
            </a:extLst>
          </p:cNvPr>
          <p:cNvSpPr>
            <a:spLocks noGrp="1"/>
          </p:cNvSpPr>
          <p:nvPr>
            <p:ph type="title"/>
          </p:nvPr>
        </p:nvSpPr>
        <p:spPr>
          <a:xfrm>
            <a:off x="457200" y="274638"/>
            <a:ext cx="8229600" cy="1066130"/>
          </a:xfrm>
        </p:spPr>
        <p:txBody>
          <a:bodyPr>
            <a:noAutofit/>
          </a:bodyPr>
          <a:lstStyle/>
          <a:p>
            <a:r>
              <a:rPr lang="en-US" sz="3200" dirty="0"/>
              <a:t>Link with Assignment </a:t>
            </a:r>
            <a:br>
              <a:rPr lang="en-US" sz="3200" dirty="0"/>
            </a:br>
            <a:r>
              <a:rPr lang="en-US" sz="3200" dirty="0"/>
              <a:t>Part 1 : Essay. March 7</a:t>
            </a:r>
            <a:r>
              <a:rPr lang="en-US" sz="3200" baseline="30000" dirty="0"/>
              <a:t>th</a:t>
            </a:r>
            <a:r>
              <a:rPr lang="en-US" sz="3200" dirty="0"/>
              <a:t>, 2025</a:t>
            </a:r>
          </a:p>
        </p:txBody>
      </p:sp>
      <p:sp>
        <p:nvSpPr>
          <p:cNvPr id="3" name="Content Placeholder 2">
            <a:extLst>
              <a:ext uri="{FF2B5EF4-FFF2-40B4-BE49-F238E27FC236}">
                <a16:creationId xmlns:a16="http://schemas.microsoft.com/office/drawing/2014/main" id="{22269918-4A58-1945-97FC-DD9601FEE8A3}"/>
              </a:ext>
            </a:extLst>
          </p:cNvPr>
          <p:cNvSpPr>
            <a:spLocks noGrp="1"/>
          </p:cNvSpPr>
          <p:nvPr>
            <p:ph idx="1"/>
          </p:nvPr>
        </p:nvSpPr>
        <p:spPr>
          <a:xfrm>
            <a:off x="457200" y="1556792"/>
            <a:ext cx="8229600" cy="4320479"/>
          </a:xfrm>
        </p:spPr>
        <p:txBody>
          <a:bodyPr>
            <a:normAutofit/>
          </a:bodyPr>
          <a:lstStyle/>
          <a:p>
            <a:pPr marL="0" indent="0" algn="ctr">
              <a:buNone/>
            </a:pPr>
            <a:r>
              <a:rPr lang="en-US" sz="3800" dirty="0"/>
              <a:t>Essay Title</a:t>
            </a:r>
            <a:r>
              <a:rPr lang="en-US" sz="4000" u="sng" dirty="0">
                <a:latin typeface="Cambria" panose="02040503050406030204" pitchFamily="18" charset="0"/>
              </a:rPr>
              <a:t> </a:t>
            </a:r>
          </a:p>
          <a:p>
            <a:pPr marL="0" indent="0" algn="ctr">
              <a:buNone/>
            </a:pPr>
            <a:r>
              <a:rPr lang="en-US" sz="4400" u="sng" dirty="0">
                <a:latin typeface="Cambria" panose="02040503050406030204" pitchFamily="18" charset="0"/>
              </a:rPr>
              <a:t>Change the Story: </a:t>
            </a:r>
            <a:r>
              <a:rPr lang="en-GB" sz="4400" u="sng" dirty="0">
                <a:effectLst/>
                <a:latin typeface="Cambria" panose="02040503050406030204" pitchFamily="18" charset="0"/>
                <a:ea typeface="Times New Roman" panose="02020603050405020304" pitchFamily="18" charset="0"/>
              </a:rPr>
              <a:t>Evaluate how children’s physical literacy can be developed by adventurous affordances.</a:t>
            </a:r>
            <a:r>
              <a:rPr lang="en-GB" sz="4000" dirty="0"/>
              <a:t> </a:t>
            </a:r>
          </a:p>
        </p:txBody>
      </p:sp>
    </p:spTree>
    <p:extLst>
      <p:ext uri="{BB962C8B-B14F-4D97-AF65-F5344CB8AC3E}">
        <p14:creationId xmlns:p14="http://schemas.microsoft.com/office/powerpoint/2010/main" val="26612719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9188" y="-20472"/>
            <a:ext cx="8229600" cy="1143000"/>
          </a:xfrm>
        </p:spPr>
        <p:txBody>
          <a:bodyPr>
            <a:normAutofit/>
          </a:bodyPr>
          <a:lstStyle/>
          <a:p>
            <a:r>
              <a:rPr lang="en-US" sz="2800" dirty="0"/>
              <a:t>Pam </a:t>
            </a:r>
            <a:r>
              <a:rPr lang="en-US" sz="2800" dirty="0" err="1"/>
              <a:t>mae</a:t>
            </a:r>
            <a:r>
              <a:rPr lang="en-US" sz="2800" dirty="0"/>
              <a:t> </a:t>
            </a:r>
            <a:r>
              <a:rPr lang="en-US" sz="2800" dirty="0" err="1"/>
              <a:t>Llythrennedd</a:t>
            </a:r>
            <a:r>
              <a:rPr lang="en-US" sz="2800" dirty="0"/>
              <a:t> </a:t>
            </a:r>
            <a:r>
              <a:rPr lang="en-US" sz="2800" dirty="0" err="1"/>
              <a:t>Corfforol</a:t>
            </a:r>
            <a:r>
              <a:rPr lang="en-US" sz="2800" dirty="0"/>
              <a:t> </a:t>
            </a:r>
            <a:r>
              <a:rPr lang="en-US" sz="2800" dirty="0" err="1"/>
              <a:t>yn</a:t>
            </a:r>
            <a:r>
              <a:rPr lang="en-US" sz="2800" dirty="0"/>
              <a:t> </a:t>
            </a:r>
            <a:r>
              <a:rPr lang="en-US" sz="2800" dirty="0" err="1"/>
              <a:t>bwysig</a:t>
            </a:r>
            <a:r>
              <a:rPr lang="en-US" sz="2800" dirty="0"/>
              <a:t> o </a:t>
            </a:r>
            <a:r>
              <a:rPr lang="en-US" sz="2800" dirty="0" err="1"/>
              <a:t>flynyddoedd</a:t>
            </a:r>
            <a:r>
              <a:rPr lang="en-US" sz="2800" dirty="0"/>
              <a:t> </a:t>
            </a:r>
            <a:r>
              <a:rPr lang="en-US" sz="2800" dirty="0" err="1"/>
              <a:t>cynnar</a:t>
            </a:r>
            <a:r>
              <a:rPr lang="en-US" sz="2800" dirty="0"/>
              <a:t>? </a:t>
            </a:r>
          </a:p>
        </p:txBody>
      </p:sp>
      <p:sp>
        <p:nvSpPr>
          <p:cNvPr id="3" name="Content Placeholder 2"/>
          <p:cNvSpPr>
            <a:spLocks noGrp="1"/>
          </p:cNvSpPr>
          <p:nvPr>
            <p:ph idx="1"/>
          </p:nvPr>
        </p:nvSpPr>
        <p:spPr>
          <a:xfrm>
            <a:off x="539552" y="1279556"/>
            <a:ext cx="8424936" cy="782099"/>
          </a:xfrm>
        </p:spPr>
        <p:txBody>
          <a:bodyPr>
            <a:normAutofit fontScale="62500" lnSpcReduction="20000"/>
          </a:bodyPr>
          <a:lstStyle/>
          <a:p>
            <a:pPr>
              <a:buNone/>
            </a:pPr>
            <a:r>
              <a:rPr lang="en-US" altLang="en-US" sz="5100" b="1" i="1" dirty="0">
                <a:latin typeface="Candara" panose="020E0502030303020204" pitchFamily="34" charset="0"/>
                <a:ea typeface="ＭＳ Ｐゴシック" panose="020B0600070205080204" pitchFamily="34" charset="-128"/>
              </a:rPr>
              <a:t>  </a:t>
            </a:r>
            <a:r>
              <a:rPr lang="en-US" altLang="en-US" sz="3800" b="1" i="1" dirty="0">
                <a:latin typeface="Candara" panose="020E0502030303020204" pitchFamily="34" charset="0"/>
                <a:ea typeface="ＭＳ Ｐゴシック" panose="020B0600070205080204" pitchFamily="34" charset="-128"/>
              </a:rPr>
              <a:t>Why is it important to develop positive experiences of being physical from early years?</a:t>
            </a:r>
            <a:endParaRPr lang="en-US" sz="3800" dirty="0"/>
          </a:p>
          <a:p>
            <a:endParaRPr lang="en-US" dirty="0"/>
          </a:p>
        </p:txBody>
      </p:sp>
      <p:pic>
        <p:nvPicPr>
          <p:cNvPr id="5" name="Picture 4">
            <a:extLst>
              <a:ext uri="{FF2B5EF4-FFF2-40B4-BE49-F238E27FC236}">
                <a16:creationId xmlns:a16="http://schemas.microsoft.com/office/drawing/2014/main" id="{CA6A9A94-1D2F-4556-A69F-C458233FECA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08631" y="2126500"/>
            <a:ext cx="3359761" cy="33597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4">
            <a:extLst>
              <a:ext uri="{FF2B5EF4-FFF2-40B4-BE49-F238E27FC236}">
                <a16:creationId xmlns:a16="http://schemas.microsoft.com/office/drawing/2014/main" id="{B23535B1-7CDC-B64B-AA3C-751BCA22A3D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3865" y="2432540"/>
            <a:ext cx="4126309" cy="30537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33359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F0673BCD-36E9-BE4E-A0F8-91E3005E19E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2531" y="3806061"/>
            <a:ext cx="3585846" cy="2845291"/>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F603EAB1-AF2A-1449-94EB-766146936F2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76056" y="3806061"/>
            <a:ext cx="3735413" cy="2806159"/>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a:extLst>
              <a:ext uri="{FF2B5EF4-FFF2-40B4-BE49-F238E27FC236}">
                <a16:creationId xmlns:a16="http://schemas.microsoft.com/office/drawing/2014/main" id="{9EAD58D4-592D-974D-B8BC-BC6D010C2FA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95172" y="239684"/>
            <a:ext cx="2953655" cy="38616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07003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CD85B7-8900-8543-8BCA-7125915A99C0}"/>
              </a:ext>
            </a:extLst>
          </p:cNvPr>
          <p:cNvSpPr>
            <a:spLocks noGrp="1"/>
          </p:cNvSpPr>
          <p:nvPr>
            <p:ph type="title"/>
          </p:nvPr>
        </p:nvSpPr>
        <p:spPr>
          <a:xfrm>
            <a:off x="457200" y="274638"/>
            <a:ext cx="8229600" cy="1143000"/>
          </a:xfrm>
        </p:spPr>
        <p:txBody>
          <a:bodyPr anchor="ctr">
            <a:normAutofit/>
          </a:bodyPr>
          <a:lstStyle/>
          <a:p>
            <a:r>
              <a:rPr lang="en-US" dirty="0" err="1"/>
              <a:t>Gweithgaredd</a:t>
            </a:r>
            <a:r>
              <a:rPr lang="en-US" dirty="0"/>
              <a:t> / Class activity</a:t>
            </a:r>
          </a:p>
        </p:txBody>
      </p:sp>
      <p:sp>
        <p:nvSpPr>
          <p:cNvPr id="8" name="Content Placeholder 2">
            <a:extLst>
              <a:ext uri="{FF2B5EF4-FFF2-40B4-BE49-F238E27FC236}">
                <a16:creationId xmlns:a16="http://schemas.microsoft.com/office/drawing/2014/main" id="{C2AB71DD-749B-4021-B31E-4DE4DCEA4432}"/>
              </a:ext>
            </a:extLst>
          </p:cNvPr>
          <p:cNvSpPr>
            <a:spLocks noGrp="1"/>
          </p:cNvSpPr>
          <p:nvPr>
            <p:ph sz="half" idx="1"/>
          </p:nvPr>
        </p:nvSpPr>
        <p:spPr>
          <a:xfrm>
            <a:off x="179512" y="1417638"/>
            <a:ext cx="4038600" cy="3989040"/>
          </a:xfrm>
        </p:spPr>
        <p:txBody>
          <a:bodyPr/>
          <a:lstStyle/>
          <a:p>
            <a:r>
              <a:rPr lang="en-US" sz="3600" dirty="0" err="1"/>
              <a:t>Cwdyn</a:t>
            </a:r>
            <a:r>
              <a:rPr lang="en-US" sz="3600" dirty="0"/>
              <a:t> </a:t>
            </a:r>
            <a:r>
              <a:rPr lang="en-US" sz="3600" dirty="0" err="1"/>
              <a:t>ffa</a:t>
            </a:r>
            <a:r>
              <a:rPr lang="en-US" sz="3600" dirty="0"/>
              <a:t> (</a:t>
            </a:r>
            <a:r>
              <a:rPr lang="en-US" sz="3600" dirty="0" err="1"/>
              <a:t>coch</a:t>
            </a:r>
            <a:r>
              <a:rPr lang="en-US" sz="3600" dirty="0"/>
              <a:t>, </a:t>
            </a:r>
            <a:r>
              <a:rPr lang="en-US" sz="3600" dirty="0" err="1"/>
              <a:t>melyn</a:t>
            </a:r>
            <a:r>
              <a:rPr lang="en-US" sz="3600" dirty="0"/>
              <a:t>, </a:t>
            </a:r>
            <a:r>
              <a:rPr lang="en-US" sz="3600" dirty="0" err="1"/>
              <a:t>glas</a:t>
            </a:r>
            <a:r>
              <a:rPr lang="en-US" sz="3600" dirty="0"/>
              <a:t>, </a:t>
            </a:r>
            <a:r>
              <a:rPr lang="en-US" sz="3600" dirty="0" err="1"/>
              <a:t>gwyrdd</a:t>
            </a:r>
            <a:r>
              <a:rPr lang="en-US" sz="3600" dirty="0"/>
              <a:t>)</a:t>
            </a:r>
          </a:p>
          <a:p>
            <a:r>
              <a:rPr lang="en-US" sz="3600" dirty="0" err="1"/>
              <a:t>Rhannau</a:t>
            </a:r>
            <a:r>
              <a:rPr lang="en-US" sz="3600" dirty="0"/>
              <a:t> </a:t>
            </a:r>
            <a:r>
              <a:rPr lang="en-US" sz="3600" dirty="0" err="1"/>
              <a:t>o’r</a:t>
            </a:r>
            <a:r>
              <a:rPr lang="en-US" sz="3600" dirty="0"/>
              <a:t> </a:t>
            </a:r>
            <a:r>
              <a:rPr lang="en-US" sz="3600" dirty="0" err="1"/>
              <a:t>corff</a:t>
            </a:r>
            <a:endParaRPr lang="en-US" sz="3600" dirty="0"/>
          </a:p>
          <a:p>
            <a:r>
              <a:rPr lang="en-US" sz="3600" dirty="0" err="1"/>
              <a:t>Danfon</a:t>
            </a:r>
            <a:r>
              <a:rPr lang="en-US" sz="3600" dirty="0"/>
              <a:t> a </a:t>
            </a:r>
            <a:r>
              <a:rPr lang="en-US" sz="3600" dirty="0" err="1"/>
              <a:t>derbyn</a:t>
            </a:r>
            <a:endParaRPr lang="en-US" sz="3600" dirty="0"/>
          </a:p>
          <a:p>
            <a:r>
              <a:rPr lang="en-US" sz="3600" dirty="0" err="1"/>
              <a:t>Symud</a:t>
            </a:r>
            <a:endParaRPr lang="en-US" sz="3600" dirty="0"/>
          </a:p>
          <a:p>
            <a:endParaRPr lang="en-US" dirty="0"/>
          </a:p>
        </p:txBody>
      </p:sp>
      <p:sp>
        <p:nvSpPr>
          <p:cNvPr id="10" name="Content Placeholder 3">
            <a:extLst>
              <a:ext uri="{FF2B5EF4-FFF2-40B4-BE49-F238E27FC236}">
                <a16:creationId xmlns:a16="http://schemas.microsoft.com/office/drawing/2014/main" id="{C590C00D-817A-461F-933E-00BC2F32A938}"/>
              </a:ext>
            </a:extLst>
          </p:cNvPr>
          <p:cNvSpPr>
            <a:spLocks noGrp="1"/>
          </p:cNvSpPr>
          <p:nvPr>
            <p:ph sz="half" idx="2"/>
          </p:nvPr>
        </p:nvSpPr>
        <p:spPr>
          <a:xfrm>
            <a:off x="5330843" y="1700808"/>
            <a:ext cx="3610744" cy="3989040"/>
          </a:xfrm>
        </p:spPr>
        <p:txBody>
          <a:bodyPr/>
          <a:lstStyle/>
          <a:p>
            <a:r>
              <a:rPr lang="en-US" sz="3600" dirty="0"/>
              <a:t>Bean bag each</a:t>
            </a:r>
          </a:p>
          <a:p>
            <a:r>
              <a:rPr lang="en-US" sz="3600" dirty="0"/>
              <a:t>Body parts</a:t>
            </a:r>
          </a:p>
          <a:p>
            <a:r>
              <a:rPr lang="en-US" sz="3600" dirty="0"/>
              <a:t>Send &amp; receive</a:t>
            </a:r>
          </a:p>
          <a:p>
            <a:r>
              <a:rPr lang="en-US" sz="3600" dirty="0"/>
              <a:t>Movement</a:t>
            </a:r>
          </a:p>
          <a:p>
            <a:endParaRPr lang="en-US" dirty="0"/>
          </a:p>
        </p:txBody>
      </p:sp>
    </p:spTree>
    <p:extLst>
      <p:ext uri="{BB962C8B-B14F-4D97-AF65-F5344CB8AC3E}">
        <p14:creationId xmlns:p14="http://schemas.microsoft.com/office/powerpoint/2010/main" val="36356084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120CE6-1B93-2340-B8FC-6DB13793D041}"/>
              </a:ext>
            </a:extLst>
          </p:cNvPr>
          <p:cNvSpPr>
            <a:spLocks noGrp="1"/>
          </p:cNvSpPr>
          <p:nvPr>
            <p:ph type="title"/>
          </p:nvPr>
        </p:nvSpPr>
        <p:spPr>
          <a:xfrm>
            <a:off x="374654" y="0"/>
            <a:ext cx="8229600" cy="1143000"/>
          </a:xfrm>
        </p:spPr>
        <p:txBody>
          <a:bodyPr/>
          <a:lstStyle/>
          <a:p>
            <a:r>
              <a:rPr lang="en-US" dirty="0"/>
              <a:t>In pairs or three’s</a:t>
            </a:r>
          </a:p>
        </p:txBody>
      </p:sp>
      <p:sp>
        <p:nvSpPr>
          <p:cNvPr id="3" name="Content Placeholder 2">
            <a:extLst>
              <a:ext uri="{FF2B5EF4-FFF2-40B4-BE49-F238E27FC236}">
                <a16:creationId xmlns:a16="http://schemas.microsoft.com/office/drawing/2014/main" id="{4526126D-26AA-2C47-B59A-C4739078A4A9}"/>
              </a:ext>
            </a:extLst>
          </p:cNvPr>
          <p:cNvSpPr>
            <a:spLocks noGrp="1"/>
          </p:cNvSpPr>
          <p:nvPr>
            <p:ph idx="1"/>
          </p:nvPr>
        </p:nvSpPr>
        <p:spPr>
          <a:xfrm>
            <a:off x="457200" y="1417638"/>
            <a:ext cx="8229600" cy="4099595"/>
          </a:xfrm>
        </p:spPr>
        <p:txBody>
          <a:bodyPr>
            <a:normAutofit fontScale="92500"/>
          </a:bodyPr>
          <a:lstStyle/>
          <a:p>
            <a:r>
              <a:rPr lang="en-US" sz="4000" dirty="0"/>
              <a:t>In 2025 … what is stopping young children form  </a:t>
            </a:r>
            <a:r>
              <a:rPr lang="en-US" sz="4000" b="1" dirty="0"/>
              <a:t>from</a:t>
            </a:r>
            <a:r>
              <a:rPr lang="en-US" sz="4000" dirty="0"/>
              <a:t> </a:t>
            </a:r>
            <a:r>
              <a:rPr lang="en-US" sz="4000" b="1" dirty="0"/>
              <a:t>being active</a:t>
            </a:r>
            <a:r>
              <a:rPr lang="en-US" sz="4000" dirty="0"/>
              <a:t>?</a:t>
            </a:r>
          </a:p>
          <a:p>
            <a:endParaRPr lang="en-GB" sz="4000" dirty="0"/>
          </a:p>
          <a:p>
            <a:r>
              <a:rPr lang="en-GB" sz="4000" dirty="0"/>
              <a:t>What aspects of life is impacting </a:t>
            </a:r>
            <a:r>
              <a:rPr lang="en-GB" sz="4000" b="1" dirty="0"/>
              <a:t>physical activity</a:t>
            </a:r>
            <a:r>
              <a:rPr lang="en-GB" sz="4000" dirty="0"/>
              <a:t> in a </a:t>
            </a:r>
            <a:r>
              <a:rPr lang="en-GB" sz="4000" b="1" dirty="0"/>
              <a:t>negative way</a:t>
            </a:r>
            <a:r>
              <a:rPr lang="en-GB" sz="4000" dirty="0"/>
              <a:t>? </a:t>
            </a:r>
          </a:p>
        </p:txBody>
      </p:sp>
    </p:spTree>
    <p:extLst>
      <p:ext uri="{BB962C8B-B14F-4D97-AF65-F5344CB8AC3E}">
        <p14:creationId xmlns:p14="http://schemas.microsoft.com/office/powerpoint/2010/main" val="11796102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picture containing grass, outdoor, ground, swing&#10;&#10;Description automatically generated">
            <a:extLst>
              <a:ext uri="{FF2B5EF4-FFF2-40B4-BE49-F238E27FC236}">
                <a16:creationId xmlns:a16="http://schemas.microsoft.com/office/drawing/2014/main" id="{81CF45DA-12C4-8441-B385-4AF7D3EE1A3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1520" y="2492896"/>
            <a:ext cx="4680520" cy="3110596"/>
          </a:xfrm>
          <a:prstGeom prst="rect">
            <a:avLst/>
          </a:prstGeom>
        </p:spPr>
      </p:pic>
      <p:pic>
        <p:nvPicPr>
          <p:cNvPr id="7" name="Picture 6" descr="A picture containing tree, outdoor, ground, playground&#10;&#10;Description automatically generated">
            <a:extLst>
              <a:ext uri="{FF2B5EF4-FFF2-40B4-BE49-F238E27FC236}">
                <a16:creationId xmlns:a16="http://schemas.microsoft.com/office/drawing/2014/main" id="{1BF00468-DA35-0046-93A3-CF077375271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44416" y="188640"/>
            <a:ext cx="5148064" cy="3432043"/>
          </a:xfrm>
          <a:prstGeom prst="rect">
            <a:avLst/>
          </a:prstGeom>
        </p:spPr>
      </p:pic>
    </p:spTree>
    <p:extLst>
      <p:ext uri="{BB962C8B-B14F-4D97-AF65-F5344CB8AC3E}">
        <p14:creationId xmlns:p14="http://schemas.microsoft.com/office/powerpoint/2010/main" val="7353599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6">
            <a:extLst>
              <a:ext uri="{FF2B5EF4-FFF2-40B4-BE49-F238E27FC236}">
                <a16:creationId xmlns:a16="http://schemas.microsoft.com/office/drawing/2014/main" id="{5F779217-154A-E441-8163-38C07B3905D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93087" y="1141151"/>
            <a:ext cx="4054120" cy="24200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a:extLst>
              <a:ext uri="{FF2B5EF4-FFF2-40B4-BE49-F238E27FC236}">
                <a16:creationId xmlns:a16="http://schemas.microsoft.com/office/drawing/2014/main" id="{0EEDC01D-9E00-E241-B748-66BC4EE17E63}"/>
              </a:ext>
            </a:extLst>
          </p:cNvPr>
          <p:cNvSpPr/>
          <p:nvPr/>
        </p:nvSpPr>
        <p:spPr>
          <a:xfrm>
            <a:off x="683568" y="260648"/>
            <a:ext cx="8204506" cy="646331"/>
          </a:xfrm>
          <a:prstGeom prst="rect">
            <a:avLst/>
          </a:prstGeom>
        </p:spPr>
        <p:txBody>
          <a:bodyPr wrap="square">
            <a:spAutoFit/>
          </a:bodyPr>
          <a:lstStyle/>
          <a:p>
            <a:r>
              <a:rPr lang="en-US" sz="3600" b="1" dirty="0"/>
              <a:t>Modern Impact on Physical Activity</a:t>
            </a:r>
          </a:p>
        </p:txBody>
      </p:sp>
      <p:pic>
        <p:nvPicPr>
          <p:cNvPr id="7" name="Picture 8">
            <a:extLst>
              <a:ext uri="{FF2B5EF4-FFF2-40B4-BE49-F238E27FC236}">
                <a16:creationId xmlns:a16="http://schemas.microsoft.com/office/drawing/2014/main" id="{D3BFA429-4659-CA46-AE08-4D7B10C2F27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73393" y="1156448"/>
            <a:ext cx="3124200" cy="222111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a:extLst>
              <a:ext uri="{FF2B5EF4-FFF2-40B4-BE49-F238E27FC236}">
                <a16:creationId xmlns:a16="http://schemas.microsoft.com/office/drawing/2014/main" id="{0D4FB3CE-8532-4447-AA81-BAF97701B41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83092" y="3140968"/>
            <a:ext cx="3650975" cy="23894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00185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B1A60-656E-2F48-B999-BA7B1B8ECB15}"/>
              </a:ext>
            </a:extLst>
          </p:cNvPr>
          <p:cNvSpPr>
            <a:spLocks noGrp="1"/>
          </p:cNvSpPr>
          <p:nvPr>
            <p:ph type="title"/>
          </p:nvPr>
        </p:nvSpPr>
        <p:spPr>
          <a:xfrm>
            <a:off x="159746" y="260648"/>
            <a:ext cx="8686800" cy="1143000"/>
          </a:xfrm>
        </p:spPr>
        <p:txBody>
          <a:bodyPr>
            <a:normAutofit/>
          </a:bodyPr>
          <a:lstStyle/>
          <a:p>
            <a:r>
              <a:rPr lang="en-US" sz="3600" b="1" dirty="0"/>
              <a:t>Modern Impact on Physical Activity</a:t>
            </a:r>
          </a:p>
        </p:txBody>
      </p:sp>
      <p:pic>
        <p:nvPicPr>
          <p:cNvPr id="4" name="Picture 3">
            <a:extLst>
              <a:ext uri="{FF2B5EF4-FFF2-40B4-BE49-F238E27FC236}">
                <a16:creationId xmlns:a16="http://schemas.microsoft.com/office/drawing/2014/main" id="{E8C6BF77-AC9F-6941-96E8-582F4D7E48E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84799" y="1650562"/>
            <a:ext cx="3644317" cy="23894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5">
            <a:extLst>
              <a:ext uri="{FF2B5EF4-FFF2-40B4-BE49-F238E27FC236}">
                <a16:creationId xmlns:a16="http://schemas.microsoft.com/office/drawing/2014/main" id="{D1B6096C-3E66-A84C-B03B-1E0EA57BD321}"/>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1643685"/>
            <a:ext cx="4274546" cy="295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560221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a:extLst>
              <a:ext uri="{FF2B5EF4-FFF2-40B4-BE49-F238E27FC236}">
                <a16:creationId xmlns:a16="http://schemas.microsoft.com/office/drawing/2014/main" id="{FF55713D-4E74-D645-8550-5EBB7E89D1C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75490" y="2658071"/>
            <a:ext cx="3715643" cy="2781300"/>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a:extLst>
              <a:ext uri="{FF2B5EF4-FFF2-40B4-BE49-F238E27FC236}">
                <a16:creationId xmlns:a16="http://schemas.microsoft.com/office/drawing/2014/main" id="{25972CCC-D661-D14A-A30E-3F5D94C11C2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1560" y="548680"/>
            <a:ext cx="3035300" cy="2260600"/>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a:extLst>
              <a:ext uri="{FF2B5EF4-FFF2-40B4-BE49-F238E27FC236}">
                <a16:creationId xmlns:a16="http://schemas.microsoft.com/office/drawing/2014/main" id="{63A38180-FC6A-5D48-AE02-77F5525D021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5960" y="3139367"/>
            <a:ext cx="2175644" cy="2258133"/>
          </a:xfrm>
          <a:prstGeom prst="rect">
            <a:avLst/>
          </a:prstGeom>
          <a:noFill/>
          <a:extLst>
            <a:ext uri="{909E8E84-426E-40DD-AFC4-6F175D3DCCD1}">
              <a14:hiddenFill xmlns:a14="http://schemas.microsoft.com/office/drawing/2010/main">
                <a:solidFill>
                  <a:srgbClr val="FFFFFF"/>
                </a:solidFill>
              </a14:hiddenFill>
            </a:ext>
          </a:extLst>
        </p:spPr>
      </p:pic>
      <p:pic>
        <p:nvPicPr>
          <p:cNvPr id="6152" name="Picture 8">
            <a:extLst>
              <a:ext uri="{FF2B5EF4-FFF2-40B4-BE49-F238E27FC236}">
                <a16:creationId xmlns:a16="http://schemas.microsoft.com/office/drawing/2014/main" id="{7B17B8FF-92FA-464C-A4B4-66763F68EAC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497142" y="0"/>
            <a:ext cx="3771900" cy="47879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3" name="Picture 2" descr="photo-15.jp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4205" y="216804"/>
            <a:ext cx="4459298" cy="3030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4" name="Picture 2" descr="A child in a black jacket&#10;&#10;Description automatically generated">
            <a:extLst>
              <a:ext uri="{FF2B5EF4-FFF2-40B4-BE49-F238E27FC236}">
                <a16:creationId xmlns:a16="http://schemas.microsoft.com/office/drawing/2014/main" id="{DC800FDA-5BE0-EA40-9060-A8851CE0979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47801" y="3611161"/>
            <a:ext cx="4187795" cy="2634063"/>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5" descr="A group of people jumping in the air&#10;&#10;Description automatically generated">
            <a:extLst>
              <a:ext uri="{FF2B5EF4-FFF2-40B4-BE49-F238E27FC236}">
                <a16:creationId xmlns:a16="http://schemas.microsoft.com/office/drawing/2014/main" id="{72031C06-0F17-E947-AE2F-26875CDDA112}"/>
              </a:ext>
            </a:extLst>
          </p:cNvPr>
          <p:cNvPicPr>
            <a:picLocks noChangeAspect="1"/>
          </p:cNvPicPr>
          <p:nvPr/>
        </p:nvPicPr>
        <p:blipFill rotWithShape="1">
          <a:blip r:embed="rId5"/>
          <a:srcRect l="19992" r="12428" b="-2"/>
          <a:stretch/>
        </p:blipFill>
        <p:spPr>
          <a:xfrm>
            <a:off x="650567" y="3415227"/>
            <a:ext cx="3406574" cy="3364771"/>
          </a:xfrm>
          <a:prstGeom prst="rect">
            <a:avLst/>
          </a:prstGeom>
          <a:noFill/>
        </p:spPr>
      </p:pic>
      <p:sp>
        <p:nvSpPr>
          <p:cNvPr id="10" name="TextBox 9">
            <a:extLst>
              <a:ext uri="{FF2B5EF4-FFF2-40B4-BE49-F238E27FC236}">
                <a16:creationId xmlns:a16="http://schemas.microsoft.com/office/drawing/2014/main" id="{635EFB9E-5A21-D14D-913B-84358093F510}"/>
              </a:ext>
            </a:extLst>
          </p:cNvPr>
          <p:cNvSpPr txBox="1"/>
          <p:nvPr/>
        </p:nvSpPr>
        <p:spPr>
          <a:xfrm>
            <a:off x="5004049" y="808491"/>
            <a:ext cx="4015746" cy="1754326"/>
          </a:xfrm>
          <a:prstGeom prst="rect">
            <a:avLst/>
          </a:prstGeom>
          <a:noFill/>
        </p:spPr>
        <p:txBody>
          <a:bodyPr wrap="square">
            <a:spAutoFit/>
          </a:bodyPr>
          <a:lstStyle/>
          <a:p>
            <a:pPr algn="ctr"/>
            <a:r>
              <a:rPr lang="en-US" sz="3600" b="1" dirty="0"/>
              <a:t>Fundamental Movement Skills</a:t>
            </a:r>
            <a:br>
              <a:rPr lang="en-US" sz="3600" b="1" dirty="0"/>
            </a:br>
            <a:r>
              <a:rPr lang="en-GB" sz="3600" b="1" dirty="0"/>
              <a:t> (FMS)</a:t>
            </a:r>
            <a:endParaRPr lang="en-US" sz="3600" b="1" dirty="0"/>
          </a:p>
        </p:txBody>
      </p:sp>
    </p:spTree>
    <p:extLst>
      <p:ext uri="{BB962C8B-B14F-4D97-AF65-F5344CB8AC3E}">
        <p14:creationId xmlns:p14="http://schemas.microsoft.com/office/powerpoint/2010/main" val="12370960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9DF2AA4-7894-4B4E-8F8C-8DA20C6DAA1C}"/>
              </a:ext>
            </a:extLst>
          </p:cNvPr>
          <p:cNvPicPr>
            <a:picLocks noChangeAspect="1"/>
          </p:cNvPicPr>
          <p:nvPr/>
        </p:nvPicPr>
        <p:blipFill>
          <a:blip r:embed="rId3"/>
          <a:stretch>
            <a:fillRect/>
          </a:stretch>
        </p:blipFill>
        <p:spPr>
          <a:xfrm rot="5400000">
            <a:off x="1183282" y="-910863"/>
            <a:ext cx="6777437" cy="8599164"/>
          </a:xfrm>
          <a:prstGeom prst="rect">
            <a:avLst/>
          </a:prstGeom>
        </p:spPr>
      </p:pic>
      <p:sp>
        <p:nvSpPr>
          <p:cNvPr id="3" name="Title 1">
            <a:extLst>
              <a:ext uri="{FF2B5EF4-FFF2-40B4-BE49-F238E27FC236}">
                <a16:creationId xmlns:a16="http://schemas.microsoft.com/office/drawing/2014/main" id="{7372AA16-6467-0C4F-B3D9-78F7857C27D8}"/>
              </a:ext>
            </a:extLst>
          </p:cNvPr>
          <p:cNvSpPr>
            <a:spLocks noGrp="1"/>
          </p:cNvSpPr>
          <p:nvPr>
            <p:ph type="title"/>
          </p:nvPr>
        </p:nvSpPr>
        <p:spPr>
          <a:xfrm>
            <a:off x="611560" y="5619858"/>
            <a:ext cx="2448272" cy="1143000"/>
          </a:xfrm>
        </p:spPr>
        <p:txBody>
          <a:bodyPr>
            <a:normAutofit/>
          </a:bodyPr>
          <a:lstStyle/>
          <a:p>
            <a:r>
              <a:rPr lang="en-US" sz="5400" b="1" dirty="0"/>
              <a:t>Tag!</a:t>
            </a:r>
          </a:p>
        </p:txBody>
      </p:sp>
    </p:spTree>
    <p:extLst>
      <p:ext uri="{BB962C8B-B14F-4D97-AF65-F5344CB8AC3E}">
        <p14:creationId xmlns:p14="http://schemas.microsoft.com/office/powerpoint/2010/main" val="33686663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a:extLst>
              <a:ext uri="{FF2B5EF4-FFF2-40B4-BE49-F238E27FC236}">
                <a16:creationId xmlns:a16="http://schemas.microsoft.com/office/drawing/2014/main" id="{555EE2B5-72C8-BA4A-97F1-9A12F9E7DF5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76672"/>
            <a:ext cx="9144000" cy="50208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9719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EA8FAC-4C96-D348-B980-46ADCA58C589}"/>
              </a:ext>
            </a:extLst>
          </p:cNvPr>
          <p:cNvSpPr>
            <a:spLocks noGrp="1"/>
          </p:cNvSpPr>
          <p:nvPr>
            <p:ph type="title"/>
          </p:nvPr>
        </p:nvSpPr>
        <p:spPr>
          <a:xfrm>
            <a:off x="0" y="274638"/>
            <a:ext cx="5557304" cy="1143000"/>
          </a:xfrm>
        </p:spPr>
        <p:txBody>
          <a:bodyPr>
            <a:normAutofit fontScale="90000"/>
          </a:bodyPr>
          <a:lstStyle/>
          <a:p>
            <a:r>
              <a:rPr lang="en-US" dirty="0"/>
              <a:t>Fundamental </a:t>
            </a:r>
            <a:br>
              <a:rPr lang="en-US" dirty="0"/>
            </a:br>
            <a:r>
              <a:rPr lang="en-US" dirty="0"/>
              <a:t>Motor Skills</a:t>
            </a:r>
          </a:p>
        </p:txBody>
      </p:sp>
      <p:pic>
        <p:nvPicPr>
          <p:cNvPr id="5" name="Picture 4" descr="A baby on a play set&#10;&#10;Description automatically generated with low confidence">
            <a:extLst>
              <a:ext uri="{FF2B5EF4-FFF2-40B4-BE49-F238E27FC236}">
                <a16:creationId xmlns:a16="http://schemas.microsoft.com/office/drawing/2014/main" id="{89CAD286-3F1B-4241-9E9E-AA9B5125F1A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4035337"/>
            <a:ext cx="4224227" cy="2800846"/>
          </a:xfrm>
          <a:prstGeom prst="rect">
            <a:avLst/>
          </a:prstGeom>
        </p:spPr>
      </p:pic>
      <p:pic>
        <p:nvPicPr>
          <p:cNvPr id="7" name="Picture 6">
            <a:extLst>
              <a:ext uri="{FF2B5EF4-FFF2-40B4-BE49-F238E27FC236}">
                <a16:creationId xmlns:a16="http://schemas.microsoft.com/office/drawing/2014/main" id="{41B09216-63CB-4945-AF98-8CE2A1A294CE}"/>
              </a:ext>
            </a:extLst>
          </p:cNvPr>
          <p:cNvPicPr>
            <a:picLocks noChangeAspect="1"/>
          </p:cNvPicPr>
          <p:nvPr/>
        </p:nvPicPr>
        <p:blipFill>
          <a:blip r:embed="rId4"/>
          <a:stretch>
            <a:fillRect/>
          </a:stretch>
        </p:blipFill>
        <p:spPr>
          <a:xfrm>
            <a:off x="4406900" y="3708400"/>
            <a:ext cx="4737100" cy="3149600"/>
          </a:xfrm>
          <a:prstGeom prst="rect">
            <a:avLst/>
          </a:prstGeom>
        </p:spPr>
      </p:pic>
      <p:pic>
        <p:nvPicPr>
          <p:cNvPr id="8" name="Picture 7">
            <a:extLst>
              <a:ext uri="{FF2B5EF4-FFF2-40B4-BE49-F238E27FC236}">
                <a16:creationId xmlns:a16="http://schemas.microsoft.com/office/drawing/2014/main" id="{6CEA5512-C8F2-754A-A7EB-7C9381BC99F0}"/>
              </a:ext>
            </a:extLst>
          </p:cNvPr>
          <p:cNvPicPr>
            <a:picLocks noChangeAspect="1"/>
          </p:cNvPicPr>
          <p:nvPr/>
        </p:nvPicPr>
        <p:blipFill>
          <a:blip r:embed="rId5"/>
          <a:stretch>
            <a:fillRect/>
          </a:stretch>
        </p:blipFill>
        <p:spPr>
          <a:xfrm>
            <a:off x="5105003" y="409070"/>
            <a:ext cx="3616206" cy="3149599"/>
          </a:xfrm>
          <a:prstGeom prst="rect">
            <a:avLst/>
          </a:prstGeom>
        </p:spPr>
      </p:pic>
      <p:pic>
        <p:nvPicPr>
          <p:cNvPr id="9" name="Picture 8">
            <a:extLst>
              <a:ext uri="{FF2B5EF4-FFF2-40B4-BE49-F238E27FC236}">
                <a16:creationId xmlns:a16="http://schemas.microsoft.com/office/drawing/2014/main" id="{A822D91D-BF32-D240-997F-FA14BE9A8E48}"/>
              </a:ext>
            </a:extLst>
          </p:cNvPr>
          <p:cNvPicPr>
            <a:picLocks noChangeAspect="1"/>
          </p:cNvPicPr>
          <p:nvPr/>
        </p:nvPicPr>
        <p:blipFill>
          <a:blip r:embed="rId6"/>
          <a:stretch>
            <a:fillRect/>
          </a:stretch>
        </p:blipFill>
        <p:spPr>
          <a:xfrm>
            <a:off x="489566" y="1714940"/>
            <a:ext cx="2771513" cy="2215445"/>
          </a:xfrm>
          <a:prstGeom prst="rect">
            <a:avLst/>
          </a:prstGeom>
        </p:spPr>
      </p:pic>
    </p:spTree>
    <p:extLst>
      <p:ext uri="{BB962C8B-B14F-4D97-AF65-F5344CB8AC3E}">
        <p14:creationId xmlns:p14="http://schemas.microsoft.com/office/powerpoint/2010/main" val="9113293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Sensory integration – food for the brain (Ayres 2005) </a:t>
            </a:r>
          </a:p>
        </p:txBody>
      </p:sp>
      <p:sp>
        <p:nvSpPr>
          <p:cNvPr id="3" name="Content Placeholder 2"/>
          <p:cNvSpPr>
            <a:spLocks noGrp="1"/>
          </p:cNvSpPr>
          <p:nvPr>
            <p:ph idx="1"/>
          </p:nvPr>
        </p:nvSpPr>
        <p:spPr/>
        <p:txBody>
          <a:bodyPr/>
          <a:lstStyle/>
          <a:p>
            <a:pPr>
              <a:buNone/>
            </a:pPr>
            <a:r>
              <a:rPr lang="en-US" dirty="0"/>
              <a:t>“Higher intellectual functions will develop after the age of 7, and they will develop better if the </a:t>
            </a:r>
            <a:r>
              <a:rPr lang="en-US" dirty="0" err="1"/>
              <a:t>sensorimotor</a:t>
            </a:r>
            <a:r>
              <a:rPr lang="en-US" dirty="0"/>
              <a:t> functions are well developed. The 3rd – 7th years are a critical period for sensory integration” (Ayres, 2005 p.24)</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a:t>Sensorimotor</a:t>
            </a:r>
            <a:r>
              <a:rPr lang="en-US" dirty="0"/>
              <a:t> components that influence learning. </a:t>
            </a:r>
          </a:p>
        </p:txBody>
      </p:sp>
      <p:sp>
        <p:nvSpPr>
          <p:cNvPr id="3" name="Content Placeholder 2"/>
          <p:cNvSpPr>
            <a:spLocks noGrp="1"/>
          </p:cNvSpPr>
          <p:nvPr>
            <p:ph idx="1"/>
          </p:nvPr>
        </p:nvSpPr>
        <p:spPr>
          <a:xfrm>
            <a:off x="304800" y="1600200"/>
            <a:ext cx="3962400" cy="3917032"/>
          </a:xfrm>
        </p:spPr>
        <p:txBody>
          <a:bodyPr>
            <a:normAutofit fontScale="85000" lnSpcReduction="10000"/>
          </a:bodyPr>
          <a:lstStyle/>
          <a:p>
            <a:r>
              <a:rPr lang="en-US" dirty="0"/>
              <a:t>Body awareness</a:t>
            </a:r>
          </a:p>
          <a:p>
            <a:r>
              <a:rPr lang="en-US" dirty="0"/>
              <a:t>Motor planning</a:t>
            </a:r>
          </a:p>
          <a:p>
            <a:r>
              <a:rPr lang="en-US" dirty="0"/>
              <a:t>Perception of movement</a:t>
            </a:r>
          </a:p>
          <a:p>
            <a:r>
              <a:rPr lang="en-US" dirty="0"/>
              <a:t>Fine motor control</a:t>
            </a:r>
          </a:p>
          <a:p>
            <a:r>
              <a:rPr lang="en-US" dirty="0"/>
              <a:t>Touch </a:t>
            </a:r>
          </a:p>
          <a:p>
            <a:r>
              <a:rPr lang="en-US" dirty="0"/>
              <a:t>Visual skills</a:t>
            </a:r>
          </a:p>
          <a:p>
            <a:r>
              <a:rPr lang="en-US" dirty="0"/>
              <a:t>Language processing </a:t>
            </a:r>
          </a:p>
        </p:txBody>
      </p:sp>
      <p:pic>
        <p:nvPicPr>
          <p:cNvPr id="7" name="Picture 6" descr="Screen Shot 2020-02-23 at 22.28.06.png"/>
          <p:cNvPicPr>
            <a:picLocks noChangeAspect="1"/>
          </p:cNvPicPr>
          <p:nvPr/>
        </p:nvPicPr>
        <p:blipFill>
          <a:blip r:embed="rId3"/>
          <a:stretch>
            <a:fillRect/>
          </a:stretch>
        </p:blipFill>
        <p:spPr>
          <a:xfrm>
            <a:off x="3886200" y="1600200"/>
            <a:ext cx="4762500" cy="2959100"/>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7F5FCFD-B54B-8E44-85F8-50F57BAD99BF}"/>
              </a:ext>
            </a:extLst>
          </p:cNvPr>
          <p:cNvSpPr>
            <a:spLocks noGrp="1"/>
          </p:cNvSpPr>
          <p:nvPr>
            <p:ph type="title"/>
          </p:nvPr>
        </p:nvSpPr>
        <p:spPr>
          <a:xfrm>
            <a:off x="-252536" y="2708920"/>
            <a:ext cx="5256584" cy="1368152"/>
          </a:xfrm>
        </p:spPr>
        <p:txBody>
          <a:bodyPr>
            <a:normAutofit fontScale="90000"/>
          </a:bodyPr>
          <a:lstStyle/>
          <a:p>
            <a:r>
              <a:rPr lang="en-US" dirty="0"/>
              <a:t>Cognitive - brain</a:t>
            </a:r>
            <a:br>
              <a:rPr lang="en-US" dirty="0"/>
            </a:br>
            <a:br>
              <a:rPr lang="en-US" dirty="0"/>
            </a:br>
            <a:r>
              <a:rPr lang="en-US" dirty="0"/>
              <a:t>Physical – body movements</a:t>
            </a:r>
            <a:br>
              <a:rPr lang="en-US" dirty="0"/>
            </a:br>
            <a:br>
              <a:rPr lang="en-US" dirty="0"/>
            </a:br>
            <a:r>
              <a:rPr lang="en-US" dirty="0"/>
              <a:t>Social – </a:t>
            </a:r>
            <a:br>
              <a:rPr lang="en-US" dirty="0"/>
            </a:br>
            <a:r>
              <a:rPr lang="en-US" dirty="0"/>
              <a:t>with others </a:t>
            </a:r>
            <a:br>
              <a:rPr lang="en-US" dirty="0"/>
            </a:br>
            <a:br>
              <a:rPr lang="en-US" dirty="0"/>
            </a:br>
            <a:endParaRPr lang="en-US" dirty="0"/>
          </a:p>
        </p:txBody>
      </p:sp>
      <p:pic>
        <p:nvPicPr>
          <p:cNvPr id="11266" name="Picture 2">
            <a:extLst>
              <a:ext uri="{FF2B5EF4-FFF2-40B4-BE49-F238E27FC236}">
                <a16:creationId xmlns:a16="http://schemas.microsoft.com/office/drawing/2014/main" id="{1B99DAE9-84F6-094D-B778-D1692B91337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44524" y="590463"/>
            <a:ext cx="4151429" cy="53799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93021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C4F122-2712-694D-A781-F4586BE4AFDE}"/>
              </a:ext>
            </a:extLst>
          </p:cNvPr>
          <p:cNvSpPr>
            <a:spLocks noGrp="1"/>
          </p:cNvSpPr>
          <p:nvPr>
            <p:ph type="title"/>
          </p:nvPr>
        </p:nvSpPr>
        <p:spPr>
          <a:xfrm>
            <a:off x="457200" y="274638"/>
            <a:ext cx="7938234" cy="562074"/>
          </a:xfrm>
        </p:spPr>
        <p:txBody>
          <a:bodyPr>
            <a:normAutofit fontScale="90000"/>
          </a:bodyPr>
          <a:lstStyle/>
          <a:p>
            <a:r>
              <a:rPr lang="en-US" dirty="0"/>
              <a:t>https://</a:t>
            </a:r>
            <a:r>
              <a:rPr lang="en-US" dirty="0" err="1"/>
              <a:t>youtu.be</a:t>
            </a:r>
            <a:r>
              <a:rPr lang="en-US" dirty="0"/>
              <a:t>/yaF0CaNuUIc</a:t>
            </a:r>
          </a:p>
        </p:txBody>
      </p:sp>
      <p:pic>
        <p:nvPicPr>
          <p:cNvPr id="3" name="Online Media 2" descr="KIDDO: Developing a Child's Fundamental Movement Skills">
            <a:hlinkClick r:id="" action="ppaction://media"/>
            <a:extLst>
              <a:ext uri="{FF2B5EF4-FFF2-40B4-BE49-F238E27FC236}">
                <a16:creationId xmlns:a16="http://schemas.microsoft.com/office/drawing/2014/main" id="{534F38DE-86F6-EE44-AC96-A9160262D28C}"/>
              </a:ext>
            </a:extLst>
          </p:cNvPr>
          <p:cNvPicPr>
            <a:picLocks noRot="1" noChangeAspect="1"/>
          </p:cNvPicPr>
          <p:nvPr>
            <a:videoFile r:link="rId1"/>
          </p:nvPr>
        </p:nvPicPr>
        <p:blipFill>
          <a:blip r:embed="rId4"/>
          <a:stretch>
            <a:fillRect/>
          </a:stretch>
        </p:blipFill>
        <p:spPr>
          <a:xfrm>
            <a:off x="732255" y="1052736"/>
            <a:ext cx="7639858" cy="4316520"/>
          </a:xfrm>
          <a:prstGeom prst="rect">
            <a:avLst/>
          </a:prstGeom>
        </p:spPr>
      </p:pic>
    </p:spTree>
    <p:extLst>
      <p:ext uri="{BB962C8B-B14F-4D97-AF65-F5344CB8AC3E}">
        <p14:creationId xmlns:p14="http://schemas.microsoft.com/office/powerpoint/2010/main" val="798417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F5107A38-2A92-164B-AFBE-8CD7E522881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367" y="2564904"/>
            <a:ext cx="5115144" cy="288782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2FACFA5B-9B01-6548-8526-2F83CBB0A47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98339" y="307267"/>
            <a:ext cx="2879200" cy="219600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DCF8CCDF-C7E2-D143-8CCB-8616270807E9}"/>
              </a:ext>
            </a:extLst>
          </p:cNvPr>
          <p:cNvPicPr>
            <a:picLocks noChangeAspect="1"/>
          </p:cNvPicPr>
          <p:nvPr/>
        </p:nvPicPr>
        <p:blipFill>
          <a:blip r:embed="rId5"/>
          <a:stretch>
            <a:fillRect/>
          </a:stretch>
        </p:blipFill>
        <p:spPr>
          <a:xfrm>
            <a:off x="5429444" y="692696"/>
            <a:ext cx="3509021" cy="4354349"/>
          </a:xfrm>
          <a:prstGeom prst="rect">
            <a:avLst/>
          </a:prstGeom>
        </p:spPr>
      </p:pic>
    </p:spTree>
    <p:extLst>
      <p:ext uri="{BB962C8B-B14F-4D97-AF65-F5344CB8AC3E}">
        <p14:creationId xmlns:p14="http://schemas.microsoft.com/office/powerpoint/2010/main" val="13241550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0E779D-4CE2-4292-1958-5915703C28B8}"/>
            </a:ext>
          </a:extLst>
        </p:cNvPr>
        <p:cNvGrpSpPr/>
        <p:nvPr/>
      </p:nvGrpSpPr>
      <p:grpSpPr>
        <a:xfrm>
          <a:off x="0" y="0"/>
          <a:ext cx="0" cy="0"/>
          <a:chOff x="0" y="0"/>
          <a:chExt cx="0" cy="0"/>
        </a:xfrm>
      </p:grpSpPr>
      <p:pic>
        <p:nvPicPr>
          <p:cNvPr id="2" name="Picture 1" descr="Physical Literacy | Australian Sports Commission">
            <a:extLst>
              <a:ext uri="{FF2B5EF4-FFF2-40B4-BE49-F238E27FC236}">
                <a16:creationId xmlns:a16="http://schemas.microsoft.com/office/drawing/2014/main" id="{16BD1FEF-8C63-CFDE-CB3C-D79565B14730}"/>
              </a:ext>
            </a:extLst>
          </p:cNvPr>
          <p:cNvPicPr>
            <a:picLocks noChangeAspect="1"/>
          </p:cNvPicPr>
          <p:nvPr/>
        </p:nvPicPr>
        <p:blipFill>
          <a:blip r:embed="rId3"/>
          <a:stretch>
            <a:fillRect/>
          </a:stretch>
        </p:blipFill>
        <p:spPr>
          <a:xfrm>
            <a:off x="1211263" y="68263"/>
            <a:ext cx="6721475" cy="6721475"/>
          </a:xfrm>
          <a:prstGeom prst="rect">
            <a:avLst/>
          </a:prstGeom>
          <a:noFill/>
        </p:spPr>
      </p:pic>
      <p:sp>
        <p:nvSpPr>
          <p:cNvPr id="4" name="TextBox 3">
            <a:extLst>
              <a:ext uri="{FF2B5EF4-FFF2-40B4-BE49-F238E27FC236}">
                <a16:creationId xmlns:a16="http://schemas.microsoft.com/office/drawing/2014/main" id="{5DC3610E-99BC-4AF9-4658-DF8B6411B68D}"/>
              </a:ext>
            </a:extLst>
          </p:cNvPr>
          <p:cNvSpPr txBox="1"/>
          <p:nvPr/>
        </p:nvSpPr>
        <p:spPr>
          <a:xfrm>
            <a:off x="3131840" y="2348880"/>
            <a:ext cx="4572000" cy="369332"/>
          </a:xfrm>
          <a:prstGeom prst="rect">
            <a:avLst/>
          </a:prstGeom>
          <a:noFill/>
        </p:spPr>
        <p:txBody>
          <a:bodyPr wrap="square">
            <a:spAutoFit/>
          </a:bodyPr>
          <a:lstStyle/>
          <a:p>
            <a:r>
              <a:rPr lang="en-US" b="1" dirty="0" err="1">
                <a:solidFill>
                  <a:schemeClr val="tx2">
                    <a:lumMod val="60000"/>
                    <a:lumOff val="40000"/>
                  </a:schemeClr>
                </a:solidFill>
              </a:rPr>
              <a:t>Llythrennedd</a:t>
            </a:r>
            <a:r>
              <a:rPr lang="en-US" b="1" dirty="0">
                <a:solidFill>
                  <a:schemeClr val="tx2">
                    <a:lumMod val="60000"/>
                    <a:lumOff val="40000"/>
                  </a:schemeClr>
                </a:solidFill>
              </a:rPr>
              <a:t> </a:t>
            </a:r>
            <a:r>
              <a:rPr lang="en-US" b="1" dirty="0" err="1">
                <a:solidFill>
                  <a:schemeClr val="tx2">
                    <a:lumMod val="60000"/>
                    <a:lumOff val="40000"/>
                  </a:schemeClr>
                </a:solidFill>
              </a:rPr>
              <a:t>Corfforol</a:t>
            </a:r>
            <a:r>
              <a:rPr lang="en-US" b="1" dirty="0">
                <a:solidFill>
                  <a:schemeClr val="tx2">
                    <a:lumMod val="60000"/>
                    <a:lumOff val="40000"/>
                  </a:schemeClr>
                </a:solidFill>
              </a:rPr>
              <a:t> </a:t>
            </a:r>
            <a:endParaRPr lang="en-US" dirty="0"/>
          </a:p>
        </p:txBody>
      </p:sp>
      <p:sp>
        <p:nvSpPr>
          <p:cNvPr id="3" name="TextBox 2">
            <a:extLst>
              <a:ext uri="{FF2B5EF4-FFF2-40B4-BE49-F238E27FC236}">
                <a16:creationId xmlns:a16="http://schemas.microsoft.com/office/drawing/2014/main" id="{8F5B29EF-5CD2-70D6-1A0A-2055914DA58D}"/>
              </a:ext>
            </a:extLst>
          </p:cNvPr>
          <p:cNvSpPr txBox="1"/>
          <p:nvPr/>
        </p:nvSpPr>
        <p:spPr>
          <a:xfrm>
            <a:off x="107504" y="260648"/>
            <a:ext cx="2160240" cy="923330"/>
          </a:xfrm>
          <a:prstGeom prst="rect">
            <a:avLst/>
          </a:prstGeom>
          <a:noFill/>
        </p:spPr>
        <p:txBody>
          <a:bodyPr wrap="square" rtlCol="0">
            <a:spAutoFit/>
          </a:bodyPr>
          <a:lstStyle/>
          <a:p>
            <a:r>
              <a:rPr lang="en-GB" dirty="0"/>
              <a:t>What does </a:t>
            </a:r>
            <a:r>
              <a:rPr lang="en-GB" dirty="0" err="1"/>
              <a:t>PhL</a:t>
            </a:r>
            <a:r>
              <a:rPr lang="en-GB" dirty="0"/>
              <a:t> mean to you – in your life? </a:t>
            </a:r>
          </a:p>
        </p:txBody>
      </p:sp>
      <p:sp>
        <p:nvSpPr>
          <p:cNvPr id="5" name="TextBox 4">
            <a:extLst>
              <a:ext uri="{FF2B5EF4-FFF2-40B4-BE49-F238E27FC236}">
                <a16:creationId xmlns:a16="http://schemas.microsoft.com/office/drawing/2014/main" id="{CE3E0F14-556F-993A-E536-955B8D0B0AED}"/>
              </a:ext>
            </a:extLst>
          </p:cNvPr>
          <p:cNvSpPr txBox="1"/>
          <p:nvPr/>
        </p:nvSpPr>
        <p:spPr>
          <a:xfrm>
            <a:off x="6852617" y="87284"/>
            <a:ext cx="2160240" cy="923330"/>
          </a:xfrm>
          <a:prstGeom prst="rect">
            <a:avLst/>
          </a:prstGeom>
          <a:noFill/>
        </p:spPr>
        <p:txBody>
          <a:bodyPr wrap="square" rtlCol="0">
            <a:spAutoFit/>
          </a:bodyPr>
          <a:lstStyle/>
          <a:p>
            <a:r>
              <a:rPr lang="en-GB" dirty="0"/>
              <a:t>Beth </a:t>
            </a:r>
            <a:r>
              <a:rPr lang="en-GB" dirty="0" err="1"/>
              <a:t>mae</a:t>
            </a:r>
            <a:r>
              <a:rPr lang="en-GB" dirty="0"/>
              <a:t> </a:t>
            </a:r>
            <a:r>
              <a:rPr lang="en-GB" dirty="0" err="1"/>
              <a:t>Ll</a:t>
            </a:r>
            <a:r>
              <a:rPr lang="en-GB" dirty="0"/>
              <a:t> </a:t>
            </a:r>
            <a:r>
              <a:rPr lang="en-GB" dirty="0" err="1"/>
              <a:t>Corff</a:t>
            </a:r>
            <a:r>
              <a:rPr lang="en-GB" dirty="0"/>
              <a:t> </a:t>
            </a:r>
            <a:r>
              <a:rPr lang="en-GB" dirty="0" err="1"/>
              <a:t>yn</a:t>
            </a:r>
            <a:r>
              <a:rPr lang="en-GB" dirty="0"/>
              <a:t> </a:t>
            </a:r>
            <a:r>
              <a:rPr lang="en-GB" dirty="0" err="1"/>
              <a:t>golygu</a:t>
            </a:r>
            <a:r>
              <a:rPr lang="en-GB" dirty="0"/>
              <a:t> i chi – </a:t>
            </a:r>
            <a:r>
              <a:rPr lang="en-GB" dirty="0" err="1"/>
              <a:t>yn</a:t>
            </a:r>
            <a:r>
              <a:rPr lang="en-GB" dirty="0"/>
              <a:t> </a:t>
            </a:r>
            <a:r>
              <a:rPr lang="en-GB" dirty="0" err="1"/>
              <a:t>eich</a:t>
            </a:r>
            <a:r>
              <a:rPr lang="en-GB" dirty="0"/>
              <a:t> </a:t>
            </a:r>
            <a:r>
              <a:rPr lang="en-GB" dirty="0" err="1"/>
              <a:t>bywyd</a:t>
            </a:r>
            <a:r>
              <a:rPr lang="en-GB" dirty="0"/>
              <a:t>?  </a:t>
            </a:r>
          </a:p>
        </p:txBody>
      </p:sp>
    </p:spTree>
    <p:extLst>
      <p:ext uri="{BB962C8B-B14F-4D97-AF65-F5344CB8AC3E}">
        <p14:creationId xmlns:p14="http://schemas.microsoft.com/office/powerpoint/2010/main" val="34333588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FF75DD-25B5-F945-8F7B-B83BF2E29652}"/>
              </a:ext>
            </a:extLst>
          </p:cNvPr>
          <p:cNvSpPr>
            <a:spLocks noGrp="1"/>
          </p:cNvSpPr>
          <p:nvPr>
            <p:ph type="title"/>
          </p:nvPr>
        </p:nvSpPr>
        <p:spPr/>
        <p:txBody>
          <a:bodyPr/>
          <a:lstStyle/>
          <a:p>
            <a:r>
              <a:rPr lang="en-US" dirty="0"/>
              <a:t>Post 7 </a:t>
            </a:r>
            <a:r>
              <a:rPr lang="en-US" dirty="0" err="1"/>
              <a:t>yrs</a:t>
            </a:r>
            <a:r>
              <a:rPr lang="en-US" dirty="0"/>
              <a:t> old</a:t>
            </a:r>
          </a:p>
        </p:txBody>
      </p:sp>
      <p:sp>
        <p:nvSpPr>
          <p:cNvPr id="3" name="Content Placeholder 2">
            <a:extLst>
              <a:ext uri="{FF2B5EF4-FFF2-40B4-BE49-F238E27FC236}">
                <a16:creationId xmlns:a16="http://schemas.microsoft.com/office/drawing/2014/main" id="{CF8C7001-5972-294C-9D0A-B2870D04B020}"/>
              </a:ext>
            </a:extLst>
          </p:cNvPr>
          <p:cNvSpPr>
            <a:spLocks noGrp="1"/>
          </p:cNvSpPr>
          <p:nvPr>
            <p:ph idx="1"/>
          </p:nvPr>
        </p:nvSpPr>
        <p:spPr/>
        <p:txBody>
          <a:bodyPr/>
          <a:lstStyle/>
          <a:p>
            <a:pPr marL="0" indent="0">
              <a:buNone/>
            </a:pPr>
            <a:r>
              <a:rPr lang="en-US" dirty="0"/>
              <a:t>(Reminder re essay…) upon your individual experiences during this time of your life &amp; … what aspects of physical literacy was promoted so that you would have a positive disposition towards physical literacy &amp; healthy lifestyle? </a:t>
            </a:r>
          </a:p>
        </p:txBody>
      </p:sp>
    </p:spTree>
    <p:extLst>
      <p:ext uri="{BB962C8B-B14F-4D97-AF65-F5344CB8AC3E}">
        <p14:creationId xmlns:p14="http://schemas.microsoft.com/office/powerpoint/2010/main" val="134682122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Your First Day - BJJ Mountain of Motor Development for Non-Athletes : r/bjj">
            <a:extLst>
              <a:ext uri="{FF2B5EF4-FFF2-40B4-BE49-F238E27FC236}">
                <a16:creationId xmlns:a16="http://schemas.microsoft.com/office/drawing/2014/main" id="{D764D1A6-4EA9-BF60-9B89-04A18B87148A}"/>
              </a:ext>
            </a:extLst>
          </p:cNvPr>
          <p:cNvPicPr>
            <a:picLocks noChangeAspect="1"/>
          </p:cNvPicPr>
          <p:nvPr/>
        </p:nvPicPr>
        <p:blipFill>
          <a:blip r:embed="rId3"/>
          <a:srcRect l="-5014" t="-3737" r="-1"/>
          <a:stretch>
            <a:fillRect/>
          </a:stretch>
        </p:blipFill>
        <p:spPr>
          <a:xfrm>
            <a:off x="8900" y="1149153"/>
            <a:ext cx="8963025" cy="5356637"/>
          </a:xfrm>
          <a:prstGeom prst="rect">
            <a:avLst/>
          </a:prstGeom>
          <a:noFill/>
          <a:ln cap="flat">
            <a:noFill/>
          </a:ln>
        </p:spPr>
      </p:pic>
      <p:sp>
        <p:nvSpPr>
          <p:cNvPr id="5" name="Title 1">
            <a:extLst>
              <a:ext uri="{FF2B5EF4-FFF2-40B4-BE49-F238E27FC236}">
                <a16:creationId xmlns:a16="http://schemas.microsoft.com/office/drawing/2014/main" id="{025F3FB7-6515-6983-E83D-189CC8DFEB92}"/>
              </a:ext>
            </a:extLst>
          </p:cNvPr>
          <p:cNvSpPr txBox="1">
            <a:spLocks noGrp="1"/>
          </p:cNvSpPr>
          <p:nvPr>
            <p:ph type="title"/>
          </p:nvPr>
        </p:nvSpPr>
        <p:spPr>
          <a:xfrm>
            <a:off x="379280" y="722"/>
            <a:ext cx="8761415" cy="1148431"/>
          </a:xfrm>
        </p:spPr>
        <p:txBody>
          <a:bodyPr>
            <a:normAutofit fontScale="90000"/>
          </a:bodyPr>
          <a:lstStyle/>
          <a:p>
            <a:pPr lvl="0"/>
            <a:r>
              <a:rPr lang="en-GB" dirty="0"/>
              <a:t>Mountain of motor development (Metcalfe 2002)</a:t>
            </a:r>
          </a:p>
        </p:txBody>
      </p:sp>
    </p:spTree>
    <p:extLst>
      <p:ext uri="{BB962C8B-B14F-4D97-AF65-F5344CB8AC3E}">
        <p14:creationId xmlns:p14="http://schemas.microsoft.com/office/powerpoint/2010/main" val="3162531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Content Placeholder 5" descr="images-8.jpeg"/>
          <p:cNvPicPr>
            <a:picLocks noGrp="1" noChangeAspect="1"/>
          </p:cNvPicPr>
          <p:nvPr>
            <p:ph idx="1"/>
          </p:nvPr>
        </p:nvPicPr>
        <p:blipFill>
          <a:blip r:embed="rId3">
            <a:extLst>
              <a:ext uri="{28A0092B-C50C-407E-A947-70E740481C1C}">
                <a14:useLocalDpi xmlns:a14="http://schemas.microsoft.com/office/drawing/2010/main" val="0"/>
              </a:ext>
            </a:extLst>
          </a:blip>
          <a:srcRect t="13289" b="13289"/>
          <a:stretch>
            <a:fillRect/>
          </a:stretch>
        </p:blipFill>
        <p:spPr>
          <a:xfrm>
            <a:off x="457138" y="2846320"/>
            <a:ext cx="4114862" cy="2620245"/>
          </a:xfrm>
        </p:spPr>
      </p:pic>
      <p:pic>
        <p:nvPicPr>
          <p:cNvPr id="21507" name="Picture 3" descr="images-7.jpe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335623" y="2504681"/>
            <a:ext cx="2631316" cy="29618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8" name="Picture 4" descr="Unknown-5.jpe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049918" y="1750828"/>
            <a:ext cx="2285704" cy="2301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9" name="Picture 8" descr="Unknown-4.jpeg"/>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457138" y="324635"/>
            <a:ext cx="2619375"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1">
            <a:extLst>
              <a:ext uri="{FF2B5EF4-FFF2-40B4-BE49-F238E27FC236}">
                <a16:creationId xmlns:a16="http://schemas.microsoft.com/office/drawing/2014/main" id="{05DD6F42-6C60-CD40-810A-634037F63658}"/>
              </a:ext>
            </a:extLst>
          </p:cNvPr>
          <p:cNvSpPr>
            <a:spLocks noGrp="1"/>
          </p:cNvSpPr>
          <p:nvPr>
            <p:ph type="title"/>
          </p:nvPr>
        </p:nvSpPr>
        <p:spPr>
          <a:xfrm>
            <a:off x="3076512" y="274638"/>
            <a:ext cx="5610287" cy="1143000"/>
          </a:xfrm>
        </p:spPr>
        <p:txBody>
          <a:bodyPr>
            <a:normAutofit/>
          </a:bodyPr>
          <a:lstStyle/>
          <a:p>
            <a:r>
              <a:rPr lang="en-US" b="1" dirty="0">
                <a:solidFill>
                  <a:schemeClr val="tx2">
                    <a:lumMod val="60000"/>
                    <a:lumOff val="40000"/>
                  </a:schemeClr>
                </a:solidFill>
              </a:rPr>
              <a:t>Dualism</a:t>
            </a:r>
          </a:p>
        </p:txBody>
      </p:sp>
    </p:spTree>
    <p:extLst>
      <p:ext uri="{BB962C8B-B14F-4D97-AF65-F5344CB8AC3E}">
        <p14:creationId xmlns:p14="http://schemas.microsoft.com/office/powerpoint/2010/main" val="208394086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ACD253-1B04-F146-A549-3C85191D1932}"/>
              </a:ext>
            </a:extLst>
          </p:cNvPr>
          <p:cNvSpPr>
            <a:spLocks noGrp="1"/>
          </p:cNvSpPr>
          <p:nvPr>
            <p:ph type="title"/>
          </p:nvPr>
        </p:nvSpPr>
        <p:spPr>
          <a:xfrm>
            <a:off x="-234393" y="-45502"/>
            <a:ext cx="8229600" cy="1143000"/>
          </a:xfrm>
        </p:spPr>
        <p:txBody>
          <a:bodyPr/>
          <a:lstStyle/>
          <a:p>
            <a:r>
              <a:rPr lang="en-US" dirty="0"/>
              <a:t>Monism</a:t>
            </a:r>
          </a:p>
        </p:txBody>
      </p:sp>
      <p:pic>
        <p:nvPicPr>
          <p:cNvPr id="5122" name="Picture 2">
            <a:extLst>
              <a:ext uri="{FF2B5EF4-FFF2-40B4-BE49-F238E27FC236}">
                <a16:creationId xmlns:a16="http://schemas.microsoft.com/office/drawing/2014/main" id="{A02AC041-1ADE-594E-A1BD-CC9A55F1A50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0960" y="1238250"/>
            <a:ext cx="4432300" cy="4381500"/>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a:extLst>
              <a:ext uri="{FF2B5EF4-FFF2-40B4-BE49-F238E27FC236}">
                <a16:creationId xmlns:a16="http://schemas.microsoft.com/office/drawing/2014/main" id="{E085F611-0554-C44D-B2DC-21C50F65BBF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37627" y="3575050"/>
            <a:ext cx="3022600" cy="2044700"/>
          </a:xfrm>
          <a:prstGeom prst="rect">
            <a:avLst/>
          </a:prstGeom>
          <a:noFill/>
          <a:extLst>
            <a:ext uri="{909E8E84-426E-40DD-AFC4-6F175D3DCCD1}">
              <a14:hiddenFill xmlns:a14="http://schemas.microsoft.com/office/drawing/2010/main">
                <a:solidFill>
                  <a:srgbClr val="FFFFFF"/>
                </a:solidFill>
              </a14:hiddenFill>
            </a:ext>
          </a:extLst>
        </p:spPr>
      </p:pic>
      <p:pic>
        <p:nvPicPr>
          <p:cNvPr id="6" name="Content Placeholder 4">
            <a:extLst>
              <a:ext uri="{FF2B5EF4-FFF2-40B4-BE49-F238E27FC236}">
                <a16:creationId xmlns:a16="http://schemas.microsoft.com/office/drawing/2014/main" id="{AF201B55-916C-FF4D-83E9-772DC6E79396}"/>
              </a:ext>
            </a:extLst>
          </p:cNvPr>
          <p:cNvPicPr>
            <a:picLocks noGrp="1" noChangeAspect="1"/>
          </p:cNvPicPr>
          <p:nvPr/>
        </p:nvPicPr>
        <p:blipFill>
          <a:blip r:embed="rId5"/>
          <a:srcRect/>
          <a:stretch>
            <a:fillRect/>
          </a:stretch>
        </p:blipFill>
        <p:spPr bwMode="auto">
          <a:xfrm>
            <a:off x="5263594" y="1007546"/>
            <a:ext cx="3570666" cy="2285999"/>
          </a:xfrm>
          <a:prstGeom prst="rect">
            <a:avLst/>
          </a:prstGeom>
          <a:noFill/>
          <a:ln w="9525">
            <a:noFill/>
            <a:miter lim="800000"/>
            <a:headEnd/>
            <a:tailEnd/>
          </a:ln>
        </p:spPr>
      </p:pic>
    </p:spTree>
    <p:extLst>
      <p:ext uri="{BB962C8B-B14F-4D97-AF65-F5344CB8AC3E}">
        <p14:creationId xmlns:p14="http://schemas.microsoft.com/office/powerpoint/2010/main" val="131622597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0C197B-5B60-2246-A4B3-6C39F8C2F757}"/>
              </a:ext>
            </a:extLst>
          </p:cNvPr>
          <p:cNvSpPr>
            <a:spLocks noGrp="1"/>
          </p:cNvSpPr>
          <p:nvPr>
            <p:ph type="title"/>
          </p:nvPr>
        </p:nvSpPr>
        <p:spPr>
          <a:xfrm>
            <a:off x="457200" y="48460"/>
            <a:ext cx="8229600" cy="734488"/>
          </a:xfrm>
        </p:spPr>
        <p:txBody>
          <a:bodyPr>
            <a:normAutofit/>
          </a:bodyPr>
          <a:lstStyle/>
          <a:p>
            <a:r>
              <a:rPr lang="en-US" sz="3800" dirty="0" err="1"/>
              <a:t>Ymarferol</a:t>
            </a:r>
            <a:r>
              <a:rPr lang="en-US" sz="3800" dirty="0"/>
              <a:t> /Practical </a:t>
            </a:r>
          </a:p>
        </p:txBody>
      </p:sp>
      <p:sp>
        <p:nvSpPr>
          <p:cNvPr id="3" name="Content Placeholder 2">
            <a:extLst>
              <a:ext uri="{FF2B5EF4-FFF2-40B4-BE49-F238E27FC236}">
                <a16:creationId xmlns:a16="http://schemas.microsoft.com/office/drawing/2014/main" id="{D1F39CF1-FE60-4847-BEBB-6A486057D057}"/>
              </a:ext>
            </a:extLst>
          </p:cNvPr>
          <p:cNvSpPr>
            <a:spLocks noGrp="1"/>
          </p:cNvSpPr>
          <p:nvPr>
            <p:ph idx="1"/>
          </p:nvPr>
        </p:nvSpPr>
        <p:spPr>
          <a:xfrm>
            <a:off x="4639021" y="791373"/>
            <a:ext cx="4320480" cy="3917032"/>
          </a:xfrm>
        </p:spPr>
        <p:txBody>
          <a:bodyPr>
            <a:noAutofit/>
          </a:bodyPr>
          <a:lstStyle/>
          <a:p>
            <a:r>
              <a:rPr lang="en-US" sz="2400" dirty="0"/>
              <a:t>Body awareness </a:t>
            </a:r>
          </a:p>
          <a:p>
            <a:pPr marL="0" indent="0">
              <a:buNone/>
            </a:pPr>
            <a:r>
              <a:rPr lang="en-US" sz="2400" dirty="0"/>
              <a:t>&amp; prepositions</a:t>
            </a:r>
          </a:p>
          <a:p>
            <a:pPr marL="0" indent="0">
              <a:buNone/>
            </a:pPr>
            <a:r>
              <a:rPr lang="en-US" sz="2400" dirty="0"/>
              <a:t>   </a:t>
            </a:r>
          </a:p>
          <a:p>
            <a:r>
              <a:rPr lang="en-US" sz="2400" dirty="0"/>
              <a:t>Locomotor</a:t>
            </a:r>
          </a:p>
          <a:p>
            <a:pPr marL="0" indent="0">
              <a:buNone/>
            </a:pPr>
            <a:r>
              <a:rPr lang="en-US" sz="2400" dirty="0"/>
              <a:t>&amp; prepositions</a:t>
            </a:r>
          </a:p>
          <a:p>
            <a:pPr marL="0" indent="0">
              <a:buNone/>
            </a:pPr>
            <a:endParaRPr lang="en-US" sz="2400" dirty="0"/>
          </a:p>
          <a:p>
            <a:r>
              <a:rPr lang="en-US" sz="2400" dirty="0"/>
              <a:t>Object control</a:t>
            </a:r>
          </a:p>
          <a:p>
            <a:pPr marL="0" indent="0">
              <a:buNone/>
            </a:pPr>
            <a:r>
              <a:rPr lang="en-US" sz="2400" dirty="0"/>
              <a:t>&amp; prepositions </a:t>
            </a:r>
          </a:p>
          <a:p>
            <a:pPr marL="0" indent="0">
              <a:buNone/>
            </a:pPr>
            <a:endParaRPr lang="en-US" sz="2400" dirty="0"/>
          </a:p>
          <a:p>
            <a:pPr marL="0" indent="0">
              <a:buNone/>
            </a:pPr>
            <a:r>
              <a:rPr lang="en-US" sz="2400" dirty="0"/>
              <a:t>In pairs create a game &amp; teach another pair</a:t>
            </a:r>
          </a:p>
          <a:p>
            <a:pPr marL="0" indent="0">
              <a:buNone/>
            </a:pPr>
            <a:endParaRPr lang="en-US" sz="2000" dirty="0"/>
          </a:p>
          <a:p>
            <a:pPr marL="0" indent="0">
              <a:buNone/>
            </a:pPr>
            <a:endParaRPr lang="en-US" sz="2000" dirty="0"/>
          </a:p>
        </p:txBody>
      </p:sp>
      <p:sp>
        <p:nvSpPr>
          <p:cNvPr id="4" name="Content Placeholder 2">
            <a:extLst>
              <a:ext uri="{FF2B5EF4-FFF2-40B4-BE49-F238E27FC236}">
                <a16:creationId xmlns:a16="http://schemas.microsoft.com/office/drawing/2014/main" id="{957251D1-2F88-9C41-998D-80AB7B750BD7}"/>
              </a:ext>
            </a:extLst>
          </p:cNvPr>
          <p:cNvSpPr txBox="1">
            <a:spLocks/>
          </p:cNvSpPr>
          <p:nvPr/>
        </p:nvSpPr>
        <p:spPr>
          <a:xfrm>
            <a:off x="207504" y="908720"/>
            <a:ext cx="3716424" cy="39170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z="2400" dirty="0" err="1"/>
              <a:t>Ymwybyddiaeth</a:t>
            </a:r>
            <a:r>
              <a:rPr lang="en-US" sz="2400" dirty="0"/>
              <a:t> </a:t>
            </a:r>
            <a:r>
              <a:rPr lang="en-US" sz="2400" dirty="0" err="1"/>
              <a:t>corff</a:t>
            </a:r>
            <a:r>
              <a:rPr lang="en-US" sz="2400" dirty="0"/>
              <a:t> ac </a:t>
            </a:r>
            <a:r>
              <a:rPr lang="en-US" sz="2400" dirty="0" err="1"/>
              <a:t>arddodiadau</a:t>
            </a:r>
            <a:r>
              <a:rPr lang="en-US" sz="2400" dirty="0"/>
              <a:t> </a:t>
            </a:r>
          </a:p>
          <a:p>
            <a:endParaRPr lang="en-US" sz="2400" dirty="0"/>
          </a:p>
          <a:p>
            <a:r>
              <a:rPr lang="en-US" sz="2400" dirty="0"/>
              <a:t>Locomotor ac </a:t>
            </a:r>
            <a:r>
              <a:rPr lang="en-US" sz="2400" dirty="0" err="1"/>
              <a:t>arddodiadau</a:t>
            </a:r>
            <a:r>
              <a:rPr lang="en-US" sz="2400" dirty="0"/>
              <a:t> </a:t>
            </a:r>
          </a:p>
          <a:p>
            <a:endParaRPr lang="en-US" sz="2400" dirty="0"/>
          </a:p>
          <a:p>
            <a:r>
              <a:rPr lang="en-US" sz="2400" dirty="0" err="1"/>
              <a:t>Rheoli</a:t>
            </a:r>
            <a:r>
              <a:rPr lang="en-US" sz="2400" dirty="0"/>
              <a:t> offer ac </a:t>
            </a:r>
            <a:r>
              <a:rPr lang="en-US" sz="2400" dirty="0" err="1"/>
              <a:t>arddodiadau</a:t>
            </a:r>
            <a:endParaRPr lang="en-US" sz="2400" dirty="0"/>
          </a:p>
          <a:p>
            <a:endParaRPr lang="en-US" sz="2400" dirty="0"/>
          </a:p>
          <a:p>
            <a:r>
              <a:rPr lang="en-US" sz="2400" dirty="0" err="1"/>
              <a:t>Mewn</a:t>
            </a:r>
            <a:r>
              <a:rPr lang="en-US" sz="2400" dirty="0"/>
              <a:t> </a:t>
            </a:r>
            <a:r>
              <a:rPr lang="en-US" sz="2400" dirty="0" err="1"/>
              <a:t>parau</a:t>
            </a:r>
            <a:r>
              <a:rPr lang="en-US" sz="2400" dirty="0"/>
              <a:t> </a:t>
            </a:r>
            <a:r>
              <a:rPr lang="en-US" sz="2400" dirty="0" err="1"/>
              <a:t>creu</a:t>
            </a:r>
            <a:r>
              <a:rPr lang="en-US" sz="2400" dirty="0"/>
              <a:t> </a:t>
            </a:r>
            <a:r>
              <a:rPr lang="en-US" sz="2400" dirty="0" err="1"/>
              <a:t>gêm</a:t>
            </a:r>
            <a:r>
              <a:rPr lang="en-US" sz="2400" dirty="0"/>
              <a:t> a </a:t>
            </a:r>
            <a:r>
              <a:rPr lang="en-US" sz="2400" dirty="0" err="1"/>
              <a:t>dysgwch</a:t>
            </a:r>
            <a:r>
              <a:rPr lang="en-US" sz="2400" dirty="0"/>
              <a:t> </a:t>
            </a:r>
            <a:r>
              <a:rPr lang="en-US" sz="2400" dirty="0" err="1"/>
              <a:t>pâr</a:t>
            </a:r>
            <a:r>
              <a:rPr lang="en-US" sz="2400" dirty="0"/>
              <a:t> </a:t>
            </a:r>
            <a:r>
              <a:rPr lang="en-US" sz="2400" dirty="0" err="1"/>
              <a:t>arall</a:t>
            </a:r>
            <a:endParaRPr lang="en-US" sz="2400" dirty="0"/>
          </a:p>
          <a:p>
            <a:endParaRPr lang="en-US" sz="2400" dirty="0"/>
          </a:p>
        </p:txBody>
      </p:sp>
    </p:spTree>
    <p:extLst>
      <p:ext uri="{BB962C8B-B14F-4D97-AF65-F5344CB8AC3E}">
        <p14:creationId xmlns:p14="http://schemas.microsoft.com/office/powerpoint/2010/main" val="255748001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5336" y="320618"/>
            <a:ext cx="8697144" cy="706090"/>
          </a:xfrm>
        </p:spPr>
        <p:txBody>
          <a:bodyPr>
            <a:normAutofit fontScale="90000"/>
          </a:bodyPr>
          <a:lstStyle/>
          <a:p>
            <a:r>
              <a:rPr lang="en-GB" sz="3600" dirty="0"/>
              <a:t>Foundational Movement Skills/ Competencies </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839839995"/>
              </p:ext>
            </p:extLst>
          </p:nvPr>
        </p:nvGraphicFramePr>
        <p:xfrm>
          <a:off x="395535" y="1039721"/>
          <a:ext cx="8496945" cy="4507795"/>
        </p:xfrm>
        <a:graphic>
          <a:graphicData uri="http://schemas.openxmlformats.org/drawingml/2006/table">
            <a:tbl>
              <a:tblPr firstRow="1" bandRow="1">
                <a:tableStyleId>{5C22544A-7EE6-4342-B048-85BDC9FD1C3A}</a:tableStyleId>
              </a:tblPr>
              <a:tblGrid>
                <a:gridCol w="2088233">
                  <a:extLst>
                    <a:ext uri="{9D8B030D-6E8A-4147-A177-3AD203B41FA5}">
                      <a16:colId xmlns:a16="http://schemas.microsoft.com/office/drawing/2014/main" val="20000"/>
                    </a:ext>
                  </a:extLst>
                </a:gridCol>
                <a:gridCol w="6408712">
                  <a:extLst>
                    <a:ext uri="{9D8B030D-6E8A-4147-A177-3AD203B41FA5}">
                      <a16:colId xmlns:a16="http://schemas.microsoft.com/office/drawing/2014/main" val="20001"/>
                    </a:ext>
                  </a:extLst>
                </a:gridCol>
              </a:tblGrid>
              <a:tr h="562875">
                <a:tc>
                  <a:txBody>
                    <a:bodyPr/>
                    <a:lstStyle/>
                    <a:p>
                      <a:r>
                        <a:rPr lang="en-GB" sz="2000" dirty="0"/>
                        <a:t>Foundation Movement</a:t>
                      </a:r>
                    </a:p>
                  </a:txBody>
                  <a:tcPr marL="68580" marR="68580" marT="34290" marB="34290"/>
                </a:tc>
                <a:tc>
                  <a:txBody>
                    <a:bodyPr/>
                    <a:lstStyle/>
                    <a:p>
                      <a:r>
                        <a:rPr lang="en-GB" sz="2000" dirty="0"/>
                        <a:t>Fundamental Sports Skills</a:t>
                      </a:r>
                    </a:p>
                  </a:txBody>
                  <a:tcPr marL="68580" marR="68580" marT="34290" marB="34290"/>
                </a:tc>
                <a:extLst>
                  <a:ext uri="{0D108BD9-81ED-4DB2-BD59-A6C34878D82A}">
                    <a16:rowId xmlns:a16="http://schemas.microsoft.com/office/drawing/2014/main" val="10000"/>
                  </a:ext>
                </a:extLst>
              </a:tr>
              <a:tr h="493599">
                <a:tc>
                  <a:txBody>
                    <a:bodyPr/>
                    <a:lstStyle/>
                    <a:p>
                      <a:r>
                        <a:rPr lang="en-GB" sz="1800" dirty="0"/>
                        <a:t>Squat</a:t>
                      </a:r>
                    </a:p>
                  </a:txBody>
                  <a:tcPr marL="68580" marR="68580" marT="34290" marB="34290"/>
                </a:tc>
                <a:tc>
                  <a:txBody>
                    <a:bodyPr/>
                    <a:lstStyle/>
                    <a:p>
                      <a:r>
                        <a:rPr lang="en-GB" sz="1800" dirty="0"/>
                        <a:t>Vertical Jump, sprint, hop, dodge, side gallop</a:t>
                      </a:r>
                    </a:p>
                  </a:txBody>
                  <a:tcPr marL="68580" marR="68580" marT="34290" marB="34290"/>
                </a:tc>
                <a:extLst>
                  <a:ext uri="{0D108BD9-81ED-4DB2-BD59-A6C34878D82A}">
                    <a16:rowId xmlns:a16="http://schemas.microsoft.com/office/drawing/2014/main" val="10001"/>
                  </a:ext>
                </a:extLst>
              </a:tr>
              <a:tr h="701429">
                <a:tc>
                  <a:txBody>
                    <a:bodyPr/>
                    <a:lstStyle/>
                    <a:p>
                      <a:r>
                        <a:rPr lang="en-GB" sz="1800" dirty="0"/>
                        <a:t>Lunge</a:t>
                      </a:r>
                    </a:p>
                  </a:txBody>
                  <a:tcPr marL="68580" marR="68580" marT="34290" marB="34290"/>
                </a:tc>
                <a:tc>
                  <a:txBody>
                    <a:bodyPr/>
                    <a:lstStyle/>
                    <a:p>
                      <a:r>
                        <a:rPr lang="en-GB" sz="1800" dirty="0"/>
                        <a:t>Sprint</a:t>
                      </a:r>
                      <a:r>
                        <a:rPr lang="en-GB" sz="1800" baseline="0" dirty="0"/>
                        <a:t> run, skip, hop, dodge, kick, static balance, catch, side gallop</a:t>
                      </a:r>
                      <a:endParaRPr lang="en-GB" sz="1800" dirty="0"/>
                    </a:p>
                  </a:txBody>
                  <a:tcPr marL="68580" marR="68580" marT="34290" marB="34290"/>
                </a:tc>
                <a:extLst>
                  <a:ext uri="{0D108BD9-81ED-4DB2-BD59-A6C34878D82A}">
                    <a16:rowId xmlns:a16="http://schemas.microsoft.com/office/drawing/2014/main" val="10002"/>
                  </a:ext>
                </a:extLst>
              </a:tr>
              <a:tr h="472980">
                <a:tc>
                  <a:txBody>
                    <a:bodyPr/>
                    <a:lstStyle/>
                    <a:p>
                      <a:r>
                        <a:rPr lang="en-GB" sz="1800" dirty="0"/>
                        <a:t>Push Up</a:t>
                      </a:r>
                    </a:p>
                  </a:txBody>
                  <a:tcPr marL="68580" marR="68580" marT="34290" marB="34290"/>
                </a:tc>
                <a:tc>
                  <a:txBody>
                    <a:bodyPr/>
                    <a:lstStyle/>
                    <a:p>
                      <a:r>
                        <a:rPr lang="en-GB" sz="1800" dirty="0"/>
                        <a:t>Overarm throw, strike</a:t>
                      </a:r>
                    </a:p>
                  </a:txBody>
                  <a:tcPr marL="68580" marR="68580" marT="34290" marB="34290"/>
                </a:tc>
                <a:extLst>
                  <a:ext uri="{0D108BD9-81ED-4DB2-BD59-A6C34878D82A}">
                    <a16:rowId xmlns:a16="http://schemas.microsoft.com/office/drawing/2014/main" val="10003"/>
                  </a:ext>
                </a:extLst>
              </a:tr>
              <a:tr h="472980">
                <a:tc>
                  <a:txBody>
                    <a:bodyPr/>
                    <a:lstStyle/>
                    <a:p>
                      <a:r>
                        <a:rPr lang="en-GB" sz="1800" dirty="0"/>
                        <a:t>Pull Up</a:t>
                      </a:r>
                    </a:p>
                  </a:txBody>
                  <a:tcPr marL="68580" marR="68580" marT="34290" marB="34290"/>
                </a:tc>
                <a:tc>
                  <a:txBody>
                    <a:bodyPr/>
                    <a:lstStyle/>
                    <a:p>
                      <a:r>
                        <a:rPr lang="en-GB" sz="1800" dirty="0"/>
                        <a:t>Throw,</a:t>
                      </a:r>
                      <a:r>
                        <a:rPr lang="en-GB" sz="1800" baseline="0" dirty="0"/>
                        <a:t> catch, strike</a:t>
                      </a:r>
                      <a:endParaRPr lang="en-GB" sz="1800" dirty="0"/>
                    </a:p>
                  </a:txBody>
                  <a:tcPr marL="68580" marR="68580" marT="34290" marB="34290"/>
                </a:tc>
                <a:extLst>
                  <a:ext uri="{0D108BD9-81ED-4DB2-BD59-A6C34878D82A}">
                    <a16:rowId xmlns:a16="http://schemas.microsoft.com/office/drawing/2014/main" val="10004"/>
                  </a:ext>
                </a:extLst>
              </a:tr>
              <a:tr h="493599">
                <a:tc>
                  <a:txBody>
                    <a:bodyPr/>
                    <a:lstStyle/>
                    <a:p>
                      <a:r>
                        <a:rPr lang="en-GB" sz="1800" dirty="0"/>
                        <a:t>Hinge</a:t>
                      </a:r>
                    </a:p>
                  </a:txBody>
                  <a:tcPr marL="68580" marR="68580" marT="34290" marB="34290"/>
                </a:tc>
                <a:tc>
                  <a:txBody>
                    <a:bodyPr/>
                    <a:lstStyle/>
                    <a:p>
                      <a:r>
                        <a:rPr lang="en-GB" sz="1800" dirty="0"/>
                        <a:t>Vertical jump, overarm throw, kick, dodge</a:t>
                      </a:r>
                    </a:p>
                  </a:txBody>
                  <a:tcPr marL="68580" marR="68580" marT="34290" marB="34290"/>
                </a:tc>
                <a:extLst>
                  <a:ext uri="{0D108BD9-81ED-4DB2-BD59-A6C34878D82A}">
                    <a16:rowId xmlns:a16="http://schemas.microsoft.com/office/drawing/2014/main" val="10005"/>
                  </a:ext>
                </a:extLst>
              </a:tr>
              <a:tr h="493599">
                <a:tc>
                  <a:txBody>
                    <a:bodyPr/>
                    <a:lstStyle/>
                    <a:p>
                      <a:r>
                        <a:rPr lang="en-GB" sz="1800" dirty="0"/>
                        <a:t>Rotation</a:t>
                      </a:r>
                    </a:p>
                  </a:txBody>
                  <a:tcPr marL="68580" marR="68580" marT="34290" marB="34290"/>
                </a:tc>
                <a:tc>
                  <a:txBody>
                    <a:bodyPr/>
                    <a:lstStyle/>
                    <a:p>
                      <a:r>
                        <a:rPr lang="en-GB" sz="1800" dirty="0"/>
                        <a:t>Sprint run, overarm throw, kick</a:t>
                      </a:r>
                    </a:p>
                  </a:txBody>
                  <a:tcPr marL="68580" marR="68580" marT="34290" marB="34290"/>
                </a:tc>
                <a:extLst>
                  <a:ext uri="{0D108BD9-81ED-4DB2-BD59-A6C34878D82A}">
                    <a16:rowId xmlns:a16="http://schemas.microsoft.com/office/drawing/2014/main" val="10006"/>
                  </a:ext>
                </a:extLst>
              </a:tr>
              <a:tr h="701429">
                <a:tc>
                  <a:txBody>
                    <a:bodyPr/>
                    <a:lstStyle/>
                    <a:p>
                      <a:r>
                        <a:rPr lang="en-GB" sz="1800" dirty="0"/>
                        <a:t>Brace</a:t>
                      </a:r>
                    </a:p>
                  </a:txBody>
                  <a:tcPr marL="68580" marR="68580" marT="34290" marB="34290"/>
                </a:tc>
                <a:tc>
                  <a:txBody>
                    <a:bodyPr/>
                    <a:lstStyle/>
                    <a:p>
                      <a:r>
                        <a:rPr lang="en-GB" sz="1800" dirty="0"/>
                        <a:t>Static balance, overarm throw, kick, sprint run, dodge</a:t>
                      </a:r>
                    </a:p>
                  </a:txBody>
                  <a:tcPr marL="68580" marR="68580" marT="34290" marB="34290"/>
                </a:tc>
                <a:extLst>
                  <a:ext uri="{0D108BD9-81ED-4DB2-BD59-A6C34878D82A}">
                    <a16:rowId xmlns:a16="http://schemas.microsoft.com/office/drawing/2014/main" val="10007"/>
                  </a:ext>
                </a:extLst>
              </a:tr>
            </a:tbl>
          </a:graphicData>
        </a:graphic>
      </p:graphicFrame>
      <p:sp>
        <p:nvSpPr>
          <p:cNvPr id="5" name="TextBox 4"/>
          <p:cNvSpPr txBox="1"/>
          <p:nvPr/>
        </p:nvSpPr>
        <p:spPr>
          <a:xfrm>
            <a:off x="5436096" y="5247434"/>
            <a:ext cx="3024336" cy="300082"/>
          </a:xfrm>
          <a:prstGeom prst="rect">
            <a:avLst/>
          </a:prstGeom>
          <a:noFill/>
        </p:spPr>
        <p:txBody>
          <a:bodyPr wrap="square" rtlCol="0">
            <a:spAutoFit/>
          </a:bodyPr>
          <a:lstStyle/>
          <a:p>
            <a:r>
              <a:rPr lang="en-GB" sz="1350" dirty="0"/>
              <a:t>(</a:t>
            </a:r>
            <a:r>
              <a:rPr lang="en-GB" sz="1350" dirty="0" err="1"/>
              <a:t>Tompsett</a:t>
            </a:r>
            <a:r>
              <a:rPr lang="en-GB" sz="1350" dirty="0"/>
              <a:t>, Burkett &amp; McKean, 2014)</a:t>
            </a:r>
          </a:p>
        </p:txBody>
      </p:sp>
    </p:spTree>
    <p:extLst>
      <p:ext uri="{BB962C8B-B14F-4D97-AF65-F5344CB8AC3E}">
        <p14:creationId xmlns:p14="http://schemas.microsoft.com/office/powerpoint/2010/main" val="365746929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61857B-4D97-AB4C-884F-D8939101875B}"/>
              </a:ext>
            </a:extLst>
          </p:cNvPr>
          <p:cNvSpPr>
            <a:spLocks noGrp="1"/>
          </p:cNvSpPr>
          <p:nvPr>
            <p:ph type="title"/>
          </p:nvPr>
        </p:nvSpPr>
        <p:spPr/>
        <p:txBody>
          <a:bodyPr/>
          <a:lstStyle/>
          <a:p>
            <a:r>
              <a:rPr lang="en-US" dirty="0"/>
              <a:t>Post 13yrs</a:t>
            </a:r>
          </a:p>
        </p:txBody>
      </p:sp>
      <p:sp>
        <p:nvSpPr>
          <p:cNvPr id="3" name="Content Placeholder 2">
            <a:extLst>
              <a:ext uri="{FF2B5EF4-FFF2-40B4-BE49-F238E27FC236}">
                <a16:creationId xmlns:a16="http://schemas.microsoft.com/office/drawing/2014/main" id="{C51D8003-4514-4B40-94BF-8DF98B041AAD}"/>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253809802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B29092A-5CB7-FE43-AA4B-0C48AF8BF881}"/>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20" y="10"/>
            <a:ext cx="9143980" cy="685799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5" name="Title 1">
            <a:extLst>
              <a:ext uri="{FF2B5EF4-FFF2-40B4-BE49-F238E27FC236}">
                <a16:creationId xmlns:a16="http://schemas.microsoft.com/office/drawing/2014/main" id="{E09249E7-CFF4-D64D-BB79-8B6732F068DE}"/>
              </a:ext>
            </a:extLst>
          </p:cNvPr>
          <p:cNvSpPr>
            <a:spLocks noGrp="1"/>
          </p:cNvSpPr>
          <p:nvPr>
            <p:ph type="title"/>
          </p:nvPr>
        </p:nvSpPr>
        <p:spPr>
          <a:xfrm>
            <a:off x="5868144" y="-243408"/>
            <a:ext cx="3538736" cy="1143000"/>
          </a:xfrm>
        </p:spPr>
        <p:txBody>
          <a:bodyPr/>
          <a:lstStyle/>
          <a:p>
            <a:r>
              <a:rPr lang="en-US" b="1" dirty="0"/>
              <a:t>Post 13yrs</a:t>
            </a:r>
          </a:p>
        </p:txBody>
      </p:sp>
    </p:spTree>
    <p:extLst>
      <p:ext uri="{BB962C8B-B14F-4D97-AF65-F5344CB8AC3E}">
        <p14:creationId xmlns:p14="http://schemas.microsoft.com/office/powerpoint/2010/main" val="428326203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Screen Shot 2020-02-23 at 22.23.18.png"/>
          <p:cNvPicPr>
            <a:picLocks noGrp="1" noChangeAspect="1"/>
          </p:cNvPicPr>
          <p:nvPr>
            <p:ph idx="1"/>
          </p:nvPr>
        </p:nvPicPr>
        <p:blipFill>
          <a:blip r:embed="rId3"/>
          <a:srcRect l="-27035" r="-27035"/>
          <a:stretch>
            <a:fillRect/>
          </a:stretch>
        </p:blipFill>
        <p:spPr>
          <a:xfrm>
            <a:off x="-2131517" y="238336"/>
            <a:ext cx="13407034" cy="6381328"/>
          </a:xfr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CB282A-DDD8-2E4E-B3F9-807EC1E95803}"/>
              </a:ext>
            </a:extLst>
          </p:cNvPr>
          <p:cNvSpPr>
            <a:spLocks noGrp="1"/>
          </p:cNvSpPr>
          <p:nvPr>
            <p:ph type="title"/>
          </p:nvPr>
        </p:nvSpPr>
        <p:spPr>
          <a:xfrm>
            <a:off x="457200" y="274638"/>
            <a:ext cx="8229600" cy="1066130"/>
          </a:xfrm>
        </p:spPr>
        <p:txBody>
          <a:bodyPr>
            <a:noAutofit/>
          </a:bodyPr>
          <a:lstStyle/>
          <a:p>
            <a:r>
              <a:rPr lang="en-US" sz="3200" dirty="0"/>
              <a:t>Link with Assignment </a:t>
            </a:r>
            <a:br>
              <a:rPr lang="en-US" sz="3200" dirty="0"/>
            </a:br>
            <a:r>
              <a:rPr lang="en-US" sz="3200" dirty="0"/>
              <a:t>Part 1 : Essay. March 7</a:t>
            </a:r>
            <a:r>
              <a:rPr lang="en-US" sz="3200" baseline="30000" dirty="0"/>
              <a:t>th</a:t>
            </a:r>
            <a:r>
              <a:rPr lang="en-US" sz="3200" dirty="0"/>
              <a:t>, 2025</a:t>
            </a:r>
          </a:p>
        </p:txBody>
      </p:sp>
      <p:sp>
        <p:nvSpPr>
          <p:cNvPr id="3" name="Content Placeholder 2">
            <a:extLst>
              <a:ext uri="{FF2B5EF4-FFF2-40B4-BE49-F238E27FC236}">
                <a16:creationId xmlns:a16="http://schemas.microsoft.com/office/drawing/2014/main" id="{22269918-4A58-1945-97FC-DD9601FEE8A3}"/>
              </a:ext>
            </a:extLst>
          </p:cNvPr>
          <p:cNvSpPr>
            <a:spLocks noGrp="1"/>
          </p:cNvSpPr>
          <p:nvPr>
            <p:ph idx="1"/>
          </p:nvPr>
        </p:nvSpPr>
        <p:spPr>
          <a:xfrm>
            <a:off x="457200" y="1700809"/>
            <a:ext cx="8229600" cy="3816424"/>
          </a:xfrm>
        </p:spPr>
        <p:txBody>
          <a:bodyPr>
            <a:normAutofit/>
          </a:bodyPr>
          <a:lstStyle/>
          <a:p>
            <a:pPr marL="0" indent="0" algn="ctr">
              <a:buNone/>
            </a:pPr>
            <a:r>
              <a:rPr lang="en-GB" sz="4000" u="sng" dirty="0">
                <a:effectLst/>
                <a:latin typeface="Cambria" panose="02040503050406030204" pitchFamily="18" charset="0"/>
                <a:ea typeface="Times New Roman" panose="02020603050405020304" pitchFamily="18" charset="0"/>
              </a:rPr>
              <a:t>Evaluate how children’s physical literacy can be developed by adventurous affordances.</a:t>
            </a:r>
            <a:r>
              <a:rPr lang="en-GB" sz="3800" dirty="0"/>
              <a:t> </a:t>
            </a:r>
          </a:p>
          <a:p>
            <a:pPr marL="0" indent="0" algn="ctr">
              <a:buNone/>
            </a:pPr>
            <a:endParaRPr lang="en-GB" sz="2800" dirty="0"/>
          </a:p>
          <a:p>
            <a:pPr marL="0" indent="0" algn="ctr">
              <a:buNone/>
            </a:pPr>
            <a:r>
              <a:rPr lang="en-GB" sz="2800" dirty="0"/>
              <a:t>Cat 1 : 30/100: read &amp; reference, read &amp; reference etc – Start with what’s on Moodle page &amp; Leganto. </a:t>
            </a:r>
          </a:p>
          <a:p>
            <a:pPr marL="0" indent="0">
              <a:buNone/>
            </a:pPr>
            <a:endParaRPr lang="en-US" dirty="0"/>
          </a:p>
        </p:txBody>
      </p:sp>
    </p:spTree>
    <p:extLst>
      <p:ext uri="{BB962C8B-B14F-4D97-AF65-F5344CB8AC3E}">
        <p14:creationId xmlns:p14="http://schemas.microsoft.com/office/powerpoint/2010/main" val="321790564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MA Physical Education, Sport and Physical Literacy banner">
            <a:extLst>
              <a:ext uri="{FF2B5EF4-FFF2-40B4-BE49-F238E27FC236}">
                <a16:creationId xmlns:a16="http://schemas.microsoft.com/office/drawing/2014/main" id="{BDAFD18B-D3E9-6F41-BF3A-46B025F8DDBC}"/>
              </a:ext>
            </a:extLst>
          </p:cNvPr>
          <p:cNvPicPr>
            <a:picLocks noChangeAspect="1" noChangeArrowheads="1"/>
          </p:cNvPicPr>
          <p:nvPr/>
        </p:nvPicPr>
        <p:blipFill>
          <a:blip r:embed="rId3">
            <a:alphaModFix amt="18000"/>
            <a:extLst>
              <a:ext uri="{BEBA8EAE-BF5A-486C-A8C5-ECC9F3942E4B}">
                <a14:imgProps xmlns:a14="http://schemas.microsoft.com/office/drawing/2010/main">
                  <a14:imgLayer r:embed="rId4">
                    <a14:imgEffect>
                      <a14:artisticChalkSketch/>
                    </a14:imgEffect>
                    <a14:imgEffect>
                      <a14:saturation sat="200000"/>
                    </a14:imgEffect>
                  </a14:imgLayer>
                </a14:imgProps>
              </a:ext>
              <a:ext uri="{28A0092B-C50C-407E-A947-70E740481C1C}">
                <a14:useLocalDpi xmlns:a14="http://schemas.microsoft.com/office/drawing/2010/main" val="0"/>
              </a:ext>
            </a:extLst>
          </a:blip>
          <a:stretch>
            <a:fillRect/>
          </a:stretch>
        </p:blipFill>
        <p:spPr bwMode="auto">
          <a:xfrm>
            <a:off x="90486" y="1700808"/>
            <a:ext cx="8963025" cy="3742064"/>
          </a:xfrm>
          <a:prstGeom prst="rect">
            <a:avLst/>
          </a:prstGeom>
          <a:solidFill>
            <a:srgbClr val="FFFFFF"/>
          </a:solidFill>
          <a:effectLst>
            <a:outerShdw blurRad="119757" dist="50800" dir="5400000" sx="196000" sy="196000" algn="ctr" rotWithShape="0">
              <a:srgbClr val="000000">
                <a:alpha val="0"/>
              </a:srgbClr>
            </a:outerShdw>
            <a:reflection endPos="0" dist="4067" dir="5400000" sy="-100000" algn="bl" rotWithShape="0"/>
          </a:effectLst>
        </p:spPr>
      </p:pic>
      <p:sp>
        <p:nvSpPr>
          <p:cNvPr id="5" name="Title 1">
            <a:extLst>
              <a:ext uri="{FF2B5EF4-FFF2-40B4-BE49-F238E27FC236}">
                <a16:creationId xmlns:a16="http://schemas.microsoft.com/office/drawing/2014/main" id="{D327DA83-9554-6448-8884-87D3B4FDBD72}"/>
              </a:ext>
            </a:extLst>
          </p:cNvPr>
          <p:cNvSpPr>
            <a:spLocks noGrp="1"/>
          </p:cNvSpPr>
          <p:nvPr>
            <p:ph type="title"/>
          </p:nvPr>
        </p:nvSpPr>
        <p:spPr>
          <a:xfrm>
            <a:off x="-247540" y="65240"/>
            <a:ext cx="9396536" cy="1268759"/>
          </a:xfrm>
        </p:spPr>
        <p:txBody>
          <a:bodyPr>
            <a:normAutofit fontScale="90000"/>
          </a:bodyPr>
          <a:lstStyle/>
          <a:p>
            <a:pPr algn="ctr"/>
            <a:r>
              <a:rPr lang="en-GB" sz="3200" b="1" dirty="0" err="1"/>
              <a:t>Erthygl</a:t>
            </a:r>
            <a:r>
              <a:rPr lang="en-GB" sz="3200" b="1" dirty="0"/>
              <a:t>  / Article </a:t>
            </a:r>
            <a:br>
              <a:rPr lang="en-GB" sz="3200" b="1" dirty="0"/>
            </a:br>
            <a:r>
              <a:rPr lang="en-GB" sz="3200" b="1" dirty="0"/>
              <a:t>‘What is Physical Literacy, Really?’ (</a:t>
            </a:r>
            <a:r>
              <a:rPr lang="en-GB" sz="3200" b="1" dirty="0" err="1"/>
              <a:t>Jurbala</a:t>
            </a:r>
            <a:r>
              <a:rPr lang="en-GB" sz="3200" b="1" dirty="0"/>
              <a:t> (2015)</a:t>
            </a:r>
          </a:p>
        </p:txBody>
      </p:sp>
      <p:sp>
        <p:nvSpPr>
          <p:cNvPr id="6" name="Content Placeholder 8">
            <a:extLst>
              <a:ext uri="{FF2B5EF4-FFF2-40B4-BE49-F238E27FC236}">
                <a16:creationId xmlns:a16="http://schemas.microsoft.com/office/drawing/2014/main" id="{4269F988-B15C-204C-A69B-A81A9F28131A}"/>
              </a:ext>
            </a:extLst>
          </p:cNvPr>
          <p:cNvSpPr txBox="1">
            <a:spLocks/>
          </p:cNvSpPr>
          <p:nvPr/>
        </p:nvSpPr>
        <p:spPr>
          <a:xfrm>
            <a:off x="5004048" y="1853911"/>
            <a:ext cx="4049468" cy="3588961"/>
          </a:xfrm>
          <a:prstGeom prst="rect">
            <a:avLst/>
          </a:prstGeom>
        </p:spPr>
        <p:txBody>
          <a:bodyPr lIns="72000" rIns="7200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b="1" i="1" dirty="0">
                <a:latin typeface="Arial" panose="020B0604020202020204" pitchFamily="34" charset="0"/>
                <a:cs typeface="Arial" panose="020B0604020202020204" pitchFamily="34" charset="0"/>
              </a:rPr>
              <a:t>Share top tips how to read article (whole class)</a:t>
            </a:r>
          </a:p>
          <a:p>
            <a:r>
              <a:rPr lang="en-US" sz="2000" b="1" i="1" dirty="0">
                <a:latin typeface="Arial" panose="020B0604020202020204" pitchFamily="34" charset="0"/>
                <a:cs typeface="Arial" panose="020B0604020202020204" pitchFamily="34" charset="0"/>
              </a:rPr>
              <a:t>Op. A : Share one/couple of interesting points from the article (partner).  </a:t>
            </a:r>
          </a:p>
          <a:p>
            <a:r>
              <a:rPr lang="en-US" sz="2000" b="1" i="1" dirty="0">
                <a:latin typeface="Arial" panose="020B0604020202020204" pitchFamily="34" charset="0"/>
                <a:cs typeface="Arial" panose="020B0604020202020204" pitchFamily="34" charset="0"/>
              </a:rPr>
              <a:t>Op. B : Read paragraph from conclusion &amp; highlight key words </a:t>
            </a:r>
          </a:p>
          <a:p>
            <a:r>
              <a:rPr lang="en-US" sz="2000" b="1" i="1" dirty="0">
                <a:latin typeface="Arial" panose="020B0604020202020204" pitchFamily="34" charset="0"/>
                <a:cs typeface="Arial" panose="020B0604020202020204" pitchFamily="34" charset="0"/>
              </a:rPr>
              <a:t>Have a go referencing this source in text &amp; reading list</a:t>
            </a:r>
          </a:p>
        </p:txBody>
      </p:sp>
      <p:sp>
        <p:nvSpPr>
          <p:cNvPr id="7" name="Content Placeholder 8">
            <a:extLst>
              <a:ext uri="{FF2B5EF4-FFF2-40B4-BE49-F238E27FC236}">
                <a16:creationId xmlns:a16="http://schemas.microsoft.com/office/drawing/2014/main" id="{D8326AC2-5CEF-D447-AAC6-37372F399058}"/>
              </a:ext>
            </a:extLst>
          </p:cNvPr>
          <p:cNvSpPr txBox="1">
            <a:spLocks/>
          </p:cNvSpPr>
          <p:nvPr/>
        </p:nvSpPr>
        <p:spPr>
          <a:xfrm>
            <a:off x="90486" y="1755965"/>
            <a:ext cx="3833442" cy="3435858"/>
          </a:xfrm>
          <a:prstGeom prst="rect">
            <a:avLst/>
          </a:prstGeom>
        </p:spPr>
        <p:txBody>
          <a:bodyPr lIns="72000" rIns="7200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b="1" i="1" dirty="0" err="1">
                <a:latin typeface="Arial" panose="020B0604020202020204" pitchFamily="34" charset="0"/>
                <a:cs typeface="Arial" panose="020B0604020202020204" pitchFamily="34" charset="0"/>
              </a:rPr>
              <a:t>Rhannu</a:t>
            </a:r>
            <a:r>
              <a:rPr lang="en-US" sz="2000" b="1" i="1" dirty="0">
                <a:latin typeface="Arial" panose="020B0604020202020204" pitchFamily="34" charset="0"/>
                <a:cs typeface="Arial" panose="020B0604020202020204" pitchFamily="34" charset="0"/>
              </a:rPr>
              <a:t> ‘top tips’ </a:t>
            </a:r>
            <a:r>
              <a:rPr lang="en-US" sz="2000" b="1" i="1" dirty="0" err="1">
                <a:latin typeface="Arial" panose="020B0604020202020204" pitchFamily="34" charset="0"/>
                <a:cs typeface="Arial" panose="020B0604020202020204" pitchFamily="34" charset="0"/>
              </a:rPr>
              <a:t>sut</a:t>
            </a:r>
            <a:r>
              <a:rPr lang="en-US" sz="2000" b="1" i="1" dirty="0">
                <a:latin typeface="Arial" panose="020B0604020202020204" pitchFamily="34" charset="0"/>
                <a:cs typeface="Arial" panose="020B0604020202020204" pitchFamily="34" charset="0"/>
              </a:rPr>
              <a:t> </a:t>
            </a:r>
            <a:r>
              <a:rPr lang="en-US" sz="2000" b="1" i="1" dirty="0" err="1">
                <a:latin typeface="Arial" panose="020B0604020202020204" pitchFamily="34" charset="0"/>
                <a:cs typeface="Arial" panose="020B0604020202020204" pitchFamily="34" charset="0"/>
              </a:rPr>
              <a:t>i</a:t>
            </a:r>
            <a:r>
              <a:rPr lang="en-US" sz="2000" b="1" i="1" dirty="0">
                <a:latin typeface="Arial" panose="020B0604020202020204" pitchFamily="34" charset="0"/>
                <a:cs typeface="Arial" panose="020B0604020202020204" pitchFamily="34" charset="0"/>
              </a:rPr>
              <a:t> </a:t>
            </a:r>
            <a:r>
              <a:rPr lang="en-US" sz="2000" b="1" i="1" dirty="0" err="1">
                <a:latin typeface="Arial" panose="020B0604020202020204" pitchFamily="34" charset="0"/>
                <a:cs typeface="Arial" panose="020B0604020202020204" pitchFamily="34" charset="0"/>
              </a:rPr>
              <a:t>ddarllen</a:t>
            </a:r>
            <a:r>
              <a:rPr lang="en-US" sz="2000" b="1" i="1" dirty="0">
                <a:latin typeface="Arial" panose="020B0604020202020204" pitchFamily="34" charset="0"/>
                <a:cs typeface="Arial" panose="020B0604020202020204" pitchFamily="34" charset="0"/>
              </a:rPr>
              <a:t> </a:t>
            </a:r>
            <a:r>
              <a:rPr lang="en-US" sz="2000" b="1" i="1" dirty="0" err="1">
                <a:latin typeface="Arial" panose="020B0604020202020204" pitchFamily="34" charset="0"/>
                <a:cs typeface="Arial" panose="020B0604020202020204" pitchFamily="34" charset="0"/>
              </a:rPr>
              <a:t>erthygl</a:t>
            </a:r>
            <a:r>
              <a:rPr lang="en-US" sz="2000" b="1" i="1" dirty="0">
                <a:latin typeface="Arial" panose="020B0604020202020204" pitchFamily="34" charset="0"/>
                <a:cs typeface="Arial" panose="020B0604020202020204" pitchFamily="34" charset="0"/>
              </a:rPr>
              <a:t> (</a:t>
            </a:r>
            <a:r>
              <a:rPr lang="en-US" sz="2000" b="1" i="1" dirty="0" err="1">
                <a:latin typeface="Arial" panose="020B0604020202020204" pitchFamily="34" charset="0"/>
                <a:cs typeface="Arial" panose="020B0604020202020204" pitchFamily="34" charset="0"/>
              </a:rPr>
              <a:t>dosbarth</a:t>
            </a:r>
            <a:r>
              <a:rPr lang="en-US" sz="2000" b="1" i="1" dirty="0">
                <a:latin typeface="Arial" panose="020B0604020202020204" pitchFamily="34" charset="0"/>
                <a:cs typeface="Arial" panose="020B0604020202020204" pitchFamily="34" charset="0"/>
              </a:rPr>
              <a:t>)</a:t>
            </a:r>
          </a:p>
          <a:p>
            <a:r>
              <a:rPr lang="en-US" sz="2000" b="1" i="1" dirty="0">
                <a:latin typeface="Arial" panose="020B0604020202020204" pitchFamily="34" charset="0"/>
                <a:cs typeface="Arial" panose="020B0604020202020204" pitchFamily="34" charset="0"/>
              </a:rPr>
              <a:t>Op. A : </a:t>
            </a:r>
            <a:r>
              <a:rPr lang="en-US" sz="2000" b="1" i="1" dirty="0" err="1">
                <a:latin typeface="Arial" panose="020B0604020202020204" pitchFamily="34" charset="0"/>
                <a:cs typeface="Arial" panose="020B0604020202020204" pitchFamily="34" charset="0"/>
              </a:rPr>
              <a:t>Rhannwch</a:t>
            </a:r>
            <a:r>
              <a:rPr lang="en-US" sz="2000" b="1" i="1" dirty="0">
                <a:latin typeface="Arial" panose="020B0604020202020204" pitchFamily="34" charset="0"/>
                <a:cs typeface="Arial" panose="020B0604020202020204" pitchFamily="34" charset="0"/>
              </a:rPr>
              <a:t> un/</a:t>
            </a:r>
            <a:r>
              <a:rPr lang="en-US" sz="2000" b="1" i="1" dirty="0" err="1">
                <a:latin typeface="Arial" panose="020B0604020202020204" pitchFamily="34" charset="0"/>
                <a:cs typeface="Arial" panose="020B0604020202020204" pitchFamily="34" charset="0"/>
              </a:rPr>
              <a:t>cwpwl</a:t>
            </a:r>
            <a:r>
              <a:rPr lang="en-US" sz="2000" b="1" i="1" dirty="0">
                <a:latin typeface="Arial" panose="020B0604020202020204" pitchFamily="34" charset="0"/>
                <a:cs typeface="Arial" panose="020B0604020202020204" pitchFamily="34" charset="0"/>
              </a:rPr>
              <a:t> o </a:t>
            </a:r>
            <a:r>
              <a:rPr lang="en-US" sz="2000" b="1" i="1" dirty="0" err="1">
                <a:latin typeface="Arial" panose="020B0604020202020204" pitchFamily="34" charset="0"/>
                <a:cs typeface="Arial" panose="020B0604020202020204" pitchFamily="34" charset="0"/>
              </a:rPr>
              <a:t>bwyntiau</a:t>
            </a:r>
            <a:r>
              <a:rPr lang="en-US" sz="2000" b="1" i="1" dirty="0">
                <a:latin typeface="Arial" panose="020B0604020202020204" pitchFamily="34" charset="0"/>
                <a:cs typeface="Arial" panose="020B0604020202020204" pitchFamily="34" charset="0"/>
              </a:rPr>
              <a:t> </a:t>
            </a:r>
            <a:r>
              <a:rPr lang="en-US" sz="2000" b="1" i="1" dirty="0" err="1">
                <a:latin typeface="Arial" panose="020B0604020202020204" pitchFamily="34" charset="0"/>
                <a:cs typeface="Arial" panose="020B0604020202020204" pitchFamily="34" charset="0"/>
              </a:rPr>
              <a:t>diddorol</a:t>
            </a:r>
            <a:r>
              <a:rPr lang="en-US" sz="2000" b="1" i="1" dirty="0">
                <a:latin typeface="Arial" panose="020B0604020202020204" pitchFamily="34" charset="0"/>
                <a:cs typeface="Arial" panose="020B0604020202020204" pitchFamily="34" charset="0"/>
              </a:rPr>
              <a:t> </a:t>
            </a:r>
            <a:r>
              <a:rPr lang="en-US" sz="2000" b="1" i="1" dirty="0" err="1">
                <a:latin typeface="Arial" panose="020B0604020202020204" pitchFamily="34" charset="0"/>
                <a:cs typeface="Arial" panose="020B0604020202020204" pitchFamily="34" charset="0"/>
              </a:rPr>
              <a:t>o’r</a:t>
            </a:r>
            <a:r>
              <a:rPr lang="en-US" sz="2000" b="1" i="1" dirty="0">
                <a:latin typeface="Arial" panose="020B0604020202020204" pitchFamily="34" charset="0"/>
                <a:cs typeface="Arial" panose="020B0604020202020204" pitchFamily="34" charset="0"/>
              </a:rPr>
              <a:t> </a:t>
            </a:r>
            <a:r>
              <a:rPr lang="en-US" sz="2000" b="1" i="1" dirty="0" err="1">
                <a:latin typeface="Arial" panose="020B0604020202020204" pitchFamily="34" charset="0"/>
                <a:cs typeface="Arial" panose="020B0604020202020204" pitchFamily="34" charset="0"/>
              </a:rPr>
              <a:t>erthygl</a:t>
            </a:r>
            <a:r>
              <a:rPr lang="en-US" sz="2000" b="1" i="1" dirty="0">
                <a:latin typeface="Arial" panose="020B0604020202020204" pitchFamily="34" charset="0"/>
                <a:cs typeface="Arial" panose="020B0604020202020204" pitchFamily="34" charset="0"/>
              </a:rPr>
              <a:t> (partner).  </a:t>
            </a:r>
          </a:p>
          <a:p>
            <a:r>
              <a:rPr lang="en-US" sz="2000" b="1" i="1" dirty="0">
                <a:latin typeface="Arial" panose="020B0604020202020204" pitchFamily="34" charset="0"/>
                <a:cs typeface="Arial" panose="020B0604020202020204" pitchFamily="34" charset="0"/>
              </a:rPr>
              <a:t>Op. B : </a:t>
            </a:r>
            <a:r>
              <a:rPr lang="en-US" sz="2000" b="1" i="1" dirty="0" err="1">
                <a:latin typeface="Arial" panose="020B0604020202020204" pitchFamily="34" charset="0"/>
                <a:cs typeface="Arial" panose="020B0604020202020204" pitchFamily="34" charset="0"/>
              </a:rPr>
              <a:t>Darllenwch</a:t>
            </a:r>
            <a:r>
              <a:rPr lang="en-US" sz="2000" b="1" i="1" dirty="0">
                <a:latin typeface="Arial" panose="020B0604020202020204" pitchFamily="34" charset="0"/>
                <a:cs typeface="Arial" panose="020B0604020202020204" pitchFamily="34" charset="0"/>
              </a:rPr>
              <a:t> paragraph </a:t>
            </a:r>
            <a:r>
              <a:rPr lang="en-US" sz="2000" b="1" i="1" dirty="0" err="1">
                <a:latin typeface="Arial" panose="020B0604020202020204" pitchFamily="34" charset="0"/>
                <a:cs typeface="Arial" panose="020B0604020202020204" pitchFamily="34" charset="0"/>
              </a:rPr>
              <a:t>o’r</a:t>
            </a:r>
            <a:r>
              <a:rPr lang="en-US" sz="2000" b="1" i="1" dirty="0">
                <a:latin typeface="Arial" panose="020B0604020202020204" pitchFamily="34" charset="0"/>
                <a:cs typeface="Arial" panose="020B0604020202020204" pitchFamily="34" charset="0"/>
              </a:rPr>
              <a:t> ‘Conclusion’ Pa </a:t>
            </a:r>
            <a:r>
              <a:rPr lang="en-US" sz="2000" b="1" i="1" dirty="0" err="1">
                <a:latin typeface="Arial" panose="020B0604020202020204" pitchFamily="34" charset="0"/>
                <a:cs typeface="Arial" panose="020B0604020202020204" pitchFamily="34" charset="0"/>
              </a:rPr>
              <a:t>eiriau</a:t>
            </a:r>
            <a:r>
              <a:rPr lang="en-US" sz="2000" b="1" i="1" dirty="0">
                <a:latin typeface="Arial" panose="020B0604020202020204" pitchFamily="34" charset="0"/>
                <a:cs typeface="Arial" panose="020B0604020202020204" pitchFamily="34" charset="0"/>
              </a:rPr>
              <a:t> </a:t>
            </a:r>
            <a:r>
              <a:rPr lang="en-US" sz="2000" b="1" i="1" dirty="0" err="1">
                <a:latin typeface="Arial" panose="020B0604020202020204" pitchFamily="34" charset="0"/>
                <a:cs typeface="Arial" panose="020B0604020202020204" pitchFamily="34" charset="0"/>
              </a:rPr>
              <a:t>sy’n</a:t>
            </a:r>
            <a:r>
              <a:rPr lang="en-US" sz="2000" b="1" i="1" dirty="0">
                <a:latin typeface="Arial" panose="020B0604020202020204" pitchFamily="34" charset="0"/>
                <a:cs typeface="Arial" panose="020B0604020202020204" pitchFamily="34" charset="0"/>
              </a:rPr>
              <a:t> </a:t>
            </a:r>
            <a:r>
              <a:rPr lang="en-US" sz="2000" b="1" i="1" dirty="0" err="1">
                <a:latin typeface="Arial" panose="020B0604020202020204" pitchFamily="34" charset="0"/>
                <a:cs typeface="Arial" panose="020B0604020202020204" pitchFamily="34" charset="0"/>
              </a:rPr>
              <a:t>bwysig</a:t>
            </a:r>
            <a:r>
              <a:rPr lang="en-US" sz="2000" b="1" i="1" dirty="0">
                <a:latin typeface="Arial" panose="020B0604020202020204" pitchFamily="34" charset="0"/>
                <a:cs typeface="Arial" panose="020B0604020202020204" pitchFamily="34" charset="0"/>
              </a:rPr>
              <a:t>?  </a:t>
            </a:r>
          </a:p>
          <a:p>
            <a:r>
              <a:rPr lang="en-US" sz="2000" b="1" i="1" dirty="0" err="1">
                <a:latin typeface="Arial" panose="020B0604020202020204" pitchFamily="34" charset="0"/>
                <a:cs typeface="Arial" panose="020B0604020202020204" pitchFamily="34" charset="0"/>
              </a:rPr>
              <a:t>Rhowch</a:t>
            </a:r>
            <a:r>
              <a:rPr lang="en-US" sz="2000" b="1" i="1" dirty="0">
                <a:latin typeface="Arial" panose="020B0604020202020204" pitchFamily="34" charset="0"/>
                <a:cs typeface="Arial" panose="020B0604020202020204" pitchFamily="34" charset="0"/>
              </a:rPr>
              <a:t> </a:t>
            </a:r>
            <a:r>
              <a:rPr lang="en-US" sz="2000" b="1" i="1" dirty="0" err="1">
                <a:latin typeface="Arial" panose="020B0604020202020204" pitchFamily="34" charset="0"/>
                <a:cs typeface="Arial" panose="020B0604020202020204" pitchFamily="34" charset="0"/>
              </a:rPr>
              <a:t>gynnig</a:t>
            </a:r>
            <a:r>
              <a:rPr lang="en-US" sz="2000" b="1" i="1" dirty="0">
                <a:latin typeface="Arial" panose="020B0604020202020204" pitchFamily="34" charset="0"/>
                <a:cs typeface="Arial" panose="020B0604020202020204" pitchFamily="34" charset="0"/>
              </a:rPr>
              <a:t> </a:t>
            </a:r>
            <a:r>
              <a:rPr lang="en-US" sz="2000" b="1" i="1" dirty="0" err="1">
                <a:latin typeface="Arial" panose="020B0604020202020204" pitchFamily="34" charset="0"/>
                <a:cs typeface="Arial" panose="020B0604020202020204" pitchFamily="34" charset="0"/>
              </a:rPr>
              <a:t>ar</a:t>
            </a:r>
            <a:r>
              <a:rPr lang="en-US" sz="2000" b="1" i="1" dirty="0">
                <a:latin typeface="Arial" panose="020B0604020202020204" pitchFamily="34" charset="0"/>
                <a:cs typeface="Arial" panose="020B0604020202020204" pitchFamily="34" charset="0"/>
              </a:rPr>
              <a:t> </a:t>
            </a:r>
            <a:r>
              <a:rPr lang="en-US" sz="2000" b="1" i="1" dirty="0" err="1">
                <a:latin typeface="Arial" panose="020B0604020202020204" pitchFamily="34" charset="0"/>
                <a:cs typeface="Arial" panose="020B0604020202020204" pitchFamily="34" charset="0"/>
              </a:rPr>
              <a:t>gyferinodi’r</a:t>
            </a:r>
            <a:r>
              <a:rPr lang="en-US" sz="2000" b="1" i="1" dirty="0">
                <a:latin typeface="Arial" panose="020B0604020202020204" pitchFamily="34" charset="0"/>
                <a:cs typeface="Arial" panose="020B0604020202020204" pitchFamily="34" charset="0"/>
              </a:rPr>
              <a:t> </a:t>
            </a:r>
            <a:r>
              <a:rPr lang="en-US" sz="2000" b="1" i="1" dirty="0" err="1">
                <a:latin typeface="Arial" panose="020B0604020202020204" pitchFamily="34" charset="0"/>
                <a:cs typeface="Arial" panose="020B0604020202020204" pitchFamily="34" charset="0"/>
              </a:rPr>
              <a:t>erthygl</a:t>
            </a:r>
            <a:r>
              <a:rPr lang="en-US" sz="2000" b="1" i="1" dirty="0">
                <a:latin typeface="Arial" panose="020B0604020202020204" pitchFamily="34" charset="0"/>
                <a:cs typeface="Arial" panose="020B0604020202020204" pitchFamily="34" charset="0"/>
              </a:rPr>
              <a:t> </a:t>
            </a:r>
            <a:r>
              <a:rPr lang="en-US" sz="2000" b="1" i="1" dirty="0" err="1">
                <a:latin typeface="Arial" panose="020B0604020202020204" pitchFamily="34" charset="0"/>
                <a:cs typeface="Arial" panose="020B0604020202020204" pitchFamily="34" charset="0"/>
              </a:rPr>
              <a:t>mewn</a:t>
            </a:r>
            <a:r>
              <a:rPr lang="en-US" sz="2000" b="1" i="1" dirty="0">
                <a:latin typeface="Arial" panose="020B0604020202020204" pitchFamily="34" charset="0"/>
                <a:cs typeface="Arial" panose="020B0604020202020204" pitchFamily="34" charset="0"/>
              </a:rPr>
              <a:t> </a:t>
            </a:r>
            <a:r>
              <a:rPr lang="en-US" sz="2000" b="1" i="1" dirty="0" err="1">
                <a:latin typeface="Arial" panose="020B0604020202020204" pitchFamily="34" charset="0"/>
                <a:cs typeface="Arial" panose="020B0604020202020204" pitchFamily="34" charset="0"/>
              </a:rPr>
              <a:t>testun</a:t>
            </a:r>
            <a:r>
              <a:rPr lang="en-US" sz="2000" b="1" i="1" dirty="0">
                <a:latin typeface="Arial" panose="020B0604020202020204" pitchFamily="34" charset="0"/>
                <a:cs typeface="Arial" panose="020B0604020202020204" pitchFamily="34" charset="0"/>
              </a:rPr>
              <a:t> ac </a:t>
            </a:r>
            <a:r>
              <a:rPr lang="en-US" sz="2000" b="1" i="1" dirty="0" err="1">
                <a:latin typeface="Arial" panose="020B0604020202020204" pitchFamily="34" charset="0"/>
                <a:cs typeface="Arial" panose="020B0604020202020204" pitchFamily="34" charset="0"/>
              </a:rPr>
              <a:t>rhestr</a:t>
            </a:r>
            <a:r>
              <a:rPr lang="en-US" sz="2000" b="1" i="1" dirty="0">
                <a:latin typeface="Arial" panose="020B0604020202020204" pitchFamily="34" charset="0"/>
                <a:cs typeface="Arial" panose="020B0604020202020204" pitchFamily="34" charset="0"/>
              </a:rPr>
              <a:t> </a:t>
            </a:r>
            <a:r>
              <a:rPr lang="en-US" sz="2000" b="1" i="1" dirty="0" err="1">
                <a:latin typeface="Arial" panose="020B0604020202020204" pitchFamily="34" charset="0"/>
                <a:cs typeface="Arial" panose="020B0604020202020204" pitchFamily="34" charset="0"/>
              </a:rPr>
              <a:t>ddarllen</a:t>
            </a:r>
            <a:r>
              <a:rPr lang="en-US" sz="2000" b="1" i="1"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425065281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EA8FAC-4C96-D348-B980-46ADCA58C589}"/>
              </a:ext>
            </a:extLst>
          </p:cNvPr>
          <p:cNvSpPr>
            <a:spLocks noGrp="1"/>
          </p:cNvSpPr>
          <p:nvPr>
            <p:ph type="title"/>
          </p:nvPr>
        </p:nvSpPr>
        <p:spPr>
          <a:xfrm>
            <a:off x="410964" y="1196752"/>
            <a:ext cx="3995936" cy="1143000"/>
          </a:xfrm>
        </p:spPr>
        <p:txBody>
          <a:bodyPr>
            <a:noAutofit/>
          </a:bodyPr>
          <a:lstStyle/>
          <a:p>
            <a:r>
              <a:rPr lang="en-US" sz="3800" dirty="0"/>
              <a:t>Developing Physical Literacy in </a:t>
            </a:r>
            <a:r>
              <a:rPr lang="en-US" sz="3800" b="1" dirty="0"/>
              <a:t>the Outdoors</a:t>
            </a:r>
          </a:p>
        </p:txBody>
      </p:sp>
      <p:pic>
        <p:nvPicPr>
          <p:cNvPr id="5" name="Picture 4" descr="A baby on a play set&#10;&#10;Description automatically generated with low confidence">
            <a:extLst>
              <a:ext uri="{FF2B5EF4-FFF2-40B4-BE49-F238E27FC236}">
                <a16:creationId xmlns:a16="http://schemas.microsoft.com/office/drawing/2014/main" id="{89CAD286-3F1B-4241-9E9E-AA9B5125F1A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4035337"/>
            <a:ext cx="4224227" cy="2800846"/>
          </a:xfrm>
          <a:prstGeom prst="rect">
            <a:avLst/>
          </a:prstGeom>
        </p:spPr>
      </p:pic>
      <p:pic>
        <p:nvPicPr>
          <p:cNvPr id="7" name="Picture 6">
            <a:extLst>
              <a:ext uri="{FF2B5EF4-FFF2-40B4-BE49-F238E27FC236}">
                <a16:creationId xmlns:a16="http://schemas.microsoft.com/office/drawing/2014/main" id="{41B09216-63CB-4945-AF98-8CE2A1A294CE}"/>
              </a:ext>
            </a:extLst>
          </p:cNvPr>
          <p:cNvPicPr>
            <a:picLocks noChangeAspect="1"/>
          </p:cNvPicPr>
          <p:nvPr/>
        </p:nvPicPr>
        <p:blipFill>
          <a:blip r:embed="rId4"/>
          <a:stretch>
            <a:fillRect/>
          </a:stretch>
        </p:blipFill>
        <p:spPr>
          <a:xfrm>
            <a:off x="4406900" y="3708400"/>
            <a:ext cx="4737100" cy="3149600"/>
          </a:xfrm>
          <a:prstGeom prst="rect">
            <a:avLst/>
          </a:prstGeom>
        </p:spPr>
      </p:pic>
      <p:pic>
        <p:nvPicPr>
          <p:cNvPr id="9" name="Picture 8">
            <a:extLst>
              <a:ext uri="{FF2B5EF4-FFF2-40B4-BE49-F238E27FC236}">
                <a16:creationId xmlns:a16="http://schemas.microsoft.com/office/drawing/2014/main" id="{A822D91D-BF32-D240-997F-FA14BE9A8E48}"/>
              </a:ext>
            </a:extLst>
          </p:cNvPr>
          <p:cNvPicPr>
            <a:picLocks noChangeAspect="1"/>
          </p:cNvPicPr>
          <p:nvPr/>
        </p:nvPicPr>
        <p:blipFill>
          <a:blip r:embed="rId5"/>
          <a:stretch>
            <a:fillRect/>
          </a:stretch>
        </p:blipFill>
        <p:spPr>
          <a:xfrm>
            <a:off x="5004048" y="492381"/>
            <a:ext cx="3563601" cy="2848611"/>
          </a:xfrm>
          <a:prstGeom prst="rect">
            <a:avLst/>
          </a:prstGeom>
        </p:spPr>
      </p:pic>
    </p:spTree>
    <p:extLst>
      <p:ext uri="{BB962C8B-B14F-4D97-AF65-F5344CB8AC3E}">
        <p14:creationId xmlns:p14="http://schemas.microsoft.com/office/powerpoint/2010/main" val="271306649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group of people in a forest&#10;&#10;Description automatically generated with medium confidence">
            <a:extLst>
              <a:ext uri="{FF2B5EF4-FFF2-40B4-BE49-F238E27FC236}">
                <a16:creationId xmlns:a16="http://schemas.microsoft.com/office/drawing/2014/main" id="{D058FD36-39A5-C44E-A571-CAB48A1742C0}"/>
              </a:ext>
            </a:extLst>
          </p:cNvPr>
          <p:cNvPicPr>
            <a:picLocks noGrp="1" noChangeAspect="1"/>
          </p:cNvPicPr>
          <p:nvPr>
            <p:ph idx="1"/>
          </p:nvPr>
        </p:nvPicPr>
        <p:blipFill rotWithShape="1">
          <a:blip r:embed="rId3">
            <a:extLst>
              <a:ext uri="{28A0092B-C50C-407E-A947-70E740481C1C}">
                <a14:useLocalDpi xmlns:a14="http://schemas.microsoft.com/office/drawing/2010/main" val="0"/>
              </a:ext>
            </a:extLst>
          </a:blip>
          <a:srcRect t="1961"/>
          <a:stretch/>
        </p:blipFill>
        <p:spPr>
          <a:xfrm>
            <a:off x="20" y="10"/>
            <a:ext cx="9143980" cy="6857990"/>
          </a:xfrm>
          <a:noFill/>
        </p:spPr>
      </p:pic>
    </p:spTree>
    <p:extLst>
      <p:ext uri="{BB962C8B-B14F-4D97-AF65-F5344CB8AC3E}">
        <p14:creationId xmlns:p14="http://schemas.microsoft.com/office/powerpoint/2010/main" val="343086092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t>Life long journey of Physical Literacy</a:t>
            </a:r>
          </a:p>
        </p:txBody>
      </p:sp>
      <p:pic>
        <p:nvPicPr>
          <p:cNvPr id="4" name="Content Placeholder 3"/>
          <p:cNvPicPr>
            <a:picLocks noGrp="1" noChangeAspect="1"/>
          </p:cNvPicPr>
          <p:nvPr>
            <p:ph idx="1"/>
          </p:nvPr>
        </p:nvPicPr>
        <p:blipFill>
          <a:blip r:embed="rId3"/>
          <a:stretch>
            <a:fillRect/>
          </a:stretch>
        </p:blipFill>
        <p:spPr>
          <a:xfrm>
            <a:off x="1547664" y="1556792"/>
            <a:ext cx="5776292" cy="4038509"/>
          </a:xfrm>
          <a:prstGeom prst="rect">
            <a:avLst/>
          </a:prstGeom>
        </p:spPr>
      </p:pic>
    </p:spTree>
    <p:extLst>
      <p:ext uri="{BB962C8B-B14F-4D97-AF65-F5344CB8AC3E}">
        <p14:creationId xmlns:p14="http://schemas.microsoft.com/office/powerpoint/2010/main" val="409875618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C018B31-C9F0-A641-B0C8-F4E1EDA46B13}"/>
              </a:ext>
            </a:extLst>
          </p:cNvPr>
          <p:cNvSpPr/>
          <p:nvPr/>
        </p:nvSpPr>
        <p:spPr>
          <a:xfrm>
            <a:off x="971600" y="1843950"/>
            <a:ext cx="7200800" cy="3170099"/>
          </a:xfrm>
          <a:prstGeom prst="rect">
            <a:avLst/>
          </a:prstGeom>
        </p:spPr>
        <p:txBody>
          <a:bodyPr wrap="square">
            <a:spAutoFit/>
          </a:bodyPr>
          <a:lstStyle/>
          <a:p>
            <a:pPr algn="ctr"/>
            <a:r>
              <a:rPr lang="en-GB" sz="5000" dirty="0">
                <a:latin typeface="Cambria" panose="02040503050406030204" pitchFamily="18" charset="0"/>
              </a:rPr>
              <a:t>What can we do to encourage people to engage positively in their physical literacy journey? </a:t>
            </a:r>
          </a:p>
        </p:txBody>
      </p:sp>
      <p:sp>
        <p:nvSpPr>
          <p:cNvPr id="6" name="Rectangle 5">
            <a:extLst>
              <a:ext uri="{FF2B5EF4-FFF2-40B4-BE49-F238E27FC236}">
                <a16:creationId xmlns:a16="http://schemas.microsoft.com/office/drawing/2014/main" id="{F7950CE5-A385-454C-9B91-32B4284458D2}"/>
              </a:ext>
            </a:extLst>
          </p:cNvPr>
          <p:cNvSpPr/>
          <p:nvPr/>
        </p:nvSpPr>
        <p:spPr>
          <a:xfrm>
            <a:off x="2286000" y="620688"/>
            <a:ext cx="4572000" cy="800219"/>
          </a:xfrm>
          <a:prstGeom prst="rect">
            <a:avLst/>
          </a:prstGeom>
        </p:spPr>
        <p:txBody>
          <a:bodyPr>
            <a:spAutoFit/>
          </a:bodyPr>
          <a:lstStyle/>
          <a:p>
            <a:pPr algn="ctr"/>
            <a:r>
              <a:rPr lang="en-GB" sz="4600" dirty="0">
                <a:latin typeface="Cambria" panose="02040503050406030204" pitchFamily="18" charset="0"/>
              </a:rPr>
              <a:t>OAE &amp; PE</a:t>
            </a:r>
          </a:p>
        </p:txBody>
      </p:sp>
    </p:spTree>
    <p:extLst>
      <p:ext uri="{BB962C8B-B14F-4D97-AF65-F5344CB8AC3E}">
        <p14:creationId xmlns:p14="http://schemas.microsoft.com/office/powerpoint/2010/main" val="115235891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0C197B-5B60-2246-A4B3-6C39F8C2F757}"/>
              </a:ext>
            </a:extLst>
          </p:cNvPr>
          <p:cNvSpPr>
            <a:spLocks noGrp="1"/>
          </p:cNvSpPr>
          <p:nvPr>
            <p:ph type="title"/>
          </p:nvPr>
        </p:nvSpPr>
        <p:spPr>
          <a:xfrm>
            <a:off x="457200" y="48460"/>
            <a:ext cx="8229600" cy="734488"/>
          </a:xfrm>
        </p:spPr>
        <p:txBody>
          <a:bodyPr>
            <a:normAutofit/>
          </a:bodyPr>
          <a:lstStyle/>
          <a:p>
            <a:r>
              <a:rPr lang="en-US" sz="3800" dirty="0" err="1"/>
              <a:t>Crynhoi</a:t>
            </a:r>
            <a:r>
              <a:rPr lang="en-US" sz="3800" dirty="0"/>
              <a:t> / Summary </a:t>
            </a:r>
          </a:p>
        </p:txBody>
      </p:sp>
      <p:sp>
        <p:nvSpPr>
          <p:cNvPr id="3" name="Content Placeholder 2">
            <a:extLst>
              <a:ext uri="{FF2B5EF4-FFF2-40B4-BE49-F238E27FC236}">
                <a16:creationId xmlns:a16="http://schemas.microsoft.com/office/drawing/2014/main" id="{D1F39CF1-FE60-4847-BEBB-6A486057D057}"/>
              </a:ext>
            </a:extLst>
          </p:cNvPr>
          <p:cNvSpPr>
            <a:spLocks noGrp="1"/>
          </p:cNvSpPr>
          <p:nvPr>
            <p:ph idx="1"/>
          </p:nvPr>
        </p:nvSpPr>
        <p:spPr>
          <a:xfrm>
            <a:off x="5029200" y="1004964"/>
            <a:ext cx="4114800" cy="3917032"/>
          </a:xfrm>
        </p:spPr>
        <p:txBody>
          <a:bodyPr>
            <a:noAutofit/>
          </a:bodyPr>
          <a:lstStyle/>
          <a:p>
            <a:r>
              <a:rPr lang="en-US" sz="2000" dirty="0"/>
              <a:t>Now you have a very good understanding and appreciation of what is meant by Physical Literacy</a:t>
            </a:r>
          </a:p>
          <a:p>
            <a:endParaRPr lang="en-US" sz="2000" dirty="0"/>
          </a:p>
          <a:p>
            <a:r>
              <a:rPr lang="en-US" sz="2000" dirty="0"/>
              <a:t>Link with essay</a:t>
            </a:r>
          </a:p>
          <a:p>
            <a:endParaRPr lang="en-US" sz="2000" dirty="0"/>
          </a:p>
          <a:p>
            <a:r>
              <a:rPr lang="en-US" sz="2000" dirty="0"/>
              <a:t>Next week we’ll look at how an </a:t>
            </a:r>
            <a:r>
              <a:rPr lang="en-US" sz="2000" b="1" dirty="0"/>
              <a:t>environment</a:t>
            </a:r>
            <a:r>
              <a:rPr lang="en-US" sz="2000" dirty="0"/>
              <a:t> can influence one’s Physical Literacy journey.</a:t>
            </a:r>
          </a:p>
          <a:p>
            <a:endParaRPr lang="en-US" sz="2000" dirty="0"/>
          </a:p>
          <a:p>
            <a:r>
              <a:rPr lang="en-US" sz="2000" dirty="0"/>
              <a:t>Take care of yourselves mentally, physically and emotionally.  </a:t>
            </a:r>
          </a:p>
        </p:txBody>
      </p:sp>
      <p:sp>
        <p:nvSpPr>
          <p:cNvPr id="4" name="Content Placeholder 2">
            <a:extLst>
              <a:ext uri="{FF2B5EF4-FFF2-40B4-BE49-F238E27FC236}">
                <a16:creationId xmlns:a16="http://schemas.microsoft.com/office/drawing/2014/main" id="{957251D1-2F88-9C41-998D-80AB7B750BD7}"/>
              </a:ext>
            </a:extLst>
          </p:cNvPr>
          <p:cNvSpPr txBox="1">
            <a:spLocks/>
          </p:cNvSpPr>
          <p:nvPr/>
        </p:nvSpPr>
        <p:spPr>
          <a:xfrm>
            <a:off x="207504" y="908720"/>
            <a:ext cx="4114800" cy="39170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z="2000" dirty="0" err="1"/>
              <a:t>Dealltwriaeth</a:t>
            </a:r>
            <a:r>
              <a:rPr lang="en-US" sz="2000" dirty="0"/>
              <a:t> da a </a:t>
            </a:r>
            <a:r>
              <a:rPr lang="en-US" sz="2000" dirty="0" err="1"/>
              <a:t>gwerthfawrogiad</a:t>
            </a:r>
            <a:r>
              <a:rPr lang="en-US" sz="2000" dirty="0"/>
              <a:t> o </a:t>
            </a:r>
            <a:r>
              <a:rPr lang="en-US" sz="2000" dirty="0" err="1"/>
              <a:t>Lythrennedd</a:t>
            </a:r>
            <a:r>
              <a:rPr lang="en-US" sz="2000" dirty="0"/>
              <a:t> </a:t>
            </a:r>
            <a:r>
              <a:rPr lang="en-US" sz="2000" dirty="0" err="1"/>
              <a:t>Corfforol</a:t>
            </a:r>
            <a:r>
              <a:rPr lang="en-US" sz="2000" dirty="0"/>
              <a:t>. </a:t>
            </a:r>
          </a:p>
          <a:p>
            <a:endParaRPr lang="en-US" sz="2000" dirty="0"/>
          </a:p>
          <a:p>
            <a:r>
              <a:rPr lang="en-US" sz="2000" dirty="0" err="1"/>
              <a:t>Cyswllt</a:t>
            </a:r>
            <a:r>
              <a:rPr lang="en-US" sz="2000" dirty="0"/>
              <a:t> </a:t>
            </a:r>
            <a:r>
              <a:rPr lang="en-US" sz="2000" dirty="0" err="1"/>
              <a:t>gyda’r</a:t>
            </a:r>
            <a:r>
              <a:rPr lang="en-US" sz="2000" dirty="0"/>
              <a:t> </a:t>
            </a:r>
            <a:r>
              <a:rPr lang="en-US" sz="2000" dirty="0" err="1"/>
              <a:t>traethawd</a:t>
            </a:r>
            <a:r>
              <a:rPr lang="en-US" sz="2000" dirty="0"/>
              <a:t> </a:t>
            </a:r>
          </a:p>
          <a:p>
            <a:endParaRPr lang="en-US" sz="2000" dirty="0"/>
          </a:p>
          <a:p>
            <a:r>
              <a:rPr lang="en-US" sz="2000" dirty="0" err="1"/>
              <a:t>Wythnos</a:t>
            </a:r>
            <a:r>
              <a:rPr lang="en-US" sz="2000" dirty="0"/>
              <a:t> </a:t>
            </a:r>
            <a:r>
              <a:rPr lang="en-US" sz="2000" dirty="0" err="1"/>
              <a:t>nesaf</a:t>
            </a:r>
            <a:r>
              <a:rPr lang="en-US" sz="2000" dirty="0"/>
              <a:t> – </a:t>
            </a:r>
            <a:r>
              <a:rPr lang="en-US" sz="2000" dirty="0" err="1"/>
              <a:t>byddwn</a:t>
            </a:r>
            <a:r>
              <a:rPr lang="en-US" sz="2000" dirty="0"/>
              <a:t> </a:t>
            </a:r>
            <a:r>
              <a:rPr lang="en-US" sz="2000" dirty="0" err="1"/>
              <a:t>yn</a:t>
            </a:r>
            <a:r>
              <a:rPr lang="en-US" sz="2000" dirty="0"/>
              <a:t> </a:t>
            </a:r>
            <a:r>
              <a:rPr lang="en-US" sz="2000" dirty="0" err="1"/>
              <a:t>astudio</a:t>
            </a:r>
            <a:r>
              <a:rPr lang="en-US" sz="2000" dirty="0"/>
              <a:t> </a:t>
            </a:r>
            <a:r>
              <a:rPr lang="en-US" sz="2000" dirty="0" err="1"/>
              <a:t>sut</a:t>
            </a:r>
            <a:r>
              <a:rPr lang="en-US" sz="2000" dirty="0"/>
              <a:t> </a:t>
            </a:r>
            <a:r>
              <a:rPr lang="en-US" sz="2000" dirty="0" err="1"/>
              <a:t>mae</a:t>
            </a:r>
            <a:r>
              <a:rPr lang="en-US" sz="2000" dirty="0"/>
              <a:t> </a:t>
            </a:r>
            <a:r>
              <a:rPr lang="en-US" sz="2000" b="1" dirty="0" err="1"/>
              <a:t>amgylchedd</a:t>
            </a:r>
            <a:r>
              <a:rPr lang="en-US" sz="2000" dirty="0"/>
              <a:t> </a:t>
            </a:r>
            <a:r>
              <a:rPr lang="en-US" sz="2000" dirty="0" err="1"/>
              <a:t>yn</a:t>
            </a:r>
            <a:r>
              <a:rPr lang="en-US" sz="2000" dirty="0"/>
              <a:t> </a:t>
            </a:r>
            <a:r>
              <a:rPr lang="en-US" sz="2000" dirty="0" err="1"/>
              <a:t>medru</a:t>
            </a:r>
            <a:r>
              <a:rPr lang="en-US" sz="2000" dirty="0"/>
              <a:t> </a:t>
            </a:r>
            <a:r>
              <a:rPr lang="en-US" sz="2000" dirty="0" err="1"/>
              <a:t>dylanwadu</a:t>
            </a:r>
            <a:r>
              <a:rPr lang="en-US" sz="2000" dirty="0"/>
              <a:t> </a:t>
            </a:r>
            <a:r>
              <a:rPr lang="en-US" sz="2000" dirty="0" err="1"/>
              <a:t>ymhellach</a:t>
            </a:r>
            <a:r>
              <a:rPr lang="en-US" sz="2000" dirty="0"/>
              <a:t> </a:t>
            </a:r>
            <a:r>
              <a:rPr lang="en-US" sz="2000" dirty="0" err="1"/>
              <a:t>ar</a:t>
            </a:r>
            <a:r>
              <a:rPr lang="en-US" sz="2000" dirty="0"/>
              <a:t> </a:t>
            </a:r>
            <a:r>
              <a:rPr lang="en-US" sz="2000" dirty="0" err="1"/>
              <a:t>lythrennedd</a:t>
            </a:r>
            <a:r>
              <a:rPr lang="en-US" sz="2000" dirty="0"/>
              <a:t> </a:t>
            </a:r>
            <a:r>
              <a:rPr lang="en-US" sz="2000" dirty="0" err="1"/>
              <a:t>corfforol</a:t>
            </a:r>
            <a:r>
              <a:rPr lang="en-US" sz="2000" dirty="0"/>
              <a:t> person. </a:t>
            </a:r>
          </a:p>
          <a:p>
            <a:endParaRPr lang="en-US" sz="2000" dirty="0"/>
          </a:p>
          <a:p>
            <a:r>
              <a:rPr lang="en-US" sz="2000" dirty="0" err="1"/>
              <a:t>Cymrwch</a:t>
            </a:r>
            <a:r>
              <a:rPr lang="en-US" sz="2000" dirty="0"/>
              <a:t> </a:t>
            </a:r>
            <a:r>
              <a:rPr lang="en-US" sz="2000" dirty="0" err="1"/>
              <a:t>ofal</a:t>
            </a:r>
            <a:r>
              <a:rPr lang="en-US" sz="2000" dirty="0"/>
              <a:t> </a:t>
            </a:r>
            <a:r>
              <a:rPr lang="en-US" sz="2000" dirty="0" err="1"/>
              <a:t>o’ch</a:t>
            </a:r>
            <a:r>
              <a:rPr lang="en-US" sz="2000" dirty="0"/>
              <a:t> </a:t>
            </a:r>
            <a:r>
              <a:rPr lang="en-US" sz="2000" dirty="0" err="1"/>
              <a:t>hun</a:t>
            </a:r>
            <a:r>
              <a:rPr lang="en-US" sz="2000" dirty="0"/>
              <a:t> </a:t>
            </a:r>
            <a:r>
              <a:rPr lang="en-US" sz="2000" dirty="0" err="1"/>
              <a:t>yn</a:t>
            </a:r>
            <a:r>
              <a:rPr lang="en-US" sz="2000" dirty="0"/>
              <a:t> </a:t>
            </a:r>
            <a:r>
              <a:rPr lang="en-US" sz="2000" dirty="0" err="1"/>
              <a:t>feddyliol</a:t>
            </a:r>
            <a:r>
              <a:rPr lang="en-US" sz="2000" dirty="0"/>
              <a:t>, </a:t>
            </a:r>
            <a:r>
              <a:rPr lang="en-US" sz="2000" dirty="0" err="1"/>
              <a:t>corfforol</a:t>
            </a:r>
            <a:r>
              <a:rPr lang="en-US" sz="2000" dirty="0"/>
              <a:t> ac </a:t>
            </a:r>
            <a:r>
              <a:rPr lang="en-US" sz="2000" dirty="0" err="1"/>
              <a:t>yn</a:t>
            </a:r>
            <a:r>
              <a:rPr lang="en-US" sz="2000" dirty="0"/>
              <a:t> </a:t>
            </a:r>
            <a:r>
              <a:rPr lang="en-US" sz="2000" dirty="0" err="1"/>
              <a:t>emosiynol</a:t>
            </a:r>
            <a:r>
              <a:rPr lang="en-US" sz="2000" dirty="0"/>
              <a:t>. </a:t>
            </a:r>
          </a:p>
        </p:txBody>
      </p:sp>
    </p:spTree>
    <p:extLst>
      <p:ext uri="{BB962C8B-B14F-4D97-AF65-F5344CB8AC3E}">
        <p14:creationId xmlns:p14="http://schemas.microsoft.com/office/powerpoint/2010/main" val="276687637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769D1F-FBED-7B4B-8649-38FFF0D7EC38}"/>
              </a:ext>
            </a:extLst>
          </p:cNvPr>
          <p:cNvSpPr>
            <a:spLocks noGrp="1"/>
          </p:cNvSpPr>
          <p:nvPr>
            <p:ph type="title"/>
          </p:nvPr>
        </p:nvSpPr>
        <p:spPr/>
        <p:txBody>
          <a:bodyPr/>
          <a:lstStyle/>
          <a:p>
            <a:r>
              <a:rPr lang="en-US" dirty="0"/>
              <a:t>Mind - Body – Emotion for Life</a:t>
            </a:r>
          </a:p>
        </p:txBody>
      </p:sp>
      <p:sp>
        <p:nvSpPr>
          <p:cNvPr id="3" name="Content Placeholder 2">
            <a:extLst>
              <a:ext uri="{FF2B5EF4-FFF2-40B4-BE49-F238E27FC236}">
                <a16:creationId xmlns:a16="http://schemas.microsoft.com/office/drawing/2014/main" id="{3E2AE9FE-CDC2-A549-A133-7D7D3CDC76E4}"/>
              </a:ext>
            </a:extLst>
          </p:cNvPr>
          <p:cNvSpPr>
            <a:spLocks noGrp="1"/>
          </p:cNvSpPr>
          <p:nvPr>
            <p:ph idx="1"/>
          </p:nvPr>
        </p:nvSpPr>
        <p:spPr>
          <a:xfrm>
            <a:off x="457200" y="1808819"/>
            <a:ext cx="8229600" cy="3240361"/>
          </a:xfrm>
        </p:spPr>
        <p:txBody>
          <a:bodyPr/>
          <a:lstStyle/>
          <a:p>
            <a:pPr marL="0" indent="0" algn="ctr">
              <a:buNone/>
            </a:pPr>
            <a:r>
              <a:rPr lang="en-US" sz="4400" dirty="0"/>
              <a:t>Your primary job is to take care of yourself. You’ve got to decide to make your health and wellbeing your priority</a:t>
            </a:r>
          </a:p>
          <a:p>
            <a:pPr marL="0" indent="0">
              <a:buNone/>
            </a:pPr>
            <a:endParaRPr lang="en-US" dirty="0"/>
          </a:p>
          <a:p>
            <a:pPr marL="0" indent="0">
              <a:buNone/>
            </a:pPr>
            <a:endParaRPr lang="en-US" dirty="0"/>
          </a:p>
        </p:txBody>
      </p:sp>
    </p:spTree>
    <p:extLst>
      <p:ext uri="{BB962C8B-B14F-4D97-AF65-F5344CB8AC3E}">
        <p14:creationId xmlns:p14="http://schemas.microsoft.com/office/powerpoint/2010/main" val="353016898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FCD9954C-3AC4-C541-B7D8-9FE1D8E633DF}"/>
              </a:ext>
            </a:extLst>
          </p:cNvPr>
          <p:cNvSpPr>
            <a:spLocks noGrp="1"/>
          </p:cNvSpPr>
          <p:nvPr>
            <p:ph type="title"/>
          </p:nvPr>
        </p:nvSpPr>
        <p:spPr>
          <a:xfrm>
            <a:off x="437291" y="7001"/>
            <a:ext cx="8229600" cy="562074"/>
          </a:xfrm>
        </p:spPr>
        <p:txBody>
          <a:bodyPr>
            <a:normAutofit fontScale="90000"/>
          </a:bodyPr>
          <a:lstStyle/>
          <a:p>
            <a:r>
              <a:rPr lang="en-US" dirty="0" err="1"/>
              <a:t>Rhestr</a:t>
            </a:r>
            <a:r>
              <a:rPr lang="en-US" dirty="0"/>
              <a:t> </a:t>
            </a:r>
            <a:r>
              <a:rPr lang="en-US" dirty="0" err="1"/>
              <a:t>Cyfeirnodi</a:t>
            </a:r>
            <a:r>
              <a:rPr lang="en-US" dirty="0"/>
              <a:t> / Reference List </a:t>
            </a:r>
          </a:p>
        </p:txBody>
      </p:sp>
      <p:sp>
        <p:nvSpPr>
          <p:cNvPr id="6" name="Content Placeholder 5">
            <a:extLst>
              <a:ext uri="{FF2B5EF4-FFF2-40B4-BE49-F238E27FC236}">
                <a16:creationId xmlns:a16="http://schemas.microsoft.com/office/drawing/2014/main" id="{6713111E-3447-204A-A54C-7716E5272A67}"/>
              </a:ext>
            </a:extLst>
          </p:cNvPr>
          <p:cNvSpPr>
            <a:spLocks noGrp="1"/>
          </p:cNvSpPr>
          <p:nvPr>
            <p:ph idx="1"/>
          </p:nvPr>
        </p:nvSpPr>
        <p:spPr>
          <a:xfrm>
            <a:off x="437291" y="841233"/>
            <a:ext cx="8229600" cy="5184576"/>
          </a:xfrm>
        </p:spPr>
        <p:txBody>
          <a:bodyPr>
            <a:normAutofit fontScale="70000" lnSpcReduction="20000"/>
          </a:bodyPr>
          <a:lstStyle/>
          <a:p>
            <a:pPr fontAlgn="base"/>
            <a:r>
              <a:rPr lang="en-US" sz="2900" dirty="0">
                <a:latin typeface="Cambria" panose="02040503050406030204" pitchFamily="18" charset="0"/>
              </a:rPr>
              <a:t>Ayres, J.  (2005) Sensory Integration and the Child. Los Angeles: Western Psychological Services.  </a:t>
            </a:r>
          </a:p>
          <a:p>
            <a:pPr marL="0" indent="0" fontAlgn="base">
              <a:buNone/>
            </a:pPr>
            <a:endParaRPr lang="en-US" sz="2900" dirty="0">
              <a:latin typeface="Cambria" panose="02040503050406030204" pitchFamily="18" charset="0"/>
            </a:endParaRPr>
          </a:p>
          <a:p>
            <a:pPr fontAlgn="base"/>
            <a:r>
              <a:rPr lang="en-US" sz="2400" dirty="0"/>
              <a:t>Australian Sports Commission, (2019) Australian Sports Commission: Physical Literacy,. Available at, </a:t>
            </a:r>
            <a:r>
              <a:rPr lang="en-US" sz="2400" dirty="0">
                <a:hlinkClick r:id="rId3"/>
              </a:rPr>
              <a:t>https://www.sportaus.gov.au/physical_literacy</a:t>
            </a:r>
            <a:r>
              <a:rPr lang="en-US" sz="2400" dirty="0"/>
              <a:t>. Accessed on: January 25</a:t>
            </a:r>
            <a:r>
              <a:rPr lang="en-US" sz="2400" baseline="30000" dirty="0"/>
              <a:t>th</a:t>
            </a:r>
            <a:r>
              <a:rPr lang="en-US" sz="2400" dirty="0"/>
              <a:t>, 2025.</a:t>
            </a:r>
          </a:p>
          <a:p>
            <a:pPr marL="0" indent="0" fontAlgn="base">
              <a:buNone/>
            </a:pPr>
            <a:endParaRPr lang="en-US" sz="2900" dirty="0">
              <a:latin typeface="Cambria" panose="02040503050406030204" pitchFamily="18" charset="0"/>
            </a:endParaRPr>
          </a:p>
          <a:p>
            <a:pPr fontAlgn="base"/>
            <a:r>
              <a:rPr lang="en-US" sz="2900" dirty="0">
                <a:latin typeface="Cambria" panose="02040503050406030204" pitchFamily="18" charset="0"/>
              </a:rPr>
              <a:t>Blythe, G.  (2005) The Well Balanced Child.  Gloucestershire. Hawthorn Press.</a:t>
            </a:r>
          </a:p>
          <a:p>
            <a:pPr marL="0" indent="0" fontAlgn="base">
              <a:buNone/>
            </a:pPr>
            <a:endParaRPr lang="en-US" sz="2900" dirty="0">
              <a:solidFill>
                <a:srgbClr val="000000"/>
              </a:solidFill>
              <a:latin typeface="Cambria" panose="02040503050406030204" pitchFamily="18" charset="0"/>
            </a:endParaRPr>
          </a:p>
          <a:p>
            <a:r>
              <a:rPr lang="en-US" sz="2900" dirty="0">
                <a:latin typeface="Cambria" panose="02040503050406030204" pitchFamily="18" charset="0"/>
              </a:rPr>
              <a:t>Clark, J.E., &amp; Metcalfe, J.S. (2002). ‘The mountain of motor development: A metaphor. In J.E. Clark &amp; J.H. Humphrey (Eds.), Motor development: Research and reviews’. </a:t>
            </a:r>
            <a:r>
              <a:rPr lang="en-US" sz="2900" i="1" dirty="0">
                <a:latin typeface="Cambria" panose="02040503050406030204" pitchFamily="18" charset="0"/>
              </a:rPr>
              <a:t>National Association of Sport and Physical Education. </a:t>
            </a:r>
            <a:r>
              <a:rPr lang="en-US" sz="2900" dirty="0">
                <a:latin typeface="Cambria" panose="02040503050406030204" pitchFamily="18" charset="0"/>
              </a:rPr>
              <a:t>Vol. 2, pp. 163–190. </a:t>
            </a:r>
          </a:p>
          <a:p>
            <a:endParaRPr lang="en-US" sz="2900" dirty="0">
              <a:latin typeface="Cambria" panose="02040503050406030204" pitchFamily="18" charset="0"/>
            </a:endParaRPr>
          </a:p>
          <a:p>
            <a:r>
              <a:rPr lang="en-GB" sz="2900" dirty="0">
                <a:solidFill>
                  <a:srgbClr val="000000"/>
                </a:solidFill>
                <a:latin typeface="Cambria" panose="02040503050406030204" pitchFamily="18" charset="0"/>
              </a:rPr>
              <a:t>Dyson B. and Casey A. (2016) Cooperative Learning in Physical Education and </a:t>
            </a:r>
            <a:r>
              <a:rPr lang="en-GB" sz="2900" dirty="0" err="1">
                <a:solidFill>
                  <a:srgbClr val="000000"/>
                </a:solidFill>
                <a:latin typeface="Cambria" panose="02040503050406030204" pitchFamily="18" charset="0"/>
              </a:rPr>
              <a:t>Physcial</a:t>
            </a:r>
            <a:r>
              <a:rPr lang="en-GB" sz="2900" dirty="0">
                <a:solidFill>
                  <a:srgbClr val="000000"/>
                </a:solidFill>
                <a:latin typeface="Cambria" panose="02040503050406030204" pitchFamily="18" charset="0"/>
              </a:rPr>
              <a:t> Activity: A practical introduction. London Routledge</a:t>
            </a:r>
            <a:r>
              <a:rPr lang="en-US" sz="2900" dirty="0">
                <a:solidFill>
                  <a:srgbClr val="000000"/>
                </a:solidFill>
                <a:latin typeface="Cambria" panose="02040503050406030204" pitchFamily="18" charset="0"/>
              </a:rPr>
              <a:t>​</a:t>
            </a:r>
            <a:endParaRPr lang="en-US" sz="2900" dirty="0">
              <a:latin typeface="Cambria" panose="02040503050406030204" pitchFamily="18" charset="0"/>
            </a:endParaRPr>
          </a:p>
        </p:txBody>
      </p:sp>
    </p:spTree>
    <p:extLst>
      <p:ext uri="{BB962C8B-B14F-4D97-AF65-F5344CB8AC3E}">
        <p14:creationId xmlns:p14="http://schemas.microsoft.com/office/powerpoint/2010/main" val="344050419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3981077A-19F2-A14E-8463-D41D05AAFE7F}"/>
              </a:ext>
            </a:extLst>
          </p:cNvPr>
          <p:cNvSpPr>
            <a:spLocks noGrp="1"/>
          </p:cNvSpPr>
          <p:nvPr>
            <p:ph type="title"/>
          </p:nvPr>
        </p:nvSpPr>
        <p:spPr>
          <a:xfrm>
            <a:off x="582960" y="248555"/>
            <a:ext cx="8229600" cy="562074"/>
          </a:xfrm>
        </p:spPr>
        <p:txBody>
          <a:bodyPr>
            <a:normAutofit fontScale="90000"/>
          </a:bodyPr>
          <a:lstStyle/>
          <a:p>
            <a:r>
              <a:rPr lang="en-US" dirty="0" err="1"/>
              <a:t>Rhestr</a:t>
            </a:r>
            <a:r>
              <a:rPr lang="en-US" dirty="0"/>
              <a:t> </a:t>
            </a:r>
            <a:r>
              <a:rPr lang="en-US" dirty="0" err="1"/>
              <a:t>Cyfeirnodi</a:t>
            </a:r>
            <a:r>
              <a:rPr lang="en-US" dirty="0"/>
              <a:t> / Reference List</a:t>
            </a:r>
          </a:p>
        </p:txBody>
      </p:sp>
      <p:sp>
        <p:nvSpPr>
          <p:cNvPr id="7" name="Rectangle 6">
            <a:extLst>
              <a:ext uri="{FF2B5EF4-FFF2-40B4-BE49-F238E27FC236}">
                <a16:creationId xmlns:a16="http://schemas.microsoft.com/office/drawing/2014/main" id="{B3246DAD-1F76-2942-9A82-EA029FA4A332}"/>
              </a:ext>
            </a:extLst>
          </p:cNvPr>
          <p:cNvSpPr/>
          <p:nvPr/>
        </p:nvSpPr>
        <p:spPr>
          <a:xfrm>
            <a:off x="401824" y="1028343"/>
            <a:ext cx="8591872" cy="4647426"/>
          </a:xfrm>
          <a:prstGeom prst="rect">
            <a:avLst/>
          </a:prstGeom>
        </p:spPr>
        <p:txBody>
          <a:bodyPr wrap="square">
            <a:spAutoFit/>
          </a:bodyPr>
          <a:lstStyle/>
          <a:p>
            <a:r>
              <a:rPr lang="en-GB" sz="2000" dirty="0" err="1">
                <a:latin typeface="Cambria" panose="02040503050406030204" pitchFamily="18" charset="0"/>
              </a:rPr>
              <a:t>Fjortoft</a:t>
            </a:r>
            <a:r>
              <a:rPr lang="en-GB" sz="2000" dirty="0">
                <a:latin typeface="Cambria" panose="02040503050406030204" pitchFamily="18" charset="0"/>
              </a:rPr>
              <a:t>, I. (2001) ‘The Natural Environment as a Playground for Children: The Impact of Outdoor Play Activities in Pre-Primary School Children’. </a:t>
            </a:r>
            <a:r>
              <a:rPr lang="en-GB" sz="2000" i="1" dirty="0">
                <a:latin typeface="Cambria" panose="02040503050406030204" pitchFamily="18" charset="0"/>
              </a:rPr>
              <a:t>Early Childhood Education Journal</a:t>
            </a:r>
            <a:r>
              <a:rPr lang="en-GB" sz="2000" dirty="0">
                <a:latin typeface="Cambria" panose="02040503050406030204" pitchFamily="18" charset="0"/>
              </a:rPr>
              <a:t>, 29(2), pp. 111-117.</a:t>
            </a:r>
            <a:endParaRPr lang="en-US" sz="2000" dirty="0">
              <a:latin typeface="Cambria" panose="02040503050406030204" pitchFamily="18" charset="0"/>
            </a:endParaRPr>
          </a:p>
          <a:p>
            <a:endParaRPr lang="en-US" sz="2000" dirty="0">
              <a:latin typeface="Cambria" panose="02040503050406030204" pitchFamily="18" charset="0"/>
            </a:endParaRPr>
          </a:p>
          <a:p>
            <a:r>
              <a:rPr lang="en-US" sz="2000" dirty="0" err="1">
                <a:latin typeface="Cambria" panose="02040503050406030204" pitchFamily="18" charset="0"/>
              </a:rPr>
              <a:t>Gallahue</a:t>
            </a:r>
            <a:r>
              <a:rPr lang="en-US" sz="2000" dirty="0">
                <a:latin typeface="Cambria" panose="02040503050406030204" pitchFamily="18" charset="0"/>
              </a:rPr>
              <a:t>, D. L., Ozmun, J. C., &amp; Goodway, J. D. (2011). </a:t>
            </a:r>
            <a:r>
              <a:rPr lang="en-US" sz="2000" i="1" dirty="0">
                <a:latin typeface="Cambria" panose="02040503050406030204" pitchFamily="18" charset="0"/>
              </a:rPr>
              <a:t>Understanding motor development: Infants, children, adolescents, adults</a:t>
            </a:r>
            <a:r>
              <a:rPr lang="en-US" sz="2000" dirty="0">
                <a:latin typeface="Cambria" panose="02040503050406030204" pitchFamily="18" charset="0"/>
              </a:rPr>
              <a:t> (7th ed.). New York: McGraw Hill Higher Education.</a:t>
            </a:r>
          </a:p>
          <a:p>
            <a:pPr fontAlgn="base"/>
            <a:endParaRPr lang="en-US" sz="2000" dirty="0">
              <a:latin typeface="Cambria" panose="02040503050406030204" pitchFamily="18" charset="0"/>
            </a:endParaRPr>
          </a:p>
          <a:p>
            <a:pPr fontAlgn="base"/>
            <a:r>
              <a:rPr lang="en-US" sz="2000" dirty="0">
                <a:latin typeface="Cambria" panose="02040503050406030204" pitchFamily="18" charset="0"/>
              </a:rPr>
              <a:t>Goodway, J. D., &amp; Branta, C. F. (2003). Influence of a motor skill intervention on fundamental motor skill development of disadvantaged preschool children. </a:t>
            </a:r>
            <a:r>
              <a:rPr lang="en-US" sz="2000" i="1" dirty="0">
                <a:latin typeface="Cambria" panose="02040503050406030204" pitchFamily="18" charset="0"/>
              </a:rPr>
              <a:t>Research Quarterly for Exercise and Sport</a:t>
            </a:r>
            <a:r>
              <a:rPr lang="en-US" sz="2000" dirty="0">
                <a:latin typeface="Cambria" panose="02040503050406030204" pitchFamily="18" charset="0"/>
              </a:rPr>
              <a:t>, </a:t>
            </a:r>
            <a:r>
              <a:rPr lang="en-US" sz="2000" i="1" dirty="0">
                <a:latin typeface="Cambria" panose="02040503050406030204" pitchFamily="18" charset="0"/>
              </a:rPr>
              <a:t>74</a:t>
            </a:r>
            <a:r>
              <a:rPr lang="en-US" sz="2000" dirty="0">
                <a:latin typeface="Cambria" panose="02040503050406030204" pitchFamily="18" charset="0"/>
              </a:rPr>
              <a:t>(1), pp 36–46. </a:t>
            </a:r>
          </a:p>
          <a:p>
            <a:pPr fontAlgn="base"/>
            <a:endParaRPr lang="en-US" sz="2000" dirty="0">
              <a:latin typeface="Cambria" panose="02040503050406030204" pitchFamily="18" charset="0"/>
            </a:endParaRPr>
          </a:p>
          <a:p>
            <a:pPr fontAlgn="base"/>
            <a:r>
              <a:rPr lang="en-US" sz="2000" dirty="0" err="1">
                <a:latin typeface="Cambria" panose="02040503050406030204" pitchFamily="18" charset="0"/>
              </a:rPr>
              <a:t>Jurbala</a:t>
            </a:r>
            <a:r>
              <a:rPr lang="en-US" sz="2000" dirty="0">
                <a:latin typeface="Cambria" panose="02040503050406030204" pitchFamily="18" charset="0"/>
              </a:rPr>
              <a:t>, P. (2015) ‘What is Physical Literacy, Really?’ Quest, 67(4), pp367-383</a:t>
            </a:r>
          </a:p>
          <a:p>
            <a:pPr fontAlgn="base"/>
            <a:endParaRPr lang="en-US" dirty="0">
              <a:latin typeface="Cambria" panose="02040503050406030204" pitchFamily="18" charset="0"/>
            </a:endParaRPr>
          </a:p>
          <a:p>
            <a:pPr fontAlgn="base"/>
            <a:endParaRPr lang="en-US" b="0" i="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310668762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C2CE8FA-FE0F-6D44-BBDA-66A7A9E821B8}"/>
              </a:ext>
            </a:extLst>
          </p:cNvPr>
          <p:cNvSpPr>
            <a:spLocks noGrp="1"/>
          </p:cNvSpPr>
          <p:nvPr>
            <p:ph idx="1"/>
          </p:nvPr>
        </p:nvSpPr>
        <p:spPr/>
        <p:txBody>
          <a:bodyPr>
            <a:normAutofit fontScale="70000" lnSpcReduction="20000"/>
          </a:bodyPr>
          <a:lstStyle/>
          <a:p>
            <a:pPr fontAlgn="base"/>
            <a:r>
              <a:rPr lang="en-US" dirty="0">
                <a:latin typeface="Cambria" panose="02040503050406030204" pitchFamily="18" charset="0"/>
              </a:rPr>
              <a:t>Robinson, D. B., &amp; Randall, L. (2016). Marking physical literacy or missing the mark on physical literacy? A conceptual critique of Canada’s physical literacy assessment instruments. </a:t>
            </a:r>
            <a:r>
              <a:rPr lang="en-US" i="1" dirty="0">
                <a:latin typeface="Cambria" panose="02040503050406030204" pitchFamily="18" charset="0"/>
              </a:rPr>
              <a:t>Measurement in Physical Education and Exercise Science</a:t>
            </a:r>
            <a:r>
              <a:rPr lang="en-US" dirty="0">
                <a:latin typeface="Cambria" panose="02040503050406030204" pitchFamily="18" charset="0"/>
              </a:rPr>
              <a:t>. doi:10.1080/1091367x.2016.1249793</a:t>
            </a:r>
          </a:p>
          <a:p>
            <a:pPr fontAlgn="base"/>
            <a:endParaRPr lang="en-US" dirty="0">
              <a:latin typeface="Cambria" panose="02040503050406030204" pitchFamily="18" charset="0"/>
            </a:endParaRPr>
          </a:p>
          <a:p>
            <a:pPr fontAlgn="base"/>
            <a:r>
              <a:rPr lang="en-US" dirty="0" err="1">
                <a:latin typeface="Cambria" panose="02040503050406030204" pitchFamily="18" charset="0"/>
              </a:rPr>
              <a:t>Stodden</a:t>
            </a:r>
            <a:r>
              <a:rPr lang="en-US" dirty="0">
                <a:latin typeface="Cambria" panose="02040503050406030204" pitchFamily="18" charset="0"/>
              </a:rPr>
              <a:t>, D. F., Goodway, J. D., </a:t>
            </a:r>
            <a:r>
              <a:rPr lang="en-US" dirty="0" err="1">
                <a:latin typeface="Cambria" panose="02040503050406030204" pitchFamily="18" charset="0"/>
              </a:rPr>
              <a:t>Langendorfer</a:t>
            </a:r>
            <a:r>
              <a:rPr lang="en-US" dirty="0">
                <a:latin typeface="Cambria" panose="02040503050406030204" pitchFamily="18" charset="0"/>
              </a:rPr>
              <a:t>, S. J., </a:t>
            </a:r>
            <a:r>
              <a:rPr lang="en-US" dirty="0" err="1">
                <a:latin typeface="Cambria" panose="02040503050406030204" pitchFamily="18" charset="0"/>
              </a:rPr>
              <a:t>Roberton</a:t>
            </a:r>
            <a:r>
              <a:rPr lang="en-US" dirty="0">
                <a:latin typeface="Cambria" panose="02040503050406030204" pitchFamily="18" charset="0"/>
              </a:rPr>
              <a:t>, M. A., </a:t>
            </a:r>
            <a:r>
              <a:rPr lang="en-US" dirty="0" err="1">
                <a:latin typeface="Cambria" panose="02040503050406030204" pitchFamily="18" charset="0"/>
              </a:rPr>
              <a:t>Rudisill</a:t>
            </a:r>
            <a:r>
              <a:rPr lang="en-US" dirty="0">
                <a:latin typeface="Cambria" panose="02040503050406030204" pitchFamily="18" charset="0"/>
              </a:rPr>
              <a:t>, M. E., Garcia, C., &amp; Garcia, L. E. (2008). A developmental perspective on the role of motor skill competence in physical activity: An emergent relationship. </a:t>
            </a:r>
            <a:r>
              <a:rPr lang="en-US" i="1" dirty="0">
                <a:latin typeface="Cambria" panose="02040503050406030204" pitchFamily="18" charset="0"/>
              </a:rPr>
              <a:t>Quest</a:t>
            </a:r>
            <a:r>
              <a:rPr lang="en-US" dirty="0">
                <a:latin typeface="Cambria" panose="02040503050406030204" pitchFamily="18" charset="0"/>
              </a:rPr>
              <a:t>, </a:t>
            </a:r>
            <a:r>
              <a:rPr lang="en-US" i="1" dirty="0">
                <a:latin typeface="Cambria" panose="02040503050406030204" pitchFamily="18" charset="0"/>
              </a:rPr>
              <a:t>60</a:t>
            </a:r>
            <a:r>
              <a:rPr lang="en-US" dirty="0">
                <a:latin typeface="Cambria" panose="02040503050406030204" pitchFamily="18" charset="0"/>
              </a:rPr>
              <a:t>(2), pp. 290–306. </a:t>
            </a:r>
          </a:p>
          <a:p>
            <a:pPr fontAlgn="base"/>
            <a:endParaRPr lang="en-GB" dirty="0">
              <a:latin typeface="Cambria" panose="02040503050406030204" pitchFamily="18" charset="0"/>
            </a:endParaRPr>
          </a:p>
          <a:p>
            <a:pPr fontAlgn="base"/>
            <a:r>
              <a:rPr lang="en-GB" dirty="0">
                <a:solidFill>
                  <a:srgbClr val="000000"/>
                </a:solidFill>
                <a:latin typeface="Cambria" panose="02040503050406030204" pitchFamily="18" charset="0"/>
              </a:rPr>
              <a:t>Whitehead, M. (2010) Physical Literacy: Throughout the </a:t>
            </a:r>
            <a:r>
              <a:rPr lang="en-GB" dirty="0" err="1">
                <a:solidFill>
                  <a:srgbClr val="000000"/>
                </a:solidFill>
                <a:latin typeface="Cambria" panose="02040503050406030204" pitchFamily="18" charset="0"/>
              </a:rPr>
              <a:t>lifecourse</a:t>
            </a:r>
            <a:r>
              <a:rPr lang="en-GB" dirty="0">
                <a:solidFill>
                  <a:srgbClr val="000000"/>
                </a:solidFill>
                <a:latin typeface="Cambria" panose="02040503050406030204" pitchFamily="18" charset="0"/>
              </a:rPr>
              <a:t>. Oxon. Routledge</a:t>
            </a:r>
            <a:r>
              <a:rPr lang="en-US" dirty="0">
                <a:solidFill>
                  <a:srgbClr val="000000"/>
                </a:solidFill>
                <a:latin typeface="Cambria" panose="02040503050406030204" pitchFamily="18" charset="0"/>
              </a:rPr>
              <a:t>​</a:t>
            </a:r>
          </a:p>
          <a:p>
            <a:endParaRPr lang="en-US" dirty="0"/>
          </a:p>
        </p:txBody>
      </p:sp>
      <p:sp>
        <p:nvSpPr>
          <p:cNvPr id="4" name="Title 4">
            <a:extLst>
              <a:ext uri="{FF2B5EF4-FFF2-40B4-BE49-F238E27FC236}">
                <a16:creationId xmlns:a16="http://schemas.microsoft.com/office/drawing/2014/main" id="{69D31C58-7353-2F4F-9B71-69CBBAF1D10F}"/>
              </a:ext>
            </a:extLst>
          </p:cNvPr>
          <p:cNvSpPr>
            <a:spLocks noGrp="1"/>
          </p:cNvSpPr>
          <p:nvPr>
            <p:ph type="title"/>
          </p:nvPr>
        </p:nvSpPr>
        <p:spPr/>
        <p:txBody>
          <a:bodyPr>
            <a:normAutofit fontScale="90000"/>
          </a:bodyPr>
          <a:lstStyle/>
          <a:p>
            <a:r>
              <a:rPr lang="en-US" dirty="0" err="1"/>
              <a:t>Rhestr</a:t>
            </a:r>
            <a:r>
              <a:rPr lang="en-US" dirty="0"/>
              <a:t> </a:t>
            </a:r>
            <a:r>
              <a:rPr lang="en-US" dirty="0" err="1"/>
              <a:t>Cyfeirnodi</a:t>
            </a:r>
            <a:r>
              <a:rPr lang="en-US" dirty="0"/>
              <a:t> / Reference List</a:t>
            </a:r>
          </a:p>
        </p:txBody>
      </p:sp>
    </p:spTree>
    <p:extLst>
      <p:ext uri="{BB962C8B-B14F-4D97-AF65-F5344CB8AC3E}">
        <p14:creationId xmlns:p14="http://schemas.microsoft.com/office/powerpoint/2010/main" val="2366546534"/>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f8039966a2f44929d0bef3cb2e66d0ad">
  <xsd:schema xmlns:xsd="http://www.w3.org/2001/XMLSchema" xmlns:xs="http://www.w3.org/2001/XMLSchema" xmlns:p="http://schemas.microsoft.com/office/2006/metadata/properties" xmlns:ns2="303dbf9b-b85b-46a0-94f1-894078c07ecd" targetNamespace="http://schemas.microsoft.com/office/2006/metadata/properties" ma:root="true" ma:fieldsID="0a3236c5ed4f32c16b2580252137c093"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haredWithUsers xmlns="303dbf9b-b85b-46a0-94f1-894078c07ecd">
      <UserInfo>
        <DisplayName>Alison Harding</DisplayName>
        <AccountId>352</AccountId>
        <AccountType/>
      </UserInfo>
      <UserInfo>
        <DisplayName>Rachel Bendall</DisplayName>
        <AccountId>2520</AccountId>
        <AccountType/>
      </UserInfo>
      <UserInfo>
        <DisplayName>Ruth Groff</DisplayName>
        <AccountId>2266</AccountId>
        <AccountType/>
      </UserInfo>
      <UserInfo>
        <DisplayName>Mary March</DisplayName>
        <AccountId>4725</AccountId>
        <AccountType/>
      </UserInfo>
    </SharedWithUsers>
  </documentManagement>
</p:properties>
</file>

<file path=customXml/itemProps1.xml><?xml version="1.0" encoding="utf-8"?>
<ds:datastoreItem xmlns:ds="http://schemas.openxmlformats.org/officeDocument/2006/customXml" ds:itemID="{18201FB3-9FE8-43FF-91C2-36F66CFA5A0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5FC5585-51CA-4C4C-9028-AEC8FAD67B8B}">
  <ds:schemaRefs>
    <ds:schemaRef ds:uri="http://purl.org/dc/elements/1.1/"/>
    <ds:schemaRef ds:uri="303dbf9b-b85b-46a0-94f1-894078c07ecd"/>
    <ds:schemaRef ds:uri="http://schemas.microsoft.com/office/2006/metadata/properties"/>
    <ds:schemaRef ds:uri="http://schemas.openxmlformats.org/package/2006/metadata/core-properties"/>
    <ds:schemaRef ds:uri="http://purl.org/dc/dcmitype/"/>
    <ds:schemaRef ds:uri="http://www.w3.org/XML/1998/namespace"/>
    <ds:schemaRef ds:uri="http://schemas.microsoft.com/office/2006/documentManagement/types"/>
    <ds:schemaRef ds:uri="http://schemas.microsoft.com/office/infopath/2007/PartnerControls"/>
    <ds:schemaRef ds:uri="http://purl.org/dc/terms/"/>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6103</TotalTime>
  <Words>8213</Words>
  <Application>Microsoft Office PowerPoint</Application>
  <PresentationFormat>On-screen Show (4:3)</PresentationFormat>
  <Paragraphs>541</Paragraphs>
  <Slides>46</Slides>
  <Notes>46</Notes>
  <HiddenSlides>0</HiddenSlides>
  <MMClips>1</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46</vt:i4>
      </vt:variant>
    </vt:vector>
  </HeadingPairs>
  <TitlesOfParts>
    <vt:vector size="55" baseType="lpstr">
      <vt:lpstr>ＭＳ Ｐゴシック</vt:lpstr>
      <vt:lpstr>Myriad Pro</vt:lpstr>
      <vt:lpstr>Arial</vt:lpstr>
      <vt:lpstr>Calibri</vt:lpstr>
      <vt:lpstr>Cambria</vt:lpstr>
      <vt:lpstr>Candara</vt:lpstr>
      <vt:lpstr>Segoe UI</vt:lpstr>
      <vt:lpstr>Times New Roman</vt:lpstr>
      <vt:lpstr>20140311PresentationUWTSDTemplate</vt:lpstr>
      <vt:lpstr>Physical Literacy</vt:lpstr>
      <vt:lpstr>Amcanion / Objectives </vt:lpstr>
      <vt:lpstr>Draw your journey in life in terms of physical activities, adventure, exploring, motivation and confidence</vt:lpstr>
      <vt:lpstr>PowerPoint Presentation</vt:lpstr>
      <vt:lpstr>PowerPoint Presentation</vt:lpstr>
      <vt:lpstr>PowerPoint Presentation</vt:lpstr>
      <vt:lpstr>PowerPoint Presentation</vt:lpstr>
      <vt:lpstr>Link with Assignment  Part 1 : Essay. March 7th, 2025</vt:lpstr>
      <vt:lpstr>Pam mae Llythrennedd Corfforol yn bwysig o flynyddoedd cynnar? </vt:lpstr>
      <vt:lpstr>PowerPoint Presentation</vt:lpstr>
      <vt:lpstr>Gweithgaredd / Class activity</vt:lpstr>
      <vt:lpstr>In pairs or three’s</vt:lpstr>
      <vt:lpstr>PowerPoint Presentation</vt:lpstr>
      <vt:lpstr>PowerPoint Presentation</vt:lpstr>
      <vt:lpstr>Modern Impact on Physical Activity</vt:lpstr>
      <vt:lpstr>PowerPoint Presentation</vt:lpstr>
      <vt:lpstr>PowerPoint Presentation</vt:lpstr>
      <vt:lpstr>Tag!</vt:lpstr>
      <vt:lpstr>PowerPoint Presentation</vt:lpstr>
      <vt:lpstr>Fundamental  Motor Skills</vt:lpstr>
      <vt:lpstr>Sensory integration – food for the brain (Ayres 2005) </vt:lpstr>
      <vt:lpstr>Sensorimotor components that influence learning. </vt:lpstr>
      <vt:lpstr>Cognitive - brain  Physical – body movements  Social –  with others   </vt:lpstr>
      <vt:lpstr>https://youtu.be/yaF0CaNuUIc</vt:lpstr>
      <vt:lpstr>PowerPoint Presentation</vt:lpstr>
      <vt:lpstr>PowerPoint Presentation</vt:lpstr>
      <vt:lpstr>Post 7 yrs old</vt:lpstr>
      <vt:lpstr>Mountain of motor development (Metcalfe 2002)</vt:lpstr>
      <vt:lpstr>Dualism</vt:lpstr>
      <vt:lpstr>Monism</vt:lpstr>
      <vt:lpstr>Ymarferol /Practical </vt:lpstr>
      <vt:lpstr>Foundational Movement Skills/ Competencies </vt:lpstr>
      <vt:lpstr>Post 13yrs</vt:lpstr>
      <vt:lpstr>Post 13yrs</vt:lpstr>
      <vt:lpstr>PowerPoint Presentation</vt:lpstr>
      <vt:lpstr>Link with Assignment  Part 1 : Essay. March 7th, 2025</vt:lpstr>
      <vt:lpstr>Erthygl  / Article  ‘What is Physical Literacy, Really?’ (Jurbala (2015)</vt:lpstr>
      <vt:lpstr>Developing Physical Literacy in the Outdoors</vt:lpstr>
      <vt:lpstr>PowerPoint Presentation</vt:lpstr>
      <vt:lpstr>Life long journey of Physical Literacy</vt:lpstr>
      <vt:lpstr>PowerPoint Presentation</vt:lpstr>
      <vt:lpstr>Crynhoi / Summary </vt:lpstr>
      <vt:lpstr>Mind - Body – Emotion for Life</vt:lpstr>
      <vt:lpstr>Rhestr Cyfeirnodi / Reference List </vt:lpstr>
      <vt:lpstr>Rhestr Cyfeirnodi / Reference List</vt:lpstr>
      <vt:lpstr>Rhestr Cyfeirnodi / 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Heddwen Davies</cp:lastModifiedBy>
  <cp:revision>128</cp:revision>
  <cp:lastPrinted>2025-01-30T10:46:24Z</cp:lastPrinted>
  <dcterms:created xsi:type="dcterms:W3CDTF">2020-03-08T15:19:41Z</dcterms:created>
  <dcterms:modified xsi:type="dcterms:W3CDTF">2025-01-30T10:50:06Z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