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2" r:id="rId4"/>
  </p:sldMasterIdLst>
  <p:notesMasterIdLst>
    <p:notesMasterId r:id="rId32"/>
  </p:notesMasterIdLst>
  <p:handoutMasterIdLst>
    <p:handoutMasterId r:id="rId33"/>
  </p:handout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7" r:id="rId16"/>
    <p:sldId id="2578" r:id="rId17"/>
    <p:sldId id="2572" r:id="rId18"/>
    <p:sldId id="2580" r:id="rId19"/>
    <p:sldId id="2581" r:id="rId20"/>
    <p:sldId id="2573" r:id="rId21"/>
    <p:sldId id="2582" r:id="rId22"/>
    <p:sldId id="2583" r:id="rId23"/>
    <p:sldId id="2574" r:id="rId24"/>
    <p:sldId id="2584" r:id="rId25"/>
    <p:sldId id="2585" r:id="rId26"/>
    <p:sldId id="2575" r:id="rId27"/>
    <p:sldId id="2587" r:id="rId28"/>
    <p:sldId id="2586" r:id="rId29"/>
    <p:sldId id="2576" r:id="rId30"/>
    <p:sldId id="257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Empowering Older People in Wales: Services &amp; Provision" id="{E01EF51D-7BDC-4A97-93D7-C4F7287296F2}">
          <p14:sldIdLst>
            <p14:sldId id="2561"/>
          </p14:sldIdLst>
        </p14:section>
        <p14:section name="Recap of PIES Framework" id="{DC73B952-297D-43E3-8041-AF2FC7565A78}">
          <p14:sldIdLst>
            <p14:sldId id="2562"/>
            <p14:sldId id="2563"/>
          </p14:sldIdLst>
        </p14:section>
        <p14:section name="What Empowering Services Look Like" id="{7829F292-3FFA-4732-A9B3-5948F6E0A8B1}">
          <p14:sldIdLst>
            <p14:sldId id="2564"/>
            <p14:sldId id="2565"/>
          </p14:sldIdLst>
        </p14:section>
        <p14:section name="Policy Drivers in Wales" id="{AC895B88-1E40-4FCB-B8F5-5066792BE71B}">
          <p14:sldIdLst>
            <p14:sldId id="2566"/>
            <p14:sldId id="2567"/>
          </p14:sldIdLst>
        </p14:section>
        <p14:section name="Types of Services Supporting Older People" id="{1B3BAB01-574B-4B14-9C6E-8586697477DE}">
          <p14:sldIdLst>
            <p14:sldId id="2568"/>
            <p14:sldId id="2569"/>
            <p14:sldId id="2570"/>
            <p14:sldId id="2571"/>
          </p14:sldIdLst>
        </p14:section>
        <p14:section name="Case Applications: Services Mapped to PIES" id="{B092A748-9ADD-4FC9-82AC-F2F40FE32DE0}">
          <p14:sldIdLst>
            <p14:sldId id="2577"/>
            <p14:sldId id="2578"/>
            <p14:sldId id="2572"/>
            <p14:sldId id="2580"/>
            <p14:sldId id="2581"/>
            <p14:sldId id="2573"/>
            <p14:sldId id="2582"/>
            <p14:sldId id="2583"/>
            <p14:sldId id="2574"/>
            <p14:sldId id="2584"/>
            <p14:sldId id="2585"/>
            <p14:sldId id="2575"/>
            <p14:sldId id="2587"/>
            <p14:sldId id="2586"/>
            <p14:sldId id="2576"/>
          </p14:sldIdLst>
        </p14:section>
        <p14:section name="Group Activity and Debrief" id="{7383CCF6-890A-4ED7-844F-7A8CB483954B}">
          <p14:sldIdLst>
            <p14:sldId id="2579"/>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C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DDD662-CF47-4B97-A906-95BED280082A}" v="21" dt="2026-03-10T20:11:20.9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129" autoAdjust="0"/>
    <p:restoredTop sz="94720"/>
  </p:normalViewPr>
  <p:slideViewPr>
    <p:cSldViewPr showGuides="1">
      <p:cViewPr varScale="1">
        <p:scale>
          <a:sx n="84" d="100"/>
          <a:sy n="84" d="100"/>
        </p:scale>
        <p:origin x="42" y="351"/>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87" d="100"/>
          <a:sy n="87" d="100"/>
        </p:scale>
        <p:origin x="700" y="6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image" Target="../media/image29.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image" Target="../media/image29.jpe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041B0F-4B10-4BD1-80FA-5F58671F3A47}"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159A85F2-8DDB-4F86-800D-F8E9421D1DC6}">
      <dgm:prSet/>
      <dgm:spPr/>
      <dgm:t>
        <a:bodyPr/>
        <a:lstStyle/>
        <a:p>
          <a:pPr>
            <a:lnSpc>
              <a:spcPct val="100000"/>
            </a:lnSpc>
            <a:defRPr b="1"/>
          </a:pPr>
          <a:r>
            <a:rPr lang="en-US"/>
            <a:t>Collaborative Case Analysis</a:t>
          </a:r>
        </a:p>
      </dgm:t>
    </dgm:pt>
    <dgm:pt modelId="{54C2E51A-44A5-47DE-9AFF-D93DD31F1948}" type="parTrans" cxnId="{561CEF6B-907E-4B72-B9BF-B438EDC4F69F}">
      <dgm:prSet/>
      <dgm:spPr/>
      <dgm:t>
        <a:bodyPr/>
        <a:lstStyle/>
        <a:p>
          <a:endParaRPr lang="en-US"/>
        </a:p>
      </dgm:t>
    </dgm:pt>
    <dgm:pt modelId="{315A0C0B-4576-4642-91DB-5655589F0C15}" type="sibTrans" cxnId="{561CEF6B-907E-4B72-B9BF-B438EDC4F69F}">
      <dgm:prSet/>
      <dgm:spPr/>
      <dgm:t>
        <a:bodyPr/>
        <a:lstStyle/>
        <a:p>
          <a:pPr>
            <a:lnSpc>
              <a:spcPct val="100000"/>
            </a:lnSpc>
            <a:defRPr b="1"/>
          </a:pPr>
          <a:endParaRPr lang="en-US"/>
        </a:p>
      </dgm:t>
    </dgm:pt>
    <dgm:pt modelId="{1A1CD79C-4A54-41C1-82B1-2B2980799935}">
      <dgm:prSet/>
      <dgm:spPr/>
      <dgm:t>
        <a:bodyPr/>
        <a:lstStyle/>
        <a:p>
          <a:pPr>
            <a:lnSpc>
              <a:spcPct val="100000"/>
            </a:lnSpc>
          </a:pPr>
          <a:r>
            <a:rPr lang="en-US"/>
            <a:t>Students share and compare analyses of diverse cases emphasizing the need for tailored support.</a:t>
          </a:r>
        </a:p>
      </dgm:t>
    </dgm:pt>
    <dgm:pt modelId="{523E957F-8D2A-4E92-93BC-564621BF3AB0}" type="parTrans" cxnId="{D7553992-CDFB-44A9-B7E3-95875E4A992A}">
      <dgm:prSet/>
      <dgm:spPr/>
      <dgm:t>
        <a:bodyPr/>
        <a:lstStyle/>
        <a:p>
          <a:endParaRPr lang="en-US"/>
        </a:p>
      </dgm:t>
    </dgm:pt>
    <dgm:pt modelId="{99557D5F-C007-488A-A022-69566C73869B}" type="sibTrans" cxnId="{D7553992-CDFB-44A9-B7E3-95875E4A992A}">
      <dgm:prSet/>
      <dgm:spPr/>
      <dgm:t>
        <a:bodyPr/>
        <a:lstStyle/>
        <a:p>
          <a:endParaRPr lang="en-US"/>
        </a:p>
      </dgm:t>
    </dgm:pt>
    <dgm:pt modelId="{413D689D-AC61-4F9E-A8ED-E5D596AEB52C}">
      <dgm:prSet/>
      <dgm:spPr/>
      <dgm:t>
        <a:bodyPr/>
        <a:lstStyle/>
        <a:p>
          <a:pPr>
            <a:lnSpc>
              <a:spcPct val="100000"/>
            </a:lnSpc>
            <a:defRPr b="1"/>
          </a:pPr>
          <a:r>
            <a:rPr lang="en-US"/>
            <a:t>Evaluative Reflection</a:t>
          </a:r>
        </a:p>
      </dgm:t>
    </dgm:pt>
    <dgm:pt modelId="{0A0FE849-1D2C-4056-9D8F-58B0C3754171}" type="parTrans" cxnId="{BF01E30E-2574-4CD1-B636-5AC3DC19AE0D}">
      <dgm:prSet/>
      <dgm:spPr/>
      <dgm:t>
        <a:bodyPr/>
        <a:lstStyle/>
        <a:p>
          <a:endParaRPr lang="en-US"/>
        </a:p>
      </dgm:t>
    </dgm:pt>
    <dgm:pt modelId="{339954FD-9CFB-4091-A280-A628015456C1}" type="sibTrans" cxnId="{BF01E30E-2574-4CD1-B636-5AC3DC19AE0D}">
      <dgm:prSet/>
      <dgm:spPr/>
      <dgm:t>
        <a:bodyPr/>
        <a:lstStyle/>
        <a:p>
          <a:pPr>
            <a:lnSpc>
              <a:spcPct val="100000"/>
            </a:lnSpc>
            <a:defRPr b="1"/>
          </a:pPr>
          <a:endParaRPr lang="en-US"/>
        </a:p>
      </dgm:t>
    </dgm:pt>
    <dgm:pt modelId="{64A1B1D0-354B-4D35-ADEC-76E396ACC7F8}">
      <dgm:prSet/>
      <dgm:spPr/>
      <dgm:t>
        <a:bodyPr/>
        <a:lstStyle/>
        <a:p>
          <a:pPr>
            <a:lnSpc>
              <a:spcPct val="100000"/>
            </a:lnSpc>
          </a:pPr>
          <a:r>
            <a:rPr lang="en-US"/>
            <a:t>Reflective questions help identify empowering services and highlight areas of disempowerment and barriers.</a:t>
          </a:r>
        </a:p>
      </dgm:t>
    </dgm:pt>
    <dgm:pt modelId="{0AF9B5C2-F376-46C5-8D4D-8C0D55127FF8}" type="parTrans" cxnId="{D1A0EEC7-D05C-42D2-A97F-140E083192C8}">
      <dgm:prSet/>
      <dgm:spPr/>
      <dgm:t>
        <a:bodyPr/>
        <a:lstStyle/>
        <a:p>
          <a:endParaRPr lang="en-US"/>
        </a:p>
      </dgm:t>
    </dgm:pt>
    <dgm:pt modelId="{C0DA1B05-F1EB-4AE8-8E86-B5554AEF879F}" type="sibTrans" cxnId="{D1A0EEC7-D05C-42D2-A97F-140E083192C8}">
      <dgm:prSet/>
      <dgm:spPr/>
      <dgm:t>
        <a:bodyPr/>
        <a:lstStyle/>
        <a:p>
          <a:endParaRPr lang="en-US"/>
        </a:p>
      </dgm:t>
    </dgm:pt>
    <dgm:pt modelId="{E5273F78-7CEF-412B-A478-7F732D9AD360}">
      <dgm:prSet/>
      <dgm:spPr/>
      <dgm:t>
        <a:bodyPr/>
        <a:lstStyle/>
        <a:p>
          <a:pPr>
            <a:lnSpc>
              <a:spcPct val="100000"/>
            </a:lnSpc>
            <a:defRPr b="1"/>
          </a:pPr>
          <a:r>
            <a:rPr lang="en-US"/>
            <a:t>Impact of Social Factors</a:t>
          </a:r>
        </a:p>
      </dgm:t>
    </dgm:pt>
    <dgm:pt modelId="{E474D094-99E5-42C4-A220-631656181BFE}" type="parTrans" cxnId="{B3CA6BA6-4539-4221-A462-CC4A21D8F9F7}">
      <dgm:prSet/>
      <dgm:spPr/>
      <dgm:t>
        <a:bodyPr/>
        <a:lstStyle/>
        <a:p>
          <a:endParaRPr lang="en-US"/>
        </a:p>
      </dgm:t>
    </dgm:pt>
    <dgm:pt modelId="{8A32D5ED-769C-4220-B78E-46F7BB4AFEBE}" type="sibTrans" cxnId="{B3CA6BA6-4539-4221-A462-CC4A21D8F9F7}">
      <dgm:prSet/>
      <dgm:spPr/>
      <dgm:t>
        <a:bodyPr/>
        <a:lstStyle/>
        <a:p>
          <a:endParaRPr lang="en-US"/>
        </a:p>
      </dgm:t>
    </dgm:pt>
    <dgm:pt modelId="{1740F5C3-D869-40D9-8F09-8894AFB93C4D}">
      <dgm:prSet/>
      <dgm:spPr/>
      <dgm:t>
        <a:bodyPr/>
        <a:lstStyle/>
        <a:p>
          <a:pPr>
            <a:lnSpc>
              <a:spcPct val="100000"/>
            </a:lnSpc>
          </a:pPr>
          <a:r>
            <a:rPr lang="en-US"/>
            <a:t>Reflection reveals how policy, funding, and social factors influence service effectiveness for older adults.</a:t>
          </a:r>
        </a:p>
      </dgm:t>
    </dgm:pt>
    <dgm:pt modelId="{7F080B28-D4F5-4CC7-807A-4E6C9B7E006A}" type="parTrans" cxnId="{1FCEE406-EC9E-456E-9F6E-19B9D674D08E}">
      <dgm:prSet/>
      <dgm:spPr/>
      <dgm:t>
        <a:bodyPr/>
        <a:lstStyle/>
        <a:p>
          <a:endParaRPr lang="en-US"/>
        </a:p>
      </dgm:t>
    </dgm:pt>
    <dgm:pt modelId="{082249F5-4E89-4F56-8ACC-5EA9A426AB8E}" type="sibTrans" cxnId="{1FCEE406-EC9E-456E-9F6E-19B9D674D08E}">
      <dgm:prSet/>
      <dgm:spPr/>
      <dgm:t>
        <a:bodyPr/>
        <a:lstStyle/>
        <a:p>
          <a:endParaRPr lang="en-US"/>
        </a:p>
      </dgm:t>
    </dgm:pt>
    <dgm:pt modelId="{FA9907D7-C0B2-4E9A-80DD-468290A99381}" type="pres">
      <dgm:prSet presAssocID="{62041B0F-4B10-4BD1-80FA-5F58671F3A47}" presName="Root" presStyleCnt="0">
        <dgm:presLayoutVars>
          <dgm:dir/>
          <dgm:resizeHandles val="exact"/>
        </dgm:presLayoutVars>
      </dgm:prSet>
      <dgm:spPr/>
    </dgm:pt>
    <dgm:pt modelId="{18545EDA-EBCF-4849-A7BA-E4C535EEE8A3}" type="pres">
      <dgm:prSet presAssocID="{159A85F2-8DDB-4F86-800D-F8E9421D1DC6}" presName="Composite" presStyleCnt="0"/>
      <dgm:spPr/>
    </dgm:pt>
    <dgm:pt modelId="{067F08B5-F2E7-4017-B62B-0C03BD388D2E}" type="pres">
      <dgm:prSet presAssocID="{159A85F2-8DDB-4F86-800D-F8E9421D1DC6}"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33250" r="1" b="1"/>
          <a:stretch/>
        </a:blipFill>
      </dgm:spPr>
      <dgm:extLst>
        <a:ext uri="{E40237B7-FDA0-4F09-8148-C483321AD2D9}">
          <dgm14:cNvPr xmlns:dgm14="http://schemas.microsoft.com/office/drawing/2010/diagram" id="0" name="" descr="Students using laptops in classroom"/>
        </a:ext>
      </dgm:extLst>
    </dgm:pt>
    <dgm:pt modelId="{11A3134F-0949-4822-8BA1-CD49F02105C6}" type="pres">
      <dgm:prSet presAssocID="{159A85F2-8DDB-4F86-800D-F8E9421D1DC6}" presName="Subtitle" presStyleLbl="revTx" presStyleIdx="0" presStyleCnt="6">
        <dgm:presLayoutVars>
          <dgm:chMax val="0"/>
          <dgm:bulletEnabled/>
        </dgm:presLayoutVars>
      </dgm:prSet>
      <dgm:spPr/>
    </dgm:pt>
    <dgm:pt modelId="{A285F21C-64DB-4357-96AB-BF630F17E832}" type="pres">
      <dgm:prSet presAssocID="{159A85F2-8DDB-4F86-800D-F8E9421D1DC6}" presName="Description" presStyleLbl="revTx" presStyleIdx="1" presStyleCnt="6">
        <dgm:presLayoutVars>
          <dgm:bulletEnabled/>
        </dgm:presLayoutVars>
      </dgm:prSet>
      <dgm:spPr/>
    </dgm:pt>
    <dgm:pt modelId="{47016963-E434-4313-8581-DDE392E5A849}" type="pres">
      <dgm:prSet presAssocID="{315A0C0B-4576-4642-91DB-5655589F0C15}" presName="sibTrans" presStyleLbl="sibTrans2D1" presStyleIdx="0" presStyleCnt="0"/>
      <dgm:spPr/>
    </dgm:pt>
    <dgm:pt modelId="{EB7278F1-43B7-4F67-9217-12603187EB75}" type="pres">
      <dgm:prSet presAssocID="{413D689D-AC61-4F9E-A8ED-E5D596AEB52C}" presName="Composite" presStyleCnt="0"/>
      <dgm:spPr/>
    </dgm:pt>
    <dgm:pt modelId="{C288AE50-856C-4921-B441-A529293A2859}" type="pres">
      <dgm:prSet presAssocID="{413D689D-AC61-4F9E-A8ED-E5D596AEB52C}"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33251" b="1"/>
          <a:stretch/>
        </a:blipFill>
      </dgm:spPr>
      <dgm:extLst>
        <a:ext uri="{E40237B7-FDA0-4F09-8148-C483321AD2D9}">
          <dgm14:cNvPr xmlns:dgm14="http://schemas.microsoft.com/office/drawing/2010/diagram" id="0" name="" descr="Man working at home office desk at night"/>
        </a:ext>
      </dgm:extLst>
    </dgm:pt>
    <dgm:pt modelId="{AE2AF81B-4B16-42AA-A765-3C4AA7384499}" type="pres">
      <dgm:prSet presAssocID="{413D689D-AC61-4F9E-A8ED-E5D596AEB52C}" presName="Subtitle" presStyleLbl="revTx" presStyleIdx="2" presStyleCnt="6">
        <dgm:presLayoutVars>
          <dgm:chMax val="0"/>
          <dgm:bulletEnabled/>
        </dgm:presLayoutVars>
      </dgm:prSet>
      <dgm:spPr/>
    </dgm:pt>
    <dgm:pt modelId="{FD2E0ECD-6773-4C35-8D3F-FF7485ED4092}" type="pres">
      <dgm:prSet presAssocID="{413D689D-AC61-4F9E-A8ED-E5D596AEB52C}" presName="Description" presStyleLbl="revTx" presStyleIdx="3" presStyleCnt="6">
        <dgm:presLayoutVars>
          <dgm:bulletEnabled/>
        </dgm:presLayoutVars>
      </dgm:prSet>
      <dgm:spPr/>
    </dgm:pt>
    <dgm:pt modelId="{AFB19AAC-CB0E-4DB6-A52B-B4A49729C77C}" type="pres">
      <dgm:prSet presAssocID="{339954FD-9CFB-4091-A280-A628015456C1}" presName="sibTrans" presStyleLbl="sibTrans2D1" presStyleIdx="0" presStyleCnt="0"/>
      <dgm:spPr/>
    </dgm:pt>
    <dgm:pt modelId="{EDCCBD3A-AB40-4084-BBC7-F4D3AD4C04DC}" type="pres">
      <dgm:prSet presAssocID="{E5273F78-7CEF-412B-A478-7F732D9AD360}" presName="Composite" presStyleCnt="0"/>
      <dgm:spPr/>
    </dgm:pt>
    <dgm:pt modelId="{802F2CC9-6129-48D9-9D8A-B16CF81552B1}" type="pres">
      <dgm:prSet presAssocID="{E5273F78-7CEF-412B-A478-7F732D9AD360}"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6925" r="26325" b="1"/>
          <a:stretch/>
        </a:blipFill>
      </dgm:spPr>
      <dgm:extLst>
        <a:ext uri="{E40237B7-FDA0-4F09-8148-C483321AD2D9}">
          <dgm14:cNvPr xmlns:dgm14="http://schemas.microsoft.com/office/drawing/2010/diagram" id="0" name="" descr="Yin Yang with people"/>
        </a:ext>
      </dgm:extLst>
    </dgm:pt>
    <dgm:pt modelId="{A00DBC0D-41CB-44C2-9E96-3125AFA959D8}" type="pres">
      <dgm:prSet presAssocID="{E5273F78-7CEF-412B-A478-7F732D9AD360}" presName="Subtitle" presStyleLbl="revTx" presStyleIdx="4" presStyleCnt="6">
        <dgm:presLayoutVars>
          <dgm:chMax val="0"/>
          <dgm:bulletEnabled/>
        </dgm:presLayoutVars>
      </dgm:prSet>
      <dgm:spPr/>
    </dgm:pt>
    <dgm:pt modelId="{1CE62F4E-25E2-4A63-8FE1-0F413B294A8F}" type="pres">
      <dgm:prSet presAssocID="{E5273F78-7CEF-412B-A478-7F732D9AD360}" presName="Description" presStyleLbl="revTx" presStyleIdx="5" presStyleCnt="6">
        <dgm:presLayoutVars>
          <dgm:bulletEnabled/>
        </dgm:presLayoutVars>
      </dgm:prSet>
      <dgm:spPr/>
    </dgm:pt>
  </dgm:ptLst>
  <dgm:cxnLst>
    <dgm:cxn modelId="{1FCEE406-EC9E-456E-9F6E-19B9D674D08E}" srcId="{E5273F78-7CEF-412B-A478-7F732D9AD360}" destId="{1740F5C3-D869-40D9-8F09-8894AFB93C4D}" srcOrd="0" destOrd="0" parTransId="{7F080B28-D4F5-4CC7-807A-4E6C9B7E006A}" sibTransId="{082249F5-4E89-4F56-8ACC-5EA9A426AB8E}"/>
    <dgm:cxn modelId="{BF01E30E-2574-4CD1-B636-5AC3DC19AE0D}" srcId="{62041B0F-4B10-4BD1-80FA-5F58671F3A47}" destId="{413D689D-AC61-4F9E-A8ED-E5D596AEB52C}" srcOrd="1" destOrd="0" parTransId="{0A0FE849-1D2C-4056-9D8F-58B0C3754171}" sibTransId="{339954FD-9CFB-4091-A280-A628015456C1}"/>
    <dgm:cxn modelId="{8EA38421-9A6C-4BEE-BFDA-0F445FA43ADC}" type="presOf" srcId="{62041B0F-4B10-4BD1-80FA-5F58671F3A47}" destId="{FA9907D7-C0B2-4E9A-80DD-468290A99381}" srcOrd="0" destOrd="0" presId="urn:microsoft.com/office/officeart/2024/3/layout/verticalVisualTextBlock1"/>
    <dgm:cxn modelId="{5C4A9124-0B8A-4B26-8FB9-C60EBF348197}" type="presOf" srcId="{64A1B1D0-354B-4D35-ADEC-76E396ACC7F8}" destId="{FD2E0ECD-6773-4C35-8D3F-FF7485ED4092}" srcOrd="0" destOrd="0" presId="urn:microsoft.com/office/officeart/2024/3/layout/verticalVisualTextBlock1"/>
    <dgm:cxn modelId="{561CEF6B-907E-4B72-B9BF-B438EDC4F69F}" srcId="{62041B0F-4B10-4BD1-80FA-5F58671F3A47}" destId="{159A85F2-8DDB-4F86-800D-F8E9421D1DC6}" srcOrd="0" destOrd="0" parTransId="{54C2E51A-44A5-47DE-9AFF-D93DD31F1948}" sibTransId="{315A0C0B-4576-4642-91DB-5655589F0C15}"/>
    <dgm:cxn modelId="{9AEB9972-D3F8-4090-A227-18A717F0ECD4}" type="presOf" srcId="{E5273F78-7CEF-412B-A478-7F732D9AD360}" destId="{A00DBC0D-41CB-44C2-9E96-3125AFA959D8}" srcOrd="0" destOrd="0" presId="urn:microsoft.com/office/officeart/2024/3/layout/verticalVisualTextBlock1"/>
    <dgm:cxn modelId="{5AAFBD74-CE2F-4E62-8855-548A089C73A1}" type="presOf" srcId="{413D689D-AC61-4F9E-A8ED-E5D596AEB52C}" destId="{AE2AF81B-4B16-42AA-A765-3C4AA7384499}" srcOrd="0" destOrd="0" presId="urn:microsoft.com/office/officeart/2024/3/layout/verticalVisualTextBlock1"/>
    <dgm:cxn modelId="{D7553992-CDFB-44A9-B7E3-95875E4A992A}" srcId="{159A85F2-8DDB-4F86-800D-F8E9421D1DC6}" destId="{1A1CD79C-4A54-41C1-82B1-2B2980799935}" srcOrd="0" destOrd="0" parTransId="{523E957F-8D2A-4E92-93BC-564621BF3AB0}" sibTransId="{99557D5F-C007-488A-A022-69566C73869B}"/>
    <dgm:cxn modelId="{B3CA6BA6-4539-4221-A462-CC4A21D8F9F7}" srcId="{62041B0F-4B10-4BD1-80FA-5F58671F3A47}" destId="{E5273F78-7CEF-412B-A478-7F732D9AD360}" srcOrd="2" destOrd="0" parTransId="{E474D094-99E5-42C4-A220-631656181BFE}" sibTransId="{8A32D5ED-769C-4220-B78E-46F7BB4AFEBE}"/>
    <dgm:cxn modelId="{2AF789BD-9AD0-476E-8F39-61C8A42B1C15}" type="presOf" srcId="{1A1CD79C-4A54-41C1-82B1-2B2980799935}" destId="{A285F21C-64DB-4357-96AB-BF630F17E832}" srcOrd="0" destOrd="0" presId="urn:microsoft.com/office/officeart/2024/3/layout/verticalVisualTextBlock1"/>
    <dgm:cxn modelId="{D1A0EEC7-D05C-42D2-A97F-140E083192C8}" srcId="{413D689D-AC61-4F9E-A8ED-E5D596AEB52C}" destId="{64A1B1D0-354B-4D35-ADEC-76E396ACC7F8}" srcOrd="0" destOrd="0" parTransId="{0AF9B5C2-F376-46C5-8D4D-8C0D55127FF8}" sibTransId="{C0DA1B05-F1EB-4AE8-8E86-B5554AEF879F}"/>
    <dgm:cxn modelId="{780440D7-C742-40B5-9CD5-E35DA4F3542C}" type="presOf" srcId="{315A0C0B-4576-4642-91DB-5655589F0C15}" destId="{47016963-E434-4313-8581-DDE392E5A849}" srcOrd="0" destOrd="0" presId="urn:microsoft.com/office/officeart/2024/3/layout/verticalVisualTextBlock1"/>
    <dgm:cxn modelId="{C3042AE9-30F1-4F64-BBC4-E8AF077F9545}" type="presOf" srcId="{339954FD-9CFB-4091-A280-A628015456C1}" destId="{AFB19AAC-CB0E-4DB6-A52B-B4A49729C77C}" srcOrd="0" destOrd="0" presId="urn:microsoft.com/office/officeart/2024/3/layout/verticalVisualTextBlock1"/>
    <dgm:cxn modelId="{321958EC-C720-4F88-B9E5-78C954281A39}" type="presOf" srcId="{1740F5C3-D869-40D9-8F09-8894AFB93C4D}" destId="{1CE62F4E-25E2-4A63-8FE1-0F413B294A8F}" srcOrd="0" destOrd="0" presId="urn:microsoft.com/office/officeart/2024/3/layout/verticalVisualTextBlock1"/>
    <dgm:cxn modelId="{15A174F1-AE59-4CBF-A499-8DC9C009B2C3}" type="presOf" srcId="{159A85F2-8DDB-4F86-800D-F8E9421D1DC6}" destId="{11A3134F-0949-4822-8BA1-CD49F02105C6}" srcOrd="0" destOrd="0" presId="urn:microsoft.com/office/officeart/2024/3/layout/verticalVisualTextBlock1"/>
    <dgm:cxn modelId="{BBC063DD-54B0-4385-9DF6-618E5ACEF4F7}" type="presParOf" srcId="{FA9907D7-C0B2-4E9A-80DD-468290A99381}" destId="{18545EDA-EBCF-4849-A7BA-E4C535EEE8A3}" srcOrd="0" destOrd="0" presId="urn:microsoft.com/office/officeart/2024/3/layout/verticalVisualTextBlock1"/>
    <dgm:cxn modelId="{D8FCAB8D-9D9F-4A31-8D31-C9048A8B3AE2}" type="presParOf" srcId="{18545EDA-EBCF-4849-A7BA-E4C535EEE8A3}" destId="{067F08B5-F2E7-4017-B62B-0C03BD388D2E}" srcOrd="0" destOrd="0" presId="urn:microsoft.com/office/officeart/2024/3/layout/verticalVisualTextBlock1"/>
    <dgm:cxn modelId="{F7556F15-8552-4A10-AEE2-3BFC3B88CAEE}" type="presParOf" srcId="{18545EDA-EBCF-4849-A7BA-E4C535EEE8A3}" destId="{11A3134F-0949-4822-8BA1-CD49F02105C6}" srcOrd="1" destOrd="0" presId="urn:microsoft.com/office/officeart/2024/3/layout/verticalVisualTextBlock1"/>
    <dgm:cxn modelId="{7719FD2E-1151-4D82-A8C7-725FBDD19228}" type="presParOf" srcId="{18545EDA-EBCF-4849-A7BA-E4C535EEE8A3}" destId="{A285F21C-64DB-4357-96AB-BF630F17E832}" srcOrd="2" destOrd="0" presId="urn:microsoft.com/office/officeart/2024/3/layout/verticalVisualTextBlock1"/>
    <dgm:cxn modelId="{4A3043CF-D0F7-45E5-8D47-0BE821F1F15D}" type="presParOf" srcId="{FA9907D7-C0B2-4E9A-80DD-468290A99381}" destId="{47016963-E434-4313-8581-DDE392E5A849}" srcOrd="1" destOrd="0" presId="urn:microsoft.com/office/officeart/2024/3/layout/verticalVisualTextBlock1"/>
    <dgm:cxn modelId="{9E92B687-DDD6-4B50-BD25-338CE4799C6C}" type="presParOf" srcId="{FA9907D7-C0B2-4E9A-80DD-468290A99381}" destId="{EB7278F1-43B7-4F67-9217-12603187EB75}" srcOrd="2" destOrd="0" presId="urn:microsoft.com/office/officeart/2024/3/layout/verticalVisualTextBlock1"/>
    <dgm:cxn modelId="{F3402F94-894D-4DFA-B72A-E28294CDC0E1}" type="presParOf" srcId="{EB7278F1-43B7-4F67-9217-12603187EB75}" destId="{C288AE50-856C-4921-B441-A529293A2859}" srcOrd="0" destOrd="0" presId="urn:microsoft.com/office/officeart/2024/3/layout/verticalVisualTextBlock1"/>
    <dgm:cxn modelId="{ED188975-4E17-40B1-B28C-580EC96AC05C}" type="presParOf" srcId="{EB7278F1-43B7-4F67-9217-12603187EB75}" destId="{AE2AF81B-4B16-42AA-A765-3C4AA7384499}" srcOrd="1" destOrd="0" presId="urn:microsoft.com/office/officeart/2024/3/layout/verticalVisualTextBlock1"/>
    <dgm:cxn modelId="{D22913A3-26BE-4B54-ADD5-456F1872DEF4}" type="presParOf" srcId="{EB7278F1-43B7-4F67-9217-12603187EB75}" destId="{FD2E0ECD-6773-4C35-8D3F-FF7485ED4092}" srcOrd="2" destOrd="0" presId="urn:microsoft.com/office/officeart/2024/3/layout/verticalVisualTextBlock1"/>
    <dgm:cxn modelId="{7FC548F8-3EA4-41E1-93EC-DC915B12E280}" type="presParOf" srcId="{FA9907D7-C0B2-4E9A-80DD-468290A99381}" destId="{AFB19AAC-CB0E-4DB6-A52B-B4A49729C77C}" srcOrd="3" destOrd="0" presId="urn:microsoft.com/office/officeart/2024/3/layout/verticalVisualTextBlock1"/>
    <dgm:cxn modelId="{A88D58E6-6188-4069-AA87-E4A78567C8EF}" type="presParOf" srcId="{FA9907D7-C0B2-4E9A-80DD-468290A99381}" destId="{EDCCBD3A-AB40-4084-BBC7-F4D3AD4C04DC}" srcOrd="4" destOrd="0" presId="urn:microsoft.com/office/officeart/2024/3/layout/verticalVisualTextBlock1"/>
    <dgm:cxn modelId="{2951A413-4755-45FE-9029-1B64E79D0061}" type="presParOf" srcId="{EDCCBD3A-AB40-4084-BBC7-F4D3AD4C04DC}" destId="{802F2CC9-6129-48D9-9D8A-B16CF81552B1}" srcOrd="0" destOrd="0" presId="urn:microsoft.com/office/officeart/2024/3/layout/verticalVisualTextBlock1"/>
    <dgm:cxn modelId="{D11FEDC1-B19B-4612-A771-8FAC8BFCD29D}" type="presParOf" srcId="{EDCCBD3A-AB40-4084-BBC7-F4D3AD4C04DC}" destId="{A00DBC0D-41CB-44C2-9E96-3125AFA959D8}" srcOrd="1" destOrd="0" presId="urn:microsoft.com/office/officeart/2024/3/layout/verticalVisualTextBlock1"/>
    <dgm:cxn modelId="{209ED5B6-55FD-48D5-9AAA-2D2C448A4497}" type="presParOf" srcId="{EDCCBD3A-AB40-4084-BBC7-F4D3AD4C04DC}" destId="{1CE62F4E-25E2-4A63-8FE1-0F413B294A8F}"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7F08B5-F2E7-4017-B62B-0C03BD388D2E}">
      <dsp:nvSpPr>
        <dsp:cNvPr id="0" name=""/>
        <dsp:cNvSpPr/>
      </dsp:nvSpPr>
      <dsp:spPr>
        <a:xfrm>
          <a:off x="0" y="0"/>
          <a:ext cx="1478899" cy="1478899"/>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33250" r="1" b="1"/>
          <a:stretch/>
        </a:blipFill>
        <a:ln>
          <a:noFill/>
        </a:ln>
        <a:effectLst/>
      </dsp:spPr>
      <dsp:style>
        <a:lnRef idx="0">
          <a:scrgbClr r="0" g="0" b="0"/>
        </a:lnRef>
        <a:fillRef idx="3">
          <a:scrgbClr r="0" g="0" b="0"/>
        </a:fillRef>
        <a:effectRef idx="2">
          <a:scrgbClr r="0" g="0" b="0"/>
        </a:effectRef>
        <a:fontRef idx="minor">
          <a:schemeClr val="lt1"/>
        </a:fontRef>
      </dsp:style>
    </dsp:sp>
    <dsp:sp modelId="{11A3134F-0949-4822-8BA1-CD49F02105C6}">
      <dsp:nvSpPr>
        <dsp:cNvPr id="0" name=""/>
        <dsp:cNvSpPr/>
      </dsp:nvSpPr>
      <dsp:spPr>
        <a:xfrm>
          <a:off x="1658899" y="0"/>
          <a:ext cx="9466300" cy="375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Collaborative Case Analysis</a:t>
          </a:r>
        </a:p>
      </dsp:txBody>
      <dsp:txXfrm>
        <a:off x="1658899" y="0"/>
        <a:ext cx="9466300" cy="375304"/>
      </dsp:txXfrm>
    </dsp:sp>
    <dsp:sp modelId="{A285F21C-64DB-4357-96AB-BF630F17E832}">
      <dsp:nvSpPr>
        <dsp:cNvPr id="0" name=""/>
        <dsp:cNvSpPr/>
      </dsp:nvSpPr>
      <dsp:spPr>
        <a:xfrm>
          <a:off x="1658899" y="375304"/>
          <a:ext cx="9466300" cy="11035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Students share and compare analyses of diverse cases emphasizing the need for tailored support.</a:t>
          </a:r>
        </a:p>
      </dsp:txBody>
      <dsp:txXfrm>
        <a:off x="1658899" y="375304"/>
        <a:ext cx="9466300" cy="1103594"/>
      </dsp:txXfrm>
    </dsp:sp>
    <dsp:sp modelId="{C288AE50-856C-4921-B441-A529293A2859}">
      <dsp:nvSpPr>
        <dsp:cNvPr id="0" name=""/>
        <dsp:cNvSpPr/>
      </dsp:nvSpPr>
      <dsp:spPr>
        <a:xfrm>
          <a:off x="0" y="1597211"/>
          <a:ext cx="1478899" cy="1478899"/>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33251" b="1"/>
          <a:stretch/>
        </a:blipFill>
        <a:ln>
          <a:noFill/>
        </a:ln>
        <a:effectLst/>
      </dsp:spPr>
      <dsp:style>
        <a:lnRef idx="0">
          <a:scrgbClr r="0" g="0" b="0"/>
        </a:lnRef>
        <a:fillRef idx="3">
          <a:scrgbClr r="0" g="0" b="0"/>
        </a:fillRef>
        <a:effectRef idx="2">
          <a:scrgbClr r="0" g="0" b="0"/>
        </a:effectRef>
        <a:fontRef idx="minor">
          <a:schemeClr val="lt1"/>
        </a:fontRef>
      </dsp:style>
    </dsp:sp>
    <dsp:sp modelId="{AE2AF81B-4B16-42AA-A765-3C4AA7384499}">
      <dsp:nvSpPr>
        <dsp:cNvPr id="0" name=""/>
        <dsp:cNvSpPr/>
      </dsp:nvSpPr>
      <dsp:spPr>
        <a:xfrm>
          <a:off x="1658899" y="1597211"/>
          <a:ext cx="9466300" cy="375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Evaluative Reflection</a:t>
          </a:r>
        </a:p>
      </dsp:txBody>
      <dsp:txXfrm>
        <a:off x="1658899" y="1597211"/>
        <a:ext cx="9466300" cy="375304"/>
      </dsp:txXfrm>
    </dsp:sp>
    <dsp:sp modelId="{FD2E0ECD-6773-4C35-8D3F-FF7485ED4092}">
      <dsp:nvSpPr>
        <dsp:cNvPr id="0" name=""/>
        <dsp:cNvSpPr/>
      </dsp:nvSpPr>
      <dsp:spPr>
        <a:xfrm>
          <a:off x="1658899" y="1972515"/>
          <a:ext cx="9466300" cy="11035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Reflective questions help identify empowering services and highlight areas of disempowerment and barriers.</a:t>
          </a:r>
        </a:p>
      </dsp:txBody>
      <dsp:txXfrm>
        <a:off x="1658899" y="1972515"/>
        <a:ext cx="9466300" cy="1103594"/>
      </dsp:txXfrm>
    </dsp:sp>
    <dsp:sp modelId="{802F2CC9-6129-48D9-9D8A-B16CF81552B1}">
      <dsp:nvSpPr>
        <dsp:cNvPr id="0" name=""/>
        <dsp:cNvSpPr/>
      </dsp:nvSpPr>
      <dsp:spPr>
        <a:xfrm>
          <a:off x="0" y="3194422"/>
          <a:ext cx="1478899" cy="1478899"/>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6925" r="26325" b="1"/>
          <a:stretch/>
        </a:blipFill>
        <a:ln>
          <a:noFill/>
        </a:ln>
        <a:effectLst/>
      </dsp:spPr>
      <dsp:style>
        <a:lnRef idx="0">
          <a:scrgbClr r="0" g="0" b="0"/>
        </a:lnRef>
        <a:fillRef idx="3">
          <a:scrgbClr r="0" g="0" b="0"/>
        </a:fillRef>
        <a:effectRef idx="2">
          <a:scrgbClr r="0" g="0" b="0"/>
        </a:effectRef>
        <a:fontRef idx="minor">
          <a:schemeClr val="lt1"/>
        </a:fontRef>
      </dsp:style>
    </dsp:sp>
    <dsp:sp modelId="{A00DBC0D-41CB-44C2-9E96-3125AFA959D8}">
      <dsp:nvSpPr>
        <dsp:cNvPr id="0" name=""/>
        <dsp:cNvSpPr/>
      </dsp:nvSpPr>
      <dsp:spPr>
        <a:xfrm>
          <a:off x="1658899" y="3194422"/>
          <a:ext cx="9466300" cy="375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Impact of Social Factors</a:t>
          </a:r>
        </a:p>
      </dsp:txBody>
      <dsp:txXfrm>
        <a:off x="1658899" y="3194422"/>
        <a:ext cx="9466300" cy="375304"/>
      </dsp:txXfrm>
    </dsp:sp>
    <dsp:sp modelId="{1CE62F4E-25E2-4A63-8FE1-0F413B294A8F}">
      <dsp:nvSpPr>
        <dsp:cNvPr id="0" name=""/>
        <dsp:cNvSpPr/>
      </dsp:nvSpPr>
      <dsp:spPr>
        <a:xfrm>
          <a:off x="1658899" y="3569726"/>
          <a:ext cx="9466300" cy="11035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Reflection reveals how policy, funding, and social factors influence service effectiveness for older adults.</a:t>
          </a:r>
        </a:p>
      </dsp:txBody>
      <dsp:txXfrm>
        <a:off x="1658899" y="3569726"/>
        <a:ext cx="9466300" cy="1103594"/>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3/10/2026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3/10/2026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774983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Understanding the PIES Model</a:t>
            </a:r>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1733050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PIES framework is a widely used holistic model to understand key areas of need that affect an older person’s well-being. It encompasses Physical, Intellectual, Emotional, and Social domains, each representing different but interconnected aspects of a person's life. The Physical domain includes overall health, mobility, functional abilities, and concerns such as sleep, chronic conditions, or energy levels. The Intellectual domain involves cognition, mental stimulation, ongoing learning, and meaningful activity—areas where older people may experience under-stimulation or loss of purposeful engagement, especially following role changes such as retirement. The Emotional domain captures mental well-being, identity, confidence, and coping abilities, and it may involve feelings of loneliness, invisibility, frustration, or family pressures. Finally, the Social domain covers relationships, community involvement, roles, communication, and participation in meaningful social structures. Understanding these domains helps identify needs that services can either empower or inadvertently disempower. Using PIES as a basis for service evaluation ensures students approach case scenarios holistically, connecting needs to relevant statutory, private, and voluntary provisions.</a:t>
            </a:r>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1963710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Domains of Empowering Services</a:t>
            </a: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16432640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Empowering services for older people are defined by their ability to provide access, safety, fairness, and autonomy. Access involves ensuring older people can obtain the information, services, and support they need within their communities. This includes accessibility of health services, transportation, and social opportunities. Safety refers to feeling protected at home and in the wider community, aligning closely with policies </a:t>
            </a:r>
            <a:r>
              <a:rPr lang="en-US" dirty="0" err="1"/>
              <a:t>emphasising</a:t>
            </a:r>
            <a:r>
              <a:rPr lang="en-US" dirty="0"/>
              <a:t> safe, dignified ageing in place. Fairness encompasses being treated equitably and with respect, with contributions valued and voices acknowledged. Voice and choice are fundamental empowerment principles, giving older adults control over decisions affecting their daily lives and care. Empowering services avoid paternalistic approaches and instead enable older people to maintain dignity, express preferences, and participate actively in decision-making. This approach aligns with key outcomes established by the Older People’s Commissioner for Wales and reinforces rights-based, person-</a:t>
            </a:r>
            <a:r>
              <a:rPr lang="en-US" dirty="0" err="1"/>
              <a:t>centred</a:t>
            </a:r>
            <a:r>
              <a:rPr lang="en-US" dirty="0"/>
              <a:t> practice.</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29355518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eu-prod.asyncgw.teams.microsoft.com/v1/objects/0-wuk-d2-b22487fbcd4cc8b1858480cffac47350/views/original/Assessment_Scaffold.docx,https://eu-prod.asyncgw.teams.microsoft.com/v1/objects/0-suk-d1-ae1095ddc76d08eecd704fdb53ea9263/views/original/Services_Lecture_Slides.pptx,https://eu-prod.asyncgw.teams.microsoft.com/v1/objects/0-suk-d4-7a02780a2d32d5afb85b40229f8f1dab/views/original/Tutor_Service_Key.docx,https://uowtsd-my.sharepoint.com/personal/donna_morgan_uwtsd_ac_uk/_layouts/15/Doc.aspx?sourcedoc=%7BE0D29945-832C-4C4F-98F2-79D99DCDD76B%7D&amp;file=Services_Lecture_Slides.pptx&amp;action=edit&amp;mobileredirect=true
Key National Frameworks and Strategies
</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3747424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eu-prod.asyncgw.teams.microsoft.com/v1/objects/0-wuk-d2-b22487fbcd4cc8b1858480cffac47350/views/original/Assessment_Scaffold.docx,https://eu-prod.asyncgw.teams.microsoft.com/v1/objects/0-suk-d1-ae1095ddc76d08eecd704fdb53ea9263/views/original/Services_Lecture_Slides.pptx,https://eu-prod.asyncgw.teams.microsoft.com/v1/objects/0-suk-d4-7a02780a2d32d5afb85b40229f8f1dab/views/original/Tutor_Service_Key.docx,https://uowtsd-my.sharepoint.com/personal/donna_morgan_uwtsd_ac_uk/_layouts/15/Doc.aspx?sourcedoc=%7BE0D29945-832C-4C4F-98F2-79D99DCDD76B%7D&amp;file=Services_Lecture_Slides.pptx&amp;action=edit&amp;mobileredirect=true
Several national strategies underpin how services should support and empower older people in Wales. The Age Friendly Wales Strategy emphasises upholding older people’s rights, enabling intergenerational solidarity, and improving social inclusion, digital access, and community participation. It highlights the importance of designing services that respond to post-pandemic challenges, such as reduced confidence and increased isolation. The Older People’s Commissioner for Wales Strategy 2025–28 advocates for tackling inequality, improving service responsiveness, and ensuring that older people’s voices shape decision-making processes. Further evidence from Social Care Wales identifies barriers such as poor integration between health and social care, delays in early support, and challenges with hospital discharge pathways. The growing emphasis on social prescribing and joined‑up working reflects a shift towards community-based empowerment, recognising that holistic support is needed to improve outcomes for older people.
</a:t>
            </a: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25729480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Statutory Services in Wales, Private Sector Services, Voluntary and Third Sector Services</a:t>
            </a:r>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874333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Statutory services form the foundation of formal support for older people and include NHS Wales primary and community care, such as GP services, district nursing, community therapy (including physiotherapy and occupational therapy), and hospital-based services. Local authority social care plays a major role through needs assessments, care packages, </a:t>
            </a:r>
            <a:r>
              <a:rPr lang="en-US" dirty="0" err="1"/>
              <a:t>reablement</a:t>
            </a:r>
            <a:r>
              <a:rPr lang="en-US" dirty="0"/>
              <a:t>, and funding decisions. Additional statutory provisions include public health </a:t>
            </a:r>
            <a:r>
              <a:rPr lang="en-US" dirty="0" err="1"/>
              <a:t>programmes</a:t>
            </a:r>
            <a:r>
              <a:rPr lang="en-US" dirty="0"/>
              <a:t> such as falls prevention, smoking cessation, and chronic condition management. Housing assistance, such as Disabled Facilities Grants and adaptations services, supports individuals to remain safely at home. Statutory services empower by promoting independence, health management, and safety; however, they may disempower when access is delayed, communication is unclear, or when services are insufficiently coordinated across agencies.</a:t>
            </a:r>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4518043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Private sector services provide additional or alternative support that can expand choice and flexibility for older people. These include home care agencies offering domiciliary support, residential and nursing home placements, and paid therapies such as physiotherapy, counselling, or occupational therapy. Private transport, mobility services, home maintenance, and meal provision services can enhance independence and reduce burdens associated with ageing. These services may empower through </a:t>
            </a:r>
            <a:r>
              <a:rPr lang="en-US" dirty="0" err="1"/>
              <a:t>personalised</a:t>
            </a:r>
            <a:r>
              <a:rPr lang="en-US" dirty="0"/>
              <a:t>, timely support but also risk disempowerment due to cost barriers, variable quality, and inequitable access, especially for older adults with limited financial means. Private services therefore play a supplementary role that may either bridge gaps in statutory provision or reinforce inequalities depending on availability and affordability.</a:t>
            </a:r>
          </a:p>
        </p:txBody>
      </p:sp>
      <p:sp>
        <p:nvSpPr>
          <p:cNvPr id="4" name="Slide Number Placeholder 3"/>
          <p:cNvSpPr>
            <a:spLocks noGrp="1"/>
          </p:cNvSpPr>
          <p:nvPr>
            <p:ph type="sldNum" sz="quarter" idx="5"/>
          </p:nvPr>
        </p:nvSpPr>
        <p:spPr/>
        <p:txBody>
          <a:bodyPr/>
          <a:lstStyle/>
          <a:p>
            <a:fld id="{38EFF46E-6B43-41F9-9272-B566D03A251C}" type="slidenum">
              <a:rPr lang="en-US" smtClean="0"/>
              <a:t>10</a:t>
            </a:fld>
            <a:endParaRPr lang="en-US"/>
          </a:p>
        </p:txBody>
      </p:sp>
    </p:spTree>
    <p:extLst>
      <p:ext uri="{BB962C8B-B14F-4D97-AF65-F5344CB8AC3E}">
        <p14:creationId xmlns:p14="http://schemas.microsoft.com/office/powerpoint/2010/main" val="12958461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Voluntary and third‑sector organisations provide community-based, relational, and preventative support that often makes a significant difference to older people’s well-being and inclusion. Key organisations in Wales include Age Cymru, which offers advocacy, information, befriending, and support navigating services. Local community hubs, day centres, interest groups, and lunch clubs reduce isolation and encourage social participation. Social prescribing groups link individuals to community activities tailored to interests and needs, promoting empowerment through choice and meaningful engagement. Organisations such as Care &amp; Repair Cymru provide home safety checks and adaptations that enhance independence. These services empower by building confidence, strengthening community ties, and providing accessible support. However, they may be limited by funding constraints, volunteer capacity, or patchy availability across regions.</a:t>
            </a:r>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37025503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Service Mapping Group Activity, Debrief and Critical Reflection</a:t>
            </a:r>
          </a:p>
        </p:txBody>
      </p:sp>
      <p:sp>
        <p:nvSpPr>
          <p:cNvPr id="4" name="Slide Number Placeholder 3"/>
          <p:cNvSpPr>
            <a:spLocks noGrp="1"/>
          </p:cNvSpPr>
          <p:nvPr>
            <p:ph type="sldNum" sz="quarter" idx="5"/>
          </p:nvPr>
        </p:nvSpPr>
        <p:spPr/>
        <p:txBody>
          <a:bodyPr/>
          <a:lstStyle/>
          <a:p>
            <a:fld id="{38EFF46E-6B43-41F9-9272-B566D03A251C}" type="slidenum">
              <a:rPr lang="en-US" smtClean="0"/>
              <a:t>12</a:t>
            </a:fld>
            <a:endParaRPr lang="en-US"/>
          </a:p>
        </p:txBody>
      </p:sp>
    </p:spTree>
    <p:extLst>
      <p:ext uri="{BB962C8B-B14F-4D97-AF65-F5344CB8AC3E}">
        <p14:creationId xmlns:p14="http://schemas.microsoft.com/office/powerpoint/2010/main" val="1322696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this activity, students revisit their assigned pen picture and reapply the PIES framework to identify needs. They then map services into statutory, private, and voluntary categories, explaining how each service empowers or disempowers the individual. Students analyse service gaps and propose improvements, such as better coordination, more accessible community activities, or tailored interventions. This exercise deepens critical engagement, encourages synthesis of frameworks, and prepares students for their final assessment, where they must justify service relevance and effectiveness for an older adult.</a:t>
            </a:r>
          </a:p>
        </p:txBody>
      </p:sp>
      <p:sp>
        <p:nvSpPr>
          <p:cNvPr id="4" name="Slide Number Placeholder 3"/>
          <p:cNvSpPr>
            <a:spLocks noGrp="1"/>
          </p:cNvSpPr>
          <p:nvPr>
            <p:ph type="sldNum" sz="quarter" idx="5"/>
          </p:nvPr>
        </p:nvSpPr>
        <p:spPr/>
        <p:txBody>
          <a:bodyPr/>
          <a:lstStyle/>
          <a:p>
            <a:fld id="{38EFF46E-6B43-41F9-9272-B566D03A251C}" type="slidenum">
              <a:rPr lang="en-US" smtClean="0"/>
              <a:t>13</a:t>
            </a:fld>
            <a:endParaRPr lang="en-US"/>
          </a:p>
        </p:txBody>
      </p:sp>
    </p:spTree>
    <p:extLst>
      <p:ext uri="{BB962C8B-B14F-4D97-AF65-F5344CB8AC3E}">
        <p14:creationId xmlns:p14="http://schemas.microsoft.com/office/powerpoint/2010/main" val="32363079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Applying Services to Asha (61), Applying Services to Colin (74), Applying Services to Idris (68), Applying Services to Margaret (82)</a:t>
            </a:r>
          </a:p>
        </p:txBody>
      </p:sp>
      <p:sp>
        <p:nvSpPr>
          <p:cNvPr id="4" name="Slide Number Placeholder 3"/>
          <p:cNvSpPr>
            <a:spLocks noGrp="1"/>
          </p:cNvSpPr>
          <p:nvPr>
            <p:ph type="sldNum" sz="quarter" idx="5"/>
          </p:nvPr>
        </p:nvSpPr>
        <p:spPr/>
        <p:txBody>
          <a:bodyPr/>
          <a:lstStyle/>
          <a:p>
            <a:fld id="{38EFF46E-6B43-41F9-9272-B566D03A251C}" type="slidenum">
              <a:rPr lang="en-US" smtClean="0"/>
              <a:t>14</a:t>
            </a:fld>
            <a:endParaRPr lang="en-US"/>
          </a:p>
        </p:txBody>
      </p:sp>
    </p:spTree>
    <p:extLst>
      <p:ext uri="{BB962C8B-B14F-4D97-AF65-F5344CB8AC3E}">
        <p14:creationId xmlns:p14="http://schemas.microsoft.com/office/powerpoint/2010/main" val="29594671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Asha is intellectually under-stimulated and experiencing emotional strain within a multigenerational household. Statutory services such as GP consultations and local authority adult education </a:t>
            </a:r>
            <a:r>
              <a:rPr lang="en-US" dirty="0" err="1"/>
              <a:t>programmes</a:t>
            </a:r>
            <a:r>
              <a:rPr lang="en-US" dirty="0"/>
              <a:t> can support mental well-being and offer opportunities for enhanced learning. Private services, such as counselling or paid childcare, may help reduce emotional strain and provide time for activities she values. Voluntary services, including carers support groups or social prescribing to creative writing groups, empower Asha by restoring autonomy and affirming identity beyond caregiving. Disempowerment may arise from cultural expectations, guilt, or lack of respite options that limit her ability to access services.</a:t>
            </a:r>
          </a:p>
        </p:txBody>
      </p:sp>
      <p:sp>
        <p:nvSpPr>
          <p:cNvPr id="4" name="Slide Number Placeholder 3"/>
          <p:cNvSpPr>
            <a:spLocks noGrp="1"/>
          </p:cNvSpPr>
          <p:nvPr>
            <p:ph type="sldNum" sz="quarter" idx="5"/>
          </p:nvPr>
        </p:nvSpPr>
        <p:spPr/>
        <p:txBody>
          <a:bodyPr/>
          <a:lstStyle/>
          <a:p>
            <a:fld id="{38EFF46E-6B43-41F9-9272-B566D03A251C}" type="slidenum">
              <a:rPr lang="en-US" smtClean="0"/>
              <a:t>17</a:t>
            </a:fld>
            <a:endParaRPr lang="en-US"/>
          </a:p>
        </p:txBody>
      </p:sp>
    </p:spTree>
    <p:extLst>
      <p:ext uri="{BB962C8B-B14F-4D97-AF65-F5344CB8AC3E}">
        <p14:creationId xmlns:p14="http://schemas.microsoft.com/office/powerpoint/2010/main" val="40039468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Colin, a socially active individual with COPD and housing insecurity, benefits from statutory services such as pulmonary rehabilitation, smoking cessation programmes, and GP‑led monitoring. Housing advice from the local authority may reduce anxiety about tenancy issues. Private respiratory physiotherapy and mobility aids can support his self-management, while voluntary organisations such as Care &amp; Repair Cymru provide home safety adaptations and energy advice. His theatre and music groups maintain strong social identity. Empowerment arises through maintaining valued roles and accessing tools to manage health; disempowerment stems from tenancy insecurity, stigma around illness, and financial barriers.</a:t>
            </a:r>
          </a:p>
        </p:txBody>
      </p:sp>
      <p:sp>
        <p:nvSpPr>
          <p:cNvPr id="4" name="Slide Number Placeholder 3"/>
          <p:cNvSpPr>
            <a:spLocks noGrp="1"/>
          </p:cNvSpPr>
          <p:nvPr>
            <p:ph type="sldNum" sz="quarter" idx="5"/>
          </p:nvPr>
        </p:nvSpPr>
        <p:spPr/>
        <p:txBody>
          <a:bodyPr/>
          <a:lstStyle/>
          <a:p>
            <a:fld id="{38EFF46E-6B43-41F9-9272-B566D03A251C}" type="slidenum">
              <a:rPr lang="en-US" smtClean="0"/>
              <a:t>20</a:t>
            </a:fld>
            <a:endParaRPr lang="en-US"/>
          </a:p>
        </p:txBody>
      </p:sp>
    </p:spTree>
    <p:extLst>
      <p:ext uri="{BB962C8B-B14F-4D97-AF65-F5344CB8AC3E}">
        <p14:creationId xmlns:p14="http://schemas.microsoft.com/office/powerpoint/2010/main" val="37593393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Idris is a physically active older worker whose knee injury threatens his identity and independence. Statutory physiotherapy, GP review, and occupational health (if connected to his workplace) support safe recovery. Private sports physiotherapy or gym rehabilitation can accelerate healing and maintain motivation. Voluntary opportunities such as mentoring in sports groups allow continued involvement without physical strain. These services empower him by maintaining his sense of purpose and offering structured recovery. Disempowerment arises through income concerns, reluctance to accept help, and the psychological impact of reduced activity.</a:t>
            </a:r>
          </a:p>
        </p:txBody>
      </p:sp>
      <p:sp>
        <p:nvSpPr>
          <p:cNvPr id="4" name="Slide Number Placeholder 3"/>
          <p:cNvSpPr>
            <a:spLocks noGrp="1"/>
          </p:cNvSpPr>
          <p:nvPr>
            <p:ph type="sldNum" sz="quarter" idx="5"/>
          </p:nvPr>
        </p:nvSpPr>
        <p:spPr/>
        <p:txBody>
          <a:bodyPr/>
          <a:lstStyle/>
          <a:p>
            <a:fld id="{38EFF46E-6B43-41F9-9272-B566D03A251C}" type="slidenum">
              <a:rPr lang="en-US" smtClean="0"/>
              <a:t>23</a:t>
            </a:fld>
            <a:endParaRPr lang="en-US"/>
          </a:p>
        </p:txBody>
      </p:sp>
    </p:spTree>
    <p:extLst>
      <p:ext uri="{BB962C8B-B14F-4D97-AF65-F5344CB8AC3E}">
        <p14:creationId xmlns:p14="http://schemas.microsoft.com/office/powerpoint/2010/main" val="37445390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Margaret is experiencing withdrawal, low mood, and digital exclusion. Statutory services such as GP review for sleep and mental health concerns, community occupational therapy, and a social care assessment can address functional and emotional needs. Private meal delivery services and paid companion transport create opportunities to re-engage socially. Voluntary services including befriending, Age Cymru advice, digital inclusion training, and lunch clubs help rebuild confidence and reduce isolation. Empowerment arises when she reconnects with community resources and regains structure; disempowerment persists where anxiety, limited transport, or confidence barriers inhibit participation.</a:t>
            </a:r>
          </a:p>
        </p:txBody>
      </p:sp>
      <p:sp>
        <p:nvSpPr>
          <p:cNvPr id="4" name="Slide Number Placeholder 3"/>
          <p:cNvSpPr>
            <a:spLocks noGrp="1"/>
          </p:cNvSpPr>
          <p:nvPr>
            <p:ph type="sldNum" sz="quarter" idx="5"/>
          </p:nvPr>
        </p:nvSpPr>
        <p:spPr/>
        <p:txBody>
          <a:bodyPr/>
          <a:lstStyle/>
          <a:p>
            <a:fld id="{38EFF46E-6B43-41F9-9272-B566D03A251C}" type="slidenum">
              <a:rPr lang="en-US" smtClean="0"/>
              <a:t>26</a:t>
            </a:fld>
            <a:endParaRPr lang="en-US"/>
          </a:p>
        </p:txBody>
      </p:sp>
    </p:spTree>
    <p:extLst>
      <p:ext uri="{BB962C8B-B14F-4D97-AF65-F5344CB8AC3E}">
        <p14:creationId xmlns:p14="http://schemas.microsoft.com/office/powerpoint/2010/main" val="29499007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During the debrief, students share their analyses and compare findings across different cases, noting how diverse needs require tailored support. Key reflective questions include: which services were most empowering and why, where disempowerment occurred, and how structural or personal barriers limited effectiveness. This reflection helps students develop evaluative thinking and recognise the interplay between individual needs, service design, and broader social factors. It also highlights the impact of policy, funding, and local provision variations on older people’s lived experiences, reinforcing the importance of critical assessment in their presentations.</a:t>
            </a:r>
          </a:p>
        </p:txBody>
      </p:sp>
      <p:sp>
        <p:nvSpPr>
          <p:cNvPr id="4" name="Slide Number Placeholder 3"/>
          <p:cNvSpPr>
            <a:spLocks noGrp="1"/>
          </p:cNvSpPr>
          <p:nvPr>
            <p:ph type="sldNum" sz="quarter" idx="5"/>
          </p:nvPr>
        </p:nvSpPr>
        <p:spPr/>
        <p:txBody>
          <a:bodyPr/>
          <a:lstStyle/>
          <a:p>
            <a:fld id="{38EFF46E-6B43-41F9-9272-B566D03A251C}" type="slidenum">
              <a:rPr lang="en-US" smtClean="0"/>
              <a:t>27</a:t>
            </a:fld>
            <a:endParaRPr lang="en-US"/>
          </a:p>
        </p:txBody>
      </p:sp>
    </p:spTree>
    <p:extLst>
      <p:ext uri="{BB962C8B-B14F-4D97-AF65-F5344CB8AC3E}">
        <p14:creationId xmlns:p14="http://schemas.microsoft.com/office/powerpoint/2010/main" val="2355564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4"/>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F89D142-48C7-4B2F-15DD-C1AA8B74CEA7}"/>
              </a:ext>
            </a:extLst>
          </p:cNvPr>
          <p:cNvSpPr/>
          <p:nvPr userDrawn="1"/>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ABB81958-D94B-B3A5-BE29-F93DD5E2EDB2}"/>
              </a:ext>
            </a:extLst>
          </p:cNvPr>
          <p:cNvSpPr/>
          <p:nvPr userDrawn="1"/>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B80D1EA-D037-BD68-F8A9-BA26026B7724}"/>
              </a:ext>
            </a:extLst>
          </p:cNvPr>
          <p:cNvSpPr/>
          <p:nvPr userDrawn="1"/>
        </p:nvSpPr>
        <p:spPr>
          <a:xfrm rot="20019298">
            <a:off x="51275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2164793"/>
            <a:ext cx="9677400" cy="4179161"/>
          </a:xfrm>
        </p:spPr>
        <p:txBody>
          <a:bodyPr vert="horz" lIns="91440" tIns="45720" rIns="91440" bIns="45720" rtlCol="0" anchor="b">
            <a:normAutofit/>
          </a:bodyPr>
          <a:lstStyle>
            <a:lvl1pPr>
              <a:defRPr lang="en-US" sz="48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889246" y="548640"/>
            <a:ext cx="7769354" cy="1200698"/>
          </a:xfrm>
        </p:spPr>
        <p:txBody>
          <a:bodyPr vert="horz" lIns="91440" tIns="45720" rIns="91440" bIns="45720" rtlCol="0" anchor="t">
            <a:normAutofit/>
          </a:bodyPr>
          <a:lstStyle>
            <a:lvl1pPr marL="0" indent="0" algn="r">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3/10/2026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36425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42362D5-E350-46C5-8BB1-F9E806A91933}" type="datetime1">
              <a:rPr lang="en-US" smtClean="0"/>
              <a:t>3/10/2026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9254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bg>
      <p:bgPr>
        <a:solidFill>
          <a:schemeClr val="accent4"/>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F7F1247F-6CA3-A0AC-44A6-A1DB2B11FED7}"/>
              </a:ext>
            </a:extLst>
          </p:cNvPr>
          <p:cNvGrpSpPr/>
          <p:nvPr userDrawn="1"/>
        </p:nvGrpSpPr>
        <p:grpSpPr>
          <a:xfrm>
            <a:off x="152400" y="-88436"/>
            <a:ext cx="11887200" cy="7037751"/>
            <a:chOff x="152400" y="-88436"/>
            <a:chExt cx="11887200" cy="7037751"/>
          </a:xfrm>
          <a:noFill/>
        </p:grpSpPr>
        <p:sp>
          <p:nvSpPr>
            <p:cNvPr id="8" name="Freeform 7">
              <a:extLst>
                <a:ext uri="{FF2B5EF4-FFF2-40B4-BE49-F238E27FC236}">
                  <a16:creationId xmlns:a16="http://schemas.microsoft.com/office/drawing/2014/main" id="{19E09CAD-312F-EC22-A135-F4D4DC77F355}"/>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C775823C-2B12-145A-6F6C-312613D93F42}"/>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5CBAB5CD-BDAA-735F-6FCD-CEFB5E869335}"/>
                </a:ext>
              </a:extLst>
            </p:cNvPr>
            <p:cNvSpPr/>
            <p:nvPr/>
          </p:nvSpPr>
          <p:spPr>
            <a:xfrm rot="20019298">
              <a:off x="5127522" y="-88436"/>
              <a:ext cx="4005435" cy="7037751"/>
            </a:xfrm>
            <a:prstGeom prst="ellipse">
              <a:avLst/>
            </a:pr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533400"/>
            <a:ext cx="9220200" cy="2878667"/>
          </a:xfrm>
        </p:spPr>
        <p:txBody>
          <a:bodyPr vert="horz" lIns="91440" tIns="45720" rIns="91440" bIns="45720" rtlCol="0" anchor="t">
            <a:normAutofit/>
          </a:bodyPr>
          <a:lstStyle>
            <a:lvl1pPr>
              <a:defRPr lang="en-US" sz="5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1" y="5309616"/>
            <a:ext cx="7391400" cy="1014984"/>
          </a:xfrm>
        </p:spPr>
        <p:txBody>
          <a:bodyPr vert="horz" lIns="91440" tIns="45720" rIns="91440" bIns="45720" rtlCol="0" anchor="b">
            <a:normAutofit/>
          </a:bodyPr>
          <a:lstStyle>
            <a:lvl1pPr marL="0" indent="0">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43955"/>
            <a:ext cx="2884652"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014DD65C-314F-4399-90A8-B6DFCAF21BE4}" type="datetime1">
              <a:rPr lang="en-US" smtClean="0"/>
              <a:t>3/10/2026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357190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F1C229C-CC40-78E3-EF09-D33D172EBA74}"/>
              </a:ext>
            </a:extLst>
          </p:cNvPr>
          <p:cNvGrpSpPr/>
          <p:nvPr userDrawn="1"/>
        </p:nvGrpSpPr>
        <p:grpSpPr>
          <a:xfrm>
            <a:off x="1676400" y="27214"/>
            <a:ext cx="10363200" cy="3503886"/>
            <a:chOff x="1676400" y="27214"/>
            <a:chExt cx="10363200" cy="3503886"/>
          </a:xfrm>
        </p:grpSpPr>
        <p:sp>
          <p:nvSpPr>
            <p:cNvPr id="11" name="Freeform 10">
              <a:extLst>
                <a:ext uri="{FF2B5EF4-FFF2-40B4-BE49-F238E27FC236}">
                  <a16:creationId xmlns:a16="http://schemas.microsoft.com/office/drawing/2014/main" id="{17110133-C49E-4F8A-5C70-4F73E7B1FB64}"/>
                </a:ext>
              </a:extLst>
            </p:cNvPr>
            <p:cNvSpPr/>
            <p:nvPr/>
          </p:nvSpPr>
          <p:spPr>
            <a:xfrm>
              <a:off x="7176225" y="145360"/>
              <a:ext cx="4863375" cy="3258268"/>
            </a:xfrm>
            <a:custGeom>
              <a:avLst/>
              <a:gdLst>
                <a:gd name="connsiteX0" fmla="*/ 1609014 w 4863375"/>
                <a:gd name="connsiteY0" fmla="*/ 0 h 3258268"/>
                <a:gd name="connsiteX1" fmla="*/ 1629134 w 4863375"/>
                <a:gd name="connsiteY1" fmla="*/ 0 h 3258268"/>
                <a:gd name="connsiteX2" fmla="*/ 4863375 w 4863375"/>
                <a:gd name="connsiteY2" fmla="*/ 0 h 3258268"/>
                <a:gd name="connsiteX3" fmla="*/ 4863375 w 4863375"/>
                <a:gd name="connsiteY3" fmla="*/ 3258268 h 3258268"/>
                <a:gd name="connsiteX4" fmla="*/ 1629134 w 4863375"/>
                <a:gd name="connsiteY4" fmla="*/ 3258268 h 3258268"/>
                <a:gd name="connsiteX5" fmla="*/ 1609014 w 4863375"/>
                <a:gd name="connsiteY5" fmla="*/ 3258268 h 3258268"/>
                <a:gd name="connsiteX6" fmla="*/ 1609014 w 4863375"/>
                <a:gd name="connsiteY6" fmla="*/ 3257253 h 3258268"/>
                <a:gd name="connsiteX7" fmla="*/ 1462564 w 4863375"/>
                <a:gd name="connsiteY7" fmla="*/ 3249858 h 3258268"/>
                <a:gd name="connsiteX8" fmla="*/ 0 w 4863375"/>
                <a:gd name="connsiteY8" fmla="*/ 1629134 h 3258268"/>
                <a:gd name="connsiteX9" fmla="*/ 1462564 w 4863375"/>
                <a:gd name="connsiteY9" fmla="*/ 8412 h 3258268"/>
                <a:gd name="connsiteX10" fmla="*/ 1609014 w 4863375"/>
                <a:gd name="connsiteY10" fmla="*/ 1017 h 3258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63375" h="3258268">
                  <a:moveTo>
                    <a:pt x="1609014" y="0"/>
                  </a:moveTo>
                  <a:lnTo>
                    <a:pt x="1629134" y="0"/>
                  </a:lnTo>
                  <a:lnTo>
                    <a:pt x="4863375" y="0"/>
                  </a:lnTo>
                  <a:lnTo>
                    <a:pt x="4863375" y="3258268"/>
                  </a:lnTo>
                  <a:lnTo>
                    <a:pt x="1629134" y="3258268"/>
                  </a:lnTo>
                  <a:lnTo>
                    <a:pt x="1609014" y="3258268"/>
                  </a:lnTo>
                  <a:lnTo>
                    <a:pt x="1609014" y="3257253"/>
                  </a:lnTo>
                  <a:lnTo>
                    <a:pt x="1462564" y="3249858"/>
                  </a:lnTo>
                  <a:cubicBezTo>
                    <a:pt x="641063" y="3166430"/>
                    <a:pt x="0" y="2472647"/>
                    <a:pt x="0" y="1629134"/>
                  </a:cubicBezTo>
                  <a:cubicBezTo>
                    <a:pt x="0" y="785623"/>
                    <a:pt x="641063" y="91840"/>
                    <a:pt x="1462564" y="8412"/>
                  </a:cubicBezTo>
                  <a:lnTo>
                    <a:pt x="1609014" y="101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Oval 11">
              <a:extLst>
                <a:ext uri="{FF2B5EF4-FFF2-40B4-BE49-F238E27FC236}">
                  <a16:creationId xmlns:a16="http://schemas.microsoft.com/office/drawing/2014/main" id="{E406EDD3-4B01-5C9C-FD33-832E34854042}"/>
                </a:ext>
              </a:extLst>
            </p:cNvPr>
            <p:cNvSpPr/>
            <p:nvPr/>
          </p:nvSpPr>
          <p:spPr>
            <a:xfrm flipH="1">
              <a:off x="1676400" y="145359"/>
              <a:ext cx="3258268" cy="325826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64D76441-A991-64F2-3817-18A222737193}"/>
                </a:ext>
              </a:extLst>
            </p:cNvPr>
            <p:cNvSpPr/>
            <p:nvPr/>
          </p:nvSpPr>
          <p:spPr>
            <a:xfrm rot="1580702" flipH="1">
              <a:off x="5058353" y="27214"/>
              <a:ext cx="1994186" cy="350388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3403627"/>
            <a:ext cx="9448800" cy="2940327"/>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077200" y="548639"/>
            <a:ext cx="3581400" cy="2466989"/>
          </a:xfrm>
        </p:spPr>
        <p:txBody>
          <a:bodyPr vert="horz" lIns="91440" tIns="45720" rIns="91440" bIns="45720" rtlCol="0" anchor="t">
            <a:normAutofit/>
          </a:bodyPr>
          <a:lstStyle>
            <a:lvl1pPr marL="0" indent="0" algn="r">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3/10/2026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361190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4">
    <p:bg>
      <p:bgPr>
        <a:solidFill>
          <a:schemeClr val="accent4"/>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40C6F76-7FFF-BBCB-356F-D54FBAC9B65A}"/>
              </a:ext>
            </a:extLst>
          </p:cNvPr>
          <p:cNvGrpSpPr/>
          <p:nvPr userDrawn="1"/>
        </p:nvGrpSpPr>
        <p:grpSpPr>
          <a:xfrm>
            <a:off x="4495800" y="3354114"/>
            <a:ext cx="7543800" cy="3503886"/>
            <a:chOff x="4495800" y="3354114"/>
            <a:chExt cx="7543800" cy="3503886"/>
          </a:xfrm>
        </p:grpSpPr>
        <p:sp>
          <p:nvSpPr>
            <p:cNvPr id="12" name="Freeform 11">
              <a:extLst>
                <a:ext uri="{FF2B5EF4-FFF2-40B4-BE49-F238E27FC236}">
                  <a16:creationId xmlns:a16="http://schemas.microsoft.com/office/drawing/2014/main" id="{23018458-6D25-D4AB-A1C0-2D566A768FA1}"/>
                </a:ext>
              </a:extLst>
            </p:cNvPr>
            <p:cNvSpPr/>
            <p:nvPr/>
          </p:nvSpPr>
          <p:spPr>
            <a:xfrm>
              <a:off x="9995625" y="3472260"/>
              <a:ext cx="2043975" cy="3258268"/>
            </a:xfrm>
            <a:custGeom>
              <a:avLst/>
              <a:gdLst>
                <a:gd name="connsiteX0" fmla="*/ 1609014 w 2043975"/>
                <a:gd name="connsiteY0" fmla="*/ 0 h 3258268"/>
                <a:gd name="connsiteX1" fmla="*/ 1629134 w 2043975"/>
                <a:gd name="connsiteY1" fmla="*/ 0 h 3258268"/>
                <a:gd name="connsiteX2" fmla="*/ 2043975 w 2043975"/>
                <a:gd name="connsiteY2" fmla="*/ 0 h 3258268"/>
                <a:gd name="connsiteX3" fmla="*/ 2043975 w 2043975"/>
                <a:gd name="connsiteY3" fmla="*/ 3258268 h 3258268"/>
                <a:gd name="connsiteX4" fmla="*/ 1629134 w 2043975"/>
                <a:gd name="connsiteY4" fmla="*/ 3258268 h 3258268"/>
                <a:gd name="connsiteX5" fmla="*/ 1609014 w 2043975"/>
                <a:gd name="connsiteY5" fmla="*/ 3258268 h 3258268"/>
                <a:gd name="connsiteX6" fmla="*/ 1609014 w 2043975"/>
                <a:gd name="connsiteY6" fmla="*/ 3257253 h 3258268"/>
                <a:gd name="connsiteX7" fmla="*/ 1462564 w 2043975"/>
                <a:gd name="connsiteY7" fmla="*/ 3249857 h 3258268"/>
                <a:gd name="connsiteX8" fmla="*/ 0 w 2043975"/>
                <a:gd name="connsiteY8" fmla="*/ 1629134 h 3258268"/>
                <a:gd name="connsiteX9" fmla="*/ 1462564 w 2043975"/>
                <a:gd name="connsiteY9" fmla="*/ 8412 h 3258268"/>
                <a:gd name="connsiteX10" fmla="*/ 1609014 w 2043975"/>
                <a:gd name="connsiteY10" fmla="*/ 1017 h 3258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43975" h="3258268">
                  <a:moveTo>
                    <a:pt x="1609014" y="0"/>
                  </a:moveTo>
                  <a:lnTo>
                    <a:pt x="1629134" y="0"/>
                  </a:lnTo>
                  <a:lnTo>
                    <a:pt x="2043975" y="0"/>
                  </a:lnTo>
                  <a:lnTo>
                    <a:pt x="2043975" y="3258268"/>
                  </a:lnTo>
                  <a:lnTo>
                    <a:pt x="1629134" y="3258268"/>
                  </a:lnTo>
                  <a:lnTo>
                    <a:pt x="1609014" y="3258268"/>
                  </a:lnTo>
                  <a:lnTo>
                    <a:pt x="1609014" y="3257253"/>
                  </a:lnTo>
                  <a:lnTo>
                    <a:pt x="1462564" y="3249857"/>
                  </a:lnTo>
                  <a:cubicBezTo>
                    <a:pt x="641063" y="3166430"/>
                    <a:pt x="0" y="2472646"/>
                    <a:pt x="0" y="1629134"/>
                  </a:cubicBezTo>
                  <a:cubicBezTo>
                    <a:pt x="0" y="785623"/>
                    <a:pt x="641063" y="91840"/>
                    <a:pt x="1462564" y="8412"/>
                  </a:cubicBezTo>
                  <a:lnTo>
                    <a:pt x="1609014" y="101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Oval 12">
              <a:extLst>
                <a:ext uri="{FF2B5EF4-FFF2-40B4-BE49-F238E27FC236}">
                  <a16:creationId xmlns:a16="http://schemas.microsoft.com/office/drawing/2014/main" id="{7DE2CF7B-83B2-5FF4-641F-E25003A0463F}"/>
                </a:ext>
              </a:extLst>
            </p:cNvPr>
            <p:cNvSpPr/>
            <p:nvPr/>
          </p:nvSpPr>
          <p:spPr>
            <a:xfrm flipH="1">
              <a:off x="4495800" y="3472259"/>
              <a:ext cx="3258268" cy="325826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B82F94A-A375-7823-13FA-487823C8B90D}"/>
                </a:ext>
              </a:extLst>
            </p:cNvPr>
            <p:cNvSpPr/>
            <p:nvPr/>
          </p:nvSpPr>
          <p:spPr>
            <a:xfrm rot="1580702" flipH="1">
              <a:off x="7877753" y="3354114"/>
              <a:ext cx="1994186" cy="350388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533400"/>
            <a:ext cx="9220200" cy="2878667"/>
          </a:xfrm>
        </p:spPr>
        <p:txBody>
          <a:bodyPr vert="horz" lIns="91440" tIns="45720" rIns="91440" bIns="45720" rtlCol="0" anchor="t">
            <a:normAutofit/>
          </a:bodyPr>
          <a:lstStyle>
            <a:lvl1pPr>
              <a:defRPr lang="en-US" sz="48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1" y="5309616"/>
            <a:ext cx="7391400" cy="1014984"/>
          </a:xfrm>
        </p:spPr>
        <p:txBody>
          <a:bodyPr vert="horz" lIns="91440" tIns="45720" rIns="91440" bIns="45720" rtlCol="0" anchor="b">
            <a:normAutofit/>
          </a:bodyPr>
          <a:lstStyle>
            <a:lvl1pPr marL="0" indent="0">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43955"/>
            <a:ext cx="2884652"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014DD65C-314F-4399-90A8-B6DFCAF21BE4}" type="datetime1">
              <a:rPr lang="en-US" smtClean="0"/>
              <a:t>3/10/2026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4413537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5">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73E250E-A5E8-BF40-545A-BB98E831F423}"/>
              </a:ext>
            </a:extLst>
          </p:cNvPr>
          <p:cNvGrpSpPr/>
          <p:nvPr userDrawn="1"/>
        </p:nvGrpSpPr>
        <p:grpSpPr>
          <a:xfrm>
            <a:off x="152400" y="-88436"/>
            <a:ext cx="11887200" cy="7037751"/>
            <a:chOff x="152400" y="-88436"/>
            <a:chExt cx="11887200" cy="7037751"/>
          </a:xfrm>
        </p:grpSpPr>
        <p:sp>
          <p:nvSpPr>
            <p:cNvPr id="7" name="Freeform 6">
              <a:extLst>
                <a:ext uri="{FF2B5EF4-FFF2-40B4-BE49-F238E27FC236}">
                  <a16:creationId xmlns:a16="http://schemas.microsoft.com/office/drawing/2014/main" id="{8F89D142-48C7-4B2F-15DD-C1AA8B74CEA7}"/>
                </a:ext>
              </a:extLst>
            </p:cNvPr>
            <p:cNvSpPr/>
            <p:nvPr userDrawn="1"/>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ABB81958-D94B-B3A5-BE29-F93DD5E2EDB2}"/>
                </a:ext>
              </a:extLst>
            </p:cNvPr>
            <p:cNvSpPr/>
            <p:nvPr userDrawn="1"/>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B80D1EA-D037-BD68-F8A9-BA26026B7724}"/>
                </a:ext>
              </a:extLst>
            </p:cNvPr>
            <p:cNvSpPr/>
            <p:nvPr userDrawn="1"/>
          </p:nvSpPr>
          <p:spPr>
            <a:xfrm rot="20019298">
              <a:off x="51275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47800" y="1701789"/>
            <a:ext cx="9296400" cy="2377440"/>
          </a:xfrm>
        </p:spPr>
        <p:txBody>
          <a:bodyPr vert="horz" lIns="91440" tIns="45720" rIns="91440" bIns="45720" rtlCol="0" anchor="b">
            <a:normAutofit/>
          </a:bodyPr>
          <a:lstStyle>
            <a:lvl1pPr algn="ctr">
              <a:defRPr lang="en-US" sz="4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240" y="4496731"/>
            <a:ext cx="7589520" cy="1033272"/>
          </a:xfrm>
        </p:spPr>
        <p:txBody>
          <a:bodyPr vert="horz" lIns="91440" tIns="45720" rIns="91440" bIns="45720" rtlCol="0" anchor="t">
            <a:normAutofit/>
          </a:bodyPr>
          <a:lstStyle>
            <a:lvl1pPr marL="0" indent="0" algn="ctr">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3/10/2026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1916061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accent4">
            <a:lumMod val="60000"/>
            <a:lumOff val="40000"/>
          </a:schemeClr>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E8BB56F-23F5-F445-3142-A9C8AB965DCB}"/>
              </a:ext>
            </a:extLst>
          </p:cNvPr>
          <p:cNvGrpSpPr/>
          <p:nvPr userDrawn="1"/>
        </p:nvGrpSpPr>
        <p:grpSpPr>
          <a:xfrm>
            <a:off x="152400" y="13855"/>
            <a:ext cx="3897198" cy="5072811"/>
            <a:chOff x="152400" y="13855"/>
            <a:chExt cx="3897198" cy="5072811"/>
          </a:xfrm>
          <a:solidFill>
            <a:schemeClr val="accent4">
              <a:lumMod val="20000"/>
              <a:lumOff val="80000"/>
            </a:schemeClr>
          </a:solidFill>
        </p:grpSpPr>
        <p:sp>
          <p:nvSpPr>
            <p:cNvPr id="17" name="Freeform 16">
              <a:extLst>
                <a:ext uri="{FF2B5EF4-FFF2-40B4-BE49-F238E27FC236}">
                  <a16:creationId xmlns:a16="http://schemas.microsoft.com/office/drawing/2014/main" id="{5D56D786-0245-0C22-2AA6-2D7C9C450ABB}"/>
                </a:ext>
              </a:extLst>
            </p:cNvPr>
            <p:cNvSpPr/>
            <p:nvPr/>
          </p:nvSpPr>
          <p:spPr>
            <a:xfrm flipH="1">
              <a:off x="152400" y="748306"/>
              <a:ext cx="831013" cy="3590407"/>
            </a:xfrm>
            <a:custGeom>
              <a:avLst/>
              <a:gdLst>
                <a:gd name="connsiteX0" fmla="*/ 831013 w 831013"/>
                <a:gd name="connsiteY0" fmla="*/ 0 h 3590407"/>
                <a:gd name="connsiteX1" fmla="*/ 690820 w 831013"/>
                <a:gd name="connsiteY1" fmla="*/ 127416 h 3590407"/>
                <a:gd name="connsiteX2" fmla="*/ 0 w 831013"/>
                <a:gd name="connsiteY2" fmla="*/ 1795203 h 3590407"/>
                <a:gd name="connsiteX3" fmla="*/ 690820 w 831013"/>
                <a:gd name="connsiteY3" fmla="*/ 3462990 h 3590407"/>
                <a:gd name="connsiteX4" fmla="*/ 831013 w 831013"/>
                <a:gd name="connsiteY4" fmla="*/ 3590407 h 359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1013" h="3590407">
                  <a:moveTo>
                    <a:pt x="831013" y="0"/>
                  </a:moveTo>
                  <a:lnTo>
                    <a:pt x="690820" y="127416"/>
                  </a:lnTo>
                  <a:cubicBezTo>
                    <a:pt x="263996" y="554240"/>
                    <a:pt x="0" y="1143892"/>
                    <a:pt x="0" y="1795203"/>
                  </a:cubicBezTo>
                  <a:cubicBezTo>
                    <a:pt x="0" y="2446515"/>
                    <a:pt x="263996" y="3036166"/>
                    <a:pt x="690820" y="3462990"/>
                  </a:cubicBezTo>
                  <a:lnTo>
                    <a:pt x="831013" y="3590407"/>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3BE9FC1E-2790-5A89-F064-5B9A71AB1A49}"/>
                </a:ext>
              </a:extLst>
            </p:cNvPr>
            <p:cNvSpPr/>
            <p:nvPr/>
          </p:nvSpPr>
          <p:spPr>
            <a:xfrm rot="1580702" flipH="1">
              <a:off x="1162481" y="13855"/>
              <a:ext cx="2887117" cy="507281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userDrawn="1">
            <p:ph type="ctrTitle"/>
          </p:nvPr>
        </p:nvSpPr>
        <p:spPr>
          <a:xfrm>
            <a:off x="533403" y="5081016"/>
            <a:ext cx="11125198" cy="786384"/>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userDrawn="1">
            <p:ph type="subTitle" idx="1"/>
          </p:nvPr>
        </p:nvSpPr>
        <p:spPr>
          <a:xfrm>
            <a:off x="533400" y="5971760"/>
            <a:ext cx="11125197" cy="365125"/>
          </a:xfrm>
        </p:spPr>
        <p:txBody>
          <a:bodyPr vert="horz" lIns="91440" tIns="45720" rIns="91440" bIns="45720" rtlCol="0">
            <a:normAutofit/>
          </a:bodyPr>
          <a:lstStyle>
            <a:lvl1pPr marL="0" indent="0">
              <a:buNone/>
              <a:defRPr lang="en-US" sz="2000" dirty="0"/>
            </a:lvl1pPr>
          </a:lstStyle>
          <a:p>
            <a:pPr lvl="0"/>
            <a:r>
              <a:rPr lang="en-US"/>
              <a:t>Click to edit Master subtitle style</a:t>
            </a:r>
            <a:endParaRPr lang="en-US" dirty="0"/>
          </a:p>
        </p:txBody>
      </p:sp>
      <p:sp>
        <p:nvSpPr>
          <p:cNvPr id="15" name="Picture Placeholder 14">
            <a:extLst>
              <a:ext uri="{FF2B5EF4-FFF2-40B4-BE49-F238E27FC236}">
                <a16:creationId xmlns:a16="http://schemas.microsoft.com/office/drawing/2014/main" id="{76A1DDD8-3860-2FD3-B42D-B8F7A132E7B1}"/>
              </a:ext>
            </a:extLst>
          </p:cNvPr>
          <p:cNvSpPr>
            <a:spLocks noGrp="1"/>
          </p:cNvSpPr>
          <p:nvPr userDrawn="1">
            <p:ph type="pic" sz="quarter" idx="17" hasCustomPrompt="1"/>
          </p:nvPr>
        </p:nvSpPr>
        <p:spPr>
          <a:xfrm>
            <a:off x="4228667" y="184903"/>
            <a:ext cx="7810933" cy="4717212"/>
          </a:xfrm>
          <a:custGeom>
            <a:avLst/>
            <a:gdLst>
              <a:gd name="connsiteX0" fmla="*/ 2329478 w 7810933"/>
              <a:gd name="connsiteY0" fmla="*/ 0 h 4717212"/>
              <a:gd name="connsiteX1" fmla="*/ 2358606 w 7810933"/>
              <a:gd name="connsiteY1" fmla="*/ 0 h 4717212"/>
              <a:gd name="connsiteX2" fmla="*/ 7810933 w 7810933"/>
              <a:gd name="connsiteY2" fmla="*/ 0 h 4717212"/>
              <a:gd name="connsiteX3" fmla="*/ 7810933 w 7810933"/>
              <a:gd name="connsiteY3" fmla="*/ 4717212 h 4717212"/>
              <a:gd name="connsiteX4" fmla="*/ 2329478 w 7810933"/>
              <a:gd name="connsiteY4" fmla="*/ 4717212 h 4717212"/>
              <a:gd name="connsiteX5" fmla="*/ 2329478 w 7810933"/>
              <a:gd name="connsiteY5" fmla="*/ 4715743 h 4717212"/>
              <a:gd name="connsiteX6" fmla="*/ 2117452 w 7810933"/>
              <a:gd name="connsiteY6" fmla="*/ 4705037 h 4717212"/>
              <a:gd name="connsiteX7" fmla="*/ 0 w 7810933"/>
              <a:gd name="connsiteY7" fmla="*/ 2358607 h 4717212"/>
              <a:gd name="connsiteX8" fmla="*/ 2117452 w 7810933"/>
              <a:gd name="connsiteY8" fmla="*/ 12178 h 4717212"/>
              <a:gd name="connsiteX9" fmla="*/ 2329478 w 7810933"/>
              <a:gd name="connsiteY9" fmla="*/ 1471 h 471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10933" h="4717212">
                <a:moveTo>
                  <a:pt x="2329478" y="0"/>
                </a:moveTo>
                <a:lnTo>
                  <a:pt x="2358606" y="0"/>
                </a:lnTo>
                <a:lnTo>
                  <a:pt x="7810933" y="0"/>
                </a:lnTo>
                <a:lnTo>
                  <a:pt x="7810933" y="4717212"/>
                </a:lnTo>
                <a:lnTo>
                  <a:pt x="2329478" y="4717212"/>
                </a:lnTo>
                <a:lnTo>
                  <a:pt x="2329478" y="4715743"/>
                </a:lnTo>
                <a:lnTo>
                  <a:pt x="2117452" y="4705037"/>
                </a:lnTo>
                <a:cubicBezTo>
                  <a:pt x="928110" y="4584253"/>
                  <a:pt x="0" y="3579816"/>
                  <a:pt x="0" y="2358607"/>
                </a:cubicBezTo>
                <a:cubicBezTo>
                  <a:pt x="0" y="1137399"/>
                  <a:pt x="928110" y="132962"/>
                  <a:pt x="2117452" y="12178"/>
                </a:cubicBezTo>
                <a:lnTo>
                  <a:pt x="2329478" y="1471"/>
                </a:lnTo>
                <a:close/>
              </a:path>
            </a:pathLst>
          </a:custGeom>
          <a:blipFill dpi="0" rotWithShape="1">
            <a:blip r:embed="rId2">
              <a:alphaModFix amt="60000"/>
            </a:blip>
            <a:srcRect/>
            <a:stretch>
              <a:fillRect t="-3" b="-3"/>
            </a:stretch>
          </a:blipFill>
        </p:spPr>
        <p:txBody>
          <a:bodyPr wrap="square">
            <a:noAutofit/>
          </a:bodyPr>
          <a:lstStyle>
            <a:lvl1pPr>
              <a:buFontTx/>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userDrawn="1">
            <p:ph type="ftr" sz="quarter" idx="15"/>
          </p:nvPr>
        </p:nvSpPr>
        <p:spPr/>
        <p:txBody>
          <a:bodyPr/>
          <a:lstStyle/>
          <a:p>
            <a:r>
              <a:rPr lang="en-US"/>
              <a:t>Sample Footer Text</a:t>
            </a:r>
          </a:p>
        </p:txBody>
      </p:sp>
      <p:sp>
        <p:nvSpPr>
          <p:cNvPr id="7" name="Date Placeholder 6">
            <a:extLst>
              <a:ext uri="{FF2B5EF4-FFF2-40B4-BE49-F238E27FC236}">
                <a16:creationId xmlns:a16="http://schemas.microsoft.com/office/drawing/2014/main" id="{1AA6C9C7-A264-237A-7F3C-46E6A7A9646D}"/>
              </a:ext>
            </a:extLst>
          </p:cNvPr>
          <p:cNvSpPr>
            <a:spLocks noGrp="1"/>
          </p:cNvSpPr>
          <p:nvPr userDrawn="1">
            <p:ph type="dt" sz="half" idx="14"/>
          </p:nvPr>
        </p:nvSpPr>
        <p:spPr/>
        <p:txBody>
          <a:bodyPr/>
          <a:lstStyle/>
          <a:p>
            <a:fld id="{5888334B-5C34-4E7E-A4B0-3A19575F6DD8}" type="datetime1">
              <a:rPr lang="en-US" smtClean="0"/>
              <a:t>3/10/2026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userDrawn="1">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88061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4"/>
        </a:solidFill>
        <a:effectLst/>
      </p:bgPr>
    </p:bg>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87D208FF-4408-8F2B-2251-B3581082831B}"/>
              </a:ext>
            </a:extLst>
          </p:cNvPr>
          <p:cNvSpPr/>
          <p:nvPr userDrawn="1"/>
        </p:nvSpPr>
        <p:spPr>
          <a:xfrm>
            <a:off x="5217407" y="148866"/>
            <a:ext cx="6822193" cy="6544413"/>
          </a:xfrm>
          <a:custGeom>
            <a:avLst/>
            <a:gdLst>
              <a:gd name="connsiteX0" fmla="*/ 3231795 w 6822193"/>
              <a:gd name="connsiteY0" fmla="*/ 0 h 6544413"/>
              <a:gd name="connsiteX1" fmla="*/ 3272207 w 6822193"/>
              <a:gd name="connsiteY1" fmla="*/ 0 h 6544413"/>
              <a:gd name="connsiteX2" fmla="*/ 6822193 w 6822193"/>
              <a:gd name="connsiteY2" fmla="*/ 0 h 6544413"/>
              <a:gd name="connsiteX3" fmla="*/ 6822193 w 6822193"/>
              <a:gd name="connsiteY3" fmla="*/ 6544413 h 6544413"/>
              <a:gd name="connsiteX4" fmla="*/ 3272207 w 6822193"/>
              <a:gd name="connsiteY4" fmla="*/ 6544413 h 6544413"/>
              <a:gd name="connsiteX5" fmla="*/ 3231795 w 6822193"/>
              <a:gd name="connsiteY5" fmla="*/ 6544413 h 6544413"/>
              <a:gd name="connsiteX6" fmla="*/ 3231795 w 6822193"/>
              <a:gd name="connsiteY6" fmla="*/ 6542374 h 6544413"/>
              <a:gd name="connsiteX7" fmla="*/ 2937643 w 6822193"/>
              <a:gd name="connsiteY7" fmla="*/ 6527520 h 6544413"/>
              <a:gd name="connsiteX8" fmla="*/ 0 w 6822193"/>
              <a:gd name="connsiteY8" fmla="*/ 3272207 h 6544413"/>
              <a:gd name="connsiteX9" fmla="*/ 2937643 w 6822193"/>
              <a:gd name="connsiteY9" fmla="*/ 16895 h 6544413"/>
              <a:gd name="connsiteX10" fmla="*/ 3231795 w 68221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22193" h="6544413">
                <a:moveTo>
                  <a:pt x="3231795" y="0"/>
                </a:moveTo>
                <a:lnTo>
                  <a:pt x="3272207" y="0"/>
                </a:lnTo>
                <a:lnTo>
                  <a:pt x="6822193" y="0"/>
                </a:lnTo>
                <a:lnTo>
                  <a:pt x="6822193" y="6544413"/>
                </a:lnTo>
                <a:lnTo>
                  <a:pt x="3272207" y="6544413"/>
                </a:lnTo>
                <a:lnTo>
                  <a:pt x="3231795" y="6544413"/>
                </a:lnTo>
                <a:lnTo>
                  <a:pt x="3231795" y="6542374"/>
                </a:lnTo>
                <a:lnTo>
                  <a:pt x="2937643" y="6527520"/>
                </a:lnTo>
                <a:cubicBezTo>
                  <a:pt x="1287612" y="6359951"/>
                  <a:pt x="0" y="4966448"/>
                  <a:pt x="0" y="3272207"/>
                </a:cubicBezTo>
                <a:cubicBezTo>
                  <a:pt x="0" y="1577968"/>
                  <a:pt x="1287612" y="184465"/>
                  <a:pt x="2937643" y="16895"/>
                </a:cubicBezTo>
                <a:lnTo>
                  <a:pt x="3231795" y="2042"/>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0">
            <a:extLst>
              <a:ext uri="{FF2B5EF4-FFF2-40B4-BE49-F238E27FC236}">
                <a16:creationId xmlns:a16="http://schemas.microsoft.com/office/drawing/2014/main" id="{F39CAD08-FF61-D70E-12C1-BA9D97FED7B0}"/>
              </a:ext>
            </a:extLst>
          </p:cNvPr>
          <p:cNvSpPr/>
          <p:nvPr userDrawn="1"/>
        </p:nvSpPr>
        <p:spPr>
          <a:xfrm flipH="1">
            <a:off x="152400" y="1586373"/>
            <a:ext cx="562714" cy="3669401"/>
          </a:xfrm>
          <a:custGeom>
            <a:avLst/>
            <a:gdLst>
              <a:gd name="connsiteX0" fmla="*/ 562714 w 562714"/>
              <a:gd name="connsiteY0" fmla="*/ 0 h 3669401"/>
              <a:gd name="connsiteX1" fmla="*/ 558842 w 562714"/>
              <a:gd name="connsiteY1" fmla="*/ 5178 h 3669401"/>
              <a:gd name="connsiteX2" fmla="*/ 0 w 562714"/>
              <a:gd name="connsiteY2" fmla="*/ 1834700 h 3669401"/>
              <a:gd name="connsiteX3" fmla="*/ 558842 w 562714"/>
              <a:gd name="connsiteY3" fmla="*/ 3664222 h 3669401"/>
              <a:gd name="connsiteX4" fmla="*/ 562714 w 562714"/>
              <a:gd name="connsiteY4" fmla="*/ 3669401 h 36694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714" h="3669401">
                <a:moveTo>
                  <a:pt x="562714" y="0"/>
                </a:moveTo>
                <a:lnTo>
                  <a:pt x="558842" y="5178"/>
                </a:lnTo>
                <a:cubicBezTo>
                  <a:pt x="206018" y="527426"/>
                  <a:pt x="0" y="1157004"/>
                  <a:pt x="0" y="1834700"/>
                </a:cubicBezTo>
                <a:cubicBezTo>
                  <a:pt x="0" y="2512396"/>
                  <a:pt x="206018" y="3141975"/>
                  <a:pt x="558842" y="3664222"/>
                </a:cubicBezTo>
                <a:lnTo>
                  <a:pt x="562714" y="366940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911843" y="533399"/>
            <a:ext cx="4746758" cy="3810001"/>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11843" y="4700224"/>
            <a:ext cx="4373842" cy="1033669"/>
          </a:xfrm>
        </p:spPr>
        <p:txBody>
          <a:bodyPr vert="horz" lIns="91440" tIns="45720" rIns="91440" bIns="45720" rtlCol="0" anchor="t">
            <a:normAutofit/>
          </a:bodyPr>
          <a:lstStyle>
            <a:lvl1pPr marL="0" indent="0">
              <a:buNone/>
              <a:defRPr lang="en-US" sz="2000" dirty="0"/>
            </a:lvl1pPr>
          </a:lstStyle>
          <a:p>
            <a:pPr lvl="0"/>
            <a:r>
              <a:rPr lang="en-US" dirty="0"/>
              <a:t>Click to edit Master subtitle style</a:t>
            </a:r>
          </a:p>
        </p:txBody>
      </p:sp>
      <p:sp>
        <p:nvSpPr>
          <p:cNvPr id="12" name="Picture Placeholder 19">
            <a:extLst>
              <a:ext uri="{FF2B5EF4-FFF2-40B4-BE49-F238E27FC236}">
                <a16:creationId xmlns:a16="http://schemas.microsoft.com/office/drawing/2014/main" id="{BE6812D8-B3BA-52FA-8073-259DC47B71F0}"/>
              </a:ext>
            </a:extLst>
          </p:cNvPr>
          <p:cNvSpPr>
            <a:spLocks noGrp="1"/>
          </p:cNvSpPr>
          <p:nvPr>
            <p:ph type="pic" sz="quarter" idx="13" hasCustomPrompt="1"/>
          </p:nvPr>
        </p:nvSpPr>
        <p:spPr>
          <a:xfrm>
            <a:off x="587241" y="164723"/>
            <a:ext cx="4746759" cy="6542805"/>
          </a:xfrm>
          <a:custGeom>
            <a:avLst/>
            <a:gdLst>
              <a:gd name="connsiteX0" fmla="*/ 3245777 w 4746759"/>
              <a:gd name="connsiteY0" fmla="*/ 0 h 6542805"/>
              <a:gd name="connsiteX1" fmla="*/ 3560809 w 4746759"/>
              <a:gd name="connsiteY1" fmla="*/ 0 h 6542805"/>
              <a:gd name="connsiteX2" fmla="*/ 3749050 w 4746759"/>
              <a:gd name="connsiteY2" fmla="*/ 37730 h 6542805"/>
              <a:gd name="connsiteX3" fmla="*/ 3940611 w 4746759"/>
              <a:gd name="connsiteY3" fmla="*/ 112320 h 6542805"/>
              <a:gd name="connsiteX4" fmla="*/ 4725623 w 4746759"/>
              <a:gd name="connsiteY4" fmla="*/ 1397735 h 6542805"/>
              <a:gd name="connsiteX5" fmla="*/ 4746759 w 4746759"/>
              <a:gd name="connsiteY5" fmla="*/ 1609122 h 6542805"/>
              <a:gd name="connsiteX6" fmla="*/ 4746759 w 4746759"/>
              <a:gd name="connsiteY6" fmla="*/ 2127659 h 6542805"/>
              <a:gd name="connsiteX7" fmla="*/ 4740323 w 4746759"/>
              <a:gd name="connsiteY7" fmla="*/ 2239595 h 6542805"/>
              <a:gd name="connsiteX8" fmla="*/ 4173731 w 4746759"/>
              <a:gd name="connsiteY8" fmla="*/ 4154476 h 6542805"/>
              <a:gd name="connsiteX9" fmla="*/ 817427 w 4746759"/>
              <a:gd name="connsiteY9" fmla="*/ 6419116 h 6542805"/>
              <a:gd name="connsiteX10" fmla="*/ 584307 w 4746759"/>
              <a:gd name="connsiteY10" fmla="*/ 2376960 h 6542805"/>
              <a:gd name="connsiteX11" fmla="*/ 3119310 w 4746759"/>
              <a:gd name="connsiteY11" fmla="*/ 14185 h 6542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46759" h="6542805">
                <a:moveTo>
                  <a:pt x="3245777" y="0"/>
                </a:moveTo>
                <a:lnTo>
                  <a:pt x="3560809" y="0"/>
                </a:lnTo>
                <a:lnTo>
                  <a:pt x="3749050" y="37730"/>
                </a:lnTo>
                <a:cubicBezTo>
                  <a:pt x="3814714" y="56842"/>
                  <a:pt x="3878661" y="81642"/>
                  <a:pt x="3940611" y="112320"/>
                </a:cubicBezTo>
                <a:cubicBezTo>
                  <a:pt x="4374257" y="327065"/>
                  <a:pt x="4638161" y="794254"/>
                  <a:pt x="4725623" y="1397735"/>
                </a:cubicBezTo>
                <a:lnTo>
                  <a:pt x="4746759" y="1609122"/>
                </a:lnTo>
                <a:lnTo>
                  <a:pt x="4746759" y="2127659"/>
                </a:lnTo>
                <a:lnTo>
                  <a:pt x="4740323" y="2239595"/>
                </a:lnTo>
                <a:cubicBezTo>
                  <a:pt x="4684605" y="2838710"/>
                  <a:pt x="4497147" y="3501385"/>
                  <a:pt x="4173731" y="4154476"/>
                </a:cubicBezTo>
                <a:cubicBezTo>
                  <a:pt x="3311287" y="5896050"/>
                  <a:pt x="1808620" y="6909964"/>
                  <a:pt x="817427" y="6419116"/>
                </a:cubicBezTo>
                <a:cubicBezTo>
                  <a:pt x="-173765" y="5928269"/>
                  <a:pt x="-278136" y="4118535"/>
                  <a:pt x="584307" y="2376960"/>
                </a:cubicBezTo>
                <a:cubicBezTo>
                  <a:pt x="1231140" y="1070780"/>
                  <a:pt x="2238099" y="173908"/>
                  <a:pt x="3119310" y="14185"/>
                </a:cubicBez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534656" y="6343955"/>
            <a:ext cx="2100482"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lstStyle>
            <a:lvl1pPr>
              <a:defRPr>
                <a:solidFill>
                  <a:schemeClr val="tx1"/>
                </a:solidFill>
                <a:effectLst/>
              </a:defRPr>
            </a:lvl1pPr>
          </a:lstStyle>
          <a:p>
            <a:fld id="{BFE899EF-3666-4EAB-A626-E7AA02E66CC1}" type="datetime1">
              <a:rPr lang="en-US" smtClean="0"/>
              <a:t>3/10/2026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10588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4"/>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D678C377-B342-D090-A3F1-4BB6E9101B48}"/>
              </a:ext>
            </a:extLst>
          </p:cNvPr>
          <p:cNvSpPr/>
          <p:nvPr userDrawn="1"/>
        </p:nvSpPr>
        <p:spPr>
          <a:xfrm>
            <a:off x="10676786" y="767433"/>
            <a:ext cx="1362814" cy="5307278"/>
          </a:xfrm>
          <a:custGeom>
            <a:avLst/>
            <a:gdLst>
              <a:gd name="connsiteX0" fmla="*/ 1362814 w 1362814"/>
              <a:gd name="connsiteY0" fmla="*/ 0 h 5307278"/>
              <a:gd name="connsiteX1" fmla="*/ 1362814 w 1362814"/>
              <a:gd name="connsiteY1" fmla="*/ 5307278 h 5307278"/>
              <a:gd name="connsiteX2" fmla="*/ 1190780 w 1362814"/>
              <a:gd name="connsiteY2" fmla="*/ 5178633 h 5307278"/>
              <a:gd name="connsiteX3" fmla="*/ 0 w 1362814"/>
              <a:gd name="connsiteY3" fmla="*/ 2653639 h 5307278"/>
              <a:gd name="connsiteX4" fmla="*/ 1190780 w 1362814"/>
              <a:gd name="connsiteY4" fmla="*/ 128645 h 5307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814" h="5307278">
                <a:moveTo>
                  <a:pt x="1362814" y="0"/>
                </a:moveTo>
                <a:lnTo>
                  <a:pt x="1362814" y="5307278"/>
                </a:lnTo>
                <a:lnTo>
                  <a:pt x="1190780" y="5178633"/>
                </a:lnTo>
                <a:cubicBezTo>
                  <a:pt x="463541" y="4578462"/>
                  <a:pt x="0" y="3670184"/>
                  <a:pt x="0" y="2653639"/>
                </a:cubicBezTo>
                <a:cubicBezTo>
                  <a:pt x="0" y="1637095"/>
                  <a:pt x="463541" y="728816"/>
                  <a:pt x="1190780" y="128645"/>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7">
            <a:extLst>
              <a:ext uri="{FF2B5EF4-FFF2-40B4-BE49-F238E27FC236}">
                <a16:creationId xmlns:a16="http://schemas.microsoft.com/office/drawing/2014/main" id="{AA1FB54D-B979-7DC2-508A-4E3A1424DA8E}"/>
              </a:ext>
            </a:extLst>
          </p:cNvPr>
          <p:cNvSpPr/>
          <p:nvPr userDrawn="1"/>
        </p:nvSpPr>
        <p:spPr>
          <a:xfrm rot="20019298">
            <a:off x="64229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2590" y="3070307"/>
            <a:ext cx="3736010" cy="2845567"/>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28685" y="568036"/>
            <a:ext cx="3729915" cy="1123122"/>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9" name="Picture Placeholder 12">
            <a:extLst>
              <a:ext uri="{FF2B5EF4-FFF2-40B4-BE49-F238E27FC236}">
                <a16:creationId xmlns:a16="http://schemas.microsoft.com/office/drawing/2014/main" id="{D352C733-7F5C-C8F4-267E-B020FB5CC931}"/>
              </a:ext>
            </a:extLst>
          </p:cNvPr>
          <p:cNvSpPr>
            <a:spLocks noGrp="1"/>
          </p:cNvSpPr>
          <p:nvPr>
            <p:ph type="pic" sz="quarter" idx="13" hasCustomPrompt="1"/>
          </p:nvPr>
        </p:nvSpPr>
        <p:spPr>
          <a:xfrm>
            <a:off x="152399" y="164720"/>
            <a:ext cx="6016752" cy="6528559"/>
          </a:xfrm>
          <a:custGeom>
            <a:avLst/>
            <a:gdLst>
              <a:gd name="connsiteX0" fmla="*/ 0 w 6022093"/>
              <a:gd name="connsiteY0" fmla="*/ 0 h 6528559"/>
              <a:gd name="connsiteX1" fmla="*/ 3063832 w 6022093"/>
              <a:gd name="connsiteY1" fmla="*/ 0 h 6528559"/>
              <a:gd name="connsiteX2" fmla="*/ 3084452 w 6022093"/>
              <a:gd name="connsiteY2" fmla="*/ 1041 h 6528559"/>
              <a:gd name="connsiteX3" fmla="*/ 6007231 w 6022093"/>
              <a:gd name="connsiteY3" fmla="*/ 2942433 h 6528559"/>
              <a:gd name="connsiteX4" fmla="*/ 6022093 w 6022093"/>
              <a:gd name="connsiteY4" fmla="*/ 3256333 h 6528559"/>
              <a:gd name="connsiteX5" fmla="*/ 6022093 w 6022093"/>
              <a:gd name="connsiteY5" fmla="*/ 3256373 h 6528559"/>
              <a:gd name="connsiteX6" fmla="*/ 6007231 w 6022093"/>
              <a:gd name="connsiteY6" fmla="*/ 3570273 h 6528559"/>
              <a:gd name="connsiteX7" fmla="*/ 3084452 w 6022093"/>
              <a:gd name="connsiteY7" fmla="*/ 6511666 h 6528559"/>
              <a:gd name="connsiteX8" fmla="*/ 2790299 w 6022093"/>
              <a:gd name="connsiteY8" fmla="*/ 6526520 h 6528559"/>
              <a:gd name="connsiteX9" fmla="*/ 2790299 w 6022093"/>
              <a:gd name="connsiteY9" fmla="*/ 6528559 h 6528559"/>
              <a:gd name="connsiteX10" fmla="*/ 2749888 w 6022093"/>
              <a:gd name="connsiteY10" fmla="*/ 6528559 h 6528559"/>
              <a:gd name="connsiteX11" fmla="*/ 0 w 6022093"/>
              <a:gd name="connsiteY11" fmla="*/ 6528559 h 6528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22093" h="6528559">
                <a:moveTo>
                  <a:pt x="0" y="0"/>
                </a:moveTo>
                <a:lnTo>
                  <a:pt x="3063832" y="0"/>
                </a:lnTo>
                <a:lnTo>
                  <a:pt x="3084452" y="1041"/>
                </a:lnTo>
                <a:cubicBezTo>
                  <a:pt x="4631356" y="158137"/>
                  <a:pt x="5859727" y="1392714"/>
                  <a:pt x="6007231" y="2942433"/>
                </a:cubicBezTo>
                <a:lnTo>
                  <a:pt x="6022093" y="3256333"/>
                </a:lnTo>
                <a:lnTo>
                  <a:pt x="6022093" y="3256373"/>
                </a:lnTo>
                <a:lnTo>
                  <a:pt x="6007231" y="3570273"/>
                </a:lnTo>
                <a:cubicBezTo>
                  <a:pt x="5859727" y="5119993"/>
                  <a:pt x="4631356" y="6354570"/>
                  <a:pt x="3084452" y="6511666"/>
                </a:cubicBezTo>
                <a:lnTo>
                  <a:pt x="2790299" y="6526520"/>
                </a:lnTo>
                <a:lnTo>
                  <a:pt x="2790299" y="6528559"/>
                </a:lnTo>
                <a:lnTo>
                  <a:pt x="2749888" y="6528559"/>
                </a:lnTo>
                <a:lnTo>
                  <a:pt x="0" y="6528559"/>
                </a:lnTo>
                <a:close/>
              </a:path>
            </a:pathLst>
          </a:custGeom>
          <a:blipFill dpi="0" rotWithShape="1">
            <a:blip r:embed="rId2">
              <a:alphaModFix amt="60000"/>
            </a:blip>
            <a:srcRect/>
            <a:stretch>
              <a:fillRect l="-2897" r="-2897"/>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1F92EF8E-B9EB-49F8-83E1-F362FA442011}" type="datetime1">
              <a:rPr lang="en-US" smtClean="0"/>
              <a:t>3/10/2026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540303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4"/>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D5FAC22-3E6A-0CAE-40EA-3ABA0592E4DC}"/>
              </a:ext>
            </a:extLst>
          </p:cNvPr>
          <p:cNvGrpSpPr/>
          <p:nvPr userDrawn="1"/>
        </p:nvGrpSpPr>
        <p:grpSpPr>
          <a:xfrm flipH="1">
            <a:off x="165100" y="27214"/>
            <a:ext cx="11874500" cy="3503886"/>
            <a:chOff x="-11811000" y="-88436"/>
            <a:chExt cx="23850600" cy="7037751"/>
          </a:xfrm>
          <a:solidFill>
            <a:schemeClr val="accent4">
              <a:lumMod val="60000"/>
              <a:lumOff val="40000"/>
            </a:schemeClr>
          </a:solidFill>
        </p:grpSpPr>
        <p:sp>
          <p:nvSpPr>
            <p:cNvPr id="7" name="Freeform 6">
              <a:extLst>
                <a:ext uri="{FF2B5EF4-FFF2-40B4-BE49-F238E27FC236}">
                  <a16:creationId xmlns:a16="http://schemas.microsoft.com/office/drawing/2014/main" id="{195FBA9E-F968-3354-377B-B6BB223B15FD}"/>
                </a:ext>
              </a:extLst>
            </p:cNvPr>
            <p:cNvSpPr/>
            <p:nvPr/>
          </p:nvSpPr>
          <p:spPr>
            <a:xfrm flipH="1">
              <a:off x="-11811000" y="148866"/>
              <a:ext cx="12803893" cy="6544413"/>
            </a:xfrm>
            <a:custGeom>
              <a:avLst/>
              <a:gdLst>
                <a:gd name="connsiteX0" fmla="*/ 6410542 w 6410542"/>
                <a:gd name="connsiteY0" fmla="*/ 0 h 3276600"/>
                <a:gd name="connsiteX1" fmla="*/ 1638300 w 6410542"/>
                <a:gd name="connsiteY1" fmla="*/ 0 h 3276600"/>
                <a:gd name="connsiteX2" fmla="*/ 1618067 w 6410542"/>
                <a:gd name="connsiteY2" fmla="*/ 0 h 3276600"/>
                <a:gd name="connsiteX3" fmla="*/ 1618067 w 6410542"/>
                <a:gd name="connsiteY3" fmla="*/ 1022 h 3276600"/>
                <a:gd name="connsiteX4" fmla="*/ 1470793 w 6410542"/>
                <a:gd name="connsiteY4" fmla="*/ 8459 h 3276600"/>
                <a:gd name="connsiteX5" fmla="*/ 0 w 6410542"/>
                <a:gd name="connsiteY5" fmla="*/ 1638300 h 3276600"/>
                <a:gd name="connsiteX6" fmla="*/ 1470793 w 6410542"/>
                <a:gd name="connsiteY6" fmla="*/ 3268142 h 3276600"/>
                <a:gd name="connsiteX7" fmla="*/ 1618067 w 6410542"/>
                <a:gd name="connsiteY7" fmla="*/ 3275579 h 3276600"/>
                <a:gd name="connsiteX8" fmla="*/ 1618067 w 6410542"/>
                <a:gd name="connsiteY8" fmla="*/ 3276600 h 3276600"/>
                <a:gd name="connsiteX9" fmla="*/ 1638300 w 6410542"/>
                <a:gd name="connsiteY9" fmla="*/ 3276600 h 3276600"/>
                <a:gd name="connsiteX10" fmla="*/ 6410542 w 6410542"/>
                <a:gd name="connsiteY10" fmla="*/ 3276600 h 3276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10542" h="3276600">
                  <a:moveTo>
                    <a:pt x="6410542" y="0"/>
                  </a:moveTo>
                  <a:lnTo>
                    <a:pt x="1638300" y="0"/>
                  </a:lnTo>
                  <a:lnTo>
                    <a:pt x="1618067" y="0"/>
                  </a:lnTo>
                  <a:lnTo>
                    <a:pt x="1618067" y="1022"/>
                  </a:lnTo>
                  <a:lnTo>
                    <a:pt x="1470793" y="8459"/>
                  </a:lnTo>
                  <a:cubicBezTo>
                    <a:pt x="644670" y="92356"/>
                    <a:pt x="0" y="790043"/>
                    <a:pt x="0" y="1638300"/>
                  </a:cubicBezTo>
                  <a:cubicBezTo>
                    <a:pt x="0" y="2486558"/>
                    <a:pt x="644670" y="3184245"/>
                    <a:pt x="1470793" y="3268142"/>
                  </a:cubicBezTo>
                  <a:lnTo>
                    <a:pt x="1618067" y="3275579"/>
                  </a:lnTo>
                  <a:lnTo>
                    <a:pt x="1618067" y="3276600"/>
                  </a:lnTo>
                  <a:lnTo>
                    <a:pt x="1638300" y="3276600"/>
                  </a:lnTo>
                  <a:lnTo>
                    <a:pt x="6410542" y="327660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Oval 7">
              <a:extLst>
                <a:ext uri="{FF2B5EF4-FFF2-40B4-BE49-F238E27FC236}">
                  <a16:creationId xmlns:a16="http://schemas.microsoft.com/office/drawing/2014/main" id="{54A776E2-E8FB-95BD-B1DE-B62FEEB92D65}"/>
                </a:ext>
              </a:extLst>
            </p:cNvPr>
            <p:cNvSpPr/>
            <p:nvPr/>
          </p:nvSpPr>
          <p:spPr>
            <a:xfrm>
              <a:off x="5495186" y="148865"/>
              <a:ext cx="6544414" cy="65444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A651FE85-1B8E-330B-F931-0F7C22842C94}"/>
                </a:ext>
              </a:extLst>
            </p:cNvPr>
            <p:cNvSpPr/>
            <p:nvPr/>
          </p:nvSpPr>
          <p:spPr>
            <a:xfrm rot="20019298">
              <a:off x="12413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1" y="1417671"/>
            <a:ext cx="11125198" cy="4906929"/>
          </a:xfrm>
        </p:spPr>
        <p:txBody>
          <a:bodyPr vert="horz" lIns="91440" tIns="45720" rIns="91440" bIns="45720" rtlCol="0" anchor="b">
            <a:normAutofit/>
          </a:bodyPr>
          <a:lstStyle>
            <a:lvl1pPr>
              <a:defRPr lang="en-US" sz="6000" dirty="0">
                <a:solidFill>
                  <a:schemeClr val="bg1"/>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3/10/2026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67096526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1417671"/>
            <a:ext cx="7991856" cy="4906929"/>
          </a:xfrm>
        </p:spPr>
        <p:txBody>
          <a:bodyPr vert="horz" lIns="91440" tIns="45720" rIns="91440" bIns="45720" rtlCol="0" anchor="b">
            <a:normAutofit/>
          </a:bodyPr>
          <a:lstStyle>
            <a:lvl1pPr>
              <a:defRPr lang="en-US" sz="6000" dirty="0">
                <a:solidFill>
                  <a:schemeClr val="bg1"/>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3/10/2026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grpSp>
        <p:nvGrpSpPr>
          <p:cNvPr id="10" name="Group 9">
            <a:extLst>
              <a:ext uri="{FF2B5EF4-FFF2-40B4-BE49-F238E27FC236}">
                <a16:creationId xmlns:a16="http://schemas.microsoft.com/office/drawing/2014/main" id="{2D7EB68C-2DDD-FE8A-6EB5-66C78A0A1477}"/>
              </a:ext>
            </a:extLst>
          </p:cNvPr>
          <p:cNvGrpSpPr/>
          <p:nvPr userDrawn="1"/>
        </p:nvGrpSpPr>
        <p:grpSpPr>
          <a:xfrm>
            <a:off x="7467600" y="145359"/>
            <a:ext cx="5101079" cy="3321366"/>
            <a:chOff x="7467600" y="145359"/>
            <a:chExt cx="5101079" cy="3321366"/>
          </a:xfrm>
          <a:noFill/>
        </p:grpSpPr>
        <p:sp>
          <p:nvSpPr>
            <p:cNvPr id="11" name="Oval 10">
              <a:extLst>
                <a:ext uri="{FF2B5EF4-FFF2-40B4-BE49-F238E27FC236}">
                  <a16:creationId xmlns:a16="http://schemas.microsoft.com/office/drawing/2014/main" id="{DE2858AD-93D6-09F5-251D-CA5BC6A732B1}"/>
                </a:ext>
              </a:extLst>
            </p:cNvPr>
            <p:cNvSpPr/>
            <p:nvPr/>
          </p:nvSpPr>
          <p:spPr>
            <a:xfrm flipH="1">
              <a:off x="7467600" y="145359"/>
              <a:ext cx="3258268" cy="3258268"/>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88FB9CD1-5066-7947-860E-6DA70598A7F5}"/>
                </a:ext>
              </a:extLst>
            </p:cNvPr>
            <p:cNvSpPr/>
            <p:nvPr/>
          </p:nvSpPr>
          <p:spPr>
            <a:xfrm rot="1580702" flipH="1">
              <a:off x="10803319" y="224760"/>
              <a:ext cx="1765360" cy="3241965"/>
            </a:xfrm>
            <a:custGeom>
              <a:avLst/>
              <a:gdLst>
                <a:gd name="connsiteX0" fmla="*/ 1290822 w 1765360"/>
                <a:gd name="connsiteY0" fmla="*/ 0 h 3241965"/>
                <a:gd name="connsiteX1" fmla="*/ 0 w 1765360"/>
                <a:gd name="connsiteY1" fmla="*/ 2606621 h 3241965"/>
                <a:gd name="connsiteX2" fmla="*/ 63216 w 1765360"/>
                <a:gd name="connsiteY2" fmla="*/ 2728833 h 3241965"/>
                <a:gd name="connsiteX3" fmla="*/ 768267 w 1765360"/>
                <a:gd name="connsiteY3" fmla="*/ 3241965 h 3241965"/>
                <a:gd name="connsiteX4" fmla="*/ 1765360 w 1765360"/>
                <a:gd name="connsiteY4" fmla="*/ 1490022 h 3241965"/>
                <a:gd name="connsiteX5" fmla="*/ 1325750 w 1765360"/>
                <a:gd name="connsiteY5" fmla="*/ 37283 h 3241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5360" h="3241965">
                  <a:moveTo>
                    <a:pt x="1290822" y="0"/>
                  </a:moveTo>
                  <a:lnTo>
                    <a:pt x="0" y="2606621"/>
                  </a:lnTo>
                  <a:lnTo>
                    <a:pt x="63216" y="2728833"/>
                  </a:lnTo>
                  <a:cubicBezTo>
                    <a:pt x="243654" y="3045872"/>
                    <a:pt x="492927" y="3241965"/>
                    <a:pt x="768267" y="3241965"/>
                  </a:cubicBezTo>
                  <a:cubicBezTo>
                    <a:pt x="1318946" y="3241965"/>
                    <a:pt x="1765360" y="2457593"/>
                    <a:pt x="1765360" y="1490022"/>
                  </a:cubicBezTo>
                  <a:cubicBezTo>
                    <a:pt x="1765359" y="885290"/>
                    <a:pt x="1590980" y="352121"/>
                    <a:pt x="1325750" y="37283"/>
                  </a:cubicBezTo>
                  <a:close/>
                </a:path>
              </a:pathLst>
            </a:cu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1101156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ection Header 3">
    <p:bg>
      <p:bgPr>
        <a:solidFill>
          <a:schemeClr val="accent2">
            <a:lumMod val="60000"/>
            <a:lumOff val="4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58D9E43-C893-13A3-BC1E-4F2FC3ABA863}"/>
              </a:ext>
            </a:extLst>
          </p:cNvPr>
          <p:cNvGrpSpPr/>
          <p:nvPr userDrawn="1"/>
        </p:nvGrpSpPr>
        <p:grpSpPr>
          <a:xfrm>
            <a:off x="152400" y="-88436"/>
            <a:ext cx="11887200" cy="7037751"/>
            <a:chOff x="152400" y="-88436"/>
            <a:chExt cx="11887200" cy="7037751"/>
          </a:xfrm>
          <a:solidFill>
            <a:schemeClr val="accent2">
              <a:lumMod val="40000"/>
              <a:lumOff val="60000"/>
            </a:schemeClr>
          </a:solidFill>
        </p:grpSpPr>
        <p:sp>
          <p:nvSpPr>
            <p:cNvPr id="7" name="Freeform 6">
              <a:extLst>
                <a:ext uri="{FF2B5EF4-FFF2-40B4-BE49-F238E27FC236}">
                  <a16:creationId xmlns:a16="http://schemas.microsoft.com/office/drawing/2014/main" id="{25581FE7-8801-4CE4-8D5C-D970782A5284}"/>
                </a:ext>
              </a:extLst>
            </p:cNvPr>
            <p:cNvSpPr/>
            <p:nvPr/>
          </p:nvSpPr>
          <p:spPr>
            <a:xfrm flipH="1">
              <a:off x="152400" y="1232438"/>
              <a:ext cx="840493" cy="4377271"/>
            </a:xfrm>
            <a:custGeom>
              <a:avLst/>
              <a:gdLst>
                <a:gd name="connsiteX0" fmla="*/ 840493 w 840493"/>
                <a:gd name="connsiteY0" fmla="*/ 0 h 4377271"/>
                <a:gd name="connsiteX1" fmla="*/ 661895 w 840493"/>
                <a:gd name="connsiteY1" fmla="*/ 215111 h 4377271"/>
                <a:gd name="connsiteX2" fmla="*/ 0 w 840493"/>
                <a:gd name="connsiteY2" fmla="*/ 2188635 h 4377271"/>
                <a:gd name="connsiteX3" fmla="*/ 661895 w 840493"/>
                <a:gd name="connsiteY3" fmla="*/ 4162161 h 4377271"/>
                <a:gd name="connsiteX4" fmla="*/ 840493 w 840493"/>
                <a:gd name="connsiteY4" fmla="*/ 4377271 h 4377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0493" h="4377271">
                  <a:moveTo>
                    <a:pt x="840493" y="0"/>
                  </a:moveTo>
                  <a:lnTo>
                    <a:pt x="661895" y="215111"/>
                  </a:lnTo>
                  <a:cubicBezTo>
                    <a:pt x="246457" y="763738"/>
                    <a:pt x="0" y="1447405"/>
                    <a:pt x="0" y="2188635"/>
                  </a:cubicBezTo>
                  <a:cubicBezTo>
                    <a:pt x="0" y="2929865"/>
                    <a:pt x="246457" y="3613533"/>
                    <a:pt x="661895" y="4162161"/>
                  </a:cubicBezTo>
                  <a:lnTo>
                    <a:pt x="840493" y="4377271"/>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Oval 7">
              <a:extLst>
                <a:ext uri="{FF2B5EF4-FFF2-40B4-BE49-F238E27FC236}">
                  <a16:creationId xmlns:a16="http://schemas.microsoft.com/office/drawing/2014/main" id="{91F9810F-42BE-E811-B91C-7CAAE70C7FA9}"/>
                </a:ext>
              </a:extLst>
            </p:cNvPr>
            <p:cNvSpPr/>
            <p:nvPr/>
          </p:nvSpPr>
          <p:spPr>
            <a:xfrm>
              <a:off x="5495186" y="148865"/>
              <a:ext cx="6544414" cy="65444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C8D0CE59-5E91-1783-39F8-B47864052342}"/>
                </a:ext>
              </a:extLst>
            </p:cNvPr>
            <p:cNvSpPr/>
            <p:nvPr/>
          </p:nvSpPr>
          <p:spPr>
            <a:xfrm rot="20019298">
              <a:off x="12413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533400"/>
            <a:ext cx="7991856" cy="5791200"/>
          </a:xfrm>
        </p:spPr>
        <p:txBody>
          <a:bodyPr vert="horz" lIns="91440" tIns="45720" rIns="91440" bIns="45720" rtlCol="0" anchor="ctr">
            <a:normAutofit/>
          </a:bodyPr>
          <a:lstStyle>
            <a:lvl1pPr>
              <a:defRPr lang="en-US" sz="6000" dirty="0">
                <a:solidFill>
                  <a:schemeClr val="bg1"/>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3/10/2026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945443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9A9A97A7-E55F-0BAE-A131-F5B08A92CB91}"/>
              </a:ext>
            </a:extLst>
          </p:cNvPr>
          <p:cNvGrpSpPr/>
          <p:nvPr userDrawn="1"/>
        </p:nvGrpSpPr>
        <p:grpSpPr>
          <a:xfrm>
            <a:off x="152400" y="-88436"/>
            <a:ext cx="11887200" cy="7037751"/>
            <a:chOff x="152400" y="-88436"/>
            <a:chExt cx="11887200" cy="7037751"/>
          </a:xfrm>
        </p:grpSpPr>
        <p:sp>
          <p:nvSpPr>
            <p:cNvPr id="11" name="Freeform 10">
              <a:extLst>
                <a:ext uri="{FF2B5EF4-FFF2-40B4-BE49-F238E27FC236}">
                  <a16:creationId xmlns:a16="http://schemas.microsoft.com/office/drawing/2014/main" id="{6B783C9A-B253-FF6F-D553-A5F4F5FD8DAC}"/>
                </a:ext>
              </a:extLst>
            </p:cNvPr>
            <p:cNvSpPr/>
            <p:nvPr userDrawn="1"/>
          </p:nvSpPr>
          <p:spPr>
            <a:xfrm>
              <a:off x="7922507" y="148866"/>
              <a:ext cx="4117093" cy="6544413"/>
            </a:xfrm>
            <a:custGeom>
              <a:avLst/>
              <a:gdLst>
                <a:gd name="connsiteX0" fmla="*/ 3231795 w 4117093"/>
                <a:gd name="connsiteY0" fmla="*/ 0 h 6544413"/>
                <a:gd name="connsiteX1" fmla="*/ 3272207 w 4117093"/>
                <a:gd name="connsiteY1" fmla="*/ 0 h 6544413"/>
                <a:gd name="connsiteX2" fmla="*/ 4117093 w 4117093"/>
                <a:gd name="connsiteY2" fmla="*/ 0 h 6544413"/>
                <a:gd name="connsiteX3" fmla="*/ 4117093 w 4117093"/>
                <a:gd name="connsiteY3" fmla="*/ 6544413 h 6544413"/>
                <a:gd name="connsiteX4" fmla="*/ 3272207 w 4117093"/>
                <a:gd name="connsiteY4" fmla="*/ 6544413 h 6544413"/>
                <a:gd name="connsiteX5" fmla="*/ 3231795 w 4117093"/>
                <a:gd name="connsiteY5" fmla="*/ 6544413 h 6544413"/>
                <a:gd name="connsiteX6" fmla="*/ 3231795 w 4117093"/>
                <a:gd name="connsiteY6" fmla="*/ 6542374 h 6544413"/>
                <a:gd name="connsiteX7" fmla="*/ 2937642 w 4117093"/>
                <a:gd name="connsiteY7" fmla="*/ 6527520 h 6544413"/>
                <a:gd name="connsiteX8" fmla="*/ 0 w 4117093"/>
                <a:gd name="connsiteY8" fmla="*/ 3272207 h 6544413"/>
                <a:gd name="connsiteX9" fmla="*/ 2937642 w 4117093"/>
                <a:gd name="connsiteY9" fmla="*/ 16895 h 6544413"/>
                <a:gd name="connsiteX10" fmla="*/ 3231795 w 41170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17093" h="6544413">
                  <a:moveTo>
                    <a:pt x="3231795" y="0"/>
                  </a:moveTo>
                  <a:lnTo>
                    <a:pt x="3272207" y="0"/>
                  </a:lnTo>
                  <a:lnTo>
                    <a:pt x="4117093" y="0"/>
                  </a:lnTo>
                  <a:lnTo>
                    <a:pt x="4117093" y="6544413"/>
                  </a:lnTo>
                  <a:lnTo>
                    <a:pt x="3272207" y="6544413"/>
                  </a:lnTo>
                  <a:lnTo>
                    <a:pt x="3231795" y="6544413"/>
                  </a:lnTo>
                  <a:lnTo>
                    <a:pt x="3231795" y="6542374"/>
                  </a:lnTo>
                  <a:lnTo>
                    <a:pt x="2937642" y="6527520"/>
                  </a:lnTo>
                  <a:cubicBezTo>
                    <a:pt x="1287611" y="6359951"/>
                    <a:pt x="0" y="4966448"/>
                    <a:pt x="0" y="3272207"/>
                  </a:cubicBezTo>
                  <a:cubicBezTo>
                    <a:pt x="0" y="1577968"/>
                    <a:pt x="1287611" y="184465"/>
                    <a:pt x="2937642" y="16895"/>
                  </a:cubicBezTo>
                  <a:lnTo>
                    <a:pt x="3231795" y="2042"/>
                  </a:lnTo>
                  <a:close/>
                </a:path>
              </a:pathLst>
            </a:cu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1">
              <a:extLst>
                <a:ext uri="{FF2B5EF4-FFF2-40B4-BE49-F238E27FC236}">
                  <a16:creationId xmlns:a16="http://schemas.microsoft.com/office/drawing/2014/main" id="{93A63ED0-841C-F782-6653-979D22DF6C95}"/>
                </a:ext>
              </a:extLst>
            </p:cNvPr>
            <p:cNvSpPr/>
            <p:nvPr userDrawn="1"/>
          </p:nvSpPr>
          <p:spPr>
            <a:xfrm flipH="1">
              <a:off x="152400" y="148976"/>
              <a:ext cx="3267814" cy="6544192"/>
            </a:xfrm>
            <a:custGeom>
              <a:avLst/>
              <a:gdLst>
                <a:gd name="connsiteX0" fmla="*/ 3267814 w 3267814"/>
                <a:gd name="connsiteY0" fmla="*/ 0 h 6544192"/>
                <a:gd name="connsiteX1" fmla="*/ 3103820 w 3267814"/>
                <a:gd name="connsiteY1" fmla="*/ 4147 h 6544192"/>
                <a:gd name="connsiteX2" fmla="*/ 0 w 3267814"/>
                <a:gd name="connsiteY2" fmla="*/ 3272096 h 6544192"/>
                <a:gd name="connsiteX3" fmla="*/ 3103820 w 3267814"/>
                <a:gd name="connsiteY3" fmla="*/ 6540046 h 6544192"/>
                <a:gd name="connsiteX4" fmla="*/ 3267814 w 3267814"/>
                <a:gd name="connsiteY4" fmla="*/ 6544192 h 654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7814" h="6544192">
                  <a:moveTo>
                    <a:pt x="3267814" y="0"/>
                  </a:moveTo>
                  <a:lnTo>
                    <a:pt x="3103820" y="4147"/>
                  </a:lnTo>
                  <a:cubicBezTo>
                    <a:pt x="1374884" y="91787"/>
                    <a:pt x="0" y="1521381"/>
                    <a:pt x="0" y="3272096"/>
                  </a:cubicBezTo>
                  <a:cubicBezTo>
                    <a:pt x="0" y="5022812"/>
                    <a:pt x="1374884" y="6452406"/>
                    <a:pt x="3103820" y="6540046"/>
                  </a:cubicBezTo>
                  <a:lnTo>
                    <a:pt x="3267814" y="6544192"/>
                  </a:lnTo>
                  <a:close/>
                </a:path>
              </a:pathLst>
            </a:cu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743BBC8E-F678-5E09-880C-F49241B17E3F}"/>
                </a:ext>
              </a:extLst>
            </p:cNvPr>
            <p:cNvSpPr/>
            <p:nvPr userDrawn="1"/>
          </p:nvSpPr>
          <p:spPr>
            <a:xfrm rot="1580702" flipH="1">
              <a:off x="3668643" y="-88436"/>
              <a:ext cx="4005435" cy="7037751"/>
            </a:xfrm>
            <a:prstGeom prst="ellipse">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33401" y="533399"/>
            <a:ext cx="8555271" cy="1894055"/>
          </a:xfrm>
        </p:spPr>
        <p:txBody>
          <a:bodyPr anchor="b">
            <a:normAutofit/>
          </a:bodyPr>
          <a:lstStyle>
            <a:lvl1pPr>
              <a:defRPr sz="44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24934" y="2667001"/>
            <a:ext cx="8555271" cy="3648176"/>
          </a:xfrm>
        </p:spPr>
        <p:txBody>
          <a:bodyPr anchor="b">
            <a:normAutofit/>
          </a:bodyPr>
          <a:lstStyle>
            <a:lvl1pPr marL="457200" indent="-457200">
              <a:spcBef>
                <a:spcPts val="0"/>
              </a:spcBef>
              <a:buFont typeface="+mj-lt"/>
              <a:buAutoNum type="arabicPeriod"/>
              <a:defRPr sz="1800"/>
            </a:lvl1pPr>
            <a:lvl2pPr marL="685800" indent="-457200">
              <a:spcBef>
                <a:spcPts val="0"/>
              </a:spcBef>
              <a:buFont typeface="+mj-lt"/>
              <a:buAutoNum type="arabicPeriod"/>
              <a:defRPr sz="1800"/>
            </a:lvl2pPr>
            <a:lvl3pPr marL="800100" indent="-342900">
              <a:spcBef>
                <a:spcPts val="0"/>
              </a:spcBef>
              <a:buFont typeface="+mj-lt"/>
              <a:buAutoNum type="arabicPeriod"/>
              <a:defRPr sz="1800"/>
            </a:lvl3pPr>
            <a:lvl4pPr marL="1028700" indent="-342900">
              <a:spcBef>
                <a:spcPts val="0"/>
              </a:spcBef>
              <a:buFont typeface="+mj-lt"/>
              <a:buAutoNum type="arabicPeriod"/>
              <a:defRPr sz="1800"/>
            </a:lvl4pPr>
            <a:lvl5pPr marL="1257300" indent="-342900">
              <a:spcBef>
                <a:spcPts val="0"/>
              </a:spcBef>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4F1AC263-88EE-42CC-B640-B12BA856CF71}" type="datetime1">
              <a:rPr lang="en-US" smtClean="0"/>
              <a:t>3/10/2026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73360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2">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33401" y="533399"/>
            <a:ext cx="8555271" cy="1894055"/>
          </a:xfrm>
        </p:spPr>
        <p:txBody>
          <a:bodyPr anchor="b">
            <a:normAutofit/>
          </a:bodyPr>
          <a:lstStyle>
            <a:lvl1pPr>
              <a:defRPr sz="4400"/>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401" y="168274"/>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893929" y="168274"/>
            <a:ext cx="2202644" cy="365125"/>
          </a:xfrm>
        </p:spPr>
        <p:txBody>
          <a:bodyPr/>
          <a:lstStyle/>
          <a:p>
            <a:fld id="{4F1AC263-88EE-42CC-B640-B12BA856CF71}" type="datetime1">
              <a:rPr lang="en-US" smtClean="0"/>
              <a:t>3/10/2026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168274"/>
            <a:ext cx="511504" cy="365125"/>
          </a:xfrm>
        </p:spPr>
        <p:txBody>
          <a:bodyP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24934" y="2667001"/>
            <a:ext cx="8555271" cy="3648176"/>
          </a:xfrm>
        </p:spPr>
        <p:txBody>
          <a:bodyPr anchor="b">
            <a:normAutofit/>
          </a:bodyPr>
          <a:lstStyle>
            <a:lvl1pPr marL="457200" indent="-457200">
              <a:spcBef>
                <a:spcPts val="0"/>
              </a:spcBef>
              <a:buFont typeface="+mj-lt"/>
              <a:buAutoNum type="arabicPeriod"/>
              <a:defRPr sz="1800"/>
            </a:lvl1pPr>
            <a:lvl2pPr marL="685800" indent="-457200">
              <a:spcBef>
                <a:spcPts val="0"/>
              </a:spcBef>
              <a:buFont typeface="+mj-lt"/>
              <a:buAutoNum type="arabicPeriod"/>
              <a:defRPr sz="1800"/>
            </a:lvl2pPr>
            <a:lvl3pPr marL="800100" indent="-342900">
              <a:spcBef>
                <a:spcPts val="0"/>
              </a:spcBef>
              <a:buFont typeface="+mj-lt"/>
              <a:buAutoNum type="arabicPeriod"/>
              <a:defRPr sz="1800"/>
            </a:lvl3pPr>
            <a:lvl4pPr marL="1028700" indent="-342900">
              <a:spcBef>
                <a:spcPts val="0"/>
              </a:spcBef>
              <a:buFont typeface="+mj-lt"/>
              <a:buAutoNum type="arabicPeriod"/>
              <a:defRPr sz="1800"/>
            </a:lvl4pPr>
            <a:lvl5pPr marL="1257300" indent="-342900">
              <a:spcBef>
                <a:spcPts val="0"/>
              </a:spcBef>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6" name="Group 5">
            <a:extLst>
              <a:ext uri="{FF2B5EF4-FFF2-40B4-BE49-F238E27FC236}">
                <a16:creationId xmlns:a16="http://schemas.microsoft.com/office/drawing/2014/main" id="{F69FBBFF-942B-79B0-35F0-FC81FA669E6F}"/>
              </a:ext>
            </a:extLst>
          </p:cNvPr>
          <p:cNvGrpSpPr/>
          <p:nvPr userDrawn="1"/>
        </p:nvGrpSpPr>
        <p:grpSpPr>
          <a:xfrm flipH="1">
            <a:off x="10916580" y="6324600"/>
            <a:ext cx="1123020" cy="452960"/>
            <a:chOff x="2207201" y="-990600"/>
            <a:chExt cx="1500864" cy="605360"/>
          </a:xfrm>
          <a:solidFill>
            <a:schemeClr val="accent2"/>
          </a:solidFill>
        </p:grpSpPr>
        <p:sp>
          <p:nvSpPr>
            <p:cNvPr id="8" name="Freeform 7">
              <a:extLst>
                <a:ext uri="{FF2B5EF4-FFF2-40B4-BE49-F238E27FC236}">
                  <a16:creationId xmlns:a16="http://schemas.microsoft.com/office/drawing/2014/main" id="{D6F0A3B8-40E2-6B84-C294-7F594A3E4C36}"/>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6ADC354A-3DD4-41C3-231A-1D86286A2168}"/>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B4E6-6D45-6439-DA92-7BFFF3E02836}"/>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724881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4"/>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517B4121-BA4A-EFA6-8E03-EB8EC9D6853D}"/>
              </a:ext>
            </a:extLst>
          </p:cNvPr>
          <p:cNvSpPr/>
          <p:nvPr userDrawn="1"/>
        </p:nvSpPr>
        <p:spPr>
          <a:xfrm>
            <a:off x="5026907" y="148866"/>
            <a:ext cx="7012693" cy="6544413"/>
          </a:xfrm>
          <a:custGeom>
            <a:avLst/>
            <a:gdLst>
              <a:gd name="connsiteX0" fmla="*/ 3231795 w 7012693"/>
              <a:gd name="connsiteY0" fmla="*/ 0 h 6544413"/>
              <a:gd name="connsiteX1" fmla="*/ 3272207 w 7012693"/>
              <a:gd name="connsiteY1" fmla="*/ 0 h 6544413"/>
              <a:gd name="connsiteX2" fmla="*/ 7012693 w 7012693"/>
              <a:gd name="connsiteY2" fmla="*/ 0 h 6544413"/>
              <a:gd name="connsiteX3" fmla="*/ 7012693 w 7012693"/>
              <a:gd name="connsiteY3" fmla="*/ 6544413 h 6544413"/>
              <a:gd name="connsiteX4" fmla="*/ 3272207 w 7012693"/>
              <a:gd name="connsiteY4" fmla="*/ 6544413 h 6544413"/>
              <a:gd name="connsiteX5" fmla="*/ 3231795 w 7012693"/>
              <a:gd name="connsiteY5" fmla="*/ 6544413 h 6544413"/>
              <a:gd name="connsiteX6" fmla="*/ 3231795 w 7012693"/>
              <a:gd name="connsiteY6" fmla="*/ 6542374 h 6544413"/>
              <a:gd name="connsiteX7" fmla="*/ 2937642 w 7012693"/>
              <a:gd name="connsiteY7" fmla="*/ 6527520 h 6544413"/>
              <a:gd name="connsiteX8" fmla="*/ 0 w 7012693"/>
              <a:gd name="connsiteY8" fmla="*/ 3272207 h 6544413"/>
              <a:gd name="connsiteX9" fmla="*/ 2937642 w 7012693"/>
              <a:gd name="connsiteY9" fmla="*/ 16895 h 6544413"/>
              <a:gd name="connsiteX10" fmla="*/ 3231795 w 70126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12693" h="6544413">
                <a:moveTo>
                  <a:pt x="3231795" y="0"/>
                </a:moveTo>
                <a:lnTo>
                  <a:pt x="3272207" y="0"/>
                </a:lnTo>
                <a:lnTo>
                  <a:pt x="7012693" y="0"/>
                </a:lnTo>
                <a:lnTo>
                  <a:pt x="7012693" y="6544413"/>
                </a:lnTo>
                <a:lnTo>
                  <a:pt x="3272207" y="6544413"/>
                </a:lnTo>
                <a:lnTo>
                  <a:pt x="3231795" y="6544413"/>
                </a:lnTo>
                <a:lnTo>
                  <a:pt x="3231795" y="6542374"/>
                </a:lnTo>
                <a:lnTo>
                  <a:pt x="2937642" y="6527520"/>
                </a:lnTo>
                <a:cubicBezTo>
                  <a:pt x="1287612" y="6359951"/>
                  <a:pt x="0" y="4966448"/>
                  <a:pt x="0" y="3272207"/>
                </a:cubicBezTo>
                <a:cubicBezTo>
                  <a:pt x="0" y="1577968"/>
                  <a:pt x="1287612" y="184465"/>
                  <a:pt x="2937642" y="16895"/>
                </a:cubicBezTo>
                <a:lnTo>
                  <a:pt x="3231795" y="2042"/>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C1D7524E-581B-3BE6-88A7-1F6403D75A6D}"/>
              </a:ext>
            </a:extLst>
          </p:cNvPr>
          <p:cNvSpPr/>
          <p:nvPr userDrawn="1"/>
        </p:nvSpPr>
        <p:spPr>
          <a:xfrm flipH="1">
            <a:off x="152400" y="1908515"/>
            <a:ext cx="372214" cy="3025114"/>
          </a:xfrm>
          <a:custGeom>
            <a:avLst/>
            <a:gdLst>
              <a:gd name="connsiteX0" fmla="*/ 372214 w 372214"/>
              <a:gd name="connsiteY0" fmla="*/ 0 h 3025114"/>
              <a:gd name="connsiteX1" fmla="*/ 257146 w 372214"/>
              <a:gd name="connsiteY1" fmla="*/ 238867 h 3025114"/>
              <a:gd name="connsiteX2" fmla="*/ 0 w 372214"/>
              <a:gd name="connsiteY2" fmla="*/ 1512557 h 3025114"/>
              <a:gd name="connsiteX3" fmla="*/ 257146 w 372214"/>
              <a:gd name="connsiteY3" fmla="*/ 2786248 h 3025114"/>
              <a:gd name="connsiteX4" fmla="*/ 372214 w 372214"/>
              <a:gd name="connsiteY4" fmla="*/ 3025114 h 3025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214" h="3025114">
                <a:moveTo>
                  <a:pt x="372214" y="0"/>
                </a:moveTo>
                <a:lnTo>
                  <a:pt x="257146" y="238867"/>
                </a:lnTo>
                <a:cubicBezTo>
                  <a:pt x="91564" y="630348"/>
                  <a:pt x="0" y="1060760"/>
                  <a:pt x="0" y="1512557"/>
                </a:cubicBezTo>
                <a:cubicBezTo>
                  <a:pt x="0" y="1964355"/>
                  <a:pt x="91564" y="2394767"/>
                  <a:pt x="257146" y="2786248"/>
                </a:cubicBezTo>
                <a:lnTo>
                  <a:pt x="372214" y="302511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400800" y="533401"/>
            <a:ext cx="5257799" cy="1905000"/>
          </a:xfrm>
        </p:spPr>
        <p:txBody>
          <a:bodyPr anchor="b">
            <a:normAutofit/>
          </a:bodyPr>
          <a:lstStyle>
            <a:lvl1pPr>
              <a:defRPr sz="4400"/>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400799" y="6343955"/>
            <a:ext cx="342899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829799" y="6343955"/>
            <a:ext cx="1266773" cy="365125"/>
          </a:xfrm>
        </p:spPr>
        <p:txBody>
          <a:bodyPr/>
          <a:lstStyle/>
          <a:p>
            <a:fld id="{4F1AC263-88EE-42CC-B640-B12BA856CF71}" type="datetime1">
              <a:rPr lang="en-US" smtClean="0"/>
              <a:t>3/10/2026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0" name="Picture Placeholder 15">
            <a:extLst>
              <a:ext uri="{FF2B5EF4-FFF2-40B4-BE49-F238E27FC236}">
                <a16:creationId xmlns:a16="http://schemas.microsoft.com/office/drawing/2014/main" id="{D8208813-A8DA-EF20-9D88-922C5718FB25}"/>
              </a:ext>
            </a:extLst>
          </p:cNvPr>
          <p:cNvSpPr>
            <a:spLocks noGrp="1"/>
          </p:cNvSpPr>
          <p:nvPr>
            <p:ph type="pic" sz="quarter" idx="14"/>
          </p:nvPr>
        </p:nvSpPr>
        <p:spPr>
          <a:xfrm>
            <a:off x="396742" y="153353"/>
            <a:ext cx="4758037" cy="6554174"/>
          </a:xfrm>
          <a:custGeom>
            <a:avLst/>
            <a:gdLst>
              <a:gd name="connsiteX0" fmla="*/ 3336712 w 4758037"/>
              <a:gd name="connsiteY0" fmla="*/ 1170 h 6554174"/>
              <a:gd name="connsiteX1" fmla="*/ 3940611 w 4758037"/>
              <a:gd name="connsiteY1" fmla="*/ 123689 h 6554174"/>
              <a:gd name="connsiteX2" fmla="*/ 4173731 w 4758037"/>
              <a:gd name="connsiteY2" fmla="*/ 4165845 h 6554174"/>
              <a:gd name="connsiteX3" fmla="*/ 817427 w 4758037"/>
              <a:gd name="connsiteY3" fmla="*/ 6430485 h 6554174"/>
              <a:gd name="connsiteX4" fmla="*/ 584307 w 4758037"/>
              <a:gd name="connsiteY4" fmla="*/ 2388329 h 6554174"/>
              <a:gd name="connsiteX5" fmla="*/ 3336712 w 4758037"/>
              <a:gd name="connsiteY5" fmla="*/ 1170 h 6554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037" h="6554174">
                <a:moveTo>
                  <a:pt x="3336712" y="1170"/>
                </a:moveTo>
                <a:cubicBezTo>
                  <a:pt x="3550932" y="-7477"/>
                  <a:pt x="3754762" y="31655"/>
                  <a:pt x="3940611" y="123689"/>
                </a:cubicBezTo>
                <a:cubicBezTo>
                  <a:pt x="4931803" y="614536"/>
                  <a:pt x="5036174" y="2424270"/>
                  <a:pt x="4173731" y="4165845"/>
                </a:cubicBezTo>
                <a:cubicBezTo>
                  <a:pt x="3311287" y="5907419"/>
                  <a:pt x="1808620" y="6921333"/>
                  <a:pt x="817427" y="6430485"/>
                </a:cubicBezTo>
                <a:cubicBezTo>
                  <a:pt x="-173765" y="5939638"/>
                  <a:pt x="-278136" y="4129904"/>
                  <a:pt x="584307" y="2388329"/>
                </a:cubicBezTo>
                <a:cubicBezTo>
                  <a:pt x="1285043" y="973300"/>
                  <a:pt x="2408426" y="38641"/>
                  <a:pt x="3336712" y="1170"/>
                </a:cubicBezTo>
                <a:close/>
              </a:path>
            </a:pathLst>
          </a:custGeom>
          <a:blipFill dpi="0" rotWithShape="1">
            <a:blip r:embed="rId2">
              <a:alphaModFix amt="60000"/>
            </a:blip>
            <a:srcRect/>
            <a:stretch>
              <a:fillRect/>
            </a:stretch>
          </a:blipFill>
        </p:spPr>
        <p:txBody>
          <a:bodyPr wrap="square">
            <a:noAutofit/>
          </a:bodyPr>
          <a:lstStyle/>
          <a:p>
            <a:endParaRPr lang="en-US" dirty="0"/>
          </a:p>
        </p:txBody>
      </p:sp>
      <p:sp>
        <p:nvSpPr>
          <p:cNvPr id="11" name="Content Placeholder 6">
            <a:extLst>
              <a:ext uri="{FF2B5EF4-FFF2-40B4-BE49-F238E27FC236}">
                <a16:creationId xmlns:a16="http://schemas.microsoft.com/office/drawing/2014/main" id="{63D284DF-0198-A2F3-34F4-E06BE4881128}"/>
              </a:ext>
            </a:extLst>
          </p:cNvPr>
          <p:cNvSpPr>
            <a:spLocks noGrp="1"/>
          </p:cNvSpPr>
          <p:nvPr>
            <p:ph sz="quarter" idx="15"/>
          </p:nvPr>
        </p:nvSpPr>
        <p:spPr>
          <a:xfrm>
            <a:off x="6400801" y="2726267"/>
            <a:ext cx="5257799"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59424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accent4">
            <a:alpha val="10000"/>
          </a:schemeClr>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D1618BB7-0E34-97A6-1EB4-BE34C533F82D}"/>
              </a:ext>
            </a:extLst>
          </p:cNvPr>
          <p:cNvSpPr>
            <a:spLocks noGrp="1"/>
          </p:cNvSpPr>
          <p:nvPr>
            <p:ph type="title"/>
          </p:nvPr>
        </p:nvSpPr>
        <p:spPr>
          <a:xfrm>
            <a:off x="533400" y="2886465"/>
            <a:ext cx="4659735" cy="1645198"/>
          </a:xfrm>
        </p:spPr>
        <p:txBody>
          <a:bodyPr anchor="b"/>
          <a:lstStyle/>
          <a:p>
            <a:r>
              <a:rPr lang="en-US"/>
              <a:t>Click to edit Master title style</a:t>
            </a:r>
          </a:p>
        </p:txBody>
      </p:sp>
      <p:sp>
        <p:nvSpPr>
          <p:cNvPr id="14" name="Content Placeholder 7">
            <a:extLst>
              <a:ext uri="{FF2B5EF4-FFF2-40B4-BE49-F238E27FC236}">
                <a16:creationId xmlns:a16="http://schemas.microsoft.com/office/drawing/2014/main" id="{8146C8E0-C7B1-6C97-E3D5-040F26B8ECB6}"/>
              </a:ext>
            </a:extLst>
          </p:cNvPr>
          <p:cNvSpPr>
            <a:spLocks noGrp="1"/>
          </p:cNvSpPr>
          <p:nvPr>
            <p:ph sz="quarter" idx="14"/>
          </p:nvPr>
        </p:nvSpPr>
        <p:spPr>
          <a:xfrm>
            <a:off x="533399" y="4662650"/>
            <a:ext cx="4659735" cy="1681305"/>
          </a:xfrm>
        </p:spPr>
        <p:txBody>
          <a:bodyPr/>
          <a:lstStyle>
            <a:lvl1pPr>
              <a:buNone/>
              <a:defRPr>
                <a:latin typeface="+mn-lt"/>
              </a:defRPr>
            </a:lvl1pPr>
            <a:lvl2pPr>
              <a:buNone/>
              <a:defRPr>
                <a:latin typeface="+mn-lt"/>
              </a:defRPr>
            </a:lvl2pPr>
            <a:lvl3pPr>
              <a:buNone/>
              <a:defRPr>
                <a:latin typeface="+mn-lt"/>
              </a:defRPr>
            </a:lvl3pPr>
            <a:lvl4pPr>
              <a:buNone/>
              <a:defRPr>
                <a:latin typeface="+mn-lt"/>
              </a:defRPr>
            </a:lvl4pPr>
            <a:lvl5pPr>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3/10/2026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3" name="Group 2">
            <a:extLst>
              <a:ext uri="{FF2B5EF4-FFF2-40B4-BE49-F238E27FC236}">
                <a16:creationId xmlns:a16="http://schemas.microsoft.com/office/drawing/2014/main" id="{B504091C-4F29-1ED6-85D1-239E57863706}"/>
              </a:ext>
            </a:extLst>
          </p:cNvPr>
          <p:cNvGrpSpPr/>
          <p:nvPr userDrawn="1"/>
        </p:nvGrpSpPr>
        <p:grpSpPr>
          <a:xfrm>
            <a:off x="6096000" y="41886"/>
            <a:ext cx="5943600" cy="3539514"/>
            <a:chOff x="6096000" y="418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A7779D61-C627-076D-9A78-D179D1749148}"/>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01D32E20-2C60-CF96-7696-C6E7505116D1}"/>
                </a:ext>
              </a:extLst>
            </p:cNvPr>
            <p:cNvSpPr/>
            <p:nvPr/>
          </p:nvSpPr>
          <p:spPr>
            <a:xfrm flipH="1">
              <a:off x="6096000" y="1612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F5BD25E-14E3-E0A9-53A9-102BB47868BD}"/>
                </a:ext>
              </a:extLst>
            </p:cNvPr>
            <p:cNvSpPr/>
            <p:nvPr/>
          </p:nvSpPr>
          <p:spPr>
            <a:xfrm rot="1580702" flipH="1">
              <a:off x="9512342" y="418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2199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accent4">
            <a:alpha val="1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ADEF54D-4160-5DF9-DD68-F71308AAB222}"/>
              </a:ext>
            </a:extLst>
          </p:cNvPr>
          <p:cNvGrpSpPr/>
          <p:nvPr userDrawn="1"/>
        </p:nvGrpSpPr>
        <p:grpSpPr>
          <a:xfrm flipH="1">
            <a:off x="152400" y="3318486"/>
            <a:ext cx="5943600" cy="3539514"/>
            <a:chOff x="6096000" y="33184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F93B3037-0086-1CF3-29F1-87F5431D5504}"/>
                </a:ext>
              </a:extLst>
            </p:cNvPr>
            <p:cNvSpPr/>
            <p:nvPr/>
          </p:nvSpPr>
          <p:spPr>
            <a:xfrm>
              <a:off x="11651748" y="40247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3"/>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6F87EDF7-D74B-0BA8-7900-6A9EFFC7866D}"/>
                </a:ext>
              </a:extLst>
            </p:cNvPr>
            <p:cNvSpPr/>
            <p:nvPr/>
          </p:nvSpPr>
          <p:spPr>
            <a:xfrm flipH="1">
              <a:off x="6096000" y="34378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307C60FF-BE3F-20DA-69EA-B9C6B9C4266F}"/>
                </a:ext>
              </a:extLst>
            </p:cNvPr>
            <p:cNvSpPr/>
            <p:nvPr/>
          </p:nvSpPr>
          <p:spPr>
            <a:xfrm rot="1580702" flipH="1">
              <a:off x="9512342" y="33184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itle 11">
            <a:extLst>
              <a:ext uri="{FF2B5EF4-FFF2-40B4-BE49-F238E27FC236}">
                <a16:creationId xmlns:a16="http://schemas.microsoft.com/office/drawing/2014/main" id="{09661B4B-F50F-0E73-DCDE-68FFF7EE78FF}"/>
              </a:ext>
            </a:extLst>
          </p:cNvPr>
          <p:cNvSpPr>
            <a:spLocks noGrp="1"/>
          </p:cNvSpPr>
          <p:nvPr>
            <p:ph type="title"/>
          </p:nvPr>
        </p:nvSpPr>
        <p:spPr>
          <a:xfrm>
            <a:off x="533400" y="533399"/>
            <a:ext cx="4956175" cy="2521911"/>
          </a:xfrm>
        </p:spPr>
        <p:txBody>
          <a:body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673119" y="552783"/>
            <a:ext cx="4956175" cy="289560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3/10/2026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490355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4956175" cy="2521911"/>
          </a:xfrm>
        </p:spPr>
        <p:txBody>
          <a:bodyPr anchor="b">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3399" y="3461250"/>
            <a:ext cx="4956175" cy="289560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3/10/2026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15" name="Group 14">
            <a:extLst>
              <a:ext uri="{FF2B5EF4-FFF2-40B4-BE49-F238E27FC236}">
                <a16:creationId xmlns:a16="http://schemas.microsoft.com/office/drawing/2014/main" id="{24937C80-2D2B-680E-44B1-E087C65B872D}"/>
              </a:ext>
            </a:extLst>
          </p:cNvPr>
          <p:cNvGrpSpPr/>
          <p:nvPr userDrawn="1"/>
        </p:nvGrpSpPr>
        <p:grpSpPr>
          <a:xfrm>
            <a:off x="6096000" y="41886"/>
            <a:ext cx="5943600" cy="3539514"/>
            <a:chOff x="6096000" y="41886"/>
            <a:chExt cx="5943600" cy="3539514"/>
          </a:xfrm>
          <a:solidFill>
            <a:schemeClr val="accent4">
              <a:lumMod val="20000"/>
              <a:lumOff val="80000"/>
            </a:schemeClr>
          </a:solidFill>
        </p:grpSpPr>
        <p:sp>
          <p:nvSpPr>
            <p:cNvPr id="16" name="Freeform 15">
              <a:extLst>
                <a:ext uri="{FF2B5EF4-FFF2-40B4-BE49-F238E27FC236}">
                  <a16:creationId xmlns:a16="http://schemas.microsoft.com/office/drawing/2014/main" id="{C5BC9EAC-ED0F-B1FF-4B84-2C42F46E76EE}"/>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Oval 16">
              <a:extLst>
                <a:ext uri="{FF2B5EF4-FFF2-40B4-BE49-F238E27FC236}">
                  <a16:creationId xmlns:a16="http://schemas.microsoft.com/office/drawing/2014/main" id="{24A64B39-F459-D3F6-E483-60DD8BBDB4A3}"/>
                </a:ext>
              </a:extLst>
            </p:cNvPr>
            <p:cNvSpPr/>
            <p:nvPr/>
          </p:nvSpPr>
          <p:spPr>
            <a:xfrm flipH="1">
              <a:off x="6096000" y="1612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EC8AE27-B12C-0C07-1C85-AEF653C268A5}"/>
                </a:ext>
              </a:extLst>
            </p:cNvPr>
            <p:cNvSpPr/>
            <p:nvPr/>
          </p:nvSpPr>
          <p:spPr>
            <a:xfrm rot="1580702" flipH="1">
              <a:off x="9512342" y="418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461464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4">
            <a:alpha val="1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A956324-E79E-5311-FAEA-78BDEA633B37}"/>
              </a:ext>
            </a:extLst>
          </p:cNvPr>
          <p:cNvGrpSpPr/>
          <p:nvPr userDrawn="1"/>
        </p:nvGrpSpPr>
        <p:grpSpPr>
          <a:xfrm>
            <a:off x="152400" y="3318486"/>
            <a:ext cx="5943600" cy="3539514"/>
            <a:chOff x="152400" y="33184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DB5D04A4-91F8-A2DD-A4D4-F76EA237127F}"/>
                </a:ext>
              </a:extLst>
            </p:cNvPr>
            <p:cNvSpPr/>
            <p:nvPr/>
          </p:nvSpPr>
          <p:spPr>
            <a:xfrm flipH="1">
              <a:off x="152400" y="4024783"/>
              <a:ext cx="387852" cy="2117500"/>
            </a:xfrm>
            <a:custGeom>
              <a:avLst/>
              <a:gdLst>
                <a:gd name="connsiteX0" fmla="*/ 387852 w 387852"/>
                <a:gd name="connsiteY0" fmla="*/ 0 h 2117500"/>
                <a:gd name="connsiteX1" fmla="*/ 332888 w 387852"/>
                <a:gd name="connsiteY1" fmla="*/ 66200 h 2117500"/>
                <a:gd name="connsiteX2" fmla="*/ 0 w 387852"/>
                <a:gd name="connsiteY2" fmla="*/ 1058749 h 2117500"/>
                <a:gd name="connsiteX3" fmla="*/ 332888 w 387852"/>
                <a:gd name="connsiteY3" fmla="*/ 2051300 h 2117500"/>
                <a:gd name="connsiteX4" fmla="*/ 387852 w 387852"/>
                <a:gd name="connsiteY4" fmla="*/ 21175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32888" y="66200"/>
                  </a:lnTo>
                  <a:cubicBezTo>
                    <a:pt x="123951" y="342123"/>
                    <a:pt x="0" y="685961"/>
                    <a:pt x="0" y="1058749"/>
                  </a:cubicBezTo>
                  <a:cubicBezTo>
                    <a:pt x="0" y="1431538"/>
                    <a:pt x="123951" y="1775377"/>
                    <a:pt x="332888" y="2051300"/>
                  </a:cubicBezTo>
                  <a:lnTo>
                    <a:pt x="387852" y="211750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5902568D-DC48-E5CC-71F4-202ADBA340FE}"/>
                </a:ext>
              </a:extLst>
            </p:cNvPr>
            <p:cNvSpPr/>
            <p:nvPr/>
          </p:nvSpPr>
          <p:spPr>
            <a:xfrm>
              <a:off x="2804601" y="34378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A1AD0D60-E6CE-D4C2-D8B8-EFFA77FEC6F2}"/>
                </a:ext>
              </a:extLst>
            </p:cNvPr>
            <p:cNvSpPr/>
            <p:nvPr/>
          </p:nvSpPr>
          <p:spPr>
            <a:xfrm rot="20019298">
              <a:off x="665195" y="33184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533400"/>
            <a:ext cx="3491457" cy="4095475"/>
          </a:xfrm>
        </p:spPr>
        <p:txBody>
          <a:bodyPr anchor="t">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210" y="533401"/>
            <a:ext cx="6477389" cy="409547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3/10/2026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193123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3496147" cy="4940661"/>
          </a:xfrm>
        </p:spPr>
        <p:txBody>
          <a:bodyPr anchor="t">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719323" y="533400"/>
            <a:ext cx="6775703" cy="494066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275421" y="6343955"/>
            <a:ext cx="2754126"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892AD61-D199-4B74-B80B-2001400510FA}" type="datetime1">
              <a:rPr lang="en-US" smtClean="0"/>
              <a:t>3/10/2026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14" name="Group 13">
            <a:extLst>
              <a:ext uri="{FF2B5EF4-FFF2-40B4-BE49-F238E27FC236}">
                <a16:creationId xmlns:a16="http://schemas.microsoft.com/office/drawing/2014/main" id="{31BF2374-506D-855A-832A-074FACDA022B}"/>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15" name="Freeform 14">
              <a:extLst>
                <a:ext uri="{FF2B5EF4-FFF2-40B4-BE49-F238E27FC236}">
                  <a16:creationId xmlns:a16="http://schemas.microsoft.com/office/drawing/2014/main" id="{590C6E65-F323-DADE-86C9-FA25FD9E7AC9}"/>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Oval 15">
              <a:extLst>
                <a:ext uri="{FF2B5EF4-FFF2-40B4-BE49-F238E27FC236}">
                  <a16:creationId xmlns:a16="http://schemas.microsoft.com/office/drawing/2014/main" id="{BB559C2A-F4A2-E664-808D-AB1B0FBBA6D4}"/>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48B5E5B1-3C3A-5AFD-C526-30ADECC00454}"/>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08959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7">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533401"/>
            <a:ext cx="3491457" cy="2895600"/>
          </a:xfrm>
        </p:spPr>
        <p:txBody>
          <a:bodyPr anchor="t">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724012" y="545295"/>
            <a:ext cx="6934588" cy="579866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284589" y="6343955"/>
            <a:ext cx="2737611"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1">
              <a:rPr lang="en-US" smtClean="0"/>
              <a:t>3/10/2026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9" name="Group 8">
            <a:extLst>
              <a:ext uri="{FF2B5EF4-FFF2-40B4-BE49-F238E27FC236}">
                <a16:creationId xmlns:a16="http://schemas.microsoft.com/office/drawing/2014/main" id="{6B5A8CDB-16A7-273D-4981-470B467D9948}"/>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10" name="Freeform 9">
              <a:extLst>
                <a:ext uri="{FF2B5EF4-FFF2-40B4-BE49-F238E27FC236}">
                  <a16:creationId xmlns:a16="http://schemas.microsoft.com/office/drawing/2014/main" id="{2E22F0C2-E1AE-EE25-FDAB-545FFE4BCA43}"/>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Oval 10">
              <a:extLst>
                <a:ext uri="{FF2B5EF4-FFF2-40B4-BE49-F238E27FC236}">
                  <a16:creationId xmlns:a16="http://schemas.microsoft.com/office/drawing/2014/main" id="{15BFDC7E-E2C6-0A9B-2A25-C1B6A4271333}"/>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CD9D56A1-D1F6-F239-3424-79DDB4C36D6A}"/>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190947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156011" y="914400"/>
            <a:ext cx="6502589" cy="914804"/>
          </a:xfrm>
        </p:spPr>
        <p:txBody>
          <a:bodyPr anchor="b"/>
          <a:lstStyle/>
          <a:p>
            <a:r>
              <a:rPr lang="en-US" dirty="0"/>
              <a:t>Click to edit Master title style</a:t>
            </a:r>
          </a:p>
        </p:txBody>
      </p:sp>
      <p:sp>
        <p:nvSpPr>
          <p:cNvPr id="31" name="Picture Placeholder 10">
            <a:extLst>
              <a:ext uri="{FF2B5EF4-FFF2-40B4-BE49-F238E27FC236}">
                <a16:creationId xmlns:a16="http://schemas.microsoft.com/office/drawing/2014/main" id="{C82DF238-DDEC-9FC9-CC13-1BA826395F8D}"/>
              </a:ext>
            </a:extLst>
          </p:cNvPr>
          <p:cNvSpPr>
            <a:spLocks noGrp="1"/>
          </p:cNvSpPr>
          <p:nvPr>
            <p:ph type="pic" sz="quarter" idx="13" hasCustomPrompt="1"/>
          </p:nvPr>
        </p:nvSpPr>
        <p:spPr>
          <a:xfrm>
            <a:off x="152400" y="152399"/>
            <a:ext cx="4493810" cy="655668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userDrawn="1">
            <p:ph type="ftr" sz="quarter" idx="16"/>
          </p:nvPr>
        </p:nvSpPr>
        <p:spPr>
          <a:xfrm>
            <a:off x="5156010" y="182329"/>
            <a:ext cx="3364903"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userDrawn="1">
            <p:ph type="dt" sz="half" idx="15"/>
          </p:nvPr>
        </p:nvSpPr>
        <p:spPr>
          <a:xfrm>
            <a:off x="9030713" y="182329"/>
            <a:ext cx="2060808" cy="365125"/>
          </a:xfrm>
        </p:spPr>
        <p:txBody>
          <a:bodyPr/>
          <a:lstStyle/>
          <a:p>
            <a:fld id="{9CBB6888-43ED-4D3A-B8DA-89EF29644561}" type="datetime1">
              <a:rPr lang="en-US" smtClean="0"/>
              <a:t>3/10/2026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userDrawn="1">
            <p:ph type="sldNum" sz="quarter" idx="17"/>
          </p:nvPr>
        </p:nvSpPr>
        <p:spPr>
          <a:xfrm>
            <a:off x="11147096" y="182329"/>
            <a:ext cx="511504"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userDrawn="1">
            <p:ph sz="quarter" idx="14"/>
          </p:nvPr>
        </p:nvSpPr>
        <p:spPr>
          <a:xfrm>
            <a:off x="5157368" y="1978487"/>
            <a:ext cx="6501232" cy="3030683"/>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32" name="Group 31">
            <a:extLst>
              <a:ext uri="{FF2B5EF4-FFF2-40B4-BE49-F238E27FC236}">
                <a16:creationId xmlns:a16="http://schemas.microsoft.com/office/drawing/2014/main" id="{44868B88-9755-25E1-E039-0921FD90C285}"/>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33" name="Freeform 32">
              <a:extLst>
                <a:ext uri="{FF2B5EF4-FFF2-40B4-BE49-F238E27FC236}">
                  <a16:creationId xmlns:a16="http://schemas.microsoft.com/office/drawing/2014/main" id="{A65156E2-C456-88AF-2992-FB7677966382}"/>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Oval 33">
              <a:extLst>
                <a:ext uri="{FF2B5EF4-FFF2-40B4-BE49-F238E27FC236}">
                  <a16:creationId xmlns:a16="http://schemas.microsoft.com/office/drawing/2014/main" id="{0044C1F1-EB40-AFC0-8C3C-C1453E7F6BE9}"/>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Oval 34">
              <a:extLst>
                <a:ext uri="{FF2B5EF4-FFF2-40B4-BE49-F238E27FC236}">
                  <a16:creationId xmlns:a16="http://schemas.microsoft.com/office/drawing/2014/main" id="{B1B9D327-1CC3-249B-0953-B03A7BB8CDCA}"/>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183034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33401" y="914400"/>
            <a:ext cx="6426738" cy="911919"/>
          </a:xfrm>
        </p:spPr>
        <p:txBody>
          <a:bodyPr anchor="b"/>
          <a:lstStyle/>
          <a:p>
            <a:r>
              <a:rPr lang="en-US" dirty="0"/>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userDrawn="1">
            <p:ph type="ftr" sz="quarter" idx="16"/>
          </p:nvPr>
        </p:nvSpPr>
        <p:spPr>
          <a:xfrm>
            <a:off x="525578" y="152400"/>
            <a:ext cx="2892601" cy="365125"/>
          </a:xfrm>
        </p:spPr>
        <p:txBody>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userDrawn="1">
            <p:ph type="dt" sz="half" idx="15"/>
          </p:nvPr>
        </p:nvSpPr>
        <p:spPr>
          <a:xfrm>
            <a:off x="4886895" y="152400"/>
            <a:ext cx="1607270" cy="365125"/>
          </a:xfrm>
        </p:spPr>
        <p:txBody>
          <a:bodyPr/>
          <a:lstStyle/>
          <a:p>
            <a:fld id="{27C7479B-2077-4468-85E0-F9294B46DEAE}" type="datetime1">
              <a:rPr lang="en-US" smtClean="0"/>
              <a:t>3/10/2026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userDrawn="1">
            <p:ph type="sldNum" sz="quarter" idx="17"/>
          </p:nvPr>
        </p:nvSpPr>
        <p:spPr>
          <a:xfrm>
            <a:off x="6530932" y="152400"/>
            <a:ext cx="429207" cy="365125"/>
          </a:xfrm>
        </p:spPr>
        <p:txBody>
          <a:bodyPr/>
          <a:lstStyle/>
          <a:p>
            <a:fld id="{AEAA3239-9EA4-4A65-A281-97F994456D9F}"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userDrawn="1">
            <p:ph sz="quarter" idx="14"/>
          </p:nvPr>
        </p:nvSpPr>
        <p:spPr>
          <a:xfrm>
            <a:off x="533529" y="1975105"/>
            <a:ext cx="6418659" cy="300702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Picture Placeholder 10">
            <a:extLst>
              <a:ext uri="{FF2B5EF4-FFF2-40B4-BE49-F238E27FC236}">
                <a16:creationId xmlns:a16="http://schemas.microsoft.com/office/drawing/2014/main" id="{F9718B75-2244-295D-B099-AD86B10AC77D}"/>
              </a:ext>
            </a:extLst>
          </p:cNvPr>
          <p:cNvSpPr>
            <a:spLocks noGrp="1"/>
          </p:cNvSpPr>
          <p:nvPr>
            <p:ph type="pic" sz="quarter" idx="13" hasCustomPrompt="1"/>
          </p:nvPr>
        </p:nvSpPr>
        <p:spPr>
          <a:xfrm>
            <a:off x="7545790" y="152399"/>
            <a:ext cx="4493810" cy="6556681"/>
          </a:xfrm>
          <a:blipFill dpi="0" rotWithShape="1">
            <a:blip r:embed="rId2">
              <a:alphaModFix amt="60000"/>
            </a:blip>
            <a:srcRect/>
            <a:stretch>
              <a:fillRect/>
            </a:stretch>
          </a:blipFill>
        </p:spPr>
        <p:txBody>
          <a:bodyPr/>
          <a:lstStyle>
            <a:lvl1pPr marL="0" indent="0">
              <a:buNone/>
              <a:defRPr/>
            </a:lvl1pPr>
          </a:lstStyle>
          <a:p>
            <a:r>
              <a:rPr lang="en-US" dirty="0"/>
              <a:t>   </a:t>
            </a:r>
          </a:p>
        </p:txBody>
      </p:sp>
      <p:grpSp>
        <p:nvGrpSpPr>
          <p:cNvPr id="19" name="Group 18">
            <a:extLst>
              <a:ext uri="{FF2B5EF4-FFF2-40B4-BE49-F238E27FC236}">
                <a16:creationId xmlns:a16="http://schemas.microsoft.com/office/drawing/2014/main" id="{13F2C6E6-3D54-7D38-EDEB-E5EE273DAE44}"/>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20" name="Freeform 19">
              <a:extLst>
                <a:ext uri="{FF2B5EF4-FFF2-40B4-BE49-F238E27FC236}">
                  <a16:creationId xmlns:a16="http://schemas.microsoft.com/office/drawing/2014/main" id="{BAFD9A45-3E86-BF62-5663-0C530EE9CC8A}"/>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Oval 20">
              <a:extLst>
                <a:ext uri="{FF2B5EF4-FFF2-40B4-BE49-F238E27FC236}">
                  <a16:creationId xmlns:a16="http://schemas.microsoft.com/office/drawing/2014/main" id="{CB6B511D-542C-AE3A-C367-072C736719FD}"/>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46588502-08BF-DA35-C936-9BC128FD158C}"/>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688094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555536"/>
            <a:ext cx="7026432" cy="932688"/>
          </a:xfrm>
        </p:spPr>
        <p:txBody>
          <a:bodyPr anchor="t"/>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52399"/>
            <a:ext cx="3870960" cy="6556681"/>
          </a:xfrm>
          <a:blipFill dpi="0" rotWithShape="1">
            <a:blip r:embed="rId2">
              <a:alphaModFix amt="60000"/>
            </a:blip>
            <a:srcRect/>
            <a:stretch>
              <a:fillRect l="-8307" r="-8307"/>
            </a:stretch>
          </a:blipFill>
        </p:spPr>
        <p:txBody>
          <a:bodyPr/>
          <a:lstStyle>
            <a:lvl1pPr marL="0" indent="0">
              <a:buNone/>
              <a:defRPr/>
            </a:lvl1pPr>
          </a:lstStyle>
          <a:p>
            <a:r>
              <a:rPr lang="en-US" dirty="0"/>
              <a:t>   </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152400"/>
            <a:ext cx="3422906" cy="365125"/>
          </a:xfrm>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152400"/>
            <a:ext cx="2150873" cy="365125"/>
          </a:xfrm>
        </p:spPr>
        <p:txBody>
          <a:bodyPr/>
          <a:lstStyle/>
          <a:p>
            <a:fld id="{28E9021D-675F-4984-8FE0-04DA4F4E22F1}" type="datetime1">
              <a:rPr lang="en-US" smtClean="0"/>
              <a:t>3/10/2026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152400"/>
            <a:ext cx="511504"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7026432" cy="3692589"/>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2" name="Group 11">
            <a:extLst>
              <a:ext uri="{FF2B5EF4-FFF2-40B4-BE49-F238E27FC236}">
                <a16:creationId xmlns:a16="http://schemas.microsoft.com/office/drawing/2014/main" id="{F6651F56-0428-E9E3-E29D-2D1C9892CC5E}"/>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13" name="Freeform 12">
              <a:extLst>
                <a:ext uri="{FF2B5EF4-FFF2-40B4-BE49-F238E27FC236}">
                  <a16:creationId xmlns:a16="http://schemas.microsoft.com/office/drawing/2014/main" id="{67987B20-ED21-510A-3235-2EC20D4A49A8}"/>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Oval 13">
              <a:extLst>
                <a:ext uri="{FF2B5EF4-FFF2-40B4-BE49-F238E27FC236}">
                  <a16:creationId xmlns:a16="http://schemas.microsoft.com/office/drawing/2014/main" id="{897BF58C-338B-6C9A-B23C-C647AE1992EF}"/>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495E5F3-0651-6FEC-D3E3-DE0070C30C73}"/>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125821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0"/>
            <a:ext cx="6937247" cy="951766"/>
          </a:xfrm>
        </p:spPr>
        <p:txBody>
          <a:bodyPr anchor="t"/>
          <a:lstStyle/>
          <a:p>
            <a:r>
              <a:rPr lang="en-US" dirty="0"/>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52400"/>
            <a:ext cx="2884653"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152400"/>
            <a:ext cx="2925587" cy="365125"/>
          </a:xfrm>
        </p:spPr>
        <p:txBody>
          <a:bodyPr/>
          <a:lstStyle/>
          <a:p>
            <a:fld id="{A7F72289-EB8A-47CA-A283-A769C9E761BF}" type="datetime1">
              <a:rPr lang="en-US" smtClean="0"/>
              <a:t>3/10/2026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152400"/>
            <a:ext cx="429207"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0" y="1627632"/>
            <a:ext cx="6937247" cy="3695647"/>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3" y="152400"/>
            <a:ext cx="3947868" cy="6553200"/>
          </a:xfrm>
          <a:blipFill dpi="0" rotWithShape="1">
            <a:blip r:embed="rId2">
              <a:alphaModFix amt="60000"/>
            </a:blip>
            <a:srcRect/>
            <a:stretch>
              <a:fillRect l="-7141" r="-7141"/>
            </a:stretch>
          </a:blipFill>
        </p:spPr>
        <p:txBody>
          <a:bodyPr/>
          <a:lstStyle>
            <a:lvl1pPr marL="0" indent="0">
              <a:buNone/>
              <a:defRPr/>
            </a:lvl1pPr>
          </a:lstStyle>
          <a:p>
            <a:r>
              <a:rPr lang="en-US" dirty="0"/>
              <a:t>   </a:t>
            </a:r>
          </a:p>
        </p:txBody>
      </p:sp>
      <p:grpSp>
        <p:nvGrpSpPr>
          <p:cNvPr id="3" name="Group 2">
            <a:extLst>
              <a:ext uri="{FF2B5EF4-FFF2-40B4-BE49-F238E27FC236}">
                <a16:creationId xmlns:a16="http://schemas.microsoft.com/office/drawing/2014/main" id="{40E9842E-5272-9733-6CC4-02E9C7D3ACCC}"/>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F3EA5D10-69C6-486A-0777-80B2B1196F93}"/>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Oval 5">
              <a:extLst>
                <a:ext uri="{FF2B5EF4-FFF2-40B4-BE49-F238E27FC236}">
                  <a16:creationId xmlns:a16="http://schemas.microsoft.com/office/drawing/2014/main" id="{C732797C-F723-8ACE-B7B8-9CDDFB2722C4}"/>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8465403B-247E-0342-87D7-FBD05DB35C46}"/>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623733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5">
    <p:bg>
      <p:bgPr>
        <a:solidFill>
          <a:schemeClr val="accent4">
            <a:alpha val="10000"/>
          </a:schemeClr>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1AD30C9-F45F-E304-CAAE-620975FF3993}"/>
              </a:ext>
            </a:extLst>
          </p:cNvPr>
          <p:cNvGrpSpPr/>
          <p:nvPr userDrawn="1"/>
        </p:nvGrpSpPr>
        <p:grpSpPr>
          <a:xfrm flipH="1">
            <a:off x="6945243" y="-88436"/>
            <a:ext cx="5086151" cy="7037751"/>
            <a:chOff x="152400" y="-88436"/>
            <a:chExt cx="5086151" cy="7037751"/>
          </a:xfrm>
          <a:solidFill>
            <a:schemeClr val="accent4">
              <a:lumMod val="20000"/>
              <a:lumOff val="80000"/>
            </a:schemeClr>
          </a:solidFill>
        </p:grpSpPr>
        <p:sp>
          <p:nvSpPr>
            <p:cNvPr id="13" name="Freeform 12">
              <a:extLst>
                <a:ext uri="{FF2B5EF4-FFF2-40B4-BE49-F238E27FC236}">
                  <a16:creationId xmlns:a16="http://schemas.microsoft.com/office/drawing/2014/main" id="{A1CB0EAB-471B-8235-B382-D2BEBB49C120}"/>
                </a:ext>
              </a:extLst>
            </p:cNvPr>
            <p:cNvSpPr/>
            <p:nvPr/>
          </p:nvSpPr>
          <p:spPr>
            <a:xfrm flipH="1" flipV="1">
              <a:off x="152400" y="1261054"/>
              <a:ext cx="832287" cy="4357503"/>
            </a:xfrm>
            <a:custGeom>
              <a:avLst/>
              <a:gdLst>
                <a:gd name="connsiteX0" fmla="*/ 832287 w 832287"/>
                <a:gd name="connsiteY0" fmla="*/ 4357503 h 4357503"/>
                <a:gd name="connsiteX1" fmla="*/ 661895 w 832287"/>
                <a:gd name="connsiteY1" fmla="*/ 4152276 h 4357503"/>
                <a:gd name="connsiteX2" fmla="*/ 0 w 832287"/>
                <a:gd name="connsiteY2" fmla="*/ 2178750 h 4357503"/>
                <a:gd name="connsiteX3" fmla="*/ 661895 w 832287"/>
                <a:gd name="connsiteY3" fmla="*/ 205226 h 4357503"/>
                <a:gd name="connsiteX4" fmla="*/ 832287 w 832287"/>
                <a:gd name="connsiteY4" fmla="*/ 0 h 43575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287" h="4357503">
                  <a:moveTo>
                    <a:pt x="832287" y="4357503"/>
                  </a:moveTo>
                  <a:lnTo>
                    <a:pt x="661895" y="4152276"/>
                  </a:lnTo>
                  <a:cubicBezTo>
                    <a:pt x="246457" y="3603648"/>
                    <a:pt x="0" y="2919981"/>
                    <a:pt x="0" y="2178750"/>
                  </a:cubicBezTo>
                  <a:cubicBezTo>
                    <a:pt x="0" y="1437521"/>
                    <a:pt x="246457" y="753854"/>
                    <a:pt x="661895" y="205226"/>
                  </a:cubicBezTo>
                  <a:lnTo>
                    <a:pt x="832287"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Oval 13">
              <a:extLst>
                <a:ext uri="{FF2B5EF4-FFF2-40B4-BE49-F238E27FC236}">
                  <a16:creationId xmlns:a16="http://schemas.microsoft.com/office/drawing/2014/main" id="{9ABA074B-4573-A8F8-7575-45EAEAFEAD20}"/>
                </a:ext>
              </a:extLst>
            </p:cNvPr>
            <p:cNvSpPr/>
            <p:nvPr/>
          </p:nvSpPr>
          <p:spPr>
            <a:xfrm rot="1580702" flipV="1">
              <a:off x="1233116"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2" y="533399"/>
            <a:ext cx="4564047" cy="1295065"/>
          </a:xfrm>
        </p:spPr>
        <p:txBody>
          <a:bodyPr anchor="b">
            <a:normAutofit/>
          </a:bodyPr>
          <a:lstStyle>
            <a:lvl1pPr>
              <a:defRPr sz="2800"/>
            </a:lvl1pPr>
          </a:lstStyle>
          <a:p>
            <a:r>
              <a:rPr lang="en-US" dirty="0"/>
              <a:t>Click to edit Master title style</a:t>
            </a:r>
          </a:p>
        </p:txBody>
      </p:sp>
      <p:sp>
        <p:nvSpPr>
          <p:cNvPr id="15" name="Picture Placeholder 14">
            <a:extLst>
              <a:ext uri="{FF2B5EF4-FFF2-40B4-BE49-F238E27FC236}">
                <a16:creationId xmlns:a16="http://schemas.microsoft.com/office/drawing/2014/main" id="{D7F6706A-B945-9D23-DD5A-CB965502FA3F}"/>
              </a:ext>
            </a:extLst>
          </p:cNvPr>
          <p:cNvSpPr>
            <a:spLocks noGrp="1"/>
          </p:cNvSpPr>
          <p:nvPr>
            <p:ph type="pic" sz="quarter" idx="15" hasCustomPrompt="1"/>
          </p:nvPr>
        </p:nvSpPr>
        <p:spPr>
          <a:xfrm>
            <a:off x="152400" y="167600"/>
            <a:ext cx="6544414" cy="6541480"/>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blipFill dpi="0" rotWithShape="1">
            <a:blip r:embed="rId2">
              <a:alphaModFix amt="60000"/>
            </a:blip>
            <a:srcRect/>
            <a:stretch>
              <a:fillRect t="-1305" b="-1305"/>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94552" y="1975104"/>
            <a:ext cx="4574383" cy="436885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4889" y="6343955"/>
            <a:ext cx="2105099"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74049900-C118-46F7-B9EF-5F7C1F0005B2}" type="datetime1">
              <a:rPr lang="en-US" smtClean="0"/>
              <a:t>3/10/2026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532176"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0477345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bg>
      <p:bgPr>
        <a:solidFill>
          <a:schemeClr val="accent4">
            <a:alpha val="10000"/>
          </a:schemeClr>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6CB8499-8357-5EA4-C686-01EAE71250FC}"/>
              </a:ext>
            </a:extLst>
          </p:cNvPr>
          <p:cNvGrpSpPr/>
          <p:nvPr userDrawn="1"/>
        </p:nvGrpSpPr>
        <p:grpSpPr>
          <a:xfrm>
            <a:off x="152400" y="-88436"/>
            <a:ext cx="5086151" cy="7037751"/>
            <a:chOff x="152400" y="-88436"/>
            <a:chExt cx="5086151" cy="7037751"/>
          </a:xfrm>
          <a:solidFill>
            <a:schemeClr val="accent4">
              <a:lumMod val="20000"/>
              <a:lumOff val="80000"/>
            </a:schemeClr>
          </a:solidFill>
        </p:grpSpPr>
        <p:sp>
          <p:nvSpPr>
            <p:cNvPr id="16" name="Freeform 15">
              <a:extLst>
                <a:ext uri="{FF2B5EF4-FFF2-40B4-BE49-F238E27FC236}">
                  <a16:creationId xmlns:a16="http://schemas.microsoft.com/office/drawing/2014/main" id="{94570F6F-AFE0-9B56-0855-C79983DD30C1}"/>
                </a:ext>
              </a:extLst>
            </p:cNvPr>
            <p:cNvSpPr/>
            <p:nvPr/>
          </p:nvSpPr>
          <p:spPr>
            <a:xfrm flipH="1" flipV="1">
              <a:off x="152400" y="1261054"/>
              <a:ext cx="832287" cy="4357503"/>
            </a:xfrm>
            <a:custGeom>
              <a:avLst/>
              <a:gdLst>
                <a:gd name="connsiteX0" fmla="*/ 832287 w 832287"/>
                <a:gd name="connsiteY0" fmla="*/ 4357503 h 4357503"/>
                <a:gd name="connsiteX1" fmla="*/ 661895 w 832287"/>
                <a:gd name="connsiteY1" fmla="*/ 4152276 h 4357503"/>
                <a:gd name="connsiteX2" fmla="*/ 0 w 832287"/>
                <a:gd name="connsiteY2" fmla="*/ 2178750 h 4357503"/>
                <a:gd name="connsiteX3" fmla="*/ 661895 w 832287"/>
                <a:gd name="connsiteY3" fmla="*/ 205226 h 4357503"/>
                <a:gd name="connsiteX4" fmla="*/ 832287 w 832287"/>
                <a:gd name="connsiteY4" fmla="*/ 0 h 43575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287" h="4357503">
                  <a:moveTo>
                    <a:pt x="832287" y="4357503"/>
                  </a:moveTo>
                  <a:lnTo>
                    <a:pt x="661895" y="4152276"/>
                  </a:lnTo>
                  <a:cubicBezTo>
                    <a:pt x="246457" y="3603648"/>
                    <a:pt x="0" y="2919981"/>
                    <a:pt x="0" y="2178750"/>
                  </a:cubicBezTo>
                  <a:cubicBezTo>
                    <a:pt x="0" y="1437521"/>
                    <a:pt x="246457" y="753854"/>
                    <a:pt x="661895" y="205226"/>
                  </a:cubicBezTo>
                  <a:lnTo>
                    <a:pt x="832287"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Oval 13">
              <a:extLst>
                <a:ext uri="{FF2B5EF4-FFF2-40B4-BE49-F238E27FC236}">
                  <a16:creationId xmlns:a16="http://schemas.microsoft.com/office/drawing/2014/main" id="{434E4E6F-C713-1424-C1FE-52E40F7B5BDB}"/>
                </a:ext>
              </a:extLst>
            </p:cNvPr>
            <p:cNvSpPr/>
            <p:nvPr/>
          </p:nvSpPr>
          <p:spPr>
            <a:xfrm rot="1580702" flipV="1">
              <a:off x="1233116"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33401" y="538716"/>
            <a:ext cx="4573438" cy="1288169"/>
          </a:xfrm>
        </p:spPr>
        <p:txBody>
          <a:bodyPr anchor="b">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userDrawn="1">
            <p:ph sz="quarter" idx="14"/>
          </p:nvPr>
        </p:nvSpPr>
        <p:spPr>
          <a:xfrm>
            <a:off x="533401" y="1975103"/>
            <a:ext cx="4573438" cy="436885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1B1E69B2-56D1-36B4-B16D-18135A325F89}"/>
              </a:ext>
            </a:extLst>
          </p:cNvPr>
          <p:cNvSpPr>
            <a:spLocks noGrp="1"/>
          </p:cNvSpPr>
          <p:nvPr>
            <p:ph type="pic" sz="quarter" idx="15" hasCustomPrompt="1"/>
          </p:nvPr>
        </p:nvSpPr>
        <p:spPr>
          <a:xfrm>
            <a:off x="5486980" y="167600"/>
            <a:ext cx="6544414" cy="6541480"/>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userDrawn="1">
            <p:ph type="ftr" sz="quarter" idx="11"/>
          </p:nvPr>
        </p:nvSpPr>
        <p:spPr>
          <a:xfrm>
            <a:off x="533400" y="6343955"/>
            <a:ext cx="2177996" cy="365125"/>
          </a:xfrm>
        </p:spPr>
        <p:txBody>
          <a:bodyPr/>
          <a:lstStyle>
            <a:lvl1pPr>
              <a:defRPr>
                <a:solidFill>
                  <a:schemeClr val="tx1"/>
                </a:solidFill>
                <a:effectLst/>
              </a:defRPr>
            </a:lvl1p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userDrawn="1">
            <p:ph type="dt" sz="half" idx="10"/>
          </p:nvPr>
        </p:nvSpPr>
        <p:spPr>
          <a:xfrm>
            <a:off x="3213651" y="6343955"/>
            <a:ext cx="1573037" cy="365125"/>
          </a:xfrm>
        </p:spPr>
        <p:txBody>
          <a:bodyPr/>
          <a:lstStyle/>
          <a:p>
            <a:fld id="{887B796E-5BDB-4A6E-9AF1-D89C4A830347}" type="datetime1">
              <a:rPr lang="en-US" smtClean="0"/>
              <a:t>3/10/2026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userDrawn="1">
            <p:ph type="sldNum" sz="quarter" idx="12"/>
          </p:nvPr>
        </p:nvSpPr>
        <p:spPr>
          <a:xfrm>
            <a:off x="4796658" y="6343955"/>
            <a:ext cx="429207" cy="365125"/>
          </a:xfrm>
        </p:spPr>
        <p:txBody>
          <a:bodyPr/>
          <a:lstStyle>
            <a:lvl1pPr>
              <a:defRPr>
                <a:solidFill>
                  <a:schemeClr val="tx1"/>
                </a:solidFill>
                <a:effectLst/>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19404400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7">
    <p:bg>
      <p:bgPr>
        <a:solidFill>
          <a:schemeClr val="accent4">
            <a:alpha val="10000"/>
          </a:schemeClr>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DEE76FDB-7A89-C33C-CB4F-6DC97275A552}"/>
              </a:ext>
            </a:extLst>
          </p:cNvPr>
          <p:cNvSpPr/>
          <p:nvPr/>
        </p:nvSpPr>
        <p:spPr>
          <a:xfrm>
            <a:off x="11667386" y="1849584"/>
            <a:ext cx="402082" cy="3142976"/>
          </a:xfrm>
          <a:custGeom>
            <a:avLst/>
            <a:gdLst>
              <a:gd name="connsiteX0" fmla="*/ 402082 w 402082"/>
              <a:gd name="connsiteY0" fmla="*/ 0 h 3142976"/>
              <a:gd name="connsiteX1" fmla="*/ 402082 w 402082"/>
              <a:gd name="connsiteY1" fmla="*/ 3142976 h 3142976"/>
              <a:gd name="connsiteX2" fmla="*/ 394938 w 402082"/>
              <a:gd name="connsiteY2" fmla="*/ 3131216 h 3142976"/>
              <a:gd name="connsiteX3" fmla="*/ 0 w 402082"/>
              <a:gd name="connsiteY3" fmla="*/ 1571488 h 3142976"/>
              <a:gd name="connsiteX4" fmla="*/ 394938 w 402082"/>
              <a:gd name="connsiteY4" fmla="*/ 11760 h 3142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082" h="3142976">
                <a:moveTo>
                  <a:pt x="402082" y="0"/>
                </a:moveTo>
                <a:lnTo>
                  <a:pt x="402082" y="3142976"/>
                </a:lnTo>
                <a:lnTo>
                  <a:pt x="394938" y="3131216"/>
                </a:lnTo>
                <a:cubicBezTo>
                  <a:pt x="143068" y="2667567"/>
                  <a:pt x="0" y="2136235"/>
                  <a:pt x="0" y="1571488"/>
                </a:cubicBezTo>
                <a:cubicBezTo>
                  <a:pt x="0" y="1006741"/>
                  <a:pt x="143068" y="475410"/>
                  <a:pt x="394938" y="11760"/>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Oval 6">
            <a:extLst>
              <a:ext uri="{FF2B5EF4-FFF2-40B4-BE49-F238E27FC236}">
                <a16:creationId xmlns:a16="http://schemas.microsoft.com/office/drawing/2014/main" id="{5AAF97FD-5C76-FAAA-861A-C7AEDEB99A83}"/>
              </a:ext>
            </a:extLst>
          </p:cNvPr>
          <p:cNvSpPr/>
          <p:nvPr/>
        </p:nvSpPr>
        <p:spPr>
          <a:xfrm rot="20019298">
            <a:off x="7413522" y="-88436"/>
            <a:ext cx="4005435" cy="7037751"/>
          </a:xfrm>
          <a:prstGeom prst="ellipse">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20000" y="533399"/>
            <a:ext cx="3445936" cy="1633865"/>
          </a:xfrm>
        </p:spPr>
        <p:txBody>
          <a:bodyPr anchor="b">
            <a:normAutofit/>
          </a:bodyPr>
          <a:lstStyle>
            <a:lvl1pPr>
              <a:defRPr sz="2800"/>
            </a:lvl1pPr>
          </a:lstStyle>
          <a:p>
            <a:r>
              <a:rPr lang="en-US" dirty="0"/>
              <a:t>Click to edit Master title style</a:t>
            </a:r>
          </a:p>
        </p:txBody>
      </p:sp>
      <p:sp>
        <p:nvSpPr>
          <p:cNvPr id="18" name="Picture Placeholder 17">
            <a:extLst>
              <a:ext uri="{FF2B5EF4-FFF2-40B4-BE49-F238E27FC236}">
                <a16:creationId xmlns:a16="http://schemas.microsoft.com/office/drawing/2014/main" id="{393FD555-499C-07D3-69D3-21FA79A923EE}"/>
              </a:ext>
            </a:extLst>
          </p:cNvPr>
          <p:cNvSpPr>
            <a:spLocks noGrp="1"/>
          </p:cNvSpPr>
          <p:nvPr>
            <p:ph type="pic" sz="quarter" idx="18" hasCustomPrompt="1"/>
          </p:nvPr>
        </p:nvSpPr>
        <p:spPr>
          <a:xfrm>
            <a:off x="152401" y="165101"/>
            <a:ext cx="7012693" cy="6528179"/>
          </a:xfrm>
          <a:custGeom>
            <a:avLst/>
            <a:gdLst>
              <a:gd name="connsiteX0" fmla="*/ 0 w 7012693"/>
              <a:gd name="connsiteY0" fmla="*/ 0 h 6528179"/>
              <a:gd name="connsiteX1" fmla="*/ 4061943 w 7012693"/>
              <a:gd name="connsiteY1" fmla="*/ 0 h 6528179"/>
              <a:gd name="connsiteX2" fmla="*/ 4075051 w 7012693"/>
              <a:gd name="connsiteY2" fmla="*/ 662 h 6528179"/>
              <a:gd name="connsiteX3" fmla="*/ 7012693 w 7012693"/>
              <a:gd name="connsiteY3" fmla="*/ 3255973 h 6528179"/>
              <a:gd name="connsiteX4" fmla="*/ 4075051 w 7012693"/>
              <a:gd name="connsiteY4" fmla="*/ 6511286 h 6528179"/>
              <a:gd name="connsiteX5" fmla="*/ 3780898 w 7012693"/>
              <a:gd name="connsiteY5" fmla="*/ 6526140 h 6528179"/>
              <a:gd name="connsiteX6" fmla="*/ 3780898 w 7012693"/>
              <a:gd name="connsiteY6" fmla="*/ 6528179 h 6528179"/>
              <a:gd name="connsiteX7" fmla="*/ 3740486 w 7012693"/>
              <a:gd name="connsiteY7" fmla="*/ 6528179 h 6528179"/>
              <a:gd name="connsiteX8" fmla="*/ 0 w 7012693"/>
              <a:gd name="connsiteY8" fmla="*/ 6528179 h 6528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2693" h="6528179">
                <a:moveTo>
                  <a:pt x="0" y="0"/>
                </a:moveTo>
                <a:lnTo>
                  <a:pt x="4061943" y="0"/>
                </a:lnTo>
                <a:lnTo>
                  <a:pt x="4075051" y="662"/>
                </a:lnTo>
                <a:cubicBezTo>
                  <a:pt x="5725082" y="168231"/>
                  <a:pt x="7012693" y="1561734"/>
                  <a:pt x="7012693" y="3255973"/>
                </a:cubicBezTo>
                <a:cubicBezTo>
                  <a:pt x="7012693" y="4950214"/>
                  <a:pt x="5725082" y="6343717"/>
                  <a:pt x="4075051" y="6511286"/>
                </a:cubicBezTo>
                <a:lnTo>
                  <a:pt x="3780898" y="6526140"/>
                </a:lnTo>
                <a:lnTo>
                  <a:pt x="3780898" y="6528179"/>
                </a:lnTo>
                <a:lnTo>
                  <a:pt x="3740486" y="6528179"/>
                </a:lnTo>
                <a:lnTo>
                  <a:pt x="0" y="652817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20127" y="2315569"/>
            <a:ext cx="3445810" cy="326487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lstStyle/>
          <a:p>
            <a:fld id="{0B4A3A31-ACEE-4A00-9ED7-D579651BDB0B}" type="datetime1">
              <a:rPr lang="en-US" smtClean="0"/>
              <a:t>3/10/2026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574191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8">
    <p:bg>
      <p:bgPr>
        <a:solidFill>
          <a:schemeClr val="accent4">
            <a:alpha val="10000"/>
          </a:schemeClr>
        </a:solidFill>
        <a:effectLst/>
      </p:bgPr>
    </p:bg>
    <p:spTree>
      <p:nvGrpSpPr>
        <p:cNvPr id="1" name=""/>
        <p:cNvGrpSpPr/>
        <p:nvPr/>
      </p:nvGrpSpPr>
      <p:grpSpPr>
        <a:xfrm>
          <a:off x="0" y="0"/>
          <a:ext cx="0" cy="0"/>
          <a:chOff x="0" y="0"/>
          <a:chExt cx="0" cy="0"/>
        </a:xfrm>
      </p:grpSpPr>
      <p:sp>
        <p:nvSpPr>
          <p:cNvPr id="17" name="Freeform 16">
            <a:extLst>
              <a:ext uri="{FF2B5EF4-FFF2-40B4-BE49-F238E27FC236}">
                <a16:creationId xmlns:a16="http://schemas.microsoft.com/office/drawing/2014/main" id="{A6F5D5CD-E3CF-4D04-62B3-AF08E9EE6191}"/>
              </a:ext>
            </a:extLst>
          </p:cNvPr>
          <p:cNvSpPr/>
          <p:nvPr userDrawn="1"/>
        </p:nvSpPr>
        <p:spPr>
          <a:xfrm flipH="1">
            <a:off x="137466" y="1848144"/>
            <a:ext cx="402082" cy="3142976"/>
          </a:xfrm>
          <a:custGeom>
            <a:avLst/>
            <a:gdLst>
              <a:gd name="connsiteX0" fmla="*/ 402082 w 402082"/>
              <a:gd name="connsiteY0" fmla="*/ 0 h 3142976"/>
              <a:gd name="connsiteX1" fmla="*/ 402082 w 402082"/>
              <a:gd name="connsiteY1" fmla="*/ 3142976 h 3142976"/>
              <a:gd name="connsiteX2" fmla="*/ 394938 w 402082"/>
              <a:gd name="connsiteY2" fmla="*/ 3131216 h 3142976"/>
              <a:gd name="connsiteX3" fmla="*/ 0 w 402082"/>
              <a:gd name="connsiteY3" fmla="*/ 1571488 h 3142976"/>
              <a:gd name="connsiteX4" fmla="*/ 394938 w 402082"/>
              <a:gd name="connsiteY4" fmla="*/ 11760 h 3142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082" h="3142976">
                <a:moveTo>
                  <a:pt x="402082" y="0"/>
                </a:moveTo>
                <a:lnTo>
                  <a:pt x="402082" y="3142976"/>
                </a:lnTo>
                <a:lnTo>
                  <a:pt x="394938" y="3131216"/>
                </a:lnTo>
                <a:cubicBezTo>
                  <a:pt x="143068" y="2667567"/>
                  <a:pt x="0" y="2136235"/>
                  <a:pt x="0" y="1571488"/>
                </a:cubicBezTo>
                <a:cubicBezTo>
                  <a:pt x="0" y="1006741"/>
                  <a:pt x="143068" y="475410"/>
                  <a:pt x="394938" y="11760"/>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B1DA5C74-70BA-EB67-6C91-23759A7DFE80}"/>
              </a:ext>
            </a:extLst>
          </p:cNvPr>
          <p:cNvSpPr/>
          <p:nvPr userDrawn="1"/>
        </p:nvSpPr>
        <p:spPr>
          <a:xfrm rot="1580702" flipH="1">
            <a:off x="787977" y="-89876"/>
            <a:ext cx="4005435" cy="7037751"/>
          </a:xfrm>
          <a:prstGeom prst="ellipse">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25937" y="533399"/>
            <a:ext cx="3445936" cy="1633865"/>
          </a:xfrm>
        </p:spPr>
        <p:txBody>
          <a:bodyPr anchor="b">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126064" y="2315569"/>
            <a:ext cx="3445936" cy="326631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Picture Placeholder 20">
            <a:extLst>
              <a:ext uri="{FF2B5EF4-FFF2-40B4-BE49-F238E27FC236}">
                <a16:creationId xmlns:a16="http://schemas.microsoft.com/office/drawing/2014/main" id="{D2358A49-B95B-0643-769E-B32E1FF58E94}"/>
              </a:ext>
            </a:extLst>
          </p:cNvPr>
          <p:cNvSpPr>
            <a:spLocks noGrp="1"/>
          </p:cNvSpPr>
          <p:nvPr>
            <p:ph type="pic" sz="quarter" idx="18" hasCustomPrompt="1"/>
          </p:nvPr>
        </p:nvSpPr>
        <p:spPr>
          <a:xfrm>
            <a:off x="5041841" y="164667"/>
            <a:ext cx="6997886" cy="6527172"/>
          </a:xfrm>
          <a:custGeom>
            <a:avLst/>
            <a:gdLst>
              <a:gd name="connsiteX0" fmla="*/ 2935334 w 6997886"/>
              <a:gd name="connsiteY0" fmla="*/ 0 h 6527172"/>
              <a:gd name="connsiteX1" fmla="*/ 6997886 w 6997886"/>
              <a:gd name="connsiteY1" fmla="*/ 0 h 6527172"/>
              <a:gd name="connsiteX2" fmla="*/ 6997886 w 6997886"/>
              <a:gd name="connsiteY2" fmla="*/ 6527172 h 6527172"/>
              <a:gd name="connsiteX3" fmla="*/ 3272207 w 6997886"/>
              <a:gd name="connsiteY3" fmla="*/ 6527172 h 6527172"/>
              <a:gd name="connsiteX4" fmla="*/ 3231795 w 6997886"/>
              <a:gd name="connsiteY4" fmla="*/ 6527172 h 6527172"/>
              <a:gd name="connsiteX5" fmla="*/ 3231795 w 6997886"/>
              <a:gd name="connsiteY5" fmla="*/ 6525133 h 6527172"/>
              <a:gd name="connsiteX6" fmla="*/ 2937642 w 6997886"/>
              <a:gd name="connsiteY6" fmla="*/ 6510279 h 6527172"/>
              <a:gd name="connsiteX7" fmla="*/ 0 w 6997886"/>
              <a:gd name="connsiteY7" fmla="*/ 3254966 h 6527172"/>
              <a:gd name="connsiteX8" fmla="*/ 2632735 w 6997886"/>
              <a:gd name="connsiteY8" fmla="*/ 45215 h 6527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97886" h="6527172">
                <a:moveTo>
                  <a:pt x="2935334" y="0"/>
                </a:moveTo>
                <a:lnTo>
                  <a:pt x="6997886" y="0"/>
                </a:lnTo>
                <a:lnTo>
                  <a:pt x="6997886" y="6527172"/>
                </a:lnTo>
                <a:lnTo>
                  <a:pt x="3272207" y="6527172"/>
                </a:lnTo>
                <a:lnTo>
                  <a:pt x="3231795" y="6527172"/>
                </a:lnTo>
                <a:lnTo>
                  <a:pt x="3231795" y="6525133"/>
                </a:lnTo>
                <a:lnTo>
                  <a:pt x="2937642" y="6510279"/>
                </a:lnTo>
                <a:cubicBezTo>
                  <a:pt x="1287611" y="6342710"/>
                  <a:pt x="0" y="4949207"/>
                  <a:pt x="0" y="3254966"/>
                </a:cubicBezTo>
                <a:cubicBezTo>
                  <a:pt x="0" y="1666617"/>
                  <a:pt x="1131690" y="342587"/>
                  <a:pt x="2632735" y="45215"/>
                </a:cubicBez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dirty="0"/>
              <a:t>   </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1" y="6343955"/>
            <a:ext cx="1719634"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0D1F969F-5863-4766-8113-71CA528EC836}" type="datetime1">
              <a:rPr lang="en-US" smtClean="0"/>
              <a:t>3/10/2026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1462785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9">
    <p:bg>
      <p:bgPr>
        <a:solidFill>
          <a:schemeClr val="accent4">
            <a:alpha val="10000"/>
          </a:schemeClr>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20219CD5-DC5B-EFA8-5DF8-F7D6FAE6C85B}"/>
              </a:ext>
            </a:extLst>
          </p:cNvPr>
          <p:cNvSpPr/>
          <p:nvPr userDrawn="1"/>
        </p:nvSpPr>
        <p:spPr>
          <a:xfrm rot="20019298">
            <a:off x="7946921" y="-88438"/>
            <a:ext cx="4005436" cy="7037752"/>
          </a:xfrm>
          <a:custGeom>
            <a:avLst/>
            <a:gdLst>
              <a:gd name="connsiteX0" fmla="*/ 1407172 w 4005436"/>
              <a:gd name="connsiteY0" fmla="*/ 6879551 h 7037752"/>
              <a:gd name="connsiteX1" fmla="*/ 2002718 w 4005436"/>
              <a:gd name="connsiteY1" fmla="*/ 7037752 h 7037752"/>
              <a:gd name="connsiteX2" fmla="*/ 2598265 w 4005436"/>
              <a:gd name="connsiteY2" fmla="*/ 6879550 h 7037752"/>
              <a:gd name="connsiteX3" fmla="*/ 2704498 w 4005436"/>
              <a:gd name="connsiteY3" fmla="*/ 6811233 h 7037752"/>
              <a:gd name="connsiteX4" fmla="*/ 3956793 w 4005436"/>
              <a:gd name="connsiteY4" fmla="*/ 4282413 h 7037752"/>
              <a:gd name="connsiteX5" fmla="*/ 3964748 w 4005436"/>
              <a:gd name="connsiteY5" fmla="*/ 4228052 h 7037752"/>
              <a:gd name="connsiteX6" fmla="*/ 4005436 w 4005436"/>
              <a:gd name="connsiteY6" fmla="*/ 3518876 h 7037752"/>
              <a:gd name="connsiteX7" fmla="*/ 2002718 w 4005436"/>
              <a:gd name="connsiteY7" fmla="*/ 0 h 7037752"/>
              <a:gd name="connsiteX8" fmla="*/ 0 w 4005436"/>
              <a:gd name="connsiteY8" fmla="*/ 3518876 h 7037752"/>
              <a:gd name="connsiteX9" fmla="*/ 1407172 w 4005436"/>
              <a:gd name="connsiteY9" fmla="*/ 6879551 h 7037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05436" h="7037752">
                <a:moveTo>
                  <a:pt x="1407172" y="6879551"/>
                </a:moveTo>
                <a:cubicBezTo>
                  <a:pt x="1595304" y="6982365"/>
                  <a:pt x="1795330" y="7037752"/>
                  <a:pt x="2002718" y="7037752"/>
                </a:cubicBezTo>
                <a:cubicBezTo>
                  <a:pt x="2210106" y="7037752"/>
                  <a:pt x="2410133" y="6982365"/>
                  <a:pt x="2598265" y="6879550"/>
                </a:cubicBezTo>
                <a:lnTo>
                  <a:pt x="2704498" y="6811233"/>
                </a:lnTo>
                <a:lnTo>
                  <a:pt x="3956793" y="4282413"/>
                </a:lnTo>
                <a:lnTo>
                  <a:pt x="3964748" y="4228052"/>
                </a:lnTo>
                <a:cubicBezTo>
                  <a:pt x="3991426" y="3998982"/>
                  <a:pt x="4005436" y="3761804"/>
                  <a:pt x="4005436" y="3518876"/>
                </a:cubicBezTo>
                <a:cubicBezTo>
                  <a:pt x="4005436" y="1575454"/>
                  <a:pt x="3108789" y="0"/>
                  <a:pt x="2002718" y="0"/>
                </a:cubicBezTo>
                <a:cubicBezTo>
                  <a:pt x="896647" y="0"/>
                  <a:pt x="0" y="1575454"/>
                  <a:pt x="0" y="3518876"/>
                </a:cubicBezTo>
                <a:cubicBezTo>
                  <a:pt x="0" y="5097906"/>
                  <a:pt x="591927" y="6434020"/>
                  <a:pt x="1407172" y="6879551"/>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610600" y="990511"/>
            <a:ext cx="2276856" cy="1858941"/>
          </a:xfrm>
        </p:spPr>
        <p:txBody>
          <a:bodyPr anchor="b"/>
          <a:lstStyle/>
          <a:p>
            <a:r>
              <a:rPr lang="en-US" dirty="0"/>
              <a:t>Click to edit Master title style</a:t>
            </a:r>
          </a:p>
        </p:txBody>
      </p:sp>
      <p:sp>
        <p:nvSpPr>
          <p:cNvPr id="13" name="Picture Placeholder 13">
            <a:extLst>
              <a:ext uri="{FF2B5EF4-FFF2-40B4-BE49-F238E27FC236}">
                <a16:creationId xmlns:a16="http://schemas.microsoft.com/office/drawing/2014/main" id="{69FEC478-99B0-EEC3-65B0-04416E8FBEE4}"/>
              </a:ext>
            </a:extLst>
          </p:cNvPr>
          <p:cNvSpPr>
            <a:spLocks noGrp="1"/>
          </p:cNvSpPr>
          <p:nvPr>
            <p:ph type="pic" sz="quarter" idx="18" hasCustomPrompt="1"/>
          </p:nvPr>
        </p:nvSpPr>
        <p:spPr>
          <a:xfrm>
            <a:off x="152399" y="164721"/>
            <a:ext cx="7546093" cy="6528558"/>
          </a:xfrm>
          <a:custGeom>
            <a:avLst/>
            <a:gdLst>
              <a:gd name="connsiteX0" fmla="*/ 0 w 7546093"/>
              <a:gd name="connsiteY0" fmla="*/ 0 h 6528558"/>
              <a:gd name="connsiteX1" fmla="*/ 4587849 w 7546093"/>
              <a:gd name="connsiteY1" fmla="*/ 0 h 6528558"/>
              <a:gd name="connsiteX2" fmla="*/ 4608452 w 7546093"/>
              <a:gd name="connsiteY2" fmla="*/ 1040 h 6528558"/>
              <a:gd name="connsiteX3" fmla="*/ 7531231 w 7546093"/>
              <a:gd name="connsiteY3" fmla="*/ 2942432 h 6528558"/>
              <a:gd name="connsiteX4" fmla="*/ 7546093 w 7546093"/>
              <a:gd name="connsiteY4" fmla="*/ 3256332 h 6528558"/>
              <a:gd name="connsiteX5" fmla="*/ 7546093 w 7546093"/>
              <a:gd name="connsiteY5" fmla="*/ 3256372 h 6528558"/>
              <a:gd name="connsiteX6" fmla="*/ 7531231 w 7546093"/>
              <a:gd name="connsiteY6" fmla="*/ 3570272 h 6528558"/>
              <a:gd name="connsiteX7" fmla="*/ 4608452 w 7546093"/>
              <a:gd name="connsiteY7" fmla="*/ 6511665 h 6528558"/>
              <a:gd name="connsiteX8" fmla="*/ 4314299 w 7546093"/>
              <a:gd name="connsiteY8" fmla="*/ 6526519 h 6528558"/>
              <a:gd name="connsiteX9" fmla="*/ 4314299 w 7546093"/>
              <a:gd name="connsiteY9" fmla="*/ 6528558 h 6528558"/>
              <a:gd name="connsiteX10" fmla="*/ 4273888 w 7546093"/>
              <a:gd name="connsiteY10" fmla="*/ 6528558 h 6528558"/>
              <a:gd name="connsiteX11" fmla="*/ 0 w 7546093"/>
              <a:gd name="connsiteY11" fmla="*/ 6528558 h 652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46093" h="6528558">
                <a:moveTo>
                  <a:pt x="0" y="0"/>
                </a:moveTo>
                <a:lnTo>
                  <a:pt x="4587849" y="0"/>
                </a:lnTo>
                <a:lnTo>
                  <a:pt x="4608452" y="1040"/>
                </a:lnTo>
                <a:cubicBezTo>
                  <a:pt x="6155356" y="158136"/>
                  <a:pt x="7383727" y="1392713"/>
                  <a:pt x="7531231" y="2942432"/>
                </a:cubicBezTo>
                <a:lnTo>
                  <a:pt x="7546093" y="3256332"/>
                </a:lnTo>
                <a:lnTo>
                  <a:pt x="7546093" y="3256372"/>
                </a:lnTo>
                <a:lnTo>
                  <a:pt x="7531231" y="3570272"/>
                </a:lnTo>
                <a:cubicBezTo>
                  <a:pt x="7383727" y="5119992"/>
                  <a:pt x="6155356" y="6354569"/>
                  <a:pt x="4608452" y="6511665"/>
                </a:cubicBezTo>
                <a:lnTo>
                  <a:pt x="4314299" y="6526519"/>
                </a:lnTo>
                <a:lnTo>
                  <a:pt x="4314299" y="6528558"/>
                </a:lnTo>
                <a:lnTo>
                  <a:pt x="4273888" y="6528558"/>
                </a:lnTo>
                <a:lnTo>
                  <a:pt x="0" y="6528558"/>
                </a:lnTo>
                <a:close/>
              </a:path>
            </a:pathLst>
          </a:custGeom>
          <a:blipFill>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611593" y="3011335"/>
            <a:ext cx="2276856" cy="2656250"/>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FAD7B7F7-7F90-4F0B-A996-5443656EFF4A}" type="datetime1">
              <a:rPr lang="en-US" smtClean="0"/>
              <a:t>3/10/2026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443800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0">
    <p:bg>
      <p:bgPr>
        <a:solidFill>
          <a:schemeClr val="accent4">
            <a:alpha val="10000"/>
          </a:schemeClr>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4AD72708-2B95-BB79-3164-6243FC090627}"/>
              </a:ext>
            </a:extLst>
          </p:cNvPr>
          <p:cNvSpPr/>
          <p:nvPr userDrawn="1"/>
        </p:nvSpPr>
        <p:spPr>
          <a:xfrm rot="1580702" flipH="1">
            <a:off x="315841" y="-88437"/>
            <a:ext cx="4005436" cy="7037752"/>
          </a:xfrm>
          <a:custGeom>
            <a:avLst/>
            <a:gdLst>
              <a:gd name="connsiteX0" fmla="*/ 1502208 w 4005436"/>
              <a:gd name="connsiteY0" fmla="*/ 6926968 h 7037752"/>
              <a:gd name="connsiteX1" fmla="*/ 0 w 4005436"/>
              <a:gd name="connsiteY1" fmla="*/ 3518876 h 7037752"/>
              <a:gd name="connsiteX2" fmla="*/ 2002718 w 4005436"/>
              <a:gd name="connsiteY2" fmla="*/ 0 h 7037752"/>
              <a:gd name="connsiteX3" fmla="*/ 4005436 w 4005436"/>
              <a:gd name="connsiteY3" fmla="*/ 3518876 h 7037752"/>
              <a:gd name="connsiteX4" fmla="*/ 3915398 w 4005436"/>
              <a:gd name="connsiteY4" fmla="*/ 4565282 h 7037752"/>
              <a:gd name="connsiteX5" fmla="*/ 3905874 w 4005436"/>
              <a:gd name="connsiteY5" fmla="*/ 4611004 h 7037752"/>
              <a:gd name="connsiteX6" fmla="*/ 2883498 w 4005436"/>
              <a:gd name="connsiteY6" fmla="*/ 6675537 h 7037752"/>
              <a:gd name="connsiteX7" fmla="*/ 2782266 w 4005436"/>
              <a:gd name="connsiteY7" fmla="*/ 6761221 h 7037752"/>
              <a:gd name="connsiteX8" fmla="*/ 2002718 w 4005436"/>
              <a:gd name="connsiteY8" fmla="*/ 7037752 h 7037752"/>
              <a:gd name="connsiteX9" fmla="*/ 1502208 w 4005436"/>
              <a:gd name="connsiteY9" fmla="*/ 6926968 h 7037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05436" h="7037752">
                <a:moveTo>
                  <a:pt x="1502208" y="6926968"/>
                </a:moveTo>
                <a:cubicBezTo>
                  <a:pt x="638336" y="6536439"/>
                  <a:pt x="0" y="5158638"/>
                  <a:pt x="0" y="3518876"/>
                </a:cubicBezTo>
                <a:cubicBezTo>
                  <a:pt x="0" y="1575454"/>
                  <a:pt x="896647" y="0"/>
                  <a:pt x="2002718" y="0"/>
                </a:cubicBezTo>
                <a:cubicBezTo>
                  <a:pt x="3108789" y="0"/>
                  <a:pt x="4005436" y="1575454"/>
                  <a:pt x="4005436" y="3518876"/>
                </a:cubicBezTo>
                <a:cubicBezTo>
                  <a:pt x="4005436" y="3883268"/>
                  <a:pt x="3973913" y="4234723"/>
                  <a:pt x="3915398" y="4565282"/>
                </a:cubicBezTo>
                <a:lnTo>
                  <a:pt x="3905874" y="4611004"/>
                </a:lnTo>
                <a:lnTo>
                  <a:pt x="2883498" y="6675537"/>
                </a:lnTo>
                <a:lnTo>
                  <a:pt x="2782266" y="6761221"/>
                </a:lnTo>
                <a:cubicBezTo>
                  <a:pt x="2542664" y="6939286"/>
                  <a:pt x="2279236" y="7037752"/>
                  <a:pt x="2002718" y="7037752"/>
                </a:cubicBezTo>
                <a:cubicBezTo>
                  <a:pt x="1829894" y="7037752"/>
                  <a:pt x="1662184" y="6999289"/>
                  <a:pt x="1502208" y="6926968"/>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01365" y="990511"/>
            <a:ext cx="2280035" cy="1858941"/>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296451" y="3011335"/>
            <a:ext cx="2280035" cy="2656250"/>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13">
            <a:extLst>
              <a:ext uri="{FF2B5EF4-FFF2-40B4-BE49-F238E27FC236}">
                <a16:creationId xmlns:a16="http://schemas.microsoft.com/office/drawing/2014/main" id="{DC0F35B6-D31B-9BC3-EFBD-789AE72074D5}"/>
              </a:ext>
            </a:extLst>
          </p:cNvPr>
          <p:cNvSpPr>
            <a:spLocks noGrp="1"/>
          </p:cNvSpPr>
          <p:nvPr>
            <p:ph type="pic" sz="quarter" idx="18" hasCustomPrompt="1"/>
          </p:nvPr>
        </p:nvSpPr>
        <p:spPr>
          <a:xfrm>
            <a:off x="4569707" y="167600"/>
            <a:ext cx="7469893" cy="6522800"/>
          </a:xfrm>
          <a:custGeom>
            <a:avLst/>
            <a:gdLst>
              <a:gd name="connsiteX0" fmla="*/ 3231795 w 7469893"/>
              <a:gd name="connsiteY0" fmla="*/ 0 h 6522800"/>
              <a:gd name="connsiteX1" fmla="*/ 3272207 w 7469893"/>
              <a:gd name="connsiteY1" fmla="*/ 0 h 6522800"/>
              <a:gd name="connsiteX2" fmla="*/ 7469893 w 7469893"/>
              <a:gd name="connsiteY2" fmla="*/ 0 h 6522800"/>
              <a:gd name="connsiteX3" fmla="*/ 7469893 w 7469893"/>
              <a:gd name="connsiteY3" fmla="*/ 6522800 h 6522800"/>
              <a:gd name="connsiteX4" fmla="*/ 2906071 w 7469893"/>
              <a:gd name="connsiteY4" fmla="*/ 6522800 h 6522800"/>
              <a:gd name="connsiteX5" fmla="*/ 2632735 w 7469893"/>
              <a:gd name="connsiteY5" fmla="*/ 6481958 h 6522800"/>
              <a:gd name="connsiteX6" fmla="*/ 0 w 7469893"/>
              <a:gd name="connsiteY6" fmla="*/ 3272207 h 6522800"/>
              <a:gd name="connsiteX7" fmla="*/ 2937642 w 7469893"/>
              <a:gd name="connsiteY7" fmla="*/ 16894 h 6522800"/>
              <a:gd name="connsiteX8" fmla="*/ 3231795 w 7469893"/>
              <a:gd name="connsiteY8" fmla="*/ 2040 h 652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9893" h="6522800">
                <a:moveTo>
                  <a:pt x="3231795" y="0"/>
                </a:moveTo>
                <a:lnTo>
                  <a:pt x="3272207" y="0"/>
                </a:lnTo>
                <a:lnTo>
                  <a:pt x="7469893" y="0"/>
                </a:lnTo>
                <a:lnTo>
                  <a:pt x="7469893" y="6522800"/>
                </a:lnTo>
                <a:lnTo>
                  <a:pt x="2906071" y="6522800"/>
                </a:lnTo>
                <a:lnTo>
                  <a:pt x="2632735" y="6481958"/>
                </a:lnTo>
                <a:cubicBezTo>
                  <a:pt x="1131690" y="6184586"/>
                  <a:pt x="0" y="4860556"/>
                  <a:pt x="0" y="3272207"/>
                </a:cubicBezTo>
                <a:cubicBezTo>
                  <a:pt x="0" y="1577966"/>
                  <a:pt x="1287611" y="184463"/>
                  <a:pt x="2937642" y="16894"/>
                </a:cubicBezTo>
                <a:lnTo>
                  <a:pt x="3231795" y="2040"/>
                </a:lnTo>
                <a:close/>
              </a:path>
            </a:pathLst>
          </a:custGeom>
          <a:blipFill>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28486" y="6343955"/>
            <a:ext cx="1491671" cy="365125"/>
          </a:xfrm>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606165" y="6343955"/>
            <a:ext cx="1597578" cy="365125"/>
          </a:xfrm>
        </p:spPr>
        <p:txBody>
          <a:bodyPr/>
          <a:lstStyle>
            <a:lvl1pPr>
              <a:defRPr>
                <a:solidFill>
                  <a:schemeClr val="tx1"/>
                </a:solidFill>
                <a:effectLst/>
              </a:defRPr>
            </a:lvl1pPr>
          </a:lstStyle>
          <a:p>
            <a:fld id="{0DC7C452-D184-4E1C-9715-1EB66D4CEEA2}" type="datetime1">
              <a:rPr lang="en-US" smtClean="0"/>
              <a:t>3/10/2026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03743"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640094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012269"/>
            <a:ext cx="3962400" cy="702732"/>
          </a:xfrm>
        </p:spPr>
        <p:txBody>
          <a:bodyPr anchor="t">
            <a:normAutofit/>
          </a:bodyPr>
          <a:lstStyle>
            <a:lvl1pPr>
              <a:defRPr sz="28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48920"/>
            <a:ext cx="11887201" cy="448621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5012267"/>
            <a:ext cx="6502591" cy="1159933"/>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86C921-50A5-4289-8B96-30101E64A548}" type="datetime1">
              <a:rPr lang="en-US" smtClean="0"/>
              <a:t>3/10/2026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932469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880757"/>
            <a:ext cx="3124200" cy="1148443"/>
          </a:xfrm>
        </p:spPr>
        <p:txBody>
          <a:bodyPr anchor="t">
            <a:normAutofit/>
          </a:bodyPr>
          <a:lstStyle>
            <a:lvl1pPr>
              <a:defRPr sz="28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48920"/>
            <a:ext cx="11887201" cy="3294411"/>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880757"/>
            <a:ext cx="7536230" cy="2463197"/>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B948B66-4D7B-4FF2-9F42-B85226272225}" type="datetime1">
              <a:rPr lang="en-US" smtClean="0"/>
              <a:t>3/10/2026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85680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1"/>
            <a:ext cx="3098073" cy="1142999"/>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152400"/>
            <a:ext cx="2867227" cy="365125"/>
          </a:xfrm>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152400"/>
            <a:ext cx="1559379" cy="365125"/>
          </a:xfrm>
        </p:spPr>
        <p:txBody>
          <a:bodyPr/>
          <a:lstStyle/>
          <a:p>
            <a:fld id="{6D1D18D0-7308-42C5-B784-8892F327ABD3}" type="datetime1">
              <a:rPr lang="en-US" smtClean="0"/>
              <a:t>3/10/2026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152400"/>
            <a:ext cx="513449"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533399"/>
            <a:ext cx="7536230" cy="2459736"/>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52399" y="3636525"/>
            <a:ext cx="11887201" cy="3069076"/>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406492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59341"/>
            <a:ext cx="11125199" cy="659860"/>
          </a:xfrm>
        </p:spPr>
        <p:txBody>
          <a:bodyPr anchor="t"/>
          <a:lstStyle/>
          <a:p>
            <a:r>
              <a:rPr lang="en-US" dirty="0"/>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52400"/>
            <a:ext cx="4716517"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152400"/>
            <a:ext cx="1449697" cy="365125"/>
          </a:xfrm>
        </p:spPr>
        <p:txBody>
          <a:bodyPr/>
          <a:lstStyle/>
          <a:p>
            <a:fld id="{6C46EC71-0129-40A3-85CE-244216EACC39}" type="datetime1">
              <a:rPr lang="en-US" smtClean="0"/>
              <a:t>3/10/2026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2" y="152400"/>
            <a:ext cx="522307" cy="365125"/>
          </a:xfrm>
        </p:spPr>
        <p:txBody>
          <a:bodyPr/>
          <a:lstStyle/>
          <a:p>
            <a:fld id="{AEAA3239-9EA4-4A65-A281-97F994456D9F}"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1912399"/>
            <a:ext cx="4716516" cy="441220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5737860" y="1912398"/>
            <a:ext cx="6301739" cy="4796682"/>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dirty="0"/>
              <a:t>   </a:t>
            </a:r>
          </a:p>
        </p:txBody>
      </p:sp>
      <p:grpSp>
        <p:nvGrpSpPr>
          <p:cNvPr id="3" name="Group 2">
            <a:extLst>
              <a:ext uri="{FF2B5EF4-FFF2-40B4-BE49-F238E27FC236}">
                <a16:creationId xmlns:a16="http://schemas.microsoft.com/office/drawing/2014/main" id="{F940C24D-FF4E-8AAF-2910-D50A3A251652}"/>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0138C3D8-BB2E-E3B6-280F-9E743B4B7B8B}"/>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Oval 6">
              <a:extLst>
                <a:ext uri="{FF2B5EF4-FFF2-40B4-BE49-F238E27FC236}">
                  <a16:creationId xmlns:a16="http://schemas.microsoft.com/office/drawing/2014/main" id="{C3174D68-1212-7186-915B-3F82519AAA92}"/>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208C56CE-E9E2-5BC6-3882-4888D89D6807}"/>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789889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8028"/>
            <a:ext cx="11125199" cy="681172"/>
          </a:xfrm>
        </p:spPr>
        <p:txBody>
          <a:bodyPr anchor="t"/>
          <a:lstStyle/>
          <a:p>
            <a:r>
              <a:rPr lang="en-US" dirty="0"/>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72903"/>
            <a:ext cx="2144113"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172903"/>
            <a:ext cx="1449697" cy="365125"/>
          </a:xfrm>
        </p:spPr>
        <p:txBody>
          <a:bodyPr/>
          <a:lstStyle/>
          <a:p>
            <a:fld id="{3390AD02-C8DF-4FB3-89C8-8C8B1F633346}" type="datetime1">
              <a:rPr lang="en-US" smtClean="0"/>
              <a:t>3/10/2026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172903"/>
            <a:ext cx="533400" cy="365125"/>
          </a:xfrm>
        </p:spPr>
        <p:txBody>
          <a:bodyPr/>
          <a:lstStyle/>
          <a:p>
            <a:fld id="{AEAA3239-9EA4-4A65-A281-97F994456D9F}" type="slidenum">
              <a:rPr lang="en-US" smtClean="0"/>
              <a:t>‹#›</a:t>
            </a:fld>
            <a:endParaRPr lang="en-US" dirty="0"/>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52400" y="1713653"/>
            <a:ext cx="6380671" cy="49919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13652"/>
            <a:ext cx="4555345" cy="462622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93DC2AD8-EEC1-274E-2CAF-91B6E6043234}"/>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CC868200-7F84-A90B-0C48-C405EB737F34}"/>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Oval 5">
              <a:extLst>
                <a:ext uri="{FF2B5EF4-FFF2-40B4-BE49-F238E27FC236}">
                  <a16:creationId xmlns:a16="http://schemas.microsoft.com/office/drawing/2014/main" id="{E9731EA4-0975-21CF-5EC6-9E86D1BCC460}"/>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32E0E55F-607A-CA44-0E42-DBF059BFB5E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54042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533400"/>
            <a:ext cx="4751831" cy="1066800"/>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68275"/>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68275"/>
            <a:ext cx="2202644" cy="365125"/>
          </a:xfrm>
        </p:spPr>
        <p:txBody>
          <a:bodyPr/>
          <a:lstStyle/>
          <a:p>
            <a:fld id="{3CC8FB4D-92F2-4C28-8BFC-2AE0229C3E9A}" type="datetime1">
              <a:rPr lang="en-US" smtClean="0"/>
              <a:t>3/10/2026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68275"/>
            <a:ext cx="511504" cy="365125"/>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965325"/>
            <a:ext cx="5132831" cy="4740275"/>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2" y="533401"/>
            <a:ext cx="5753037" cy="5806472"/>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1A3C6D11-73AA-988F-E1D4-664C174ABABA}"/>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4" name="Freeform 3">
              <a:extLst>
                <a:ext uri="{FF2B5EF4-FFF2-40B4-BE49-F238E27FC236}">
                  <a16:creationId xmlns:a16="http://schemas.microsoft.com/office/drawing/2014/main" id="{F8B5E6DD-EE69-D40C-A8FE-DE2384B1E8BB}"/>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5FC0711D-C5ED-5B1A-2E7C-9FE15FB482E0}"/>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D1D12C4-9951-4AB5-34C3-19533883DE7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7628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2" y="533400"/>
            <a:ext cx="3738880" cy="1492045"/>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88672"/>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88672"/>
            <a:ext cx="2202644" cy="365125"/>
          </a:xfrm>
        </p:spPr>
        <p:txBody>
          <a:bodyPr/>
          <a:lstStyle/>
          <a:p>
            <a:fld id="{7B708C30-1428-4C16-AD49-DE42CFEA37BF}" type="datetime1">
              <a:rPr lang="en-US" smtClean="0"/>
              <a:t>3/10/2026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88672"/>
            <a:ext cx="511504" cy="365125"/>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2295144"/>
            <a:ext cx="4119881" cy="4410455"/>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533401"/>
            <a:ext cx="6725450" cy="58105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1E4B44CF-1305-73AF-CB81-185F71C3F9A8}"/>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4" name="Freeform 3">
              <a:extLst>
                <a:ext uri="{FF2B5EF4-FFF2-40B4-BE49-F238E27FC236}">
                  <a16:creationId xmlns:a16="http://schemas.microsoft.com/office/drawing/2014/main" id="{07FBDB18-DAD4-56E8-76C4-52841FE2189D}"/>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2CFCD660-D08E-0A3F-7278-2E9F9F36C832}"/>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6DFA1FF0-E75A-D7BA-5FB5-9B53D80B386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1685367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533400"/>
            <a:ext cx="3776106" cy="1517187"/>
          </a:xfrm>
        </p:spPr>
        <p:txBody>
          <a:bodyPr anchor="t">
            <a:normAutofit/>
          </a:bodyPr>
          <a:lstStyle>
            <a:lvl1pPr>
              <a:defRPr sz="2800"/>
            </a:lvl1pPr>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88672"/>
            <a:ext cx="2202644" cy="365125"/>
          </a:xfrm>
        </p:spPr>
        <p:txBody>
          <a:bodyPr/>
          <a:lstStyle/>
          <a:p>
            <a:fld id="{7B708C30-1428-4C16-AD49-DE42CFEA37BF}" type="datetime1">
              <a:rPr lang="en-US" smtClean="0"/>
              <a:t>3/10/2026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88672"/>
            <a:ext cx="2884652"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88672"/>
            <a:ext cx="511504" cy="365125"/>
          </a:xfrm>
        </p:spPr>
        <p:txBody>
          <a:bodyPr/>
          <a:lstStyle/>
          <a:p>
            <a:fld id="{AEAA3239-9EA4-4A65-A281-97F994456D9F}" type="slidenum">
              <a:rPr lang="en-US" smtClean="0"/>
              <a:t>‹#›</a:t>
            </a:fld>
            <a:endParaRPr lang="en-US"/>
          </a:p>
        </p:txBody>
      </p:sp>
      <p:sp>
        <p:nvSpPr>
          <p:cNvPr id="15" name="Picture Placeholder 14">
            <a:extLst>
              <a:ext uri="{FF2B5EF4-FFF2-40B4-BE49-F238E27FC236}">
                <a16:creationId xmlns:a16="http://schemas.microsoft.com/office/drawing/2014/main" id="{E3C17A09-6C4B-7D4E-85BB-8A1C6656C79D}"/>
              </a:ext>
            </a:extLst>
          </p:cNvPr>
          <p:cNvSpPr>
            <a:spLocks noGrp="1"/>
          </p:cNvSpPr>
          <p:nvPr>
            <p:ph type="pic" sz="quarter" idx="15"/>
          </p:nvPr>
        </p:nvSpPr>
        <p:spPr>
          <a:xfrm>
            <a:off x="152400" y="2166087"/>
            <a:ext cx="4157105" cy="4527311"/>
          </a:xfrm>
          <a:custGeom>
            <a:avLst/>
            <a:gdLst>
              <a:gd name="connsiteX0" fmla="*/ 1652105 w 4157105"/>
              <a:gd name="connsiteY0" fmla="*/ 0 h 4527311"/>
              <a:gd name="connsiteX1" fmla="*/ 2122593 w 4157105"/>
              <a:gd name="connsiteY1" fmla="*/ 0 h 4527311"/>
              <a:gd name="connsiteX2" fmla="*/ 2344784 w 4157105"/>
              <a:gd name="connsiteY2" fmla="*/ 33911 h 4527311"/>
              <a:gd name="connsiteX3" fmla="*/ 4145388 w 4157105"/>
              <a:gd name="connsiteY3" fmla="*/ 2025485 h 4527311"/>
              <a:gd name="connsiteX4" fmla="*/ 4157105 w 4157105"/>
              <a:gd name="connsiteY4" fmla="*/ 2257534 h 4527311"/>
              <a:gd name="connsiteX5" fmla="*/ 4157105 w 4157105"/>
              <a:gd name="connsiteY5" fmla="*/ 2257574 h 4527311"/>
              <a:gd name="connsiteX6" fmla="*/ 4145388 w 4157105"/>
              <a:gd name="connsiteY6" fmla="*/ 2489624 h 4527311"/>
              <a:gd name="connsiteX7" fmla="*/ 1887349 w 4157105"/>
              <a:gd name="connsiteY7" fmla="*/ 4527311 h 4527311"/>
              <a:gd name="connsiteX8" fmla="*/ 5231 w 4157105"/>
              <a:gd name="connsiteY8" fmla="*/ 3526597 h 4527311"/>
              <a:gd name="connsiteX9" fmla="*/ 0 w 4157105"/>
              <a:gd name="connsiteY9" fmla="*/ 3517987 h 4527311"/>
              <a:gd name="connsiteX10" fmla="*/ 0 w 4157105"/>
              <a:gd name="connsiteY10" fmla="*/ 998627 h 4527311"/>
              <a:gd name="connsiteX11" fmla="*/ 20659 w 4157105"/>
              <a:gd name="connsiteY11" fmla="*/ 965968 h 4527311"/>
              <a:gd name="connsiteX12" fmla="*/ 1429914 w 4157105"/>
              <a:gd name="connsiteY12" fmla="*/ 33911 h 452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57105" h="4527311">
                <a:moveTo>
                  <a:pt x="1652105" y="0"/>
                </a:moveTo>
                <a:lnTo>
                  <a:pt x="2122593" y="0"/>
                </a:lnTo>
                <a:lnTo>
                  <a:pt x="2344784" y="33911"/>
                </a:lnTo>
                <a:cubicBezTo>
                  <a:pt x="3305196" y="230439"/>
                  <a:pt x="4044651" y="1033551"/>
                  <a:pt x="4145388" y="2025485"/>
                </a:cubicBezTo>
                <a:lnTo>
                  <a:pt x="4157105" y="2257534"/>
                </a:lnTo>
                <a:lnTo>
                  <a:pt x="4157105" y="2257574"/>
                </a:lnTo>
                <a:lnTo>
                  <a:pt x="4145388" y="2489624"/>
                </a:lnTo>
                <a:cubicBezTo>
                  <a:pt x="4029153" y="3634162"/>
                  <a:pt x="3062554" y="4527311"/>
                  <a:pt x="1887349" y="4527311"/>
                </a:cubicBezTo>
                <a:cubicBezTo>
                  <a:pt x="1103879" y="4527311"/>
                  <a:pt x="413123" y="4130356"/>
                  <a:pt x="5231" y="3526597"/>
                </a:cubicBezTo>
                <a:lnTo>
                  <a:pt x="0" y="3517987"/>
                </a:lnTo>
                <a:lnTo>
                  <a:pt x="0" y="998627"/>
                </a:lnTo>
                <a:lnTo>
                  <a:pt x="20659" y="965968"/>
                </a:lnTo>
                <a:cubicBezTo>
                  <a:pt x="347419" y="494603"/>
                  <a:pt x="848126" y="152962"/>
                  <a:pt x="1429914" y="33911"/>
                </a:cubicBezTo>
                <a:close/>
              </a:path>
            </a:pathLst>
          </a:custGeom>
          <a:blipFill dpi="0" rotWithShape="1">
            <a:blip r:embed="rId2">
              <a:alphaModFix amt="60000"/>
            </a:blip>
            <a:srcRect/>
            <a:stretch>
              <a:fillRect/>
            </a:stretch>
          </a:blipFill>
        </p:spPr>
        <p:txBody>
          <a:bodyPr wrap="square">
            <a:noAutofit/>
          </a:bodyPr>
          <a:lstStyle/>
          <a:p>
            <a:endParaRPr lang="en-US"/>
          </a:p>
        </p:txBody>
      </p:sp>
      <p:sp>
        <p:nvSpPr>
          <p:cNvPr id="9" name="Content Placeholder 7">
            <a:extLst>
              <a:ext uri="{FF2B5EF4-FFF2-40B4-BE49-F238E27FC236}">
                <a16:creationId xmlns:a16="http://schemas.microsoft.com/office/drawing/2014/main" id="{C8C12F3C-50DF-BEBA-FB6C-27142A162AAE}"/>
              </a:ext>
            </a:extLst>
          </p:cNvPr>
          <p:cNvSpPr>
            <a:spLocks noGrp="1"/>
          </p:cNvSpPr>
          <p:nvPr>
            <p:ph sz="quarter" idx="14"/>
          </p:nvPr>
        </p:nvSpPr>
        <p:spPr>
          <a:xfrm>
            <a:off x="4933150" y="533401"/>
            <a:ext cx="6725450" cy="58105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8413029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71D5AD-5918-9F17-2D08-84D34E91AE20}"/>
              </a:ext>
            </a:extLst>
          </p:cNvPr>
          <p:cNvGrpSpPr/>
          <p:nvPr userDrawn="1"/>
        </p:nvGrpSpPr>
        <p:grpSpPr>
          <a:xfrm>
            <a:off x="165100" y="-88436"/>
            <a:ext cx="11895596" cy="7037751"/>
            <a:chOff x="165100" y="-88436"/>
            <a:chExt cx="11895596" cy="7037751"/>
          </a:xfrm>
        </p:grpSpPr>
        <p:sp>
          <p:nvSpPr>
            <p:cNvPr id="6" name="Freeform 5">
              <a:extLst>
                <a:ext uri="{FF2B5EF4-FFF2-40B4-BE49-F238E27FC236}">
                  <a16:creationId xmlns:a16="http://schemas.microsoft.com/office/drawing/2014/main" id="{CF5255D9-D437-440F-52FC-7A9A56ED69B6}"/>
                </a:ext>
              </a:extLst>
            </p:cNvPr>
            <p:cNvSpPr/>
            <p:nvPr userDrawn="1"/>
          </p:nvSpPr>
          <p:spPr>
            <a:xfrm>
              <a:off x="11211807" y="1222325"/>
              <a:ext cx="848889" cy="4397497"/>
            </a:xfrm>
            <a:custGeom>
              <a:avLst/>
              <a:gdLst>
                <a:gd name="connsiteX0" fmla="*/ 848889 w 848889"/>
                <a:gd name="connsiteY0" fmla="*/ 0 h 4397497"/>
                <a:gd name="connsiteX1" fmla="*/ 848889 w 848889"/>
                <a:gd name="connsiteY1" fmla="*/ 4397497 h 4397497"/>
                <a:gd name="connsiteX2" fmla="*/ 661895 w 848889"/>
                <a:gd name="connsiteY2" fmla="*/ 4172274 h 4397497"/>
                <a:gd name="connsiteX3" fmla="*/ 0 w 848889"/>
                <a:gd name="connsiteY3" fmla="*/ 2198748 h 4397497"/>
                <a:gd name="connsiteX4" fmla="*/ 661895 w 848889"/>
                <a:gd name="connsiteY4" fmla="*/ 225223 h 439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889" h="4397497">
                  <a:moveTo>
                    <a:pt x="848889" y="0"/>
                  </a:moveTo>
                  <a:lnTo>
                    <a:pt x="848889" y="4397497"/>
                  </a:lnTo>
                  <a:lnTo>
                    <a:pt x="661895" y="4172274"/>
                  </a:lnTo>
                  <a:cubicBezTo>
                    <a:pt x="246457" y="3623646"/>
                    <a:pt x="0" y="2939978"/>
                    <a:pt x="0" y="2198748"/>
                  </a:cubicBezTo>
                  <a:cubicBezTo>
                    <a:pt x="0" y="1457518"/>
                    <a:pt x="246457" y="773851"/>
                    <a:pt x="661895" y="225223"/>
                  </a:cubicBezTo>
                  <a:close/>
                </a:path>
              </a:pathLst>
            </a:cu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Oval 7">
              <a:extLst>
                <a:ext uri="{FF2B5EF4-FFF2-40B4-BE49-F238E27FC236}">
                  <a16:creationId xmlns:a16="http://schemas.microsoft.com/office/drawing/2014/main" id="{A94AE810-B300-8E7F-E8A1-5AFF4F9C218D}"/>
                </a:ext>
              </a:extLst>
            </p:cNvPr>
            <p:cNvSpPr/>
            <p:nvPr userDrawn="1"/>
          </p:nvSpPr>
          <p:spPr>
            <a:xfrm flipH="1">
              <a:off x="165100" y="148865"/>
              <a:ext cx="6544414" cy="6544414"/>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351FAB8-FACD-B6BD-022E-9C93374487CD}"/>
                </a:ext>
              </a:extLst>
            </p:cNvPr>
            <p:cNvSpPr/>
            <p:nvPr userDrawn="1"/>
          </p:nvSpPr>
          <p:spPr>
            <a:xfrm rot="1580702" flipH="1">
              <a:off x="6957943" y="-88436"/>
              <a:ext cx="4005435" cy="7037751"/>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7147521" y="533400"/>
            <a:ext cx="3672879" cy="5791200"/>
          </a:xfrm>
        </p:spPr>
        <p:txBody>
          <a:bodyPr anchor="ctr">
            <a:normAutofit/>
          </a:bodyPr>
          <a:lstStyle>
            <a:lvl1pPr algn="ctr">
              <a:lnSpc>
                <a:spcPct val="110000"/>
              </a:lnSpc>
              <a:defRPr sz="2800" b="0">
                <a:solidFill>
                  <a:schemeClr val="tx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3400" y="533400"/>
            <a:ext cx="5715000" cy="5791200"/>
          </a:xfrm>
        </p:spPr>
        <p:txBody>
          <a:bodyPr anchor="ctr">
            <a:normAutofit/>
          </a:bodyPr>
          <a:lstStyle>
            <a:lvl1pPr marL="0" indent="0" algn="ctr">
              <a:lnSpc>
                <a:spcPct val="90000"/>
              </a:lnSpc>
              <a:buNone/>
              <a:defRPr sz="20000" b="0" i="0">
                <a:solidFill>
                  <a:schemeClr val="tx1"/>
                </a:solidFill>
                <a:latin typeface="+mn-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53DF09C0-6535-4055-81CC-988E059C8EEC}" type="datetime1">
              <a:rPr lang="en-US" smtClean="0"/>
              <a:t>3/10/2026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919335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accent4"/>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001A80B-57C3-2542-F8F9-4162F212C6E2}"/>
              </a:ext>
            </a:extLst>
          </p:cNvPr>
          <p:cNvGrpSpPr/>
          <p:nvPr userDrawn="1"/>
        </p:nvGrpSpPr>
        <p:grpSpPr>
          <a:xfrm>
            <a:off x="152400" y="-88436"/>
            <a:ext cx="11903178" cy="7037751"/>
            <a:chOff x="152400" y="-88436"/>
            <a:chExt cx="11903178" cy="7037751"/>
          </a:xfrm>
        </p:grpSpPr>
        <p:sp>
          <p:nvSpPr>
            <p:cNvPr id="12" name="Freeform 11">
              <a:extLst>
                <a:ext uri="{FF2B5EF4-FFF2-40B4-BE49-F238E27FC236}">
                  <a16:creationId xmlns:a16="http://schemas.microsoft.com/office/drawing/2014/main" id="{29A715F7-04E9-46E5-C36A-E9884D1BF516}"/>
                </a:ext>
              </a:extLst>
            </p:cNvPr>
            <p:cNvSpPr/>
            <p:nvPr/>
          </p:nvSpPr>
          <p:spPr>
            <a:xfrm flipH="1">
              <a:off x="152400" y="653131"/>
              <a:ext cx="1526293" cy="5535886"/>
            </a:xfrm>
            <a:custGeom>
              <a:avLst/>
              <a:gdLst>
                <a:gd name="connsiteX0" fmla="*/ 1526293 w 1526293"/>
                <a:gd name="connsiteY0" fmla="*/ 0 h 5535886"/>
                <a:gd name="connsiteX1" fmla="*/ 1525150 w 1526293"/>
                <a:gd name="connsiteY1" fmla="*/ 652 h 5535886"/>
                <a:gd name="connsiteX2" fmla="*/ 0 w 1526293"/>
                <a:gd name="connsiteY2" fmla="*/ 2767942 h 5535886"/>
                <a:gd name="connsiteX3" fmla="*/ 1525150 w 1526293"/>
                <a:gd name="connsiteY3" fmla="*/ 5535233 h 5535886"/>
                <a:gd name="connsiteX4" fmla="*/ 1526293 w 1526293"/>
                <a:gd name="connsiteY4" fmla="*/ 5535886 h 55358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293" h="5535886">
                  <a:moveTo>
                    <a:pt x="1526293" y="0"/>
                  </a:moveTo>
                  <a:lnTo>
                    <a:pt x="1525150" y="652"/>
                  </a:lnTo>
                  <a:cubicBezTo>
                    <a:pt x="608598" y="580508"/>
                    <a:pt x="0" y="1603152"/>
                    <a:pt x="0" y="2767942"/>
                  </a:cubicBezTo>
                  <a:cubicBezTo>
                    <a:pt x="0" y="3932733"/>
                    <a:pt x="608598" y="4955377"/>
                    <a:pt x="1525150" y="5535233"/>
                  </a:cubicBezTo>
                  <a:lnTo>
                    <a:pt x="1526293" y="5535886"/>
                  </a:ln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E2ADEA49-6060-3F6F-D1ED-DA311F3074C0}"/>
                </a:ext>
              </a:extLst>
            </p:cNvPr>
            <p:cNvSpPr/>
            <p:nvPr/>
          </p:nvSpPr>
          <p:spPr>
            <a:xfrm>
              <a:off x="6180986" y="148865"/>
              <a:ext cx="5874592" cy="6544414"/>
            </a:xfrm>
            <a:custGeom>
              <a:avLst/>
              <a:gdLst>
                <a:gd name="connsiteX0" fmla="*/ 3272207 w 5874592"/>
                <a:gd name="connsiteY0" fmla="*/ 0 h 6544414"/>
                <a:gd name="connsiteX1" fmla="*/ 5797201 w 5874592"/>
                <a:gd name="connsiteY1" fmla="*/ 1190780 h 6544414"/>
                <a:gd name="connsiteX2" fmla="*/ 5874592 w 5874592"/>
                <a:gd name="connsiteY2" fmla="*/ 1294273 h 6544414"/>
                <a:gd name="connsiteX3" fmla="*/ 5874592 w 5874592"/>
                <a:gd name="connsiteY3" fmla="*/ 5250141 h 6544414"/>
                <a:gd name="connsiteX4" fmla="*/ 5797201 w 5874592"/>
                <a:gd name="connsiteY4" fmla="*/ 5353635 h 6544414"/>
                <a:gd name="connsiteX5" fmla="*/ 3272207 w 5874592"/>
                <a:gd name="connsiteY5" fmla="*/ 6544414 h 6544414"/>
                <a:gd name="connsiteX6" fmla="*/ 0 w 5874592"/>
                <a:gd name="connsiteY6" fmla="*/ 3272207 h 6544414"/>
                <a:gd name="connsiteX7" fmla="*/ 3272207 w 5874592"/>
                <a:gd name="connsiteY7" fmla="*/ 0 h 6544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74592" h="6544414">
                  <a:moveTo>
                    <a:pt x="3272207" y="0"/>
                  </a:moveTo>
                  <a:cubicBezTo>
                    <a:pt x="4288752" y="0"/>
                    <a:pt x="5197030" y="463541"/>
                    <a:pt x="5797201" y="1190780"/>
                  </a:cubicBezTo>
                  <a:lnTo>
                    <a:pt x="5874592" y="1294273"/>
                  </a:lnTo>
                  <a:lnTo>
                    <a:pt x="5874592" y="5250141"/>
                  </a:lnTo>
                  <a:lnTo>
                    <a:pt x="5797201" y="5353635"/>
                  </a:lnTo>
                  <a:cubicBezTo>
                    <a:pt x="5197030" y="6080874"/>
                    <a:pt x="4288752" y="6544414"/>
                    <a:pt x="3272207" y="6544414"/>
                  </a:cubicBezTo>
                  <a:cubicBezTo>
                    <a:pt x="1465017" y="6544414"/>
                    <a:pt x="0" y="5079397"/>
                    <a:pt x="0" y="3272207"/>
                  </a:cubicBezTo>
                  <a:cubicBezTo>
                    <a:pt x="0" y="1465017"/>
                    <a:pt x="1465017" y="0"/>
                    <a:pt x="3272207" y="0"/>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AE1AA2C1-F4A0-4B20-96E2-4E487E8DFC09}"/>
                </a:ext>
              </a:extLst>
            </p:cNvPr>
            <p:cNvSpPr/>
            <p:nvPr/>
          </p:nvSpPr>
          <p:spPr>
            <a:xfrm rot="20019298">
              <a:off x="1927122" y="-88436"/>
              <a:ext cx="4005435" cy="7037751"/>
            </a:xfrm>
            <a:prstGeom prst="ellipse">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Title 1">
            <a:extLst>
              <a:ext uri="{FF2B5EF4-FFF2-40B4-BE49-F238E27FC236}">
                <a16:creationId xmlns:a16="http://schemas.microsoft.com/office/drawing/2014/main" id="{214F1C20-FCE7-30C0-F59F-71217EDB9E89}"/>
              </a:ext>
            </a:extLst>
          </p:cNvPr>
          <p:cNvSpPr>
            <a:spLocks noGrp="1"/>
          </p:cNvSpPr>
          <p:nvPr>
            <p:ph type="title"/>
          </p:nvPr>
        </p:nvSpPr>
        <p:spPr>
          <a:xfrm>
            <a:off x="7405179" y="533400"/>
            <a:ext cx="3948621" cy="5791200"/>
          </a:xfrm>
        </p:spPr>
        <p:txBody>
          <a:bodyPr anchor="ctr">
            <a:normAutofit/>
          </a:bodyPr>
          <a:lstStyle>
            <a:lvl1pPr algn="ctr">
              <a:lnSpc>
                <a:spcPct val="110000"/>
              </a:lnSpc>
              <a:defRPr sz="2800" b="0">
                <a:solidFill>
                  <a:schemeClr val="tx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3400" y="533400"/>
            <a:ext cx="5715000" cy="5791200"/>
          </a:xfrm>
        </p:spPr>
        <p:txBody>
          <a:bodyPr anchor="ctr">
            <a:normAutofit/>
          </a:bodyPr>
          <a:lstStyle>
            <a:lvl1pPr marL="0" indent="0" algn="ctr">
              <a:lnSpc>
                <a:spcPct val="90000"/>
              </a:lnSpc>
              <a:buNone/>
              <a:defRPr sz="20000" b="0" i="0">
                <a:solidFill>
                  <a:schemeClr val="tx1"/>
                </a:solidFill>
                <a:latin typeface="+mn-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53DF09C0-6535-4055-81CC-988E059C8EEC}" type="datetime1">
              <a:rPr lang="en-US" smtClean="0"/>
              <a:t>3/10/2026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0508473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3 ">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4D2F98B-D271-37CE-BA9E-7E33E5BDD2F8}"/>
              </a:ext>
            </a:extLst>
          </p:cNvPr>
          <p:cNvGrpSpPr/>
          <p:nvPr userDrawn="1"/>
        </p:nvGrpSpPr>
        <p:grpSpPr>
          <a:xfrm>
            <a:off x="3674605" y="167600"/>
            <a:ext cx="9578190" cy="6544414"/>
            <a:chOff x="3674605" y="167600"/>
            <a:chExt cx="9578190" cy="6544414"/>
          </a:xfrm>
        </p:grpSpPr>
        <p:sp>
          <p:nvSpPr>
            <p:cNvPr id="6" name="Oval 5">
              <a:extLst>
                <a:ext uri="{FF2B5EF4-FFF2-40B4-BE49-F238E27FC236}">
                  <a16:creationId xmlns:a16="http://schemas.microsoft.com/office/drawing/2014/main" id="{77762970-4BA9-67FE-9546-B8C880CC8F90}"/>
                </a:ext>
              </a:extLst>
            </p:cNvPr>
            <p:cNvSpPr/>
            <p:nvPr userDrawn="1"/>
          </p:nvSpPr>
          <p:spPr>
            <a:xfrm flipH="1" flipV="1">
              <a:off x="3674605" y="167600"/>
              <a:ext cx="6544414" cy="6544414"/>
            </a:xfrm>
            <a:prstGeom prst="ellipse">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a:extLst>
                <a:ext uri="{FF2B5EF4-FFF2-40B4-BE49-F238E27FC236}">
                  <a16:creationId xmlns:a16="http://schemas.microsoft.com/office/drawing/2014/main" id="{B3EC315C-BB0A-068E-0412-678F624B1CEE}"/>
                </a:ext>
              </a:extLst>
            </p:cNvPr>
            <p:cNvSpPr/>
            <p:nvPr userDrawn="1"/>
          </p:nvSpPr>
          <p:spPr>
            <a:xfrm rot="20019298" flipH="1" flipV="1">
              <a:off x="10225860" y="197116"/>
              <a:ext cx="3026935" cy="5719959"/>
            </a:xfrm>
            <a:custGeom>
              <a:avLst/>
              <a:gdLst>
                <a:gd name="connsiteX0" fmla="*/ 523706 w 3026935"/>
                <a:gd name="connsiteY0" fmla="*/ 5609175 h 5719959"/>
                <a:gd name="connsiteX1" fmla="*/ 69603 w 3026935"/>
                <a:gd name="connsiteY1" fmla="*/ 5295250 h 5719959"/>
                <a:gd name="connsiteX2" fmla="*/ 0 w 3026935"/>
                <a:gd name="connsiteY2" fmla="*/ 5220954 h 5719959"/>
                <a:gd name="connsiteX3" fmla="*/ 2585464 w 3026935"/>
                <a:gd name="connsiteY3" fmla="*/ 0 h 5719959"/>
                <a:gd name="connsiteX4" fmla="*/ 2684902 w 3026935"/>
                <a:gd name="connsiteY4" fmla="*/ 233646 h 5719959"/>
                <a:gd name="connsiteX5" fmla="*/ 3026935 w 3026935"/>
                <a:gd name="connsiteY5" fmla="*/ 2201083 h 5719959"/>
                <a:gd name="connsiteX6" fmla="*/ 1024217 w 3026935"/>
                <a:gd name="connsiteY6" fmla="*/ 5719959 h 5719959"/>
                <a:gd name="connsiteX7" fmla="*/ 523706 w 3026935"/>
                <a:gd name="connsiteY7" fmla="*/ 5609175 h 5719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6935" h="5719959">
                  <a:moveTo>
                    <a:pt x="523706" y="5609175"/>
                  </a:moveTo>
                  <a:cubicBezTo>
                    <a:pt x="363731" y="5536855"/>
                    <a:pt x="211489" y="5430678"/>
                    <a:pt x="69603" y="5295250"/>
                  </a:cubicBezTo>
                  <a:lnTo>
                    <a:pt x="0" y="5220954"/>
                  </a:lnTo>
                  <a:lnTo>
                    <a:pt x="2585464" y="0"/>
                  </a:lnTo>
                  <a:lnTo>
                    <a:pt x="2684902" y="233646"/>
                  </a:lnTo>
                  <a:cubicBezTo>
                    <a:pt x="2900844" y="795262"/>
                    <a:pt x="3026935" y="1472300"/>
                    <a:pt x="3026935" y="2201083"/>
                  </a:cubicBezTo>
                  <a:cubicBezTo>
                    <a:pt x="3026935" y="4144505"/>
                    <a:pt x="2130288" y="5719959"/>
                    <a:pt x="1024217" y="5719959"/>
                  </a:cubicBezTo>
                  <a:cubicBezTo>
                    <a:pt x="851393" y="5719959"/>
                    <a:pt x="683683" y="5681496"/>
                    <a:pt x="523706" y="5609175"/>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6AEC7A8F-DFB0-BA58-55BA-2256D4291493}"/>
              </a:ext>
            </a:extLst>
          </p:cNvPr>
          <p:cNvSpPr>
            <a:spLocks noGrp="1"/>
          </p:cNvSpPr>
          <p:nvPr>
            <p:ph type="title"/>
          </p:nvPr>
        </p:nvSpPr>
        <p:spPr>
          <a:xfrm>
            <a:off x="533400" y="4191000"/>
            <a:ext cx="5562600" cy="2127664"/>
          </a:xfrm>
        </p:spPr>
        <p:txBody>
          <a:bodyPr/>
          <a:lstStyle>
            <a:lvl1pPr>
              <a:lnSpc>
                <a:spcPct val="110000"/>
              </a:lnSpc>
              <a:defRPr sz="2600">
                <a:solidFill>
                  <a:schemeClr val="bg1"/>
                </a:solidFill>
              </a:defRPr>
            </a:lvl1pPr>
          </a:lstStyle>
          <a:p>
            <a:r>
              <a:rPr lang="en-US" dirty="0"/>
              <a:t>Click to edit Master title style</a:t>
            </a:r>
          </a:p>
        </p:txBody>
      </p:sp>
      <p:sp>
        <p:nvSpPr>
          <p:cNvPr id="13" name="Content Placeholder 13">
            <a:extLst>
              <a:ext uri="{FF2B5EF4-FFF2-40B4-BE49-F238E27FC236}">
                <a16:creationId xmlns:a16="http://schemas.microsoft.com/office/drawing/2014/main" id="{7000DFF9-87C1-EF0E-8591-CD17A07068B5}"/>
              </a:ext>
            </a:extLst>
          </p:cNvPr>
          <p:cNvSpPr>
            <a:spLocks noGrp="1"/>
          </p:cNvSpPr>
          <p:nvPr>
            <p:ph sz="quarter" idx="14" hasCustomPrompt="1"/>
          </p:nvPr>
        </p:nvSpPr>
        <p:spPr>
          <a:xfrm>
            <a:off x="533400" y="759066"/>
            <a:ext cx="11125200" cy="3279534"/>
          </a:xfrm>
        </p:spPr>
        <p:txBody>
          <a:bodyPr/>
          <a:lstStyle>
            <a:lvl1pPr>
              <a:lnSpc>
                <a:spcPct val="90000"/>
              </a:lnSpc>
              <a:buNone/>
              <a:defRPr sz="3000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1"/>
                </a:solidFill>
              </a:defRPr>
            </a:lvl1pPr>
          </a:lstStyle>
          <a:p>
            <a:fld id="{DCE8854E-90F8-4761-A9B8-18B1C5A3D25C}" type="datetime1">
              <a:rPr lang="en-US" smtClean="0"/>
              <a:pPr/>
              <a:t>3/10/2026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85134562"/>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4">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D9F14A6-6A33-FB70-8539-2013309315DA}"/>
              </a:ext>
            </a:extLst>
          </p:cNvPr>
          <p:cNvGrpSpPr/>
          <p:nvPr userDrawn="1"/>
        </p:nvGrpSpPr>
        <p:grpSpPr>
          <a:xfrm>
            <a:off x="152400" y="148866"/>
            <a:ext cx="13084970" cy="6544413"/>
            <a:chOff x="152400" y="148866"/>
            <a:chExt cx="13084970" cy="6544413"/>
          </a:xfrm>
        </p:grpSpPr>
        <p:sp>
          <p:nvSpPr>
            <p:cNvPr id="10" name="Freeform 9">
              <a:extLst>
                <a:ext uri="{FF2B5EF4-FFF2-40B4-BE49-F238E27FC236}">
                  <a16:creationId xmlns:a16="http://schemas.microsoft.com/office/drawing/2014/main" id="{3FE5424B-1C2A-A6C8-2640-0AAA6B5870AC}"/>
                </a:ext>
              </a:extLst>
            </p:cNvPr>
            <p:cNvSpPr/>
            <p:nvPr/>
          </p:nvSpPr>
          <p:spPr>
            <a:xfrm flipH="1">
              <a:off x="152400" y="148866"/>
              <a:ext cx="10517893" cy="6544413"/>
            </a:xfrm>
            <a:custGeom>
              <a:avLst/>
              <a:gdLst>
                <a:gd name="connsiteX0" fmla="*/ 10517893 w 10517893"/>
                <a:gd name="connsiteY0" fmla="*/ 0 h 6544413"/>
                <a:gd name="connsiteX1" fmla="*/ 3272207 w 10517893"/>
                <a:gd name="connsiteY1" fmla="*/ 0 h 6544413"/>
                <a:gd name="connsiteX2" fmla="*/ 3231795 w 10517893"/>
                <a:gd name="connsiteY2" fmla="*/ 0 h 6544413"/>
                <a:gd name="connsiteX3" fmla="*/ 3231795 w 10517893"/>
                <a:gd name="connsiteY3" fmla="*/ 2041 h 6544413"/>
                <a:gd name="connsiteX4" fmla="*/ 2937642 w 10517893"/>
                <a:gd name="connsiteY4" fmla="*/ 16896 h 6544413"/>
                <a:gd name="connsiteX5" fmla="*/ 0 w 10517893"/>
                <a:gd name="connsiteY5" fmla="*/ 3272207 h 6544413"/>
                <a:gd name="connsiteX6" fmla="*/ 2937642 w 10517893"/>
                <a:gd name="connsiteY6" fmla="*/ 6527520 h 6544413"/>
                <a:gd name="connsiteX7" fmla="*/ 3231795 w 10517893"/>
                <a:gd name="connsiteY7" fmla="*/ 6542374 h 6544413"/>
                <a:gd name="connsiteX8" fmla="*/ 3231795 w 10517893"/>
                <a:gd name="connsiteY8" fmla="*/ 6544413 h 6544413"/>
                <a:gd name="connsiteX9" fmla="*/ 3272207 w 10517893"/>
                <a:gd name="connsiteY9" fmla="*/ 6544413 h 6544413"/>
                <a:gd name="connsiteX10" fmla="*/ 10517893 w 105178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17893" h="6544413">
                  <a:moveTo>
                    <a:pt x="10517893" y="0"/>
                  </a:moveTo>
                  <a:lnTo>
                    <a:pt x="3272207" y="0"/>
                  </a:lnTo>
                  <a:lnTo>
                    <a:pt x="3231795" y="0"/>
                  </a:lnTo>
                  <a:lnTo>
                    <a:pt x="3231795" y="2041"/>
                  </a:lnTo>
                  <a:lnTo>
                    <a:pt x="2937642" y="16896"/>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10517893" y="6544413"/>
                  </a:ln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0">
              <a:extLst>
                <a:ext uri="{FF2B5EF4-FFF2-40B4-BE49-F238E27FC236}">
                  <a16:creationId xmlns:a16="http://schemas.microsoft.com/office/drawing/2014/main" id="{E8B2D998-93EB-2CBC-37AA-4294826CB13B}"/>
                </a:ext>
              </a:extLst>
            </p:cNvPr>
            <p:cNvSpPr/>
            <p:nvPr/>
          </p:nvSpPr>
          <p:spPr>
            <a:xfrm rot="20019298">
              <a:off x="10566593" y="306343"/>
              <a:ext cx="2670777" cy="5138414"/>
            </a:xfrm>
            <a:custGeom>
              <a:avLst/>
              <a:gdLst>
                <a:gd name="connsiteX0" fmla="*/ 2503229 w 2670777"/>
                <a:gd name="connsiteY0" fmla="*/ 110784 h 5138414"/>
                <a:gd name="connsiteX1" fmla="*/ 2598266 w 2670777"/>
                <a:gd name="connsiteY1" fmla="*/ 158202 h 5138414"/>
                <a:gd name="connsiteX2" fmla="*/ 2670777 w 2670777"/>
                <a:gd name="connsiteY2" fmla="*/ 201312 h 5138414"/>
                <a:gd name="connsiteX3" fmla="*/ 225879 w 2670777"/>
                <a:gd name="connsiteY3" fmla="*/ 5138414 h 5138414"/>
                <a:gd name="connsiteX4" fmla="*/ 157383 w 2670777"/>
                <a:gd name="connsiteY4" fmla="*/ 4888582 h 5138414"/>
                <a:gd name="connsiteX5" fmla="*/ 0 w 2670777"/>
                <a:gd name="connsiteY5" fmla="*/ 3518876 h 5138414"/>
                <a:gd name="connsiteX6" fmla="*/ 2002718 w 2670777"/>
                <a:gd name="connsiteY6" fmla="*/ 0 h 5138414"/>
                <a:gd name="connsiteX7" fmla="*/ 2503229 w 2670777"/>
                <a:gd name="connsiteY7" fmla="*/ 110784 h 5138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0777" h="5138414">
                  <a:moveTo>
                    <a:pt x="2503229" y="110784"/>
                  </a:moveTo>
                  <a:cubicBezTo>
                    <a:pt x="2535224" y="125248"/>
                    <a:pt x="2566910" y="141066"/>
                    <a:pt x="2598266" y="158202"/>
                  </a:cubicBezTo>
                  <a:lnTo>
                    <a:pt x="2670777" y="201312"/>
                  </a:lnTo>
                  <a:lnTo>
                    <a:pt x="225879" y="5138414"/>
                  </a:lnTo>
                  <a:lnTo>
                    <a:pt x="157383" y="4888582"/>
                  </a:lnTo>
                  <a:cubicBezTo>
                    <a:pt x="56041" y="4467590"/>
                    <a:pt x="0" y="4004732"/>
                    <a:pt x="0" y="3518876"/>
                  </a:cubicBezTo>
                  <a:cubicBezTo>
                    <a:pt x="0" y="1575454"/>
                    <a:pt x="896647" y="0"/>
                    <a:pt x="2002718" y="0"/>
                  </a:cubicBezTo>
                  <a:cubicBezTo>
                    <a:pt x="2175542" y="0"/>
                    <a:pt x="2343253" y="38464"/>
                    <a:pt x="2503229" y="110784"/>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itle 7">
            <a:extLst>
              <a:ext uri="{FF2B5EF4-FFF2-40B4-BE49-F238E27FC236}">
                <a16:creationId xmlns:a16="http://schemas.microsoft.com/office/drawing/2014/main" id="{D7B780EC-F16A-35FF-0401-36928A84A403}"/>
              </a:ext>
            </a:extLst>
          </p:cNvPr>
          <p:cNvSpPr>
            <a:spLocks noGrp="1"/>
          </p:cNvSpPr>
          <p:nvPr>
            <p:ph type="title"/>
          </p:nvPr>
        </p:nvSpPr>
        <p:spPr>
          <a:xfrm>
            <a:off x="533400" y="4191000"/>
            <a:ext cx="5562600" cy="2127664"/>
          </a:xfrm>
        </p:spPr>
        <p:txBody>
          <a:bodyPr/>
          <a:lstStyle>
            <a:lvl1pPr>
              <a:lnSpc>
                <a:spcPct val="110000"/>
              </a:lnSpc>
              <a:defRPr sz="2600">
                <a:solidFill>
                  <a:schemeClr val="bg1"/>
                </a:solidFill>
              </a:defRPr>
            </a:lvl1pPr>
          </a:lstStyle>
          <a:p>
            <a:r>
              <a:rPr lang="en-US" dirty="0"/>
              <a:t>Click to edit Master title style</a:t>
            </a:r>
          </a:p>
        </p:txBody>
      </p:sp>
      <p:sp>
        <p:nvSpPr>
          <p:cNvPr id="14" name="Content Placeholder 13">
            <a:extLst>
              <a:ext uri="{FF2B5EF4-FFF2-40B4-BE49-F238E27FC236}">
                <a16:creationId xmlns:a16="http://schemas.microsoft.com/office/drawing/2014/main" id="{26CBD53D-3DBA-A3EF-41D6-7A5D01E2329F}"/>
              </a:ext>
            </a:extLst>
          </p:cNvPr>
          <p:cNvSpPr>
            <a:spLocks noGrp="1"/>
          </p:cNvSpPr>
          <p:nvPr>
            <p:ph sz="quarter" idx="14" hasCustomPrompt="1"/>
          </p:nvPr>
        </p:nvSpPr>
        <p:spPr>
          <a:xfrm>
            <a:off x="533400" y="533400"/>
            <a:ext cx="11125200" cy="3505200"/>
          </a:xfrm>
        </p:spPr>
        <p:txBody>
          <a:bodyPr/>
          <a:lstStyle>
            <a:lvl1pPr>
              <a:lnSpc>
                <a:spcPct val="90000"/>
              </a:lnSpc>
              <a:buNone/>
              <a:defRPr sz="3000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1"/>
                </a:solidFill>
              </a:defRPr>
            </a:lvl1pPr>
          </a:lstStyle>
          <a:p>
            <a:fld id="{DCE8854E-90F8-4761-A9B8-18B1C5A3D25C}" type="datetime1">
              <a:rPr lang="en-US" smtClean="0"/>
              <a:pPr/>
              <a:t>3/10/2026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463702145"/>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EF000B3-B3CC-941C-359D-2D09154526E9}"/>
              </a:ext>
            </a:extLst>
          </p:cNvPr>
          <p:cNvGrpSpPr/>
          <p:nvPr userDrawn="1"/>
        </p:nvGrpSpPr>
        <p:grpSpPr>
          <a:xfrm>
            <a:off x="152400" y="-88436"/>
            <a:ext cx="11904205" cy="7037751"/>
            <a:chOff x="152400" y="-88436"/>
            <a:chExt cx="11904205" cy="7037751"/>
          </a:xfrm>
        </p:grpSpPr>
        <p:sp>
          <p:nvSpPr>
            <p:cNvPr id="6" name="Freeform 5">
              <a:extLst>
                <a:ext uri="{FF2B5EF4-FFF2-40B4-BE49-F238E27FC236}">
                  <a16:creationId xmlns:a16="http://schemas.microsoft.com/office/drawing/2014/main" id="{2582DCA7-8895-A2BB-0DBE-032EA20CC439}"/>
                </a:ext>
              </a:extLst>
            </p:cNvPr>
            <p:cNvSpPr/>
            <p:nvPr userDrawn="1"/>
          </p:nvSpPr>
          <p:spPr>
            <a:xfrm flipH="1" flipV="1">
              <a:off x="152400" y="1232165"/>
              <a:ext cx="857498" cy="4415281"/>
            </a:xfrm>
            <a:custGeom>
              <a:avLst/>
              <a:gdLst>
                <a:gd name="connsiteX0" fmla="*/ 857498 w 857498"/>
                <a:gd name="connsiteY0" fmla="*/ 4415281 h 4415281"/>
                <a:gd name="connsiteX1" fmla="*/ 850059 w 857498"/>
                <a:gd name="connsiteY1" fmla="*/ 4407798 h 4415281"/>
                <a:gd name="connsiteX2" fmla="*/ 0 w 857498"/>
                <a:gd name="connsiteY2" fmla="*/ 2207640 h 4415281"/>
                <a:gd name="connsiteX3" fmla="*/ 850059 w 857498"/>
                <a:gd name="connsiteY3" fmla="*/ 7483 h 4415281"/>
                <a:gd name="connsiteX4" fmla="*/ 857498 w 857498"/>
                <a:gd name="connsiteY4" fmla="*/ 0 h 4415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498" h="4415281">
                  <a:moveTo>
                    <a:pt x="857498" y="4415281"/>
                  </a:moveTo>
                  <a:lnTo>
                    <a:pt x="850059" y="4407798"/>
                  </a:lnTo>
                  <a:cubicBezTo>
                    <a:pt x="321903" y="3826696"/>
                    <a:pt x="0" y="3054760"/>
                    <a:pt x="0" y="2207640"/>
                  </a:cubicBezTo>
                  <a:cubicBezTo>
                    <a:pt x="0" y="1360520"/>
                    <a:pt x="321903" y="588585"/>
                    <a:pt x="850059" y="7483"/>
                  </a:cubicBezTo>
                  <a:lnTo>
                    <a:pt x="857498" y="0"/>
                  </a:lnTo>
                  <a:close/>
                </a:path>
              </a:pathLst>
            </a:cu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Oval 7">
              <a:extLst>
                <a:ext uri="{FF2B5EF4-FFF2-40B4-BE49-F238E27FC236}">
                  <a16:creationId xmlns:a16="http://schemas.microsoft.com/office/drawing/2014/main" id="{06A580B7-03BC-7B73-D23A-D4523B8FB667}"/>
                </a:ext>
              </a:extLst>
            </p:cNvPr>
            <p:cNvSpPr/>
            <p:nvPr userDrawn="1"/>
          </p:nvSpPr>
          <p:spPr>
            <a:xfrm flipV="1">
              <a:off x="5512191" y="167600"/>
              <a:ext cx="6544414" cy="6544414"/>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077ECBD9-D58C-001D-C9CF-2A1A6B692875}"/>
                </a:ext>
              </a:extLst>
            </p:cNvPr>
            <p:cNvSpPr/>
            <p:nvPr userDrawn="1"/>
          </p:nvSpPr>
          <p:spPr>
            <a:xfrm rot="1580702" flipV="1">
              <a:off x="1258327" y="-88436"/>
              <a:ext cx="4005435" cy="7037751"/>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400" y="533400"/>
            <a:ext cx="11125200" cy="5807620"/>
          </a:xfrm>
        </p:spPr>
        <p:txBody>
          <a:bodyPr anchor="ctr">
            <a:normAutofit/>
          </a:bodyPr>
          <a:lstStyle>
            <a:lvl1pPr marL="0" indent="0">
              <a:lnSpc>
                <a:spcPct val="90000"/>
              </a:lnSpc>
              <a:spcBef>
                <a:spcPts val="0"/>
              </a:spcBef>
              <a:buNone/>
              <a:defRPr sz="7200" b="0" i="0">
                <a:solidFill>
                  <a:schemeClr val="bg1"/>
                </a:solidFill>
                <a:latin typeface="+mj-lt"/>
              </a:defRPr>
            </a:lvl1pPr>
            <a:lvl2pPr marL="228600" indent="0">
              <a:lnSpc>
                <a:spcPct val="90000"/>
              </a:lnSpc>
              <a:spcBef>
                <a:spcPts val="0"/>
              </a:spcBef>
              <a:buNone/>
              <a:defRPr sz="7200" b="0" i="0">
                <a:solidFill>
                  <a:schemeClr val="bg1"/>
                </a:solidFill>
                <a:latin typeface="+mj-lt"/>
              </a:defRPr>
            </a:lvl2pPr>
            <a:lvl3pPr marL="457200" indent="0">
              <a:lnSpc>
                <a:spcPct val="90000"/>
              </a:lnSpc>
              <a:spcBef>
                <a:spcPts val="0"/>
              </a:spcBef>
              <a:buNone/>
              <a:defRPr sz="7200" b="0" i="0">
                <a:solidFill>
                  <a:schemeClr val="bg1"/>
                </a:solidFill>
                <a:latin typeface="+mj-lt"/>
              </a:defRPr>
            </a:lvl3pPr>
            <a:lvl4pPr marL="685800" indent="0">
              <a:lnSpc>
                <a:spcPct val="90000"/>
              </a:lnSpc>
              <a:spcBef>
                <a:spcPts val="0"/>
              </a:spcBef>
              <a:buNone/>
              <a:defRPr sz="7200" b="0" i="0">
                <a:solidFill>
                  <a:schemeClr val="bg1"/>
                </a:solidFill>
                <a:latin typeface="+mj-lt"/>
              </a:defRPr>
            </a:lvl4pPr>
            <a:lvl5pPr marL="914400" indent="0">
              <a:lnSpc>
                <a:spcPct val="90000"/>
              </a:lnSpc>
              <a:spcBef>
                <a:spcPts val="0"/>
              </a:spcBef>
              <a:buNone/>
              <a:defRPr sz="7200" b="0" i="0">
                <a:solidFill>
                  <a:schemeClr val="bg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a:solidFill>
                <a:schemeClr val="bg1"/>
              </a:solidFill>
            </a:endParaRP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967A35BA-41D5-4E87-94C2-E365E2A3656B}" type="datetime1">
              <a:rPr lang="en-US" smtClean="0"/>
              <a:pPr/>
              <a:t>3/10/2026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581965512"/>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C83108B4-D831-97C7-3CA0-D2D881D64FF0}"/>
              </a:ext>
            </a:extLst>
          </p:cNvPr>
          <p:cNvGrpSpPr/>
          <p:nvPr userDrawn="1"/>
        </p:nvGrpSpPr>
        <p:grpSpPr>
          <a:xfrm>
            <a:off x="152400" y="-88436"/>
            <a:ext cx="11904205" cy="7037751"/>
            <a:chOff x="152400" y="-88436"/>
            <a:chExt cx="11904205" cy="7037751"/>
          </a:xfrm>
        </p:grpSpPr>
        <p:sp>
          <p:nvSpPr>
            <p:cNvPr id="8" name="Freeform 7">
              <a:extLst>
                <a:ext uri="{FF2B5EF4-FFF2-40B4-BE49-F238E27FC236}">
                  <a16:creationId xmlns:a16="http://schemas.microsoft.com/office/drawing/2014/main" id="{A496F412-2CA1-A786-6264-9455D3669C60}"/>
                </a:ext>
              </a:extLst>
            </p:cNvPr>
            <p:cNvSpPr/>
            <p:nvPr/>
          </p:nvSpPr>
          <p:spPr>
            <a:xfrm flipH="1" flipV="1">
              <a:off x="152400" y="1232165"/>
              <a:ext cx="857498" cy="4415281"/>
            </a:xfrm>
            <a:custGeom>
              <a:avLst/>
              <a:gdLst>
                <a:gd name="connsiteX0" fmla="*/ 857498 w 857498"/>
                <a:gd name="connsiteY0" fmla="*/ 4415281 h 4415281"/>
                <a:gd name="connsiteX1" fmla="*/ 850059 w 857498"/>
                <a:gd name="connsiteY1" fmla="*/ 4407798 h 4415281"/>
                <a:gd name="connsiteX2" fmla="*/ 0 w 857498"/>
                <a:gd name="connsiteY2" fmla="*/ 2207640 h 4415281"/>
                <a:gd name="connsiteX3" fmla="*/ 850059 w 857498"/>
                <a:gd name="connsiteY3" fmla="*/ 7483 h 4415281"/>
                <a:gd name="connsiteX4" fmla="*/ 857498 w 857498"/>
                <a:gd name="connsiteY4" fmla="*/ 0 h 4415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498" h="4415281">
                  <a:moveTo>
                    <a:pt x="857498" y="4415281"/>
                  </a:moveTo>
                  <a:lnTo>
                    <a:pt x="850059" y="4407798"/>
                  </a:lnTo>
                  <a:cubicBezTo>
                    <a:pt x="321903" y="3826696"/>
                    <a:pt x="0" y="3054760"/>
                    <a:pt x="0" y="2207640"/>
                  </a:cubicBezTo>
                  <a:cubicBezTo>
                    <a:pt x="0" y="1360520"/>
                    <a:pt x="321903" y="588585"/>
                    <a:pt x="850059" y="7483"/>
                  </a:cubicBezTo>
                  <a:lnTo>
                    <a:pt x="857498" y="0"/>
                  </a:lnTo>
                  <a:close/>
                </a:path>
              </a:pathLst>
            </a:cu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EB3D0D44-B0A9-90BF-BECF-B9616C6B43A2}"/>
                </a:ext>
              </a:extLst>
            </p:cNvPr>
            <p:cNvSpPr/>
            <p:nvPr/>
          </p:nvSpPr>
          <p:spPr>
            <a:xfrm flipV="1">
              <a:off x="5512191" y="167600"/>
              <a:ext cx="6544414" cy="6544414"/>
            </a:xfrm>
            <a:prstGeom prst="ellipse">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32187DF4-0103-94F1-AE81-7B1C3CE4D600}"/>
                </a:ext>
              </a:extLst>
            </p:cNvPr>
            <p:cNvSpPr/>
            <p:nvPr/>
          </p:nvSpPr>
          <p:spPr>
            <a:xfrm rot="1580702" flipV="1">
              <a:off x="1258327" y="-88436"/>
              <a:ext cx="4005435" cy="7037751"/>
            </a:xfrm>
            <a:prstGeom prst="ellipse">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400" y="533401"/>
            <a:ext cx="11125200" cy="5810554"/>
          </a:xfrm>
        </p:spPr>
        <p:txBody>
          <a:bodyPr anchor="b">
            <a:norm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0" y="6343955"/>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AEFC801C-C54B-4E4E-A0DD-68C292C7D70F}" type="datetime1">
              <a:rPr lang="en-US" smtClean="0"/>
              <a:t>3/10/2026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713674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4"/>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4BEFABD-CB75-C946-222C-00C4D17BBCAC}"/>
              </a:ext>
            </a:extLst>
          </p:cNvPr>
          <p:cNvGrpSpPr/>
          <p:nvPr userDrawn="1"/>
        </p:nvGrpSpPr>
        <p:grpSpPr>
          <a:xfrm>
            <a:off x="152400" y="-88436"/>
            <a:ext cx="11887200" cy="7037751"/>
            <a:chOff x="152400" y="-88436"/>
            <a:chExt cx="11887200" cy="7037751"/>
          </a:xfrm>
          <a:solidFill>
            <a:schemeClr val="accent2">
              <a:lumMod val="60000"/>
              <a:lumOff val="40000"/>
            </a:schemeClr>
          </a:solidFill>
        </p:grpSpPr>
        <p:sp>
          <p:nvSpPr>
            <p:cNvPr id="7" name="Freeform 6">
              <a:extLst>
                <a:ext uri="{FF2B5EF4-FFF2-40B4-BE49-F238E27FC236}">
                  <a16:creationId xmlns:a16="http://schemas.microsoft.com/office/drawing/2014/main" id="{A996BEEC-0C49-EB89-B4C3-4243624505D2}"/>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11DC428A-372E-27F2-84C6-6AA20D8F6D56}"/>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2C856E1D-4134-5C6C-2F30-22CD85C52409}"/>
                </a:ext>
              </a:extLst>
            </p:cNvPr>
            <p:cNvSpPr/>
            <p:nvPr/>
          </p:nvSpPr>
          <p:spPr>
            <a:xfrm rot="20019298">
              <a:off x="51275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3/10/2026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533400" y="1559298"/>
            <a:ext cx="11125199" cy="4782312"/>
          </a:xfrm>
        </p:spPr>
        <p:txBody>
          <a:bodyPr anchor="b">
            <a:no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176921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4">
            <a:lumMod val="20000"/>
            <a:lumOff val="80000"/>
          </a:schemeClr>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4BEFABD-CB75-C946-222C-00C4D17BBCAC}"/>
              </a:ext>
            </a:extLst>
          </p:cNvPr>
          <p:cNvGrpSpPr/>
          <p:nvPr userDrawn="1"/>
        </p:nvGrpSpPr>
        <p:grpSpPr>
          <a:xfrm>
            <a:off x="152400" y="-88436"/>
            <a:ext cx="11887200" cy="7037751"/>
            <a:chOff x="152400" y="-88436"/>
            <a:chExt cx="11887200" cy="7037751"/>
          </a:xfrm>
          <a:noFill/>
        </p:grpSpPr>
        <p:sp>
          <p:nvSpPr>
            <p:cNvPr id="7" name="Freeform 6">
              <a:extLst>
                <a:ext uri="{FF2B5EF4-FFF2-40B4-BE49-F238E27FC236}">
                  <a16:creationId xmlns:a16="http://schemas.microsoft.com/office/drawing/2014/main" id="{A996BEEC-0C49-EB89-B4C3-4243624505D2}"/>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11DC428A-372E-27F2-84C6-6AA20D8F6D56}"/>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2C856E1D-4134-5C6C-2F30-22CD85C52409}"/>
                </a:ext>
              </a:extLst>
            </p:cNvPr>
            <p:cNvSpPr/>
            <p:nvPr/>
          </p:nvSpPr>
          <p:spPr>
            <a:xfrm rot="20019298">
              <a:off x="5127522" y="-88436"/>
              <a:ext cx="4005435" cy="7037751"/>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533400" y="1559298"/>
            <a:ext cx="11125199" cy="4782312"/>
          </a:xfrm>
        </p:spPr>
        <p:txBody>
          <a:bodyPr anchor="b">
            <a:no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3/10/2026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0780013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33400" y="5753744"/>
            <a:ext cx="11125200" cy="587277"/>
          </a:xfrm>
        </p:spPr>
        <p:txBody>
          <a:bodyPr anchor="ctr">
            <a:normAutofit/>
          </a:bodyPr>
          <a:lstStyle>
            <a:lvl1pPr algn="r">
              <a:lnSpc>
                <a:spcPct val="120000"/>
              </a:lnSpc>
              <a:defRPr sz="2000" b="0" i="0" spc="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125865"/>
            <a:ext cx="9226574" cy="46278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3/10/2026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grpSp>
        <p:nvGrpSpPr>
          <p:cNvPr id="6" name="Group 5">
            <a:extLst>
              <a:ext uri="{FF2B5EF4-FFF2-40B4-BE49-F238E27FC236}">
                <a16:creationId xmlns:a16="http://schemas.microsoft.com/office/drawing/2014/main" id="{957D5DCB-C78A-3045-4A42-D1BAF957307A}"/>
              </a:ext>
            </a:extLst>
          </p:cNvPr>
          <p:cNvGrpSpPr/>
          <p:nvPr userDrawn="1"/>
        </p:nvGrpSpPr>
        <p:grpSpPr>
          <a:xfrm flipH="1" flipV="1">
            <a:off x="152400" y="-88436"/>
            <a:ext cx="11887200" cy="7037751"/>
            <a:chOff x="152400" y="-88436"/>
            <a:chExt cx="11887200" cy="7037751"/>
          </a:xfrm>
        </p:grpSpPr>
        <p:sp>
          <p:nvSpPr>
            <p:cNvPr id="8" name="Freeform 7">
              <a:extLst>
                <a:ext uri="{FF2B5EF4-FFF2-40B4-BE49-F238E27FC236}">
                  <a16:creationId xmlns:a16="http://schemas.microsoft.com/office/drawing/2014/main" id="{9DA47DF6-7422-370F-C575-3584C4CB05A9}"/>
                </a:ext>
              </a:extLst>
            </p:cNvPr>
            <p:cNvSpPr/>
            <p:nvPr/>
          </p:nvSpPr>
          <p:spPr>
            <a:xfrm>
              <a:off x="5217408" y="148866"/>
              <a:ext cx="6822192" cy="6544413"/>
            </a:xfrm>
            <a:custGeom>
              <a:avLst/>
              <a:gdLst>
                <a:gd name="connsiteX0" fmla="*/ 3231794 w 6822192"/>
                <a:gd name="connsiteY0" fmla="*/ 0 h 6544413"/>
                <a:gd name="connsiteX1" fmla="*/ 3272206 w 6822192"/>
                <a:gd name="connsiteY1" fmla="*/ 0 h 6544413"/>
                <a:gd name="connsiteX2" fmla="*/ 6822192 w 6822192"/>
                <a:gd name="connsiteY2" fmla="*/ 0 h 6544413"/>
                <a:gd name="connsiteX3" fmla="*/ 6822192 w 6822192"/>
                <a:gd name="connsiteY3" fmla="*/ 6544413 h 6544413"/>
                <a:gd name="connsiteX4" fmla="*/ 3272206 w 6822192"/>
                <a:gd name="connsiteY4" fmla="*/ 6544413 h 6544413"/>
                <a:gd name="connsiteX5" fmla="*/ 3231794 w 6822192"/>
                <a:gd name="connsiteY5" fmla="*/ 6544413 h 6544413"/>
                <a:gd name="connsiteX6" fmla="*/ 3231794 w 6822192"/>
                <a:gd name="connsiteY6" fmla="*/ 6542374 h 6544413"/>
                <a:gd name="connsiteX7" fmla="*/ 2937641 w 6822192"/>
                <a:gd name="connsiteY7" fmla="*/ 6527520 h 6544413"/>
                <a:gd name="connsiteX8" fmla="*/ 0 w 6822192"/>
                <a:gd name="connsiteY8" fmla="*/ 3272207 h 6544413"/>
                <a:gd name="connsiteX9" fmla="*/ 2937641 w 6822192"/>
                <a:gd name="connsiteY9" fmla="*/ 16895 h 6544413"/>
                <a:gd name="connsiteX10" fmla="*/ 3231794 w 6822192"/>
                <a:gd name="connsiteY10" fmla="*/ 2041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22192" h="6544413">
                  <a:moveTo>
                    <a:pt x="3231794" y="0"/>
                  </a:moveTo>
                  <a:lnTo>
                    <a:pt x="3272206" y="0"/>
                  </a:lnTo>
                  <a:lnTo>
                    <a:pt x="6822192" y="0"/>
                  </a:lnTo>
                  <a:lnTo>
                    <a:pt x="6822192" y="6544413"/>
                  </a:lnTo>
                  <a:lnTo>
                    <a:pt x="3272206" y="6544413"/>
                  </a:lnTo>
                  <a:lnTo>
                    <a:pt x="3231794" y="6544413"/>
                  </a:lnTo>
                  <a:lnTo>
                    <a:pt x="3231794" y="6542374"/>
                  </a:lnTo>
                  <a:lnTo>
                    <a:pt x="2937641" y="6527520"/>
                  </a:lnTo>
                  <a:cubicBezTo>
                    <a:pt x="1287610" y="6359951"/>
                    <a:pt x="0" y="4966448"/>
                    <a:pt x="0" y="3272207"/>
                  </a:cubicBezTo>
                  <a:cubicBezTo>
                    <a:pt x="0" y="1577967"/>
                    <a:pt x="1287610" y="184464"/>
                    <a:pt x="2937641" y="16895"/>
                  </a:cubicBezTo>
                  <a:lnTo>
                    <a:pt x="3231794" y="2041"/>
                  </a:lnTo>
                  <a:close/>
                </a:path>
              </a:pathLst>
            </a:cu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A5D1B8AA-DC25-BD12-0C34-71C058CEE5B8}"/>
                </a:ext>
              </a:extLst>
            </p:cNvPr>
            <p:cNvSpPr/>
            <p:nvPr/>
          </p:nvSpPr>
          <p:spPr>
            <a:xfrm flipH="1">
              <a:off x="152400" y="1586373"/>
              <a:ext cx="562714" cy="3669401"/>
            </a:xfrm>
            <a:custGeom>
              <a:avLst/>
              <a:gdLst>
                <a:gd name="connsiteX0" fmla="*/ 562714 w 562714"/>
                <a:gd name="connsiteY0" fmla="*/ 0 h 3669401"/>
                <a:gd name="connsiteX1" fmla="*/ 558842 w 562714"/>
                <a:gd name="connsiteY1" fmla="*/ 5178 h 3669401"/>
                <a:gd name="connsiteX2" fmla="*/ 0 w 562714"/>
                <a:gd name="connsiteY2" fmla="*/ 1834700 h 3669401"/>
                <a:gd name="connsiteX3" fmla="*/ 558842 w 562714"/>
                <a:gd name="connsiteY3" fmla="*/ 3664222 h 3669401"/>
                <a:gd name="connsiteX4" fmla="*/ 562714 w 562714"/>
                <a:gd name="connsiteY4" fmla="*/ 3669401 h 36694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714" h="3669401">
                  <a:moveTo>
                    <a:pt x="562714" y="0"/>
                  </a:moveTo>
                  <a:lnTo>
                    <a:pt x="558842" y="5178"/>
                  </a:lnTo>
                  <a:cubicBezTo>
                    <a:pt x="206018" y="527426"/>
                    <a:pt x="0" y="1157004"/>
                    <a:pt x="0" y="1834700"/>
                  </a:cubicBezTo>
                  <a:cubicBezTo>
                    <a:pt x="0" y="2512396"/>
                    <a:pt x="206018" y="3141975"/>
                    <a:pt x="558842" y="3664222"/>
                  </a:cubicBezTo>
                  <a:lnTo>
                    <a:pt x="562714" y="3669401"/>
                  </a:lnTo>
                  <a:close/>
                </a:path>
              </a:pathLst>
            </a:cu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456AC469-2947-1746-497A-AFAE40774752}"/>
                </a:ext>
              </a:extLst>
            </p:cNvPr>
            <p:cNvSpPr/>
            <p:nvPr/>
          </p:nvSpPr>
          <p:spPr>
            <a:xfrm rot="1580702" flipH="1">
              <a:off x="963543" y="-88436"/>
              <a:ext cx="4005435" cy="7037751"/>
            </a:xfrm>
            <a:prstGeom prst="ellipse">
              <a:avLst/>
            </a:pr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656540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09108B5-C429-31CF-031E-CED9C7D1A9A1}"/>
              </a:ext>
            </a:extLst>
          </p:cNvPr>
          <p:cNvSpPr>
            <a:spLocks noGrp="1"/>
          </p:cNvSpPr>
          <p:nvPr>
            <p:ph type="title" hasCustomPrompt="1"/>
          </p:nvPr>
        </p:nvSpPr>
        <p:spPr>
          <a:xfrm>
            <a:off x="533400" y="5750809"/>
            <a:ext cx="11125200" cy="590211"/>
          </a:xfrm>
        </p:spPr>
        <p:txBody>
          <a:bodyPr anchor="ct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1439232"/>
            <a:ext cx="11125199" cy="4001145"/>
          </a:xfrm>
        </p:spPr>
        <p:txBody>
          <a:bodyPr anchor="ctr">
            <a:normAutofit/>
          </a:bodyPr>
          <a:lstStyle>
            <a:lvl1pPr marL="164592" indent="-164592">
              <a:lnSpc>
                <a:spcPct val="100000"/>
              </a:lnSpc>
              <a:spcBef>
                <a:spcPts val="0"/>
              </a:spcBef>
              <a:buNone/>
              <a:defRPr sz="72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3/10/2026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
        <p:nvSpPr>
          <p:cNvPr id="11" name="Freeform 10">
            <a:extLst>
              <a:ext uri="{FF2B5EF4-FFF2-40B4-BE49-F238E27FC236}">
                <a16:creationId xmlns:a16="http://schemas.microsoft.com/office/drawing/2014/main" id="{337A93F4-1DC8-4F22-DF99-956D9D7BF7CA}"/>
              </a:ext>
            </a:extLst>
          </p:cNvPr>
          <p:cNvSpPr/>
          <p:nvPr userDrawn="1"/>
        </p:nvSpPr>
        <p:spPr>
          <a:xfrm flipV="1">
            <a:off x="152399" y="181515"/>
            <a:ext cx="11887202" cy="6458077"/>
          </a:xfrm>
          <a:custGeom>
            <a:avLst/>
            <a:gdLst>
              <a:gd name="connsiteX0" fmla="*/ 11887202 w 11887202"/>
              <a:gd name="connsiteY0" fmla="*/ 864612 h 6458077"/>
              <a:gd name="connsiteX1" fmla="*/ 11887202 w 11887202"/>
              <a:gd name="connsiteY1" fmla="*/ 5584272 h 6458077"/>
              <a:gd name="connsiteX2" fmla="*/ 11802450 w 11887202"/>
              <a:gd name="connsiteY2" fmla="*/ 5507244 h 6458077"/>
              <a:gd name="connsiteX3" fmla="*/ 10856879 w 11887202"/>
              <a:gd name="connsiteY3" fmla="*/ 3224438 h 6458077"/>
              <a:gd name="connsiteX4" fmla="*/ 11802450 w 11887202"/>
              <a:gd name="connsiteY4" fmla="*/ 941640 h 6458077"/>
              <a:gd name="connsiteX5" fmla="*/ 3228367 w 11887202"/>
              <a:gd name="connsiteY5" fmla="*/ 1351 h 6458077"/>
              <a:gd name="connsiteX6" fmla="*/ 6456736 w 11887202"/>
              <a:gd name="connsiteY6" fmla="*/ 3229719 h 6458077"/>
              <a:gd name="connsiteX7" fmla="*/ 3228367 w 11887202"/>
              <a:gd name="connsiteY7" fmla="*/ 6458077 h 6458077"/>
              <a:gd name="connsiteX8" fmla="*/ 0 w 11887202"/>
              <a:gd name="connsiteY8" fmla="*/ 3229719 h 6458077"/>
              <a:gd name="connsiteX9" fmla="*/ 3228367 w 11887202"/>
              <a:gd name="connsiteY9" fmla="*/ 1351 h 6458077"/>
              <a:gd name="connsiteX10" fmla="*/ 9660775 w 11887202"/>
              <a:gd name="connsiteY10" fmla="*/ 553 h 6458077"/>
              <a:gd name="connsiteX11" fmla="*/ 10151565 w 11887202"/>
              <a:gd name="connsiteY11" fmla="*/ 117417 h 6458077"/>
              <a:gd name="connsiteX12" fmla="*/ 10435757 w 11887202"/>
              <a:gd name="connsiteY12" fmla="*/ 4065627 h 6458077"/>
              <a:gd name="connsiteX13" fmla="*/ 7168123 w 11887202"/>
              <a:gd name="connsiteY13" fmla="*/ 6299815 h 6458077"/>
              <a:gd name="connsiteX14" fmla="*/ 6883933 w 11887202"/>
              <a:gd name="connsiteY14" fmla="*/ 2351584 h 6458077"/>
              <a:gd name="connsiteX15" fmla="*/ 9660775 w 11887202"/>
              <a:gd name="connsiteY15" fmla="*/ 553 h 6458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887202" h="6458077">
                <a:moveTo>
                  <a:pt x="11887202" y="864612"/>
                </a:moveTo>
                <a:lnTo>
                  <a:pt x="11887202" y="5584272"/>
                </a:lnTo>
                <a:lnTo>
                  <a:pt x="11802450" y="5507244"/>
                </a:lnTo>
                <a:cubicBezTo>
                  <a:pt x="11218229" y="4923022"/>
                  <a:pt x="10856879" y="4115927"/>
                  <a:pt x="10856879" y="3224438"/>
                </a:cubicBezTo>
                <a:cubicBezTo>
                  <a:pt x="10856879" y="2332950"/>
                  <a:pt x="11218229" y="1525859"/>
                  <a:pt x="11802450" y="941640"/>
                </a:cubicBezTo>
                <a:close/>
                <a:moveTo>
                  <a:pt x="3228367" y="1351"/>
                </a:moveTo>
                <a:cubicBezTo>
                  <a:pt x="5011335" y="1351"/>
                  <a:pt x="6456736" y="1446742"/>
                  <a:pt x="6456736" y="3229719"/>
                </a:cubicBezTo>
                <a:cubicBezTo>
                  <a:pt x="6456736" y="5012677"/>
                  <a:pt x="5011335" y="6458077"/>
                  <a:pt x="3228367" y="6458077"/>
                </a:cubicBezTo>
                <a:cubicBezTo>
                  <a:pt x="1445390" y="6458077"/>
                  <a:pt x="0" y="5012677"/>
                  <a:pt x="0" y="3229719"/>
                </a:cubicBezTo>
                <a:cubicBezTo>
                  <a:pt x="1" y="1446742"/>
                  <a:pt x="1445390" y="1351"/>
                  <a:pt x="3228367" y="1351"/>
                </a:cubicBezTo>
                <a:close/>
                <a:moveTo>
                  <a:pt x="9660775" y="553"/>
                </a:moveTo>
                <a:cubicBezTo>
                  <a:pt x="9833292" y="5481"/>
                  <a:pt x="9998315" y="43461"/>
                  <a:pt x="10151565" y="117417"/>
                </a:cubicBezTo>
                <a:cubicBezTo>
                  <a:pt x="11132366" y="590741"/>
                  <a:pt x="11259636" y="2358418"/>
                  <a:pt x="10435757" y="4065627"/>
                </a:cubicBezTo>
                <a:cubicBezTo>
                  <a:pt x="9611925" y="5772802"/>
                  <a:pt x="8148926" y="6773070"/>
                  <a:pt x="7168123" y="6299815"/>
                </a:cubicBezTo>
                <a:cubicBezTo>
                  <a:pt x="6187323" y="5826465"/>
                  <a:pt x="6060053" y="4058797"/>
                  <a:pt x="6883933" y="2351584"/>
                </a:cubicBezTo>
                <a:cubicBezTo>
                  <a:pt x="7579040" y="911127"/>
                  <a:pt x="8729181" y="-26057"/>
                  <a:pt x="9660775" y="553"/>
                </a:cubicBezTo>
                <a:close/>
              </a:path>
            </a:pathLst>
          </a:custGeom>
          <a:noFill/>
          <a:ln w="1270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4843739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solidFill>
            <a:schemeClr val="accent4">
              <a:lumMod val="40000"/>
              <a:lumOff val="60000"/>
            </a:schemeClr>
          </a:solid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E3FA50EB-BD17-34CA-249D-4C6E63E2BDA6}"/>
              </a:ext>
            </a:extLst>
          </p:cNvPr>
          <p:cNvSpPr>
            <a:spLocks noGrp="1"/>
          </p:cNvSpPr>
          <p:nvPr>
            <p:ph type="title" hasCustomPrompt="1"/>
          </p:nvPr>
        </p:nvSpPr>
        <p:spPr>
          <a:xfrm>
            <a:off x="533400" y="5753743"/>
            <a:ext cx="11125200" cy="587277"/>
          </a:xfrm>
        </p:spPr>
        <p:txBody>
          <a:bodyPr anchor="ct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1439232"/>
            <a:ext cx="11125199" cy="4001145"/>
          </a:xfrm>
        </p:spPr>
        <p:txBody>
          <a:bodyPr anchor="ctr">
            <a:normAutofit/>
          </a:bodyPr>
          <a:lstStyle>
            <a:lvl1pPr marL="164592" indent="-164592">
              <a:lnSpc>
                <a:spcPct val="100000"/>
              </a:lnSpc>
              <a:spcBef>
                <a:spcPts val="0"/>
              </a:spcBef>
              <a:buNone/>
              <a:defRPr sz="72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3/10/2026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28405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Quote 4">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solidFill>
            <a:schemeClr val="accent4">
              <a:lumMod val="60000"/>
              <a:lumOff val="40000"/>
            </a:schemeClr>
          </a:solid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A741954E-5375-69D9-7FFE-F7AEAB2F9C70}"/>
              </a:ext>
            </a:extLst>
          </p:cNvPr>
          <p:cNvSpPr>
            <a:spLocks noGrp="1"/>
          </p:cNvSpPr>
          <p:nvPr>
            <p:ph type="title" hasCustomPrompt="1"/>
          </p:nvPr>
        </p:nvSpPr>
        <p:spPr>
          <a:xfrm>
            <a:off x="533400" y="5750809"/>
            <a:ext cx="11125200" cy="590211"/>
          </a:xfrm>
        </p:spPr>
        <p:txBody>
          <a:bodyPr anchor="ctr">
            <a:normAutofit/>
          </a:bodyP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439232"/>
            <a:ext cx="9146294" cy="4001145"/>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3/10/2026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944056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5">
    <p:bg>
      <p:bgPr>
        <a:solidFill>
          <a:schemeClr val="accent4">
            <a:lumMod val="40000"/>
            <a:lumOff val="60000"/>
          </a:schemeClr>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no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a:extLst>
              <a:ext uri="{FF2B5EF4-FFF2-40B4-BE49-F238E27FC236}">
                <a16:creationId xmlns:a16="http://schemas.microsoft.com/office/drawing/2014/main" id="{78514D19-BCE4-63CC-C1FA-5952C7F9B324}"/>
              </a:ext>
            </a:extLst>
          </p:cNvPr>
          <p:cNvSpPr>
            <a:spLocks noGrp="1"/>
          </p:cNvSpPr>
          <p:nvPr>
            <p:ph type="title" hasCustomPrompt="1"/>
          </p:nvPr>
        </p:nvSpPr>
        <p:spPr>
          <a:xfrm>
            <a:off x="533400" y="5750810"/>
            <a:ext cx="11125200" cy="590210"/>
          </a:xfrm>
        </p:spPr>
        <p:txBody>
          <a:bodyPr anchor="ctr">
            <a:normAutofit/>
          </a:bodyP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439232"/>
            <a:ext cx="9146294" cy="4001145"/>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3/10/2026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27792694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6">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33400" y="5753744"/>
            <a:ext cx="11125200" cy="587277"/>
          </a:xfrm>
        </p:spPr>
        <p:txBody>
          <a:bodyPr anchor="ctr">
            <a:normAutofit/>
          </a:bodyPr>
          <a:lstStyle>
            <a:lvl1pPr algn="r">
              <a:lnSpc>
                <a:spcPct val="120000"/>
              </a:lnSpc>
              <a:defRPr sz="2000" b="0" i="0" spc="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533400"/>
            <a:ext cx="11125199" cy="4906977"/>
          </a:xfrm>
        </p:spPr>
        <p:txBody>
          <a:bodyPr anchor="b">
            <a:normAutofit/>
          </a:bodyPr>
          <a:lstStyle>
            <a:lvl1pPr marL="164592" indent="-164592">
              <a:lnSpc>
                <a:spcPct val="100000"/>
              </a:lnSpc>
              <a:spcBef>
                <a:spcPts val="0"/>
              </a:spcBef>
              <a:buNone/>
              <a:defRPr sz="72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3/10/2026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0332700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0"/>
            <a:ext cx="11125200" cy="1147498"/>
          </a:xfrm>
        </p:spPr>
        <p:txBody>
          <a:bodyPr anchor="t"/>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533400" y="1825625"/>
            <a:ext cx="5154295" cy="451833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5" y="1825624"/>
            <a:ext cx="5154295" cy="4518329"/>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D0A52C9-A7D6-4EB8-8F3D-1519181DDC1D}" type="datetime1">
              <a:rPr lang="en-US" smtClean="0"/>
              <a:t>3/10/2026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801282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400" y="533400"/>
            <a:ext cx="11125200" cy="1010304"/>
          </a:xfrm>
        </p:spPr>
        <p:txBody>
          <a:bodyPr anchor="t"/>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400" y="1685735"/>
            <a:ext cx="5151120" cy="559834"/>
          </a:xfrm>
        </p:spPr>
        <p:txBody>
          <a:bodyPr anchor="b">
            <a:normAutofit/>
          </a:bodyPr>
          <a:lstStyle>
            <a:lvl1pPr marL="0" indent="0">
              <a:lnSpc>
                <a:spcPct val="90000"/>
              </a:lnSpc>
              <a:buNone/>
              <a:defRPr sz="1600" b="1" i="0" cap="all"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400" y="2387600"/>
            <a:ext cx="5151120" cy="39563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7480" y="1685735"/>
            <a:ext cx="5151120" cy="559834"/>
          </a:xfrm>
        </p:spPr>
        <p:txBody>
          <a:bodyPr anchor="b">
            <a:normAutofit/>
          </a:bodyPr>
          <a:lstStyle>
            <a:lvl1pPr marL="0" indent="0">
              <a:lnSpc>
                <a:spcPct val="90000"/>
              </a:lnSpc>
              <a:buNone/>
              <a:defRPr sz="1600" b="1" i="0" cap="all"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7480" y="2387599"/>
            <a:ext cx="5151120" cy="3956355"/>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E9CE581-A048-42A8-B14C-488A3338D2F0}" type="datetime1">
              <a:rPr lang="en-US" smtClean="0"/>
              <a:t>3/10/2026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454681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400" y="533400"/>
            <a:ext cx="11125200" cy="1039368"/>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F37B15FB-E45F-4977-9C40-BB6531CE6EA6}" type="datetime1">
              <a:rPr lang="en-US" smtClean="0"/>
              <a:t>3/10/2026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4014749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accent4">
            <a:alpha val="10000"/>
          </a:schemeClr>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18922BC5-E711-4A36-A80E-0A418F83672D}" type="datetime1">
              <a:rPr lang="en-US" smtClean="0"/>
              <a:t>3/10/2026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2735056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33400" y="533400"/>
            <a:ext cx="3674882" cy="1777721"/>
          </a:xfrm>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33400" y="2590800"/>
            <a:ext cx="3674882" cy="3713584"/>
          </a:xfrm>
        </p:spPr>
        <p:txBody>
          <a:bodyPr anchor="t">
            <a:normAutofit/>
          </a:bodyPr>
          <a:lstStyle>
            <a:lvl1pPr marL="0" indent="0">
              <a:buNone/>
              <a:defRPr sz="1600">
                <a:latin typeface="+mn-l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33401"/>
            <a:ext cx="6523892" cy="577532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533400" y="6343955"/>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1D94988-488B-40CC-9623-27A54F95F7B4}" type="datetime1">
              <a:rPr lang="en-US" smtClean="0"/>
              <a:t>3/10/2026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658978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4">
            <a:alpha val="10000"/>
          </a:schemeClr>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5E53D624-ABA6-9A76-4FD0-F52528F4F020}"/>
              </a:ext>
            </a:extLst>
          </p:cNvPr>
          <p:cNvGrpSpPr/>
          <p:nvPr userDrawn="1"/>
        </p:nvGrpSpPr>
        <p:grpSpPr>
          <a:xfrm>
            <a:off x="152400" y="-88436"/>
            <a:ext cx="4930878" cy="7037751"/>
            <a:chOff x="152400" y="-88436"/>
            <a:chExt cx="4930878" cy="7037751"/>
          </a:xfrm>
          <a:solidFill>
            <a:schemeClr val="accent4">
              <a:lumMod val="20000"/>
              <a:lumOff val="80000"/>
            </a:schemeClr>
          </a:solidFill>
        </p:grpSpPr>
        <p:sp>
          <p:nvSpPr>
            <p:cNvPr id="16" name="Freeform 15">
              <a:extLst>
                <a:ext uri="{FF2B5EF4-FFF2-40B4-BE49-F238E27FC236}">
                  <a16:creationId xmlns:a16="http://schemas.microsoft.com/office/drawing/2014/main" id="{1C7F4416-DA31-6B8D-9A61-330FE71D8211}"/>
                </a:ext>
              </a:extLst>
            </p:cNvPr>
            <p:cNvSpPr/>
            <p:nvPr/>
          </p:nvSpPr>
          <p:spPr>
            <a:xfrm flipH="1" flipV="1">
              <a:off x="152400" y="1452255"/>
              <a:ext cx="677014" cy="3975104"/>
            </a:xfrm>
            <a:custGeom>
              <a:avLst/>
              <a:gdLst>
                <a:gd name="connsiteX0" fmla="*/ 677014 w 677014"/>
                <a:gd name="connsiteY0" fmla="*/ 3975104 h 3975104"/>
                <a:gd name="connsiteX1" fmla="*/ 558842 w 677014"/>
                <a:gd name="connsiteY1" fmla="*/ 3817074 h 3975104"/>
                <a:gd name="connsiteX2" fmla="*/ 0 w 677014"/>
                <a:gd name="connsiteY2" fmla="*/ 1987552 h 3975104"/>
                <a:gd name="connsiteX3" fmla="*/ 558842 w 677014"/>
                <a:gd name="connsiteY3" fmla="*/ 158030 h 3975104"/>
                <a:gd name="connsiteX4" fmla="*/ 677014 w 677014"/>
                <a:gd name="connsiteY4" fmla="*/ 0 h 3975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7014" h="3975104">
                  <a:moveTo>
                    <a:pt x="677014" y="3975104"/>
                  </a:moveTo>
                  <a:lnTo>
                    <a:pt x="558842" y="3817074"/>
                  </a:lnTo>
                  <a:cubicBezTo>
                    <a:pt x="206018" y="3294826"/>
                    <a:pt x="0" y="2665248"/>
                    <a:pt x="0" y="1987552"/>
                  </a:cubicBezTo>
                  <a:cubicBezTo>
                    <a:pt x="0" y="1309856"/>
                    <a:pt x="206018" y="680278"/>
                    <a:pt x="558842" y="158030"/>
                  </a:cubicBezTo>
                  <a:lnTo>
                    <a:pt x="677014"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2A8EC14B-1023-C20C-B6F8-494ABC6AF491}"/>
                </a:ext>
              </a:extLst>
            </p:cNvPr>
            <p:cNvSpPr/>
            <p:nvPr/>
          </p:nvSpPr>
          <p:spPr>
            <a:xfrm rot="20019298" flipH="1" flipV="1">
              <a:off x="1077843"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33400" y="533400"/>
            <a:ext cx="3674882" cy="1786467"/>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523352" y="2826137"/>
            <a:ext cx="3674882" cy="3517818"/>
          </a:xfrm>
        </p:spPr>
        <p:txBody>
          <a:bodyPr anchor="b"/>
          <a:lstStyle>
            <a:lvl1pPr marL="0" indent="0">
              <a:buNone/>
              <a:defRPr sz="1600">
                <a:latin typeface="+mn-l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Picture Placeholder 13">
            <a:extLst>
              <a:ext uri="{FF2B5EF4-FFF2-40B4-BE49-F238E27FC236}">
                <a16:creationId xmlns:a16="http://schemas.microsoft.com/office/drawing/2014/main" id="{08E00222-4A7B-B1D4-4FC3-0448371AAF35}"/>
              </a:ext>
            </a:extLst>
          </p:cNvPr>
          <p:cNvSpPr>
            <a:spLocks noGrp="1"/>
          </p:cNvSpPr>
          <p:nvPr>
            <p:ph type="pic" sz="quarter" idx="13" hasCustomPrompt="1"/>
          </p:nvPr>
        </p:nvSpPr>
        <p:spPr>
          <a:xfrm>
            <a:off x="5340483" y="167600"/>
            <a:ext cx="6712605" cy="6541480"/>
          </a:xfrm>
          <a:custGeom>
            <a:avLst/>
            <a:gdLst>
              <a:gd name="connsiteX0" fmla="*/ 3223019 w 6712605"/>
              <a:gd name="connsiteY0" fmla="*/ 0 h 6541480"/>
              <a:gd name="connsiteX1" fmla="*/ 3263431 w 6712605"/>
              <a:gd name="connsiteY1" fmla="*/ 0 h 6541480"/>
              <a:gd name="connsiteX2" fmla="*/ 6712605 w 6712605"/>
              <a:gd name="connsiteY2" fmla="*/ 0 h 6541480"/>
              <a:gd name="connsiteX3" fmla="*/ 6712605 w 6712605"/>
              <a:gd name="connsiteY3" fmla="*/ 6541480 h 6541480"/>
              <a:gd name="connsiteX4" fmla="*/ 3205364 w 6712605"/>
              <a:gd name="connsiteY4" fmla="*/ 6541480 h 6541480"/>
              <a:gd name="connsiteX5" fmla="*/ 2928866 w 6712605"/>
              <a:gd name="connsiteY5" fmla="*/ 6527518 h 6541480"/>
              <a:gd name="connsiteX6" fmla="*/ 6088 w 6712605"/>
              <a:gd name="connsiteY6" fmla="*/ 3586126 h 6541480"/>
              <a:gd name="connsiteX7" fmla="*/ 0 w 6712605"/>
              <a:gd name="connsiteY7" fmla="*/ 3457557 h 6541480"/>
              <a:gd name="connsiteX8" fmla="*/ 0 w 6712605"/>
              <a:gd name="connsiteY8" fmla="*/ 3086856 h 6541480"/>
              <a:gd name="connsiteX9" fmla="*/ 6088 w 6712605"/>
              <a:gd name="connsiteY9" fmla="*/ 2958287 h 6541480"/>
              <a:gd name="connsiteX10" fmla="*/ 2928866 w 6712605"/>
              <a:gd name="connsiteY10" fmla="*/ 16894 h 6541480"/>
              <a:gd name="connsiteX11" fmla="*/ 3223019 w 6712605"/>
              <a:gd name="connsiteY11" fmla="*/ 204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12605" h="6541480">
                <a:moveTo>
                  <a:pt x="3223019" y="0"/>
                </a:moveTo>
                <a:lnTo>
                  <a:pt x="3263431" y="0"/>
                </a:lnTo>
                <a:lnTo>
                  <a:pt x="6712605" y="0"/>
                </a:lnTo>
                <a:lnTo>
                  <a:pt x="6712605" y="6541480"/>
                </a:lnTo>
                <a:lnTo>
                  <a:pt x="3205364" y="6541480"/>
                </a:lnTo>
                <a:lnTo>
                  <a:pt x="2928866" y="6527518"/>
                </a:lnTo>
                <a:cubicBezTo>
                  <a:pt x="1381962" y="6370422"/>
                  <a:pt x="153592" y="5135845"/>
                  <a:pt x="6088" y="3586126"/>
                </a:cubicBezTo>
                <a:lnTo>
                  <a:pt x="0" y="3457557"/>
                </a:lnTo>
                <a:lnTo>
                  <a:pt x="0" y="3086856"/>
                </a:lnTo>
                <a:lnTo>
                  <a:pt x="6088" y="2958287"/>
                </a:lnTo>
                <a:cubicBezTo>
                  <a:pt x="153592" y="1408567"/>
                  <a:pt x="1381962" y="173990"/>
                  <a:pt x="2928866" y="16894"/>
                </a:cubicBezTo>
                <a:lnTo>
                  <a:pt x="3223019" y="2040"/>
                </a:ln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A3C7011-18F0-49E4-85C9-3E22BE44E3EB}" type="datetime1">
              <a:rPr lang="en-US" smtClean="0"/>
              <a:t>3/10/2026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6379863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3" name="Graphic 3">
            <a:extLst>
              <a:ext uri="{FF2B5EF4-FFF2-40B4-BE49-F238E27FC236}">
                <a16:creationId xmlns:a16="http://schemas.microsoft.com/office/drawing/2014/main" id="{7F3EAC18-F734-AE5D-00E7-025360BD1A2C}"/>
              </a:ext>
            </a:extLst>
          </p:cNvPr>
          <p:cNvSpPr/>
          <p:nvPr userDrawn="1"/>
        </p:nvSpPr>
        <p:spPr>
          <a:xfrm>
            <a:off x="2971799" y="177588"/>
            <a:ext cx="9067801" cy="3258383"/>
          </a:xfrm>
          <a:custGeom>
            <a:avLst/>
            <a:gdLst>
              <a:gd name="connsiteX0" fmla="*/ 3228367 w 17983201"/>
              <a:gd name="connsiteY0" fmla="*/ 5278 h 6462003"/>
              <a:gd name="connsiteX1" fmla="*/ 6456735 w 17983201"/>
              <a:gd name="connsiteY1" fmla="*/ 3233646 h 6462003"/>
              <a:gd name="connsiteX2" fmla="*/ 3228367 w 17983201"/>
              <a:gd name="connsiteY2" fmla="*/ 6462004 h 6462003"/>
              <a:gd name="connsiteX3" fmla="*/ 0 w 17983201"/>
              <a:gd name="connsiteY3" fmla="*/ 3233646 h 6462003"/>
              <a:gd name="connsiteX4" fmla="*/ 3228367 w 17983201"/>
              <a:gd name="connsiteY4" fmla="*/ 5278 h 6462003"/>
              <a:gd name="connsiteX5" fmla="*/ 17983200 w 17983201"/>
              <a:gd name="connsiteY5" fmla="*/ 6456743 h 6462003"/>
              <a:gd name="connsiteX6" fmla="*/ 14109160 w 17983201"/>
              <a:gd name="connsiteY6" fmla="*/ 6456743 h 6462003"/>
              <a:gd name="connsiteX7" fmla="*/ 14109160 w 17983201"/>
              <a:gd name="connsiteY7" fmla="*/ 6456551 h 6462003"/>
              <a:gd name="connsiteX8" fmla="*/ 14085247 w 17983201"/>
              <a:gd name="connsiteY8" fmla="*/ 6456743 h 6462003"/>
              <a:gd name="connsiteX9" fmla="*/ 10856879 w 17983201"/>
              <a:gd name="connsiteY9" fmla="*/ 3228365 h 6462003"/>
              <a:gd name="connsiteX10" fmla="*/ 14085247 w 17983201"/>
              <a:gd name="connsiteY10" fmla="*/ 0 h 6462003"/>
              <a:gd name="connsiteX11" fmla="*/ 14109160 w 17983201"/>
              <a:gd name="connsiteY11" fmla="*/ 140 h 6462003"/>
              <a:gd name="connsiteX12" fmla="*/ 14109160 w 17983201"/>
              <a:gd name="connsiteY12" fmla="*/ 0 h 6462003"/>
              <a:gd name="connsiteX13" fmla="*/ 17983200 w 17983201"/>
              <a:gd name="connsiteY13" fmla="*/ 0 h 6462003"/>
              <a:gd name="connsiteX14" fmla="*/ 17983200 w 17983201"/>
              <a:gd name="connsiteY14" fmla="*/ 6456743 h 6462003"/>
              <a:gd name="connsiteX15" fmla="*/ 6883932 w 17983201"/>
              <a:gd name="connsiteY15" fmla="*/ 2355511 h 6462003"/>
              <a:gd name="connsiteX16" fmla="*/ 10151565 w 17983201"/>
              <a:gd name="connsiteY16" fmla="*/ 121344 h 6462003"/>
              <a:gd name="connsiteX17" fmla="*/ 10435757 w 17983201"/>
              <a:gd name="connsiteY17" fmla="*/ 4069554 h 6462003"/>
              <a:gd name="connsiteX18" fmla="*/ 7168123 w 17983201"/>
              <a:gd name="connsiteY18" fmla="*/ 6303742 h 6462003"/>
              <a:gd name="connsiteX19" fmla="*/ 6883932 w 17983201"/>
              <a:gd name="connsiteY19" fmla="*/ 2355511 h 6462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7983201" h="6462003">
                <a:moveTo>
                  <a:pt x="3228367" y="5278"/>
                </a:moveTo>
                <a:cubicBezTo>
                  <a:pt x="5011335" y="5278"/>
                  <a:pt x="6456735" y="1450669"/>
                  <a:pt x="6456735" y="3233646"/>
                </a:cubicBezTo>
                <a:cubicBezTo>
                  <a:pt x="6456735" y="5016604"/>
                  <a:pt x="5011335" y="6462004"/>
                  <a:pt x="3228367" y="6462004"/>
                </a:cubicBezTo>
                <a:cubicBezTo>
                  <a:pt x="1445390" y="6462004"/>
                  <a:pt x="0" y="5016604"/>
                  <a:pt x="0" y="3233646"/>
                </a:cubicBezTo>
                <a:cubicBezTo>
                  <a:pt x="1" y="1450669"/>
                  <a:pt x="1445390" y="5278"/>
                  <a:pt x="3228367" y="5278"/>
                </a:cubicBezTo>
                <a:close/>
                <a:moveTo>
                  <a:pt x="17983200" y="6456743"/>
                </a:moveTo>
                <a:lnTo>
                  <a:pt x="14109160" y="6456743"/>
                </a:lnTo>
                <a:lnTo>
                  <a:pt x="14109160" y="6456551"/>
                </a:lnTo>
                <a:cubicBezTo>
                  <a:pt x="14101174" y="6456599"/>
                  <a:pt x="14093233" y="6456743"/>
                  <a:pt x="14085247" y="6456743"/>
                </a:cubicBezTo>
                <a:cubicBezTo>
                  <a:pt x="12302280" y="6456743"/>
                  <a:pt x="10856879" y="5011343"/>
                  <a:pt x="10856879" y="3228365"/>
                </a:cubicBezTo>
                <a:cubicBezTo>
                  <a:pt x="10856879" y="1445389"/>
                  <a:pt x="12302280" y="0"/>
                  <a:pt x="14085247" y="0"/>
                </a:cubicBezTo>
                <a:cubicBezTo>
                  <a:pt x="14093233" y="0"/>
                  <a:pt x="14101174" y="82"/>
                  <a:pt x="14109160" y="140"/>
                </a:cubicBezTo>
                <a:lnTo>
                  <a:pt x="14109160" y="0"/>
                </a:lnTo>
                <a:lnTo>
                  <a:pt x="17983200" y="0"/>
                </a:lnTo>
                <a:lnTo>
                  <a:pt x="17983200" y="6456743"/>
                </a:lnTo>
                <a:close/>
                <a:moveTo>
                  <a:pt x="6883932" y="2355511"/>
                </a:moveTo>
                <a:cubicBezTo>
                  <a:pt x="7707763" y="648302"/>
                  <a:pt x="9170763" y="-351976"/>
                  <a:pt x="10151565" y="121344"/>
                </a:cubicBezTo>
                <a:cubicBezTo>
                  <a:pt x="11132366" y="594668"/>
                  <a:pt x="11259636" y="2362345"/>
                  <a:pt x="10435757" y="4069554"/>
                </a:cubicBezTo>
                <a:cubicBezTo>
                  <a:pt x="9611925" y="5776729"/>
                  <a:pt x="8148925" y="6776997"/>
                  <a:pt x="7168123" y="6303742"/>
                </a:cubicBezTo>
                <a:cubicBezTo>
                  <a:pt x="6187322" y="5830392"/>
                  <a:pt x="6060052" y="4062724"/>
                  <a:pt x="6883932" y="2355511"/>
                </a:cubicBezTo>
                <a:close/>
              </a:path>
            </a:pathLst>
          </a:custGeom>
          <a:noFill/>
          <a:ln w="12700" cap="flat">
            <a:solidFill>
              <a:schemeClr val="accent2">
                <a:lumMod val="75000"/>
              </a:schemeClr>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11125200" cy="1981200"/>
          </a:xfrm>
        </p:spPr>
        <p:txBody>
          <a:bodyPr anchor="b">
            <a:normAutofit/>
          </a:bodyPr>
          <a:lstStyle>
            <a:lvl1pPr>
              <a:defRPr sz="72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400" y="3791783"/>
            <a:ext cx="11125200" cy="2552171"/>
          </a:xfrm>
        </p:spPr>
        <p:txBody>
          <a:bodyPr/>
          <a:lstStyle>
            <a:lvl1pPr marL="0" indent="0">
              <a:buNone/>
              <a:defRPr>
                <a:solidFill>
                  <a:schemeClr val="tx1"/>
                </a:solidFill>
                <a:latin typeface="+mn-lt"/>
              </a:defRPr>
            </a:lvl1pPr>
            <a:lvl2pPr marL="228600" indent="0">
              <a:buNone/>
              <a:defRPr>
                <a:solidFill>
                  <a:schemeClr val="tx1"/>
                </a:solidFill>
                <a:latin typeface="+mn-lt"/>
              </a:defRPr>
            </a:lvl2pPr>
            <a:lvl3pPr marL="457200" indent="0">
              <a:buNone/>
              <a:defRPr>
                <a:solidFill>
                  <a:schemeClr val="tx1"/>
                </a:solidFill>
                <a:latin typeface="+mn-lt"/>
              </a:defRPr>
            </a:lvl3pPr>
            <a:lvl4pPr marL="685800" indent="0">
              <a:buNone/>
              <a:defRPr>
                <a:solidFill>
                  <a:schemeClr val="tx1"/>
                </a:solidFill>
                <a:latin typeface="+mn-lt"/>
              </a:defRPr>
            </a:lvl4pPr>
            <a:lvl5pPr marL="914400" indent="0">
              <a:buNone/>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B1E6060-C53E-4F28-8D83-0C4FB26C4A3F}" type="datetime1">
              <a:rPr lang="en-US" smtClean="0"/>
              <a:pPr/>
              <a:t>3/10/2026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510449072"/>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62C45F7-EFC4-4D4A-509B-AE3656258332}"/>
              </a:ext>
            </a:extLst>
          </p:cNvPr>
          <p:cNvGrpSpPr/>
          <p:nvPr userDrawn="1"/>
        </p:nvGrpSpPr>
        <p:grpSpPr>
          <a:xfrm>
            <a:off x="6096000" y="34636"/>
            <a:ext cx="5943600" cy="3539514"/>
            <a:chOff x="6096000" y="41886"/>
            <a:chExt cx="5943600" cy="3539514"/>
          </a:xfrm>
          <a:noFill/>
        </p:grpSpPr>
        <p:sp>
          <p:nvSpPr>
            <p:cNvPr id="8" name="Freeform 7">
              <a:extLst>
                <a:ext uri="{FF2B5EF4-FFF2-40B4-BE49-F238E27FC236}">
                  <a16:creationId xmlns:a16="http://schemas.microsoft.com/office/drawing/2014/main" id="{4ABD0D72-000A-7F71-ADAA-CC029A467119}"/>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42294F3C-B896-22CC-4539-010FEB2F58AC}"/>
                </a:ext>
              </a:extLst>
            </p:cNvPr>
            <p:cNvSpPr/>
            <p:nvPr/>
          </p:nvSpPr>
          <p:spPr>
            <a:xfrm flipH="1">
              <a:off x="6096000" y="161232"/>
              <a:ext cx="3291399" cy="3291399"/>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3E28D79-A6FB-0B7F-DC13-7D12A22751B6}"/>
                </a:ext>
              </a:extLst>
            </p:cNvPr>
            <p:cNvSpPr/>
            <p:nvPr/>
          </p:nvSpPr>
          <p:spPr>
            <a:xfrm rot="1580702" flipH="1">
              <a:off x="9512342" y="41886"/>
              <a:ext cx="2014464" cy="3539514"/>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2708939"/>
            <a:ext cx="8510013" cy="1842020"/>
          </a:xfrm>
        </p:spPr>
        <p:txBody>
          <a:bodyPr anchor="b">
            <a:noAutofit/>
          </a:bodyPr>
          <a:lstStyle>
            <a:lvl1pPr>
              <a:defRPr sz="7200">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530" y="4704295"/>
            <a:ext cx="11125069" cy="1608008"/>
          </a:xfrm>
        </p:spPr>
        <p:txBody>
          <a:bodyPr>
            <a:normAutofit/>
          </a:bodyPr>
          <a:lstStyle>
            <a:lvl1pPr marL="0" indent="0">
              <a:buNone/>
              <a:defRPr sz="1800">
                <a:solidFill>
                  <a:schemeClr val="tx1"/>
                </a:solidFill>
                <a:latin typeface="+mn-lt"/>
              </a:defRPr>
            </a:lvl1pPr>
            <a:lvl2pPr marL="228600" indent="0">
              <a:buNone/>
              <a:defRPr sz="1600">
                <a:solidFill>
                  <a:schemeClr val="tx1"/>
                </a:solidFill>
                <a:latin typeface="+mn-lt"/>
              </a:defRPr>
            </a:lvl2pPr>
            <a:lvl3pPr marL="457200" indent="0">
              <a:buNone/>
              <a:defRPr sz="1400">
                <a:solidFill>
                  <a:schemeClr val="tx1"/>
                </a:solidFill>
                <a:latin typeface="+mn-lt"/>
              </a:defRPr>
            </a:lvl3pPr>
            <a:lvl4pPr marL="685800" indent="0">
              <a:buNone/>
              <a:defRPr sz="1400">
                <a:solidFill>
                  <a:schemeClr val="tx1"/>
                </a:solidFill>
                <a:latin typeface="+mn-lt"/>
              </a:defRPr>
            </a:lvl4pPr>
            <a:lvl5pPr marL="914400" indent="0">
              <a:buNone/>
              <a:defRPr sz="120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D3D1E3E-5DD4-4BAD-A138-1254BF94C224}" type="datetime1">
              <a:rPr lang="en-US" smtClean="0"/>
              <a:pPr/>
              <a:t>3/10/2026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359127050"/>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clusion 3">
    <p:bg>
      <p:bgPr>
        <a:solidFill>
          <a:schemeClr val="accent4">
            <a:lumMod val="40000"/>
            <a:lumOff val="6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62C45F7-EFC4-4D4A-509B-AE3656258332}"/>
              </a:ext>
            </a:extLst>
          </p:cNvPr>
          <p:cNvGrpSpPr/>
          <p:nvPr userDrawn="1"/>
        </p:nvGrpSpPr>
        <p:grpSpPr>
          <a:xfrm>
            <a:off x="6096000" y="34636"/>
            <a:ext cx="5943600" cy="3539514"/>
            <a:chOff x="6096000" y="41886"/>
            <a:chExt cx="5943600" cy="3539514"/>
          </a:xfrm>
          <a:noFill/>
        </p:grpSpPr>
        <p:sp>
          <p:nvSpPr>
            <p:cNvPr id="8" name="Freeform 7">
              <a:extLst>
                <a:ext uri="{FF2B5EF4-FFF2-40B4-BE49-F238E27FC236}">
                  <a16:creationId xmlns:a16="http://schemas.microsoft.com/office/drawing/2014/main" id="{4ABD0D72-000A-7F71-ADAA-CC029A467119}"/>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42294F3C-B896-22CC-4539-010FEB2F58AC}"/>
                </a:ext>
              </a:extLst>
            </p:cNvPr>
            <p:cNvSpPr/>
            <p:nvPr/>
          </p:nvSpPr>
          <p:spPr>
            <a:xfrm flipH="1">
              <a:off x="6096000" y="161232"/>
              <a:ext cx="3291399" cy="3291399"/>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3E28D79-A6FB-0B7F-DC13-7D12A22751B6}"/>
                </a:ext>
              </a:extLst>
            </p:cNvPr>
            <p:cNvSpPr/>
            <p:nvPr/>
          </p:nvSpPr>
          <p:spPr>
            <a:xfrm rot="1580702" flipH="1">
              <a:off x="9512342" y="41886"/>
              <a:ext cx="2014464" cy="3539514"/>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2708939"/>
            <a:ext cx="8510013" cy="1842020"/>
          </a:xfrm>
        </p:spPr>
        <p:txBody>
          <a:bodyPr anchor="b">
            <a:noAutofit/>
          </a:bodyPr>
          <a:lstStyle>
            <a:lvl1pPr>
              <a:defRPr sz="7200">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530" y="4704295"/>
            <a:ext cx="11125069" cy="1608008"/>
          </a:xfrm>
        </p:spPr>
        <p:txBody>
          <a:bodyPr>
            <a:norm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D3D1E3E-5DD4-4BAD-A138-1254BF94C224}" type="datetime1">
              <a:rPr lang="en-US" smtClean="0"/>
              <a:pPr/>
              <a:t>3/10/2026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2356310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400" y="533400"/>
            <a:ext cx="11125200" cy="95362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400" y="1669902"/>
            <a:ext cx="11125200" cy="46740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b="0" i="0">
                <a:solidFill>
                  <a:schemeClr val="tx1"/>
                </a:solidFill>
                <a:latin typeface="+mn-lt"/>
              </a:defRPr>
            </a:lvl1pPr>
          </a:lstStyle>
          <a:p>
            <a:fld id="{7DF4F7BB-A1DF-4BD2-8D5B-CA9EB40127CE}" type="datetime1">
              <a:rPr lang="en-US" smtClean="0"/>
              <a:pPr/>
              <a:t>3/10/2026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401" y="6343955"/>
            <a:ext cx="2884652" cy="365125"/>
          </a:xfrm>
          <a:prstGeom prst="rect">
            <a:avLst/>
          </a:prstGeom>
        </p:spPr>
        <p:txBody>
          <a:bodyPr vert="horz" lIns="91440" tIns="45720" rIns="91440" bIns="45720" rtlCol="0" anchor="ctr"/>
          <a:lstStyle>
            <a:lvl1pPr algn="l" rtl="0">
              <a:defRPr sz="800" b="0" i="0">
                <a:solidFill>
                  <a:schemeClr val="tx1"/>
                </a:solidFill>
                <a:latin typeface="+mn-lt"/>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511504" cy="365125"/>
          </a:xfrm>
          <a:prstGeom prst="rect">
            <a:avLst/>
          </a:prstGeom>
        </p:spPr>
        <p:txBody>
          <a:bodyPr vert="horz" lIns="91440" tIns="45720" rIns="91440" bIns="45720" rtlCol="0" anchor="ctr"/>
          <a:lstStyle>
            <a:lvl1pPr algn="r" rtl="0">
              <a:defRPr sz="800" b="0" i="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35085557"/>
      </p:ext>
    </p:extLst>
  </p:cSld>
  <p:clrMap bg1="lt1" tx1="dk1" bg2="lt2" tx2="dk2" accent1="accent1" accent2="accent2" accent3="accent3" accent4="accent4" accent5="accent5" accent6="accent6" hlink="hlink" folHlink="folHlink"/>
  <p:sldLayoutIdLst>
    <p:sldLayoutId id="2147483898" r:id="rId1"/>
    <p:sldLayoutId id="2147483894" r:id="rId2"/>
    <p:sldLayoutId id="2147483899" r:id="rId3"/>
    <p:sldLayoutId id="2147483947" r:id="rId4"/>
    <p:sldLayoutId id="2147483948" r:id="rId5"/>
    <p:sldLayoutId id="2147483949" r:id="rId6"/>
    <p:sldLayoutId id="2147483893" r:id="rId7"/>
    <p:sldLayoutId id="2147483895" r:id="rId8"/>
    <p:sldLayoutId id="2147483896" r:id="rId9"/>
    <p:sldLayoutId id="2147483901" r:id="rId10"/>
    <p:sldLayoutId id="2147483951" r:id="rId11"/>
    <p:sldLayoutId id="2147483954" r:id="rId12"/>
    <p:sldLayoutId id="2147483956" r:id="rId13"/>
    <p:sldLayoutId id="2147483983" r:id="rId14"/>
    <p:sldLayoutId id="2147483958" r:id="rId15"/>
    <p:sldLayoutId id="2147483904" r:id="rId16"/>
    <p:sldLayoutId id="2147483905" r:id="rId17"/>
    <p:sldLayoutId id="2147483982" r:id="rId18"/>
    <p:sldLayoutId id="2147483906" r:id="rId19"/>
    <p:sldLayoutId id="2147483907" r:id="rId20"/>
    <p:sldLayoutId id="2147483908" r:id="rId21"/>
    <p:sldLayoutId id="2147483909" r:id="rId22"/>
    <p:sldLayoutId id="2147483910" r:id="rId23"/>
    <p:sldLayoutId id="2147483911" r:id="rId24"/>
    <p:sldLayoutId id="2147483912" r:id="rId25"/>
    <p:sldLayoutId id="2147483913" r:id="rId26"/>
    <p:sldLayoutId id="2147483914" r:id="rId27"/>
    <p:sldLayoutId id="2147483915" r:id="rId28"/>
    <p:sldLayoutId id="2147483916" r:id="rId29"/>
    <p:sldLayoutId id="2147483917" r:id="rId30"/>
    <p:sldLayoutId id="2147483918" r:id="rId31"/>
    <p:sldLayoutId id="2147483919" r:id="rId32"/>
    <p:sldLayoutId id="2147483920" r:id="rId33"/>
    <p:sldLayoutId id="2147483921" r:id="rId34"/>
    <p:sldLayoutId id="2147483923" r:id="rId35"/>
    <p:sldLayoutId id="2147483924" r:id="rId36"/>
    <p:sldLayoutId id="2147483925" r:id="rId37"/>
    <p:sldLayoutId id="2147483926" r:id="rId38"/>
    <p:sldLayoutId id="2147483985" r:id="rId39"/>
    <p:sldLayoutId id="2147483928" r:id="rId40"/>
    <p:sldLayoutId id="2147483961" r:id="rId41"/>
    <p:sldLayoutId id="2147483927" r:id="rId42"/>
    <p:sldLayoutId id="2147483964" r:id="rId43"/>
    <p:sldLayoutId id="2147483931" r:id="rId44"/>
    <p:sldLayoutId id="2147483932" r:id="rId45"/>
    <p:sldLayoutId id="2147483984" r:id="rId46"/>
    <p:sldLayoutId id="2147483965" r:id="rId47"/>
    <p:sldLayoutId id="2147483936" r:id="rId48"/>
    <p:sldLayoutId id="2147483966" r:id="rId49"/>
    <p:sldLayoutId id="2147483967" r:id="rId50"/>
    <p:sldLayoutId id="2147483969" r:id="rId51"/>
    <p:sldLayoutId id="2147483970" r:id="rId52"/>
    <p:sldLayoutId id="2147483971" r:id="rId53"/>
    <p:sldLayoutId id="2147483939" r:id="rId54"/>
    <p:sldLayoutId id="2147483940" r:id="rId55"/>
    <p:sldLayoutId id="2147483941" r:id="rId56"/>
    <p:sldLayoutId id="2147483942" r:id="rId57"/>
    <p:sldLayoutId id="2147483943" r:id="rId58"/>
    <p:sldLayoutId id="2147483944" r:id="rId59"/>
    <p:sldLayoutId id="2147483945" r:id="rId60"/>
    <p:sldLayoutId id="2147483946" r:id="rId61"/>
    <p:sldLayoutId id="2147483978" r:id="rId62"/>
  </p:sldLayoutIdLst>
  <p:hf sldNum="0" hdr="0" ftr="0" dt="0"/>
  <p:txStyles>
    <p:titleStyle>
      <a:lvl1pPr algn="l" defTabSz="914400" rtl="0" eaLnBrk="1" latinLnBrk="0" hangingPunct="1">
        <a:lnSpc>
          <a:spcPct val="80000"/>
        </a:lnSpc>
        <a:spcBef>
          <a:spcPct val="0"/>
        </a:spcBef>
        <a:buNone/>
        <a:defRPr sz="2800" b="0" kern="1200" spc="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26" pos="336" userDrawn="1">
          <p15:clr>
            <a:srgbClr val="F26B43"/>
          </p15:clr>
        </p15:guide>
        <p15:guide id="27" pos="96" userDrawn="1">
          <p15:clr>
            <a:srgbClr val="F26B43"/>
          </p15:clr>
        </p15:guide>
        <p15:guide id="28" pos="7584" userDrawn="1">
          <p15:clr>
            <a:srgbClr val="F26B43"/>
          </p15:clr>
        </p15:guide>
        <p15:guide id="29" orient="horz" pos="96" userDrawn="1">
          <p15:clr>
            <a:srgbClr val="F26B43"/>
          </p15:clr>
        </p15:guide>
        <p15:guide id="30" orient="horz" pos="4224" userDrawn="1">
          <p15:clr>
            <a:srgbClr val="F26B43"/>
          </p15:clr>
        </p15:guide>
        <p15:guide id="31" orient="horz" pos="336" userDrawn="1">
          <p15:clr>
            <a:srgbClr val="F26B43"/>
          </p15:clr>
        </p15:guide>
        <p15:guide id="32" orient="horz" pos="3984" userDrawn="1">
          <p15:clr>
            <a:srgbClr val="F26B43"/>
          </p15:clr>
        </p15:guide>
        <p15:guide id="33" pos="734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3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37.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3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37.xml"/></Relationships>
</file>

<file path=ppt/slides/_rels/slide1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9.xml"/></Relationships>
</file>

<file path=ppt/slides/_rels/slide1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7.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37.xml"/></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59.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59.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59.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37.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68DA5-049C-025B-7CF0-94858454EB62}"/>
              </a:ext>
            </a:extLst>
          </p:cNvPr>
          <p:cNvSpPr>
            <a:spLocks noGrp="1"/>
          </p:cNvSpPr>
          <p:nvPr>
            <p:ph type="ctrTitle"/>
          </p:nvPr>
        </p:nvSpPr>
        <p:spPr>
          <a:xfrm>
            <a:off x="6911843" y="533399"/>
            <a:ext cx="4746758" cy="3810001"/>
          </a:xfrm>
        </p:spPr>
        <p:txBody>
          <a:bodyPr anchor="b">
            <a:normAutofit/>
          </a:bodyPr>
          <a:lstStyle/>
          <a:p>
            <a:r>
              <a:rPr lang="en-US"/>
              <a:t>Empowering Older People in Wales: Services &amp; Provision</a:t>
            </a:r>
          </a:p>
        </p:txBody>
      </p:sp>
      <p:sp>
        <p:nvSpPr>
          <p:cNvPr id="3" name="Subtitle 2">
            <a:extLst>
              <a:ext uri="{FF2B5EF4-FFF2-40B4-BE49-F238E27FC236}">
                <a16:creationId xmlns:a16="http://schemas.microsoft.com/office/drawing/2014/main" id="{9EF9CF4D-3253-E2D2-DE77-941DB2AAC3BD}"/>
              </a:ext>
            </a:extLst>
          </p:cNvPr>
          <p:cNvSpPr>
            <a:spLocks noGrp="1"/>
          </p:cNvSpPr>
          <p:nvPr>
            <p:ph type="subTitle" idx="1"/>
          </p:nvPr>
        </p:nvSpPr>
        <p:spPr>
          <a:xfrm>
            <a:off x="6911843" y="4700224"/>
            <a:ext cx="4373842" cy="1033669"/>
          </a:xfrm>
        </p:spPr>
        <p:txBody>
          <a:bodyPr anchor="t">
            <a:normAutofit/>
          </a:bodyPr>
          <a:lstStyle/>
          <a:p>
            <a:r>
              <a:rPr lang="en-US"/>
              <a:t>Supporting senior citizens through comprehensive care services</a:t>
            </a:r>
          </a:p>
        </p:txBody>
      </p:sp>
      <p:pic>
        <p:nvPicPr>
          <p:cNvPr id="4" name="Picture 3" descr="Smiling healthcare professional">
            <a:extLst>
              <a:ext uri="{FF2B5EF4-FFF2-40B4-BE49-F238E27FC236}">
                <a16:creationId xmlns:a16="http://schemas.microsoft.com/office/drawing/2014/main" id="{8F1A8170-434E-4F69-B83D-3A8C780FF43E}"/>
              </a:ext>
            </a:extLst>
          </p:cNvPr>
          <p:cNvPicPr>
            <a:picLocks noChangeAspect="1"/>
          </p:cNvPicPr>
          <p:nvPr/>
        </p:nvPicPr>
        <p:blipFill>
          <a:blip r:embed="rId3"/>
          <a:srcRect l="32769" r="23521" b="2"/>
          <a:stretch>
            <a:fillRect/>
          </a:stretch>
        </p:blipFill>
        <p:spPr>
          <a:xfrm>
            <a:off x="587241" y="164723"/>
            <a:ext cx="4746759" cy="6542805"/>
          </a:xfrm>
          <a:custGeom>
            <a:avLst/>
            <a:gdLst>
              <a:gd name="connsiteX0" fmla="*/ 3245777 w 4746759"/>
              <a:gd name="connsiteY0" fmla="*/ 0 h 6542805"/>
              <a:gd name="connsiteX1" fmla="*/ 3560809 w 4746759"/>
              <a:gd name="connsiteY1" fmla="*/ 0 h 6542805"/>
              <a:gd name="connsiteX2" fmla="*/ 3749050 w 4746759"/>
              <a:gd name="connsiteY2" fmla="*/ 37730 h 6542805"/>
              <a:gd name="connsiteX3" fmla="*/ 3940611 w 4746759"/>
              <a:gd name="connsiteY3" fmla="*/ 112320 h 6542805"/>
              <a:gd name="connsiteX4" fmla="*/ 4725623 w 4746759"/>
              <a:gd name="connsiteY4" fmla="*/ 1397735 h 6542805"/>
              <a:gd name="connsiteX5" fmla="*/ 4746759 w 4746759"/>
              <a:gd name="connsiteY5" fmla="*/ 1609122 h 6542805"/>
              <a:gd name="connsiteX6" fmla="*/ 4746759 w 4746759"/>
              <a:gd name="connsiteY6" fmla="*/ 2127659 h 6542805"/>
              <a:gd name="connsiteX7" fmla="*/ 4740323 w 4746759"/>
              <a:gd name="connsiteY7" fmla="*/ 2239595 h 6542805"/>
              <a:gd name="connsiteX8" fmla="*/ 4173731 w 4746759"/>
              <a:gd name="connsiteY8" fmla="*/ 4154476 h 6542805"/>
              <a:gd name="connsiteX9" fmla="*/ 817427 w 4746759"/>
              <a:gd name="connsiteY9" fmla="*/ 6419116 h 6542805"/>
              <a:gd name="connsiteX10" fmla="*/ 584307 w 4746759"/>
              <a:gd name="connsiteY10" fmla="*/ 2376960 h 6542805"/>
              <a:gd name="connsiteX11" fmla="*/ 3119310 w 4746759"/>
              <a:gd name="connsiteY11" fmla="*/ 14185 h 6542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46759" h="6542805">
                <a:moveTo>
                  <a:pt x="3245777" y="0"/>
                </a:moveTo>
                <a:lnTo>
                  <a:pt x="3560809" y="0"/>
                </a:lnTo>
                <a:lnTo>
                  <a:pt x="3749050" y="37730"/>
                </a:lnTo>
                <a:cubicBezTo>
                  <a:pt x="3814714" y="56842"/>
                  <a:pt x="3878661" y="81642"/>
                  <a:pt x="3940611" y="112320"/>
                </a:cubicBezTo>
                <a:cubicBezTo>
                  <a:pt x="4374257" y="327065"/>
                  <a:pt x="4638161" y="794254"/>
                  <a:pt x="4725623" y="1397735"/>
                </a:cubicBezTo>
                <a:lnTo>
                  <a:pt x="4746759" y="1609122"/>
                </a:lnTo>
                <a:lnTo>
                  <a:pt x="4746759" y="2127659"/>
                </a:lnTo>
                <a:lnTo>
                  <a:pt x="4740323" y="2239595"/>
                </a:lnTo>
                <a:cubicBezTo>
                  <a:pt x="4684605" y="2838710"/>
                  <a:pt x="4497147" y="3501385"/>
                  <a:pt x="4173731" y="4154476"/>
                </a:cubicBezTo>
                <a:cubicBezTo>
                  <a:pt x="3311287" y="5896050"/>
                  <a:pt x="1808620" y="6909964"/>
                  <a:pt x="817427" y="6419116"/>
                </a:cubicBezTo>
                <a:cubicBezTo>
                  <a:pt x="-173765" y="5928269"/>
                  <a:pt x="-278136" y="4118535"/>
                  <a:pt x="584307" y="2376960"/>
                </a:cubicBezTo>
                <a:cubicBezTo>
                  <a:pt x="1231140" y="1070780"/>
                  <a:pt x="2238099" y="173908"/>
                  <a:pt x="3119310" y="14185"/>
                </a:cubicBezTo>
                <a:close/>
              </a:path>
            </a:pathLst>
          </a:custGeom>
        </p:spPr>
      </p:pic>
    </p:spTree>
    <p:extLst>
      <p:ext uri="{BB962C8B-B14F-4D97-AF65-F5344CB8AC3E}">
        <p14:creationId xmlns:p14="http://schemas.microsoft.com/office/powerpoint/2010/main" val="850560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E58EB-3FDF-F9EA-CFC9-D2F1CDAA1B5A}"/>
              </a:ext>
            </a:extLst>
          </p:cNvPr>
          <p:cNvSpPr>
            <a:spLocks noGrp="1"/>
          </p:cNvSpPr>
          <p:nvPr>
            <p:ph type="ctrTitle"/>
          </p:nvPr>
        </p:nvSpPr>
        <p:spPr>
          <a:xfrm>
            <a:off x="533400" y="1417671"/>
            <a:ext cx="7991856" cy="4906929"/>
          </a:xfrm>
        </p:spPr>
        <p:txBody>
          <a:bodyPr anchor="b">
            <a:normAutofit/>
          </a:bodyPr>
          <a:lstStyle/>
          <a:p>
            <a:r>
              <a:rPr lang="en-US"/>
              <a:t>Recap of PIES Framework</a:t>
            </a:r>
          </a:p>
        </p:txBody>
      </p:sp>
    </p:spTree>
    <p:extLst>
      <p:ext uri="{BB962C8B-B14F-4D97-AF65-F5344CB8AC3E}">
        <p14:creationId xmlns:p14="http://schemas.microsoft.com/office/powerpoint/2010/main" val="7338557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643B3-F39E-A020-3316-2254E2747A92}"/>
              </a:ext>
            </a:extLst>
          </p:cNvPr>
          <p:cNvSpPr>
            <a:spLocks noGrp="1"/>
          </p:cNvSpPr>
          <p:nvPr>
            <p:ph type="title"/>
          </p:nvPr>
        </p:nvSpPr>
        <p:spPr>
          <a:xfrm>
            <a:off x="533401" y="533400"/>
            <a:ext cx="4751831" cy="1066800"/>
          </a:xfrm>
        </p:spPr>
        <p:txBody>
          <a:bodyPr anchor="t">
            <a:normAutofit/>
          </a:bodyPr>
          <a:lstStyle/>
          <a:p>
            <a:r>
              <a:rPr lang="en-US" dirty="0"/>
              <a:t>Understanding PIES Needs</a:t>
            </a:r>
          </a:p>
        </p:txBody>
      </p:sp>
      <p:pic>
        <p:nvPicPr>
          <p:cNvPr id="1026" name="Picture 2" descr="Cherry Love Pies - City Foodie Farm">
            <a:extLst>
              <a:ext uri="{FF2B5EF4-FFF2-40B4-BE49-F238E27FC236}">
                <a16:creationId xmlns:a16="http://schemas.microsoft.com/office/drawing/2014/main" id="{7CB91E45-D249-165F-7257-0E47C31390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567" r="8222" b="1"/>
          <a:stretch>
            <a:fillRect/>
          </a:stretch>
        </p:blipFill>
        <p:spPr bwMode="auto">
          <a:xfrm>
            <a:off x="185058" y="1219200"/>
            <a:ext cx="5132831" cy="474027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7262157D-2877-6F5F-A4EF-42DB0019273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486400" y="533400"/>
            <a:ext cx="6520542" cy="6172199"/>
          </a:xfrm>
        </p:spPr>
        <p:txBody>
          <a:bodyPr>
            <a:normAutofit/>
          </a:bodyPr>
          <a:lstStyle/>
          <a:p>
            <a:pPr marL="0" indent="0">
              <a:spcBef>
                <a:spcPts val="2500"/>
              </a:spcBef>
              <a:buFont typeface="Arial" panose="020B0604020202020204" pitchFamily="34" charset="0"/>
              <a:buNone/>
            </a:pPr>
            <a:r>
              <a:rPr lang="en-GB" sz="2000" b="1" dirty="0">
                <a:latin typeface="Aptos" panose="020B0004020202020204" pitchFamily="34" charset="0"/>
              </a:rPr>
              <a:t>Physical Needs</a:t>
            </a:r>
          </a:p>
          <a:p>
            <a:pPr marL="0" lvl="1" indent="0">
              <a:buFont typeface="Arial" panose="020B0604020202020204" pitchFamily="34" charset="0"/>
              <a:buNone/>
            </a:pPr>
            <a:r>
              <a:rPr sz="2000" dirty="0">
                <a:latin typeface="Aptos" panose="020B0004020202020204" pitchFamily="34" charset="0"/>
              </a:rPr>
              <a:t>Focuses on health, mobility, functional abilities, and physical well-being such as sleep and energy levels.</a:t>
            </a:r>
            <a:endParaRPr lang="en-GB" sz="2000" dirty="0">
              <a:latin typeface="Aptos" panose="020B0004020202020204" pitchFamily="34" charset="0"/>
            </a:endParaRPr>
          </a:p>
          <a:p>
            <a:pPr marL="0" indent="0">
              <a:spcBef>
                <a:spcPts val="2500"/>
              </a:spcBef>
              <a:buFont typeface="Arial" panose="020B0604020202020204" pitchFamily="34" charset="0"/>
              <a:buNone/>
            </a:pPr>
            <a:r>
              <a:rPr lang="en-GB" sz="2000" b="1" dirty="0">
                <a:latin typeface="Aptos" panose="020B0004020202020204" pitchFamily="34" charset="0"/>
              </a:rPr>
              <a:t>Intellectual Needs</a:t>
            </a:r>
          </a:p>
          <a:p>
            <a:pPr marL="0" lvl="1" indent="0">
              <a:buFont typeface="Arial" panose="020B0604020202020204" pitchFamily="34" charset="0"/>
              <a:buNone/>
            </a:pPr>
            <a:r>
              <a:rPr sz="2000" dirty="0">
                <a:latin typeface="Aptos" panose="020B0004020202020204" pitchFamily="34" charset="0"/>
              </a:rPr>
              <a:t>Covers cognition, mental stimulation, learning, and meaningful activities especially post-retirement.</a:t>
            </a:r>
            <a:endParaRPr lang="en-GB" sz="2000" dirty="0">
              <a:latin typeface="Aptos" panose="020B0004020202020204" pitchFamily="34" charset="0"/>
            </a:endParaRPr>
          </a:p>
          <a:p>
            <a:pPr marL="0" indent="0">
              <a:spcBef>
                <a:spcPts val="2500"/>
              </a:spcBef>
              <a:buFont typeface="Arial" panose="020B0604020202020204" pitchFamily="34" charset="0"/>
              <a:buNone/>
            </a:pPr>
            <a:r>
              <a:rPr lang="en-GB" sz="2000" b="1" dirty="0">
                <a:latin typeface="Aptos" panose="020B0004020202020204" pitchFamily="34" charset="0"/>
              </a:rPr>
              <a:t>Emotional Needs</a:t>
            </a:r>
          </a:p>
          <a:p>
            <a:pPr marL="0" lvl="1" indent="0">
              <a:buFont typeface="Arial" panose="020B0604020202020204" pitchFamily="34" charset="0"/>
              <a:buNone/>
            </a:pPr>
            <a:r>
              <a:rPr sz="2000" dirty="0">
                <a:latin typeface="Aptos" panose="020B0004020202020204" pitchFamily="34" charset="0"/>
              </a:rPr>
              <a:t>Includes mental well-being, identity, confidence, coping, and emotions like loneliness or frustration.</a:t>
            </a:r>
            <a:endParaRPr lang="en-GB" sz="2000" dirty="0">
              <a:latin typeface="Aptos" panose="020B0004020202020204" pitchFamily="34" charset="0"/>
            </a:endParaRPr>
          </a:p>
          <a:p>
            <a:pPr marL="0" indent="0">
              <a:spcBef>
                <a:spcPts val="2500"/>
              </a:spcBef>
              <a:buFont typeface="Arial" panose="020B0604020202020204" pitchFamily="34" charset="0"/>
              <a:buNone/>
            </a:pPr>
            <a:r>
              <a:rPr lang="en-GB" sz="2000" b="1" dirty="0">
                <a:latin typeface="Aptos" panose="020B0004020202020204" pitchFamily="34" charset="0"/>
              </a:rPr>
              <a:t>Social Needs</a:t>
            </a:r>
          </a:p>
          <a:p>
            <a:pPr marL="0" lvl="1" indent="0">
              <a:buFont typeface="Arial" panose="020B0604020202020204" pitchFamily="34" charset="0"/>
              <a:buNone/>
            </a:pPr>
            <a:r>
              <a:rPr sz="2000" dirty="0">
                <a:latin typeface="Aptos" panose="020B0004020202020204" pitchFamily="34" charset="0"/>
              </a:rPr>
              <a:t>Covers relationships, community involvement, communication, social roles, and meaningful participation.</a:t>
            </a:r>
            <a:endParaRPr lang="en-GB" sz="2000" dirty="0">
              <a:latin typeface="Aptos" panose="020B0004020202020204" pitchFamily="34" charset="0"/>
            </a:endParaRPr>
          </a:p>
        </p:txBody>
      </p:sp>
    </p:spTree>
    <p:extLst>
      <p:ext uri="{BB962C8B-B14F-4D97-AF65-F5344CB8AC3E}">
        <p14:creationId xmlns:p14="http://schemas.microsoft.com/office/powerpoint/2010/main" val="19005544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 calcmode="lin" valueType="num">
                                      <p:cBhvr additive="base">
                                        <p:cTn id="14"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 calcmode="lin" valueType="num">
                                      <p:cBhvr additive="base">
                                        <p:cTn id="20"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 calcmode="lin" valueType="num">
                                      <p:cBhvr additive="base">
                                        <p:cTn id="26"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4">
                                            <p:txEl>
                                              <p:pRg st="7" end="7"/>
                                            </p:txEl>
                                          </p:spTgt>
                                        </p:tgtEl>
                                        <p:attrNameLst>
                                          <p:attrName>style.visibility</p:attrName>
                                        </p:attrNameLst>
                                      </p:cBhvr>
                                      <p:to>
                                        <p:strVal val="visible"/>
                                      </p:to>
                                    </p:set>
                                    <p:anim calcmode="lin" valueType="num">
                                      <p:cBhvr additive="base">
                                        <p:cTn id="32"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D7CB3-9C6C-F155-98FA-C290AA86F639}"/>
              </a:ext>
            </a:extLst>
          </p:cNvPr>
          <p:cNvSpPr>
            <a:spLocks noGrp="1"/>
          </p:cNvSpPr>
          <p:nvPr>
            <p:ph type="ctrTitle"/>
          </p:nvPr>
        </p:nvSpPr>
        <p:spPr>
          <a:xfrm>
            <a:off x="533400" y="533400"/>
            <a:ext cx="7991856" cy="5791200"/>
          </a:xfrm>
        </p:spPr>
        <p:txBody>
          <a:bodyPr anchor="ctr">
            <a:normAutofit/>
          </a:bodyPr>
          <a:lstStyle/>
          <a:p>
            <a:r>
              <a:rPr lang="en-US"/>
              <a:t>What Empowering Services Look Like</a:t>
            </a:r>
          </a:p>
        </p:txBody>
      </p:sp>
    </p:spTree>
    <p:extLst>
      <p:ext uri="{BB962C8B-B14F-4D97-AF65-F5344CB8AC3E}">
        <p14:creationId xmlns:p14="http://schemas.microsoft.com/office/powerpoint/2010/main" val="1570628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4DEFC-6F21-F6A0-7D59-BB6763B09BED}"/>
              </a:ext>
            </a:extLst>
          </p:cNvPr>
          <p:cNvSpPr>
            <a:spLocks noGrp="1"/>
          </p:cNvSpPr>
          <p:nvPr>
            <p:ph type="title"/>
          </p:nvPr>
        </p:nvSpPr>
        <p:spPr>
          <a:xfrm>
            <a:off x="533401" y="533400"/>
            <a:ext cx="4751831" cy="1066800"/>
          </a:xfrm>
        </p:spPr>
        <p:txBody>
          <a:bodyPr anchor="t">
            <a:normAutofit fontScale="90000"/>
          </a:bodyPr>
          <a:lstStyle/>
          <a:p>
            <a:r>
              <a:rPr lang="en-US" dirty="0"/>
              <a:t>Empowering Services?</a:t>
            </a:r>
            <a:br>
              <a:rPr lang="en-US" dirty="0"/>
            </a:br>
            <a:br>
              <a:rPr lang="en-US" dirty="0"/>
            </a:br>
            <a:r>
              <a:rPr lang="en-US" dirty="0"/>
              <a:t>What would they ensure?</a:t>
            </a:r>
          </a:p>
        </p:txBody>
      </p:sp>
      <p:pic>
        <p:nvPicPr>
          <p:cNvPr id="5" name="Content Placeholder 4" descr="Group of senior men of various backgrounds having a friendly chat in the front yard of one man while he is raking the leafs. Bright fall scene on the road in the North American city.">
            <a:extLst>
              <a:ext uri="{FF2B5EF4-FFF2-40B4-BE49-F238E27FC236}">
                <a16:creationId xmlns:a16="http://schemas.microsoft.com/office/drawing/2014/main" id="{3FAF4293-0E6D-4940-BC3B-3A3B554C4201}"/>
              </a:ext>
            </a:extLst>
          </p:cNvPr>
          <p:cNvPicPr>
            <a:picLocks noGrp="1" noChangeAspect="1"/>
          </p:cNvPicPr>
          <p:nvPr>
            <p:ph type="pic" sz="quarter" idx="13"/>
          </p:nvPr>
        </p:nvPicPr>
        <p:blipFill>
          <a:blip r:embed="rId3"/>
          <a:srcRect l="18270" r="520" b="1"/>
          <a:stretch>
            <a:fillRect/>
          </a:stretch>
        </p:blipFill>
        <p:spPr>
          <a:xfrm>
            <a:off x="304800" y="1981200"/>
            <a:ext cx="4208028" cy="3886200"/>
          </a:xfrm>
        </p:spPr>
      </p:pic>
      <p:sp>
        <p:nvSpPr>
          <p:cNvPr id="4" name="Content Placeholder 3">
            <a:extLst>
              <a:ext uri="{FF2B5EF4-FFF2-40B4-BE49-F238E27FC236}">
                <a16:creationId xmlns:a16="http://schemas.microsoft.com/office/drawing/2014/main" id="{750895FB-099D-0374-582E-AAF9B17251D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72000" y="228600"/>
            <a:ext cx="7543800" cy="5806472"/>
          </a:xfrm>
        </p:spPr>
        <p:txBody>
          <a:bodyPr>
            <a:noAutofit/>
          </a:bodyPr>
          <a:lstStyle/>
          <a:p>
            <a:pPr marL="0" indent="0">
              <a:spcBef>
                <a:spcPts val="2500"/>
              </a:spcBef>
              <a:buFont typeface="Arial" panose="020B0604020202020204" pitchFamily="34" charset="0"/>
              <a:buNone/>
            </a:pPr>
            <a:r>
              <a:rPr lang="en-US" sz="2000" b="1" dirty="0">
                <a:latin typeface="Aptos" panose="020B0004020202020204" pitchFamily="34" charset="0"/>
              </a:rPr>
              <a:t>Access to Services</a:t>
            </a:r>
          </a:p>
          <a:p>
            <a:pPr marL="0" lvl="1" indent="0">
              <a:buFont typeface="Arial" panose="020B0604020202020204" pitchFamily="34" charset="0"/>
              <a:buNone/>
            </a:pPr>
            <a:r>
              <a:rPr sz="2000" dirty="0">
                <a:latin typeface="Aptos" panose="020B0004020202020204" pitchFamily="34" charset="0"/>
              </a:rPr>
              <a:t>Ensuring older people have access to health, transportation, and social support within their communities is essential for empowerment.</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Safety and Protection</a:t>
            </a:r>
          </a:p>
          <a:p>
            <a:pPr marL="0" lvl="1" indent="0">
              <a:buFont typeface="Arial" panose="020B0604020202020204" pitchFamily="34" charset="0"/>
              <a:buNone/>
            </a:pPr>
            <a:r>
              <a:rPr sz="2000" dirty="0">
                <a:latin typeface="Aptos" panose="020B0004020202020204" pitchFamily="34" charset="0"/>
              </a:rPr>
              <a:t>Empowering services promote safety by supporting dignified ageing in place and protection within home and community environments.</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Fairness and Respect</a:t>
            </a:r>
          </a:p>
          <a:p>
            <a:pPr marL="0" lvl="1" indent="0">
              <a:buFont typeface="Arial" panose="020B0604020202020204" pitchFamily="34" charset="0"/>
              <a:buNone/>
            </a:pPr>
            <a:r>
              <a:rPr sz="2000" dirty="0">
                <a:latin typeface="Aptos" panose="020B0004020202020204" pitchFamily="34" charset="0"/>
              </a:rPr>
              <a:t>Older adults are treated equitably with respect, valuing their contributions and acknowledging their voices in decision-making.</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Voice and Choice</a:t>
            </a:r>
          </a:p>
          <a:p>
            <a:pPr marL="0" lvl="1" indent="0">
              <a:buFont typeface="Arial" panose="020B0604020202020204" pitchFamily="34" charset="0"/>
              <a:buNone/>
            </a:pPr>
            <a:r>
              <a:rPr sz="2000" dirty="0">
                <a:latin typeface="Aptos" panose="020B0004020202020204" pitchFamily="34" charset="0"/>
              </a:rPr>
              <a:t>Providing older adults with control over decisions and opportunities to express preferences fosters autonomy and dignity.</a:t>
            </a:r>
            <a:endParaRPr lang="en-US" sz="2000" dirty="0">
              <a:latin typeface="Aptos" panose="020B0004020202020204" pitchFamily="34" charset="0"/>
            </a:endParaRPr>
          </a:p>
        </p:txBody>
      </p:sp>
    </p:spTree>
    <p:extLst>
      <p:ext uri="{BB962C8B-B14F-4D97-AF65-F5344CB8AC3E}">
        <p14:creationId xmlns:p14="http://schemas.microsoft.com/office/powerpoint/2010/main" val="16644173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 calcmode="lin" valueType="num">
                                      <p:cBhvr additive="base">
                                        <p:cTn id="28"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 calcmode="lin" valueType="num">
                                      <p:cBhvr additive="base">
                                        <p:cTn id="34"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4" end="4"/>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 calcmode="lin" valueType="num">
                                      <p:cBhvr additive="base">
                                        <p:cTn id="3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 calcmode="lin" valueType="num">
                                      <p:cBhvr additive="base">
                                        <p:cTn id="4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4">
                                            <p:txEl>
                                              <p:pRg st="6" end="6"/>
                                            </p:txEl>
                                          </p:spTgt>
                                        </p:tgtEl>
                                        <p:attrNameLst>
                                          <p:attrName>ppt_y</p:attrName>
                                        </p:attrNameLst>
                                      </p:cBhvr>
                                      <p:tavLst>
                                        <p:tav tm="0">
                                          <p:val>
                                            <p:strVal val="1+#ppt_h/2"/>
                                          </p:val>
                                        </p:tav>
                                        <p:tav tm="100000">
                                          <p:val>
                                            <p:strVal val="#ppt_y"/>
                                          </p:val>
                                        </p:tav>
                                      </p:tavLst>
                                    </p:anim>
                                  </p:childTnLst>
                                </p:cTn>
                              </p:par>
                              <p:par>
                                <p:cTn id="46" presetID="2" presetClass="entr" presetSubtype="4" fill="hold" nodeType="withEffect">
                                  <p:stCondLst>
                                    <p:cond delay="0"/>
                                  </p:stCondLst>
                                  <p:childTnLst>
                                    <p:set>
                                      <p:cBhvr>
                                        <p:cTn id="47" dur="1" fill="hold">
                                          <p:stCondLst>
                                            <p:cond delay="0"/>
                                          </p:stCondLst>
                                        </p:cTn>
                                        <p:tgtEl>
                                          <p:spTgt spid="4">
                                            <p:txEl>
                                              <p:pRg st="7" end="7"/>
                                            </p:txEl>
                                          </p:spTgt>
                                        </p:tgtEl>
                                        <p:attrNameLst>
                                          <p:attrName>style.visibility</p:attrName>
                                        </p:attrNameLst>
                                      </p:cBhvr>
                                      <p:to>
                                        <p:strVal val="visible"/>
                                      </p:to>
                                    </p:set>
                                    <p:anim calcmode="lin" valueType="num">
                                      <p:cBhvr additive="base">
                                        <p:cTn id="48"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8608F-97AB-25A3-9B14-825C805C7F0B}"/>
              </a:ext>
            </a:extLst>
          </p:cNvPr>
          <p:cNvSpPr>
            <a:spLocks noGrp="1"/>
          </p:cNvSpPr>
          <p:nvPr>
            <p:ph type="ctrTitle"/>
          </p:nvPr>
        </p:nvSpPr>
        <p:spPr>
          <a:xfrm>
            <a:off x="533400" y="1417671"/>
            <a:ext cx="7991856" cy="4906929"/>
          </a:xfrm>
        </p:spPr>
        <p:txBody>
          <a:bodyPr anchor="b">
            <a:normAutofit/>
          </a:bodyPr>
          <a:lstStyle/>
          <a:p>
            <a:r>
              <a:rPr lang="en-US"/>
              <a:t>Policy Drivers in Wales</a:t>
            </a:r>
          </a:p>
        </p:txBody>
      </p:sp>
    </p:spTree>
    <p:extLst>
      <p:ext uri="{BB962C8B-B14F-4D97-AF65-F5344CB8AC3E}">
        <p14:creationId xmlns:p14="http://schemas.microsoft.com/office/powerpoint/2010/main" val="13028726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BA7D2-987B-9363-8721-C2D56954C534}"/>
              </a:ext>
            </a:extLst>
          </p:cNvPr>
          <p:cNvSpPr>
            <a:spLocks noGrp="1"/>
          </p:cNvSpPr>
          <p:nvPr>
            <p:ph type="title"/>
          </p:nvPr>
        </p:nvSpPr>
        <p:spPr>
          <a:xfrm>
            <a:off x="533401" y="533400"/>
            <a:ext cx="4751831" cy="1066800"/>
          </a:xfrm>
        </p:spPr>
        <p:txBody>
          <a:bodyPr anchor="t">
            <a:normAutofit/>
          </a:bodyPr>
          <a:lstStyle/>
          <a:p>
            <a:r>
              <a:rPr lang="en-US"/>
              <a:t>Key National Frameworks and Strategies</a:t>
            </a:r>
          </a:p>
        </p:txBody>
      </p:sp>
      <p:sp>
        <p:nvSpPr>
          <p:cNvPr id="4" name="Content Placeholder 3">
            <a:extLst>
              <a:ext uri="{FF2B5EF4-FFF2-40B4-BE49-F238E27FC236}">
                <a16:creationId xmlns:a16="http://schemas.microsoft.com/office/drawing/2014/main" id="{D07D4A35-D4C2-5E5B-EDB3-210DFA96AB1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05400" y="304800"/>
            <a:ext cx="6781800" cy="6035073"/>
          </a:xfrm>
        </p:spPr>
        <p:txBody>
          <a:bodyPr>
            <a:noAutofit/>
          </a:bodyPr>
          <a:lstStyle/>
          <a:p>
            <a:pPr marL="0" indent="0">
              <a:spcBef>
                <a:spcPts val="2500"/>
              </a:spcBef>
              <a:buFont typeface="Arial" panose="020B0604020202020204" pitchFamily="34" charset="0"/>
              <a:buNone/>
            </a:pPr>
            <a:r>
              <a:rPr lang="en-US" sz="2000" b="1" dirty="0">
                <a:latin typeface="Aptos" panose="020B0004020202020204" pitchFamily="34" charset="0"/>
              </a:rPr>
              <a:t>Age Friendly Wales Strategy</a:t>
            </a:r>
          </a:p>
          <a:p>
            <a:pPr marL="0" lvl="1" indent="0">
              <a:buFont typeface="Arial" panose="020B0604020202020204" pitchFamily="34" charset="0"/>
              <a:buNone/>
            </a:pPr>
            <a:r>
              <a:rPr sz="2000" dirty="0">
                <a:latin typeface="Aptos" panose="020B0004020202020204" pitchFamily="34" charset="0"/>
              </a:rPr>
              <a:t>Focuses on upholding older people’s rights, enhancing social inclusion, digital access, and community participation.</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Older People’s Commissioner Strategy</a:t>
            </a:r>
          </a:p>
          <a:p>
            <a:pPr marL="0" lvl="1" indent="0">
              <a:buFont typeface="Arial" panose="020B0604020202020204" pitchFamily="34" charset="0"/>
              <a:buNone/>
            </a:pPr>
            <a:r>
              <a:rPr sz="2000" dirty="0">
                <a:latin typeface="Aptos" panose="020B0004020202020204" pitchFamily="34" charset="0"/>
              </a:rPr>
              <a:t>Advocates for tackling inequality, improving service responsiveness, and amplifying older people’s voices in decisions.</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Social Care Wales Insights</a:t>
            </a:r>
          </a:p>
          <a:p>
            <a:pPr marL="0" lvl="1" indent="0">
              <a:buFont typeface="Arial" panose="020B0604020202020204" pitchFamily="34" charset="0"/>
              <a:buNone/>
            </a:pPr>
            <a:r>
              <a:rPr sz="2000" dirty="0">
                <a:latin typeface="Aptos" panose="020B0004020202020204" pitchFamily="34" charset="0"/>
              </a:rPr>
              <a:t>Identifies barriers like poor health-social care integration, early support delays, and hospital discharge challenges.</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Community-based Empowerment</a:t>
            </a:r>
          </a:p>
          <a:p>
            <a:pPr marL="0" lvl="1" indent="0">
              <a:buFont typeface="Arial" panose="020B0604020202020204" pitchFamily="34" charset="0"/>
              <a:buNone/>
            </a:pPr>
            <a:r>
              <a:rPr sz="2000" dirty="0" err="1">
                <a:latin typeface="Aptos" panose="020B0004020202020204" pitchFamily="34" charset="0"/>
              </a:rPr>
              <a:t>Emphasi</a:t>
            </a:r>
            <a:r>
              <a:rPr lang="en-GB" sz="2000" dirty="0">
                <a:latin typeface="Aptos" panose="020B0004020202020204" pitchFamily="34" charset="0"/>
              </a:rPr>
              <a:t>s</a:t>
            </a:r>
            <a:r>
              <a:rPr sz="2000" dirty="0">
                <a:latin typeface="Aptos" panose="020B0004020202020204" pitchFamily="34" charset="0"/>
              </a:rPr>
              <a:t>es social prescribing and joined-up working to provide holistic support for better outcomes.</a:t>
            </a:r>
            <a:endParaRPr lang="en-US" sz="2000" dirty="0">
              <a:latin typeface="Aptos" panose="020B0004020202020204" pitchFamily="34" charset="0"/>
            </a:endParaRPr>
          </a:p>
        </p:txBody>
      </p:sp>
      <p:pic>
        <p:nvPicPr>
          <p:cNvPr id="2052" name="Picture 4" descr="Age friendly Wales: our strategy for an ageing society | GOV.WALES">
            <a:extLst>
              <a:ext uri="{FF2B5EF4-FFF2-40B4-BE49-F238E27FC236}">
                <a16:creationId xmlns:a16="http://schemas.microsoft.com/office/drawing/2014/main" id="{09D13BF2-0978-2C24-269B-5F8BDAB653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1676400"/>
            <a:ext cx="3048000" cy="438150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EW JOB ADVERT** Policy and Practice Lead - Older People's Commissioner for  Wales">
            <a:extLst>
              <a:ext uri="{FF2B5EF4-FFF2-40B4-BE49-F238E27FC236}">
                <a16:creationId xmlns:a16="http://schemas.microsoft.com/office/drawing/2014/main" id="{6E7A3234-740B-9654-B526-F6B72847CD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418856">
            <a:off x="233244" y="2200275"/>
            <a:ext cx="4376856" cy="245745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Data and information on the social care workforce… | Social Care Wales">
            <a:extLst>
              <a:ext uri="{FF2B5EF4-FFF2-40B4-BE49-F238E27FC236}">
                <a16:creationId xmlns:a16="http://schemas.microsoft.com/office/drawing/2014/main" id="{F349B1D4-C9E2-7DEE-3E51-F62063D909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86669">
            <a:off x="195995" y="2312614"/>
            <a:ext cx="4377297" cy="229808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B386AD1-831C-946D-0767-4D5177D696B5}"/>
              </a:ext>
            </a:extLst>
          </p:cNvPr>
          <p:cNvPicPr>
            <a:picLocks noChangeAspect="1"/>
          </p:cNvPicPr>
          <p:nvPr/>
        </p:nvPicPr>
        <p:blipFill>
          <a:blip r:embed="rId6"/>
          <a:stretch>
            <a:fillRect/>
          </a:stretch>
        </p:blipFill>
        <p:spPr>
          <a:xfrm rot="20332422">
            <a:off x="995583" y="2290250"/>
            <a:ext cx="3048000" cy="3048000"/>
          </a:xfrm>
          <a:prstGeom prst="rect">
            <a:avLst/>
          </a:prstGeom>
        </p:spPr>
      </p:pic>
    </p:spTree>
    <p:extLst>
      <p:ext uri="{BB962C8B-B14F-4D97-AF65-F5344CB8AC3E}">
        <p14:creationId xmlns:p14="http://schemas.microsoft.com/office/powerpoint/2010/main" val="36583531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2052"/>
                                        </p:tgtEl>
                                        <p:attrNameLst>
                                          <p:attrName>style.visibility</p:attrName>
                                        </p:attrNameLst>
                                      </p:cBhvr>
                                      <p:to>
                                        <p:strVal val="visible"/>
                                      </p:to>
                                    </p:set>
                                    <p:anim calcmode="lin" valueType="num">
                                      <p:cBhvr additive="base">
                                        <p:cTn id="24" dur="500" fill="hold"/>
                                        <p:tgtEl>
                                          <p:spTgt spid="2052"/>
                                        </p:tgtEl>
                                        <p:attrNameLst>
                                          <p:attrName>ppt_x</p:attrName>
                                        </p:attrNameLst>
                                      </p:cBhvr>
                                      <p:tavLst>
                                        <p:tav tm="0">
                                          <p:val>
                                            <p:strVal val="#ppt_x"/>
                                          </p:val>
                                        </p:tav>
                                        <p:tav tm="100000">
                                          <p:val>
                                            <p:strVal val="#ppt_x"/>
                                          </p:val>
                                        </p:tav>
                                      </p:tavLst>
                                    </p:anim>
                                    <p:anim calcmode="lin" valueType="num">
                                      <p:cBhvr additive="base">
                                        <p:cTn id="25"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4">
                                            <p:txEl>
                                              <p:pRg st="2" end="2"/>
                                            </p:txEl>
                                          </p:spTgt>
                                        </p:tgtEl>
                                        <p:attrNameLst>
                                          <p:attrName>style.visibility</p:attrName>
                                        </p:attrNameLst>
                                      </p:cBhvr>
                                      <p:to>
                                        <p:strVal val="visible"/>
                                      </p:to>
                                    </p:set>
                                    <p:anim calcmode="lin" valueType="num">
                                      <p:cBhvr additive="base">
                                        <p:cTn id="30"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2" end="2"/>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4">
                                            <p:txEl>
                                              <p:pRg st="3" end="3"/>
                                            </p:txEl>
                                          </p:spTgt>
                                        </p:tgtEl>
                                        <p:attrNameLst>
                                          <p:attrName>style.visibility</p:attrName>
                                        </p:attrNameLst>
                                      </p:cBhvr>
                                      <p:to>
                                        <p:strVal val="visible"/>
                                      </p:to>
                                    </p:set>
                                    <p:anim calcmode="lin" valueType="num">
                                      <p:cBhvr additive="base">
                                        <p:cTn id="34"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2054"/>
                                        </p:tgtEl>
                                        <p:attrNameLst>
                                          <p:attrName>style.visibility</p:attrName>
                                        </p:attrNameLst>
                                      </p:cBhvr>
                                      <p:to>
                                        <p:strVal val="visible"/>
                                      </p:to>
                                    </p:set>
                                    <p:anim calcmode="lin" valueType="num">
                                      <p:cBhvr additive="base">
                                        <p:cTn id="40" dur="500" fill="hold"/>
                                        <p:tgtEl>
                                          <p:spTgt spid="2054"/>
                                        </p:tgtEl>
                                        <p:attrNameLst>
                                          <p:attrName>ppt_x</p:attrName>
                                        </p:attrNameLst>
                                      </p:cBhvr>
                                      <p:tavLst>
                                        <p:tav tm="0">
                                          <p:val>
                                            <p:strVal val="#ppt_x"/>
                                          </p:val>
                                        </p:tav>
                                        <p:tav tm="100000">
                                          <p:val>
                                            <p:strVal val="#ppt_x"/>
                                          </p:val>
                                        </p:tav>
                                      </p:tavLst>
                                    </p:anim>
                                    <p:anim calcmode="lin" valueType="num">
                                      <p:cBhvr additive="base">
                                        <p:cTn id="41" dur="500" fill="hold"/>
                                        <p:tgtEl>
                                          <p:spTgt spid="2054"/>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4">
                                            <p:txEl>
                                              <p:pRg st="4" end="4"/>
                                            </p:txEl>
                                          </p:spTgt>
                                        </p:tgtEl>
                                        <p:attrNameLst>
                                          <p:attrName>style.visibility</p:attrName>
                                        </p:attrNameLst>
                                      </p:cBhvr>
                                      <p:to>
                                        <p:strVal val="visible"/>
                                      </p:to>
                                    </p:set>
                                    <p:anim calcmode="lin" valueType="num">
                                      <p:cBhvr additive="base">
                                        <p:cTn id="46"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4">
                                            <p:txEl>
                                              <p:pRg st="4" end="4"/>
                                            </p:txEl>
                                          </p:spTgt>
                                        </p:tgtEl>
                                        <p:attrNameLst>
                                          <p:attrName>ppt_y</p:attrName>
                                        </p:attrNameLst>
                                      </p:cBhvr>
                                      <p:tavLst>
                                        <p:tav tm="0">
                                          <p:val>
                                            <p:strVal val="1+#ppt_h/2"/>
                                          </p:val>
                                        </p:tav>
                                        <p:tav tm="100000">
                                          <p:val>
                                            <p:strVal val="#ppt_y"/>
                                          </p:val>
                                        </p:tav>
                                      </p:tavLst>
                                    </p:anim>
                                  </p:childTnLst>
                                </p:cTn>
                              </p:par>
                              <p:par>
                                <p:cTn id="48" presetID="2" presetClass="entr" presetSubtype="4" fill="hold" nodeType="withEffect">
                                  <p:stCondLst>
                                    <p:cond delay="0"/>
                                  </p:stCondLst>
                                  <p:childTnLst>
                                    <p:set>
                                      <p:cBhvr>
                                        <p:cTn id="49" dur="1" fill="hold">
                                          <p:stCondLst>
                                            <p:cond delay="0"/>
                                          </p:stCondLst>
                                        </p:cTn>
                                        <p:tgtEl>
                                          <p:spTgt spid="4">
                                            <p:txEl>
                                              <p:pRg st="5" end="5"/>
                                            </p:txEl>
                                          </p:spTgt>
                                        </p:tgtEl>
                                        <p:attrNameLst>
                                          <p:attrName>style.visibility</p:attrName>
                                        </p:attrNameLst>
                                      </p:cBhvr>
                                      <p:to>
                                        <p:strVal val="visible"/>
                                      </p:to>
                                    </p:set>
                                    <p:anim calcmode="lin" valueType="num">
                                      <p:cBhvr additive="base">
                                        <p:cTn id="50"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2056"/>
                                        </p:tgtEl>
                                        <p:attrNameLst>
                                          <p:attrName>style.visibility</p:attrName>
                                        </p:attrNameLst>
                                      </p:cBhvr>
                                      <p:to>
                                        <p:strVal val="visible"/>
                                      </p:to>
                                    </p:set>
                                    <p:anim calcmode="lin" valueType="num">
                                      <p:cBhvr additive="base">
                                        <p:cTn id="56" dur="500" fill="hold"/>
                                        <p:tgtEl>
                                          <p:spTgt spid="2056"/>
                                        </p:tgtEl>
                                        <p:attrNameLst>
                                          <p:attrName>ppt_x</p:attrName>
                                        </p:attrNameLst>
                                      </p:cBhvr>
                                      <p:tavLst>
                                        <p:tav tm="0">
                                          <p:val>
                                            <p:strVal val="#ppt_x"/>
                                          </p:val>
                                        </p:tav>
                                        <p:tav tm="100000">
                                          <p:val>
                                            <p:strVal val="#ppt_x"/>
                                          </p:val>
                                        </p:tav>
                                      </p:tavLst>
                                    </p:anim>
                                    <p:anim calcmode="lin" valueType="num">
                                      <p:cBhvr additive="base">
                                        <p:cTn id="57" dur="500" fill="hold"/>
                                        <p:tgtEl>
                                          <p:spTgt spid="2056"/>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nodeType="clickEffect">
                                  <p:stCondLst>
                                    <p:cond delay="0"/>
                                  </p:stCondLst>
                                  <p:childTnLst>
                                    <p:set>
                                      <p:cBhvr>
                                        <p:cTn id="61" dur="1" fill="hold">
                                          <p:stCondLst>
                                            <p:cond delay="0"/>
                                          </p:stCondLst>
                                        </p:cTn>
                                        <p:tgtEl>
                                          <p:spTgt spid="4">
                                            <p:txEl>
                                              <p:pRg st="6" end="6"/>
                                            </p:txEl>
                                          </p:spTgt>
                                        </p:tgtEl>
                                        <p:attrNameLst>
                                          <p:attrName>style.visibility</p:attrName>
                                        </p:attrNameLst>
                                      </p:cBhvr>
                                      <p:to>
                                        <p:strVal val="visible"/>
                                      </p:to>
                                    </p:set>
                                    <p:anim calcmode="lin" valueType="num">
                                      <p:cBhvr additive="base">
                                        <p:cTn id="62"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4">
                                            <p:txEl>
                                              <p:pRg st="6" end="6"/>
                                            </p:txEl>
                                          </p:spTgt>
                                        </p:tgtEl>
                                        <p:attrNameLst>
                                          <p:attrName>ppt_y</p:attrName>
                                        </p:attrNameLst>
                                      </p:cBhvr>
                                      <p:tavLst>
                                        <p:tav tm="0">
                                          <p:val>
                                            <p:strVal val="1+#ppt_h/2"/>
                                          </p:val>
                                        </p:tav>
                                        <p:tav tm="100000">
                                          <p:val>
                                            <p:strVal val="#ppt_y"/>
                                          </p:val>
                                        </p:tav>
                                      </p:tavLst>
                                    </p:anim>
                                  </p:childTnLst>
                                </p:cTn>
                              </p:par>
                              <p:par>
                                <p:cTn id="64" presetID="2" presetClass="entr" presetSubtype="4" fill="hold" nodeType="withEffect">
                                  <p:stCondLst>
                                    <p:cond delay="0"/>
                                  </p:stCondLst>
                                  <p:childTnLst>
                                    <p:set>
                                      <p:cBhvr>
                                        <p:cTn id="65" dur="1" fill="hold">
                                          <p:stCondLst>
                                            <p:cond delay="0"/>
                                          </p:stCondLst>
                                        </p:cTn>
                                        <p:tgtEl>
                                          <p:spTgt spid="4">
                                            <p:txEl>
                                              <p:pRg st="7" end="7"/>
                                            </p:txEl>
                                          </p:spTgt>
                                        </p:tgtEl>
                                        <p:attrNameLst>
                                          <p:attrName>style.visibility</p:attrName>
                                        </p:attrNameLst>
                                      </p:cBhvr>
                                      <p:to>
                                        <p:strVal val="visible"/>
                                      </p:to>
                                    </p:set>
                                    <p:anim calcmode="lin" valueType="num">
                                      <p:cBhvr additive="base">
                                        <p:cTn id="66"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nodeType="clickEffect">
                                  <p:stCondLst>
                                    <p:cond delay="0"/>
                                  </p:stCondLst>
                                  <p:childTnLst>
                                    <p:set>
                                      <p:cBhvr>
                                        <p:cTn id="71" dur="1" fill="hold">
                                          <p:stCondLst>
                                            <p:cond delay="0"/>
                                          </p:stCondLst>
                                        </p:cTn>
                                        <p:tgtEl>
                                          <p:spTgt spid="10"/>
                                        </p:tgtEl>
                                        <p:attrNameLst>
                                          <p:attrName>style.visibility</p:attrName>
                                        </p:attrNameLst>
                                      </p:cBhvr>
                                      <p:to>
                                        <p:strVal val="visible"/>
                                      </p:to>
                                    </p:set>
                                    <p:anim calcmode="lin" valueType="num">
                                      <p:cBhvr additive="base">
                                        <p:cTn id="72" dur="500" fill="hold"/>
                                        <p:tgtEl>
                                          <p:spTgt spid="10"/>
                                        </p:tgtEl>
                                        <p:attrNameLst>
                                          <p:attrName>ppt_x</p:attrName>
                                        </p:attrNameLst>
                                      </p:cBhvr>
                                      <p:tavLst>
                                        <p:tav tm="0">
                                          <p:val>
                                            <p:strVal val="#ppt_x"/>
                                          </p:val>
                                        </p:tav>
                                        <p:tav tm="100000">
                                          <p:val>
                                            <p:strVal val="#ppt_x"/>
                                          </p:val>
                                        </p:tav>
                                      </p:tavLst>
                                    </p:anim>
                                    <p:anim calcmode="lin" valueType="num">
                                      <p:cBhvr additive="base">
                                        <p:cTn id="7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FF1DF-D006-68CE-058C-3144AB22357C}"/>
              </a:ext>
            </a:extLst>
          </p:cNvPr>
          <p:cNvSpPr>
            <a:spLocks noGrp="1"/>
          </p:cNvSpPr>
          <p:nvPr>
            <p:ph type="ctrTitle"/>
          </p:nvPr>
        </p:nvSpPr>
        <p:spPr>
          <a:xfrm>
            <a:off x="533400" y="533400"/>
            <a:ext cx="7991856" cy="5791200"/>
          </a:xfrm>
        </p:spPr>
        <p:txBody>
          <a:bodyPr anchor="ctr">
            <a:normAutofit/>
          </a:bodyPr>
          <a:lstStyle/>
          <a:p>
            <a:r>
              <a:rPr lang="en-US"/>
              <a:t>Types of Services Supporting Older People</a:t>
            </a:r>
          </a:p>
        </p:txBody>
      </p:sp>
    </p:spTree>
    <p:extLst>
      <p:ext uri="{BB962C8B-B14F-4D97-AF65-F5344CB8AC3E}">
        <p14:creationId xmlns:p14="http://schemas.microsoft.com/office/powerpoint/2010/main" val="28449128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6FC91-06CC-945E-82BA-727BB3042A90}"/>
              </a:ext>
            </a:extLst>
          </p:cNvPr>
          <p:cNvSpPr>
            <a:spLocks noGrp="1"/>
          </p:cNvSpPr>
          <p:nvPr>
            <p:ph type="title"/>
          </p:nvPr>
        </p:nvSpPr>
        <p:spPr>
          <a:xfrm>
            <a:off x="76200" y="762000"/>
            <a:ext cx="4751831" cy="685800"/>
          </a:xfrm>
        </p:spPr>
        <p:txBody>
          <a:bodyPr anchor="t">
            <a:normAutofit/>
          </a:bodyPr>
          <a:lstStyle/>
          <a:p>
            <a:r>
              <a:rPr lang="en-US" dirty="0"/>
              <a:t>Statutory Services in Wales</a:t>
            </a:r>
          </a:p>
        </p:txBody>
      </p:sp>
      <p:pic>
        <p:nvPicPr>
          <p:cNvPr id="5" name="Content Placeholder 4" descr="Close up photo of senior heterosexual couple hands with wedding ring. Hands are wrinkled. They are 80 plus years old. Shot indoor with a full frame mirrorless camera.">
            <a:extLst>
              <a:ext uri="{FF2B5EF4-FFF2-40B4-BE49-F238E27FC236}">
                <a16:creationId xmlns:a16="http://schemas.microsoft.com/office/drawing/2014/main" id="{01744088-4838-4251-BA42-23A3F3F3EC4A}"/>
              </a:ext>
            </a:extLst>
          </p:cNvPr>
          <p:cNvPicPr>
            <a:picLocks noGrp="1" noChangeAspect="1"/>
          </p:cNvPicPr>
          <p:nvPr>
            <p:ph type="pic" sz="quarter" idx="13"/>
          </p:nvPr>
        </p:nvPicPr>
        <p:blipFill>
          <a:blip r:embed="rId3"/>
          <a:srcRect l="15007" r="12716" b="1"/>
          <a:stretch>
            <a:fillRect/>
          </a:stretch>
        </p:blipFill>
        <p:spPr>
          <a:xfrm>
            <a:off x="338101" y="1905000"/>
            <a:ext cx="4043007" cy="3733800"/>
          </a:xfrm>
        </p:spPr>
      </p:pic>
      <p:sp>
        <p:nvSpPr>
          <p:cNvPr id="4" name="Content Placeholder 3">
            <a:extLst>
              <a:ext uri="{FF2B5EF4-FFF2-40B4-BE49-F238E27FC236}">
                <a16:creationId xmlns:a16="http://schemas.microsoft.com/office/drawing/2014/main" id="{19CBF668-D67A-EAC1-472A-C6AA4196EB8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67299" y="228600"/>
            <a:ext cx="7086600" cy="6111273"/>
          </a:xfrm>
        </p:spPr>
        <p:txBody>
          <a:bodyPr>
            <a:noAutofit/>
          </a:bodyPr>
          <a:lstStyle/>
          <a:p>
            <a:pPr marL="0" indent="0">
              <a:spcBef>
                <a:spcPts val="2500"/>
              </a:spcBef>
              <a:buFont typeface="Arial" panose="020B0604020202020204" pitchFamily="34" charset="0"/>
              <a:buNone/>
            </a:pPr>
            <a:r>
              <a:rPr lang="en-US" sz="2000" b="1" dirty="0">
                <a:latin typeface="Aptos" panose="020B0004020202020204" pitchFamily="34" charset="0"/>
              </a:rPr>
              <a:t>NHS Primary and Community Care</a:t>
            </a:r>
          </a:p>
          <a:p>
            <a:pPr marL="0" lvl="1" indent="0">
              <a:buFont typeface="Arial" panose="020B0604020202020204" pitchFamily="34" charset="0"/>
              <a:buNone/>
            </a:pPr>
            <a:r>
              <a:rPr sz="2000" dirty="0">
                <a:latin typeface="Aptos" panose="020B0004020202020204" pitchFamily="34" charset="0"/>
              </a:rPr>
              <a:t>NHS Wales provides primary and community care including GP services, district nursing, and therapy to support older adults.</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Local Authority Social Care</a:t>
            </a:r>
          </a:p>
          <a:p>
            <a:pPr marL="0" lvl="1" indent="0">
              <a:buFont typeface="Arial" panose="020B0604020202020204" pitchFamily="34" charset="0"/>
              <a:buNone/>
            </a:pPr>
            <a:r>
              <a:rPr sz="2000" dirty="0">
                <a:latin typeface="Aptos" panose="020B0004020202020204" pitchFamily="34" charset="0"/>
              </a:rPr>
              <a:t>Local authorities conduct needs assessments, arrange care packages, </a:t>
            </a:r>
            <a:r>
              <a:rPr sz="2000" dirty="0" err="1">
                <a:latin typeface="Aptos" panose="020B0004020202020204" pitchFamily="34" charset="0"/>
              </a:rPr>
              <a:t>reablement</a:t>
            </a:r>
            <a:r>
              <a:rPr sz="2000" dirty="0">
                <a:latin typeface="Aptos" panose="020B0004020202020204" pitchFamily="34" charset="0"/>
              </a:rPr>
              <a:t>, and make funding decisions for older people.</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Public Health and Housing Assistance</a:t>
            </a:r>
          </a:p>
          <a:p>
            <a:pPr marL="0" lvl="1" indent="0">
              <a:buFont typeface="Arial" panose="020B0604020202020204" pitchFamily="34" charset="0"/>
              <a:buNone/>
            </a:pPr>
            <a:r>
              <a:rPr sz="2000" dirty="0">
                <a:latin typeface="Aptos" panose="020B0004020202020204" pitchFamily="34" charset="0"/>
              </a:rPr>
              <a:t>Public health programs and housing assistance help prevent falls, manage chronic conditions, and enable safe home living.</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Empowerment and Challenges</a:t>
            </a:r>
          </a:p>
          <a:p>
            <a:pPr marL="0" lvl="1" indent="0">
              <a:buFont typeface="Arial" panose="020B0604020202020204" pitchFamily="34" charset="0"/>
              <a:buNone/>
            </a:pPr>
            <a:r>
              <a:rPr sz="2000" dirty="0">
                <a:latin typeface="Aptos" panose="020B0004020202020204" pitchFamily="34" charset="0"/>
              </a:rPr>
              <a:t>Statutory services promote independence and safety but can disempower when access is delayed or coordination is poor.</a:t>
            </a:r>
            <a:endParaRPr lang="en-US" sz="2000" dirty="0">
              <a:latin typeface="Aptos" panose="020B0004020202020204" pitchFamily="34" charset="0"/>
            </a:endParaRPr>
          </a:p>
        </p:txBody>
      </p:sp>
    </p:spTree>
    <p:extLst>
      <p:ext uri="{BB962C8B-B14F-4D97-AF65-F5344CB8AC3E}">
        <p14:creationId xmlns:p14="http://schemas.microsoft.com/office/powerpoint/2010/main" val="21230346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 calcmode="lin" valueType="num">
                                      <p:cBhvr additive="base">
                                        <p:cTn id="28"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 calcmode="lin" valueType="num">
                                      <p:cBhvr additive="base">
                                        <p:cTn id="34"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4" end="4"/>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 calcmode="lin" valueType="num">
                                      <p:cBhvr additive="base">
                                        <p:cTn id="3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 calcmode="lin" valueType="num">
                                      <p:cBhvr additive="base">
                                        <p:cTn id="4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4">
                                            <p:txEl>
                                              <p:pRg st="6" end="6"/>
                                            </p:txEl>
                                          </p:spTgt>
                                        </p:tgtEl>
                                        <p:attrNameLst>
                                          <p:attrName>ppt_y</p:attrName>
                                        </p:attrNameLst>
                                      </p:cBhvr>
                                      <p:tavLst>
                                        <p:tav tm="0">
                                          <p:val>
                                            <p:strVal val="1+#ppt_h/2"/>
                                          </p:val>
                                        </p:tav>
                                        <p:tav tm="100000">
                                          <p:val>
                                            <p:strVal val="#ppt_y"/>
                                          </p:val>
                                        </p:tav>
                                      </p:tavLst>
                                    </p:anim>
                                  </p:childTnLst>
                                </p:cTn>
                              </p:par>
                              <p:par>
                                <p:cTn id="46" presetID="2" presetClass="entr" presetSubtype="4" fill="hold" nodeType="withEffect">
                                  <p:stCondLst>
                                    <p:cond delay="0"/>
                                  </p:stCondLst>
                                  <p:childTnLst>
                                    <p:set>
                                      <p:cBhvr>
                                        <p:cTn id="47" dur="1" fill="hold">
                                          <p:stCondLst>
                                            <p:cond delay="0"/>
                                          </p:stCondLst>
                                        </p:cTn>
                                        <p:tgtEl>
                                          <p:spTgt spid="4">
                                            <p:txEl>
                                              <p:pRg st="7" end="7"/>
                                            </p:txEl>
                                          </p:spTgt>
                                        </p:tgtEl>
                                        <p:attrNameLst>
                                          <p:attrName>style.visibility</p:attrName>
                                        </p:attrNameLst>
                                      </p:cBhvr>
                                      <p:to>
                                        <p:strVal val="visible"/>
                                      </p:to>
                                    </p:set>
                                    <p:anim calcmode="lin" valueType="num">
                                      <p:cBhvr additive="base">
                                        <p:cTn id="48"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25BAC-5B73-B304-F905-2EB92B0A8479}"/>
              </a:ext>
            </a:extLst>
          </p:cNvPr>
          <p:cNvSpPr>
            <a:spLocks noGrp="1"/>
          </p:cNvSpPr>
          <p:nvPr>
            <p:ph type="title"/>
          </p:nvPr>
        </p:nvSpPr>
        <p:spPr>
          <a:xfrm>
            <a:off x="304800" y="762000"/>
            <a:ext cx="4751831" cy="609600"/>
          </a:xfrm>
        </p:spPr>
        <p:txBody>
          <a:bodyPr anchor="t">
            <a:normAutofit/>
          </a:bodyPr>
          <a:lstStyle/>
          <a:p>
            <a:r>
              <a:rPr lang="en-US" dirty="0"/>
              <a:t>Private Sector Services</a:t>
            </a:r>
          </a:p>
        </p:txBody>
      </p:sp>
      <p:pic>
        <p:nvPicPr>
          <p:cNvPr id="5" name="Content Placeholder 4" descr="Therapist helping woman with gray hair to exercise">
            <a:extLst>
              <a:ext uri="{FF2B5EF4-FFF2-40B4-BE49-F238E27FC236}">
                <a16:creationId xmlns:a16="http://schemas.microsoft.com/office/drawing/2014/main" id="{9330E51C-C675-40A7-9348-E74F290D0BA2}"/>
              </a:ext>
            </a:extLst>
          </p:cNvPr>
          <p:cNvPicPr>
            <a:picLocks noGrp="1" noChangeAspect="1"/>
          </p:cNvPicPr>
          <p:nvPr>
            <p:ph type="pic" sz="quarter" idx="13"/>
          </p:nvPr>
        </p:nvPicPr>
        <p:blipFill>
          <a:blip r:embed="rId3"/>
          <a:srcRect l="19330"/>
          <a:stretch>
            <a:fillRect/>
          </a:stretch>
        </p:blipFill>
        <p:spPr>
          <a:xfrm>
            <a:off x="228600" y="1828800"/>
            <a:ext cx="4373048" cy="4038600"/>
          </a:xfrm>
        </p:spPr>
      </p:pic>
      <p:sp>
        <p:nvSpPr>
          <p:cNvPr id="4" name="Content Placeholder 3">
            <a:extLst>
              <a:ext uri="{FF2B5EF4-FFF2-40B4-BE49-F238E27FC236}">
                <a16:creationId xmlns:a16="http://schemas.microsoft.com/office/drawing/2014/main" id="{EAFEC29E-3DD5-FB27-7D13-178C63C1202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81600" y="533400"/>
            <a:ext cx="6476999" cy="5806473"/>
          </a:xfrm>
        </p:spPr>
        <p:txBody>
          <a:bodyPr>
            <a:normAutofit/>
          </a:bodyPr>
          <a:lstStyle/>
          <a:p>
            <a:pPr marL="0" indent="0">
              <a:spcBef>
                <a:spcPts val="2500"/>
              </a:spcBef>
              <a:buFont typeface="Arial" panose="020B0604020202020204" pitchFamily="34" charset="0"/>
              <a:buNone/>
            </a:pPr>
            <a:r>
              <a:rPr lang="en-US" sz="2000" b="1" dirty="0">
                <a:latin typeface="Aptos" panose="020B0004020202020204" pitchFamily="34" charset="0"/>
              </a:rPr>
              <a:t>Diverse Support Services</a:t>
            </a:r>
          </a:p>
          <a:p>
            <a:pPr marL="0" lvl="1" indent="0">
              <a:buFont typeface="Arial" panose="020B0604020202020204" pitchFamily="34" charset="0"/>
              <a:buNone/>
            </a:pPr>
            <a:r>
              <a:rPr sz="2000" dirty="0">
                <a:latin typeface="Aptos" panose="020B0004020202020204" pitchFamily="34" charset="0"/>
              </a:rPr>
              <a:t>Private sector offers home care, nursing placements, and therapies enhancing flexibility for older adults.</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Independence Enhancers</a:t>
            </a:r>
          </a:p>
          <a:p>
            <a:pPr marL="0" lvl="1" indent="0">
              <a:buFont typeface="Arial" panose="020B0604020202020204" pitchFamily="34" charset="0"/>
              <a:buNone/>
            </a:pPr>
            <a:r>
              <a:rPr sz="2000" dirty="0">
                <a:latin typeface="Aptos" panose="020B0004020202020204" pitchFamily="34" charset="0"/>
              </a:rPr>
              <a:t>Services like private transport, mobility aid, home maintenance, and meal provision boost independence.</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Access and Equity Challenges</a:t>
            </a:r>
          </a:p>
          <a:p>
            <a:pPr marL="0" lvl="1" indent="0">
              <a:buFont typeface="Arial" panose="020B0604020202020204" pitchFamily="34" charset="0"/>
              <a:buNone/>
            </a:pPr>
            <a:r>
              <a:rPr sz="2000" dirty="0">
                <a:latin typeface="Aptos" panose="020B0004020202020204" pitchFamily="34" charset="0"/>
              </a:rPr>
              <a:t>Cost barriers and variable quality create risks of disempowerment and inequitable access for many.</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Supplementary Role</a:t>
            </a:r>
          </a:p>
          <a:p>
            <a:pPr marL="0" lvl="1" indent="0">
              <a:buFont typeface="Arial" panose="020B0604020202020204" pitchFamily="34" charset="0"/>
              <a:buNone/>
            </a:pPr>
            <a:r>
              <a:rPr sz="2000" dirty="0">
                <a:latin typeface="Aptos" panose="020B0004020202020204" pitchFamily="34" charset="0"/>
              </a:rPr>
              <a:t>Private services can bridge gaps in public provision or reinforce inequalities based on availability.</a:t>
            </a:r>
            <a:endParaRPr lang="en-US" sz="2000" dirty="0">
              <a:latin typeface="Aptos" panose="020B0004020202020204" pitchFamily="34" charset="0"/>
            </a:endParaRPr>
          </a:p>
        </p:txBody>
      </p:sp>
    </p:spTree>
    <p:extLst>
      <p:ext uri="{BB962C8B-B14F-4D97-AF65-F5344CB8AC3E}">
        <p14:creationId xmlns:p14="http://schemas.microsoft.com/office/powerpoint/2010/main" val="30336073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 calcmode="lin" valueType="num">
                                      <p:cBhvr additive="base">
                                        <p:cTn id="28"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 calcmode="lin" valueType="num">
                                      <p:cBhvr additive="base">
                                        <p:cTn id="34"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4" end="4"/>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 calcmode="lin" valueType="num">
                                      <p:cBhvr additive="base">
                                        <p:cTn id="3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 calcmode="lin" valueType="num">
                                      <p:cBhvr additive="base">
                                        <p:cTn id="4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4">
                                            <p:txEl>
                                              <p:pRg st="6" end="6"/>
                                            </p:txEl>
                                          </p:spTgt>
                                        </p:tgtEl>
                                        <p:attrNameLst>
                                          <p:attrName>ppt_y</p:attrName>
                                        </p:attrNameLst>
                                      </p:cBhvr>
                                      <p:tavLst>
                                        <p:tav tm="0">
                                          <p:val>
                                            <p:strVal val="1+#ppt_h/2"/>
                                          </p:val>
                                        </p:tav>
                                        <p:tav tm="100000">
                                          <p:val>
                                            <p:strVal val="#ppt_y"/>
                                          </p:val>
                                        </p:tav>
                                      </p:tavLst>
                                    </p:anim>
                                  </p:childTnLst>
                                </p:cTn>
                              </p:par>
                              <p:par>
                                <p:cTn id="46" presetID="2" presetClass="entr" presetSubtype="4" fill="hold" nodeType="withEffect">
                                  <p:stCondLst>
                                    <p:cond delay="0"/>
                                  </p:stCondLst>
                                  <p:childTnLst>
                                    <p:set>
                                      <p:cBhvr>
                                        <p:cTn id="47" dur="1" fill="hold">
                                          <p:stCondLst>
                                            <p:cond delay="0"/>
                                          </p:stCondLst>
                                        </p:cTn>
                                        <p:tgtEl>
                                          <p:spTgt spid="4">
                                            <p:txEl>
                                              <p:pRg st="7" end="7"/>
                                            </p:txEl>
                                          </p:spTgt>
                                        </p:tgtEl>
                                        <p:attrNameLst>
                                          <p:attrName>style.visibility</p:attrName>
                                        </p:attrNameLst>
                                      </p:cBhvr>
                                      <p:to>
                                        <p:strVal val="visible"/>
                                      </p:to>
                                    </p:set>
                                    <p:anim calcmode="lin" valueType="num">
                                      <p:cBhvr additive="base">
                                        <p:cTn id="48"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C2E4C-57AA-8A40-88BB-3A76BC133B3F}"/>
              </a:ext>
            </a:extLst>
          </p:cNvPr>
          <p:cNvSpPr>
            <a:spLocks noGrp="1"/>
          </p:cNvSpPr>
          <p:nvPr>
            <p:ph type="title"/>
          </p:nvPr>
        </p:nvSpPr>
        <p:spPr>
          <a:xfrm>
            <a:off x="152400" y="914400"/>
            <a:ext cx="4751831" cy="1066800"/>
          </a:xfrm>
        </p:spPr>
        <p:txBody>
          <a:bodyPr anchor="t">
            <a:normAutofit/>
          </a:bodyPr>
          <a:lstStyle/>
          <a:p>
            <a:r>
              <a:rPr lang="en-US" dirty="0"/>
              <a:t>Voluntary and Third Sector Services</a:t>
            </a:r>
          </a:p>
        </p:txBody>
      </p:sp>
      <p:pic>
        <p:nvPicPr>
          <p:cNvPr id="5" name="Content Placeholder 4" descr="Old women hanging out">
            <a:extLst>
              <a:ext uri="{FF2B5EF4-FFF2-40B4-BE49-F238E27FC236}">
                <a16:creationId xmlns:a16="http://schemas.microsoft.com/office/drawing/2014/main" id="{B81D8331-41B7-461A-BABC-FF14D5CF6CA8}"/>
              </a:ext>
            </a:extLst>
          </p:cNvPr>
          <p:cNvPicPr>
            <a:picLocks noGrp="1" noChangeAspect="1"/>
          </p:cNvPicPr>
          <p:nvPr>
            <p:ph type="pic" sz="quarter" idx="13"/>
          </p:nvPr>
        </p:nvPicPr>
        <p:blipFill>
          <a:blip r:embed="rId3"/>
          <a:srcRect l="16419" r="9407" b="-2"/>
          <a:stretch>
            <a:fillRect/>
          </a:stretch>
        </p:blipFill>
        <p:spPr>
          <a:xfrm>
            <a:off x="381000" y="2438400"/>
            <a:ext cx="4114800" cy="3800102"/>
          </a:xfrm>
        </p:spPr>
      </p:pic>
      <p:sp>
        <p:nvSpPr>
          <p:cNvPr id="4" name="Content Placeholder 3">
            <a:extLst>
              <a:ext uri="{FF2B5EF4-FFF2-40B4-BE49-F238E27FC236}">
                <a16:creationId xmlns:a16="http://schemas.microsoft.com/office/drawing/2014/main" id="{47825EF8-69FA-411D-FA04-214C618B25A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24400" y="304800"/>
            <a:ext cx="6934199" cy="6095999"/>
          </a:xfrm>
        </p:spPr>
        <p:txBody>
          <a:bodyPr>
            <a:noAutofit/>
          </a:bodyPr>
          <a:lstStyle/>
          <a:p>
            <a:pPr marL="0" indent="0">
              <a:spcBef>
                <a:spcPts val="2500"/>
              </a:spcBef>
              <a:buFont typeface="Arial" panose="020B0604020202020204" pitchFamily="34" charset="0"/>
              <a:buNone/>
            </a:pPr>
            <a:r>
              <a:rPr lang="en-US" sz="2000" b="1" dirty="0">
                <a:latin typeface="Aptos" panose="020B0004020202020204" pitchFamily="34" charset="0"/>
              </a:rPr>
              <a:t>Community-Based Support</a:t>
            </a:r>
          </a:p>
          <a:p>
            <a:pPr marL="0" lvl="1" indent="0">
              <a:buFont typeface="Arial" panose="020B0604020202020204" pitchFamily="34" charset="0"/>
              <a:buNone/>
            </a:pPr>
            <a:r>
              <a:rPr sz="2000" dirty="0">
                <a:latin typeface="Aptos" panose="020B0004020202020204" pitchFamily="34" charset="0"/>
              </a:rPr>
              <a:t>Voluntary </a:t>
            </a:r>
            <a:r>
              <a:rPr sz="2000" dirty="0" err="1">
                <a:latin typeface="Aptos" panose="020B0004020202020204" pitchFamily="34" charset="0"/>
              </a:rPr>
              <a:t>organisations</a:t>
            </a:r>
            <a:r>
              <a:rPr sz="2000" dirty="0">
                <a:latin typeface="Aptos" panose="020B0004020202020204" pitchFamily="34" charset="0"/>
              </a:rPr>
              <a:t> offer relational and preventative support to enhance older people's well-being and social inclusion.</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Social Participation Activities</a:t>
            </a:r>
          </a:p>
          <a:p>
            <a:pPr marL="0" lvl="1" indent="0">
              <a:buFont typeface="Arial" panose="020B0604020202020204" pitchFamily="34" charset="0"/>
              <a:buNone/>
            </a:pPr>
            <a:r>
              <a:rPr sz="2000" dirty="0">
                <a:latin typeface="Aptos" panose="020B0004020202020204" pitchFamily="34" charset="0"/>
              </a:rPr>
              <a:t>Day </a:t>
            </a:r>
            <a:r>
              <a:rPr sz="2000" dirty="0" err="1">
                <a:latin typeface="Aptos" panose="020B0004020202020204" pitchFamily="34" charset="0"/>
              </a:rPr>
              <a:t>centres</a:t>
            </a:r>
            <a:r>
              <a:rPr sz="2000" dirty="0">
                <a:latin typeface="Aptos" panose="020B0004020202020204" pitchFamily="34" charset="0"/>
              </a:rPr>
              <a:t>, interest groups, and lunch clubs reduce isolation and encourage social participation among older adults.</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Home Safety and Independence</a:t>
            </a:r>
          </a:p>
          <a:p>
            <a:pPr marL="0" lvl="1" indent="0">
              <a:buFont typeface="Arial" panose="020B0604020202020204" pitchFamily="34" charset="0"/>
              <a:buNone/>
            </a:pPr>
            <a:r>
              <a:rPr sz="2000" dirty="0">
                <a:latin typeface="Aptos" panose="020B0004020202020204" pitchFamily="34" charset="0"/>
              </a:rPr>
              <a:t>Services like home safety checks and adaptations help older people maintain independence and confidence at home.</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Challenges and Limitations</a:t>
            </a:r>
          </a:p>
          <a:p>
            <a:pPr marL="0" lvl="1" indent="0">
              <a:buFont typeface="Arial" panose="020B0604020202020204" pitchFamily="34" charset="0"/>
              <a:buNone/>
            </a:pPr>
            <a:r>
              <a:rPr sz="2000" dirty="0">
                <a:latin typeface="Aptos" panose="020B0004020202020204" pitchFamily="34" charset="0"/>
              </a:rPr>
              <a:t>Funding limits, volunteer capacity, and uneven service availability can constrain voluntary sector support.</a:t>
            </a:r>
            <a:endParaRPr lang="en-US" sz="2000" dirty="0">
              <a:latin typeface="Aptos" panose="020B0004020202020204" pitchFamily="34" charset="0"/>
            </a:endParaRPr>
          </a:p>
        </p:txBody>
      </p:sp>
    </p:spTree>
    <p:extLst>
      <p:ext uri="{BB962C8B-B14F-4D97-AF65-F5344CB8AC3E}">
        <p14:creationId xmlns:p14="http://schemas.microsoft.com/office/powerpoint/2010/main" val="25347918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 calcmode="lin" valueType="num">
                                      <p:cBhvr additive="base">
                                        <p:cTn id="28"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 calcmode="lin" valueType="num">
                                      <p:cBhvr additive="base">
                                        <p:cTn id="34"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4" end="4"/>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 calcmode="lin" valueType="num">
                                      <p:cBhvr additive="base">
                                        <p:cTn id="3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 calcmode="lin" valueType="num">
                                      <p:cBhvr additive="base">
                                        <p:cTn id="4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4">
                                            <p:txEl>
                                              <p:pRg st="6" end="6"/>
                                            </p:txEl>
                                          </p:spTgt>
                                        </p:tgtEl>
                                        <p:attrNameLst>
                                          <p:attrName>ppt_y</p:attrName>
                                        </p:attrNameLst>
                                      </p:cBhvr>
                                      <p:tavLst>
                                        <p:tav tm="0">
                                          <p:val>
                                            <p:strVal val="1+#ppt_h/2"/>
                                          </p:val>
                                        </p:tav>
                                        <p:tav tm="100000">
                                          <p:val>
                                            <p:strVal val="#ppt_y"/>
                                          </p:val>
                                        </p:tav>
                                      </p:tavLst>
                                    </p:anim>
                                  </p:childTnLst>
                                </p:cTn>
                              </p:par>
                              <p:par>
                                <p:cTn id="46" presetID="2" presetClass="entr" presetSubtype="4" fill="hold" nodeType="withEffect">
                                  <p:stCondLst>
                                    <p:cond delay="0"/>
                                  </p:stCondLst>
                                  <p:childTnLst>
                                    <p:set>
                                      <p:cBhvr>
                                        <p:cTn id="47" dur="1" fill="hold">
                                          <p:stCondLst>
                                            <p:cond delay="0"/>
                                          </p:stCondLst>
                                        </p:cTn>
                                        <p:tgtEl>
                                          <p:spTgt spid="4">
                                            <p:txEl>
                                              <p:pRg st="7" end="7"/>
                                            </p:txEl>
                                          </p:spTgt>
                                        </p:tgtEl>
                                        <p:attrNameLst>
                                          <p:attrName>style.visibility</p:attrName>
                                        </p:attrNameLst>
                                      </p:cBhvr>
                                      <p:to>
                                        <p:strVal val="visible"/>
                                      </p:to>
                                    </p:set>
                                    <p:anim calcmode="lin" valueType="num">
                                      <p:cBhvr additive="base">
                                        <p:cTn id="48"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53FD5-8161-E3D4-6080-E76B15016B4F}"/>
              </a:ext>
            </a:extLst>
          </p:cNvPr>
          <p:cNvSpPr>
            <a:spLocks noGrp="1"/>
          </p:cNvSpPr>
          <p:nvPr>
            <p:ph type="ctrTitle"/>
          </p:nvPr>
        </p:nvSpPr>
        <p:spPr>
          <a:xfrm>
            <a:off x="533400" y="1417671"/>
            <a:ext cx="7991856" cy="4906929"/>
          </a:xfrm>
        </p:spPr>
        <p:txBody>
          <a:bodyPr anchor="b">
            <a:normAutofit/>
          </a:bodyPr>
          <a:lstStyle/>
          <a:p>
            <a:r>
              <a:rPr lang="en-US"/>
              <a:t>Group Activity and Debrief</a:t>
            </a:r>
          </a:p>
        </p:txBody>
      </p:sp>
    </p:spTree>
    <p:extLst>
      <p:ext uri="{BB962C8B-B14F-4D97-AF65-F5344CB8AC3E}">
        <p14:creationId xmlns:p14="http://schemas.microsoft.com/office/powerpoint/2010/main" val="40278812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D3A9C-6893-861B-ADB7-A96385CC1610}"/>
              </a:ext>
            </a:extLst>
          </p:cNvPr>
          <p:cNvSpPr>
            <a:spLocks noGrp="1"/>
          </p:cNvSpPr>
          <p:nvPr>
            <p:ph type="title"/>
          </p:nvPr>
        </p:nvSpPr>
        <p:spPr>
          <a:xfrm>
            <a:off x="152400" y="516836"/>
            <a:ext cx="4751831" cy="1066800"/>
          </a:xfrm>
        </p:spPr>
        <p:txBody>
          <a:bodyPr anchor="t">
            <a:normAutofit/>
          </a:bodyPr>
          <a:lstStyle/>
          <a:p>
            <a:r>
              <a:rPr lang="en-US" dirty="0"/>
              <a:t>Service Mapping Group Activity</a:t>
            </a:r>
          </a:p>
        </p:txBody>
      </p:sp>
      <p:pic>
        <p:nvPicPr>
          <p:cNvPr id="5" name="Content Placeholder 4" descr="Shot of a group of focussed young coworkers working together and brainstorming while being seated on the floor of the office at work during the day">
            <a:extLst>
              <a:ext uri="{FF2B5EF4-FFF2-40B4-BE49-F238E27FC236}">
                <a16:creationId xmlns:a16="http://schemas.microsoft.com/office/drawing/2014/main" id="{B4B2BBC2-C543-4321-A29D-0E73C981AC73}"/>
              </a:ext>
            </a:extLst>
          </p:cNvPr>
          <p:cNvPicPr>
            <a:picLocks noGrp="1" noChangeAspect="1"/>
          </p:cNvPicPr>
          <p:nvPr>
            <p:ph type="pic" sz="quarter" idx="13"/>
          </p:nvPr>
        </p:nvPicPr>
        <p:blipFill>
          <a:blip r:embed="rId3"/>
          <a:srcRect l="17970" r="9753" b="1"/>
          <a:stretch>
            <a:fillRect/>
          </a:stretch>
        </p:blipFill>
        <p:spPr>
          <a:xfrm>
            <a:off x="381000" y="1752600"/>
            <a:ext cx="3630455" cy="3352800"/>
          </a:xfrm>
        </p:spPr>
      </p:pic>
      <p:sp>
        <p:nvSpPr>
          <p:cNvPr id="4" name="Content Placeholder 3">
            <a:extLst>
              <a:ext uri="{FF2B5EF4-FFF2-40B4-BE49-F238E27FC236}">
                <a16:creationId xmlns:a16="http://schemas.microsoft.com/office/drawing/2014/main" id="{EB41FBC5-286D-9C57-02D0-4726A5667B4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93299" y="516836"/>
            <a:ext cx="7238999" cy="5806472"/>
          </a:xfrm>
        </p:spPr>
        <p:txBody>
          <a:bodyPr>
            <a:noAutofit/>
          </a:bodyPr>
          <a:lstStyle/>
          <a:p>
            <a:pPr marL="0" indent="0">
              <a:spcBef>
                <a:spcPts val="2500"/>
              </a:spcBef>
              <a:buFont typeface="Arial" panose="020B0604020202020204" pitchFamily="34" charset="0"/>
              <a:buNone/>
            </a:pPr>
            <a:r>
              <a:rPr lang="en-US" sz="2000" b="1" dirty="0">
                <a:latin typeface="Aptos" panose="020B0004020202020204" pitchFamily="34" charset="0"/>
              </a:rPr>
              <a:t>Applying PIES Framework</a:t>
            </a:r>
          </a:p>
          <a:p>
            <a:pPr marL="0" lvl="1" indent="0">
              <a:buFont typeface="Arial" panose="020B0604020202020204" pitchFamily="34" charset="0"/>
              <a:buNone/>
            </a:pPr>
            <a:r>
              <a:rPr sz="2000" dirty="0">
                <a:latin typeface="Aptos" panose="020B0004020202020204" pitchFamily="34" charset="0"/>
              </a:rPr>
              <a:t>Students revisit pen pictures and use the PIES framework to identify individual needs clearly and systematically.</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err="1">
                <a:latin typeface="Aptos" panose="020B0004020202020204" pitchFamily="34" charset="0"/>
              </a:rPr>
              <a:t>Categorising</a:t>
            </a:r>
            <a:r>
              <a:rPr lang="en-US" sz="2000" b="1" dirty="0">
                <a:latin typeface="Aptos" panose="020B0004020202020204" pitchFamily="34" charset="0"/>
              </a:rPr>
              <a:t> Services</a:t>
            </a:r>
          </a:p>
          <a:p>
            <a:pPr marL="0" lvl="1" indent="0">
              <a:buFont typeface="Arial" panose="020B0604020202020204" pitchFamily="34" charset="0"/>
              <a:buNone/>
            </a:pPr>
            <a:r>
              <a:rPr sz="2000" dirty="0">
                <a:latin typeface="Aptos" panose="020B0004020202020204" pitchFamily="34" charset="0"/>
              </a:rPr>
              <a:t>Services are mapped into statutory, private, and voluntary categories, highlighting how each influences individual empowerment.</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Identifying Service Gaps</a:t>
            </a:r>
          </a:p>
          <a:p>
            <a:pPr marL="0" lvl="1" indent="0">
              <a:buFont typeface="Arial" panose="020B0604020202020204" pitchFamily="34" charset="0"/>
              <a:buNone/>
            </a:pPr>
            <a:r>
              <a:rPr sz="2000" dirty="0">
                <a:latin typeface="Aptos" panose="020B0004020202020204" pitchFamily="34" charset="0"/>
              </a:rPr>
              <a:t>Students </a:t>
            </a:r>
            <a:r>
              <a:rPr sz="2000" dirty="0" err="1">
                <a:latin typeface="Aptos" panose="020B0004020202020204" pitchFamily="34" charset="0"/>
              </a:rPr>
              <a:t>analy</a:t>
            </a:r>
            <a:r>
              <a:rPr lang="en-GB" sz="2000" dirty="0">
                <a:latin typeface="Aptos" panose="020B0004020202020204" pitchFamily="34" charset="0"/>
              </a:rPr>
              <a:t>s</a:t>
            </a:r>
            <a:r>
              <a:rPr sz="2000" dirty="0">
                <a:latin typeface="Aptos" panose="020B0004020202020204" pitchFamily="34" charset="0"/>
              </a:rPr>
              <a:t>e gaps and suggest improvements like better coordination and more accessible community activities.</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Preparing for Final Assessment</a:t>
            </a:r>
          </a:p>
          <a:p>
            <a:pPr marL="0" lvl="1" indent="0">
              <a:buFont typeface="Arial" panose="020B0604020202020204" pitchFamily="34" charset="0"/>
              <a:buNone/>
            </a:pPr>
            <a:r>
              <a:rPr sz="2000" dirty="0">
                <a:latin typeface="Aptos" panose="020B0004020202020204" pitchFamily="34" charset="0"/>
              </a:rPr>
              <a:t>This group activity enhances critical thinking and prepares students to justify service relevance for older adults.</a:t>
            </a:r>
            <a:endParaRPr lang="en-US" sz="2000" dirty="0">
              <a:latin typeface="Aptos" panose="020B0004020202020204" pitchFamily="34" charset="0"/>
            </a:endParaRPr>
          </a:p>
        </p:txBody>
      </p:sp>
    </p:spTree>
    <p:extLst>
      <p:ext uri="{BB962C8B-B14F-4D97-AF65-F5344CB8AC3E}">
        <p14:creationId xmlns:p14="http://schemas.microsoft.com/office/powerpoint/2010/main" val="18475158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DFC60-B87D-493B-E569-EE065A1B81E4}"/>
              </a:ext>
            </a:extLst>
          </p:cNvPr>
          <p:cNvSpPr>
            <a:spLocks noGrp="1"/>
          </p:cNvSpPr>
          <p:nvPr>
            <p:ph type="ctrTitle"/>
          </p:nvPr>
        </p:nvSpPr>
        <p:spPr>
          <a:xfrm>
            <a:off x="533400" y="533400"/>
            <a:ext cx="7991856" cy="5791200"/>
          </a:xfrm>
        </p:spPr>
        <p:txBody>
          <a:bodyPr anchor="ctr">
            <a:normAutofit/>
          </a:bodyPr>
          <a:lstStyle/>
          <a:p>
            <a:r>
              <a:rPr lang="en-US" dirty="0"/>
              <a:t>Case Studies: Services Mapped to PIES</a:t>
            </a:r>
          </a:p>
        </p:txBody>
      </p:sp>
    </p:spTree>
    <p:extLst>
      <p:ext uri="{BB962C8B-B14F-4D97-AF65-F5344CB8AC3E}">
        <p14:creationId xmlns:p14="http://schemas.microsoft.com/office/powerpoint/2010/main" val="11314817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E1C1F3E9-0ECC-E25C-A982-D7D62508EF50}"/>
              </a:ext>
            </a:extLst>
          </p:cNvPr>
          <p:cNvSpPr>
            <a:spLocks noGrp="1"/>
          </p:cNvSpPr>
          <p:nvPr>
            <p:ph type="title"/>
          </p:nvPr>
        </p:nvSpPr>
        <p:spPr>
          <a:xfrm>
            <a:off x="533401" y="538717"/>
            <a:ext cx="4573438" cy="528084"/>
          </a:xfrm>
        </p:spPr>
        <p:txBody>
          <a:bodyPr/>
          <a:lstStyle/>
          <a:p>
            <a:r>
              <a:rPr lang="en-US" dirty="0"/>
              <a:t>Asha</a:t>
            </a:r>
          </a:p>
        </p:txBody>
      </p:sp>
      <p:sp>
        <p:nvSpPr>
          <p:cNvPr id="21" name="Content Placeholder 2">
            <a:extLst>
              <a:ext uri="{FF2B5EF4-FFF2-40B4-BE49-F238E27FC236}">
                <a16:creationId xmlns:a16="http://schemas.microsoft.com/office/drawing/2014/main" id="{A462A998-91B8-C256-096C-F0E0C9207076}"/>
              </a:ext>
            </a:extLst>
          </p:cNvPr>
          <p:cNvSpPr>
            <a:spLocks noGrp="1"/>
          </p:cNvSpPr>
          <p:nvPr>
            <p:ph sz="quarter" idx="14"/>
          </p:nvPr>
        </p:nvSpPr>
        <p:spPr>
          <a:xfrm>
            <a:off x="160606" y="1427165"/>
            <a:ext cx="4946233" cy="5277153"/>
          </a:xfrm>
        </p:spPr>
        <p:txBody>
          <a:bodyPr/>
          <a:lstStyle/>
          <a:p>
            <a:pPr marL="0" indent="0">
              <a:buNone/>
            </a:pPr>
            <a:r>
              <a:rPr lang="en-GB" sz="2200" b="1" dirty="0">
                <a:latin typeface="Aptos" panose="020B0004020202020204" pitchFamily="34" charset="0"/>
              </a:rPr>
              <a:t>Name:</a:t>
            </a:r>
            <a:r>
              <a:rPr lang="en-GB" sz="2200" dirty="0">
                <a:latin typeface="Aptos" panose="020B0004020202020204" pitchFamily="34" charset="0"/>
              </a:rPr>
              <a:t> Asha</a:t>
            </a:r>
            <a:br>
              <a:rPr lang="en-GB" sz="2200" dirty="0">
                <a:latin typeface="Aptos" panose="020B0004020202020204" pitchFamily="34" charset="0"/>
              </a:rPr>
            </a:br>
            <a:r>
              <a:rPr lang="en-GB" sz="2200" b="1" dirty="0">
                <a:latin typeface="Aptos" panose="020B0004020202020204" pitchFamily="34" charset="0"/>
              </a:rPr>
              <a:t>Age:</a:t>
            </a:r>
            <a:r>
              <a:rPr lang="en-GB" sz="2200" dirty="0">
                <a:latin typeface="Aptos" panose="020B0004020202020204" pitchFamily="34" charset="0"/>
              </a:rPr>
              <a:t> 61</a:t>
            </a:r>
            <a:br>
              <a:rPr lang="en-GB" sz="2200" dirty="0">
                <a:latin typeface="Aptos" panose="020B0004020202020204" pitchFamily="34" charset="0"/>
              </a:rPr>
            </a:br>
            <a:r>
              <a:rPr lang="en-GB" sz="2200" b="1" dirty="0">
                <a:latin typeface="Aptos" panose="020B0004020202020204" pitchFamily="34" charset="0"/>
              </a:rPr>
              <a:t>Accommodation:</a:t>
            </a:r>
            <a:r>
              <a:rPr lang="en-GB" sz="2200" dirty="0">
                <a:latin typeface="Aptos" panose="020B0004020202020204" pitchFamily="34" charset="0"/>
              </a:rPr>
              <a:t> Lives with extended family in a multigenerational household</a:t>
            </a:r>
            <a:br>
              <a:rPr lang="en-GB" sz="2200" dirty="0">
                <a:latin typeface="Aptos" panose="020B0004020202020204" pitchFamily="34" charset="0"/>
              </a:rPr>
            </a:br>
            <a:r>
              <a:rPr lang="en-GB" sz="2200" b="1" dirty="0">
                <a:latin typeface="Aptos" panose="020B0004020202020204" pitchFamily="34" charset="0"/>
              </a:rPr>
              <a:t>Marital Status:</a:t>
            </a:r>
            <a:r>
              <a:rPr lang="en-GB" sz="2200" dirty="0">
                <a:latin typeface="Aptos" panose="020B0004020202020204" pitchFamily="34" charset="0"/>
              </a:rPr>
              <a:t> Married</a:t>
            </a:r>
            <a:br>
              <a:rPr lang="en-GB" sz="2200" dirty="0">
                <a:latin typeface="Aptos" panose="020B0004020202020204" pitchFamily="34" charset="0"/>
              </a:rPr>
            </a:br>
            <a:r>
              <a:rPr lang="en-GB" sz="2200" b="1" dirty="0">
                <a:latin typeface="Aptos" panose="020B0004020202020204" pitchFamily="34" charset="0"/>
              </a:rPr>
              <a:t>Family:</a:t>
            </a:r>
            <a:r>
              <a:rPr lang="en-GB" sz="2200" dirty="0">
                <a:latin typeface="Aptos" panose="020B0004020202020204" pitchFamily="34" charset="0"/>
              </a:rPr>
              <a:t> Husband, daughter, son-in-law, and two grandchildren</a:t>
            </a:r>
            <a:br>
              <a:rPr lang="en-GB" sz="2200" dirty="0">
                <a:latin typeface="Aptos" panose="020B0004020202020204" pitchFamily="34" charset="0"/>
              </a:rPr>
            </a:br>
            <a:r>
              <a:rPr lang="en-GB" sz="2200" b="1" dirty="0">
                <a:latin typeface="Aptos" panose="020B0004020202020204" pitchFamily="34" charset="0"/>
              </a:rPr>
              <a:t>Activity/Background:</a:t>
            </a:r>
            <a:r>
              <a:rPr lang="en-GB" sz="2200" dirty="0">
                <a:latin typeface="Aptos" panose="020B0004020202020204" pitchFamily="34" charset="0"/>
              </a:rPr>
              <a:t> Former secondary school teacher, highly educated, fluent in three languages</a:t>
            </a:r>
          </a:p>
          <a:p>
            <a:pPr marL="0" indent="0">
              <a:buNone/>
            </a:pPr>
            <a:endParaRPr lang="en-US" dirty="0"/>
          </a:p>
        </p:txBody>
      </p:sp>
      <p:pic>
        <p:nvPicPr>
          <p:cNvPr id="7" name="Picture 2" descr="25,800+ Grandmother And 3 Grandchildren Stock Photos, Pictures &amp;  Royalty-Free Images - iStock">
            <a:extLst>
              <a:ext uri="{FF2B5EF4-FFF2-40B4-BE49-F238E27FC236}">
                <a16:creationId xmlns:a16="http://schemas.microsoft.com/office/drawing/2014/main" id="{735CD68B-C04E-8707-0794-9D37FAB9D6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18" r="28702"/>
          <a:stretch>
            <a:fillRect/>
          </a:stretch>
        </p:blipFill>
        <p:spPr bwMode="auto">
          <a:xfrm>
            <a:off x="5486980" y="167600"/>
            <a:ext cx="6544414" cy="6541480"/>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8755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8CCFB-C25E-B705-35C6-FA2A3968BE5D}"/>
            </a:ext>
          </a:extLst>
        </p:cNvPr>
        <p:cNvGrpSpPr/>
        <p:nvPr/>
      </p:nvGrpSpPr>
      <p:grpSpPr>
        <a:xfrm>
          <a:off x="0" y="0"/>
          <a:ext cx="0" cy="0"/>
          <a:chOff x="0" y="0"/>
          <a:chExt cx="0" cy="0"/>
        </a:xfrm>
      </p:grpSpPr>
      <p:sp>
        <p:nvSpPr>
          <p:cNvPr id="19" name="Title 1">
            <a:extLst>
              <a:ext uri="{FF2B5EF4-FFF2-40B4-BE49-F238E27FC236}">
                <a16:creationId xmlns:a16="http://schemas.microsoft.com/office/drawing/2014/main" id="{3574BF14-C41D-ABF9-B6D5-FD99B41B0F7A}"/>
              </a:ext>
            </a:extLst>
          </p:cNvPr>
          <p:cNvSpPr>
            <a:spLocks noGrp="1"/>
          </p:cNvSpPr>
          <p:nvPr>
            <p:ph type="title"/>
          </p:nvPr>
        </p:nvSpPr>
        <p:spPr>
          <a:xfrm>
            <a:off x="160606" y="304800"/>
            <a:ext cx="4573438" cy="604284"/>
          </a:xfrm>
        </p:spPr>
        <p:txBody>
          <a:bodyPr/>
          <a:lstStyle/>
          <a:p>
            <a:r>
              <a:rPr lang="en-US" dirty="0"/>
              <a:t>Asha</a:t>
            </a:r>
          </a:p>
        </p:txBody>
      </p:sp>
      <p:sp>
        <p:nvSpPr>
          <p:cNvPr id="21" name="Content Placeholder 2">
            <a:extLst>
              <a:ext uri="{FF2B5EF4-FFF2-40B4-BE49-F238E27FC236}">
                <a16:creationId xmlns:a16="http://schemas.microsoft.com/office/drawing/2014/main" id="{1018249A-C42E-B760-4552-CF2CF7CDC422}"/>
              </a:ext>
            </a:extLst>
          </p:cNvPr>
          <p:cNvSpPr>
            <a:spLocks noGrp="1"/>
          </p:cNvSpPr>
          <p:nvPr>
            <p:ph sz="quarter" idx="14"/>
          </p:nvPr>
        </p:nvSpPr>
        <p:spPr>
          <a:xfrm>
            <a:off x="228600" y="909085"/>
            <a:ext cx="6477000" cy="5434870"/>
          </a:xfrm>
        </p:spPr>
        <p:txBody>
          <a:bodyPr/>
          <a:lstStyle/>
          <a:p>
            <a:r>
              <a:rPr lang="en-GB" sz="2000" dirty="0">
                <a:latin typeface="Aptos" panose="020B0004020202020204" pitchFamily="34" charset="0"/>
              </a:rPr>
              <a:t>Asha recently took early retirement to provide childcare for her grandchildren. She enjoys helping but increasingly feels taken for granted. Although she is in good physical health, she reports feeling “mentally underused.” She misses professional discussions, independence, and the structure of work.</a:t>
            </a:r>
          </a:p>
          <a:p>
            <a:r>
              <a:rPr lang="en-GB" sz="2000" dirty="0">
                <a:latin typeface="Aptos" panose="020B0004020202020204" pitchFamily="34" charset="0"/>
              </a:rPr>
              <a:t>Asha is often the mediator in family conflicts and feels pressure to maintain harmony. This keeps her busy but sometimes emotionally drained. She has been wanting to attend a local adult education course in creative writing but worries it will be seen as “selfish” or “unnecessary” by her family.</a:t>
            </a:r>
          </a:p>
          <a:p>
            <a:pPr marL="0" indent="0">
              <a:buNone/>
            </a:pPr>
            <a:endParaRPr lang="en-US" dirty="0"/>
          </a:p>
        </p:txBody>
      </p:sp>
      <p:pic>
        <p:nvPicPr>
          <p:cNvPr id="7" name="Picture 2" descr="25,800+ Grandmother And 3 Grandchildren Stock Photos, Pictures &amp;  Royalty-Free Images - iStock">
            <a:extLst>
              <a:ext uri="{FF2B5EF4-FFF2-40B4-BE49-F238E27FC236}">
                <a16:creationId xmlns:a16="http://schemas.microsoft.com/office/drawing/2014/main" id="{A0945814-EF6E-7682-0C8B-20AF67909C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18" r="28702"/>
          <a:stretch>
            <a:fillRect/>
          </a:stretch>
        </p:blipFill>
        <p:spPr bwMode="auto">
          <a:xfrm>
            <a:off x="6786443" y="807700"/>
            <a:ext cx="5244951" cy="5242600"/>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71921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65B15-E66F-9FBD-4F0F-E5947BF4298C}"/>
              </a:ext>
            </a:extLst>
          </p:cNvPr>
          <p:cNvSpPr>
            <a:spLocks noGrp="1"/>
          </p:cNvSpPr>
          <p:nvPr>
            <p:ph type="title"/>
          </p:nvPr>
        </p:nvSpPr>
        <p:spPr>
          <a:xfrm>
            <a:off x="410750" y="762000"/>
            <a:ext cx="4751831" cy="1066800"/>
          </a:xfrm>
        </p:spPr>
        <p:txBody>
          <a:bodyPr anchor="t">
            <a:normAutofit/>
          </a:bodyPr>
          <a:lstStyle/>
          <a:p>
            <a:r>
              <a:rPr lang="en-US" dirty="0"/>
              <a:t>Applying Services to Asha (61)</a:t>
            </a:r>
          </a:p>
        </p:txBody>
      </p:sp>
      <p:sp>
        <p:nvSpPr>
          <p:cNvPr id="4" name="Content Placeholder 3">
            <a:extLst>
              <a:ext uri="{FF2B5EF4-FFF2-40B4-BE49-F238E27FC236}">
                <a16:creationId xmlns:a16="http://schemas.microsoft.com/office/drawing/2014/main" id="{97AEAAAF-6269-9113-D1FA-12636618774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76800" y="304800"/>
            <a:ext cx="6781799" cy="6035073"/>
          </a:xfrm>
        </p:spPr>
        <p:txBody>
          <a:bodyPr>
            <a:normAutofit/>
          </a:bodyPr>
          <a:lstStyle/>
          <a:p>
            <a:pPr marL="0" indent="0">
              <a:spcBef>
                <a:spcPts val="2500"/>
              </a:spcBef>
              <a:buFont typeface="Arial" panose="020B0604020202020204" pitchFamily="34" charset="0"/>
              <a:buNone/>
            </a:pPr>
            <a:r>
              <a:rPr lang="en-US" sz="2000" b="1" dirty="0">
                <a:latin typeface="Aptos" panose="020B0004020202020204" pitchFamily="34" charset="0"/>
              </a:rPr>
              <a:t>Statutory Services Support</a:t>
            </a:r>
          </a:p>
          <a:p>
            <a:pPr marL="0" lvl="1" indent="0">
              <a:buFont typeface="Arial" panose="020B0604020202020204" pitchFamily="34" charset="0"/>
              <a:buNone/>
            </a:pPr>
            <a:r>
              <a:rPr sz="2000" dirty="0">
                <a:latin typeface="Aptos" panose="020B0004020202020204" pitchFamily="34" charset="0"/>
              </a:rPr>
              <a:t>GP consultations and adult education </a:t>
            </a:r>
            <a:r>
              <a:rPr sz="2000" dirty="0" err="1">
                <a:latin typeface="Aptos" panose="020B0004020202020204" pitchFamily="34" charset="0"/>
              </a:rPr>
              <a:t>programmes</a:t>
            </a:r>
            <a:r>
              <a:rPr sz="2000" dirty="0">
                <a:latin typeface="Aptos" panose="020B0004020202020204" pitchFamily="34" charset="0"/>
              </a:rPr>
              <a:t> help improve Asha’s mental well-being and intellectual stimulation.</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Private Services Benefits</a:t>
            </a:r>
          </a:p>
          <a:p>
            <a:pPr marL="0" lvl="1" indent="0">
              <a:buFont typeface="Arial" panose="020B0604020202020204" pitchFamily="34" charset="0"/>
              <a:buNone/>
            </a:pPr>
            <a:r>
              <a:rPr sz="2000" dirty="0">
                <a:latin typeface="Aptos" panose="020B0004020202020204" pitchFamily="34" charset="0"/>
              </a:rPr>
              <a:t>Counselling and paid childcare reduce emotional strain and provide Asha time for personal activities.</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Voluntary Services Empowerment</a:t>
            </a:r>
          </a:p>
          <a:p>
            <a:pPr marL="0" lvl="1" indent="0">
              <a:buFont typeface="Arial" panose="020B0604020202020204" pitchFamily="34" charset="0"/>
              <a:buNone/>
            </a:pPr>
            <a:r>
              <a:rPr sz="2000" dirty="0">
                <a:latin typeface="Aptos" panose="020B0004020202020204" pitchFamily="34" charset="0"/>
              </a:rPr>
              <a:t>Carers support groups and creative writing help restore Asha’s autonomy and identity beyond caregiving.</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Barriers to Service Access</a:t>
            </a:r>
          </a:p>
          <a:p>
            <a:pPr marL="0" lvl="1" indent="0">
              <a:buFont typeface="Arial" panose="020B0604020202020204" pitchFamily="34" charset="0"/>
              <a:buNone/>
            </a:pPr>
            <a:r>
              <a:rPr sz="2000" dirty="0">
                <a:latin typeface="Aptos" panose="020B0004020202020204" pitchFamily="34" charset="0"/>
              </a:rPr>
              <a:t>Cultural expectations, guilt, and lack of respite limit Asha’s ability to access supportive services.</a:t>
            </a:r>
            <a:endParaRPr lang="en-US" sz="2000" dirty="0">
              <a:latin typeface="Aptos" panose="020B0004020202020204" pitchFamily="34" charset="0"/>
            </a:endParaRPr>
          </a:p>
        </p:txBody>
      </p:sp>
      <p:pic>
        <p:nvPicPr>
          <p:cNvPr id="3074" name="Picture 2" descr="25,800+ Grandmother And 3 Grandchildren Stock Photos, Pictures &amp;  Royalty-Free Images - iStock">
            <a:extLst>
              <a:ext uri="{FF2B5EF4-FFF2-40B4-BE49-F238E27FC236}">
                <a16:creationId xmlns:a16="http://schemas.microsoft.com/office/drawing/2014/main" id="{B9CBE767-7595-0D91-8988-9C5ACCD990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35" r="30720"/>
          <a:stretch>
            <a:fillRect/>
          </a:stretch>
        </p:blipFill>
        <p:spPr bwMode="auto">
          <a:xfrm>
            <a:off x="762000" y="2057400"/>
            <a:ext cx="36576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32363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1203D-5ADA-ABA1-C815-C0F40924C9E7}"/>
              </a:ext>
            </a:extLst>
          </p:cNvPr>
          <p:cNvSpPr>
            <a:spLocks noGrp="1"/>
          </p:cNvSpPr>
          <p:nvPr>
            <p:ph type="title"/>
          </p:nvPr>
        </p:nvSpPr>
        <p:spPr>
          <a:xfrm>
            <a:off x="533400" y="533400"/>
            <a:ext cx="3674882" cy="1786467"/>
          </a:xfrm>
        </p:spPr>
        <p:txBody>
          <a:bodyPr anchor="t">
            <a:normAutofit/>
          </a:bodyPr>
          <a:lstStyle/>
          <a:p>
            <a:r>
              <a:rPr lang="en-GB" dirty="0"/>
              <a:t>Colin</a:t>
            </a:r>
          </a:p>
        </p:txBody>
      </p:sp>
      <p:sp>
        <p:nvSpPr>
          <p:cNvPr id="3" name="Content Placeholder 2">
            <a:extLst>
              <a:ext uri="{FF2B5EF4-FFF2-40B4-BE49-F238E27FC236}">
                <a16:creationId xmlns:a16="http://schemas.microsoft.com/office/drawing/2014/main" id="{A85EB9E1-FE96-5617-A53F-9CB34E1AF7BE}"/>
              </a:ext>
            </a:extLst>
          </p:cNvPr>
          <p:cNvSpPr>
            <a:spLocks noGrp="1"/>
          </p:cNvSpPr>
          <p:nvPr>
            <p:ph type="body" sz="half" idx="2"/>
          </p:nvPr>
        </p:nvSpPr>
        <p:spPr>
          <a:xfrm>
            <a:off x="381000" y="1066800"/>
            <a:ext cx="4495800" cy="5277155"/>
          </a:xfrm>
        </p:spPr>
        <p:txBody>
          <a:bodyPr anchor="b">
            <a:normAutofit/>
          </a:bodyPr>
          <a:lstStyle/>
          <a:p>
            <a:r>
              <a:rPr lang="en-GB" sz="2000" b="1" dirty="0">
                <a:latin typeface="Aptos" panose="020B0004020202020204" pitchFamily="34" charset="0"/>
              </a:rPr>
              <a:t>Name:</a:t>
            </a:r>
            <a:r>
              <a:rPr lang="en-GB" sz="2000" dirty="0">
                <a:latin typeface="Aptos" panose="020B0004020202020204" pitchFamily="34" charset="0"/>
              </a:rPr>
              <a:t> Colin</a:t>
            </a:r>
            <a:br>
              <a:rPr lang="en-GB" sz="2000" dirty="0">
                <a:latin typeface="Aptos" panose="020B0004020202020204" pitchFamily="34" charset="0"/>
              </a:rPr>
            </a:br>
            <a:r>
              <a:rPr lang="en-GB" sz="2000" b="1" dirty="0">
                <a:latin typeface="Aptos" panose="020B0004020202020204" pitchFamily="34" charset="0"/>
              </a:rPr>
              <a:t>Age:</a:t>
            </a:r>
            <a:r>
              <a:rPr lang="en-GB" sz="2000" dirty="0">
                <a:latin typeface="Aptos" panose="020B0004020202020204" pitchFamily="34" charset="0"/>
              </a:rPr>
              <a:t> 74</a:t>
            </a:r>
            <a:br>
              <a:rPr lang="en-GB" sz="2000" dirty="0">
                <a:latin typeface="Aptos" panose="020B0004020202020204" pitchFamily="34" charset="0"/>
              </a:rPr>
            </a:br>
            <a:r>
              <a:rPr lang="en-GB" sz="2000" b="1" dirty="0">
                <a:latin typeface="Aptos" panose="020B0004020202020204" pitchFamily="34" charset="0"/>
              </a:rPr>
              <a:t>Accommodation:</a:t>
            </a:r>
            <a:r>
              <a:rPr lang="en-GB" sz="2000" dirty="0">
                <a:latin typeface="Aptos" panose="020B0004020202020204" pitchFamily="34" charset="0"/>
              </a:rPr>
              <a:t> Rents a ground-floor apartment</a:t>
            </a:r>
            <a:br>
              <a:rPr lang="en-GB" sz="2000" dirty="0">
                <a:latin typeface="Aptos" panose="020B0004020202020204" pitchFamily="34" charset="0"/>
              </a:rPr>
            </a:br>
            <a:r>
              <a:rPr lang="en-GB" sz="2000" b="1" dirty="0">
                <a:latin typeface="Aptos" panose="020B0004020202020204" pitchFamily="34" charset="0"/>
              </a:rPr>
              <a:t>Marital Status:</a:t>
            </a:r>
            <a:r>
              <a:rPr lang="en-GB" sz="2000" dirty="0">
                <a:latin typeface="Aptos" panose="020B0004020202020204" pitchFamily="34" charset="0"/>
              </a:rPr>
              <a:t> Divorced</a:t>
            </a:r>
            <a:br>
              <a:rPr lang="en-GB" sz="2000" dirty="0">
                <a:latin typeface="Aptos" panose="020B0004020202020204" pitchFamily="34" charset="0"/>
              </a:rPr>
            </a:br>
            <a:r>
              <a:rPr lang="en-GB" sz="2000" b="1" dirty="0">
                <a:latin typeface="Aptos" panose="020B0004020202020204" pitchFamily="34" charset="0"/>
              </a:rPr>
              <a:t>Family:</a:t>
            </a:r>
            <a:r>
              <a:rPr lang="en-GB" sz="2000" dirty="0">
                <a:latin typeface="Aptos" panose="020B0004020202020204" pitchFamily="34" charset="0"/>
              </a:rPr>
              <a:t> No children; close friendship network</a:t>
            </a:r>
            <a:br>
              <a:rPr lang="en-GB" sz="2000" dirty="0">
                <a:latin typeface="Aptos" panose="020B0004020202020204" pitchFamily="34" charset="0"/>
              </a:rPr>
            </a:br>
            <a:r>
              <a:rPr lang="en-GB" sz="2000" b="1" dirty="0">
                <a:latin typeface="Aptos" panose="020B0004020202020204" pitchFamily="34" charset="0"/>
              </a:rPr>
              <a:t>Activity/Background:</a:t>
            </a:r>
            <a:r>
              <a:rPr lang="en-GB" sz="2000" dirty="0">
                <a:latin typeface="Aptos" panose="020B0004020202020204" pitchFamily="34" charset="0"/>
              </a:rPr>
              <a:t> Retired electrician; heavily involved in local theatre and music groups</a:t>
            </a:r>
          </a:p>
          <a:p>
            <a:endParaRPr lang="en-GB" dirty="0"/>
          </a:p>
        </p:txBody>
      </p:sp>
      <p:pic>
        <p:nvPicPr>
          <p:cNvPr id="4100" name="Picture 4" descr="Crivello OMATS">
            <a:extLst>
              <a:ext uri="{FF2B5EF4-FFF2-40B4-BE49-F238E27FC236}">
                <a16:creationId xmlns:a16="http://schemas.microsoft.com/office/drawing/2014/main" id="{B228F1BA-98CB-C453-F2F2-B61B539AA6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127" r="21377"/>
          <a:stretch>
            <a:fillRect/>
          </a:stretch>
        </p:blipFill>
        <p:spPr bwMode="auto">
          <a:xfrm>
            <a:off x="5340483" y="167600"/>
            <a:ext cx="6712605" cy="6541480"/>
          </a:xfrm>
          <a:custGeom>
            <a:avLst/>
            <a:gdLst>
              <a:gd name="connsiteX0" fmla="*/ 3223019 w 6712605"/>
              <a:gd name="connsiteY0" fmla="*/ 0 h 6541480"/>
              <a:gd name="connsiteX1" fmla="*/ 3263431 w 6712605"/>
              <a:gd name="connsiteY1" fmla="*/ 0 h 6541480"/>
              <a:gd name="connsiteX2" fmla="*/ 6712605 w 6712605"/>
              <a:gd name="connsiteY2" fmla="*/ 0 h 6541480"/>
              <a:gd name="connsiteX3" fmla="*/ 6712605 w 6712605"/>
              <a:gd name="connsiteY3" fmla="*/ 6541480 h 6541480"/>
              <a:gd name="connsiteX4" fmla="*/ 3205364 w 6712605"/>
              <a:gd name="connsiteY4" fmla="*/ 6541480 h 6541480"/>
              <a:gd name="connsiteX5" fmla="*/ 2928866 w 6712605"/>
              <a:gd name="connsiteY5" fmla="*/ 6527518 h 6541480"/>
              <a:gd name="connsiteX6" fmla="*/ 6088 w 6712605"/>
              <a:gd name="connsiteY6" fmla="*/ 3586126 h 6541480"/>
              <a:gd name="connsiteX7" fmla="*/ 0 w 6712605"/>
              <a:gd name="connsiteY7" fmla="*/ 3457557 h 6541480"/>
              <a:gd name="connsiteX8" fmla="*/ 0 w 6712605"/>
              <a:gd name="connsiteY8" fmla="*/ 3086856 h 6541480"/>
              <a:gd name="connsiteX9" fmla="*/ 6088 w 6712605"/>
              <a:gd name="connsiteY9" fmla="*/ 2958287 h 6541480"/>
              <a:gd name="connsiteX10" fmla="*/ 2928866 w 6712605"/>
              <a:gd name="connsiteY10" fmla="*/ 16894 h 6541480"/>
              <a:gd name="connsiteX11" fmla="*/ 3223019 w 6712605"/>
              <a:gd name="connsiteY11" fmla="*/ 204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12605" h="6541480">
                <a:moveTo>
                  <a:pt x="3223019" y="0"/>
                </a:moveTo>
                <a:lnTo>
                  <a:pt x="3263431" y="0"/>
                </a:lnTo>
                <a:lnTo>
                  <a:pt x="6712605" y="0"/>
                </a:lnTo>
                <a:lnTo>
                  <a:pt x="6712605" y="6541480"/>
                </a:lnTo>
                <a:lnTo>
                  <a:pt x="3205364" y="6541480"/>
                </a:lnTo>
                <a:lnTo>
                  <a:pt x="2928866" y="6527518"/>
                </a:lnTo>
                <a:cubicBezTo>
                  <a:pt x="1381962" y="6370422"/>
                  <a:pt x="153592" y="5135845"/>
                  <a:pt x="6088" y="3586126"/>
                </a:cubicBezTo>
                <a:lnTo>
                  <a:pt x="0" y="3457557"/>
                </a:lnTo>
                <a:lnTo>
                  <a:pt x="0" y="3086856"/>
                </a:lnTo>
                <a:lnTo>
                  <a:pt x="6088" y="2958287"/>
                </a:lnTo>
                <a:cubicBezTo>
                  <a:pt x="153592" y="1408567"/>
                  <a:pt x="1381962" y="173990"/>
                  <a:pt x="2928866" y="16894"/>
                </a:cubicBezTo>
                <a:lnTo>
                  <a:pt x="3223019" y="2040"/>
                </a:lnTo>
                <a:close/>
              </a:path>
            </a:pathLst>
          </a:cu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4904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8567F-E467-045E-EDFB-1F73972D7D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9D0A8A-EE7D-48F1-41CA-56DEEBD647D7}"/>
              </a:ext>
            </a:extLst>
          </p:cNvPr>
          <p:cNvSpPr>
            <a:spLocks noGrp="1"/>
          </p:cNvSpPr>
          <p:nvPr>
            <p:ph type="title"/>
          </p:nvPr>
        </p:nvSpPr>
        <p:spPr>
          <a:xfrm>
            <a:off x="8853813" y="154315"/>
            <a:ext cx="1143000" cy="760085"/>
          </a:xfrm>
        </p:spPr>
        <p:txBody>
          <a:bodyPr anchor="b">
            <a:normAutofit/>
          </a:bodyPr>
          <a:lstStyle/>
          <a:p>
            <a:r>
              <a:rPr lang="en-GB" dirty="0"/>
              <a:t>Colin</a:t>
            </a:r>
          </a:p>
        </p:txBody>
      </p:sp>
      <p:sp>
        <p:nvSpPr>
          <p:cNvPr id="3" name="Content Placeholder 2">
            <a:extLst>
              <a:ext uri="{FF2B5EF4-FFF2-40B4-BE49-F238E27FC236}">
                <a16:creationId xmlns:a16="http://schemas.microsoft.com/office/drawing/2014/main" id="{4976DDB6-1E3A-C795-E8BC-306A773C1678}"/>
              </a:ext>
            </a:extLst>
          </p:cNvPr>
          <p:cNvSpPr>
            <a:spLocks noGrp="1"/>
          </p:cNvSpPr>
          <p:nvPr>
            <p:ph sz="quarter" idx="14"/>
          </p:nvPr>
        </p:nvSpPr>
        <p:spPr>
          <a:xfrm>
            <a:off x="533400" y="914400"/>
            <a:ext cx="6400800" cy="5638800"/>
          </a:xfrm>
        </p:spPr>
        <p:txBody>
          <a:bodyPr>
            <a:normAutofit/>
          </a:bodyPr>
          <a:lstStyle/>
          <a:p>
            <a:r>
              <a:rPr lang="en-GB" sz="2000" dirty="0">
                <a:latin typeface="Aptos" panose="020B0004020202020204" pitchFamily="34" charset="0"/>
              </a:rPr>
              <a:t>Colin has a wide circle of friends and is well-known in the community. He attends rehearsals twice a week and manages a small walking football team. Recently, he was diagnosed with COPD and has noticed increasing breathlessness. He tries to hide symptoms from his friends to avoid looking “weak.”</a:t>
            </a:r>
          </a:p>
          <a:p>
            <a:r>
              <a:rPr lang="en-GB" sz="2000" dirty="0">
                <a:latin typeface="Aptos" panose="020B0004020202020204" pitchFamily="34" charset="0"/>
              </a:rPr>
              <a:t>He continues smoking occasionally, saying “it calms my nerves during rehearsals.” He feels financially insecure as his pension is small and rent is rising. His landlord has hinted at selling the property next year.</a:t>
            </a:r>
          </a:p>
          <a:p>
            <a:r>
              <a:rPr lang="en-GB" sz="2000" dirty="0">
                <a:latin typeface="Aptos" panose="020B0004020202020204" pitchFamily="34" charset="0"/>
              </a:rPr>
              <a:t>Colin does not want to ask for help because he fears losing independence — and his social identity is tied strongly to being capable and energetic.</a:t>
            </a:r>
          </a:p>
          <a:p>
            <a:endParaRPr lang="en-GB" sz="2000" dirty="0">
              <a:latin typeface="Aptos" panose="020B0004020202020204" pitchFamily="34" charset="0"/>
            </a:endParaRPr>
          </a:p>
          <a:p>
            <a:endParaRPr lang="en-GB" dirty="0"/>
          </a:p>
        </p:txBody>
      </p:sp>
      <p:pic>
        <p:nvPicPr>
          <p:cNvPr id="7170" name="Picture 2" descr="Crivello OMATS">
            <a:extLst>
              <a:ext uri="{FF2B5EF4-FFF2-40B4-BE49-F238E27FC236}">
                <a16:creationId xmlns:a16="http://schemas.microsoft.com/office/drawing/2014/main" id="{F09F1D65-B063-60F1-79CD-BCF4E629C4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985" r="22235"/>
          <a:stretch>
            <a:fillRect/>
          </a:stretch>
        </p:blipFill>
        <p:spPr bwMode="auto">
          <a:xfrm>
            <a:off x="6899904" y="1295400"/>
            <a:ext cx="5050818" cy="5048554"/>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3267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60237-1349-68E5-CF4A-38E0F57F1D55}"/>
              </a:ext>
            </a:extLst>
          </p:cNvPr>
          <p:cNvSpPr>
            <a:spLocks noGrp="1"/>
          </p:cNvSpPr>
          <p:nvPr>
            <p:ph type="title"/>
          </p:nvPr>
        </p:nvSpPr>
        <p:spPr>
          <a:xfrm>
            <a:off x="118463" y="914400"/>
            <a:ext cx="4751831" cy="1066800"/>
          </a:xfrm>
        </p:spPr>
        <p:txBody>
          <a:bodyPr anchor="t">
            <a:normAutofit/>
          </a:bodyPr>
          <a:lstStyle/>
          <a:p>
            <a:r>
              <a:rPr lang="en-US" dirty="0"/>
              <a:t>Applying Services to Colin (74)</a:t>
            </a:r>
          </a:p>
        </p:txBody>
      </p:sp>
      <p:sp>
        <p:nvSpPr>
          <p:cNvPr id="4" name="Content Placeholder 3">
            <a:extLst>
              <a:ext uri="{FF2B5EF4-FFF2-40B4-BE49-F238E27FC236}">
                <a16:creationId xmlns:a16="http://schemas.microsoft.com/office/drawing/2014/main" id="{10E559CA-3A2E-36DD-DE18-87FE99421EB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72000" y="533401"/>
            <a:ext cx="7467599" cy="5943599"/>
          </a:xfrm>
        </p:spPr>
        <p:txBody>
          <a:bodyPr>
            <a:normAutofit/>
          </a:bodyPr>
          <a:lstStyle/>
          <a:p>
            <a:pPr marL="0" indent="0">
              <a:spcBef>
                <a:spcPts val="2500"/>
              </a:spcBef>
              <a:buFont typeface="Arial" panose="020B0604020202020204" pitchFamily="34" charset="0"/>
              <a:buNone/>
            </a:pPr>
            <a:r>
              <a:rPr lang="en-US" sz="2000" b="1" dirty="0">
                <a:latin typeface="Aptos" panose="020B0004020202020204" pitchFamily="34" charset="0"/>
              </a:rPr>
              <a:t>Statutory Health Services</a:t>
            </a:r>
          </a:p>
          <a:p>
            <a:pPr marL="0" lvl="1" indent="0">
              <a:buFont typeface="Arial" panose="020B0604020202020204" pitchFamily="34" charset="0"/>
              <a:buNone/>
            </a:pPr>
            <a:r>
              <a:rPr sz="2000" dirty="0">
                <a:latin typeface="Aptos" panose="020B0004020202020204" pitchFamily="34" charset="0"/>
              </a:rPr>
              <a:t>Colin benefits from pulmonary rehabilitation, smoking cessation, and GP-led monitoring to manage COPD effectively.</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Housing Support Services</a:t>
            </a:r>
          </a:p>
          <a:p>
            <a:pPr marL="0" lvl="1" indent="0">
              <a:buFont typeface="Arial" panose="020B0604020202020204" pitchFamily="34" charset="0"/>
              <a:buNone/>
            </a:pPr>
            <a:r>
              <a:rPr sz="2000" dirty="0">
                <a:latin typeface="Aptos" panose="020B0004020202020204" pitchFamily="34" charset="0"/>
              </a:rPr>
              <a:t>Local authority housing advice reduces tenancy anxiety, supporting Colin's housing security and wellbeing.</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Private and Voluntary Assistance</a:t>
            </a:r>
          </a:p>
          <a:p>
            <a:pPr marL="0" lvl="1" indent="0">
              <a:buFont typeface="Arial" panose="020B0604020202020204" pitchFamily="34" charset="0"/>
              <a:buNone/>
            </a:pPr>
            <a:r>
              <a:rPr sz="2000" dirty="0">
                <a:latin typeface="Aptos" panose="020B0004020202020204" pitchFamily="34" charset="0"/>
              </a:rPr>
              <a:t>Private physiotherapy and voluntary groups provide mobility aids, home adaptations, and energy advice to aid self-management.</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Social and Emotional Empowerment</a:t>
            </a:r>
          </a:p>
          <a:p>
            <a:pPr marL="0" lvl="1" indent="0">
              <a:buFont typeface="Arial" panose="020B0604020202020204" pitchFamily="34" charset="0"/>
              <a:buNone/>
            </a:pPr>
            <a:r>
              <a:rPr sz="2000" dirty="0">
                <a:latin typeface="Aptos" panose="020B0004020202020204" pitchFamily="34" charset="0"/>
              </a:rPr>
              <a:t>Participation in theatre and music groups maintains Colin's social identity, empowering through valued roles and community</a:t>
            </a:r>
            <a:r>
              <a:rPr dirty="0"/>
              <a:t>.</a:t>
            </a:r>
            <a:endParaRPr lang="en-US" dirty="0"/>
          </a:p>
        </p:txBody>
      </p:sp>
      <p:pic>
        <p:nvPicPr>
          <p:cNvPr id="6146" name="Picture 2" descr="Crivello OMATS">
            <a:extLst>
              <a:ext uri="{FF2B5EF4-FFF2-40B4-BE49-F238E27FC236}">
                <a16:creationId xmlns:a16="http://schemas.microsoft.com/office/drawing/2014/main" id="{6E4E3683-AFA9-0ACA-0689-46A8CB60101C}"/>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13906" r="13906"/>
          <a:stretch>
            <a:fillRect/>
          </a:stretch>
        </p:blipFill>
        <p:spPr bwMode="auto">
          <a:xfrm>
            <a:off x="152402" y="2667000"/>
            <a:ext cx="3895176" cy="359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81588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 calcmode="lin" valueType="num">
                                      <p:cBhvr additive="base">
                                        <p:cTn id="28"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 calcmode="lin" valueType="num">
                                      <p:cBhvr additive="base">
                                        <p:cTn id="34"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4" end="4"/>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 calcmode="lin" valueType="num">
                                      <p:cBhvr additive="base">
                                        <p:cTn id="3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 calcmode="lin" valueType="num">
                                      <p:cBhvr additive="base">
                                        <p:cTn id="4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4">
                                            <p:txEl>
                                              <p:pRg st="6" end="6"/>
                                            </p:txEl>
                                          </p:spTgt>
                                        </p:tgtEl>
                                        <p:attrNameLst>
                                          <p:attrName>ppt_y</p:attrName>
                                        </p:attrNameLst>
                                      </p:cBhvr>
                                      <p:tavLst>
                                        <p:tav tm="0">
                                          <p:val>
                                            <p:strVal val="1+#ppt_h/2"/>
                                          </p:val>
                                        </p:tav>
                                        <p:tav tm="100000">
                                          <p:val>
                                            <p:strVal val="#ppt_y"/>
                                          </p:val>
                                        </p:tav>
                                      </p:tavLst>
                                    </p:anim>
                                  </p:childTnLst>
                                </p:cTn>
                              </p:par>
                              <p:par>
                                <p:cTn id="46" presetID="2" presetClass="entr" presetSubtype="4" fill="hold" nodeType="withEffect">
                                  <p:stCondLst>
                                    <p:cond delay="0"/>
                                  </p:stCondLst>
                                  <p:childTnLst>
                                    <p:set>
                                      <p:cBhvr>
                                        <p:cTn id="47" dur="1" fill="hold">
                                          <p:stCondLst>
                                            <p:cond delay="0"/>
                                          </p:stCondLst>
                                        </p:cTn>
                                        <p:tgtEl>
                                          <p:spTgt spid="4">
                                            <p:txEl>
                                              <p:pRg st="7" end="7"/>
                                            </p:txEl>
                                          </p:spTgt>
                                        </p:tgtEl>
                                        <p:attrNameLst>
                                          <p:attrName>style.visibility</p:attrName>
                                        </p:attrNameLst>
                                      </p:cBhvr>
                                      <p:to>
                                        <p:strVal val="visible"/>
                                      </p:to>
                                    </p:set>
                                    <p:anim calcmode="lin" valueType="num">
                                      <p:cBhvr additive="base">
                                        <p:cTn id="48"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6F91F-506F-9536-2345-30B20793F2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0E40E1-B215-2E7F-6F32-1664CD5E27D6}"/>
              </a:ext>
            </a:extLst>
          </p:cNvPr>
          <p:cNvSpPr>
            <a:spLocks noGrp="1"/>
          </p:cNvSpPr>
          <p:nvPr>
            <p:ph type="title"/>
          </p:nvPr>
        </p:nvSpPr>
        <p:spPr>
          <a:xfrm>
            <a:off x="533400" y="533400"/>
            <a:ext cx="3674882" cy="1786467"/>
          </a:xfrm>
        </p:spPr>
        <p:txBody>
          <a:bodyPr anchor="t">
            <a:normAutofit/>
          </a:bodyPr>
          <a:lstStyle/>
          <a:p>
            <a:r>
              <a:rPr lang="en-GB" dirty="0"/>
              <a:t>Idris</a:t>
            </a:r>
          </a:p>
        </p:txBody>
      </p:sp>
      <p:sp>
        <p:nvSpPr>
          <p:cNvPr id="3" name="Content Placeholder 2">
            <a:extLst>
              <a:ext uri="{FF2B5EF4-FFF2-40B4-BE49-F238E27FC236}">
                <a16:creationId xmlns:a16="http://schemas.microsoft.com/office/drawing/2014/main" id="{40396FDD-FBE5-66CF-842E-7C26E387F02E}"/>
              </a:ext>
            </a:extLst>
          </p:cNvPr>
          <p:cNvSpPr>
            <a:spLocks noGrp="1"/>
          </p:cNvSpPr>
          <p:nvPr>
            <p:ph type="body" sz="half" idx="2"/>
          </p:nvPr>
        </p:nvSpPr>
        <p:spPr>
          <a:xfrm>
            <a:off x="138912" y="990601"/>
            <a:ext cx="5118888" cy="5334000"/>
          </a:xfrm>
        </p:spPr>
        <p:txBody>
          <a:bodyPr anchor="b">
            <a:normAutofit/>
          </a:bodyPr>
          <a:lstStyle/>
          <a:p>
            <a:r>
              <a:rPr lang="en-GB" sz="2000" b="1" dirty="0">
                <a:latin typeface="Aptos" panose="020B0004020202020204" pitchFamily="34" charset="0"/>
              </a:rPr>
              <a:t>Name:</a:t>
            </a:r>
            <a:r>
              <a:rPr lang="en-GB" sz="2000" dirty="0">
                <a:latin typeface="Aptos" panose="020B0004020202020204" pitchFamily="34" charset="0"/>
              </a:rPr>
              <a:t> Idris</a:t>
            </a:r>
            <a:br>
              <a:rPr lang="en-GB" sz="2000" dirty="0">
                <a:latin typeface="Aptos" panose="020B0004020202020204" pitchFamily="34" charset="0"/>
              </a:rPr>
            </a:br>
            <a:r>
              <a:rPr lang="en-GB" sz="2000" b="1" dirty="0">
                <a:latin typeface="Aptos" panose="020B0004020202020204" pitchFamily="34" charset="0"/>
              </a:rPr>
              <a:t>Age:</a:t>
            </a:r>
            <a:r>
              <a:rPr lang="en-GB" sz="2000" dirty="0">
                <a:latin typeface="Aptos" panose="020B0004020202020204" pitchFamily="34" charset="0"/>
              </a:rPr>
              <a:t> 68</a:t>
            </a:r>
            <a:br>
              <a:rPr lang="en-GB" sz="2000" dirty="0">
                <a:latin typeface="Aptos" panose="020B0004020202020204" pitchFamily="34" charset="0"/>
              </a:rPr>
            </a:br>
            <a:r>
              <a:rPr lang="en-GB" sz="2000" b="1" dirty="0">
                <a:latin typeface="Aptos" panose="020B0004020202020204" pitchFamily="34" charset="0"/>
              </a:rPr>
              <a:t>Accommodation:</a:t>
            </a:r>
            <a:r>
              <a:rPr lang="en-GB" sz="2000" dirty="0">
                <a:latin typeface="Aptos" panose="020B0004020202020204" pitchFamily="34" charset="0"/>
              </a:rPr>
              <a:t> Owns and lives in a terraced house with his partner</a:t>
            </a:r>
            <a:br>
              <a:rPr lang="en-GB" sz="2000" dirty="0">
                <a:latin typeface="Aptos" panose="020B0004020202020204" pitchFamily="34" charset="0"/>
              </a:rPr>
            </a:br>
            <a:r>
              <a:rPr lang="en-GB" sz="2000" b="1" dirty="0">
                <a:latin typeface="Aptos" panose="020B0004020202020204" pitchFamily="34" charset="0"/>
              </a:rPr>
              <a:t>Marital Status:</a:t>
            </a:r>
            <a:r>
              <a:rPr lang="en-GB" sz="2000" dirty="0">
                <a:latin typeface="Aptos" panose="020B0004020202020204" pitchFamily="34" charset="0"/>
              </a:rPr>
              <a:t> Co-habiting</a:t>
            </a:r>
            <a:br>
              <a:rPr lang="en-GB" sz="2000" dirty="0">
                <a:latin typeface="Aptos" panose="020B0004020202020204" pitchFamily="34" charset="0"/>
              </a:rPr>
            </a:br>
            <a:r>
              <a:rPr lang="en-GB" sz="2000" b="1" dirty="0">
                <a:latin typeface="Aptos" panose="020B0004020202020204" pitchFamily="34" charset="0"/>
              </a:rPr>
              <a:t>Family:</a:t>
            </a:r>
            <a:r>
              <a:rPr lang="en-GB" sz="2000" dirty="0">
                <a:latin typeface="Aptos" panose="020B0004020202020204" pitchFamily="34" charset="0"/>
              </a:rPr>
              <a:t> Adult children locally, close relationships</a:t>
            </a:r>
            <a:br>
              <a:rPr lang="en-GB" sz="2000" dirty="0">
                <a:latin typeface="Aptos" panose="020B0004020202020204" pitchFamily="34" charset="0"/>
              </a:rPr>
            </a:br>
            <a:r>
              <a:rPr lang="en-GB" sz="2000" b="1" dirty="0">
                <a:latin typeface="Aptos" panose="020B0004020202020204" pitchFamily="34" charset="0"/>
              </a:rPr>
              <a:t>Activity/Background:</a:t>
            </a:r>
            <a:r>
              <a:rPr lang="en-GB" sz="2000" dirty="0">
                <a:latin typeface="Aptos" panose="020B0004020202020204" pitchFamily="34" charset="0"/>
              </a:rPr>
              <a:t> Still working part-time as a bus driver; cycles daily; volunteers coaching youth rugby</a:t>
            </a:r>
          </a:p>
          <a:p>
            <a:r>
              <a:rPr lang="en-GB" sz="2000" dirty="0">
                <a:latin typeface="Aptos" panose="020B0004020202020204" pitchFamily="34" charset="0"/>
              </a:rPr>
              <a:t> </a:t>
            </a:r>
          </a:p>
          <a:p>
            <a:endParaRPr lang="en-GB" dirty="0"/>
          </a:p>
        </p:txBody>
      </p:sp>
      <p:pic>
        <p:nvPicPr>
          <p:cNvPr id="7" name="Picture 6">
            <a:extLst>
              <a:ext uri="{FF2B5EF4-FFF2-40B4-BE49-F238E27FC236}">
                <a16:creationId xmlns:a16="http://schemas.microsoft.com/office/drawing/2014/main" id="{507F3F2C-4BF1-4F89-A5D4-D291B2B2BCF9}"/>
              </a:ext>
            </a:extLst>
          </p:cNvPr>
          <p:cNvPicPr>
            <a:picLocks noChangeAspect="1"/>
          </p:cNvPicPr>
          <p:nvPr/>
        </p:nvPicPr>
        <p:blipFill>
          <a:blip r:embed="rId2"/>
          <a:srcRect l="29250" r="2254"/>
          <a:stretch>
            <a:fillRect/>
          </a:stretch>
        </p:blipFill>
        <p:spPr>
          <a:xfrm>
            <a:off x="5340483" y="167600"/>
            <a:ext cx="6712605" cy="6541480"/>
          </a:xfrm>
          <a:custGeom>
            <a:avLst/>
            <a:gdLst>
              <a:gd name="connsiteX0" fmla="*/ 3223019 w 6712605"/>
              <a:gd name="connsiteY0" fmla="*/ 0 h 6541480"/>
              <a:gd name="connsiteX1" fmla="*/ 3263431 w 6712605"/>
              <a:gd name="connsiteY1" fmla="*/ 0 h 6541480"/>
              <a:gd name="connsiteX2" fmla="*/ 6712605 w 6712605"/>
              <a:gd name="connsiteY2" fmla="*/ 0 h 6541480"/>
              <a:gd name="connsiteX3" fmla="*/ 6712605 w 6712605"/>
              <a:gd name="connsiteY3" fmla="*/ 6541480 h 6541480"/>
              <a:gd name="connsiteX4" fmla="*/ 3205364 w 6712605"/>
              <a:gd name="connsiteY4" fmla="*/ 6541480 h 6541480"/>
              <a:gd name="connsiteX5" fmla="*/ 2928866 w 6712605"/>
              <a:gd name="connsiteY5" fmla="*/ 6527518 h 6541480"/>
              <a:gd name="connsiteX6" fmla="*/ 6088 w 6712605"/>
              <a:gd name="connsiteY6" fmla="*/ 3586126 h 6541480"/>
              <a:gd name="connsiteX7" fmla="*/ 0 w 6712605"/>
              <a:gd name="connsiteY7" fmla="*/ 3457557 h 6541480"/>
              <a:gd name="connsiteX8" fmla="*/ 0 w 6712605"/>
              <a:gd name="connsiteY8" fmla="*/ 3086856 h 6541480"/>
              <a:gd name="connsiteX9" fmla="*/ 6088 w 6712605"/>
              <a:gd name="connsiteY9" fmla="*/ 2958287 h 6541480"/>
              <a:gd name="connsiteX10" fmla="*/ 2928866 w 6712605"/>
              <a:gd name="connsiteY10" fmla="*/ 16894 h 6541480"/>
              <a:gd name="connsiteX11" fmla="*/ 3223019 w 6712605"/>
              <a:gd name="connsiteY11" fmla="*/ 204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12605" h="6541480">
                <a:moveTo>
                  <a:pt x="3223019" y="0"/>
                </a:moveTo>
                <a:lnTo>
                  <a:pt x="3263431" y="0"/>
                </a:lnTo>
                <a:lnTo>
                  <a:pt x="6712605" y="0"/>
                </a:lnTo>
                <a:lnTo>
                  <a:pt x="6712605" y="6541480"/>
                </a:lnTo>
                <a:lnTo>
                  <a:pt x="3205364" y="6541480"/>
                </a:lnTo>
                <a:lnTo>
                  <a:pt x="2928866" y="6527518"/>
                </a:lnTo>
                <a:cubicBezTo>
                  <a:pt x="1381962" y="6370422"/>
                  <a:pt x="153592" y="5135845"/>
                  <a:pt x="6088" y="3586126"/>
                </a:cubicBezTo>
                <a:lnTo>
                  <a:pt x="0" y="3457557"/>
                </a:lnTo>
                <a:lnTo>
                  <a:pt x="0" y="3086856"/>
                </a:lnTo>
                <a:lnTo>
                  <a:pt x="6088" y="2958287"/>
                </a:lnTo>
                <a:cubicBezTo>
                  <a:pt x="153592" y="1408567"/>
                  <a:pt x="1381962" y="173990"/>
                  <a:pt x="2928866" y="16894"/>
                </a:cubicBezTo>
                <a:lnTo>
                  <a:pt x="3223019" y="2040"/>
                </a:lnTo>
                <a:close/>
              </a:path>
            </a:pathLst>
          </a:custGeom>
          <a:noFill/>
        </p:spPr>
      </p:pic>
    </p:spTree>
    <p:extLst>
      <p:ext uri="{BB962C8B-B14F-4D97-AF65-F5344CB8AC3E}">
        <p14:creationId xmlns:p14="http://schemas.microsoft.com/office/powerpoint/2010/main" val="38600277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1931D2-9D7B-02FD-0D56-87C1B91A6A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FEBA98-98E2-DB70-DA71-DE975AC6C0E5}"/>
              </a:ext>
            </a:extLst>
          </p:cNvPr>
          <p:cNvSpPr>
            <a:spLocks noGrp="1"/>
          </p:cNvSpPr>
          <p:nvPr>
            <p:ph type="title"/>
          </p:nvPr>
        </p:nvSpPr>
        <p:spPr>
          <a:xfrm>
            <a:off x="352602" y="152401"/>
            <a:ext cx="3674882" cy="609600"/>
          </a:xfrm>
        </p:spPr>
        <p:txBody>
          <a:bodyPr anchor="t">
            <a:normAutofit/>
          </a:bodyPr>
          <a:lstStyle/>
          <a:p>
            <a:r>
              <a:rPr lang="en-GB" dirty="0"/>
              <a:t>Idris</a:t>
            </a:r>
          </a:p>
        </p:txBody>
      </p:sp>
      <p:sp>
        <p:nvSpPr>
          <p:cNvPr id="3" name="Content Placeholder 2">
            <a:extLst>
              <a:ext uri="{FF2B5EF4-FFF2-40B4-BE49-F238E27FC236}">
                <a16:creationId xmlns:a16="http://schemas.microsoft.com/office/drawing/2014/main" id="{09F4D53E-317E-DA6D-1F54-1AF8EC1D34DF}"/>
              </a:ext>
            </a:extLst>
          </p:cNvPr>
          <p:cNvSpPr>
            <a:spLocks noGrp="1"/>
          </p:cNvSpPr>
          <p:nvPr>
            <p:ph type="body" sz="half" idx="2"/>
          </p:nvPr>
        </p:nvSpPr>
        <p:spPr>
          <a:xfrm>
            <a:off x="152400" y="609600"/>
            <a:ext cx="5943600" cy="6324600"/>
          </a:xfrm>
        </p:spPr>
        <p:txBody>
          <a:bodyPr anchor="b">
            <a:normAutofit/>
          </a:bodyPr>
          <a:lstStyle/>
          <a:p>
            <a:r>
              <a:rPr lang="en-GB" sz="2000" dirty="0">
                <a:latin typeface="Aptos" panose="020B0004020202020204" pitchFamily="34" charset="0"/>
              </a:rPr>
              <a:t>Idris sees himself as “nowhere near old” and dislikes being categorised as an older adult. He is physically active, socially connected, and cognitively sharp. However, he recently injured his knee cycling and has been advised to rest for several weeks.</a:t>
            </a:r>
          </a:p>
          <a:p>
            <a:r>
              <a:rPr lang="en-GB" sz="2000" dirty="0">
                <a:latin typeface="Aptos" panose="020B0004020202020204" pitchFamily="34" charset="0"/>
              </a:rPr>
              <a:t>During this time, he has struggled with boredom and frustration. His partner notices he becomes snappy and restless. Idris has always been independent and rejects offers of help.</a:t>
            </a:r>
          </a:p>
          <a:p>
            <a:r>
              <a:rPr lang="en-GB" sz="2000" dirty="0">
                <a:latin typeface="Aptos" panose="020B0004020202020204" pitchFamily="34" charset="0"/>
              </a:rPr>
              <a:t>He is concerned that if he takes too much time off work, he may lose shifts. He also refuses to discuss retirement, saying “I’m not ready to be put out to grass.”</a:t>
            </a:r>
          </a:p>
          <a:p>
            <a:r>
              <a:rPr lang="en-GB" dirty="0"/>
              <a:t> </a:t>
            </a:r>
          </a:p>
          <a:p>
            <a:endParaRPr lang="en-GB" dirty="0"/>
          </a:p>
        </p:txBody>
      </p:sp>
      <p:pic>
        <p:nvPicPr>
          <p:cNvPr id="6" name="Picture 5">
            <a:extLst>
              <a:ext uri="{FF2B5EF4-FFF2-40B4-BE49-F238E27FC236}">
                <a16:creationId xmlns:a16="http://schemas.microsoft.com/office/drawing/2014/main" id="{7EC1588A-6026-97E7-2141-FDF901634D3B}"/>
              </a:ext>
            </a:extLst>
          </p:cNvPr>
          <p:cNvPicPr>
            <a:picLocks noChangeAspect="1"/>
          </p:cNvPicPr>
          <p:nvPr/>
        </p:nvPicPr>
        <p:blipFill>
          <a:blip r:embed="rId2"/>
          <a:srcRect l="29250" r="2254"/>
          <a:stretch>
            <a:fillRect/>
          </a:stretch>
        </p:blipFill>
        <p:spPr>
          <a:xfrm>
            <a:off x="6419593" y="1219200"/>
            <a:ext cx="5633495" cy="5489880"/>
          </a:xfrm>
          <a:custGeom>
            <a:avLst/>
            <a:gdLst>
              <a:gd name="connsiteX0" fmla="*/ 3223019 w 6712605"/>
              <a:gd name="connsiteY0" fmla="*/ 0 h 6541480"/>
              <a:gd name="connsiteX1" fmla="*/ 3263431 w 6712605"/>
              <a:gd name="connsiteY1" fmla="*/ 0 h 6541480"/>
              <a:gd name="connsiteX2" fmla="*/ 6712605 w 6712605"/>
              <a:gd name="connsiteY2" fmla="*/ 0 h 6541480"/>
              <a:gd name="connsiteX3" fmla="*/ 6712605 w 6712605"/>
              <a:gd name="connsiteY3" fmla="*/ 6541480 h 6541480"/>
              <a:gd name="connsiteX4" fmla="*/ 3205364 w 6712605"/>
              <a:gd name="connsiteY4" fmla="*/ 6541480 h 6541480"/>
              <a:gd name="connsiteX5" fmla="*/ 2928866 w 6712605"/>
              <a:gd name="connsiteY5" fmla="*/ 6527518 h 6541480"/>
              <a:gd name="connsiteX6" fmla="*/ 6088 w 6712605"/>
              <a:gd name="connsiteY6" fmla="*/ 3586126 h 6541480"/>
              <a:gd name="connsiteX7" fmla="*/ 0 w 6712605"/>
              <a:gd name="connsiteY7" fmla="*/ 3457557 h 6541480"/>
              <a:gd name="connsiteX8" fmla="*/ 0 w 6712605"/>
              <a:gd name="connsiteY8" fmla="*/ 3086856 h 6541480"/>
              <a:gd name="connsiteX9" fmla="*/ 6088 w 6712605"/>
              <a:gd name="connsiteY9" fmla="*/ 2958287 h 6541480"/>
              <a:gd name="connsiteX10" fmla="*/ 2928866 w 6712605"/>
              <a:gd name="connsiteY10" fmla="*/ 16894 h 6541480"/>
              <a:gd name="connsiteX11" fmla="*/ 3223019 w 6712605"/>
              <a:gd name="connsiteY11" fmla="*/ 204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12605" h="6541480">
                <a:moveTo>
                  <a:pt x="3223019" y="0"/>
                </a:moveTo>
                <a:lnTo>
                  <a:pt x="3263431" y="0"/>
                </a:lnTo>
                <a:lnTo>
                  <a:pt x="6712605" y="0"/>
                </a:lnTo>
                <a:lnTo>
                  <a:pt x="6712605" y="6541480"/>
                </a:lnTo>
                <a:lnTo>
                  <a:pt x="3205364" y="6541480"/>
                </a:lnTo>
                <a:lnTo>
                  <a:pt x="2928866" y="6527518"/>
                </a:lnTo>
                <a:cubicBezTo>
                  <a:pt x="1381962" y="6370422"/>
                  <a:pt x="153592" y="5135845"/>
                  <a:pt x="6088" y="3586126"/>
                </a:cubicBezTo>
                <a:lnTo>
                  <a:pt x="0" y="3457557"/>
                </a:lnTo>
                <a:lnTo>
                  <a:pt x="0" y="3086856"/>
                </a:lnTo>
                <a:lnTo>
                  <a:pt x="6088" y="2958287"/>
                </a:lnTo>
                <a:cubicBezTo>
                  <a:pt x="153592" y="1408567"/>
                  <a:pt x="1381962" y="173990"/>
                  <a:pt x="2928866" y="16894"/>
                </a:cubicBezTo>
                <a:lnTo>
                  <a:pt x="3223019" y="2040"/>
                </a:lnTo>
                <a:close/>
              </a:path>
            </a:pathLst>
          </a:custGeom>
          <a:noFill/>
        </p:spPr>
      </p:pic>
    </p:spTree>
    <p:extLst>
      <p:ext uri="{BB962C8B-B14F-4D97-AF65-F5344CB8AC3E}">
        <p14:creationId xmlns:p14="http://schemas.microsoft.com/office/powerpoint/2010/main" val="1131483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5F375-485C-A46B-BD17-63319BDA7147}"/>
              </a:ext>
            </a:extLst>
          </p:cNvPr>
          <p:cNvSpPr>
            <a:spLocks noGrp="1"/>
          </p:cNvSpPr>
          <p:nvPr>
            <p:ph type="title"/>
          </p:nvPr>
        </p:nvSpPr>
        <p:spPr>
          <a:xfrm>
            <a:off x="5334000" y="-8562"/>
            <a:ext cx="6502589" cy="914804"/>
          </a:xfrm>
        </p:spPr>
        <p:txBody>
          <a:bodyPr anchor="b">
            <a:normAutofit/>
          </a:bodyPr>
          <a:lstStyle/>
          <a:p>
            <a:r>
              <a:rPr lang="en-US" dirty="0"/>
              <a:t>Applying Services to Idris (68)</a:t>
            </a:r>
          </a:p>
        </p:txBody>
      </p:sp>
      <p:pic>
        <p:nvPicPr>
          <p:cNvPr id="7" name="Picture 6">
            <a:extLst>
              <a:ext uri="{FF2B5EF4-FFF2-40B4-BE49-F238E27FC236}">
                <a16:creationId xmlns:a16="http://schemas.microsoft.com/office/drawing/2014/main" id="{762DF899-9D8E-82AD-F812-F866160DD940}"/>
              </a:ext>
            </a:extLst>
          </p:cNvPr>
          <p:cNvPicPr>
            <a:picLocks noChangeAspect="1"/>
          </p:cNvPicPr>
          <p:nvPr/>
        </p:nvPicPr>
        <p:blipFill>
          <a:blip r:embed="rId3"/>
          <a:srcRect l="40623" r="13628" b="1"/>
          <a:stretch>
            <a:fillRect/>
          </a:stretch>
        </p:blipFill>
        <p:spPr>
          <a:xfrm>
            <a:off x="152400" y="609599"/>
            <a:ext cx="3864715" cy="5638801"/>
          </a:xfrm>
          <a:prstGeom prst="rect">
            <a:avLst/>
          </a:prstGeom>
          <a:noFill/>
        </p:spPr>
      </p:pic>
      <p:sp>
        <p:nvSpPr>
          <p:cNvPr id="4" name="Content Placeholder 3">
            <a:extLst>
              <a:ext uri="{FF2B5EF4-FFF2-40B4-BE49-F238E27FC236}">
                <a16:creationId xmlns:a16="http://schemas.microsoft.com/office/drawing/2014/main" id="{A7441684-A6BB-AB65-6A6E-D805B41AE8C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02987" y="1066800"/>
            <a:ext cx="7543800" cy="5562197"/>
          </a:xfrm>
        </p:spPr>
        <p:txBody>
          <a:bodyPr>
            <a:normAutofit/>
          </a:bodyPr>
          <a:lstStyle/>
          <a:p>
            <a:pPr marL="0" indent="0">
              <a:lnSpc>
                <a:spcPct val="110000"/>
              </a:lnSpc>
              <a:spcBef>
                <a:spcPts val="2500"/>
              </a:spcBef>
              <a:buFont typeface="Arial" panose="020B0604020202020204" pitchFamily="34" charset="0"/>
              <a:buNone/>
            </a:pPr>
            <a:r>
              <a:rPr lang="en-US" sz="2000" b="1" dirty="0">
                <a:latin typeface="Aptos" panose="020B0004020202020204" pitchFamily="34" charset="0"/>
              </a:rPr>
              <a:t>Medical and Occupational Support</a:t>
            </a:r>
          </a:p>
          <a:p>
            <a:pPr marL="0" lvl="1" indent="0">
              <a:lnSpc>
                <a:spcPct val="110000"/>
              </a:lnSpc>
              <a:buFont typeface="Arial" panose="020B0604020202020204" pitchFamily="34" charset="0"/>
              <a:buNone/>
            </a:pPr>
            <a:r>
              <a:rPr lang="en-US" sz="2000" dirty="0">
                <a:latin typeface="Aptos" panose="020B0004020202020204" pitchFamily="34" charset="0"/>
              </a:rPr>
              <a:t>Statutory physiotherapy, GP reviews, and occupational health aid Idris's safe recovery and support his independence.</a:t>
            </a:r>
          </a:p>
          <a:p>
            <a:pPr marL="0" indent="0">
              <a:lnSpc>
                <a:spcPct val="110000"/>
              </a:lnSpc>
              <a:spcBef>
                <a:spcPts val="2500"/>
              </a:spcBef>
              <a:buFont typeface="Arial" panose="020B0604020202020204" pitchFamily="34" charset="0"/>
              <a:buNone/>
            </a:pPr>
            <a:r>
              <a:rPr lang="en-US" sz="2000" b="1" dirty="0">
                <a:latin typeface="Aptos" panose="020B0004020202020204" pitchFamily="34" charset="0"/>
              </a:rPr>
              <a:t>Private Rehabilitation and Motivation</a:t>
            </a:r>
          </a:p>
          <a:p>
            <a:pPr marL="0" lvl="1" indent="0">
              <a:lnSpc>
                <a:spcPct val="110000"/>
              </a:lnSpc>
              <a:buFont typeface="Arial" panose="020B0604020202020204" pitchFamily="34" charset="0"/>
              <a:buNone/>
            </a:pPr>
            <a:r>
              <a:rPr lang="en-US" sz="2000" dirty="0">
                <a:latin typeface="Aptos" panose="020B0004020202020204" pitchFamily="34" charset="0"/>
              </a:rPr>
              <a:t>Private sports physiotherapy and gym rehabilitation accelerate healing while maintaining Idris's motivation.</a:t>
            </a:r>
          </a:p>
          <a:p>
            <a:pPr marL="0" indent="0">
              <a:lnSpc>
                <a:spcPct val="110000"/>
              </a:lnSpc>
              <a:spcBef>
                <a:spcPts val="2500"/>
              </a:spcBef>
              <a:buFont typeface="Arial" panose="020B0604020202020204" pitchFamily="34" charset="0"/>
              <a:buNone/>
            </a:pPr>
            <a:r>
              <a:rPr lang="en-US" sz="2000" b="1" dirty="0">
                <a:latin typeface="Aptos" panose="020B0004020202020204" pitchFamily="34" charset="0"/>
              </a:rPr>
              <a:t>Volunteering and Mentoring</a:t>
            </a:r>
          </a:p>
          <a:p>
            <a:pPr marL="0" lvl="1" indent="0">
              <a:lnSpc>
                <a:spcPct val="110000"/>
              </a:lnSpc>
              <a:buFont typeface="Arial" panose="020B0604020202020204" pitchFamily="34" charset="0"/>
              <a:buNone/>
            </a:pPr>
            <a:r>
              <a:rPr lang="en-US" sz="2000" dirty="0">
                <a:latin typeface="Aptos" panose="020B0004020202020204" pitchFamily="34" charset="0"/>
              </a:rPr>
              <a:t>Voluntary mentoring in sports groups helps Idris stay involved without physical strain, supporting purpose.</a:t>
            </a:r>
          </a:p>
          <a:p>
            <a:pPr marL="0" indent="0">
              <a:lnSpc>
                <a:spcPct val="110000"/>
              </a:lnSpc>
              <a:spcBef>
                <a:spcPts val="2500"/>
              </a:spcBef>
              <a:buFont typeface="Arial" panose="020B0604020202020204" pitchFamily="34" charset="0"/>
              <a:buNone/>
            </a:pPr>
            <a:r>
              <a:rPr lang="en-US" sz="2000" b="1" dirty="0">
                <a:latin typeface="Aptos" panose="020B0004020202020204" pitchFamily="34" charset="0"/>
              </a:rPr>
              <a:t>Challenges to Empowerment</a:t>
            </a:r>
          </a:p>
          <a:p>
            <a:pPr marL="0" lvl="1" indent="0">
              <a:lnSpc>
                <a:spcPct val="110000"/>
              </a:lnSpc>
              <a:buFont typeface="Arial" panose="020B0604020202020204" pitchFamily="34" charset="0"/>
              <a:buNone/>
            </a:pPr>
            <a:r>
              <a:rPr lang="en-US" sz="2000" dirty="0">
                <a:latin typeface="Aptos" panose="020B0004020202020204" pitchFamily="34" charset="0"/>
              </a:rPr>
              <a:t>Income concerns, reluctance to accept help, and psychological impacts can cause disempowerment during recovery.</a:t>
            </a:r>
          </a:p>
        </p:txBody>
      </p:sp>
    </p:spTree>
    <p:extLst>
      <p:ext uri="{BB962C8B-B14F-4D97-AF65-F5344CB8AC3E}">
        <p14:creationId xmlns:p14="http://schemas.microsoft.com/office/powerpoint/2010/main" val="32017385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 calcmode="lin" valueType="num">
                                      <p:cBhvr additive="base">
                                        <p:cTn id="24"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4">
                                            <p:txEl>
                                              <p:pRg st="4" end="4"/>
                                            </p:txEl>
                                          </p:spTgt>
                                        </p:tgtEl>
                                        <p:attrNameLst>
                                          <p:attrName>style.visibility</p:attrName>
                                        </p:attrNameLst>
                                      </p:cBhvr>
                                      <p:to>
                                        <p:strVal val="visible"/>
                                      </p:to>
                                    </p:set>
                                    <p:anim calcmode="lin" valueType="num">
                                      <p:cBhvr additive="base">
                                        <p:cTn id="30"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4">
                                            <p:txEl>
                                              <p:pRg st="5" end="5"/>
                                            </p:txEl>
                                          </p:spTgt>
                                        </p:tgtEl>
                                        <p:attrNameLst>
                                          <p:attrName>style.visibility</p:attrName>
                                        </p:attrNameLst>
                                      </p:cBhvr>
                                      <p:to>
                                        <p:strVal val="visible"/>
                                      </p:to>
                                    </p:set>
                                    <p:anim calcmode="lin" valueType="num">
                                      <p:cBhvr additive="base">
                                        <p:cTn id="34"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4">
                                            <p:txEl>
                                              <p:pRg st="6" end="6"/>
                                            </p:txEl>
                                          </p:spTgt>
                                        </p:tgtEl>
                                        <p:attrNameLst>
                                          <p:attrName>style.visibility</p:attrName>
                                        </p:attrNameLst>
                                      </p:cBhvr>
                                      <p:to>
                                        <p:strVal val="visible"/>
                                      </p:to>
                                    </p:set>
                                    <p:anim calcmode="lin" valueType="num">
                                      <p:cBhvr additive="base">
                                        <p:cTn id="40"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4">
                                            <p:txEl>
                                              <p:pRg st="6" end="6"/>
                                            </p:txEl>
                                          </p:spTgt>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4">
                                            <p:txEl>
                                              <p:pRg st="7" end="7"/>
                                            </p:txEl>
                                          </p:spTgt>
                                        </p:tgtEl>
                                        <p:attrNameLst>
                                          <p:attrName>style.visibility</p:attrName>
                                        </p:attrNameLst>
                                      </p:cBhvr>
                                      <p:to>
                                        <p:strVal val="visible"/>
                                      </p:to>
                                    </p:set>
                                    <p:anim calcmode="lin" valueType="num">
                                      <p:cBhvr additive="base">
                                        <p:cTn id="44"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1DE22E-F1B2-F27D-2C29-46B8087442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1FC3F7-08F3-0A62-A29E-6AAFA776F125}"/>
              </a:ext>
            </a:extLst>
          </p:cNvPr>
          <p:cNvSpPr>
            <a:spLocks noGrp="1"/>
          </p:cNvSpPr>
          <p:nvPr>
            <p:ph type="title"/>
          </p:nvPr>
        </p:nvSpPr>
        <p:spPr>
          <a:xfrm>
            <a:off x="418627" y="533400"/>
            <a:ext cx="3674882" cy="609600"/>
          </a:xfrm>
        </p:spPr>
        <p:txBody>
          <a:bodyPr anchor="t">
            <a:normAutofit/>
          </a:bodyPr>
          <a:lstStyle/>
          <a:p>
            <a:r>
              <a:rPr lang="en-GB" dirty="0"/>
              <a:t>Margaret</a:t>
            </a:r>
          </a:p>
        </p:txBody>
      </p:sp>
      <p:sp>
        <p:nvSpPr>
          <p:cNvPr id="3" name="Content Placeholder 2">
            <a:extLst>
              <a:ext uri="{FF2B5EF4-FFF2-40B4-BE49-F238E27FC236}">
                <a16:creationId xmlns:a16="http://schemas.microsoft.com/office/drawing/2014/main" id="{7849EC48-4980-6EE6-4AC2-6C189B661D50}"/>
              </a:ext>
            </a:extLst>
          </p:cNvPr>
          <p:cNvSpPr>
            <a:spLocks noGrp="1"/>
          </p:cNvSpPr>
          <p:nvPr>
            <p:ph type="body" sz="half" idx="2"/>
          </p:nvPr>
        </p:nvSpPr>
        <p:spPr>
          <a:xfrm>
            <a:off x="152400" y="609600"/>
            <a:ext cx="6629400" cy="6324600"/>
          </a:xfrm>
        </p:spPr>
        <p:txBody>
          <a:bodyPr anchor="b">
            <a:normAutofit/>
          </a:bodyPr>
          <a:lstStyle/>
          <a:p>
            <a:r>
              <a:rPr lang="en-GB" dirty="0"/>
              <a:t> </a:t>
            </a:r>
          </a:p>
          <a:p>
            <a:endParaRPr lang="en-GB" dirty="0"/>
          </a:p>
        </p:txBody>
      </p:sp>
      <p:sp>
        <p:nvSpPr>
          <p:cNvPr id="7" name="TextBox 6">
            <a:extLst>
              <a:ext uri="{FF2B5EF4-FFF2-40B4-BE49-F238E27FC236}">
                <a16:creationId xmlns:a16="http://schemas.microsoft.com/office/drawing/2014/main" id="{C37F2A58-AB1B-166A-1B85-C1D6FFA14596}"/>
              </a:ext>
            </a:extLst>
          </p:cNvPr>
          <p:cNvSpPr txBox="1"/>
          <p:nvPr/>
        </p:nvSpPr>
        <p:spPr>
          <a:xfrm>
            <a:off x="418627" y="1541635"/>
            <a:ext cx="5143973" cy="3260380"/>
          </a:xfrm>
          <a:prstGeom prst="rect">
            <a:avLst/>
          </a:prstGeom>
          <a:noFill/>
        </p:spPr>
        <p:txBody>
          <a:bodyPr wrap="square">
            <a:spAutoFit/>
          </a:bodyPr>
          <a:lstStyle/>
          <a:p>
            <a:pPr>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Name:</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Margaret</a:t>
            </a:r>
            <a:br>
              <a:rPr lang="en-GB" sz="2000" kern="100" dirty="0">
                <a:effectLst/>
                <a:latin typeface="Aptos" panose="020B0004020202020204" pitchFamily="34" charset="0"/>
                <a:ea typeface="DengXian" panose="02010600030101010101" pitchFamily="2" charset="-122"/>
                <a:cs typeface="Times New Roman" panose="02020603050405020304" pitchFamily="18" charset="0"/>
              </a:rPr>
            </a:b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Age:</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82</a:t>
            </a:r>
            <a:br>
              <a:rPr lang="en-GB" sz="2000" kern="100" dirty="0">
                <a:effectLst/>
                <a:latin typeface="Aptos" panose="020B0004020202020204" pitchFamily="34" charset="0"/>
                <a:ea typeface="DengXian" panose="02010600030101010101" pitchFamily="2" charset="-122"/>
                <a:cs typeface="Times New Roman" panose="02020603050405020304" pitchFamily="18" charset="0"/>
              </a:rPr>
            </a:b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Accommodation:</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Lives alone in a small bungalow</a:t>
            </a:r>
            <a:br>
              <a:rPr lang="en-GB" sz="2000" kern="100" dirty="0">
                <a:effectLst/>
                <a:latin typeface="Aptos" panose="020B0004020202020204" pitchFamily="34" charset="0"/>
                <a:ea typeface="DengXian" panose="02010600030101010101" pitchFamily="2" charset="-122"/>
                <a:cs typeface="Times New Roman" panose="02020603050405020304" pitchFamily="18" charset="0"/>
              </a:rPr>
            </a:b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Marital Status:</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Widow</a:t>
            </a:r>
            <a:br>
              <a:rPr lang="en-GB" sz="2000" kern="100" dirty="0">
                <a:effectLst/>
                <a:latin typeface="Aptos" panose="020B0004020202020204" pitchFamily="34" charset="0"/>
                <a:ea typeface="DengXian" panose="02010600030101010101" pitchFamily="2" charset="-122"/>
                <a:cs typeface="Times New Roman" panose="02020603050405020304" pitchFamily="18" charset="0"/>
              </a:rPr>
            </a:b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Family:</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Two adult children living abroad</a:t>
            </a:r>
            <a:br>
              <a:rPr lang="en-GB" sz="2000" kern="100" dirty="0">
                <a:effectLst/>
                <a:latin typeface="Aptos" panose="020B0004020202020204" pitchFamily="34" charset="0"/>
                <a:ea typeface="DengXian" panose="02010600030101010101" pitchFamily="2" charset="-122"/>
                <a:cs typeface="Times New Roman" panose="02020603050405020304" pitchFamily="18" charset="0"/>
              </a:rPr>
            </a:b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Activity/Background:</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Previously active in community groups, walking clubs, and church</a:t>
            </a:r>
          </a:p>
        </p:txBody>
      </p:sp>
      <p:pic>
        <p:nvPicPr>
          <p:cNvPr id="12290" name="Picture 2" descr="29,600+ Lonely Elderly Woman Stock Photos, Pictures &amp; Royalty-Free Images -  iStock">
            <a:extLst>
              <a:ext uri="{FF2B5EF4-FFF2-40B4-BE49-F238E27FC236}">
                <a16:creationId xmlns:a16="http://schemas.microsoft.com/office/drawing/2014/main" id="{FF5BC681-ACF7-F924-25E6-98BCE5CFBB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1416" y="1143000"/>
            <a:ext cx="58293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92587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5C32E-F3FD-CECD-9943-4E3614D271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E6A282-3867-D166-2BFA-F12613D461CF}"/>
              </a:ext>
            </a:extLst>
          </p:cNvPr>
          <p:cNvSpPr>
            <a:spLocks noGrp="1"/>
          </p:cNvSpPr>
          <p:nvPr>
            <p:ph type="title"/>
          </p:nvPr>
        </p:nvSpPr>
        <p:spPr>
          <a:xfrm>
            <a:off x="228600" y="152399"/>
            <a:ext cx="6426738" cy="911919"/>
          </a:xfrm>
        </p:spPr>
        <p:txBody>
          <a:bodyPr anchor="b">
            <a:normAutofit/>
          </a:bodyPr>
          <a:lstStyle/>
          <a:p>
            <a:r>
              <a:rPr lang="en-GB" dirty="0"/>
              <a:t>Margaret</a:t>
            </a:r>
          </a:p>
        </p:txBody>
      </p:sp>
      <p:sp>
        <p:nvSpPr>
          <p:cNvPr id="3" name="Content Placeholder 2">
            <a:extLst>
              <a:ext uri="{FF2B5EF4-FFF2-40B4-BE49-F238E27FC236}">
                <a16:creationId xmlns:a16="http://schemas.microsoft.com/office/drawing/2014/main" id="{41FA33B8-C712-5DED-EC95-01B5B0F20324}"/>
              </a:ext>
            </a:extLst>
          </p:cNvPr>
          <p:cNvSpPr>
            <a:spLocks noGrp="1"/>
          </p:cNvSpPr>
          <p:nvPr>
            <p:ph sz="quarter" idx="14"/>
          </p:nvPr>
        </p:nvSpPr>
        <p:spPr>
          <a:xfrm>
            <a:off x="304800" y="1143000"/>
            <a:ext cx="6857999" cy="5257799"/>
          </a:xfrm>
        </p:spPr>
        <p:txBody>
          <a:bodyPr>
            <a:normAutofit/>
          </a:bodyPr>
          <a:lstStyle/>
          <a:p>
            <a:pPr>
              <a:lnSpc>
                <a:spcPct val="110000"/>
              </a:lnSpc>
            </a:pPr>
            <a:r>
              <a:rPr lang="en-GB" sz="2000" dirty="0">
                <a:latin typeface="Aptos" panose="020B0004020202020204" pitchFamily="34" charset="0"/>
              </a:rPr>
              <a:t>Margaret reports feeling “invisible” in her community recently. She no longer enjoys cooking or gardening — activities she once loved. She sleeps poorly and naps during the day. She has slowly withdrawn from social interactions, often declining invitations from neighbours. She has no diagnosed physical conditions but describes “slowing down.”</a:t>
            </a:r>
          </a:p>
          <a:p>
            <a:pPr>
              <a:lnSpc>
                <a:spcPct val="110000"/>
              </a:lnSpc>
            </a:pPr>
            <a:r>
              <a:rPr lang="en-GB" sz="2000" dirty="0">
                <a:latin typeface="Aptos" panose="020B0004020202020204" pitchFamily="34" charset="0"/>
              </a:rPr>
              <a:t>Margaret owns a smartphone but avoids using it because “it’s too much hassle.” She receives occasional support from neighbours but rarely asks for help.</a:t>
            </a:r>
          </a:p>
          <a:p>
            <a:pPr marL="0" indent="0">
              <a:lnSpc>
                <a:spcPct val="110000"/>
              </a:lnSpc>
              <a:buNone/>
            </a:pPr>
            <a:r>
              <a:rPr lang="en-GB" dirty="0"/>
              <a:t> </a:t>
            </a:r>
          </a:p>
          <a:p>
            <a:pPr>
              <a:lnSpc>
                <a:spcPct val="110000"/>
              </a:lnSpc>
            </a:pPr>
            <a:endParaRPr lang="en-GB" dirty="0"/>
          </a:p>
        </p:txBody>
      </p:sp>
      <p:pic>
        <p:nvPicPr>
          <p:cNvPr id="9220" name="Picture 4" descr="29,600+ Lonely Elderly Woman Stock Photos, Pictures &amp; Royalty-Free Images -  iStock">
            <a:extLst>
              <a:ext uri="{FF2B5EF4-FFF2-40B4-BE49-F238E27FC236}">
                <a16:creationId xmlns:a16="http://schemas.microsoft.com/office/drawing/2014/main" id="{72C50D75-830E-1198-D908-D719E61602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250" r="26001" b="1"/>
          <a:stretch>
            <a:fillRect/>
          </a:stretch>
        </p:blipFill>
        <p:spPr bwMode="auto">
          <a:xfrm>
            <a:off x="7545790" y="152399"/>
            <a:ext cx="4493810" cy="6556681"/>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33787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1C829-3E3B-A281-9030-7E63A865BEA3}"/>
              </a:ext>
            </a:extLst>
          </p:cNvPr>
          <p:cNvSpPr>
            <a:spLocks noGrp="1"/>
          </p:cNvSpPr>
          <p:nvPr>
            <p:ph type="title"/>
          </p:nvPr>
        </p:nvSpPr>
        <p:spPr>
          <a:xfrm>
            <a:off x="533401" y="533400"/>
            <a:ext cx="4751831" cy="1066800"/>
          </a:xfrm>
        </p:spPr>
        <p:txBody>
          <a:bodyPr anchor="t">
            <a:normAutofit/>
          </a:bodyPr>
          <a:lstStyle/>
          <a:p>
            <a:r>
              <a:rPr lang="en-US"/>
              <a:t>Applying Services to Margaret (82)</a:t>
            </a:r>
          </a:p>
        </p:txBody>
      </p:sp>
      <p:sp>
        <p:nvSpPr>
          <p:cNvPr id="4" name="Content Placeholder 3">
            <a:extLst>
              <a:ext uri="{FF2B5EF4-FFF2-40B4-BE49-F238E27FC236}">
                <a16:creationId xmlns:a16="http://schemas.microsoft.com/office/drawing/2014/main" id="{595D532A-E939-9386-7707-1541F2B0EDA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72000" y="533401"/>
            <a:ext cx="7086599" cy="5806472"/>
          </a:xfrm>
        </p:spPr>
        <p:txBody>
          <a:bodyPr>
            <a:noAutofit/>
          </a:bodyPr>
          <a:lstStyle/>
          <a:p>
            <a:pPr marL="0" indent="0">
              <a:spcBef>
                <a:spcPts val="2500"/>
              </a:spcBef>
              <a:buFont typeface="Arial" panose="020B0604020202020204" pitchFamily="34" charset="0"/>
              <a:buNone/>
            </a:pPr>
            <a:r>
              <a:rPr lang="en-US" sz="2000" b="1" dirty="0">
                <a:latin typeface="Aptos" panose="020B0004020202020204" pitchFamily="34" charset="0"/>
              </a:rPr>
              <a:t>Statutory Health Services</a:t>
            </a:r>
          </a:p>
          <a:p>
            <a:pPr marL="0" lvl="1" indent="0">
              <a:buFont typeface="Arial" panose="020B0604020202020204" pitchFamily="34" charset="0"/>
              <a:buNone/>
            </a:pPr>
            <a:r>
              <a:rPr sz="2000" dirty="0">
                <a:latin typeface="Aptos" panose="020B0004020202020204" pitchFamily="34" charset="0"/>
              </a:rPr>
              <a:t>GP reviews and occupational therapy address Margaret's sleep, mental health, and functional needs effectively.</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Private Social Support</a:t>
            </a:r>
          </a:p>
          <a:p>
            <a:pPr marL="0" lvl="1" indent="0">
              <a:buFont typeface="Arial" panose="020B0604020202020204" pitchFamily="34" charset="0"/>
              <a:buNone/>
            </a:pPr>
            <a:r>
              <a:rPr sz="2000" dirty="0">
                <a:latin typeface="Aptos" panose="020B0004020202020204" pitchFamily="34" charset="0"/>
              </a:rPr>
              <a:t>Meal delivery and companion transport services help Margaret re-engage socially and maintain independence.</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Voluntary Community Services</a:t>
            </a:r>
          </a:p>
          <a:p>
            <a:pPr marL="0" lvl="1" indent="0">
              <a:buFont typeface="Arial" panose="020B0604020202020204" pitchFamily="34" charset="0"/>
              <a:buNone/>
            </a:pPr>
            <a:r>
              <a:rPr sz="2000" dirty="0">
                <a:latin typeface="Aptos" panose="020B0004020202020204" pitchFamily="34" charset="0"/>
              </a:rPr>
              <a:t>Befriending, advice, digital training, and lunch clubs rebuild confidence and reduce social isolation.</a:t>
            </a:r>
            <a:endParaRPr lang="en-US" sz="2000" dirty="0">
              <a:latin typeface="Aptos" panose="020B0004020202020204" pitchFamily="34" charset="0"/>
            </a:endParaRPr>
          </a:p>
          <a:p>
            <a:pPr marL="0" indent="0">
              <a:spcBef>
                <a:spcPts val="2500"/>
              </a:spcBef>
              <a:buFont typeface="Arial" panose="020B0604020202020204" pitchFamily="34" charset="0"/>
              <a:buNone/>
            </a:pPr>
            <a:r>
              <a:rPr lang="en-US" sz="2000" b="1" dirty="0">
                <a:latin typeface="Aptos" panose="020B0004020202020204" pitchFamily="34" charset="0"/>
              </a:rPr>
              <a:t>Empowerment vs Barriers</a:t>
            </a:r>
          </a:p>
          <a:p>
            <a:pPr marL="0" lvl="1" indent="0">
              <a:buFont typeface="Arial" panose="020B0604020202020204" pitchFamily="34" charset="0"/>
              <a:buNone/>
            </a:pPr>
            <a:r>
              <a:rPr sz="2000" dirty="0">
                <a:latin typeface="Aptos" panose="020B0004020202020204" pitchFamily="34" charset="0"/>
              </a:rPr>
              <a:t>Reconnection with community empowers Margaret; anxiety and transport barriers cause disempowerment.</a:t>
            </a:r>
            <a:endParaRPr lang="en-US" sz="2000" dirty="0">
              <a:latin typeface="Aptos" panose="020B0004020202020204" pitchFamily="34" charset="0"/>
            </a:endParaRPr>
          </a:p>
        </p:txBody>
      </p:sp>
      <p:pic>
        <p:nvPicPr>
          <p:cNvPr id="7" name="Picture 4" descr="29,600+ Lonely Elderly Woman Stock Photos, Pictures &amp; Royalty-Free Images -  iStock">
            <a:extLst>
              <a:ext uri="{FF2B5EF4-FFF2-40B4-BE49-F238E27FC236}">
                <a16:creationId xmlns:a16="http://schemas.microsoft.com/office/drawing/2014/main" id="{E86DBDCE-274A-9864-BC82-5FAE26E913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8250" r="26001" b="1"/>
          <a:stretch>
            <a:fillRect/>
          </a:stretch>
        </p:blipFill>
        <p:spPr bwMode="auto">
          <a:xfrm>
            <a:off x="685800" y="1524000"/>
            <a:ext cx="3428999" cy="5003071"/>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46000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 calcmode="lin" valueType="num">
                                      <p:cBhvr additive="base">
                                        <p:cTn id="28"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 calcmode="lin" valueType="num">
                                      <p:cBhvr additive="base">
                                        <p:cTn id="34"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4" end="4"/>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 calcmode="lin" valueType="num">
                                      <p:cBhvr additive="base">
                                        <p:cTn id="3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 calcmode="lin" valueType="num">
                                      <p:cBhvr additive="base">
                                        <p:cTn id="4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4">
                                            <p:txEl>
                                              <p:pRg st="6" end="6"/>
                                            </p:txEl>
                                          </p:spTgt>
                                        </p:tgtEl>
                                        <p:attrNameLst>
                                          <p:attrName>ppt_y</p:attrName>
                                        </p:attrNameLst>
                                      </p:cBhvr>
                                      <p:tavLst>
                                        <p:tav tm="0">
                                          <p:val>
                                            <p:strVal val="1+#ppt_h/2"/>
                                          </p:val>
                                        </p:tav>
                                        <p:tav tm="100000">
                                          <p:val>
                                            <p:strVal val="#ppt_y"/>
                                          </p:val>
                                        </p:tav>
                                      </p:tavLst>
                                    </p:anim>
                                  </p:childTnLst>
                                </p:cTn>
                              </p:par>
                              <p:par>
                                <p:cTn id="46" presetID="2" presetClass="entr" presetSubtype="4" fill="hold" nodeType="withEffect">
                                  <p:stCondLst>
                                    <p:cond delay="0"/>
                                  </p:stCondLst>
                                  <p:childTnLst>
                                    <p:set>
                                      <p:cBhvr>
                                        <p:cTn id="47" dur="1" fill="hold">
                                          <p:stCondLst>
                                            <p:cond delay="0"/>
                                          </p:stCondLst>
                                        </p:cTn>
                                        <p:tgtEl>
                                          <p:spTgt spid="4">
                                            <p:txEl>
                                              <p:pRg st="7" end="7"/>
                                            </p:txEl>
                                          </p:spTgt>
                                        </p:tgtEl>
                                        <p:attrNameLst>
                                          <p:attrName>style.visibility</p:attrName>
                                        </p:attrNameLst>
                                      </p:cBhvr>
                                      <p:to>
                                        <p:strVal val="visible"/>
                                      </p:to>
                                    </p:set>
                                    <p:anim calcmode="lin" valueType="num">
                                      <p:cBhvr additive="base">
                                        <p:cTn id="48"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459D8-4A43-E959-29E6-028B54A35FA3}"/>
              </a:ext>
            </a:extLst>
          </p:cNvPr>
          <p:cNvSpPr>
            <a:spLocks noGrp="1"/>
          </p:cNvSpPr>
          <p:nvPr>
            <p:ph type="title"/>
          </p:nvPr>
        </p:nvSpPr>
        <p:spPr>
          <a:xfrm>
            <a:off x="533400" y="533400"/>
            <a:ext cx="11125200" cy="953622"/>
          </a:xfrm>
        </p:spPr>
        <p:txBody>
          <a:bodyPr anchor="t">
            <a:normAutofit/>
          </a:bodyPr>
          <a:lstStyle/>
          <a:p>
            <a:r>
              <a:rPr lang="en-US"/>
              <a:t>Debrief and Critical Reflection</a:t>
            </a:r>
          </a:p>
        </p:txBody>
      </p:sp>
      <p:graphicFrame>
        <p:nvGraphicFramePr>
          <p:cNvPr id="4" name="Content Placeholder 3">
            <a:extLst>
              <a:ext uri="{FF2B5EF4-FFF2-40B4-BE49-F238E27FC236}">
                <a16:creationId xmlns:a16="http://schemas.microsoft.com/office/drawing/2014/main" id="{10968506-9F1E-47C3-8B00-7EBD69206AB3}"/>
              </a:ext>
            </a:extLst>
          </p:cNvPr>
          <p:cNvGraphicFramePr>
            <a:graphicFrameLocks noGrp="1"/>
          </p:cNvGraphicFramePr>
          <p:nvPr>
            <p:ph idx="1"/>
            <p:extLst>
              <p:ext uri="{D42A27DB-BD31-4B8C-83A1-F6EECF244321}">
                <p14:modId xmlns:p14="http://schemas.microsoft.com/office/powerpoint/2010/main" val="3915420201"/>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533400" y="1669902"/>
          <a:ext cx="11125200" cy="46740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8501115"/>
      </p:ext>
    </p:extLst>
  </p:cSld>
  <p:clrMapOvr>
    <a:masterClrMapping/>
  </p:clrMapOvr>
  <p:transition>
    <p:fade/>
  </p:transition>
</p:sld>
</file>

<file path=ppt/theme/theme1.xml><?xml version="1.0" encoding="utf-8"?>
<a:theme xmlns:a="http://schemas.openxmlformats.org/drawingml/2006/main" name="Prep rally">
  <a:themeElements>
    <a:clrScheme name="Youth Brand 01">
      <a:dk1>
        <a:srgbClr val="000000"/>
      </a:dk1>
      <a:lt1>
        <a:srgbClr val="FFFFFF"/>
      </a:lt1>
      <a:dk2>
        <a:srgbClr val="0E2841"/>
      </a:dk2>
      <a:lt2>
        <a:srgbClr val="E8E8E8"/>
      </a:lt2>
      <a:accent1>
        <a:srgbClr val="FA9569"/>
      </a:accent1>
      <a:accent2>
        <a:srgbClr val="D3F579"/>
      </a:accent2>
      <a:accent3>
        <a:srgbClr val="86E0CE"/>
      </a:accent3>
      <a:accent4>
        <a:srgbClr val="97D8EE"/>
      </a:accent4>
      <a:accent5>
        <a:srgbClr val="8A78E3"/>
      </a:accent5>
      <a:accent6>
        <a:srgbClr val="BB93D6"/>
      </a:accent6>
      <a:hlink>
        <a:srgbClr val="467886"/>
      </a:hlink>
      <a:folHlink>
        <a:srgbClr val="96607D"/>
      </a:folHlink>
    </a:clrScheme>
    <a:fontScheme name="Custom 79">
      <a:majorFont>
        <a:latin typeface="Congenial"/>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p Rally_win32_Sher_V8" id="{DBFC7A91-5024-4F8E-B6A6-A3076AFB953E}" vid="{9D7D9582-BF10-4D2D-B8EB-51F0CC03DB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3766CE19-BB35-48A2-AFDA-766E83330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8E339AF-67FC-4BA3-8B2E-038B3ED310D5}">
  <ds:schemaRefs>
    <ds:schemaRef ds:uri="http://schemas.microsoft.com/sharepoint/v3/contenttype/forms"/>
  </ds:schemaRefs>
</ds:datastoreItem>
</file>

<file path=customXml/itemProps3.xml><?xml version="1.0" encoding="utf-8"?>
<ds:datastoreItem xmlns:ds="http://schemas.openxmlformats.org/officeDocument/2006/customXml" ds:itemID="{4B99ED26-B189-4BA1-99D0-1112D8C2F106}">
  <ds:schemaRefs>
    <ds:schemaRef ds:uri="http://purl.org/dc/terms/"/>
    <ds:schemaRef ds:uri="http://schemas.microsoft.com/office/2006/metadata/properties"/>
    <ds:schemaRef ds:uri="http://purl.org/dc/dcmitype/"/>
    <ds:schemaRef ds:uri="http://schemas.microsoft.com/office/2006/documentManagement/types"/>
    <ds:schemaRef ds:uri="http://schemas.microsoft.com/sharepoint/v3"/>
    <ds:schemaRef ds:uri="71af3243-3dd4-4a8d-8c0d-dd76da1f02a5"/>
    <ds:schemaRef ds:uri="http://purl.org/dc/elements/1.1/"/>
    <ds:schemaRef ds:uri="16c05727-aa75-4e4a-9b5f-8a80a1165891"/>
    <ds:schemaRef ds:uri="http://schemas.microsoft.com/office/infopath/2007/PartnerControls"/>
    <ds:schemaRef ds:uri="http://schemas.openxmlformats.org/package/2006/metadata/core-properties"/>
    <ds:schemaRef ds:uri="230e9df3-be65-4c73-a93b-d1236ebd677e"/>
    <ds:schemaRef ds:uri="http://www.w3.org/XML/1998/namespa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10728</TotalTime>
  <Words>3640</Words>
  <Application>Microsoft Office PowerPoint</Application>
  <PresentationFormat>Widescreen</PresentationFormat>
  <Paragraphs>178</Paragraphs>
  <Slides>27</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Aptos</vt:lpstr>
      <vt:lpstr>Arial</vt:lpstr>
      <vt:lpstr>Avenir Next LT Pro Light</vt:lpstr>
      <vt:lpstr>Congenial</vt:lpstr>
      <vt:lpstr>Prep rally</vt:lpstr>
      <vt:lpstr>Empowering Older People in Wales: Services &amp; Provision</vt:lpstr>
      <vt:lpstr>Recap of PIES Framework</vt:lpstr>
      <vt:lpstr>Understanding PIES Needs</vt:lpstr>
      <vt:lpstr>What Empowering Services Look Like</vt:lpstr>
      <vt:lpstr>Empowering Services?  What would they ensure?</vt:lpstr>
      <vt:lpstr>Policy Drivers in Wales</vt:lpstr>
      <vt:lpstr>Key National Frameworks and Strategies</vt:lpstr>
      <vt:lpstr>Types of Services Supporting Older People</vt:lpstr>
      <vt:lpstr>Statutory Services in Wales</vt:lpstr>
      <vt:lpstr>Private Sector Services</vt:lpstr>
      <vt:lpstr>Voluntary and Third Sector Services</vt:lpstr>
      <vt:lpstr>Group Activity and Debrief</vt:lpstr>
      <vt:lpstr>Service Mapping Group Activity</vt:lpstr>
      <vt:lpstr>Case Studies: Services Mapped to PIES</vt:lpstr>
      <vt:lpstr>Asha</vt:lpstr>
      <vt:lpstr>Asha</vt:lpstr>
      <vt:lpstr>Applying Services to Asha (61)</vt:lpstr>
      <vt:lpstr>Colin</vt:lpstr>
      <vt:lpstr>Colin</vt:lpstr>
      <vt:lpstr>Applying Services to Colin (74)</vt:lpstr>
      <vt:lpstr>Idris</vt:lpstr>
      <vt:lpstr>Idris</vt:lpstr>
      <vt:lpstr>Applying Services to Idris (68)</vt:lpstr>
      <vt:lpstr>Margaret</vt:lpstr>
      <vt:lpstr>Margaret</vt:lpstr>
      <vt:lpstr>Applying Services to Margaret (82)</vt:lpstr>
      <vt:lpstr>Debrief and Critical Reflection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Donna Morgan</dc:creator>
  <cp:lastModifiedBy>Donna Morgan</cp:lastModifiedBy>
  <cp:revision>3</cp:revision>
  <dcterms:created xsi:type="dcterms:W3CDTF">2025-05-21T23:03:00Z</dcterms:created>
  <dcterms:modified xsi:type="dcterms:W3CDTF">2026-03-11T07:09:03Z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