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rts/chart1.xml" ContentType="application/vnd.openxmlformats-officedocument.drawingml.chart+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C1E59C-37D1-F97F-EE7B-E7A1E56F756E}" v="6" dt="2026-06-26T10:08:39.441"/>
    <p1510:client id="{33F67639-9AFC-7454-1090-3B5E80CD8309}" v="55" dt="2026-06-26T10:50:18.139"/>
    <p1510:client id="{8EFD2E5E-0CCF-65FE-AF79-8482D45618EC}" v="3" dt="2026-06-26T09:57:25.006"/>
    <p1510:client id="{8FC421AF-6610-4920-9D19-95517FE279C4}" v="2" dt="2026-06-26T09:45:34.1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reen Bi (2318894)" userId="S::2318894@student.uwtsd.ac.uk::7029f464-5970-4810-bbe9-e9bd4c7cc2ac" providerId="AD" clId="Web-{33F67639-9AFC-7454-1090-3B5E80CD8309}"/>
    <pc:docChg chg="modSld">
      <pc:chgData name="Shareen Bi (2318894)" userId="S::2318894@student.uwtsd.ac.uk::7029f464-5970-4810-bbe9-e9bd4c7cc2ac" providerId="AD" clId="Web-{33F67639-9AFC-7454-1090-3B5E80CD8309}" dt="2026-06-26T10:50:18.139" v="54" actId="1076"/>
      <pc:docMkLst>
        <pc:docMk/>
      </pc:docMkLst>
      <pc:sldChg chg="addSp modSp modMedia addAnim">
        <pc:chgData name="Shareen Bi (2318894)" userId="S::2318894@student.uwtsd.ac.uk::7029f464-5970-4810-bbe9-e9bd4c7cc2ac" providerId="AD" clId="Web-{33F67639-9AFC-7454-1090-3B5E80CD8309}" dt="2026-06-26T10:04:29.226" v="2" actId="1076"/>
        <pc:sldMkLst>
          <pc:docMk/>
          <pc:sldMk cId="0" sldId="256"/>
        </pc:sldMkLst>
        <pc:picChg chg="add mod">
          <ac:chgData name="Shareen Bi (2318894)" userId="S::2318894@student.uwtsd.ac.uk::7029f464-5970-4810-bbe9-e9bd4c7cc2ac" providerId="AD" clId="Web-{33F67639-9AFC-7454-1090-3B5E80CD8309}" dt="2026-06-26T10:04:29.226" v="2" actId="1076"/>
          <ac:picMkLst>
            <pc:docMk/>
            <pc:sldMk cId="0" sldId="256"/>
            <ac:picMk id="11" creationId="{FCA552C4-A1DF-E754-BE95-07E160DD027D}"/>
          </ac:picMkLst>
        </pc:picChg>
      </pc:sldChg>
      <pc:sldChg chg="addSp delSp modSp modMedia addAnim delAnim">
        <pc:chgData name="Shareen Bi (2318894)" userId="S::2318894@student.uwtsd.ac.uk::7029f464-5970-4810-bbe9-e9bd4c7cc2ac" providerId="AD" clId="Web-{33F67639-9AFC-7454-1090-3B5E80CD8309}" dt="2026-06-26T10:15:04.724" v="8" actId="1076"/>
        <pc:sldMkLst>
          <pc:docMk/>
          <pc:sldMk cId="0" sldId="258"/>
        </pc:sldMkLst>
        <pc:picChg chg="add del mod">
          <ac:chgData name="Shareen Bi (2318894)" userId="S::2318894@student.uwtsd.ac.uk::7029f464-5970-4810-bbe9-e9bd4c7cc2ac" providerId="AD" clId="Web-{33F67639-9AFC-7454-1090-3B5E80CD8309}" dt="2026-06-26T10:14:03.612" v="5"/>
          <ac:picMkLst>
            <pc:docMk/>
            <pc:sldMk cId="0" sldId="258"/>
            <ac:picMk id="29" creationId="{E02CDAC4-EDEA-5C11-B271-6BB02343758B}"/>
          </ac:picMkLst>
        </pc:picChg>
        <pc:picChg chg="add mod">
          <ac:chgData name="Shareen Bi (2318894)" userId="S::2318894@student.uwtsd.ac.uk::7029f464-5970-4810-bbe9-e9bd4c7cc2ac" providerId="AD" clId="Web-{33F67639-9AFC-7454-1090-3B5E80CD8309}" dt="2026-06-26T10:15:04.724" v="8" actId="1076"/>
          <ac:picMkLst>
            <pc:docMk/>
            <pc:sldMk cId="0" sldId="258"/>
            <ac:picMk id="30" creationId="{6576DBA8-937E-55CD-689C-3D8A55FF9E24}"/>
          </ac:picMkLst>
        </pc:picChg>
      </pc:sldChg>
      <pc:sldChg chg="addSp modSp modMedia addAnim">
        <pc:chgData name="Shareen Bi (2318894)" userId="S::2318894@student.uwtsd.ac.uk::7029f464-5970-4810-bbe9-e9bd4c7cc2ac" providerId="AD" clId="Web-{33F67639-9AFC-7454-1090-3B5E80CD8309}" dt="2026-06-26T10:17:37.997" v="11" actId="1076"/>
        <pc:sldMkLst>
          <pc:docMk/>
          <pc:sldMk cId="0" sldId="259"/>
        </pc:sldMkLst>
        <pc:picChg chg="add mod">
          <ac:chgData name="Shareen Bi (2318894)" userId="S::2318894@student.uwtsd.ac.uk::7029f464-5970-4810-bbe9-e9bd4c7cc2ac" providerId="AD" clId="Web-{33F67639-9AFC-7454-1090-3B5E80CD8309}" dt="2026-06-26T10:17:37.997" v="11" actId="1076"/>
          <ac:picMkLst>
            <pc:docMk/>
            <pc:sldMk cId="0" sldId="259"/>
            <ac:picMk id="54" creationId="{58852972-ED36-2DF8-BCB9-7ABA975CF037}"/>
          </ac:picMkLst>
        </pc:picChg>
      </pc:sldChg>
      <pc:sldChg chg="addSp delSp modSp modMedia addAnim delAnim">
        <pc:chgData name="Shareen Bi (2318894)" userId="S::2318894@student.uwtsd.ac.uk::7029f464-5970-4810-bbe9-e9bd4c7cc2ac" providerId="AD" clId="Web-{33F67639-9AFC-7454-1090-3B5E80CD8309}" dt="2026-06-26T10:22:32.073" v="18" actId="1076"/>
        <pc:sldMkLst>
          <pc:docMk/>
          <pc:sldMk cId="0" sldId="260"/>
        </pc:sldMkLst>
        <pc:picChg chg="add del mod">
          <ac:chgData name="Shareen Bi (2318894)" userId="S::2318894@student.uwtsd.ac.uk::7029f464-5970-4810-bbe9-e9bd4c7cc2ac" providerId="AD" clId="Web-{33F67639-9AFC-7454-1090-3B5E80CD8309}" dt="2026-06-26T10:20:30.113" v="13"/>
          <ac:picMkLst>
            <pc:docMk/>
            <pc:sldMk cId="0" sldId="260"/>
            <ac:picMk id="39" creationId="{FDCD9C20-8643-B09F-1E18-A2E3DB1E5CB4}"/>
          </ac:picMkLst>
        </pc:picChg>
        <pc:picChg chg="add mod">
          <ac:chgData name="Shareen Bi (2318894)" userId="S::2318894@student.uwtsd.ac.uk::7029f464-5970-4810-bbe9-e9bd4c7cc2ac" providerId="AD" clId="Web-{33F67639-9AFC-7454-1090-3B5E80CD8309}" dt="2026-06-26T10:22:32.073" v="18" actId="1076"/>
          <ac:picMkLst>
            <pc:docMk/>
            <pc:sldMk cId="0" sldId="260"/>
            <ac:picMk id="40" creationId="{30139B41-A5EB-74D2-E782-67238E1B4057}"/>
          </ac:picMkLst>
        </pc:picChg>
      </pc:sldChg>
      <pc:sldChg chg="addSp modSp modMedia addAnim">
        <pc:chgData name="Shareen Bi (2318894)" userId="S::2318894@student.uwtsd.ac.uk::7029f464-5970-4810-bbe9-e9bd4c7cc2ac" providerId="AD" clId="Web-{33F67639-9AFC-7454-1090-3B5E80CD8309}" dt="2026-06-26T10:25:44.506" v="21" actId="1076"/>
        <pc:sldMkLst>
          <pc:docMk/>
          <pc:sldMk cId="0" sldId="261"/>
        </pc:sldMkLst>
        <pc:picChg chg="add mod">
          <ac:chgData name="Shareen Bi (2318894)" userId="S::2318894@student.uwtsd.ac.uk::7029f464-5970-4810-bbe9-e9bd4c7cc2ac" providerId="AD" clId="Web-{33F67639-9AFC-7454-1090-3B5E80CD8309}" dt="2026-06-26T10:25:44.506" v="21" actId="1076"/>
          <ac:picMkLst>
            <pc:docMk/>
            <pc:sldMk cId="0" sldId="261"/>
            <ac:picMk id="40" creationId="{B2A1F3DF-FA90-E859-71A2-52AEF5586B59}"/>
          </ac:picMkLst>
        </pc:picChg>
      </pc:sldChg>
      <pc:sldChg chg="addSp modSp modMedia addAnim">
        <pc:chgData name="Shareen Bi (2318894)" userId="S::2318894@student.uwtsd.ac.uk::7029f464-5970-4810-bbe9-e9bd4c7cc2ac" providerId="AD" clId="Web-{33F67639-9AFC-7454-1090-3B5E80CD8309}" dt="2026-06-26T10:28:06.091" v="27" actId="1076"/>
        <pc:sldMkLst>
          <pc:docMk/>
          <pc:sldMk cId="0" sldId="262"/>
        </pc:sldMkLst>
        <pc:picChg chg="add mod">
          <ac:chgData name="Shareen Bi (2318894)" userId="S::2318894@student.uwtsd.ac.uk::7029f464-5970-4810-bbe9-e9bd4c7cc2ac" providerId="AD" clId="Web-{33F67639-9AFC-7454-1090-3B5E80CD8309}" dt="2026-06-26T10:28:06.091" v="27" actId="1076"/>
          <ac:picMkLst>
            <pc:docMk/>
            <pc:sldMk cId="0" sldId="262"/>
            <ac:picMk id="32" creationId="{72C15E7B-38C4-DF1A-97C4-73081878FB09}"/>
          </ac:picMkLst>
        </pc:picChg>
      </pc:sldChg>
      <pc:sldChg chg="addSp modSp modMedia addAnim">
        <pc:chgData name="Shareen Bi (2318894)" userId="S::2318894@student.uwtsd.ac.uk::7029f464-5970-4810-bbe9-e9bd4c7cc2ac" providerId="AD" clId="Web-{33F67639-9AFC-7454-1090-3B5E80CD8309}" dt="2026-06-26T10:30:20.925" v="30" actId="1076"/>
        <pc:sldMkLst>
          <pc:docMk/>
          <pc:sldMk cId="0" sldId="263"/>
        </pc:sldMkLst>
        <pc:picChg chg="add mod">
          <ac:chgData name="Shareen Bi (2318894)" userId="S::2318894@student.uwtsd.ac.uk::7029f464-5970-4810-bbe9-e9bd4c7cc2ac" providerId="AD" clId="Web-{33F67639-9AFC-7454-1090-3B5E80CD8309}" dt="2026-06-26T10:30:20.925" v="30" actId="1076"/>
          <ac:picMkLst>
            <pc:docMk/>
            <pc:sldMk cId="0" sldId="263"/>
            <ac:picMk id="32" creationId="{A786563C-F5CF-80BB-13FE-B387E0B7679C}"/>
          </ac:picMkLst>
        </pc:picChg>
      </pc:sldChg>
      <pc:sldChg chg="addSp modSp modMedia addAnim">
        <pc:chgData name="Shareen Bi (2318894)" userId="S::2318894@student.uwtsd.ac.uk::7029f464-5970-4810-bbe9-e9bd4c7cc2ac" providerId="AD" clId="Web-{33F67639-9AFC-7454-1090-3B5E80CD8309}" dt="2026-06-26T10:33:16.231" v="33" actId="1076"/>
        <pc:sldMkLst>
          <pc:docMk/>
          <pc:sldMk cId="0" sldId="264"/>
        </pc:sldMkLst>
        <pc:picChg chg="add mod">
          <ac:chgData name="Shareen Bi (2318894)" userId="S::2318894@student.uwtsd.ac.uk::7029f464-5970-4810-bbe9-e9bd4c7cc2ac" providerId="AD" clId="Web-{33F67639-9AFC-7454-1090-3B5E80CD8309}" dt="2026-06-26T10:33:16.231" v="33" actId="1076"/>
          <ac:picMkLst>
            <pc:docMk/>
            <pc:sldMk cId="0" sldId="264"/>
            <ac:picMk id="33" creationId="{048A761A-ABA2-2F16-0578-8B14D8032879}"/>
          </ac:picMkLst>
        </pc:picChg>
      </pc:sldChg>
      <pc:sldChg chg="addSp modSp modMedia addAnim">
        <pc:chgData name="Shareen Bi (2318894)" userId="S::2318894@student.uwtsd.ac.uk::7029f464-5970-4810-bbe9-e9bd4c7cc2ac" providerId="AD" clId="Web-{33F67639-9AFC-7454-1090-3B5E80CD8309}" dt="2026-06-26T10:35:46.160" v="36" actId="1076"/>
        <pc:sldMkLst>
          <pc:docMk/>
          <pc:sldMk cId="0" sldId="265"/>
        </pc:sldMkLst>
        <pc:picChg chg="add mod">
          <ac:chgData name="Shareen Bi (2318894)" userId="S::2318894@student.uwtsd.ac.uk::7029f464-5970-4810-bbe9-e9bd4c7cc2ac" providerId="AD" clId="Web-{33F67639-9AFC-7454-1090-3B5E80CD8309}" dt="2026-06-26T10:35:46.160" v="36" actId="1076"/>
          <ac:picMkLst>
            <pc:docMk/>
            <pc:sldMk cId="0" sldId="265"/>
            <ac:picMk id="45" creationId="{6F3AF311-E39D-ED9E-3F4F-FFB608988072}"/>
          </ac:picMkLst>
        </pc:picChg>
      </pc:sldChg>
      <pc:sldChg chg="addSp modSp modMedia addAnim">
        <pc:chgData name="Shareen Bi (2318894)" userId="S::2318894@student.uwtsd.ac.uk::7029f464-5970-4810-bbe9-e9bd4c7cc2ac" providerId="AD" clId="Web-{33F67639-9AFC-7454-1090-3B5E80CD8309}" dt="2026-06-26T10:37:44.447" v="38" actId="1076"/>
        <pc:sldMkLst>
          <pc:docMk/>
          <pc:sldMk cId="0" sldId="266"/>
        </pc:sldMkLst>
        <pc:picChg chg="add mod">
          <ac:chgData name="Shareen Bi (2318894)" userId="S::2318894@student.uwtsd.ac.uk::7029f464-5970-4810-bbe9-e9bd4c7cc2ac" providerId="AD" clId="Web-{33F67639-9AFC-7454-1090-3B5E80CD8309}" dt="2026-06-26T10:37:44.447" v="38" actId="1076"/>
          <ac:picMkLst>
            <pc:docMk/>
            <pc:sldMk cId="0" sldId="266"/>
            <ac:picMk id="34" creationId="{A6B56724-83B5-EC6F-6872-CDBE7ADC35F9}"/>
          </ac:picMkLst>
        </pc:picChg>
      </pc:sldChg>
      <pc:sldChg chg="addSp modSp modMedia addAnim">
        <pc:chgData name="Shareen Bi (2318894)" userId="S::2318894@student.uwtsd.ac.uk::7029f464-5970-4810-bbe9-e9bd4c7cc2ac" providerId="AD" clId="Web-{33F67639-9AFC-7454-1090-3B5E80CD8309}" dt="2026-06-26T10:40:44.394" v="41"/>
        <pc:sldMkLst>
          <pc:docMk/>
          <pc:sldMk cId="0" sldId="267"/>
        </pc:sldMkLst>
        <pc:picChg chg="add mod">
          <ac:chgData name="Shareen Bi (2318894)" userId="S::2318894@student.uwtsd.ac.uk::7029f464-5970-4810-bbe9-e9bd4c7cc2ac" providerId="AD" clId="Web-{33F67639-9AFC-7454-1090-3B5E80CD8309}" dt="2026-06-26T10:40:44.394" v="41"/>
          <ac:picMkLst>
            <pc:docMk/>
            <pc:sldMk cId="0" sldId="267"/>
            <ac:picMk id="35" creationId="{045B653C-79E4-A114-9BE0-634DEE1EBF8D}"/>
          </ac:picMkLst>
        </pc:picChg>
      </pc:sldChg>
      <pc:sldChg chg="addSp modSp modMedia addAnim">
        <pc:chgData name="Shareen Bi (2318894)" userId="S::2318894@student.uwtsd.ac.uk::7029f464-5970-4810-bbe9-e9bd4c7cc2ac" providerId="AD" clId="Web-{33F67639-9AFC-7454-1090-3B5E80CD8309}" dt="2026-06-26T10:43:41.871" v="44" actId="1076"/>
        <pc:sldMkLst>
          <pc:docMk/>
          <pc:sldMk cId="0" sldId="268"/>
        </pc:sldMkLst>
        <pc:picChg chg="add mod">
          <ac:chgData name="Shareen Bi (2318894)" userId="S::2318894@student.uwtsd.ac.uk::7029f464-5970-4810-bbe9-e9bd4c7cc2ac" providerId="AD" clId="Web-{33F67639-9AFC-7454-1090-3B5E80CD8309}" dt="2026-06-26T10:43:41.871" v="44" actId="1076"/>
          <ac:picMkLst>
            <pc:docMk/>
            <pc:sldMk cId="0" sldId="268"/>
            <ac:picMk id="31" creationId="{EF972E78-C5C6-5BA1-082F-38630DB197FB}"/>
          </ac:picMkLst>
        </pc:picChg>
      </pc:sldChg>
      <pc:sldChg chg="addSp modSp modMedia addAnim">
        <pc:chgData name="Shareen Bi (2318894)" userId="S::2318894@student.uwtsd.ac.uk::7029f464-5970-4810-bbe9-e9bd4c7cc2ac" providerId="AD" clId="Web-{33F67639-9AFC-7454-1090-3B5E80CD8309}" dt="2026-06-26T10:46:16.862" v="47" actId="1076"/>
        <pc:sldMkLst>
          <pc:docMk/>
          <pc:sldMk cId="0" sldId="269"/>
        </pc:sldMkLst>
        <pc:picChg chg="add mod">
          <ac:chgData name="Shareen Bi (2318894)" userId="S::2318894@student.uwtsd.ac.uk::7029f464-5970-4810-bbe9-e9bd4c7cc2ac" providerId="AD" clId="Web-{33F67639-9AFC-7454-1090-3B5E80CD8309}" dt="2026-06-26T10:46:16.862" v="47" actId="1076"/>
          <ac:picMkLst>
            <pc:docMk/>
            <pc:sldMk cId="0" sldId="269"/>
            <ac:picMk id="38" creationId="{56B31A93-F198-77DB-4566-E703E2A2C1EA}"/>
          </ac:picMkLst>
        </pc:picChg>
      </pc:sldChg>
      <pc:sldChg chg="addSp modSp modMedia addAnim">
        <pc:chgData name="Shareen Bi (2318894)" userId="S::2318894@student.uwtsd.ac.uk::7029f464-5970-4810-bbe9-e9bd4c7cc2ac" providerId="AD" clId="Web-{33F67639-9AFC-7454-1090-3B5E80CD8309}" dt="2026-06-26T10:48:16.602" v="51" actId="1076"/>
        <pc:sldMkLst>
          <pc:docMk/>
          <pc:sldMk cId="0" sldId="270"/>
        </pc:sldMkLst>
        <pc:picChg chg="add mod">
          <ac:chgData name="Shareen Bi (2318894)" userId="S::2318894@student.uwtsd.ac.uk::7029f464-5970-4810-bbe9-e9bd4c7cc2ac" providerId="AD" clId="Web-{33F67639-9AFC-7454-1090-3B5E80CD8309}" dt="2026-06-26T10:48:16.602" v="51" actId="1076"/>
          <ac:picMkLst>
            <pc:docMk/>
            <pc:sldMk cId="0" sldId="270"/>
            <ac:picMk id="27" creationId="{D6BD78D7-8DEC-FD02-0DBD-0AB9FADD6D38}"/>
          </ac:picMkLst>
        </pc:picChg>
      </pc:sldChg>
      <pc:sldChg chg="addSp modSp modMedia addAnim">
        <pc:chgData name="Shareen Bi (2318894)" userId="S::2318894@student.uwtsd.ac.uk::7029f464-5970-4810-bbe9-e9bd4c7cc2ac" providerId="AD" clId="Web-{33F67639-9AFC-7454-1090-3B5E80CD8309}" dt="2026-06-26T10:50:18.139" v="54" actId="1076"/>
        <pc:sldMkLst>
          <pc:docMk/>
          <pc:sldMk cId="0" sldId="271"/>
        </pc:sldMkLst>
        <pc:picChg chg="add mod">
          <ac:chgData name="Shareen Bi (2318894)" userId="S::2318894@student.uwtsd.ac.uk::7029f464-5970-4810-bbe9-e9bd4c7cc2ac" providerId="AD" clId="Web-{33F67639-9AFC-7454-1090-3B5E80CD8309}" dt="2026-06-26T10:50:18.139" v="54" actId="1076"/>
          <ac:picMkLst>
            <pc:docMk/>
            <pc:sldMk cId="0" sldId="271"/>
            <ac:picMk id="12" creationId="{136E66EF-8E2D-B634-4D83-9446926FE36E}"/>
          </ac:picMkLst>
        </pc:picChg>
      </pc:sldChg>
    </pc:docChg>
  </pc:docChgLst>
  <pc:docChgLst>
    <pc:chgData name="Shareen Bi (2318894)" userId="S::2318894@student.uwtsd.ac.uk::7029f464-5970-4810-bbe9-e9bd4c7cc2ac" providerId="AD" clId="Web-{8EFD2E5E-0CCF-65FE-AF79-8482D45618EC}"/>
    <pc:docChg chg="addSld delSld">
      <pc:chgData name="Shareen Bi (2318894)" userId="S::2318894@student.uwtsd.ac.uk::7029f464-5970-4810-bbe9-e9bd4c7cc2ac" providerId="AD" clId="Web-{8EFD2E5E-0CCF-65FE-AF79-8482D45618EC}" dt="2026-06-26T09:57:25.006" v="2"/>
      <pc:docMkLst>
        <pc:docMk/>
      </pc:docMkLst>
      <pc:sldChg chg="del">
        <pc:chgData name="Shareen Bi (2318894)" userId="S::2318894@student.uwtsd.ac.uk::7029f464-5970-4810-bbe9-e9bd4c7cc2ac" providerId="AD" clId="Web-{8EFD2E5E-0CCF-65FE-AF79-8482D45618EC}" dt="2026-06-26T09:54:29.704" v="0"/>
        <pc:sldMkLst>
          <pc:docMk/>
          <pc:sldMk cId="2871395" sldId="272"/>
        </pc:sldMkLst>
      </pc:sldChg>
      <pc:sldChg chg="new del">
        <pc:chgData name="Shareen Bi (2318894)" userId="S::2318894@student.uwtsd.ac.uk::7029f464-5970-4810-bbe9-e9bd4c7cc2ac" providerId="AD" clId="Web-{8EFD2E5E-0CCF-65FE-AF79-8482D45618EC}" dt="2026-06-26T09:57:25.006" v="2"/>
        <pc:sldMkLst>
          <pc:docMk/>
          <pc:sldMk cId="3934094314" sldId="272"/>
        </pc:sldMkLst>
      </pc:sldChg>
    </pc:docChg>
  </pc:docChgLst>
  <pc:docChgLst>
    <pc:chgData name="Shareen Bi (2318894)" userId="S::2318894@student.uwtsd.ac.uk::7029f464-5970-4810-bbe9-e9bd4c7cc2ac" providerId="AD" clId="Web-{2AC1E59C-37D1-F97F-EE7B-E7A1E56F756E}"/>
    <pc:docChg chg="modSld">
      <pc:chgData name="Shareen Bi (2318894)" userId="S::2318894@student.uwtsd.ac.uk::7029f464-5970-4810-bbe9-e9bd4c7cc2ac" providerId="AD" clId="Web-{2AC1E59C-37D1-F97F-EE7B-E7A1E56F756E}" dt="2026-06-26T10:08:39.441" v="5" actId="1076"/>
      <pc:docMkLst>
        <pc:docMk/>
      </pc:docMkLst>
      <pc:sldChg chg="addSp delSp modSp modMedia addAnim delAnim">
        <pc:chgData name="Shareen Bi (2318894)" userId="S::2318894@student.uwtsd.ac.uk::7029f464-5970-4810-bbe9-e9bd4c7cc2ac" providerId="AD" clId="Web-{2AC1E59C-37D1-F97F-EE7B-E7A1E56F756E}" dt="2026-06-26T10:08:39.441" v="5" actId="1076"/>
        <pc:sldMkLst>
          <pc:docMk/>
          <pc:sldMk cId="0" sldId="257"/>
        </pc:sldMkLst>
        <pc:picChg chg="add del mod">
          <ac:chgData name="Shareen Bi (2318894)" userId="S::2318894@student.uwtsd.ac.uk::7029f464-5970-4810-bbe9-e9bd4c7cc2ac" providerId="AD" clId="Web-{2AC1E59C-37D1-F97F-EE7B-E7A1E56F756E}" dt="2026-06-26T10:08:14.392" v="1"/>
          <ac:picMkLst>
            <pc:docMk/>
            <pc:sldMk cId="0" sldId="257"/>
            <ac:picMk id="26" creationId="{F00FA040-7113-C885-7E28-86941105D87C}"/>
          </ac:picMkLst>
        </pc:picChg>
        <pc:picChg chg="add mod">
          <ac:chgData name="Shareen Bi (2318894)" userId="S::2318894@student.uwtsd.ac.uk::7029f464-5970-4810-bbe9-e9bd4c7cc2ac" providerId="AD" clId="Web-{2AC1E59C-37D1-F97F-EE7B-E7A1E56F756E}" dt="2026-06-26T10:08:39.441" v="5" actId="1076"/>
          <ac:picMkLst>
            <pc:docMk/>
            <pc:sldMk cId="0" sldId="257"/>
            <ac:picMk id="27" creationId="{4661C8CA-0522-879D-B468-EC27AED4CBB9}"/>
          </ac:picMkLst>
        </pc:picChg>
      </pc:sldChg>
    </pc:docChg>
  </pc:docChgLst>
  <pc:docChgLst>
    <pc:chgData name="Shareen Bi (2318894)" userId="7029f464-5970-4810-bbe9-e9bd4c7cc2ac" providerId="ADAL" clId="{EE809389-2AF4-4BA1-9934-1760C3913A51}"/>
    <pc:docChg chg="addSld">
      <pc:chgData name="Shareen Bi (2318894)" userId="7029f464-5970-4810-bbe9-e9bd4c7cc2ac" providerId="ADAL" clId="{EE809389-2AF4-4BA1-9934-1760C3913A51}" dt="2026-06-26T09:36:31.494" v="0" actId="680"/>
      <pc:docMkLst>
        <pc:docMk/>
      </pc:docMkLst>
      <pc:sldChg chg="new">
        <pc:chgData name="Shareen Bi (2318894)" userId="7029f464-5970-4810-bbe9-e9bd4c7cc2ac" providerId="ADAL" clId="{EE809389-2AF4-4BA1-9934-1760C3913A51}" dt="2026-06-26T09:36:31.494" v="0" actId="680"/>
        <pc:sldMkLst>
          <pc:docMk/>
          <pc:sldMk cId="2871395" sldId="272"/>
        </pc:sldMkLst>
      </pc:sldChg>
    </pc:docChg>
  </pc:docChgLst>
</pc:chgInfo>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_102_0.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barChart>
        <c:barDir val="col"/>
        <c:grouping val="clustered"/>
        <c:varyColors val="0"/>
        <c:ser>
          <c:idx val="0"/>
          <c:order val="0"/>
          <c:tx>
            <c:strRef>
              <c:f>Sheet1!$B$1</c:f>
              <c:strCache>
                <c:ptCount val="1"/>
                <c:pt idx="0">
                  <c:v>Dementia cases</c:v>
                </c:pt>
              </c:strCache>
            </c:strRef>
          </c:tx>
          <c:spPr>
            <a:solidFill>
              <a:srgbClr val="04536B"/>
            </a:solidFill>
            <a:effectLst/>
          </c:spPr>
          <c:invertIfNegative val="0"/>
          <c:dPt>
            <c:idx val="0"/>
            <c:invertIfNegative val="0"/>
            <c:bubble3D val="0"/>
            <c:extLst>
              <c:ext xmlns:c16="http://schemas.microsoft.com/office/drawing/2014/chart" uri="{C3380CC4-5D6E-409C-BE32-E72D297353CC}">
                <c16:uniqueId val="{00000001-F3C2-4F72-929F-842D97A60813}"/>
              </c:ext>
            </c:extLst>
          </c:dPt>
          <c:dPt>
            <c:idx val="1"/>
            <c:invertIfNegative val="0"/>
            <c:bubble3D val="0"/>
            <c:spPr>
              <a:solidFill>
                <a:srgbClr val="1A5F9E"/>
              </a:solidFill>
              <a:effectLst/>
            </c:spPr>
            <c:extLst>
              <c:ext xmlns:c16="http://schemas.microsoft.com/office/drawing/2014/chart" uri="{C3380CC4-5D6E-409C-BE32-E72D297353CC}">
                <c16:uniqueId val="{00000003-F3C2-4F72-929F-842D97A60813}"/>
              </c:ext>
            </c:extLst>
          </c:dPt>
          <c:dPt>
            <c:idx val="2"/>
            <c:invertIfNegative val="0"/>
            <c:bubble3D val="0"/>
            <c:spPr>
              <a:solidFill>
                <a:srgbClr val="C8862C"/>
              </a:solidFill>
              <a:effectLst/>
            </c:spPr>
            <c:extLst>
              <c:ext xmlns:c16="http://schemas.microsoft.com/office/drawing/2014/chart" uri="{C3380CC4-5D6E-409C-BE32-E72D297353CC}">
                <c16:uniqueId val="{00000005-F3C2-4F72-929F-842D97A60813}"/>
              </c:ext>
            </c:extLst>
          </c:dPt>
          <c:dLbls>
            <c:numFmt formatCode="#,##0" sourceLinked="0"/>
            <c:spPr>
              <a:noFill/>
              <a:ln>
                <a:noFill/>
              </a:ln>
              <a:effectLst/>
            </c:spPr>
            <c:txPr>
              <a:bodyPr/>
              <a:lstStyle/>
              <a:p>
                <a:pPr>
                  <a:defRPr sz="1200" b="1" i="0" u="none" strike="noStrike">
                    <a:solidFill>
                      <a:srgbClr val="FFFFFF"/>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Sheet1!$A$2:$A$4</c:f>
              <c:strCache>
                <c:ptCount val="3"/>
                <c:pt idx="0">
                  <c:v>2021</c:v>
                </c:pt>
                <c:pt idx="1">
                  <c:v>~2031</c:v>
                </c:pt>
                <c:pt idx="2">
                  <c:v>~2041</c:v>
                </c:pt>
              </c:strCache>
            </c:strRef>
          </c:cat>
          <c:val>
            <c:numRef>
              <c:f>Sheet1!$B$2:$B$4</c:f>
              <c:numCache>
                <c:formatCode>General</c:formatCode>
                <c:ptCount val="3"/>
                <c:pt idx="0">
                  <c:v>850</c:v>
                </c:pt>
                <c:pt idx="1">
                  <c:v>1150</c:v>
                </c:pt>
                <c:pt idx="2">
                  <c:v>1600</c:v>
                </c:pt>
              </c:numCache>
            </c:numRef>
          </c:val>
          <c:extLst>
            <c:ext xmlns:c16="http://schemas.microsoft.com/office/drawing/2014/chart" uri="{C3380CC4-5D6E-409C-BE32-E72D297353CC}">
              <c16:uniqueId val="{00000006-F3C2-4F72-929F-842D97A60813}"/>
            </c:ext>
          </c:extLst>
        </c:ser>
        <c:dLbls>
          <c:showLegendKey val="0"/>
          <c:showVal val="1"/>
          <c:showCatName val="0"/>
          <c:showSerName val="0"/>
          <c:showPercent val="0"/>
          <c:showBubbleSize val="0"/>
        </c:dLbls>
        <c:gapWidth val="45"/>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000" b="0" i="0" u="none" strike="noStrike">
                <a:solidFill>
                  <a:srgbClr val="000000"/>
                </a:solidFill>
                <a:latin typeface="Arial"/>
              </a:defRPr>
            </a:pPr>
            <a:endParaRPr lang="en-US"/>
          </a:p>
        </c:txPr>
        <c:crossAx val="2094734552"/>
        <c:crosses val="autoZero"/>
        <c:auto val="1"/>
        <c:lblAlgn val="ctr"/>
        <c:lblOffset val="100"/>
        <c:noMultiLvlLbl val="1"/>
      </c:catAx>
      <c:valAx>
        <c:axId val="2094734552"/>
        <c:scaling>
          <c:orientation val="minMax"/>
          <c:max val="1800"/>
          <c:min val="0"/>
        </c:scaling>
        <c:delete val="0"/>
        <c:axPos val="l"/>
        <c:majorGridlines>
          <c:spPr>
            <a:ln w="12700" cap="flat">
              <a:solidFill>
                <a:srgbClr val="888888"/>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900" b="0" i="0" u="none" strike="noStrike">
                <a:solidFill>
                  <a:srgbClr val="000000"/>
                </a:solidFill>
                <a:latin typeface="Arial"/>
              </a:defRPr>
            </a:pPr>
            <a:endParaRPr lang="en-US"/>
          </a:p>
        </c:txPr>
        <c:crossAx val="2094734554"/>
        <c:crosses val="autoZero"/>
        <c:crossBetween val="between"/>
      </c:valAx>
      <c:spPr>
        <a:solidFill>
          <a:srgbClr val="FFFFFF"/>
        </a:solidFill>
        <a:ln>
          <a:noFill/>
        </a:ln>
        <a:effectLst/>
      </c:spPr>
    </c:plotArea>
    <c:plotVisOnly val="1"/>
    <c:dispBlanksAs val="span"/>
    <c:showDLblsOverMax val="1"/>
  </c:chart>
  <c:spPr>
    <a:solidFill>
      <a:srgbClr val="FFFFFF"/>
    </a:solid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1103994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Welcome to my presentation on evaluating care, empowerment and technological innovation for older people in the UK. My name is Shareen Bi, and I appreciate you listening today.</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presentation explores the care and support needs of older adults in the UK, critically evaluating current services and examining both the challenges and innovations shaping this urgent field.
To define ageing: biologically, the genetic theory proposes that lifespan is in some sense programmed into our cells, whilst the wear and tear theory sees decline as cumulative physiological damage. But Rowe and Kahn, writing in 1997, argued that successful ageing goes beyond biology — it requires staying active, maintaining social connections, and continuing to live a meaningful life. That vision of older people as active participants, not passive recipients of care, underpins everything I discuss today.
I'll cover four theories of ageing, key policy and legislation, two specific care settings, technological innovations, two case studies, and four evidence-based recommendations.</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scale of the challenge is significant. The Office for National Statistics reported in 2022 that 18.6% of people in England and Wales are aged 65 or over — up from 16% in 2011. Around 850,000 people are living with dementia, a figure the Alzheimer's Society projects will reach 1.6 million by 2040.
Total adult social care spending stands at approximately twenty-two point eight billion pounds, yet the Association of Directors of Adult Social Services in their 2023 survey found three-quarters of councils struggling to meet their statutory duties. Around 670,000 unpaid family carers — mostly women — provide the majority of dementia care at home without adequate support, as Carers UK documented in 2023.
This is the context: real and growing need, within a chronically under-resourced system.</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Four theoretical frameworks will run through this presentation.
Activity Theory, developed by Havighurst in 1961, proposes that maintaining social and physical activity is central to psychological wellbeing. This directly challenges care models that remove older people from meaningful roles and strongly supports community-based, enabling approaches to care.
Disengagement Theory — proposed by Cumming and Henry in 1961 — argued that withdrawal from society is a natural part of ageing. While historically significant, this has been challenged for potentially justifying passive institutional approaches rather than reflecting genuine preference.
Continuity Theory, from Atchley in 1989, argues that maintaining familiar patterns, relationships, and environments supports healthy adjustment in later life — a strong foundation for home-based care.
Finally, Life Course Theory, associated with Elder in 1994, emphasises that how we age is profoundly shaped by earlier life and accumulated social inequalities. Good care must therefore be personalised and equity-conscious — a theme running throughout today's presentation.</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legislative framework shapes both the obligations and the ethical limits of care. The Care Act of 2014 establishes a statutory wellbeing duty: local authorities must promote personal dignity, independent living, and social participation. Its prevention principle — requiring services to reduce or delay care needs before they become acute — directly supports technology and community care investment. This is law, not guidance.
The Mental Capacity Act of 2005 governs decision-making for people who may lack capacity. Its principles — presuming capacity, supporting decision-making, acting in best interests, and choosing the least restrictive option — apply directly to decisions about GPS tracking and surveillance in dementia care.
The Equality Act of 2010 requires reasonable adjustments — directly relevant to digital inclusion. The NHS Long Term Plan commits to technology-enabled care. And the Human Rights Act of 1998 underpins the rights to dignity and privacy that must be respected in every care decision.</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Care for older people spans a wide spectrum: domiciliary care at home, day centres, intermediate care, residential and nursing homes, and hospice services at end of life. Over 1.5 million people receive formal adult social care in England, according to NHS Digital in 2022.
The Health and Care Act of 2022 created Integrated Care Systems to bring NHS and social care into closer alignment, which should benefit older people with complex needs falling between the two systems.
But structural pressures are acute. ADASS's 2023 survey found three-quarters of councils unable to fully meet their statutory duties, and Skills for Care reported over 165,000 social care vacancies nationally. With this context established, I'll now look critically at two specific care settings.</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Domiciliary care supports over 900,000 people in England. Its benefits are well-grounded in theory and evidence: people remain in familiar environments, maintain established routines, and retain greater autonomy. Activity Theory directly endorses this model — continued engagement with everyday life and social networks is central to wellbeing. The Care Act's prevention and wellbeing duties actively support it.
But significant limitations exist. The Royal College of Nursing's 2023 report highlighted chronic workforce shortages and high turnover rates making continuity of care extremely difficult. The widespread practice of fifteen-minute visits is fundamentally incompatible with the Care Act's wellbeing principle — there is simply no time for meaningful relational engagement.
Commissioning fragmentation creates further gaps: domiciliary and NHS care are purchased separately, leaving people with complex needs — including those with dementia — vulnerable to preventable escalation.</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Residential care serves approximately 450,000 older people in England, around a third with dementia. Its strengths are real: around-the-clock support, clinical access, and — for isolated individuals — social contact that home-based care cannot always provide. The CQC's 2022 report found 79% of adult social care services rated Good or Outstanding.
However, Continuity Theory raises important concerns: the loss of familiar environments and established routines that institutionalisation entails can profoundly disrupt the sense of self, particularly for people with dementia. Kitwood, writing in 1997, argued that personhood must be actively affirmed through relationship and recognition — care homes operating on task-focused models risk what he called malignant social psychology, undermining dignity without deliberate intent.
Cost — often between eight hundred and fifteen hundred pounds or more per week — places residential care out of reach for many families without state funding support.</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Three cross-cutting challenges affect both settings.
Social isolation: Age UK's 2023 research found approximately 1.4 million older people chronically lonely. Evidence links this to accelerated cognitive decline and a mortality risk comparable to smoking fifteen cigarettes a day — a serious public health issue, not a lifestyle concern.
Digital exclusion: Age UK reported in 2024 that 4.7 million people aged 65 and over lack basic internet skills. As care increasingly moves online, those without access face active exclusion — a direct challenge to the Equality Act's reasonable adjustment duty.
Structural inequality: Life Course Theory reminds us that people from BAME communities, rural areas, and lower socioeconomic backgrounds face compounded barriers to appropriate care. Any proposed solution must be explicitly designed for equity.</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Technological innovation has been positioned as a central response to the challenges I have described. The range of technologies in elderly care is substantial.
Telecare — community alarms, fall detectors, and environmental sensors — has been deployed since the 1980s. SCIE's 2022 review found broadly positive outcomes in targeted programmes. Telehealth and virtual ward models were scaled rapidly during COVID-19; Fulop and colleagues' 2023 evaluation found meaningful reductions in hospital admissions where well-supported.
GPS location technology enables safer community navigation for people with dementia. Smart home adaptations and voice assistants show growing evidence of daily living benefits, according to the Nuffield Trust in 2021. And the PARO robotic seal demonstrated significant anxiety and agitation reduction in Moyle and colleagues' 2017 randomised controlled trial.
But the evidence requires critical engagement.</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evidence on assistive technology is more contested than the optimistic policy narrative suggests.
The Whole Systems Demonstrator trial — the largest UK evaluation, reported by Henderson and colleagues in 2013 — found no cost-effectiveness at NICE thresholds. Later analyses in more targeted settings have been more positive, but the original finding cannot simply be dismissed.
Ethically, GPS and surveillance technologies are often deployed without the rigorous Mental Capacity Act analysis they require. White and Montgomery's 2014 study found that the perspectives of people being tracked were rarely sought — a failure of the MCA's least-restrictive and best-interests principles.
And Farre and colleagues in 2023 found that digital health programmes consistently show lowest participation among the oldest, poorest, and ethnic minority groups — the people with the most acute care needs. Technology not designed for equity does not reduce inequality. It reproduces it.</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My first case study is De Hogeweyk — the Dementia Village — in Weesp, Netherlands. Rather than a conventional care home, 152 residents live in themed households within a secure village with gardens, a theatre, a supermarket, and a restaurant, all staffed by dementia care workers. Residents continue to shop, cook, and socialise in familiar settings.
Evidence referenced in the Alzheimer's Disease International 2019 World Alzheimer Report suggests residents use fewer medications, experience fewer falls, and report better quality of life than in conventional models. Continuity Theory and Activity Theory are both embodied here: familiar routines are maintained whilst meaningful daily engagement continues.
Its limitation is cost — per-resident investment exceeds standard care home fees. But the question worth asking is whether the institutional model it replaces is the real inefficiency.</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My second case study is the NHS Integrated Care Technology Testbed Programme, launched in 2019, which tested GPS devices, medication management, and telehealth with older people including those with dementia across England.
Early findings showed meaningful reductions in unplanned admissions and delayed care home placement in well-supported sites. But the evaluation also found significant implementation gaps: inconsistent training, limited co-production with users, and variable broadband infrastructure all reduced outcomes below potential.
This is consistent with Normalisation Process Theory, developed by May and colleagues in 2009: technology only embeds effectively when there is shared understanding, genuine practitioner buy-in, adequate support, and feedback mechanisms to detect failure. The technology was not the problem. The organisational conditions for implementation were absent.</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 want to offer four evidence-based recommendations, each with an honest evaluation of the barriers.
First: invest in relational domiciliary care. End the fifteen-minute visit by adequately funding care time and workforce pay. Activity Theory and the Care Act both require meaningful engagement — and that requires sufficient time. The prevention argument is compelling: early support prevents costly crises downstream.
Second: mandate digital inclusion alongside any technology rollout. Non-digital alternatives must be explicitly commissioned under the Equality Act's reasonable adjustment duty — not assumed to exist.
Third: require co-production in assistive technology procurement. Robinson and colleagues demonstrated in the KITE project in 2009 that technologies developed with older people are more effective and more likely to be used.
Fourth: establish mandatory AT training standards for social care workers, as the Topol Review of 2019 proposed. DHSC data from 2023 shows fewer than 40% of practitioners have received AT training. This gap will not close without structural action.</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To conclude: empowering older people requires holding several tensions in productive balance — between safety and autonomy, technology's promise and its equity risks, individual need and systemic constraint.
Theory, policy, and evidence all converge on a single principle: older people are active participants in their own lives, not passive recipients of services designed around system convenience. Activity Theory, Continuity Theory, and Kitwood's person-centred framework all point towards the same model — one that enables people to live the lives they value, in environments that affirm their personhood.
Technology can genuinely support that vision — but only where equity is built in, ethics are properly applied, and implementation is adequately resourced. Both of today's case studies demonstrated this: where the right conditions existed, real benefits followed.
The evidence exists. The policy commitment exists. What is needed now is the investment and will to act on both. Thank you very much.</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All sources cited in this presentation are listed here in full, using Harvard referencing style. Thank you for your attention.</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xml"/><Relationship Id="rId7" Type="http://schemas.openxmlformats.org/officeDocument/2006/relationships/image" Target="../media/image5.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png"/><Relationship Id="rId11" Type="http://schemas.openxmlformats.org/officeDocument/2006/relationships/image" Target="../media/image2.png"/><Relationship Id="rId5" Type="http://schemas.openxmlformats.org/officeDocument/2006/relationships/image" Target="../media/image3.png"/><Relationship Id="rId10" Type="http://schemas.openxmlformats.org/officeDocument/2006/relationships/image" Target="../media/image8.png"/><Relationship Id="rId4" Type="http://schemas.openxmlformats.org/officeDocument/2006/relationships/notesSlide" Target="../notesSlides/notesSlide2.xml"/><Relationship Id="rId9" Type="http://schemas.openxmlformats.org/officeDocument/2006/relationships/image" Target="../media/image7.png"/></Relationships>
</file>

<file path=ppt/slides/_rels/slide3.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slideLayout" Target="../slideLayouts/slideLayout1.xml"/><Relationship Id="rId7" Type="http://schemas.openxmlformats.org/officeDocument/2006/relationships/image" Target="../media/image11.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0.png"/><Relationship Id="rId5" Type="http://schemas.openxmlformats.org/officeDocument/2006/relationships/image" Target="../media/image9.png"/><Relationship Id="rId10" Type="http://schemas.openxmlformats.org/officeDocument/2006/relationships/image" Target="../media/image2.png"/><Relationship Id="rId4" Type="http://schemas.openxmlformats.org/officeDocument/2006/relationships/notesSlide" Target="../notesSlides/notesSlide3.xml"/><Relationship Id="rId9" Type="http://schemas.openxmlformats.org/officeDocument/2006/relationships/chart" Target="../charts/chart1.xml"/></Relationships>
</file>

<file path=ppt/slides/_rels/slide4.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slideLayout" Target="../slideLayouts/slideLayout1.xml"/><Relationship Id="rId7" Type="http://schemas.openxmlformats.org/officeDocument/2006/relationships/image" Target="../media/image15.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notesSlide" Target="../notesSlides/notesSlide4.xml"/><Relationship Id="rId9" Type="http://schemas.openxmlformats.org/officeDocument/2006/relationships/image" Target="../media/image2.png"/></Relationships>
</file>

<file path=ppt/slides/_rels/slide5.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slideLayout" Target="../slideLayouts/slideLayout1.xml"/><Relationship Id="rId7" Type="http://schemas.openxmlformats.org/officeDocument/2006/relationships/image" Target="../media/image18.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0.png"/><Relationship Id="rId5" Type="http://schemas.openxmlformats.org/officeDocument/2006/relationships/image" Target="../media/image17.png"/><Relationship Id="rId10" Type="http://schemas.openxmlformats.org/officeDocument/2006/relationships/image" Target="../media/image2.png"/><Relationship Id="rId4" Type="http://schemas.openxmlformats.org/officeDocument/2006/relationships/notesSlide" Target="../notesSlides/notesSlide5.xml"/><Relationship Id="rId9" Type="http://schemas.openxmlformats.org/officeDocument/2006/relationships/image" Target="../media/image20.png"/></Relationships>
</file>

<file path=ppt/slides/_rels/slide6.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1.xml"/><Relationship Id="rId7" Type="http://schemas.openxmlformats.org/officeDocument/2006/relationships/image" Target="../media/image13.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9.png"/><Relationship Id="rId11" Type="http://schemas.openxmlformats.org/officeDocument/2006/relationships/image" Target="../media/image2.png"/><Relationship Id="rId5" Type="http://schemas.openxmlformats.org/officeDocument/2006/relationships/image" Target="../media/image15.png"/><Relationship Id="rId10" Type="http://schemas.openxmlformats.org/officeDocument/2006/relationships/image" Target="../media/image12.png"/><Relationship Id="rId4" Type="http://schemas.openxmlformats.org/officeDocument/2006/relationships/notesSlide" Target="../notesSlides/notesSlide6.xml"/><Relationship Id="rId9" Type="http://schemas.openxmlformats.org/officeDocument/2006/relationships/image" Target="../media/image22.png"/></Relationships>
</file>

<file path=ppt/slides/_rels/slide7.xml.rels><?xml version="1.0" encoding="UTF-8" standalone="yes"?>
<Relationships xmlns="http://schemas.openxmlformats.org/package/2006/relationships"><Relationship Id="rId8" Type="http://schemas.openxmlformats.org/officeDocument/2006/relationships/image" Target="../media/image26.png"/><Relationship Id="rId13" Type="http://schemas.openxmlformats.org/officeDocument/2006/relationships/image" Target="../media/image2.png"/><Relationship Id="rId3" Type="http://schemas.openxmlformats.org/officeDocument/2006/relationships/slideLayout" Target="../slideLayouts/slideLayout1.xml"/><Relationship Id="rId7" Type="http://schemas.openxmlformats.org/officeDocument/2006/relationships/image" Target="../media/image25.png"/><Relationship Id="rId12" Type="http://schemas.openxmlformats.org/officeDocument/2006/relationships/image" Target="../media/image30.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4.png"/><Relationship Id="rId11" Type="http://schemas.openxmlformats.org/officeDocument/2006/relationships/image" Target="../media/image29.png"/><Relationship Id="rId5" Type="http://schemas.openxmlformats.org/officeDocument/2006/relationships/image" Target="../media/image23.png"/><Relationship Id="rId10" Type="http://schemas.openxmlformats.org/officeDocument/2006/relationships/image" Target="../media/image28.png"/><Relationship Id="rId4" Type="http://schemas.openxmlformats.org/officeDocument/2006/relationships/notesSlide" Target="../notesSlides/notesSlide7.xml"/><Relationship Id="rId9" Type="http://schemas.openxmlformats.org/officeDocument/2006/relationships/image" Target="../media/image27.png"/></Relationships>
</file>

<file path=ppt/slides/_rels/slide8.xml.rels><?xml version="1.0" encoding="UTF-8" standalone="yes"?>
<Relationships xmlns="http://schemas.openxmlformats.org/package/2006/relationships"><Relationship Id="rId8" Type="http://schemas.openxmlformats.org/officeDocument/2006/relationships/image" Target="../media/image32.png"/><Relationship Id="rId13" Type="http://schemas.openxmlformats.org/officeDocument/2006/relationships/image" Target="../media/image2.png"/><Relationship Id="rId3" Type="http://schemas.openxmlformats.org/officeDocument/2006/relationships/slideLayout" Target="../slideLayouts/slideLayout1.xml"/><Relationship Id="rId7" Type="http://schemas.openxmlformats.org/officeDocument/2006/relationships/image" Target="../media/image29.png"/><Relationship Id="rId12" Type="http://schemas.openxmlformats.org/officeDocument/2006/relationships/image" Target="../media/image35.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4.png"/><Relationship Id="rId11" Type="http://schemas.openxmlformats.org/officeDocument/2006/relationships/image" Target="../media/image34.png"/><Relationship Id="rId5" Type="http://schemas.openxmlformats.org/officeDocument/2006/relationships/image" Target="../media/image31.png"/><Relationship Id="rId10" Type="http://schemas.openxmlformats.org/officeDocument/2006/relationships/image" Target="../media/image26.png"/><Relationship Id="rId4" Type="http://schemas.openxmlformats.org/officeDocument/2006/relationships/notesSlide" Target="../notesSlides/notesSlide8.xml"/><Relationship Id="rId9" Type="http://schemas.openxmlformats.org/officeDocument/2006/relationships/image" Target="../media/image33.png"/></Relationships>
</file>

<file path=ppt/slides/_rels/slide9.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1.xml"/><Relationship Id="rId7" Type="http://schemas.openxmlformats.org/officeDocument/2006/relationships/image" Target="../media/image38.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37.png"/><Relationship Id="rId5" Type="http://schemas.openxmlformats.org/officeDocument/2006/relationships/image" Target="../media/image36.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slideLayout" Target="../slideLayouts/slideLayout1.xml"/><Relationship Id="rId7" Type="http://schemas.openxmlformats.org/officeDocument/2006/relationships/image" Target="../media/image40.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39.png"/><Relationship Id="rId11" Type="http://schemas.openxmlformats.org/officeDocument/2006/relationships/image" Target="../media/image2.png"/><Relationship Id="rId5" Type="http://schemas.openxmlformats.org/officeDocument/2006/relationships/image" Target="../media/image17.png"/><Relationship Id="rId10" Type="http://schemas.openxmlformats.org/officeDocument/2006/relationships/image" Target="../media/image42.png"/><Relationship Id="rId4" Type="http://schemas.openxmlformats.org/officeDocument/2006/relationships/notesSlide" Target="../notesSlides/notesSlide10.xml"/><Relationship Id="rId9" Type="http://schemas.openxmlformats.org/officeDocument/2006/relationships/image" Target="../media/image41.png"/></Relationships>
</file>

<file path=ppt/slides/_rels/slide11.xml.rels><?xml version="1.0" encoding="UTF-8" standalone="yes"?>
<Relationships xmlns="http://schemas.openxmlformats.org/package/2006/relationships"><Relationship Id="rId8" Type="http://schemas.openxmlformats.org/officeDocument/2006/relationships/image" Target="../media/image46.png"/><Relationship Id="rId3" Type="http://schemas.openxmlformats.org/officeDocument/2006/relationships/slideLayout" Target="../slideLayouts/slideLayout1.xml"/><Relationship Id="rId7" Type="http://schemas.openxmlformats.org/officeDocument/2006/relationships/image" Target="../media/image45.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44.png"/><Relationship Id="rId5" Type="http://schemas.openxmlformats.org/officeDocument/2006/relationships/image" Target="../media/image43.png"/><Relationship Id="rId10" Type="http://schemas.openxmlformats.org/officeDocument/2006/relationships/image" Target="../media/image2.png"/><Relationship Id="rId4" Type="http://schemas.openxmlformats.org/officeDocument/2006/relationships/notesSlide" Target="../notesSlides/notesSlide11.xml"/><Relationship Id="rId9" Type="http://schemas.openxmlformats.org/officeDocument/2006/relationships/image" Target="../media/image47.png"/></Relationships>
</file>

<file path=ppt/slides/_rels/slide12.xml.rels><?xml version="1.0" encoding="UTF-8" standalone="yes"?>
<Relationships xmlns="http://schemas.openxmlformats.org/package/2006/relationships"><Relationship Id="rId8" Type="http://schemas.openxmlformats.org/officeDocument/2006/relationships/image" Target="../media/image48.png"/><Relationship Id="rId3" Type="http://schemas.openxmlformats.org/officeDocument/2006/relationships/slideLayout" Target="../slideLayouts/slideLayout1.xml"/><Relationship Id="rId7" Type="http://schemas.openxmlformats.org/officeDocument/2006/relationships/image" Target="../media/image27.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3.png"/><Relationship Id="rId11" Type="http://schemas.openxmlformats.org/officeDocument/2006/relationships/image" Target="../media/image2.png"/><Relationship Id="rId5" Type="http://schemas.openxmlformats.org/officeDocument/2006/relationships/image" Target="../media/image29.png"/><Relationship Id="rId10" Type="http://schemas.openxmlformats.org/officeDocument/2006/relationships/image" Target="../media/image32.png"/><Relationship Id="rId4" Type="http://schemas.openxmlformats.org/officeDocument/2006/relationships/notesSlide" Target="../notesSlides/notesSlide12.xml"/><Relationship Id="rId9" Type="http://schemas.openxmlformats.org/officeDocument/2006/relationships/image" Target="../media/image33.png"/></Relationships>
</file>

<file path=ppt/slides/_rels/slide13.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slideLayout" Target="../slideLayouts/slideLayout1.xml"/><Relationship Id="rId7" Type="http://schemas.openxmlformats.org/officeDocument/2006/relationships/image" Target="../media/image49.png"/><Relationship Id="rId12" Type="http://schemas.openxmlformats.org/officeDocument/2006/relationships/image" Target="../media/image2.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9.png"/><Relationship Id="rId11" Type="http://schemas.openxmlformats.org/officeDocument/2006/relationships/image" Target="../media/image52.png"/><Relationship Id="rId5" Type="http://schemas.openxmlformats.org/officeDocument/2006/relationships/image" Target="../media/image30.png"/><Relationship Id="rId10" Type="http://schemas.openxmlformats.org/officeDocument/2006/relationships/image" Target="../media/image51.png"/><Relationship Id="rId4" Type="http://schemas.openxmlformats.org/officeDocument/2006/relationships/notesSlide" Target="../notesSlides/notesSlide13.xml"/><Relationship Id="rId9" Type="http://schemas.openxmlformats.org/officeDocument/2006/relationships/image" Target="../media/image50.png"/></Relationships>
</file>

<file path=ppt/slides/_rels/slide14.xml.rels><?xml version="1.0" encoding="UTF-8" standalone="yes"?>
<Relationships xmlns="http://schemas.openxmlformats.org/package/2006/relationships"><Relationship Id="rId8" Type="http://schemas.openxmlformats.org/officeDocument/2006/relationships/image" Target="../media/image54.png"/><Relationship Id="rId3" Type="http://schemas.openxmlformats.org/officeDocument/2006/relationships/slideLayout" Target="../slideLayouts/slideLayout1.xml"/><Relationship Id="rId7" Type="http://schemas.openxmlformats.org/officeDocument/2006/relationships/image" Target="../media/image9.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53.png"/><Relationship Id="rId5" Type="http://schemas.openxmlformats.org/officeDocument/2006/relationships/image" Target="../media/image15.png"/><Relationship Id="rId4" Type="http://schemas.openxmlformats.org/officeDocument/2006/relationships/notesSlide" Target="../notesSlides/notesSlide14.xml"/><Relationship Id="rId9" Type="http://schemas.openxmlformats.org/officeDocument/2006/relationships/image" Target="../media/image2.png"/></Relationships>
</file>

<file path=ppt/slides/_rels/slide15.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1.xml"/><Relationship Id="rId7" Type="http://schemas.openxmlformats.org/officeDocument/2006/relationships/image" Target="../media/image57.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56.png"/><Relationship Id="rId5" Type="http://schemas.openxmlformats.org/officeDocument/2006/relationships/image" Target="../media/image55.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png"/><Relationship Id="rId4" Type="http://schemas.openxmlformats.org/officeDocument/2006/relationships/notesSlide" Target="../notesSlides/notesSlide16.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D1F2B"/>
        </a:solidFill>
        <a:effectLst/>
      </p:bgPr>
    </p:bg>
    <p:spTree>
      <p:nvGrpSpPr>
        <p:cNvPr id="1" name=""/>
        <p:cNvGrpSpPr/>
        <p:nvPr/>
      </p:nvGrpSpPr>
      <p:grpSpPr>
        <a:xfrm>
          <a:off x="0" y="0"/>
          <a:ext cx="0" cy="0"/>
          <a:chOff x="0" y="0"/>
          <a:chExt cx="0" cy="0"/>
        </a:xfrm>
      </p:grpSpPr>
      <p:sp>
        <p:nvSpPr>
          <p:cNvPr id="2" name="Shape 0"/>
          <p:cNvSpPr/>
          <p:nvPr/>
        </p:nvSpPr>
        <p:spPr>
          <a:xfrm>
            <a:off x="0" y="0"/>
            <a:ext cx="320040" cy="5143500"/>
          </a:xfrm>
          <a:prstGeom prst="rect">
            <a:avLst/>
          </a:prstGeom>
          <a:solidFill>
            <a:srgbClr val="04536B"/>
          </a:solidFill>
          <a:ln w="12700">
            <a:solidFill>
              <a:srgbClr val="04536B"/>
            </a:solidFill>
            <a:prstDash val="solid"/>
          </a:ln>
        </p:spPr>
        <p:txBody>
          <a:bodyPr/>
          <a:lstStyle/>
          <a:p>
            <a:endParaRPr lang="en-GB"/>
          </a:p>
        </p:txBody>
      </p:sp>
      <p:sp>
        <p:nvSpPr>
          <p:cNvPr id="3" name="Shape 1"/>
          <p:cNvSpPr/>
          <p:nvPr/>
        </p:nvSpPr>
        <p:spPr>
          <a:xfrm>
            <a:off x="320040" y="4636008"/>
            <a:ext cx="8823960" cy="73152"/>
          </a:xfrm>
          <a:prstGeom prst="rect">
            <a:avLst/>
          </a:prstGeom>
          <a:solidFill>
            <a:srgbClr val="C8862C"/>
          </a:solidFill>
          <a:ln w="12700">
            <a:solidFill>
              <a:srgbClr val="C8862C"/>
            </a:solidFill>
            <a:prstDash val="solid"/>
          </a:ln>
        </p:spPr>
        <p:txBody>
          <a:bodyPr/>
          <a:lstStyle/>
          <a:p>
            <a:endParaRPr lang="en-GB"/>
          </a:p>
        </p:txBody>
      </p:sp>
      <p:sp>
        <p:nvSpPr>
          <p:cNvPr id="4" name="Shape 2"/>
          <p:cNvSpPr/>
          <p:nvPr/>
        </p:nvSpPr>
        <p:spPr>
          <a:xfrm>
            <a:off x="320040" y="0"/>
            <a:ext cx="8823960" cy="73152"/>
          </a:xfrm>
          <a:prstGeom prst="rect">
            <a:avLst/>
          </a:prstGeom>
          <a:solidFill>
            <a:srgbClr val="C8862C"/>
          </a:solidFill>
          <a:ln w="12700">
            <a:solidFill>
              <a:srgbClr val="C8862C"/>
            </a:solidFill>
            <a:prstDash val="solid"/>
          </a:ln>
        </p:spPr>
        <p:txBody>
          <a:bodyPr/>
          <a:lstStyle/>
          <a:p>
            <a:endParaRPr lang="en-GB"/>
          </a:p>
        </p:txBody>
      </p:sp>
      <p:pic>
        <p:nvPicPr>
          <p:cNvPr id="5" name="Image 0" descr="preencoded.png"/>
          <p:cNvPicPr>
            <a:picLocks noChangeAspect="1"/>
          </p:cNvPicPr>
          <p:nvPr/>
        </p:nvPicPr>
        <p:blipFill>
          <a:blip r:embed="rId5">
            <a:alphaModFix amt="30000"/>
          </a:blip>
          <a:stretch>
            <a:fillRect/>
          </a:stretch>
        </p:blipFill>
        <p:spPr>
          <a:xfrm>
            <a:off x="4754880" y="457200"/>
            <a:ext cx="4114800" cy="4114800"/>
          </a:xfrm>
          <a:prstGeom prst="rect">
            <a:avLst/>
          </a:prstGeom>
        </p:spPr>
      </p:pic>
      <p:sp>
        <p:nvSpPr>
          <p:cNvPr id="6" name="Text 3"/>
          <p:cNvSpPr/>
          <p:nvPr/>
        </p:nvSpPr>
        <p:spPr>
          <a:xfrm>
            <a:off x="502920" y="201168"/>
            <a:ext cx="7772400" cy="274320"/>
          </a:xfrm>
          <a:prstGeom prst="rect">
            <a:avLst/>
          </a:prstGeom>
          <a:noFill/>
          <a:ln/>
        </p:spPr>
        <p:txBody>
          <a:bodyPr wrap="square" rtlCol="0" anchor="ctr"/>
          <a:lstStyle/>
          <a:p>
            <a:pPr marL="0" indent="0">
              <a:buNone/>
            </a:pPr>
            <a:r>
              <a:rPr lang="en-US" sz="1100" i="1">
                <a:solidFill>
                  <a:srgbClr val="C5DCE6"/>
                </a:solidFill>
                <a:latin typeface="Arial" pitchFamily="34" charset="0"/>
                <a:ea typeface="Arial" pitchFamily="34" charset="-122"/>
                <a:cs typeface="Arial" pitchFamily="34" charset="-120"/>
              </a:rPr>
              <a:t>BMHP6027 – Empowering the Older Person</a:t>
            </a:r>
            <a:endParaRPr lang="en-US" sz="1100"/>
          </a:p>
        </p:txBody>
      </p:sp>
      <p:sp>
        <p:nvSpPr>
          <p:cNvPr id="7" name="Text 4"/>
          <p:cNvSpPr/>
          <p:nvPr/>
        </p:nvSpPr>
        <p:spPr>
          <a:xfrm>
            <a:off x="502920" y="548640"/>
            <a:ext cx="6583680" cy="2651760"/>
          </a:xfrm>
          <a:prstGeom prst="rect">
            <a:avLst/>
          </a:prstGeom>
          <a:noFill/>
          <a:ln/>
        </p:spPr>
        <p:txBody>
          <a:bodyPr wrap="square" rtlCol="0" anchor="ctr"/>
          <a:lstStyle/>
          <a:p>
            <a:pPr marL="0" indent="0">
              <a:buNone/>
            </a:pPr>
            <a:r>
              <a:rPr lang="en-US" sz="3000" b="1">
                <a:solidFill>
                  <a:srgbClr val="FFFFFF"/>
                </a:solidFill>
                <a:latin typeface="Arial" pitchFamily="34" charset="0"/>
                <a:ea typeface="Arial" pitchFamily="34" charset="-122"/>
                <a:cs typeface="Arial" pitchFamily="34" charset="-120"/>
              </a:rPr>
              <a:t>Evaluating Care, Empowerment</a:t>
            </a:r>
            <a:endParaRPr lang="en-US" sz="3000"/>
          </a:p>
          <a:p>
            <a:pPr marL="0" indent="0">
              <a:buNone/>
            </a:pPr>
            <a:r>
              <a:rPr lang="en-US" sz="3000" b="1">
                <a:solidFill>
                  <a:srgbClr val="FFFFFF"/>
                </a:solidFill>
                <a:latin typeface="Arial" pitchFamily="34" charset="0"/>
                <a:ea typeface="Arial" pitchFamily="34" charset="-122"/>
                <a:cs typeface="Arial" pitchFamily="34" charset="-120"/>
              </a:rPr>
              <a:t>and Technological Innovation</a:t>
            </a:r>
            <a:endParaRPr lang="en-US" sz="3000"/>
          </a:p>
          <a:p>
            <a:pPr marL="0" indent="0">
              <a:buNone/>
            </a:pPr>
            <a:r>
              <a:rPr lang="en-US" sz="3000" b="1">
                <a:solidFill>
                  <a:srgbClr val="FFFFFF"/>
                </a:solidFill>
                <a:latin typeface="Arial" pitchFamily="34" charset="0"/>
                <a:ea typeface="Arial" pitchFamily="34" charset="-122"/>
                <a:cs typeface="Arial" pitchFamily="34" charset="-120"/>
              </a:rPr>
              <a:t>for Older People in the UK</a:t>
            </a:r>
            <a:endParaRPr lang="en-US" sz="3000"/>
          </a:p>
        </p:txBody>
      </p:sp>
      <p:sp>
        <p:nvSpPr>
          <p:cNvPr id="8" name="Shape 5"/>
          <p:cNvSpPr/>
          <p:nvPr/>
        </p:nvSpPr>
        <p:spPr>
          <a:xfrm>
            <a:off x="502920" y="3273552"/>
            <a:ext cx="1828800" cy="36576"/>
          </a:xfrm>
          <a:prstGeom prst="rect">
            <a:avLst/>
          </a:prstGeom>
          <a:solidFill>
            <a:srgbClr val="C8862C"/>
          </a:solidFill>
          <a:ln w="12700">
            <a:solidFill>
              <a:srgbClr val="C8862C"/>
            </a:solidFill>
            <a:prstDash val="solid"/>
          </a:ln>
        </p:spPr>
        <p:txBody>
          <a:bodyPr/>
          <a:lstStyle/>
          <a:p>
            <a:endParaRPr lang="en-GB"/>
          </a:p>
        </p:txBody>
      </p:sp>
      <p:sp>
        <p:nvSpPr>
          <p:cNvPr id="9" name="Text 6"/>
          <p:cNvSpPr/>
          <p:nvPr/>
        </p:nvSpPr>
        <p:spPr>
          <a:xfrm>
            <a:off x="502920" y="3364992"/>
            <a:ext cx="7315200" cy="274320"/>
          </a:xfrm>
          <a:prstGeom prst="rect">
            <a:avLst/>
          </a:prstGeom>
          <a:noFill/>
          <a:ln/>
        </p:spPr>
        <p:txBody>
          <a:bodyPr wrap="square" rtlCol="0" anchor="ctr"/>
          <a:lstStyle/>
          <a:p>
            <a:pPr marL="0" indent="0">
              <a:buNone/>
            </a:pPr>
            <a:r>
              <a:rPr lang="en-US" sz="1300" b="1">
                <a:solidFill>
                  <a:srgbClr val="C5DCE6"/>
                </a:solidFill>
                <a:latin typeface="Arial" pitchFamily="34" charset="0"/>
                <a:ea typeface="Arial" pitchFamily="34" charset="-122"/>
                <a:cs typeface="Arial" pitchFamily="34" charset="-120"/>
              </a:rPr>
              <a:t>Shareen Bi  ·  2318894  ·  June 2026</a:t>
            </a:r>
            <a:endParaRPr lang="en-US" sz="1300"/>
          </a:p>
        </p:txBody>
      </p:sp>
      <p:sp>
        <p:nvSpPr>
          <p:cNvPr id="10" name="Text 7"/>
          <p:cNvSpPr/>
          <p:nvPr/>
        </p:nvSpPr>
        <p:spPr>
          <a:xfrm>
            <a:off x="502920" y="3694176"/>
            <a:ext cx="7315200" cy="201168"/>
          </a:xfrm>
          <a:prstGeom prst="rect">
            <a:avLst/>
          </a:prstGeom>
          <a:noFill/>
          <a:ln/>
        </p:spPr>
        <p:txBody>
          <a:bodyPr wrap="square" rtlCol="0" anchor="ctr"/>
          <a:lstStyle/>
          <a:p>
            <a:pPr marL="0" indent="0">
              <a:buNone/>
            </a:pPr>
            <a:r>
              <a:rPr lang="en-US" sz="1000" i="1">
                <a:solidFill>
                  <a:srgbClr val="6B8090"/>
                </a:solidFill>
                <a:latin typeface="Arial" pitchFamily="34" charset="0"/>
                <a:ea typeface="Arial" pitchFamily="34" charset="-122"/>
                <a:cs typeface="Arial" pitchFamily="34" charset="-120"/>
              </a:rPr>
              <a:t>Module: BMHP6027  ·  Lecturer: [Add name before submitting]</a:t>
            </a:r>
            <a:endParaRPr lang="en-US" sz="1000"/>
          </a:p>
        </p:txBody>
      </p:sp>
      <p:pic>
        <p:nvPicPr>
          <p:cNvPr id="11" name="New Recording">
            <a:hlinkClick r:id="" action="ppaction://media"/>
            <a:extLst>
              <a:ext uri="{FF2B5EF4-FFF2-40B4-BE49-F238E27FC236}">
                <a16:creationId xmlns:a16="http://schemas.microsoft.com/office/drawing/2014/main" id="{FCA552C4-A1DF-E754-BE95-07E160DD027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268232" y="3692525"/>
            <a:ext cx="730250" cy="73025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2411"/>
    </mc:Choice>
    <mc:Fallback>
      <p:transition spd="slow" advTm="12411"/>
    </mc:Fallback>
  </mc:AlternateContent>
  <p:timing>
    <p:tnLst>
      <p:par>
        <p:cTn id="1" dur="indefinite" restart="never" nodeType="tmRoot">
          <p:childTnLst>
            <p:seq concurrent="1" nextAc="seek">
              <p:cTn id="2" restart="whenNotActive" fill="hold" evtFilter="cancelBubble" nodeType="interactiveSeq">
                <p:stCondLst>
                  <p:cond evt="onClick" delay="0">
                    <p:tgtEl>
                      <p:spTgt spid="11"/>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1"/>
                                        </p:tgtEl>
                                      </p:cBhvr>
                                    </p:cmd>
                                  </p:childTnLst>
                                </p:cTn>
                              </p:par>
                            </p:childTnLst>
                          </p:cTn>
                        </p:par>
                      </p:childTnLst>
                    </p:cTn>
                  </p:par>
                </p:childTnLst>
              </p:cTn>
              <p:nextCondLst>
                <p:cond evt="onClick" delay="0">
                  <p:tgtEl>
                    <p:spTgt spid="11"/>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59536"/>
          </a:xfrm>
          <a:prstGeom prst="rect">
            <a:avLst/>
          </a:prstGeom>
          <a:solidFill>
            <a:srgbClr val="04536B"/>
          </a:solidFill>
          <a:ln w="12700">
            <a:solidFill>
              <a:srgbClr val="04536B"/>
            </a:solidFill>
            <a:prstDash val="solid"/>
          </a:ln>
        </p:spPr>
        <p:txBody>
          <a:bodyPr/>
          <a:lstStyle/>
          <a:p>
            <a:endParaRPr lang="en-GB"/>
          </a:p>
        </p:txBody>
      </p:sp>
      <p:sp>
        <p:nvSpPr>
          <p:cNvPr id="3" name="Shape 1"/>
          <p:cNvSpPr/>
          <p:nvPr/>
        </p:nvSpPr>
        <p:spPr>
          <a:xfrm>
            <a:off x="0" y="859536"/>
            <a:ext cx="9144000" cy="45720"/>
          </a:xfrm>
          <a:prstGeom prst="rect">
            <a:avLst/>
          </a:prstGeom>
          <a:solidFill>
            <a:srgbClr val="C8862C"/>
          </a:solidFill>
          <a:ln w="12700">
            <a:solidFill>
              <a:srgbClr val="C8862C"/>
            </a:solidFill>
            <a:prstDash val="solid"/>
          </a:ln>
        </p:spPr>
        <p:txBody>
          <a:bodyPr/>
          <a:lstStyle/>
          <a:p>
            <a:endParaRPr lang="en-GB"/>
          </a:p>
        </p:txBody>
      </p:sp>
      <p:sp>
        <p:nvSpPr>
          <p:cNvPr id="4" name="Text 2"/>
          <p:cNvSpPr/>
          <p:nvPr/>
        </p:nvSpPr>
        <p:spPr>
          <a:xfrm>
            <a:off x="201168" y="0"/>
            <a:ext cx="5943600" cy="859536"/>
          </a:xfrm>
          <a:prstGeom prst="rect">
            <a:avLst/>
          </a:prstGeom>
          <a:noFill/>
          <a:ln/>
        </p:spPr>
        <p:txBody>
          <a:bodyPr wrap="square" rtlCol="0" anchor="ctr"/>
          <a:lstStyle/>
          <a:p>
            <a:pPr marL="0" indent="0">
              <a:buNone/>
            </a:pPr>
            <a:r>
              <a:rPr lang="en-US" sz="1900" b="1">
                <a:solidFill>
                  <a:srgbClr val="FFFFFF"/>
                </a:solidFill>
                <a:latin typeface="Arial" pitchFamily="34" charset="0"/>
                <a:ea typeface="Arial" pitchFamily="34" charset="-122"/>
                <a:cs typeface="Arial" pitchFamily="34" charset="-120"/>
              </a:rPr>
              <a:t>Introduction</a:t>
            </a:r>
            <a:endParaRPr lang="en-US" sz="1900"/>
          </a:p>
        </p:txBody>
      </p:sp>
      <p:sp>
        <p:nvSpPr>
          <p:cNvPr id="5" name="Text 3"/>
          <p:cNvSpPr/>
          <p:nvPr/>
        </p:nvSpPr>
        <p:spPr>
          <a:xfrm>
            <a:off x="6217920" y="54864"/>
            <a:ext cx="2834640" cy="749808"/>
          </a:xfrm>
          <a:prstGeom prst="rect">
            <a:avLst/>
          </a:prstGeom>
          <a:noFill/>
          <a:ln/>
        </p:spPr>
        <p:txBody>
          <a:bodyPr wrap="square" rtlCol="0" anchor="ctr"/>
          <a:lstStyle/>
          <a:p>
            <a:pPr marL="0" indent="0" algn="r">
              <a:buNone/>
            </a:pPr>
            <a:r>
              <a:rPr lang="en-US" sz="1000" i="1">
                <a:solidFill>
                  <a:srgbClr val="C5DCE6"/>
                </a:solidFill>
                <a:latin typeface="Arial" pitchFamily="34" charset="0"/>
                <a:ea typeface="Arial" pitchFamily="34" charset="-122"/>
                <a:cs typeface="Arial" pitchFamily="34" charset="-120"/>
              </a:rPr>
              <a:t>Biological definition · Scope of presentation</a:t>
            </a:r>
            <a:endParaRPr lang="en-US" sz="1000"/>
          </a:p>
        </p:txBody>
      </p:sp>
      <p:sp>
        <p:nvSpPr>
          <p:cNvPr id="6" name="Shape 4"/>
          <p:cNvSpPr/>
          <p:nvPr/>
        </p:nvSpPr>
        <p:spPr>
          <a:xfrm>
            <a:off x="0" y="4956048"/>
            <a:ext cx="9144000" cy="182880"/>
          </a:xfrm>
          <a:prstGeom prst="rect">
            <a:avLst/>
          </a:prstGeom>
          <a:solidFill>
            <a:srgbClr val="E4F2F5"/>
          </a:solidFill>
          <a:ln w="12700">
            <a:solidFill>
              <a:srgbClr val="E4F2F5"/>
            </a:solidFill>
            <a:prstDash val="solid"/>
          </a:ln>
        </p:spPr>
        <p:txBody>
          <a:bodyPr/>
          <a:lstStyle/>
          <a:p>
            <a:endParaRPr lang="en-GB"/>
          </a:p>
        </p:txBody>
      </p:sp>
      <p:sp>
        <p:nvSpPr>
          <p:cNvPr id="7" name="Text 5"/>
          <p:cNvSpPr/>
          <p:nvPr/>
        </p:nvSpPr>
        <p:spPr>
          <a:xfrm>
            <a:off x="228600" y="4960620"/>
            <a:ext cx="6400800" cy="155448"/>
          </a:xfrm>
          <a:prstGeom prst="rect">
            <a:avLst/>
          </a:prstGeom>
          <a:noFill/>
          <a:ln/>
        </p:spPr>
        <p:txBody>
          <a:bodyPr wrap="square" rtlCol="0" anchor="ctr"/>
          <a:lstStyle/>
          <a:p>
            <a:pPr marL="0" indent="0">
              <a:buNone/>
            </a:pPr>
            <a:r>
              <a:rPr lang="en-US" sz="700">
                <a:solidFill>
                  <a:srgbClr val="6B8090"/>
                </a:solidFill>
                <a:latin typeface="Arial" pitchFamily="34" charset="0"/>
                <a:ea typeface="Arial" pitchFamily="34" charset="-122"/>
                <a:cs typeface="Arial" pitchFamily="34" charset="-120"/>
              </a:rPr>
              <a:t>BMHP6027 – Empowering the Older Person  |  Shareen Bi (2318894)</a:t>
            </a:r>
            <a:endParaRPr lang="en-US" sz="700"/>
          </a:p>
        </p:txBody>
      </p:sp>
      <p:sp>
        <p:nvSpPr>
          <p:cNvPr id="8" name="Text 6"/>
          <p:cNvSpPr/>
          <p:nvPr/>
        </p:nvSpPr>
        <p:spPr>
          <a:xfrm>
            <a:off x="8686800" y="4960620"/>
            <a:ext cx="411480" cy="155448"/>
          </a:xfrm>
          <a:prstGeom prst="rect">
            <a:avLst/>
          </a:prstGeom>
          <a:noFill/>
          <a:ln/>
        </p:spPr>
        <p:txBody>
          <a:bodyPr wrap="square" rtlCol="0" anchor="ctr"/>
          <a:lstStyle/>
          <a:p>
            <a:pPr marL="0" indent="0" algn="r">
              <a:buNone/>
            </a:pPr>
            <a:r>
              <a:rPr lang="en-US" sz="700">
                <a:solidFill>
                  <a:srgbClr val="6B8090"/>
                </a:solidFill>
                <a:latin typeface="Arial" pitchFamily="34" charset="0"/>
                <a:ea typeface="Arial" pitchFamily="34" charset="-122"/>
                <a:cs typeface="Arial" pitchFamily="34" charset="-120"/>
              </a:rPr>
              <a:t>2/16</a:t>
            </a:r>
            <a:endParaRPr lang="en-US" sz="700"/>
          </a:p>
        </p:txBody>
      </p:sp>
      <p:pic>
        <p:nvPicPr>
          <p:cNvPr id="9" name="Image 0" descr="preencoded.png"/>
          <p:cNvPicPr>
            <a:picLocks noChangeAspect="1"/>
          </p:cNvPicPr>
          <p:nvPr/>
        </p:nvPicPr>
        <p:blipFill>
          <a:blip r:embed="rId5"/>
          <a:stretch>
            <a:fillRect/>
          </a:stretch>
        </p:blipFill>
        <p:spPr>
          <a:xfrm>
            <a:off x="182880" y="987552"/>
            <a:ext cx="1554480" cy="1554480"/>
          </a:xfrm>
          <a:prstGeom prst="rect">
            <a:avLst/>
          </a:prstGeom>
        </p:spPr>
      </p:pic>
      <p:sp>
        <p:nvSpPr>
          <p:cNvPr id="10" name="Shape 7"/>
          <p:cNvSpPr/>
          <p:nvPr/>
        </p:nvSpPr>
        <p:spPr>
          <a:xfrm>
            <a:off x="182880" y="2615184"/>
            <a:ext cx="1554480" cy="2157984"/>
          </a:xfrm>
          <a:prstGeom prst="rect">
            <a:avLst/>
          </a:prstGeom>
          <a:solidFill>
            <a:srgbClr val="E4F2F5"/>
          </a:solidFill>
          <a:ln w="12700">
            <a:solidFill>
              <a:srgbClr val="C5DCE6"/>
            </a:solidFill>
            <a:prstDash val="solid"/>
          </a:ln>
        </p:spPr>
        <p:txBody>
          <a:bodyPr/>
          <a:lstStyle/>
          <a:p>
            <a:endParaRPr lang="en-GB"/>
          </a:p>
        </p:txBody>
      </p:sp>
      <p:sp>
        <p:nvSpPr>
          <p:cNvPr id="11" name="Text 8"/>
          <p:cNvSpPr/>
          <p:nvPr/>
        </p:nvSpPr>
        <p:spPr>
          <a:xfrm>
            <a:off x="256032" y="2688336"/>
            <a:ext cx="1408176" cy="2011680"/>
          </a:xfrm>
          <a:prstGeom prst="rect">
            <a:avLst/>
          </a:prstGeom>
          <a:noFill/>
          <a:ln/>
        </p:spPr>
        <p:txBody>
          <a:bodyPr wrap="square" rtlCol="0" anchor="t"/>
          <a:lstStyle/>
          <a:p>
            <a:pPr marL="0" indent="0">
              <a:buNone/>
            </a:pPr>
            <a:r>
              <a:rPr lang="en-US" sz="1000" b="1">
                <a:solidFill>
                  <a:srgbClr val="04536B"/>
                </a:solidFill>
                <a:latin typeface="Arial" pitchFamily="34" charset="0"/>
                <a:ea typeface="Arial" pitchFamily="34" charset="-122"/>
                <a:cs typeface="Arial" pitchFamily="34" charset="-120"/>
              </a:rPr>
              <a:t>Rowe &amp; Kahn (1997)
</a:t>
            </a:r>
            <a:r>
              <a:rPr lang="en-US" sz="950" i="1">
                <a:solidFill>
                  <a:srgbClr val="1C2830"/>
                </a:solidFill>
                <a:latin typeface="Arial" pitchFamily="34" charset="0"/>
                <a:ea typeface="Arial" pitchFamily="34" charset="-122"/>
                <a:cs typeface="Arial" pitchFamily="34" charset="-120"/>
              </a:rPr>
              <a:t>"Successful ageing = staying active, socially engaged, and living meaningfully"</a:t>
            </a:r>
            <a:endParaRPr lang="en-US" sz="1000"/>
          </a:p>
        </p:txBody>
      </p:sp>
      <p:pic>
        <p:nvPicPr>
          <p:cNvPr id="12" name="Image 1" descr="preencoded.png"/>
          <p:cNvPicPr>
            <a:picLocks noChangeAspect="1"/>
          </p:cNvPicPr>
          <p:nvPr/>
        </p:nvPicPr>
        <p:blipFill>
          <a:blip r:embed="rId6"/>
          <a:stretch>
            <a:fillRect/>
          </a:stretch>
        </p:blipFill>
        <p:spPr>
          <a:xfrm>
            <a:off x="1920240" y="1042416"/>
            <a:ext cx="310896" cy="310896"/>
          </a:xfrm>
          <a:prstGeom prst="rect">
            <a:avLst/>
          </a:prstGeom>
        </p:spPr>
      </p:pic>
      <p:sp>
        <p:nvSpPr>
          <p:cNvPr id="13" name="Text 9"/>
          <p:cNvSpPr/>
          <p:nvPr/>
        </p:nvSpPr>
        <p:spPr>
          <a:xfrm>
            <a:off x="2304288" y="1005840"/>
            <a:ext cx="6583680" cy="530352"/>
          </a:xfrm>
          <a:prstGeom prst="rect">
            <a:avLst/>
          </a:prstGeom>
          <a:noFill/>
          <a:ln/>
        </p:spPr>
        <p:txBody>
          <a:bodyPr wrap="square" rtlCol="0" anchor="ctr"/>
          <a:lstStyle/>
          <a:p>
            <a:pPr marL="0" indent="0">
              <a:buNone/>
            </a:pPr>
            <a:r>
              <a:rPr lang="en-US" sz="1400">
                <a:solidFill>
                  <a:srgbClr val="1C2830"/>
                </a:solidFill>
                <a:latin typeface="Arial" pitchFamily="34" charset="0"/>
                <a:ea typeface="Arial" pitchFamily="34" charset="-122"/>
                <a:cs typeface="Arial" pitchFamily="34" charset="-120"/>
              </a:rPr>
              <a:t>Defining ageing: genetic &amp; wear-and-tear theories</a:t>
            </a:r>
            <a:endParaRPr lang="en-US" sz="1400"/>
          </a:p>
        </p:txBody>
      </p:sp>
      <p:sp>
        <p:nvSpPr>
          <p:cNvPr id="14" name="Shape 10"/>
          <p:cNvSpPr/>
          <p:nvPr/>
        </p:nvSpPr>
        <p:spPr>
          <a:xfrm>
            <a:off x="1920240" y="1664208"/>
            <a:ext cx="6967728" cy="18288"/>
          </a:xfrm>
          <a:prstGeom prst="rect">
            <a:avLst/>
          </a:prstGeom>
          <a:solidFill>
            <a:srgbClr val="E8E4DF"/>
          </a:solidFill>
          <a:ln w="12700">
            <a:solidFill>
              <a:srgbClr val="E8E4DF"/>
            </a:solidFill>
            <a:prstDash val="solid"/>
          </a:ln>
        </p:spPr>
        <p:txBody>
          <a:bodyPr/>
          <a:lstStyle/>
          <a:p>
            <a:endParaRPr lang="en-GB"/>
          </a:p>
        </p:txBody>
      </p:sp>
      <p:pic>
        <p:nvPicPr>
          <p:cNvPr id="15" name="Image 2" descr="preencoded.png"/>
          <p:cNvPicPr>
            <a:picLocks noChangeAspect="1"/>
          </p:cNvPicPr>
          <p:nvPr/>
        </p:nvPicPr>
        <p:blipFill>
          <a:blip r:embed="rId7"/>
          <a:stretch>
            <a:fillRect/>
          </a:stretch>
        </p:blipFill>
        <p:spPr>
          <a:xfrm>
            <a:off x="1920240" y="1828800"/>
            <a:ext cx="310896" cy="310896"/>
          </a:xfrm>
          <a:prstGeom prst="rect">
            <a:avLst/>
          </a:prstGeom>
        </p:spPr>
      </p:pic>
      <p:sp>
        <p:nvSpPr>
          <p:cNvPr id="16" name="Text 11"/>
          <p:cNvSpPr/>
          <p:nvPr/>
        </p:nvSpPr>
        <p:spPr>
          <a:xfrm>
            <a:off x="2304288" y="1792224"/>
            <a:ext cx="6583680" cy="530352"/>
          </a:xfrm>
          <a:prstGeom prst="rect">
            <a:avLst/>
          </a:prstGeom>
          <a:noFill/>
          <a:ln/>
        </p:spPr>
        <p:txBody>
          <a:bodyPr wrap="square" rtlCol="0" anchor="ctr"/>
          <a:lstStyle/>
          <a:p>
            <a:pPr marL="0" indent="0">
              <a:buNone/>
            </a:pPr>
            <a:r>
              <a:rPr lang="en-US" sz="1400">
                <a:solidFill>
                  <a:srgbClr val="1C2830"/>
                </a:solidFill>
                <a:latin typeface="Arial" pitchFamily="34" charset="0"/>
                <a:ea typeface="Arial" pitchFamily="34" charset="-122"/>
                <a:cs typeface="Arial" pitchFamily="34" charset="-120"/>
              </a:rPr>
              <a:t>Theories of ageing and their application to care</a:t>
            </a:r>
            <a:endParaRPr lang="en-US" sz="1400"/>
          </a:p>
        </p:txBody>
      </p:sp>
      <p:sp>
        <p:nvSpPr>
          <p:cNvPr id="17" name="Shape 12"/>
          <p:cNvSpPr/>
          <p:nvPr/>
        </p:nvSpPr>
        <p:spPr>
          <a:xfrm>
            <a:off x="1920240" y="2450592"/>
            <a:ext cx="6967728" cy="18288"/>
          </a:xfrm>
          <a:prstGeom prst="rect">
            <a:avLst/>
          </a:prstGeom>
          <a:solidFill>
            <a:srgbClr val="E8E4DF"/>
          </a:solidFill>
          <a:ln w="12700">
            <a:solidFill>
              <a:srgbClr val="E8E4DF"/>
            </a:solidFill>
            <a:prstDash val="solid"/>
          </a:ln>
        </p:spPr>
        <p:txBody>
          <a:bodyPr/>
          <a:lstStyle/>
          <a:p>
            <a:endParaRPr lang="en-GB"/>
          </a:p>
        </p:txBody>
      </p:sp>
      <p:pic>
        <p:nvPicPr>
          <p:cNvPr id="18" name="Image 3" descr="preencoded.png"/>
          <p:cNvPicPr>
            <a:picLocks noChangeAspect="1"/>
          </p:cNvPicPr>
          <p:nvPr/>
        </p:nvPicPr>
        <p:blipFill>
          <a:blip r:embed="rId8"/>
          <a:stretch>
            <a:fillRect/>
          </a:stretch>
        </p:blipFill>
        <p:spPr>
          <a:xfrm>
            <a:off x="1920240" y="2615184"/>
            <a:ext cx="310896" cy="310896"/>
          </a:xfrm>
          <a:prstGeom prst="rect">
            <a:avLst/>
          </a:prstGeom>
        </p:spPr>
      </p:pic>
      <p:sp>
        <p:nvSpPr>
          <p:cNvPr id="19" name="Text 13"/>
          <p:cNvSpPr/>
          <p:nvPr/>
        </p:nvSpPr>
        <p:spPr>
          <a:xfrm>
            <a:off x="2304288" y="2578608"/>
            <a:ext cx="6583680" cy="530352"/>
          </a:xfrm>
          <a:prstGeom prst="rect">
            <a:avLst/>
          </a:prstGeom>
          <a:noFill/>
          <a:ln/>
        </p:spPr>
        <p:txBody>
          <a:bodyPr wrap="square" rtlCol="0" anchor="ctr"/>
          <a:lstStyle/>
          <a:p>
            <a:pPr marL="0" indent="0">
              <a:buNone/>
            </a:pPr>
            <a:r>
              <a:rPr lang="en-US" sz="1400">
                <a:solidFill>
                  <a:srgbClr val="1C2830"/>
                </a:solidFill>
                <a:latin typeface="Arial" pitchFamily="34" charset="0"/>
                <a:ea typeface="Arial" pitchFamily="34" charset="-122"/>
                <a:cs typeface="Arial" pitchFamily="34" charset="-120"/>
              </a:rPr>
              <a:t>Policy and legislative framework</a:t>
            </a:r>
            <a:endParaRPr lang="en-US" sz="1400"/>
          </a:p>
        </p:txBody>
      </p:sp>
      <p:sp>
        <p:nvSpPr>
          <p:cNvPr id="20" name="Shape 14"/>
          <p:cNvSpPr/>
          <p:nvPr/>
        </p:nvSpPr>
        <p:spPr>
          <a:xfrm>
            <a:off x="1920240" y="3236976"/>
            <a:ext cx="6967728" cy="18288"/>
          </a:xfrm>
          <a:prstGeom prst="rect">
            <a:avLst/>
          </a:prstGeom>
          <a:solidFill>
            <a:srgbClr val="E8E4DF"/>
          </a:solidFill>
          <a:ln w="12700">
            <a:solidFill>
              <a:srgbClr val="E8E4DF"/>
            </a:solidFill>
            <a:prstDash val="solid"/>
          </a:ln>
        </p:spPr>
        <p:txBody>
          <a:bodyPr/>
          <a:lstStyle/>
          <a:p>
            <a:endParaRPr lang="en-GB"/>
          </a:p>
        </p:txBody>
      </p:sp>
      <p:pic>
        <p:nvPicPr>
          <p:cNvPr id="21" name="Image 4" descr="preencoded.png"/>
          <p:cNvPicPr>
            <a:picLocks noChangeAspect="1"/>
          </p:cNvPicPr>
          <p:nvPr/>
        </p:nvPicPr>
        <p:blipFill>
          <a:blip r:embed="rId9"/>
          <a:stretch>
            <a:fillRect/>
          </a:stretch>
        </p:blipFill>
        <p:spPr>
          <a:xfrm>
            <a:off x="1920240" y="3401568"/>
            <a:ext cx="310896" cy="310896"/>
          </a:xfrm>
          <a:prstGeom prst="rect">
            <a:avLst/>
          </a:prstGeom>
        </p:spPr>
      </p:pic>
      <p:sp>
        <p:nvSpPr>
          <p:cNvPr id="22" name="Text 15"/>
          <p:cNvSpPr/>
          <p:nvPr/>
        </p:nvSpPr>
        <p:spPr>
          <a:xfrm>
            <a:off x="2304288" y="3364992"/>
            <a:ext cx="6583680" cy="530352"/>
          </a:xfrm>
          <a:prstGeom prst="rect">
            <a:avLst/>
          </a:prstGeom>
          <a:noFill/>
          <a:ln/>
        </p:spPr>
        <p:txBody>
          <a:bodyPr wrap="square" rtlCol="0" anchor="ctr"/>
          <a:lstStyle/>
          <a:p>
            <a:pPr marL="0" indent="0">
              <a:buNone/>
            </a:pPr>
            <a:r>
              <a:rPr lang="en-US" sz="1400">
                <a:solidFill>
                  <a:srgbClr val="1C2830"/>
                </a:solidFill>
                <a:latin typeface="Arial" pitchFamily="34" charset="0"/>
                <a:ea typeface="Arial" pitchFamily="34" charset="-122"/>
                <a:cs typeface="Arial" pitchFamily="34" charset="-120"/>
              </a:rPr>
              <a:t>Care settings, technological innovations &amp; case studies</a:t>
            </a:r>
            <a:endParaRPr lang="en-US" sz="1400"/>
          </a:p>
        </p:txBody>
      </p:sp>
      <p:sp>
        <p:nvSpPr>
          <p:cNvPr id="23" name="Shape 16"/>
          <p:cNvSpPr/>
          <p:nvPr/>
        </p:nvSpPr>
        <p:spPr>
          <a:xfrm>
            <a:off x="1920240" y="4023360"/>
            <a:ext cx="6967728" cy="18288"/>
          </a:xfrm>
          <a:prstGeom prst="rect">
            <a:avLst/>
          </a:prstGeom>
          <a:solidFill>
            <a:srgbClr val="E8E4DF"/>
          </a:solidFill>
          <a:ln w="12700">
            <a:solidFill>
              <a:srgbClr val="E8E4DF"/>
            </a:solidFill>
            <a:prstDash val="solid"/>
          </a:ln>
        </p:spPr>
        <p:txBody>
          <a:bodyPr/>
          <a:lstStyle/>
          <a:p>
            <a:endParaRPr lang="en-GB"/>
          </a:p>
        </p:txBody>
      </p:sp>
      <p:pic>
        <p:nvPicPr>
          <p:cNvPr id="24" name="Image 5" descr="preencoded.png"/>
          <p:cNvPicPr>
            <a:picLocks noChangeAspect="1"/>
          </p:cNvPicPr>
          <p:nvPr/>
        </p:nvPicPr>
        <p:blipFill>
          <a:blip r:embed="rId10"/>
          <a:stretch>
            <a:fillRect/>
          </a:stretch>
        </p:blipFill>
        <p:spPr>
          <a:xfrm>
            <a:off x="1920240" y="4187952"/>
            <a:ext cx="310896" cy="310896"/>
          </a:xfrm>
          <a:prstGeom prst="rect">
            <a:avLst/>
          </a:prstGeom>
        </p:spPr>
      </p:pic>
      <p:sp>
        <p:nvSpPr>
          <p:cNvPr id="25" name="Text 17"/>
          <p:cNvSpPr/>
          <p:nvPr/>
        </p:nvSpPr>
        <p:spPr>
          <a:xfrm>
            <a:off x="2304288" y="4151376"/>
            <a:ext cx="6583680" cy="530352"/>
          </a:xfrm>
          <a:prstGeom prst="rect">
            <a:avLst/>
          </a:prstGeom>
          <a:noFill/>
          <a:ln/>
        </p:spPr>
        <p:txBody>
          <a:bodyPr wrap="square" rtlCol="0" anchor="ctr"/>
          <a:lstStyle/>
          <a:p>
            <a:pPr marL="0" indent="0">
              <a:buNone/>
            </a:pPr>
            <a:r>
              <a:rPr lang="en-US" sz="1400">
                <a:solidFill>
                  <a:srgbClr val="1C2830"/>
                </a:solidFill>
                <a:latin typeface="Arial" pitchFamily="34" charset="0"/>
                <a:ea typeface="Arial" pitchFamily="34" charset="-122"/>
                <a:cs typeface="Arial" pitchFamily="34" charset="-120"/>
              </a:rPr>
              <a:t>Evidence-based recommendations</a:t>
            </a:r>
            <a:endParaRPr lang="en-US" sz="1400"/>
          </a:p>
        </p:txBody>
      </p:sp>
      <p:pic>
        <p:nvPicPr>
          <p:cNvPr id="27" name="New Recording (1)">
            <a:hlinkClick r:id="" action="ppaction://media"/>
            <a:extLst>
              <a:ext uri="{FF2B5EF4-FFF2-40B4-BE49-F238E27FC236}">
                <a16:creationId xmlns:a16="http://schemas.microsoft.com/office/drawing/2014/main" id="{4661C8CA-0522-879D-B468-EC27AED4CBB9}"/>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7358289" y="3289754"/>
            <a:ext cx="730250" cy="73025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4731"/>
    </mc:Choice>
    <mc:Fallback>
      <p:transition spd="slow" advTm="14731"/>
    </mc:Fallback>
  </mc:AlternateContent>
  <p:timing>
    <p:tnLst>
      <p:par>
        <p:cTn id="1" dur="indefinite" restart="never" nodeType="tmRoot">
          <p:childTnLst>
            <p:seq concurrent="1" nextAc="seek">
              <p:cTn id="2" restart="whenNotActive" fill="hold" evtFilter="cancelBubble" nodeType="interactiveSeq">
                <p:stCondLst>
                  <p:cond evt="onClick" delay="0">
                    <p:tgtEl>
                      <p:spTgt spid="27"/>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7"/>
                                        </p:tgtEl>
                                      </p:cBhvr>
                                    </p:cmd>
                                  </p:childTnLst>
                                </p:cTn>
                              </p:par>
                            </p:childTnLst>
                          </p:cTn>
                        </p:par>
                      </p:childTnLst>
                    </p:cTn>
                  </p:par>
                </p:childTnLst>
              </p:cTn>
              <p:nextCondLst>
                <p:cond evt="onClick" delay="0">
                  <p:tgtEl>
                    <p:spTgt spid="27"/>
                  </p:tgtEl>
                </p:cond>
              </p:nextCondLst>
            </p:seq>
            <p:audio>
              <p:cMediaNode vol="80000">
                <p:cTn id="7" fill="hold" display="0">
                  <p:stCondLst>
                    <p:cond delay="indefinite"/>
                  </p:stCondLst>
                  <p:endCondLst>
                    <p:cond evt="onStopAudio" delay="0">
                      <p:tgtEl>
                        <p:sldTgt/>
                      </p:tgtEl>
                    </p:cond>
                  </p:endCondLst>
                </p:cTn>
                <p:tgtEl>
                  <p:spTgt spid="2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59536"/>
          </a:xfrm>
          <a:prstGeom prst="rect">
            <a:avLst/>
          </a:prstGeom>
          <a:solidFill>
            <a:srgbClr val="04536B"/>
          </a:solidFill>
          <a:ln w="12700">
            <a:solidFill>
              <a:srgbClr val="04536B"/>
            </a:solidFill>
            <a:prstDash val="solid"/>
          </a:ln>
        </p:spPr>
        <p:txBody>
          <a:bodyPr/>
          <a:lstStyle/>
          <a:p>
            <a:endParaRPr lang="en-GB"/>
          </a:p>
        </p:txBody>
      </p:sp>
      <p:sp>
        <p:nvSpPr>
          <p:cNvPr id="3" name="Shape 1"/>
          <p:cNvSpPr/>
          <p:nvPr/>
        </p:nvSpPr>
        <p:spPr>
          <a:xfrm>
            <a:off x="0" y="859536"/>
            <a:ext cx="9144000" cy="45720"/>
          </a:xfrm>
          <a:prstGeom prst="rect">
            <a:avLst/>
          </a:prstGeom>
          <a:solidFill>
            <a:srgbClr val="C8862C"/>
          </a:solidFill>
          <a:ln w="12700">
            <a:solidFill>
              <a:srgbClr val="C8862C"/>
            </a:solidFill>
            <a:prstDash val="solid"/>
          </a:ln>
        </p:spPr>
        <p:txBody>
          <a:bodyPr/>
          <a:lstStyle/>
          <a:p>
            <a:endParaRPr lang="en-GB"/>
          </a:p>
        </p:txBody>
      </p:sp>
      <p:sp>
        <p:nvSpPr>
          <p:cNvPr id="4" name="Text 2"/>
          <p:cNvSpPr/>
          <p:nvPr/>
        </p:nvSpPr>
        <p:spPr>
          <a:xfrm>
            <a:off x="201168" y="0"/>
            <a:ext cx="5943600" cy="859536"/>
          </a:xfrm>
          <a:prstGeom prst="rect">
            <a:avLst/>
          </a:prstGeom>
          <a:noFill/>
          <a:ln/>
        </p:spPr>
        <p:txBody>
          <a:bodyPr wrap="square" rtlCol="0" anchor="ctr"/>
          <a:lstStyle/>
          <a:p>
            <a:pPr marL="0" indent="0">
              <a:buNone/>
            </a:pPr>
            <a:r>
              <a:rPr lang="en-US" sz="1900" b="1">
                <a:solidFill>
                  <a:srgbClr val="FFFFFF"/>
                </a:solidFill>
                <a:latin typeface="Arial" pitchFamily="34" charset="0"/>
                <a:ea typeface="Arial" pitchFamily="34" charset="-122"/>
                <a:cs typeface="Arial" pitchFamily="34" charset="-120"/>
              </a:rPr>
              <a:t>The UK's Ageing Population</a:t>
            </a:r>
            <a:endParaRPr lang="en-US" sz="1900"/>
          </a:p>
        </p:txBody>
      </p:sp>
      <p:sp>
        <p:nvSpPr>
          <p:cNvPr id="5" name="Text 3"/>
          <p:cNvSpPr/>
          <p:nvPr/>
        </p:nvSpPr>
        <p:spPr>
          <a:xfrm>
            <a:off x="6217920" y="54864"/>
            <a:ext cx="2834640" cy="749808"/>
          </a:xfrm>
          <a:prstGeom prst="rect">
            <a:avLst/>
          </a:prstGeom>
          <a:noFill/>
          <a:ln/>
        </p:spPr>
        <p:txBody>
          <a:bodyPr wrap="square" rtlCol="0" anchor="ctr"/>
          <a:lstStyle/>
          <a:p>
            <a:pPr marL="0" indent="0" algn="r">
              <a:buNone/>
            </a:pPr>
            <a:r>
              <a:rPr lang="en-US" sz="1000" i="1">
                <a:solidFill>
                  <a:srgbClr val="C5DCE6"/>
                </a:solidFill>
                <a:latin typeface="Arial" pitchFamily="34" charset="0"/>
                <a:ea typeface="Arial" pitchFamily="34" charset="-122"/>
                <a:cs typeface="Arial" pitchFamily="34" charset="-120"/>
              </a:rPr>
              <a:t>Setting the scene</a:t>
            </a:r>
            <a:endParaRPr lang="en-US" sz="1000"/>
          </a:p>
        </p:txBody>
      </p:sp>
      <p:sp>
        <p:nvSpPr>
          <p:cNvPr id="6" name="Shape 4"/>
          <p:cNvSpPr/>
          <p:nvPr/>
        </p:nvSpPr>
        <p:spPr>
          <a:xfrm>
            <a:off x="0" y="4956048"/>
            <a:ext cx="9144000" cy="182880"/>
          </a:xfrm>
          <a:prstGeom prst="rect">
            <a:avLst/>
          </a:prstGeom>
          <a:solidFill>
            <a:srgbClr val="E4F2F5"/>
          </a:solidFill>
          <a:ln w="12700">
            <a:solidFill>
              <a:srgbClr val="E4F2F5"/>
            </a:solidFill>
            <a:prstDash val="solid"/>
          </a:ln>
        </p:spPr>
        <p:txBody>
          <a:bodyPr/>
          <a:lstStyle/>
          <a:p>
            <a:endParaRPr lang="en-GB"/>
          </a:p>
        </p:txBody>
      </p:sp>
      <p:sp>
        <p:nvSpPr>
          <p:cNvPr id="7" name="Text 5"/>
          <p:cNvSpPr/>
          <p:nvPr/>
        </p:nvSpPr>
        <p:spPr>
          <a:xfrm>
            <a:off x="228600" y="4960620"/>
            <a:ext cx="6400800" cy="155448"/>
          </a:xfrm>
          <a:prstGeom prst="rect">
            <a:avLst/>
          </a:prstGeom>
          <a:noFill/>
          <a:ln/>
        </p:spPr>
        <p:txBody>
          <a:bodyPr wrap="square" rtlCol="0" anchor="ctr"/>
          <a:lstStyle/>
          <a:p>
            <a:pPr marL="0" indent="0">
              <a:buNone/>
            </a:pPr>
            <a:r>
              <a:rPr lang="en-US" sz="700">
                <a:solidFill>
                  <a:srgbClr val="6B8090"/>
                </a:solidFill>
                <a:latin typeface="Arial" pitchFamily="34" charset="0"/>
                <a:ea typeface="Arial" pitchFamily="34" charset="-122"/>
                <a:cs typeface="Arial" pitchFamily="34" charset="-120"/>
              </a:rPr>
              <a:t>BMHP6027 – Empowering the Older Person  |  Shareen Bi (2318894)</a:t>
            </a:r>
            <a:endParaRPr lang="en-US" sz="700"/>
          </a:p>
        </p:txBody>
      </p:sp>
      <p:sp>
        <p:nvSpPr>
          <p:cNvPr id="8" name="Text 6"/>
          <p:cNvSpPr/>
          <p:nvPr/>
        </p:nvSpPr>
        <p:spPr>
          <a:xfrm>
            <a:off x="8686800" y="4960620"/>
            <a:ext cx="411480" cy="155448"/>
          </a:xfrm>
          <a:prstGeom prst="rect">
            <a:avLst/>
          </a:prstGeom>
          <a:noFill/>
          <a:ln/>
        </p:spPr>
        <p:txBody>
          <a:bodyPr wrap="square" rtlCol="0" anchor="ctr"/>
          <a:lstStyle/>
          <a:p>
            <a:pPr marL="0" indent="0" algn="r">
              <a:buNone/>
            </a:pPr>
            <a:r>
              <a:rPr lang="en-US" sz="700">
                <a:solidFill>
                  <a:srgbClr val="6B8090"/>
                </a:solidFill>
                <a:latin typeface="Arial" pitchFamily="34" charset="0"/>
                <a:ea typeface="Arial" pitchFamily="34" charset="-122"/>
                <a:cs typeface="Arial" pitchFamily="34" charset="-120"/>
              </a:rPr>
              <a:t>3/16</a:t>
            </a:r>
            <a:endParaRPr lang="en-US" sz="700"/>
          </a:p>
        </p:txBody>
      </p:sp>
      <p:sp>
        <p:nvSpPr>
          <p:cNvPr id="9" name="Shape 7"/>
          <p:cNvSpPr/>
          <p:nvPr/>
        </p:nvSpPr>
        <p:spPr>
          <a:xfrm>
            <a:off x="164592" y="969264"/>
            <a:ext cx="2084832" cy="1664208"/>
          </a:xfrm>
          <a:prstGeom prst="rect">
            <a:avLst/>
          </a:prstGeom>
          <a:solidFill>
            <a:srgbClr val="E4F2F5"/>
          </a:solidFill>
          <a:ln w="12700">
            <a:solidFill>
              <a:srgbClr val="C5DCE6"/>
            </a:solidFill>
            <a:prstDash val="solid"/>
          </a:ln>
          <a:effectLst>
            <a:outerShdw blurRad="50800" dist="25400" dir="2700000" algn="bl" rotWithShape="0">
              <a:srgbClr val="000000">
                <a:alpha val="8000"/>
              </a:srgbClr>
            </a:outerShdw>
          </a:effectLst>
        </p:spPr>
        <p:txBody>
          <a:bodyPr/>
          <a:lstStyle/>
          <a:p>
            <a:endParaRPr lang="en-GB"/>
          </a:p>
        </p:txBody>
      </p:sp>
      <p:pic>
        <p:nvPicPr>
          <p:cNvPr id="10" name="Image 0" descr="preencoded.png"/>
          <p:cNvPicPr>
            <a:picLocks noChangeAspect="1"/>
          </p:cNvPicPr>
          <p:nvPr/>
        </p:nvPicPr>
        <p:blipFill>
          <a:blip r:embed="rId5"/>
          <a:stretch>
            <a:fillRect/>
          </a:stretch>
        </p:blipFill>
        <p:spPr>
          <a:xfrm>
            <a:off x="950976" y="1024128"/>
            <a:ext cx="402336" cy="402336"/>
          </a:xfrm>
          <a:prstGeom prst="rect">
            <a:avLst/>
          </a:prstGeom>
        </p:spPr>
      </p:pic>
      <p:sp>
        <p:nvSpPr>
          <p:cNvPr id="11" name="Text 8"/>
          <p:cNvSpPr/>
          <p:nvPr/>
        </p:nvSpPr>
        <p:spPr>
          <a:xfrm>
            <a:off x="210312" y="1371600"/>
            <a:ext cx="1993392" cy="603504"/>
          </a:xfrm>
          <a:prstGeom prst="rect">
            <a:avLst/>
          </a:prstGeom>
          <a:noFill/>
          <a:ln/>
        </p:spPr>
        <p:txBody>
          <a:bodyPr wrap="square" rtlCol="0" anchor="ctr"/>
          <a:lstStyle/>
          <a:p>
            <a:pPr marL="0" indent="0" algn="ctr">
              <a:buNone/>
            </a:pPr>
            <a:r>
              <a:rPr lang="en-US" sz="2600" b="1">
                <a:solidFill>
                  <a:srgbClr val="04536B"/>
                </a:solidFill>
                <a:latin typeface="Arial" pitchFamily="34" charset="0"/>
                <a:ea typeface="Arial" pitchFamily="34" charset="-122"/>
                <a:cs typeface="Arial" pitchFamily="34" charset="-120"/>
              </a:rPr>
              <a:t>18.6%</a:t>
            </a:r>
            <a:endParaRPr lang="en-US" sz="2600"/>
          </a:p>
        </p:txBody>
      </p:sp>
      <p:sp>
        <p:nvSpPr>
          <p:cNvPr id="12" name="Text 9"/>
          <p:cNvSpPr/>
          <p:nvPr/>
        </p:nvSpPr>
        <p:spPr>
          <a:xfrm>
            <a:off x="237744" y="1938528"/>
            <a:ext cx="1938528" cy="621792"/>
          </a:xfrm>
          <a:prstGeom prst="rect">
            <a:avLst/>
          </a:prstGeom>
          <a:noFill/>
          <a:ln/>
        </p:spPr>
        <p:txBody>
          <a:bodyPr wrap="square" rtlCol="0" anchor="t"/>
          <a:lstStyle/>
          <a:p>
            <a:pPr marL="0" indent="0" algn="ctr">
              <a:buNone/>
            </a:pPr>
            <a:r>
              <a:rPr lang="en-US" sz="1050">
                <a:solidFill>
                  <a:srgbClr val="1C2830"/>
                </a:solidFill>
                <a:latin typeface="Arial" pitchFamily="34" charset="0"/>
                <a:ea typeface="Arial" pitchFamily="34" charset="-122"/>
                <a:cs typeface="Arial" pitchFamily="34" charset="-120"/>
              </a:rPr>
              <a:t>aged 65+</a:t>
            </a:r>
            <a:endParaRPr lang="en-US" sz="1050"/>
          </a:p>
          <a:p>
            <a:pPr marL="0" indent="0" algn="ctr">
              <a:buNone/>
            </a:pPr>
            <a:r>
              <a:rPr lang="en-US" sz="1050">
                <a:solidFill>
                  <a:srgbClr val="1C2830"/>
                </a:solidFill>
                <a:latin typeface="Arial" pitchFamily="34" charset="0"/>
                <a:ea typeface="Arial" pitchFamily="34" charset="-122"/>
                <a:cs typeface="Arial" pitchFamily="34" charset="-120"/>
              </a:rPr>
              <a:t>(ONS, 2022)</a:t>
            </a:r>
            <a:endParaRPr lang="en-US" sz="1050"/>
          </a:p>
        </p:txBody>
      </p:sp>
      <p:sp>
        <p:nvSpPr>
          <p:cNvPr id="13" name="Shape 10"/>
          <p:cNvSpPr/>
          <p:nvPr/>
        </p:nvSpPr>
        <p:spPr>
          <a:xfrm>
            <a:off x="2377440" y="969264"/>
            <a:ext cx="2084832" cy="1664208"/>
          </a:xfrm>
          <a:prstGeom prst="rect">
            <a:avLst/>
          </a:prstGeom>
          <a:solidFill>
            <a:srgbClr val="F5F0E8"/>
          </a:solidFill>
          <a:ln w="12700">
            <a:solidFill>
              <a:srgbClr val="C5DCE6"/>
            </a:solidFill>
            <a:prstDash val="solid"/>
          </a:ln>
          <a:effectLst>
            <a:outerShdw blurRad="50800" dist="25400" dir="2700000" algn="bl" rotWithShape="0">
              <a:srgbClr val="000000">
                <a:alpha val="8000"/>
              </a:srgbClr>
            </a:outerShdw>
          </a:effectLst>
        </p:spPr>
        <p:txBody>
          <a:bodyPr/>
          <a:lstStyle/>
          <a:p>
            <a:endParaRPr lang="en-GB"/>
          </a:p>
        </p:txBody>
      </p:sp>
      <p:pic>
        <p:nvPicPr>
          <p:cNvPr id="14" name="Image 1" descr="preencoded.png"/>
          <p:cNvPicPr>
            <a:picLocks noChangeAspect="1"/>
          </p:cNvPicPr>
          <p:nvPr/>
        </p:nvPicPr>
        <p:blipFill>
          <a:blip r:embed="rId6"/>
          <a:stretch>
            <a:fillRect/>
          </a:stretch>
        </p:blipFill>
        <p:spPr>
          <a:xfrm>
            <a:off x="3163824" y="1024128"/>
            <a:ext cx="402336" cy="402336"/>
          </a:xfrm>
          <a:prstGeom prst="rect">
            <a:avLst/>
          </a:prstGeom>
        </p:spPr>
      </p:pic>
      <p:sp>
        <p:nvSpPr>
          <p:cNvPr id="15" name="Text 11"/>
          <p:cNvSpPr/>
          <p:nvPr/>
        </p:nvSpPr>
        <p:spPr>
          <a:xfrm>
            <a:off x="2423160" y="1371600"/>
            <a:ext cx="1993392" cy="603504"/>
          </a:xfrm>
          <a:prstGeom prst="rect">
            <a:avLst/>
          </a:prstGeom>
          <a:noFill/>
          <a:ln/>
        </p:spPr>
        <p:txBody>
          <a:bodyPr wrap="square" rtlCol="0" anchor="ctr"/>
          <a:lstStyle/>
          <a:p>
            <a:pPr marL="0" indent="0" algn="ctr">
              <a:buNone/>
            </a:pPr>
            <a:r>
              <a:rPr lang="en-US" sz="3200" b="1">
                <a:solidFill>
                  <a:srgbClr val="04536B"/>
                </a:solidFill>
                <a:latin typeface="Arial" pitchFamily="34" charset="0"/>
                <a:ea typeface="Arial" pitchFamily="34" charset="-122"/>
                <a:cs typeface="Arial" pitchFamily="34" charset="-120"/>
              </a:rPr>
              <a:t>850K</a:t>
            </a:r>
            <a:endParaRPr lang="en-US" sz="3200"/>
          </a:p>
        </p:txBody>
      </p:sp>
      <p:sp>
        <p:nvSpPr>
          <p:cNvPr id="16" name="Text 12"/>
          <p:cNvSpPr/>
          <p:nvPr/>
        </p:nvSpPr>
        <p:spPr>
          <a:xfrm>
            <a:off x="2450592" y="1938528"/>
            <a:ext cx="1938528" cy="621792"/>
          </a:xfrm>
          <a:prstGeom prst="rect">
            <a:avLst/>
          </a:prstGeom>
          <a:noFill/>
          <a:ln/>
        </p:spPr>
        <p:txBody>
          <a:bodyPr wrap="square" rtlCol="0" anchor="t"/>
          <a:lstStyle/>
          <a:p>
            <a:pPr marL="0" indent="0" algn="ctr">
              <a:buNone/>
            </a:pPr>
            <a:r>
              <a:rPr lang="en-US" sz="1050">
                <a:solidFill>
                  <a:srgbClr val="1C2830"/>
                </a:solidFill>
                <a:latin typeface="Arial" pitchFamily="34" charset="0"/>
                <a:ea typeface="Arial" pitchFamily="34" charset="-122"/>
                <a:cs typeface="Arial" pitchFamily="34" charset="-120"/>
              </a:rPr>
              <a:t>living with</a:t>
            </a:r>
            <a:endParaRPr lang="en-US" sz="1050"/>
          </a:p>
          <a:p>
            <a:pPr marL="0" indent="0" algn="ctr">
              <a:buNone/>
            </a:pPr>
            <a:r>
              <a:rPr lang="en-US" sz="1050">
                <a:solidFill>
                  <a:srgbClr val="1C2830"/>
                </a:solidFill>
                <a:latin typeface="Arial" pitchFamily="34" charset="0"/>
                <a:ea typeface="Arial" pitchFamily="34" charset="-122"/>
                <a:cs typeface="Arial" pitchFamily="34" charset="-120"/>
              </a:rPr>
              <a:t>dementia today</a:t>
            </a:r>
            <a:endParaRPr lang="en-US" sz="1050"/>
          </a:p>
        </p:txBody>
      </p:sp>
      <p:sp>
        <p:nvSpPr>
          <p:cNvPr id="17" name="Shape 13"/>
          <p:cNvSpPr/>
          <p:nvPr/>
        </p:nvSpPr>
        <p:spPr>
          <a:xfrm>
            <a:off x="4590288" y="969264"/>
            <a:ext cx="2084832" cy="1664208"/>
          </a:xfrm>
          <a:prstGeom prst="rect">
            <a:avLst/>
          </a:prstGeom>
          <a:solidFill>
            <a:srgbClr val="E4F2F5"/>
          </a:solidFill>
          <a:ln w="12700">
            <a:solidFill>
              <a:srgbClr val="C5DCE6"/>
            </a:solidFill>
            <a:prstDash val="solid"/>
          </a:ln>
          <a:effectLst>
            <a:outerShdw blurRad="50800" dist="25400" dir="2700000" algn="bl" rotWithShape="0">
              <a:srgbClr val="000000">
                <a:alpha val="8000"/>
              </a:srgbClr>
            </a:outerShdw>
          </a:effectLst>
        </p:spPr>
        <p:txBody>
          <a:bodyPr/>
          <a:lstStyle/>
          <a:p>
            <a:endParaRPr lang="en-GB"/>
          </a:p>
        </p:txBody>
      </p:sp>
      <p:pic>
        <p:nvPicPr>
          <p:cNvPr id="18" name="Image 2" descr="preencoded.png"/>
          <p:cNvPicPr>
            <a:picLocks noChangeAspect="1"/>
          </p:cNvPicPr>
          <p:nvPr/>
        </p:nvPicPr>
        <p:blipFill>
          <a:blip r:embed="rId7"/>
          <a:stretch>
            <a:fillRect/>
          </a:stretch>
        </p:blipFill>
        <p:spPr>
          <a:xfrm>
            <a:off x="5376672" y="1024128"/>
            <a:ext cx="402336" cy="402336"/>
          </a:xfrm>
          <a:prstGeom prst="rect">
            <a:avLst/>
          </a:prstGeom>
        </p:spPr>
      </p:pic>
      <p:sp>
        <p:nvSpPr>
          <p:cNvPr id="19" name="Text 14"/>
          <p:cNvSpPr/>
          <p:nvPr/>
        </p:nvSpPr>
        <p:spPr>
          <a:xfrm>
            <a:off x="4636008" y="1371600"/>
            <a:ext cx="1993392" cy="603504"/>
          </a:xfrm>
          <a:prstGeom prst="rect">
            <a:avLst/>
          </a:prstGeom>
          <a:noFill/>
          <a:ln/>
        </p:spPr>
        <p:txBody>
          <a:bodyPr wrap="square" rtlCol="0" anchor="ctr"/>
          <a:lstStyle/>
          <a:p>
            <a:pPr marL="0" indent="0" algn="ctr">
              <a:buNone/>
            </a:pPr>
            <a:r>
              <a:rPr lang="en-US" sz="3200" b="1">
                <a:solidFill>
                  <a:srgbClr val="C8862C"/>
                </a:solidFill>
                <a:latin typeface="Arial" pitchFamily="34" charset="0"/>
                <a:ea typeface="Arial" pitchFamily="34" charset="-122"/>
                <a:cs typeface="Arial" pitchFamily="34" charset="-120"/>
              </a:rPr>
              <a:t>1.6M</a:t>
            </a:r>
            <a:endParaRPr lang="en-US" sz="3200"/>
          </a:p>
        </p:txBody>
      </p:sp>
      <p:sp>
        <p:nvSpPr>
          <p:cNvPr id="20" name="Text 15"/>
          <p:cNvSpPr/>
          <p:nvPr/>
        </p:nvSpPr>
        <p:spPr>
          <a:xfrm>
            <a:off x="4663440" y="1938528"/>
            <a:ext cx="1938528" cy="621792"/>
          </a:xfrm>
          <a:prstGeom prst="rect">
            <a:avLst/>
          </a:prstGeom>
          <a:noFill/>
          <a:ln/>
        </p:spPr>
        <p:txBody>
          <a:bodyPr wrap="square" rtlCol="0" anchor="t"/>
          <a:lstStyle/>
          <a:p>
            <a:pPr marL="0" indent="0" algn="ctr">
              <a:buNone/>
            </a:pPr>
            <a:r>
              <a:rPr lang="en-US" sz="1050">
                <a:solidFill>
                  <a:srgbClr val="1C2830"/>
                </a:solidFill>
                <a:latin typeface="Arial" pitchFamily="34" charset="0"/>
                <a:ea typeface="Arial" pitchFamily="34" charset="-122"/>
                <a:cs typeface="Arial" pitchFamily="34" charset="-120"/>
              </a:rPr>
              <a:t>projected</a:t>
            </a:r>
            <a:endParaRPr lang="en-US" sz="1050"/>
          </a:p>
          <a:p>
            <a:pPr marL="0" indent="0" algn="ctr">
              <a:buNone/>
            </a:pPr>
            <a:r>
              <a:rPr lang="en-US" sz="1050">
                <a:solidFill>
                  <a:srgbClr val="1C2830"/>
                </a:solidFill>
                <a:latin typeface="Arial" pitchFamily="34" charset="0"/>
                <a:ea typeface="Arial" pitchFamily="34" charset="-122"/>
                <a:cs typeface="Arial" pitchFamily="34" charset="-120"/>
              </a:rPr>
              <a:t>by 2040</a:t>
            </a:r>
            <a:endParaRPr lang="en-US" sz="1050"/>
          </a:p>
        </p:txBody>
      </p:sp>
      <p:sp>
        <p:nvSpPr>
          <p:cNvPr id="21" name="Shape 16"/>
          <p:cNvSpPr/>
          <p:nvPr/>
        </p:nvSpPr>
        <p:spPr>
          <a:xfrm>
            <a:off x="6803136" y="969264"/>
            <a:ext cx="2084832" cy="1664208"/>
          </a:xfrm>
          <a:prstGeom prst="rect">
            <a:avLst/>
          </a:prstGeom>
          <a:solidFill>
            <a:srgbClr val="F5F0E8"/>
          </a:solidFill>
          <a:ln w="12700">
            <a:solidFill>
              <a:srgbClr val="C5DCE6"/>
            </a:solidFill>
            <a:prstDash val="solid"/>
          </a:ln>
          <a:effectLst>
            <a:outerShdw blurRad="50800" dist="25400" dir="2700000" algn="bl" rotWithShape="0">
              <a:srgbClr val="000000">
                <a:alpha val="8000"/>
              </a:srgbClr>
            </a:outerShdw>
          </a:effectLst>
        </p:spPr>
        <p:txBody>
          <a:bodyPr/>
          <a:lstStyle/>
          <a:p>
            <a:endParaRPr lang="en-GB"/>
          </a:p>
        </p:txBody>
      </p:sp>
      <p:pic>
        <p:nvPicPr>
          <p:cNvPr id="22" name="Image 3" descr="preencoded.png"/>
          <p:cNvPicPr>
            <a:picLocks noChangeAspect="1"/>
          </p:cNvPicPr>
          <p:nvPr/>
        </p:nvPicPr>
        <p:blipFill>
          <a:blip r:embed="rId8"/>
          <a:stretch>
            <a:fillRect/>
          </a:stretch>
        </p:blipFill>
        <p:spPr>
          <a:xfrm>
            <a:off x="7589520" y="1024128"/>
            <a:ext cx="402336" cy="402336"/>
          </a:xfrm>
          <a:prstGeom prst="rect">
            <a:avLst/>
          </a:prstGeom>
        </p:spPr>
      </p:pic>
      <p:sp>
        <p:nvSpPr>
          <p:cNvPr id="23" name="Text 17"/>
          <p:cNvSpPr/>
          <p:nvPr/>
        </p:nvSpPr>
        <p:spPr>
          <a:xfrm>
            <a:off x="6848856" y="1371600"/>
            <a:ext cx="1993392" cy="603504"/>
          </a:xfrm>
          <a:prstGeom prst="rect">
            <a:avLst/>
          </a:prstGeom>
          <a:noFill/>
          <a:ln/>
        </p:spPr>
        <p:txBody>
          <a:bodyPr wrap="square" rtlCol="0" anchor="ctr"/>
          <a:lstStyle/>
          <a:p>
            <a:pPr marL="0" indent="0" algn="ctr">
              <a:buNone/>
            </a:pPr>
            <a:r>
              <a:rPr lang="en-US" sz="3200" b="1">
                <a:solidFill>
                  <a:srgbClr val="04536B"/>
                </a:solidFill>
                <a:latin typeface="Arial" pitchFamily="34" charset="0"/>
                <a:ea typeface="Arial" pitchFamily="34" charset="-122"/>
                <a:cs typeface="Arial" pitchFamily="34" charset="-120"/>
              </a:rPr>
              <a:t>670K</a:t>
            </a:r>
            <a:endParaRPr lang="en-US" sz="3200"/>
          </a:p>
        </p:txBody>
      </p:sp>
      <p:sp>
        <p:nvSpPr>
          <p:cNvPr id="24" name="Text 18"/>
          <p:cNvSpPr/>
          <p:nvPr/>
        </p:nvSpPr>
        <p:spPr>
          <a:xfrm>
            <a:off x="6876288" y="1938528"/>
            <a:ext cx="1938528" cy="621792"/>
          </a:xfrm>
          <a:prstGeom prst="rect">
            <a:avLst/>
          </a:prstGeom>
          <a:noFill/>
          <a:ln/>
        </p:spPr>
        <p:txBody>
          <a:bodyPr wrap="square" rtlCol="0" anchor="t"/>
          <a:lstStyle/>
          <a:p>
            <a:pPr marL="0" indent="0" algn="ctr">
              <a:buNone/>
            </a:pPr>
            <a:r>
              <a:rPr lang="en-US" sz="1050">
                <a:solidFill>
                  <a:srgbClr val="1C2830"/>
                </a:solidFill>
                <a:latin typeface="Arial" pitchFamily="34" charset="0"/>
                <a:ea typeface="Arial" pitchFamily="34" charset="-122"/>
                <a:cs typeface="Arial" pitchFamily="34" charset="-120"/>
              </a:rPr>
              <a:t>unpaid carers</a:t>
            </a:r>
            <a:endParaRPr lang="en-US" sz="1050"/>
          </a:p>
          <a:p>
            <a:pPr marL="0" indent="0" algn="ctr">
              <a:buNone/>
            </a:pPr>
            <a:r>
              <a:rPr lang="en-US" sz="1050">
                <a:solidFill>
                  <a:srgbClr val="1C2830"/>
                </a:solidFill>
                <a:latin typeface="Arial" pitchFamily="34" charset="0"/>
                <a:ea typeface="Arial" pitchFamily="34" charset="-122"/>
                <a:cs typeface="Arial" pitchFamily="34" charset="-120"/>
              </a:rPr>
              <a:t>(Carers UK, 2023)</a:t>
            </a:r>
            <a:endParaRPr lang="en-US" sz="1050"/>
          </a:p>
        </p:txBody>
      </p:sp>
      <p:sp>
        <p:nvSpPr>
          <p:cNvPr id="25" name="Text 19"/>
          <p:cNvSpPr/>
          <p:nvPr/>
        </p:nvSpPr>
        <p:spPr>
          <a:xfrm>
            <a:off x="164592" y="2816352"/>
            <a:ext cx="6035040" cy="182880"/>
          </a:xfrm>
          <a:prstGeom prst="rect">
            <a:avLst/>
          </a:prstGeom>
          <a:noFill/>
          <a:ln/>
        </p:spPr>
        <p:txBody>
          <a:bodyPr wrap="square" rtlCol="0" anchor="ctr"/>
          <a:lstStyle/>
          <a:p>
            <a:pPr marL="0" indent="0">
              <a:buNone/>
            </a:pPr>
            <a:r>
              <a:rPr lang="en-US" sz="900" i="1">
                <a:solidFill>
                  <a:srgbClr val="6B8090"/>
                </a:solidFill>
                <a:latin typeface="Arial" pitchFamily="34" charset="0"/>
                <a:ea typeface="Arial" pitchFamily="34" charset="-122"/>
                <a:cs typeface="Arial" pitchFamily="34" charset="-120"/>
              </a:rPr>
              <a:t>UK dementia cases — projected growth (thousands)</a:t>
            </a:r>
            <a:endParaRPr lang="en-US" sz="900"/>
          </a:p>
        </p:txBody>
      </p:sp>
      <p:graphicFrame>
        <p:nvGraphicFramePr>
          <p:cNvPr id="26" name="Chart 0"/>
          <p:cNvGraphicFramePr/>
          <p:nvPr/>
        </p:nvGraphicFramePr>
        <p:xfrm>
          <a:off x="164592" y="3017520"/>
          <a:ext cx="5852160" cy="1810512"/>
        </p:xfrm>
        <a:graphic>
          <a:graphicData uri="http://schemas.openxmlformats.org/drawingml/2006/chart">
            <c:chart xmlns:c="http://schemas.openxmlformats.org/drawingml/2006/chart" xmlns:r="http://schemas.openxmlformats.org/officeDocument/2006/relationships" r:id="rId9"/>
          </a:graphicData>
        </a:graphic>
      </p:graphicFrame>
      <p:sp>
        <p:nvSpPr>
          <p:cNvPr id="27" name="Shape 20"/>
          <p:cNvSpPr/>
          <p:nvPr/>
        </p:nvSpPr>
        <p:spPr>
          <a:xfrm>
            <a:off x="6181344" y="2816352"/>
            <a:ext cx="2761488" cy="2011680"/>
          </a:xfrm>
          <a:prstGeom prst="rect">
            <a:avLst/>
          </a:prstGeom>
          <a:solidFill>
            <a:srgbClr val="F2F0EC"/>
          </a:solidFill>
          <a:ln w="12700">
            <a:solidFill>
              <a:srgbClr val="D8D0C4"/>
            </a:solidFill>
            <a:prstDash val="solid"/>
          </a:ln>
        </p:spPr>
        <p:txBody>
          <a:bodyPr/>
          <a:lstStyle/>
          <a:p>
            <a:endParaRPr lang="en-GB"/>
          </a:p>
        </p:txBody>
      </p:sp>
      <p:sp>
        <p:nvSpPr>
          <p:cNvPr id="28" name="Text 21"/>
          <p:cNvSpPr/>
          <p:nvPr/>
        </p:nvSpPr>
        <p:spPr>
          <a:xfrm>
            <a:off x="6309360" y="2889504"/>
            <a:ext cx="2523744" cy="1865376"/>
          </a:xfrm>
          <a:prstGeom prst="rect">
            <a:avLst/>
          </a:prstGeom>
          <a:noFill/>
          <a:ln/>
        </p:spPr>
        <p:txBody>
          <a:bodyPr wrap="square" rtlCol="0" anchor="t"/>
          <a:lstStyle/>
          <a:p>
            <a:pPr marL="0" indent="0">
              <a:buNone/>
            </a:pPr>
            <a:r>
              <a:rPr lang="en-US" sz="1100" b="1">
                <a:solidFill>
                  <a:srgbClr val="04536B"/>
                </a:solidFill>
                <a:latin typeface="Arial" pitchFamily="34" charset="0"/>
                <a:ea typeface="Arial" pitchFamily="34" charset="-122"/>
                <a:cs typeface="Arial" pitchFamily="34" charset="-120"/>
              </a:rPr>
              <a:t>ADASS (2023):
</a:t>
            </a:r>
            <a:r>
              <a:rPr lang="en-US" sz="1100">
                <a:solidFill>
                  <a:srgbClr val="1C2830"/>
                </a:solidFill>
                <a:latin typeface="Arial" pitchFamily="34" charset="0"/>
                <a:ea typeface="Arial" pitchFamily="34" charset="-122"/>
                <a:cs typeface="Arial" pitchFamily="34" charset="-120"/>
              </a:rPr>
              <a:t>75% of councils struggle
to meet statutory duties
</a:t>
            </a:r>
            <a:r>
              <a:rPr lang="en-US" sz="1100" b="1">
                <a:solidFill>
                  <a:srgbClr val="04536B"/>
                </a:solidFill>
                <a:latin typeface="Arial" pitchFamily="34" charset="0"/>
                <a:ea typeface="Arial" pitchFamily="34" charset="-122"/>
                <a:cs typeface="Arial" pitchFamily="34" charset="-120"/>
              </a:rPr>
              <a:t>Carers UK (2023):
</a:t>
            </a:r>
            <a:r>
              <a:rPr lang="en-US" sz="1100">
                <a:solidFill>
                  <a:srgbClr val="1C2830"/>
                </a:solidFill>
                <a:latin typeface="Arial" pitchFamily="34" charset="0"/>
                <a:ea typeface="Arial" pitchFamily="34" charset="-122"/>
                <a:cs typeface="Arial" pitchFamily="34" charset="-120"/>
              </a:rPr>
              <a:t>Majority of carers are</a:t>
            </a:r>
            <a:endParaRPr lang="en-US" sz="1100"/>
          </a:p>
          <a:p>
            <a:pPr marL="0" indent="0">
              <a:buNone/>
            </a:pPr>
            <a:r>
              <a:rPr lang="en-US" sz="1100">
                <a:solidFill>
                  <a:srgbClr val="1C2830"/>
                </a:solidFill>
                <a:latin typeface="Arial" pitchFamily="34" charset="0"/>
                <a:ea typeface="Arial" pitchFamily="34" charset="-122"/>
                <a:cs typeface="Arial" pitchFamily="34" charset="-120"/>
              </a:rPr>
              <a:t>women, often unsupported</a:t>
            </a:r>
            <a:endParaRPr lang="en-US" sz="1100"/>
          </a:p>
        </p:txBody>
      </p:sp>
      <p:pic>
        <p:nvPicPr>
          <p:cNvPr id="30" name="New Recording (2)">
            <a:hlinkClick r:id="" action="ppaction://media"/>
            <a:extLst>
              <a:ext uri="{FF2B5EF4-FFF2-40B4-BE49-F238E27FC236}">
                <a16:creationId xmlns:a16="http://schemas.microsoft.com/office/drawing/2014/main" id="{6576DBA8-937E-55CD-689C-3D8A55FF9E24}"/>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6481989" y="4095296"/>
            <a:ext cx="730250" cy="73025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9010"/>
    </mc:Choice>
    <mc:Fallback>
      <p:transition spd="slow" advTm="29010"/>
    </mc:Fallback>
  </mc:AlternateContent>
  <p:timing>
    <p:tnLst>
      <p:par>
        <p:cTn id="1" dur="indefinite" restart="never" nodeType="tmRoot">
          <p:childTnLst>
            <p:seq concurrent="1" nextAc="seek">
              <p:cTn id="2" restart="whenNotActive" fill="hold" evtFilter="cancelBubble" nodeType="interactiveSeq">
                <p:stCondLst>
                  <p:cond evt="onClick" delay="0">
                    <p:tgtEl>
                      <p:spTgt spid="30"/>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0"/>
                                        </p:tgtEl>
                                      </p:cBhvr>
                                    </p:cmd>
                                  </p:childTnLst>
                                </p:cTn>
                              </p:par>
                            </p:childTnLst>
                          </p:cTn>
                        </p:par>
                      </p:childTnLst>
                    </p:cTn>
                  </p:par>
                </p:childTnLst>
              </p:cTn>
              <p:nextCondLst>
                <p:cond evt="onClick" delay="0">
                  <p:tgtEl>
                    <p:spTgt spid="30"/>
                  </p:tgtEl>
                </p:cond>
              </p:nextCondLst>
            </p:seq>
            <p:audio>
              <p:cMediaNode vol="80000">
                <p:cTn id="7" fill="hold" display="0">
                  <p:stCondLst>
                    <p:cond delay="indefinite"/>
                  </p:stCondLst>
                  <p:endCondLst>
                    <p:cond evt="onStopAudio" delay="0">
                      <p:tgtEl>
                        <p:sldTgt/>
                      </p:tgtEl>
                    </p:cond>
                  </p:endCondLst>
                </p:cTn>
                <p:tgtEl>
                  <p:spTgt spid="3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59536"/>
          </a:xfrm>
          <a:prstGeom prst="rect">
            <a:avLst/>
          </a:prstGeom>
          <a:solidFill>
            <a:srgbClr val="04536B"/>
          </a:solidFill>
          <a:ln w="12700">
            <a:solidFill>
              <a:srgbClr val="04536B"/>
            </a:solidFill>
            <a:prstDash val="solid"/>
          </a:ln>
        </p:spPr>
        <p:txBody>
          <a:bodyPr/>
          <a:lstStyle/>
          <a:p>
            <a:endParaRPr lang="en-GB"/>
          </a:p>
        </p:txBody>
      </p:sp>
      <p:sp>
        <p:nvSpPr>
          <p:cNvPr id="3" name="Shape 1"/>
          <p:cNvSpPr/>
          <p:nvPr/>
        </p:nvSpPr>
        <p:spPr>
          <a:xfrm>
            <a:off x="0" y="859536"/>
            <a:ext cx="9144000" cy="45720"/>
          </a:xfrm>
          <a:prstGeom prst="rect">
            <a:avLst/>
          </a:prstGeom>
          <a:solidFill>
            <a:srgbClr val="C8862C"/>
          </a:solidFill>
          <a:ln w="12700">
            <a:solidFill>
              <a:srgbClr val="C8862C"/>
            </a:solidFill>
            <a:prstDash val="solid"/>
          </a:ln>
        </p:spPr>
        <p:txBody>
          <a:bodyPr/>
          <a:lstStyle/>
          <a:p>
            <a:endParaRPr lang="en-GB"/>
          </a:p>
        </p:txBody>
      </p:sp>
      <p:sp>
        <p:nvSpPr>
          <p:cNvPr id="4" name="Text 2"/>
          <p:cNvSpPr/>
          <p:nvPr/>
        </p:nvSpPr>
        <p:spPr>
          <a:xfrm>
            <a:off x="201168" y="0"/>
            <a:ext cx="5943600" cy="859536"/>
          </a:xfrm>
          <a:prstGeom prst="rect">
            <a:avLst/>
          </a:prstGeom>
          <a:noFill/>
          <a:ln/>
        </p:spPr>
        <p:txBody>
          <a:bodyPr wrap="square" rtlCol="0" anchor="ctr"/>
          <a:lstStyle/>
          <a:p>
            <a:pPr marL="0" indent="0">
              <a:buNone/>
            </a:pPr>
            <a:r>
              <a:rPr lang="en-US" sz="1900" b="1">
                <a:solidFill>
                  <a:srgbClr val="FFFFFF"/>
                </a:solidFill>
                <a:latin typeface="Arial" pitchFamily="34" charset="0"/>
                <a:ea typeface="Arial" pitchFamily="34" charset="-122"/>
                <a:cs typeface="Arial" pitchFamily="34" charset="-120"/>
              </a:rPr>
              <a:t>Theories of Ageing</a:t>
            </a:r>
            <a:endParaRPr lang="en-US" sz="1900"/>
          </a:p>
        </p:txBody>
      </p:sp>
      <p:sp>
        <p:nvSpPr>
          <p:cNvPr id="5" name="Text 3"/>
          <p:cNvSpPr/>
          <p:nvPr/>
        </p:nvSpPr>
        <p:spPr>
          <a:xfrm>
            <a:off x="6217920" y="54864"/>
            <a:ext cx="2834640" cy="749808"/>
          </a:xfrm>
          <a:prstGeom prst="rect">
            <a:avLst/>
          </a:prstGeom>
          <a:noFill/>
          <a:ln/>
        </p:spPr>
        <p:txBody>
          <a:bodyPr wrap="square" rtlCol="0" anchor="ctr"/>
          <a:lstStyle/>
          <a:p>
            <a:pPr marL="0" indent="0" algn="r">
              <a:buNone/>
            </a:pPr>
            <a:r>
              <a:rPr lang="en-US" sz="1000" i="1">
                <a:solidFill>
                  <a:srgbClr val="C5DCE6"/>
                </a:solidFill>
                <a:latin typeface="Arial" pitchFamily="34" charset="0"/>
                <a:ea typeface="Arial" pitchFamily="34" charset="-122"/>
                <a:cs typeface="Arial" pitchFamily="34" charset="-120"/>
              </a:rPr>
              <a:t>Frameworks for evaluating care</a:t>
            </a:r>
            <a:endParaRPr lang="en-US" sz="1000"/>
          </a:p>
        </p:txBody>
      </p:sp>
      <p:sp>
        <p:nvSpPr>
          <p:cNvPr id="6" name="Shape 4"/>
          <p:cNvSpPr/>
          <p:nvPr/>
        </p:nvSpPr>
        <p:spPr>
          <a:xfrm>
            <a:off x="0" y="4956048"/>
            <a:ext cx="9144000" cy="182880"/>
          </a:xfrm>
          <a:prstGeom prst="rect">
            <a:avLst/>
          </a:prstGeom>
          <a:solidFill>
            <a:srgbClr val="E4F2F5"/>
          </a:solidFill>
          <a:ln w="12700">
            <a:solidFill>
              <a:srgbClr val="E4F2F5"/>
            </a:solidFill>
            <a:prstDash val="solid"/>
          </a:ln>
        </p:spPr>
        <p:txBody>
          <a:bodyPr/>
          <a:lstStyle/>
          <a:p>
            <a:endParaRPr lang="en-GB"/>
          </a:p>
        </p:txBody>
      </p:sp>
      <p:sp>
        <p:nvSpPr>
          <p:cNvPr id="7" name="Text 5"/>
          <p:cNvSpPr/>
          <p:nvPr/>
        </p:nvSpPr>
        <p:spPr>
          <a:xfrm>
            <a:off x="228600" y="4960620"/>
            <a:ext cx="6400800" cy="155448"/>
          </a:xfrm>
          <a:prstGeom prst="rect">
            <a:avLst/>
          </a:prstGeom>
          <a:noFill/>
          <a:ln/>
        </p:spPr>
        <p:txBody>
          <a:bodyPr wrap="square" rtlCol="0" anchor="ctr"/>
          <a:lstStyle/>
          <a:p>
            <a:pPr marL="0" indent="0">
              <a:buNone/>
            </a:pPr>
            <a:r>
              <a:rPr lang="en-US" sz="700">
                <a:solidFill>
                  <a:srgbClr val="6B8090"/>
                </a:solidFill>
                <a:latin typeface="Arial" pitchFamily="34" charset="0"/>
                <a:ea typeface="Arial" pitchFamily="34" charset="-122"/>
                <a:cs typeface="Arial" pitchFamily="34" charset="-120"/>
              </a:rPr>
              <a:t>BMHP6027 – Empowering the Older Person  |  Shareen Bi (2318894)</a:t>
            </a:r>
            <a:endParaRPr lang="en-US" sz="700"/>
          </a:p>
        </p:txBody>
      </p:sp>
      <p:sp>
        <p:nvSpPr>
          <p:cNvPr id="8" name="Text 6"/>
          <p:cNvSpPr/>
          <p:nvPr/>
        </p:nvSpPr>
        <p:spPr>
          <a:xfrm>
            <a:off x="8686800" y="4960620"/>
            <a:ext cx="411480" cy="155448"/>
          </a:xfrm>
          <a:prstGeom prst="rect">
            <a:avLst/>
          </a:prstGeom>
          <a:noFill/>
          <a:ln/>
        </p:spPr>
        <p:txBody>
          <a:bodyPr wrap="square" rtlCol="0" anchor="ctr"/>
          <a:lstStyle/>
          <a:p>
            <a:pPr marL="0" indent="0" algn="r">
              <a:buNone/>
            </a:pPr>
            <a:r>
              <a:rPr lang="en-US" sz="700">
                <a:solidFill>
                  <a:srgbClr val="6B8090"/>
                </a:solidFill>
                <a:latin typeface="Arial" pitchFamily="34" charset="0"/>
                <a:ea typeface="Arial" pitchFamily="34" charset="-122"/>
                <a:cs typeface="Arial" pitchFamily="34" charset="-120"/>
              </a:rPr>
              <a:t>4/16</a:t>
            </a:r>
            <a:endParaRPr lang="en-US" sz="700"/>
          </a:p>
        </p:txBody>
      </p:sp>
      <p:sp>
        <p:nvSpPr>
          <p:cNvPr id="9" name="Text 7"/>
          <p:cNvSpPr/>
          <p:nvPr/>
        </p:nvSpPr>
        <p:spPr>
          <a:xfrm>
            <a:off x="201168" y="914400"/>
            <a:ext cx="8741664" cy="182880"/>
          </a:xfrm>
          <a:prstGeom prst="rect">
            <a:avLst/>
          </a:prstGeom>
          <a:noFill/>
          <a:ln/>
        </p:spPr>
        <p:txBody>
          <a:bodyPr wrap="square" rtlCol="0" anchor="ctr"/>
          <a:lstStyle/>
          <a:p>
            <a:pPr marL="0" indent="0">
              <a:buNone/>
            </a:pPr>
            <a:r>
              <a:rPr lang="en-US" sz="1000" i="1">
                <a:solidFill>
                  <a:srgbClr val="6B8090"/>
                </a:solidFill>
                <a:latin typeface="Arial" pitchFamily="34" charset="0"/>
                <a:ea typeface="Arial" pitchFamily="34" charset="-122"/>
                <a:cs typeface="Arial" pitchFamily="34" charset="-120"/>
              </a:rPr>
              <a:t>Each theory directly shapes how care services are designed and critiqued</a:t>
            </a:r>
            <a:endParaRPr lang="en-US" sz="1000"/>
          </a:p>
        </p:txBody>
      </p:sp>
      <p:sp>
        <p:nvSpPr>
          <p:cNvPr id="10" name="Shape 8"/>
          <p:cNvSpPr/>
          <p:nvPr/>
        </p:nvSpPr>
        <p:spPr>
          <a:xfrm>
            <a:off x="201168" y="1161288"/>
            <a:ext cx="4224528" cy="1682496"/>
          </a:xfrm>
          <a:prstGeom prst="rect">
            <a:avLst/>
          </a:prstGeom>
          <a:solidFill>
            <a:srgbClr val="E4F2F5"/>
          </a:solidFill>
          <a:ln w="12700">
            <a:solidFill>
              <a:srgbClr val="04536B"/>
            </a:solidFill>
            <a:prstDash val="solid"/>
          </a:ln>
          <a:effectLst>
            <a:outerShdw blurRad="38100" dist="25400" dir="2700000" algn="bl" rotWithShape="0">
              <a:srgbClr val="000000">
                <a:alpha val="7000"/>
              </a:srgbClr>
            </a:outerShdw>
          </a:effectLst>
        </p:spPr>
        <p:txBody>
          <a:bodyPr/>
          <a:lstStyle/>
          <a:p>
            <a:endParaRPr lang="en-GB"/>
          </a:p>
        </p:txBody>
      </p:sp>
      <p:sp>
        <p:nvSpPr>
          <p:cNvPr id="11" name="Shape 9"/>
          <p:cNvSpPr/>
          <p:nvPr/>
        </p:nvSpPr>
        <p:spPr>
          <a:xfrm>
            <a:off x="201168" y="1161288"/>
            <a:ext cx="4224528" cy="402336"/>
          </a:xfrm>
          <a:prstGeom prst="rect">
            <a:avLst/>
          </a:prstGeom>
          <a:solidFill>
            <a:srgbClr val="04536B"/>
          </a:solidFill>
          <a:ln w="12700">
            <a:solidFill>
              <a:srgbClr val="04536B"/>
            </a:solidFill>
            <a:prstDash val="solid"/>
          </a:ln>
        </p:spPr>
        <p:txBody>
          <a:bodyPr/>
          <a:lstStyle/>
          <a:p>
            <a:endParaRPr lang="en-GB"/>
          </a:p>
        </p:txBody>
      </p:sp>
      <p:pic>
        <p:nvPicPr>
          <p:cNvPr id="12" name="Image 0" descr="preencoded.png"/>
          <p:cNvPicPr>
            <a:picLocks noChangeAspect="1"/>
          </p:cNvPicPr>
          <p:nvPr/>
        </p:nvPicPr>
        <p:blipFill>
          <a:blip r:embed="rId5"/>
          <a:stretch>
            <a:fillRect/>
          </a:stretch>
        </p:blipFill>
        <p:spPr>
          <a:xfrm>
            <a:off x="274320" y="1216152"/>
            <a:ext cx="292608" cy="292608"/>
          </a:xfrm>
          <a:prstGeom prst="rect">
            <a:avLst/>
          </a:prstGeom>
        </p:spPr>
      </p:pic>
      <p:sp>
        <p:nvSpPr>
          <p:cNvPr id="13" name="Text 10"/>
          <p:cNvSpPr/>
          <p:nvPr/>
        </p:nvSpPr>
        <p:spPr>
          <a:xfrm>
            <a:off x="621792" y="1197864"/>
            <a:ext cx="3200400" cy="201168"/>
          </a:xfrm>
          <a:prstGeom prst="rect">
            <a:avLst/>
          </a:prstGeom>
          <a:noFill/>
          <a:ln/>
        </p:spPr>
        <p:txBody>
          <a:bodyPr wrap="square" rtlCol="0" anchor="ctr"/>
          <a:lstStyle/>
          <a:p>
            <a:pPr marL="0" indent="0">
              <a:buNone/>
            </a:pPr>
            <a:r>
              <a:rPr lang="en-US" sz="1200" b="1">
                <a:solidFill>
                  <a:srgbClr val="FFFFFF"/>
                </a:solidFill>
                <a:latin typeface="Arial" pitchFamily="34" charset="0"/>
                <a:ea typeface="Arial" pitchFamily="34" charset="-122"/>
                <a:cs typeface="Arial" pitchFamily="34" charset="-120"/>
              </a:rPr>
              <a:t>Activity Theory</a:t>
            </a:r>
            <a:endParaRPr lang="en-US" sz="1200"/>
          </a:p>
        </p:txBody>
      </p:sp>
      <p:sp>
        <p:nvSpPr>
          <p:cNvPr id="14" name="Text 11"/>
          <p:cNvSpPr/>
          <p:nvPr/>
        </p:nvSpPr>
        <p:spPr>
          <a:xfrm>
            <a:off x="621792" y="1389888"/>
            <a:ext cx="3657600" cy="146304"/>
          </a:xfrm>
          <a:prstGeom prst="rect">
            <a:avLst/>
          </a:prstGeom>
          <a:noFill/>
          <a:ln/>
        </p:spPr>
        <p:txBody>
          <a:bodyPr wrap="square" rtlCol="0" anchor="ctr"/>
          <a:lstStyle/>
          <a:p>
            <a:pPr marL="0" indent="0">
              <a:buNone/>
            </a:pPr>
            <a:r>
              <a:rPr lang="en-US" sz="900" i="1">
                <a:solidFill>
                  <a:srgbClr val="DDEEFF"/>
                </a:solidFill>
                <a:latin typeface="Arial" pitchFamily="34" charset="0"/>
                <a:ea typeface="Arial" pitchFamily="34" charset="-122"/>
                <a:cs typeface="Arial" pitchFamily="34" charset="-120"/>
              </a:rPr>
              <a:t>Havighurst, 1961</a:t>
            </a:r>
            <a:endParaRPr lang="en-US" sz="900"/>
          </a:p>
        </p:txBody>
      </p:sp>
      <p:sp>
        <p:nvSpPr>
          <p:cNvPr id="15" name="Shape 12"/>
          <p:cNvSpPr/>
          <p:nvPr/>
        </p:nvSpPr>
        <p:spPr>
          <a:xfrm>
            <a:off x="329184" y="1664208"/>
            <a:ext cx="128016" cy="128016"/>
          </a:xfrm>
          <a:prstGeom prst="ellipse">
            <a:avLst/>
          </a:prstGeom>
          <a:solidFill>
            <a:srgbClr val="04536B"/>
          </a:solidFill>
          <a:ln w="12700">
            <a:solidFill>
              <a:srgbClr val="04536B"/>
            </a:solidFill>
            <a:prstDash val="solid"/>
          </a:ln>
        </p:spPr>
        <p:txBody>
          <a:bodyPr/>
          <a:lstStyle/>
          <a:p>
            <a:endParaRPr lang="en-GB"/>
          </a:p>
        </p:txBody>
      </p:sp>
      <p:sp>
        <p:nvSpPr>
          <p:cNvPr id="16" name="Text 13"/>
          <p:cNvSpPr/>
          <p:nvPr/>
        </p:nvSpPr>
        <p:spPr>
          <a:xfrm>
            <a:off x="512064" y="1591056"/>
            <a:ext cx="3822192" cy="310896"/>
          </a:xfrm>
          <a:prstGeom prst="rect">
            <a:avLst/>
          </a:prstGeom>
          <a:noFill/>
          <a:ln/>
        </p:spPr>
        <p:txBody>
          <a:bodyPr wrap="square" rtlCol="0" anchor="ctr"/>
          <a:lstStyle/>
          <a:p>
            <a:pPr marL="0" indent="0">
              <a:buNone/>
            </a:pPr>
            <a:r>
              <a:rPr lang="en-US" sz="1100">
                <a:solidFill>
                  <a:srgbClr val="1C2830"/>
                </a:solidFill>
                <a:latin typeface="Arial" pitchFamily="34" charset="0"/>
                <a:ea typeface="Arial" pitchFamily="34" charset="-122"/>
                <a:cs typeface="Arial" pitchFamily="34" charset="-120"/>
              </a:rPr>
              <a:t>Staying active = psychological wellbeing</a:t>
            </a:r>
            <a:endParaRPr lang="en-US" sz="1100"/>
          </a:p>
        </p:txBody>
      </p:sp>
      <p:sp>
        <p:nvSpPr>
          <p:cNvPr id="17" name="Shape 14"/>
          <p:cNvSpPr/>
          <p:nvPr/>
        </p:nvSpPr>
        <p:spPr>
          <a:xfrm>
            <a:off x="329184" y="2020824"/>
            <a:ext cx="128016" cy="128016"/>
          </a:xfrm>
          <a:prstGeom prst="ellipse">
            <a:avLst/>
          </a:prstGeom>
          <a:solidFill>
            <a:srgbClr val="04536B"/>
          </a:solidFill>
          <a:ln w="12700">
            <a:solidFill>
              <a:srgbClr val="04536B"/>
            </a:solidFill>
            <a:prstDash val="solid"/>
          </a:ln>
        </p:spPr>
        <p:txBody>
          <a:bodyPr/>
          <a:lstStyle/>
          <a:p>
            <a:endParaRPr lang="en-GB"/>
          </a:p>
        </p:txBody>
      </p:sp>
      <p:sp>
        <p:nvSpPr>
          <p:cNvPr id="18" name="Text 15"/>
          <p:cNvSpPr/>
          <p:nvPr/>
        </p:nvSpPr>
        <p:spPr>
          <a:xfrm>
            <a:off x="512064" y="1947672"/>
            <a:ext cx="3822192" cy="310896"/>
          </a:xfrm>
          <a:prstGeom prst="rect">
            <a:avLst/>
          </a:prstGeom>
          <a:noFill/>
          <a:ln/>
        </p:spPr>
        <p:txBody>
          <a:bodyPr wrap="square" rtlCol="0" anchor="ctr"/>
          <a:lstStyle/>
          <a:p>
            <a:pPr marL="0" indent="0">
              <a:buNone/>
            </a:pPr>
            <a:r>
              <a:rPr lang="en-US" sz="1100">
                <a:solidFill>
                  <a:srgbClr val="1C2830"/>
                </a:solidFill>
                <a:latin typeface="Arial" pitchFamily="34" charset="0"/>
                <a:ea typeface="Arial" pitchFamily="34" charset="-122"/>
                <a:cs typeface="Arial" pitchFamily="34" charset="-120"/>
              </a:rPr>
              <a:t>Challenges care that removes older people</a:t>
            </a:r>
            <a:endParaRPr lang="en-US" sz="1100"/>
          </a:p>
        </p:txBody>
      </p:sp>
      <p:sp>
        <p:nvSpPr>
          <p:cNvPr id="19" name="Shape 16"/>
          <p:cNvSpPr/>
          <p:nvPr/>
        </p:nvSpPr>
        <p:spPr>
          <a:xfrm>
            <a:off x="329184" y="2377440"/>
            <a:ext cx="128016" cy="128016"/>
          </a:xfrm>
          <a:prstGeom prst="ellipse">
            <a:avLst/>
          </a:prstGeom>
          <a:solidFill>
            <a:srgbClr val="04536B"/>
          </a:solidFill>
          <a:ln w="12700">
            <a:solidFill>
              <a:srgbClr val="04536B"/>
            </a:solidFill>
            <a:prstDash val="solid"/>
          </a:ln>
        </p:spPr>
        <p:txBody>
          <a:bodyPr/>
          <a:lstStyle/>
          <a:p>
            <a:endParaRPr lang="en-GB"/>
          </a:p>
        </p:txBody>
      </p:sp>
      <p:sp>
        <p:nvSpPr>
          <p:cNvPr id="20" name="Text 17"/>
          <p:cNvSpPr/>
          <p:nvPr/>
        </p:nvSpPr>
        <p:spPr>
          <a:xfrm>
            <a:off x="512064" y="2304288"/>
            <a:ext cx="3822192" cy="310896"/>
          </a:xfrm>
          <a:prstGeom prst="rect">
            <a:avLst/>
          </a:prstGeom>
          <a:noFill/>
          <a:ln/>
        </p:spPr>
        <p:txBody>
          <a:bodyPr wrap="square" rtlCol="0" anchor="ctr"/>
          <a:lstStyle/>
          <a:p>
            <a:pPr marL="0" indent="0">
              <a:buNone/>
            </a:pPr>
            <a:r>
              <a:rPr lang="en-US" sz="1100">
                <a:solidFill>
                  <a:srgbClr val="1C2830"/>
                </a:solidFill>
                <a:latin typeface="Arial" pitchFamily="34" charset="0"/>
                <a:ea typeface="Arial" pitchFamily="34" charset="-122"/>
                <a:cs typeface="Arial" pitchFamily="34" charset="-120"/>
              </a:rPr>
              <a:t>Supports community-based approaches</a:t>
            </a:r>
            <a:endParaRPr lang="en-US" sz="1100"/>
          </a:p>
        </p:txBody>
      </p:sp>
      <p:sp>
        <p:nvSpPr>
          <p:cNvPr id="21" name="Shape 18"/>
          <p:cNvSpPr/>
          <p:nvPr/>
        </p:nvSpPr>
        <p:spPr>
          <a:xfrm>
            <a:off x="4681728" y="1161288"/>
            <a:ext cx="4224528" cy="1682496"/>
          </a:xfrm>
          <a:prstGeom prst="rect">
            <a:avLst/>
          </a:prstGeom>
          <a:solidFill>
            <a:srgbClr val="EEF0F2"/>
          </a:solidFill>
          <a:ln w="12700">
            <a:solidFill>
              <a:srgbClr val="5A6F7F"/>
            </a:solidFill>
            <a:prstDash val="solid"/>
          </a:ln>
          <a:effectLst>
            <a:outerShdw blurRad="38100" dist="25400" dir="2700000" algn="bl" rotWithShape="0">
              <a:srgbClr val="000000">
                <a:alpha val="7000"/>
              </a:srgbClr>
            </a:outerShdw>
          </a:effectLst>
        </p:spPr>
        <p:txBody>
          <a:bodyPr/>
          <a:lstStyle/>
          <a:p>
            <a:endParaRPr lang="en-GB"/>
          </a:p>
        </p:txBody>
      </p:sp>
      <p:sp>
        <p:nvSpPr>
          <p:cNvPr id="22" name="Shape 19"/>
          <p:cNvSpPr/>
          <p:nvPr/>
        </p:nvSpPr>
        <p:spPr>
          <a:xfrm>
            <a:off x="4681728" y="1161288"/>
            <a:ext cx="4224528" cy="402336"/>
          </a:xfrm>
          <a:prstGeom prst="rect">
            <a:avLst/>
          </a:prstGeom>
          <a:solidFill>
            <a:srgbClr val="5A6F7F"/>
          </a:solidFill>
          <a:ln w="12700">
            <a:solidFill>
              <a:srgbClr val="5A6F7F"/>
            </a:solidFill>
            <a:prstDash val="solid"/>
          </a:ln>
        </p:spPr>
        <p:txBody>
          <a:bodyPr/>
          <a:lstStyle/>
          <a:p>
            <a:endParaRPr lang="en-GB"/>
          </a:p>
        </p:txBody>
      </p:sp>
      <p:pic>
        <p:nvPicPr>
          <p:cNvPr id="23" name="Image 1" descr="preencoded.png"/>
          <p:cNvPicPr>
            <a:picLocks noChangeAspect="1"/>
          </p:cNvPicPr>
          <p:nvPr/>
        </p:nvPicPr>
        <p:blipFill>
          <a:blip r:embed="rId6"/>
          <a:stretch>
            <a:fillRect/>
          </a:stretch>
        </p:blipFill>
        <p:spPr>
          <a:xfrm>
            <a:off x="4754880" y="1216152"/>
            <a:ext cx="292608" cy="292608"/>
          </a:xfrm>
          <a:prstGeom prst="rect">
            <a:avLst/>
          </a:prstGeom>
        </p:spPr>
      </p:pic>
      <p:sp>
        <p:nvSpPr>
          <p:cNvPr id="24" name="Text 20"/>
          <p:cNvSpPr/>
          <p:nvPr/>
        </p:nvSpPr>
        <p:spPr>
          <a:xfrm>
            <a:off x="5102352" y="1197864"/>
            <a:ext cx="3200400" cy="201168"/>
          </a:xfrm>
          <a:prstGeom prst="rect">
            <a:avLst/>
          </a:prstGeom>
          <a:noFill/>
          <a:ln/>
        </p:spPr>
        <p:txBody>
          <a:bodyPr wrap="square" rtlCol="0" anchor="ctr"/>
          <a:lstStyle/>
          <a:p>
            <a:pPr marL="0" indent="0">
              <a:buNone/>
            </a:pPr>
            <a:r>
              <a:rPr lang="en-US" sz="1200" b="1">
                <a:solidFill>
                  <a:srgbClr val="FFFFFF"/>
                </a:solidFill>
                <a:latin typeface="Arial" pitchFamily="34" charset="0"/>
                <a:ea typeface="Arial" pitchFamily="34" charset="-122"/>
                <a:cs typeface="Arial" pitchFamily="34" charset="-120"/>
              </a:rPr>
              <a:t>Disengagement Theory</a:t>
            </a:r>
            <a:endParaRPr lang="en-US" sz="1200"/>
          </a:p>
        </p:txBody>
      </p:sp>
      <p:sp>
        <p:nvSpPr>
          <p:cNvPr id="25" name="Text 21"/>
          <p:cNvSpPr/>
          <p:nvPr/>
        </p:nvSpPr>
        <p:spPr>
          <a:xfrm>
            <a:off x="5102352" y="1389888"/>
            <a:ext cx="3657600" cy="146304"/>
          </a:xfrm>
          <a:prstGeom prst="rect">
            <a:avLst/>
          </a:prstGeom>
          <a:noFill/>
          <a:ln/>
        </p:spPr>
        <p:txBody>
          <a:bodyPr wrap="square" rtlCol="0" anchor="ctr"/>
          <a:lstStyle/>
          <a:p>
            <a:pPr marL="0" indent="0">
              <a:buNone/>
            </a:pPr>
            <a:r>
              <a:rPr lang="en-US" sz="900" i="1">
                <a:solidFill>
                  <a:srgbClr val="DDEEFF"/>
                </a:solidFill>
                <a:latin typeface="Arial" pitchFamily="34" charset="0"/>
                <a:ea typeface="Arial" pitchFamily="34" charset="-122"/>
                <a:cs typeface="Arial" pitchFamily="34" charset="-120"/>
              </a:rPr>
              <a:t>Cumming &amp; Henry, 1961</a:t>
            </a:r>
            <a:endParaRPr lang="en-US" sz="900"/>
          </a:p>
        </p:txBody>
      </p:sp>
      <p:sp>
        <p:nvSpPr>
          <p:cNvPr id="26" name="Shape 22"/>
          <p:cNvSpPr/>
          <p:nvPr/>
        </p:nvSpPr>
        <p:spPr>
          <a:xfrm>
            <a:off x="4809744" y="1664208"/>
            <a:ext cx="128016" cy="128016"/>
          </a:xfrm>
          <a:prstGeom prst="ellipse">
            <a:avLst/>
          </a:prstGeom>
          <a:solidFill>
            <a:srgbClr val="5A6F7F"/>
          </a:solidFill>
          <a:ln w="12700">
            <a:solidFill>
              <a:srgbClr val="5A6F7F"/>
            </a:solidFill>
            <a:prstDash val="solid"/>
          </a:ln>
        </p:spPr>
        <p:txBody>
          <a:bodyPr/>
          <a:lstStyle/>
          <a:p>
            <a:endParaRPr lang="en-GB"/>
          </a:p>
        </p:txBody>
      </p:sp>
      <p:sp>
        <p:nvSpPr>
          <p:cNvPr id="27" name="Text 23"/>
          <p:cNvSpPr/>
          <p:nvPr/>
        </p:nvSpPr>
        <p:spPr>
          <a:xfrm>
            <a:off x="4992624" y="1591056"/>
            <a:ext cx="3822192" cy="310896"/>
          </a:xfrm>
          <a:prstGeom prst="rect">
            <a:avLst/>
          </a:prstGeom>
          <a:noFill/>
          <a:ln/>
        </p:spPr>
        <p:txBody>
          <a:bodyPr wrap="square" rtlCol="0" anchor="ctr"/>
          <a:lstStyle/>
          <a:p>
            <a:pPr marL="0" indent="0">
              <a:buNone/>
            </a:pPr>
            <a:r>
              <a:rPr lang="en-US" sz="1100">
                <a:solidFill>
                  <a:srgbClr val="1C2830"/>
                </a:solidFill>
                <a:latin typeface="Arial" pitchFamily="34" charset="0"/>
                <a:ea typeface="Arial" pitchFamily="34" charset="-122"/>
                <a:cs typeface="Arial" pitchFamily="34" charset="-120"/>
              </a:rPr>
              <a:t>Withdrawal as natural part of ageing</a:t>
            </a:r>
            <a:endParaRPr lang="en-US" sz="1100"/>
          </a:p>
        </p:txBody>
      </p:sp>
      <p:sp>
        <p:nvSpPr>
          <p:cNvPr id="28" name="Shape 24"/>
          <p:cNvSpPr/>
          <p:nvPr/>
        </p:nvSpPr>
        <p:spPr>
          <a:xfrm>
            <a:off x="4809744" y="2020824"/>
            <a:ext cx="128016" cy="128016"/>
          </a:xfrm>
          <a:prstGeom prst="ellipse">
            <a:avLst/>
          </a:prstGeom>
          <a:solidFill>
            <a:srgbClr val="5A6F7F"/>
          </a:solidFill>
          <a:ln w="12700">
            <a:solidFill>
              <a:srgbClr val="5A6F7F"/>
            </a:solidFill>
            <a:prstDash val="solid"/>
          </a:ln>
        </p:spPr>
        <p:txBody>
          <a:bodyPr/>
          <a:lstStyle/>
          <a:p>
            <a:endParaRPr lang="en-GB"/>
          </a:p>
        </p:txBody>
      </p:sp>
      <p:sp>
        <p:nvSpPr>
          <p:cNvPr id="29" name="Text 25"/>
          <p:cNvSpPr/>
          <p:nvPr/>
        </p:nvSpPr>
        <p:spPr>
          <a:xfrm>
            <a:off x="4992624" y="1947672"/>
            <a:ext cx="3822192" cy="310896"/>
          </a:xfrm>
          <a:prstGeom prst="rect">
            <a:avLst/>
          </a:prstGeom>
          <a:noFill/>
          <a:ln/>
        </p:spPr>
        <p:txBody>
          <a:bodyPr wrap="square" rtlCol="0" anchor="ctr"/>
          <a:lstStyle/>
          <a:p>
            <a:pPr marL="0" indent="0">
              <a:buNone/>
            </a:pPr>
            <a:r>
              <a:rPr lang="en-US" sz="1100">
                <a:solidFill>
                  <a:srgbClr val="1C2830"/>
                </a:solidFill>
                <a:latin typeface="Arial" pitchFamily="34" charset="0"/>
                <a:ea typeface="Arial" pitchFamily="34" charset="-122"/>
                <a:cs typeface="Arial" pitchFamily="34" charset="-120"/>
              </a:rPr>
              <a:t>Challenged — risks justifying neglect</a:t>
            </a:r>
            <a:endParaRPr lang="en-US" sz="1100"/>
          </a:p>
        </p:txBody>
      </p:sp>
      <p:sp>
        <p:nvSpPr>
          <p:cNvPr id="30" name="Shape 26"/>
          <p:cNvSpPr/>
          <p:nvPr/>
        </p:nvSpPr>
        <p:spPr>
          <a:xfrm>
            <a:off x="4809744" y="2377440"/>
            <a:ext cx="128016" cy="128016"/>
          </a:xfrm>
          <a:prstGeom prst="ellipse">
            <a:avLst/>
          </a:prstGeom>
          <a:solidFill>
            <a:srgbClr val="5A6F7F"/>
          </a:solidFill>
          <a:ln w="12700">
            <a:solidFill>
              <a:srgbClr val="5A6F7F"/>
            </a:solidFill>
            <a:prstDash val="solid"/>
          </a:ln>
        </p:spPr>
        <p:txBody>
          <a:bodyPr/>
          <a:lstStyle/>
          <a:p>
            <a:endParaRPr lang="en-GB"/>
          </a:p>
        </p:txBody>
      </p:sp>
      <p:sp>
        <p:nvSpPr>
          <p:cNvPr id="31" name="Text 27"/>
          <p:cNvSpPr/>
          <p:nvPr/>
        </p:nvSpPr>
        <p:spPr>
          <a:xfrm>
            <a:off x="4992624" y="2304288"/>
            <a:ext cx="3822192" cy="310896"/>
          </a:xfrm>
          <a:prstGeom prst="rect">
            <a:avLst/>
          </a:prstGeom>
          <a:noFill/>
          <a:ln/>
        </p:spPr>
        <p:txBody>
          <a:bodyPr wrap="square" rtlCol="0" anchor="ctr"/>
          <a:lstStyle/>
          <a:p>
            <a:pPr marL="0" indent="0">
              <a:buNone/>
            </a:pPr>
            <a:r>
              <a:rPr lang="en-US" sz="1100">
                <a:solidFill>
                  <a:srgbClr val="1C2830"/>
                </a:solidFill>
                <a:latin typeface="Arial" pitchFamily="34" charset="0"/>
                <a:ea typeface="Arial" pitchFamily="34" charset="-122"/>
                <a:cs typeface="Arial" pitchFamily="34" charset="-120"/>
              </a:rPr>
              <a:t>Useful as a critical lens only</a:t>
            </a:r>
            <a:endParaRPr lang="en-US" sz="1100"/>
          </a:p>
        </p:txBody>
      </p:sp>
      <p:sp>
        <p:nvSpPr>
          <p:cNvPr id="32" name="Shape 28"/>
          <p:cNvSpPr/>
          <p:nvPr/>
        </p:nvSpPr>
        <p:spPr>
          <a:xfrm>
            <a:off x="201168" y="2971800"/>
            <a:ext cx="4224528" cy="1682496"/>
          </a:xfrm>
          <a:prstGeom prst="rect">
            <a:avLst/>
          </a:prstGeom>
          <a:solidFill>
            <a:srgbClr val="D0E8F8"/>
          </a:solidFill>
          <a:ln w="12700">
            <a:solidFill>
              <a:srgbClr val="1A5F9E"/>
            </a:solidFill>
            <a:prstDash val="solid"/>
          </a:ln>
          <a:effectLst>
            <a:outerShdw blurRad="38100" dist="25400" dir="2700000" algn="bl" rotWithShape="0">
              <a:srgbClr val="000000">
                <a:alpha val="7000"/>
              </a:srgbClr>
            </a:outerShdw>
          </a:effectLst>
        </p:spPr>
        <p:txBody>
          <a:bodyPr/>
          <a:lstStyle/>
          <a:p>
            <a:endParaRPr lang="en-GB"/>
          </a:p>
        </p:txBody>
      </p:sp>
      <p:sp>
        <p:nvSpPr>
          <p:cNvPr id="33" name="Shape 29"/>
          <p:cNvSpPr/>
          <p:nvPr/>
        </p:nvSpPr>
        <p:spPr>
          <a:xfrm>
            <a:off x="201168" y="2971800"/>
            <a:ext cx="4224528" cy="402336"/>
          </a:xfrm>
          <a:prstGeom prst="rect">
            <a:avLst/>
          </a:prstGeom>
          <a:solidFill>
            <a:srgbClr val="1A5F9E"/>
          </a:solidFill>
          <a:ln w="12700">
            <a:solidFill>
              <a:srgbClr val="1A5F9E"/>
            </a:solidFill>
            <a:prstDash val="solid"/>
          </a:ln>
        </p:spPr>
        <p:txBody>
          <a:bodyPr/>
          <a:lstStyle/>
          <a:p>
            <a:endParaRPr lang="en-GB"/>
          </a:p>
        </p:txBody>
      </p:sp>
      <p:pic>
        <p:nvPicPr>
          <p:cNvPr id="34" name="Image 2" descr="preencoded.png"/>
          <p:cNvPicPr>
            <a:picLocks noChangeAspect="1"/>
          </p:cNvPicPr>
          <p:nvPr/>
        </p:nvPicPr>
        <p:blipFill>
          <a:blip r:embed="rId7"/>
          <a:stretch>
            <a:fillRect/>
          </a:stretch>
        </p:blipFill>
        <p:spPr>
          <a:xfrm>
            <a:off x="274320" y="3026664"/>
            <a:ext cx="292608" cy="292608"/>
          </a:xfrm>
          <a:prstGeom prst="rect">
            <a:avLst/>
          </a:prstGeom>
        </p:spPr>
      </p:pic>
      <p:sp>
        <p:nvSpPr>
          <p:cNvPr id="35" name="Text 30"/>
          <p:cNvSpPr/>
          <p:nvPr/>
        </p:nvSpPr>
        <p:spPr>
          <a:xfrm>
            <a:off x="621792" y="3008376"/>
            <a:ext cx="3200400" cy="201168"/>
          </a:xfrm>
          <a:prstGeom prst="rect">
            <a:avLst/>
          </a:prstGeom>
          <a:noFill/>
          <a:ln/>
        </p:spPr>
        <p:txBody>
          <a:bodyPr wrap="square" rtlCol="0" anchor="ctr"/>
          <a:lstStyle/>
          <a:p>
            <a:pPr marL="0" indent="0">
              <a:buNone/>
            </a:pPr>
            <a:r>
              <a:rPr lang="en-US" sz="1200" b="1">
                <a:solidFill>
                  <a:srgbClr val="FFFFFF"/>
                </a:solidFill>
                <a:latin typeface="Arial" pitchFamily="34" charset="0"/>
                <a:ea typeface="Arial" pitchFamily="34" charset="-122"/>
                <a:cs typeface="Arial" pitchFamily="34" charset="-120"/>
              </a:rPr>
              <a:t>Continuity Theory</a:t>
            </a:r>
            <a:endParaRPr lang="en-US" sz="1200"/>
          </a:p>
        </p:txBody>
      </p:sp>
      <p:sp>
        <p:nvSpPr>
          <p:cNvPr id="36" name="Text 31"/>
          <p:cNvSpPr/>
          <p:nvPr/>
        </p:nvSpPr>
        <p:spPr>
          <a:xfrm>
            <a:off x="621792" y="3200400"/>
            <a:ext cx="3657600" cy="146304"/>
          </a:xfrm>
          <a:prstGeom prst="rect">
            <a:avLst/>
          </a:prstGeom>
          <a:noFill/>
          <a:ln/>
        </p:spPr>
        <p:txBody>
          <a:bodyPr wrap="square" rtlCol="0" anchor="ctr"/>
          <a:lstStyle/>
          <a:p>
            <a:pPr marL="0" indent="0">
              <a:buNone/>
            </a:pPr>
            <a:r>
              <a:rPr lang="en-US" sz="900" i="1">
                <a:solidFill>
                  <a:srgbClr val="DDEEFF"/>
                </a:solidFill>
                <a:latin typeface="Arial" pitchFamily="34" charset="0"/>
                <a:ea typeface="Arial" pitchFamily="34" charset="-122"/>
                <a:cs typeface="Arial" pitchFamily="34" charset="-120"/>
              </a:rPr>
              <a:t>Atchley, 1989</a:t>
            </a:r>
            <a:endParaRPr lang="en-US" sz="900"/>
          </a:p>
        </p:txBody>
      </p:sp>
      <p:sp>
        <p:nvSpPr>
          <p:cNvPr id="37" name="Shape 32"/>
          <p:cNvSpPr/>
          <p:nvPr/>
        </p:nvSpPr>
        <p:spPr>
          <a:xfrm>
            <a:off x="329184" y="3474720"/>
            <a:ext cx="128016" cy="128016"/>
          </a:xfrm>
          <a:prstGeom prst="ellipse">
            <a:avLst/>
          </a:prstGeom>
          <a:solidFill>
            <a:srgbClr val="1A5F9E"/>
          </a:solidFill>
          <a:ln w="12700">
            <a:solidFill>
              <a:srgbClr val="1A5F9E"/>
            </a:solidFill>
            <a:prstDash val="solid"/>
          </a:ln>
        </p:spPr>
        <p:txBody>
          <a:bodyPr/>
          <a:lstStyle/>
          <a:p>
            <a:endParaRPr lang="en-GB"/>
          </a:p>
        </p:txBody>
      </p:sp>
      <p:sp>
        <p:nvSpPr>
          <p:cNvPr id="38" name="Text 33"/>
          <p:cNvSpPr/>
          <p:nvPr/>
        </p:nvSpPr>
        <p:spPr>
          <a:xfrm>
            <a:off x="512064" y="3401568"/>
            <a:ext cx="3822192" cy="310896"/>
          </a:xfrm>
          <a:prstGeom prst="rect">
            <a:avLst/>
          </a:prstGeom>
          <a:noFill/>
          <a:ln/>
        </p:spPr>
        <p:txBody>
          <a:bodyPr wrap="square" rtlCol="0" anchor="ctr"/>
          <a:lstStyle/>
          <a:p>
            <a:pPr marL="0" indent="0">
              <a:buNone/>
            </a:pPr>
            <a:r>
              <a:rPr lang="en-US" sz="1100">
                <a:solidFill>
                  <a:srgbClr val="1C2830"/>
                </a:solidFill>
                <a:latin typeface="Arial" pitchFamily="34" charset="0"/>
                <a:ea typeface="Arial" pitchFamily="34" charset="-122"/>
                <a:cs typeface="Arial" pitchFamily="34" charset="-120"/>
              </a:rPr>
              <a:t>Maintaining familiar patterns = adjustment</a:t>
            </a:r>
            <a:endParaRPr lang="en-US" sz="1100"/>
          </a:p>
        </p:txBody>
      </p:sp>
      <p:sp>
        <p:nvSpPr>
          <p:cNvPr id="39" name="Shape 34"/>
          <p:cNvSpPr/>
          <p:nvPr/>
        </p:nvSpPr>
        <p:spPr>
          <a:xfrm>
            <a:off x="329184" y="3831336"/>
            <a:ext cx="128016" cy="128016"/>
          </a:xfrm>
          <a:prstGeom prst="ellipse">
            <a:avLst/>
          </a:prstGeom>
          <a:solidFill>
            <a:srgbClr val="1A5F9E"/>
          </a:solidFill>
          <a:ln w="12700">
            <a:solidFill>
              <a:srgbClr val="1A5F9E"/>
            </a:solidFill>
            <a:prstDash val="solid"/>
          </a:ln>
        </p:spPr>
        <p:txBody>
          <a:bodyPr/>
          <a:lstStyle/>
          <a:p>
            <a:endParaRPr lang="en-GB"/>
          </a:p>
        </p:txBody>
      </p:sp>
      <p:sp>
        <p:nvSpPr>
          <p:cNvPr id="40" name="Text 35"/>
          <p:cNvSpPr/>
          <p:nvPr/>
        </p:nvSpPr>
        <p:spPr>
          <a:xfrm>
            <a:off x="512064" y="3758184"/>
            <a:ext cx="3822192" cy="310896"/>
          </a:xfrm>
          <a:prstGeom prst="rect">
            <a:avLst/>
          </a:prstGeom>
          <a:noFill/>
          <a:ln/>
        </p:spPr>
        <p:txBody>
          <a:bodyPr wrap="square" rtlCol="0" anchor="ctr"/>
          <a:lstStyle/>
          <a:p>
            <a:pPr marL="0" indent="0">
              <a:buNone/>
            </a:pPr>
            <a:r>
              <a:rPr lang="en-US" sz="1100">
                <a:solidFill>
                  <a:srgbClr val="1C2830"/>
                </a:solidFill>
                <a:latin typeface="Arial" pitchFamily="34" charset="0"/>
                <a:ea typeface="Arial" pitchFamily="34" charset="-122"/>
                <a:cs typeface="Arial" pitchFamily="34" charset="-120"/>
              </a:rPr>
              <a:t>Foundation for home-based care</a:t>
            </a:r>
            <a:endParaRPr lang="en-US" sz="1100"/>
          </a:p>
        </p:txBody>
      </p:sp>
      <p:sp>
        <p:nvSpPr>
          <p:cNvPr id="41" name="Shape 36"/>
          <p:cNvSpPr/>
          <p:nvPr/>
        </p:nvSpPr>
        <p:spPr>
          <a:xfrm>
            <a:off x="329184" y="4187952"/>
            <a:ext cx="128016" cy="128016"/>
          </a:xfrm>
          <a:prstGeom prst="ellipse">
            <a:avLst/>
          </a:prstGeom>
          <a:solidFill>
            <a:srgbClr val="1A5F9E"/>
          </a:solidFill>
          <a:ln w="12700">
            <a:solidFill>
              <a:srgbClr val="1A5F9E"/>
            </a:solidFill>
            <a:prstDash val="solid"/>
          </a:ln>
        </p:spPr>
        <p:txBody>
          <a:bodyPr/>
          <a:lstStyle/>
          <a:p>
            <a:endParaRPr lang="en-GB"/>
          </a:p>
        </p:txBody>
      </p:sp>
      <p:sp>
        <p:nvSpPr>
          <p:cNvPr id="42" name="Text 37"/>
          <p:cNvSpPr/>
          <p:nvPr/>
        </p:nvSpPr>
        <p:spPr>
          <a:xfrm>
            <a:off x="512064" y="4114800"/>
            <a:ext cx="3822192" cy="310896"/>
          </a:xfrm>
          <a:prstGeom prst="rect">
            <a:avLst/>
          </a:prstGeom>
          <a:noFill/>
          <a:ln/>
        </p:spPr>
        <p:txBody>
          <a:bodyPr wrap="square" rtlCol="0" anchor="ctr"/>
          <a:lstStyle/>
          <a:p>
            <a:pPr marL="0" indent="0">
              <a:buNone/>
            </a:pPr>
            <a:r>
              <a:rPr lang="en-US" sz="1100">
                <a:solidFill>
                  <a:srgbClr val="1C2830"/>
                </a:solidFill>
                <a:latin typeface="Arial" pitchFamily="34" charset="0"/>
                <a:ea typeface="Arial" pitchFamily="34" charset="-122"/>
                <a:cs typeface="Arial" pitchFamily="34" charset="-120"/>
              </a:rPr>
              <a:t>Supports retention of identity &amp; routine</a:t>
            </a:r>
            <a:endParaRPr lang="en-US" sz="1100"/>
          </a:p>
        </p:txBody>
      </p:sp>
      <p:sp>
        <p:nvSpPr>
          <p:cNvPr id="43" name="Shape 38"/>
          <p:cNvSpPr/>
          <p:nvPr/>
        </p:nvSpPr>
        <p:spPr>
          <a:xfrm>
            <a:off x="4681728" y="2971800"/>
            <a:ext cx="4224528" cy="1682496"/>
          </a:xfrm>
          <a:prstGeom prst="rect">
            <a:avLst/>
          </a:prstGeom>
          <a:solidFill>
            <a:srgbClr val="EBD9F5"/>
          </a:solidFill>
          <a:ln w="12700">
            <a:solidFill>
              <a:srgbClr val="5B2D8E"/>
            </a:solidFill>
            <a:prstDash val="solid"/>
          </a:ln>
          <a:effectLst>
            <a:outerShdw blurRad="38100" dist="25400" dir="2700000" algn="bl" rotWithShape="0">
              <a:srgbClr val="000000">
                <a:alpha val="7000"/>
              </a:srgbClr>
            </a:outerShdw>
          </a:effectLst>
        </p:spPr>
        <p:txBody>
          <a:bodyPr/>
          <a:lstStyle/>
          <a:p>
            <a:endParaRPr lang="en-GB"/>
          </a:p>
        </p:txBody>
      </p:sp>
      <p:sp>
        <p:nvSpPr>
          <p:cNvPr id="44" name="Shape 39"/>
          <p:cNvSpPr/>
          <p:nvPr/>
        </p:nvSpPr>
        <p:spPr>
          <a:xfrm>
            <a:off x="4681728" y="2971800"/>
            <a:ext cx="4224528" cy="402336"/>
          </a:xfrm>
          <a:prstGeom prst="rect">
            <a:avLst/>
          </a:prstGeom>
          <a:solidFill>
            <a:srgbClr val="5B2D8E"/>
          </a:solidFill>
          <a:ln w="12700">
            <a:solidFill>
              <a:srgbClr val="5B2D8E"/>
            </a:solidFill>
            <a:prstDash val="solid"/>
          </a:ln>
        </p:spPr>
        <p:txBody>
          <a:bodyPr/>
          <a:lstStyle/>
          <a:p>
            <a:endParaRPr lang="en-GB"/>
          </a:p>
        </p:txBody>
      </p:sp>
      <p:pic>
        <p:nvPicPr>
          <p:cNvPr id="45" name="Image 3" descr="preencoded.png"/>
          <p:cNvPicPr>
            <a:picLocks noChangeAspect="1"/>
          </p:cNvPicPr>
          <p:nvPr/>
        </p:nvPicPr>
        <p:blipFill>
          <a:blip r:embed="rId8"/>
          <a:stretch>
            <a:fillRect/>
          </a:stretch>
        </p:blipFill>
        <p:spPr>
          <a:xfrm>
            <a:off x="4754880" y="3026664"/>
            <a:ext cx="292608" cy="292608"/>
          </a:xfrm>
          <a:prstGeom prst="rect">
            <a:avLst/>
          </a:prstGeom>
        </p:spPr>
      </p:pic>
      <p:sp>
        <p:nvSpPr>
          <p:cNvPr id="46" name="Text 40"/>
          <p:cNvSpPr/>
          <p:nvPr/>
        </p:nvSpPr>
        <p:spPr>
          <a:xfrm>
            <a:off x="5102352" y="3008376"/>
            <a:ext cx="3200400" cy="201168"/>
          </a:xfrm>
          <a:prstGeom prst="rect">
            <a:avLst/>
          </a:prstGeom>
          <a:noFill/>
          <a:ln/>
        </p:spPr>
        <p:txBody>
          <a:bodyPr wrap="square" rtlCol="0" anchor="ctr"/>
          <a:lstStyle/>
          <a:p>
            <a:pPr marL="0" indent="0">
              <a:buNone/>
            </a:pPr>
            <a:r>
              <a:rPr lang="en-US" sz="1200" b="1">
                <a:solidFill>
                  <a:srgbClr val="FFFFFF"/>
                </a:solidFill>
                <a:latin typeface="Arial" pitchFamily="34" charset="0"/>
                <a:ea typeface="Arial" pitchFamily="34" charset="-122"/>
                <a:cs typeface="Arial" pitchFamily="34" charset="-120"/>
              </a:rPr>
              <a:t>Life Course Theory</a:t>
            </a:r>
            <a:endParaRPr lang="en-US" sz="1200"/>
          </a:p>
        </p:txBody>
      </p:sp>
      <p:sp>
        <p:nvSpPr>
          <p:cNvPr id="47" name="Text 41"/>
          <p:cNvSpPr/>
          <p:nvPr/>
        </p:nvSpPr>
        <p:spPr>
          <a:xfrm>
            <a:off x="5102352" y="3200400"/>
            <a:ext cx="3657600" cy="146304"/>
          </a:xfrm>
          <a:prstGeom prst="rect">
            <a:avLst/>
          </a:prstGeom>
          <a:noFill/>
          <a:ln/>
        </p:spPr>
        <p:txBody>
          <a:bodyPr wrap="square" rtlCol="0" anchor="ctr"/>
          <a:lstStyle/>
          <a:p>
            <a:pPr marL="0" indent="0">
              <a:buNone/>
            </a:pPr>
            <a:r>
              <a:rPr lang="en-US" sz="900" i="1">
                <a:solidFill>
                  <a:srgbClr val="DDEEFF"/>
                </a:solidFill>
                <a:latin typeface="Arial" pitchFamily="34" charset="0"/>
                <a:ea typeface="Arial" pitchFamily="34" charset="-122"/>
                <a:cs typeface="Arial" pitchFamily="34" charset="-120"/>
              </a:rPr>
              <a:t>Elder, 1994</a:t>
            </a:r>
            <a:endParaRPr lang="en-US" sz="900"/>
          </a:p>
        </p:txBody>
      </p:sp>
      <p:sp>
        <p:nvSpPr>
          <p:cNvPr id="48" name="Shape 42"/>
          <p:cNvSpPr/>
          <p:nvPr/>
        </p:nvSpPr>
        <p:spPr>
          <a:xfrm>
            <a:off x="4809744" y="3474720"/>
            <a:ext cx="128016" cy="128016"/>
          </a:xfrm>
          <a:prstGeom prst="ellipse">
            <a:avLst/>
          </a:prstGeom>
          <a:solidFill>
            <a:srgbClr val="5B2D8E"/>
          </a:solidFill>
          <a:ln w="12700">
            <a:solidFill>
              <a:srgbClr val="5B2D8E"/>
            </a:solidFill>
            <a:prstDash val="solid"/>
          </a:ln>
        </p:spPr>
        <p:txBody>
          <a:bodyPr/>
          <a:lstStyle/>
          <a:p>
            <a:endParaRPr lang="en-GB"/>
          </a:p>
        </p:txBody>
      </p:sp>
      <p:sp>
        <p:nvSpPr>
          <p:cNvPr id="49" name="Text 43"/>
          <p:cNvSpPr/>
          <p:nvPr/>
        </p:nvSpPr>
        <p:spPr>
          <a:xfrm>
            <a:off x="4992624" y="3401568"/>
            <a:ext cx="3822192" cy="310896"/>
          </a:xfrm>
          <a:prstGeom prst="rect">
            <a:avLst/>
          </a:prstGeom>
          <a:noFill/>
          <a:ln/>
        </p:spPr>
        <p:txBody>
          <a:bodyPr wrap="square" rtlCol="0" anchor="ctr"/>
          <a:lstStyle/>
          <a:p>
            <a:pPr marL="0" indent="0">
              <a:buNone/>
            </a:pPr>
            <a:r>
              <a:rPr lang="en-US" sz="1100">
                <a:solidFill>
                  <a:srgbClr val="1C2830"/>
                </a:solidFill>
                <a:latin typeface="Arial" pitchFamily="34" charset="0"/>
                <a:ea typeface="Arial" pitchFamily="34" charset="-122"/>
                <a:cs typeface="Arial" pitchFamily="34" charset="-120"/>
              </a:rPr>
              <a:t>Ageing shaped by earlier inequality</a:t>
            </a:r>
            <a:endParaRPr lang="en-US" sz="1100"/>
          </a:p>
        </p:txBody>
      </p:sp>
      <p:sp>
        <p:nvSpPr>
          <p:cNvPr id="50" name="Shape 44"/>
          <p:cNvSpPr/>
          <p:nvPr/>
        </p:nvSpPr>
        <p:spPr>
          <a:xfrm>
            <a:off x="4809744" y="3831336"/>
            <a:ext cx="128016" cy="128016"/>
          </a:xfrm>
          <a:prstGeom prst="ellipse">
            <a:avLst/>
          </a:prstGeom>
          <a:solidFill>
            <a:srgbClr val="5B2D8E"/>
          </a:solidFill>
          <a:ln w="12700">
            <a:solidFill>
              <a:srgbClr val="5B2D8E"/>
            </a:solidFill>
            <a:prstDash val="solid"/>
          </a:ln>
        </p:spPr>
        <p:txBody>
          <a:bodyPr/>
          <a:lstStyle/>
          <a:p>
            <a:endParaRPr lang="en-GB"/>
          </a:p>
        </p:txBody>
      </p:sp>
      <p:sp>
        <p:nvSpPr>
          <p:cNvPr id="51" name="Text 45"/>
          <p:cNvSpPr/>
          <p:nvPr/>
        </p:nvSpPr>
        <p:spPr>
          <a:xfrm>
            <a:off x="4992624" y="3758184"/>
            <a:ext cx="3822192" cy="310896"/>
          </a:xfrm>
          <a:prstGeom prst="rect">
            <a:avLst/>
          </a:prstGeom>
          <a:noFill/>
          <a:ln/>
        </p:spPr>
        <p:txBody>
          <a:bodyPr wrap="square" rtlCol="0" anchor="ctr"/>
          <a:lstStyle/>
          <a:p>
            <a:pPr marL="0" indent="0">
              <a:buNone/>
            </a:pPr>
            <a:r>
              <a:rPr lang="en-US" sz="1100">
                <a:solidFill>
                  <a:srgbClr val="1C2830"/>
                </a:solidFill>
                <a:latin typeface="Arial" pitchFamily="34" charset="0"/>
                <a:ea typeface="Arial" pitchFamily="34" charset="-122"/>
                <a:cs typeface="Arial" pitchFamily="34" charset="-120"/>
              </a:rPr>
              <a:t>No one-size-fits-all care model</a:t>
            </a:r>
            <a:endParaRPr lang="en-US" sz="1100"/>
          </a:p>
        </p:txBody>
      </p:sp>
      <p:sp>
        <p:nvSpPr>
          <p:cNvPr id="52" name="Shape 46"/>
          <p:cNvSpPr/>
          <p:nvPr/>
        </p:nvSpPr>
        <p:spPr>
          <a:xfrm>
            <a:off x="4809744" y="4187952"/>
            <a:ext cx="128016" cy="128016"/>
          </a:xfrm>
          <a:prstGeom prst="ellipse">
            <a:avLst/>
          </a:prstGeom>
          <a:solidFill>
            <a:srgbClr val="5B2D8E"/>
          </a:solidFill>
          <a:ln w="12700">
            <a:solidFill>
              <a:srgbClr val="5B2D8E"/>
            </a:solidFill>
            <a:prstDash val="solid"/>
          </a:ln>
        </p:spPr>
        <p:txBody>
          <a:bodyPr/>
          <a:lstStyle/>
          <a:p>
            <a:endParaRPr lang="en-GB"/>
          </a:p>
        </p:txBody>
      </p:sp>
      <p:sp>
        <p:nvSpPr>
          <p:cNvPr id="53" name="Text 47"/>
          <p:cNvSpPr/>
          <p:nvPr/>
        </p:nvSpPr>
        <p:spPr>
          <a:xfrm>
            <a:off x="4992624" y="4114800"/>
            <a:ext cx="3822192" cy="310896"/>
          </a:xfrm>
          <a:prstGeom prst="rect">
            <a:avLst/>
          </a:prstGeom>
          <a:noFill/>
          <a:ln/>
        </p:spPr>
        <p:txBody>
          <a:bodyPr wrap="square" rtlCol="0" anchor="ctr"/>
          <a:lstStyle/>
          <a:p>
            <a:pPr marL="0" indent="0">
              <a:buNone/>
            </a:pPr>
            <a:r>
              <a:rPr lang="en-US" sz="1100">
                <a:solidFill>
                  <a:srgbClr val="1C2830"/>
                </a:solidFill>
                <a:latin typeface="Arial" pitchFamily="34" charset="0"/>
                <a:ea typeface="Arial" pitchFamily="34" charset="-122"/>
                <a:cs typeface="Arial" pitchFamily="34" charset="-120"/>
              </a:rPr>
              <a:t>Equity must be deliberate in design</a:t>
            </a:r>
            <a:endParaRPr lang="en-US" sz="1100"/>
          </a:p>
        </p:txBody>
      </p:sp>
      <p:pic>
        <p:nvPicPr>
          <p:cNvPr id="54" name="New Recording (3)">
            <a:hlinkClick r:id="" action="ppaction://media"/>
            <a:extLst>
              <a:ext uri="{FF2B5EF4-FFF2-40B4-BE49-F238E27FC236}">
                <a16:creationId xmlns:a16="http://schemas.microsoft.com/office/drawing/2014/main" id="{58852972-ED36-2DF8-BCB9-7ABA975CF037}"/>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7777389" y="3888468"/>
            <a:ext cx="730250" cy="73025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8145"/>
    </mc:Choice>
    <mc:Fallback>
      <p:transition spd="slow" advTm="28145"/>
    </mc:Fallback>
  </mc:AlternateContent>
  <p:timing>
    <p:tnLst>
      <p:par>
        <p:cTn id="1" dur="indefinite" restart="never" nodeType="tmRoot">
          <p:childTnLst>
            <p:seq concurrent="1" nextAc="seek">
              <p:cTn id="2" restart="whenNotActive" fill="hold" evtFilter="cancelBubble" nodeType="interactiveSeq">
                <p:stCondLst>
                  <p:cond evt="onClick" delay="0">
                    <p:tgtEl>
                      <p:spTgt spid="5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4"/>
                                        </p:tgtEl>
                                      </p:cBhvr>
                                    </p:cmd>
                                  </p:childTnLst>
                                </p:cTn>
                              </p:par>
                            </p:childTnLst>
                          </p:cTn>
                        </p:par>
                      </p:childTnLst>
                    </p:cTn>
                  </p:par>
                </p:childTnLst>
              </p:cTn>
              <p:nextCondLst>
                <p:cond evt="onClick" delay="0">
                  <p:tgtEl>
                    <p:spTgt spid="54"/>
                  </p:tgtEl>
                </p:cond>
              </p:nextCondLst>
            </p:seq>
            <p:audio>
              <p:cMediaNode vol="80000">
                <p:cTn id="7" fill="hold" display="0">
                  <p:stCondLst>
                    <p:cond delay="indefinite"/>
                  </p:stCondLst>
                  <p:endCondLst>
                    <p:cond evt="onStopAudio" delay="0">
                      <p:tgtEl>
                        <p:sldTgt/>
                      </p:tgtEl>
                    </p:cond>
                  </p:endCondLst>
                </p:cTn>
                <p:tgtEl>
                  <p:spTgt spid="5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59536"/>
          </a:xfrm>
          <a:prstGeom prst="rect">
            <a:avLst/>
          </a:prstGeom>
          <a:solidFill>
            <a:srgbClr val="04536B"/>
          </a:solidFill>
          <a:ln w="12700">
            <a:solidFill>
              <a:srgbClr val="04536B"/>
            </a:solidFill>
            <a:prstDash val="solid"/>
          </a:ln>
        </p:spPr>
        <p:txBody>
          <a:bodyPr/>
          <a:lstStyle/>
          <a:p>
            <a:endParaRPr lang="en-GB"/>
          </a:p>
        </p:txBody>
      </p:sp>
      <p:sp>
        <p:nvSpPr>
          <p:cNvPr id="3" name="Shape 1"/>
          <p:cNvSpPr/>
          <p:nvPr/>
        </p:nvSpPr>
        <p:spPr>
          <a:xfrm>
            <a:off x="0" y="859536"/>
            <a:ext cx="9144000" cy="45720"/>
          </a:xfrm>
          <a:prstGeom prst="rect">
            <a:avLst/>
          </a:prstGeom>
          <a:solidFill>
            <a:srgbClr val="C8862C"/>
          </a:solidFill>
          <a:ln w="12700">
            <a:solidFill>
              <a:srgbClr val="C8862C"/>
            </a:solidFill>
            <a:prstDash val="solid"/>
          </a:ln>
        </p:spPr>
        <p:txBody>
          <a:bodyPr/>
          <a:lstStyle/>
          <a:p>
            <a:endParaRPr lang="en-GB"/>
          </a:p>
        </p:txBody>
      </p:sp>
      <p:sp>
        <p:nvSpPr>
          <p:cNvPr id="4" name="Text 2"/>
          <p:cNvSpPr/>
          <p:nvPr/>
        </p:nvSpPr>
        <p:spPr>
          <a:xfrm>
            <a:off x="201168" y="0"/>
            <a:ext cx="5943600" cy="859536"/>
          </a:xfrm>
          <a:prstGeom prst="rect">
            <a:avLst/>
          </a:prstGeom>
          <a:noFill/>
          <a:ln/>
        </p:spPr>
        <p:txBody>
          <a:bodyPr wrap="square" rtlCol="0" anchor="ctr"/>
          <a:lstStyle/>
          <a:p>
            <a:pPr marL="0" indent="0">
              <a:buNone/>
            </a:pPr>
            <a:r>
              <a:rPr lang="en-US" sz="1900" b="1">
                <a:solidFill>
                  <a:srgbClr val="FFFFFF"/>
                </a:solidFill>
                <a:latin typeface="Arial" pitchFamily="34" charset="0"/>
                <a:ea typeface="Arial" pitchFamily="34" charset="-122"/>
                <a:cs typeface="Arial" pitchFamily="34" charset="-120"/>
              </a:rPr>
              <a:t>Policy and Legislative Framework</a:t>
            </a:r>
            <a:endParaRPr lang="en-US" sz="1900"/>
          </a:p>
        </p:txBody>
      </p:sp>
      <p:sp>
        <p:nvSpPr>
          <p:cNvPr id="5" name="Text 3"/>
          <p:cNvSpPr/>
          <p:nvPr/>
        </p:nvSpPr>
        <p:spPr>
          <a:xfrm>
            <a:off x="6217920" y="54864"/>
            <a:ext cx="2834640" cy="749808"/>
          </a:xfrm>
          <a:prstGeom prst="rect">
            <a:avLst/>
          </a:prstGeom>
          <a:noFill/>
          <a:ln/>
        </p:spPr>
        <p:txBody>
          <a:bodyPr wrap="square" rtlCol="0" anchor="ctr"/>
          <a:lstStyle/>
          <a:p>
            <a:pPr marL="0" indent="0" algn="r">
              <a:buNone/>
            </a:pPr>
            <a:r>
              <a:rPr lang="en-US" sz="1000" i="1">
                <a:solidFill>
                  <a:srgbClr val="C5DCE6"/>
                </a:solidFill>
                <a:latin typeface="Arial" pitchFamily="34" charset="0"/>
                <a:ea typeface="Arial" pitchFamily="34" charset="-122"/>
                <a:cs typeface="Arial" pitchFamily="34" charset="-120"/>
              </a:rPr>
              <a:t>5 key instruments</a:t>
            </a:r>
            <a:endParaRPr lang="en-US" sz="1000"/>
          </a:p>
        </p:txBody>
      </p:sp>
      <p:sp>
        <p:nvSpPr>
          <p:cNvPr id="6" name="Shape 4"/>
          <p:cNvSpPr/>
          <p:nvPr/>
        </p:nvSpPr>
        <p:spPr>
          <a:xfrm>
            <a:off x="0" y="4956048"/>
            <a:ext cx="9144000" cy="182880"/>
          </a:xfrm>
          <a:prstGeom prst="rect">
            <a:avLst/>
          </a:prstGeom>
          <a:solidFill>
            <a:srgbClr val="E4F2F5"/>
          </a:solidFill>
          <a:ln w="12700">
            <a:solidFill>
              <a:srgbClr val="E4F2F5"/>
            </a:solidFill>
            <a:prstDash val="solid"/>
          </a:ln>
        </p:spPr>
        <p:txBody>
          <a:bodyPr/>
          <a:lstStyle/>
          <a:p>
            <a:endParaRPr lang="en-GB"/>
          </a:p>
        </p:txBody>
      </p:sp>
      <p:sp>
        <p:nvSpPr>
          <p:cNvPr id="7" name="Text 5"/>
          <p:cNvSpPr/>
          <p:nvPr/>
        </p:nvSpPr>
        <p:spPr>
          <a:xfrm>
            <a:off x="228600" y="4960620"/>
            <a:ext cx="6400800" cy="155448"/>
          </a:xfrm>
          <a:prstGeom prst="rect">
            <a:avLst/>
          </a:prstGeom>
          <a:noFill/>
          <a:ln/>
        </p:spPr>
        <p:txBody>
          <a:bodyPr wrap="square" rtlCol="0" anchor="ctr"/>
          <a:lstStyle/>
          <a:p>
            <a:pPr marL="0" indent="0">
              <a:buNone/>
            </a:pPr>
            <a:r>
              <a:rPr lang="en-US" sz="700">
                <a:solidFill>
                  <a:srgbClr val="6B8090"/>
                </a:solidFill>
                <a:latin typeface="Arial" pitchFamily="34" charset="0"/>
                <a:ea typeface="Arial" pitchFamily="34" charset="-122"/>
                <a:cs typeface="Arial" pitchFamily="34" charset="-120"/>
              </a:rPr>
              <a:t>BMHP6027 – Empowering the Older Person  |  Shareen Bi (2318894)</a:t>
            </a:r>
            <a:endParaRPr lang="en-US" sz="700"/>
          </a:p>
        </p:txBody>
      </p:sp>
      <p:sp>
        <p:nvSpPr>
          <p:cNvPr id="8" name="Text 6"/>
          <p:cNvSpPr/>
          <p:nvPr/>
        </p:nvSpPr>
        <p:spPr>
          <a:xfrm>
            <a:off x="8686800" y="4960620"/>
            <a:ext cx="411480" cy="155448"/>
          </a:xfrm>
          <a:prstGeom prst="rect">
            <a:avLst/>
          </a:prstGeom>
          <a:noFill/>
          <a:ln/>
        </p:spPr>
        <p:txBody>
          <a:bodyPr wrap="square" rtlCol="0" anchor="ctr"/>
          <a:lstStyle/>
          <a:p>
            <a:pPr marL="0" indent="0" algn="r">
              <a:buNone/>
            </a:pPr>
            <a:r>
              <a:rPr lang="en-US" sz="700">
                <a:solidFill>
                  <a:srgbClr val="6B8090"/>
                </a:solidFill>
                <a:latin typeface="Arial" pitchFamily="34" charset="0"/>
                <a:ea typeface="Arial" pitchFamily="34" charset="-122"/>
                <a:cs typeface="Arial" pitchFamily="34" charset="-120"/>
              </a:rPr>
              <a:t>5/16</a:t>
            </a:r>
            <a:endParaRPr lang="en-US" sz="700"/>
          </a:p>
        </p:txBody>
      </p:sp>
      <p:sp>
        <p:nvSpPr>
          <p:cNvPr id="9" name="Shape 7"/>
          <p:cNvSpPr/>
          <p:nvPr/>
        </p:nvSpPr>
        <p:spPr>
          <a:xfrm>
            <a:off x="201168" y="969264"/>
            <a:ext cx="658368" cy="658368"/>
          </a:xfrm>
          <a:prstGeom prst="rect">
            <a:avLst/>
          </a:prstGeom>
          <a:solidFill>
            <a:srgbClr val="04536B"/>
          </a:solidFill>
          <a:ln w="12700">
            <a:solidFill>
              <a:srgbClr val="04536B"/>
            </a:solidFill>
            <a:prstDash val="solid"/>
          </a:ln>
        </p:spPr>
        <p:txBody>
          <a:bodyPr/>
          <a:lstStyle/>
          <a:p>
            <a:endParaRPr lang="en-GB"/>
          </a:p>
        </p:txBody>
      </p:sp>
      <p:sp>
        <p:nvSpPr>
          <p:cNvPr id="10" name="Text 8"/>
          <p:cNvSpPr/>
          <p:nvPr/>
        </p:nvSpPr>
        <p:spPr>
          <a:xfrm>
            <a:off x="201168" y="969264"/>
            <a:ext cx="658368" cy="658368"/>
          </a:xfrm>
          <a:prstGeom prst="rect">
            <a:avLst/>
          </a:prstGeom>
          <a:noFill/>
          <a:ln/>
        </p:spPr>
        <p:txBody>
          <a:bodyPr wrap="square" rtlCol="0" anchor="ctr"/>
          <a:lstStyle/>
          <a:p>
            <a:pPr marL="0" indent="0" algn="ctr">
              <a:buNone/>
            </a:pPr>
            <a:r>
              <a:rPr lang="en-US" sz="1200" b="1">
                <a:solidFill>
                  <a:srgbClr val="FFFFFF"/>
                </a:solidFill>
                <a:latin typeface="Arial" pitchFamily="34" charset="0"/>
                <a:ea typeface="Arial" pitchFamily="34" charset="-122"/>
                <a:cs typeface="Arial" pitchFamily="34" charset="-120"/>
              </a:rPr>
              <a:t>2014</a:t>
            </a:r>
            <a:endParaRPr lang="en-US" sz="1200"/>
          </a:p>
        </p:txBody>
      </p:sp>
      <p:pic>
        <p:nvPicPr>
          <p:cNvPr id="11" name="Image 0" descr="preencoded.png"/>
          <p:cNvPicPr>
            <a:picLocks noChangeAspect="1"/>
          </p:cNvPicPr>
          <p:nvPr/>
        </p:nvPicPr>
        <p:blipFill>
          <a:blip r:embed="rId5"/>
          <a:stretch>
            <a:fillRect/>
          </a:stretch>
        </p:blipFill>
        <p:spPr>
          <a:xfrm>
            <a:off x="932688" y="1060704"/>
            <a:ext cx="438912" cy="438912"/>
          </a:xfrm>
          <a:prstGeom prst="rect">
            <a:avLst/>
          </a:prstGeom>
        </p:spPr>
      </p:pic>
      <p:sp>
        <p:nvSpPr>
          <p:cNvPr id="12" name="Shape 9"/>
          <p:cNvSpPr/>
          <p:nvPr/>
        </p:nvSpPr>
        <p:spPr>
          <a:xfrm>
            <a:off x="932688" y="969264"/>
            <a:ext cx="8010144" cy="658368"/>
          </a:xfrm>
          <a:prstGeom prst="rect">
            <a:avLst/>
          </a:prstGeom>
          <a:solidFill>
            <a:srgbClr val="F2F0EC"/>
          </a:solidFill>
          <a:ln w="12700">
            <a:solidFill>
              <a:srgbClr val="D8D0C4"/>
            </a:solidFill>
            <a:prstDash val="solid"/>
          </a:ln>
        </p:spPr>
        <p:txBody>
          <a:bodyPr/>
          <a:lstStyle/>
          <a:p>
            <a:endParaRPr lang="en-GB"/>
          </a:p>
        </p:txBody>
      </p:sp>
      <p:sp>
        <p:nvSpPr>
          <p:cNvPr id="13" name="Text 10"/>
          <p:cNvSpPr/>
          <p:nvPr/>
        </p:nvSpPr>
        <p:spPr>
          <a:xfrm>
            <a:off x="1481328" y="1024128"/>
            <a:ext cx="2651760" cy="237744"/>
          </a:xfrm>
          <a:prstGeom prst="rect">
            <a:avLst/>
          </a:prstGeom>
          <a:noFill/>
          <a:ln/>
        </p:spPr>
        <p:txBody>
          <a:bodyPr wrap="square" rtlCol="0" anchor="ctr"/>
          <a:lstStyle/>
          <a:p>
            <a:pPr marL="0" indent="0">
              <a:buNone/>
            </a:pPr>
            <a:r>
              <a:rPr lang="en-US" sz="1250" b="1">
                <a:solidFill>
                  <a:srgbClr val="04536B"/>
                </a:solidFill>
                <a:latin typeface="Arial" pitchFamily="34" charset="0"/>
                <a:ea typeface="Arial" pitchFamily="34" charset="-122"/>
                <a:cs typeface="Arial" pitchFamily="34" charset="-120"/>
              </a:rPr>
              <a:t>Care Act 2014</a:t>
            </a:r>
            <a:endParaRPr lang="en-US" sz="1250"/>
          </a:p>
        </p:txBody>
      </p:sp>
      <p:sp>
        <p:nvSpPr>
          <p:cNvPr id="14" name="Text 11"/>
          <p:cNvSpPr/>
          <p:nvPr/>
        </p:nvSpPr>
        <p:spPr>
          <a:xfrm>
            <a:off x="1481328" y="1261872"/>
            <a:ext cx="6473952" cy="320040"/>
          </a:xfrm>
          <a:prstGeom prst="rect">
            <a:avLst/>
          </a:prstGeom>
          <a:noFill/>
          <a:ln/>
        </p:spPr>
        <p:txBody>
          <a:bodyPr wrap="square" rtlCol="0" anchor="ctr"/>
          <a:lstStyle/>
          <a:p>
            <a:pPr marL="0" indent="0">
              <a:buNone/>
            </a:pPr>
            <a:r>
              <a:rPr lang="en-US" sz="1100">
                <a:solidFill>
                  <a:srgbClr val="1C2830"/>
                </a:solidFill>
                <a:latin typeface="Arial" pitchFamily="34" charset="0"/>
                <a:ea typeface="Arial" pitchFamily="34" charset="-122"/>
                <a:cs typeface="Arial" pitchFamily="34" charset="-120"/>
              </a:rPr>
              <a:t>Statutory wellbeing duty · Prevention · Personalisation — this is law, not guidance</a:t>
            </a:r>
            <a:endParaRPr lang="en-US" sz="1100"/>
          </a:p>
        </p:txBody>
      </p:sp>
      <p:sp>
        <p:nvSpPr>
          <p:cNvPr id="15" name="Shape 12"/>
          <p:cNvSpPr/>
          <p:nvPr/>
        </p:nvSpPr>
        <p:spPr>
          <a:xfrm>
            <a:off x="201168" y="1764792"/>
            <a:ext cx="658368" cy="658368"/>
          </a:xfrm>
          <a:prstGeom prst="rect">
            <a:avLst/>
          </a:prstGeom>
          <a:solidFill>
            <a:srgbClr val="1A5F9E"/>
          </a:solidFill>
          <a:ln w="12700">
            <a:solidFill>
              <a:srgbClr val="1A5F9E"/>
            </a:solidFill>
            <a:prstDash val="solid"/>
          </a:ln>
        </p:spPr>
        <p:txBody>
          <a:bodyPr/>
          <a:lstStyle/>
          <a:p>
            <a:endParaRPr lang="en-GB"/>
          </a:p>
        </p:txBody>
      </p:sp>
      <p:sp>
        <p:nvSpPr>
          <p:cNvPr id="16" name="Text 13"/>
          <p:cNvSpPr/>
          <p:nvPr/>
        </p:nvSpPr>
        <p:spPr>
          <a:xfrm>
            <a:off x="201168" y="1764792"/>
            <a:ext cx="658368" cy="658368"/>
          </a:xfrm>
          <a:prstGeom prst="rect">
            <a:avLst/>
          </a:prstGeom>
          <a:noFill/>
          <a:ln/>
        </p:spPr>
        <p:txBody>
          <a:bodyPr wrap="square" rtlCol="0" anchor="ctr"/>
          <a:lstStyle/>
          <a:p>
            <a:pPr marL="0" indent="0" algn="ctr">
              <a:buNone/>
            </a:pPr>
            <a:r>
              <a:rPr lang="en-US" sz="1200" b="1">
                <a:solidFill>
                  <a:srgbClr val="FFFFFF"/>
                </a:solidFill>
                <a:latin typeface="Arial" pitchFamily="34" charset="0"/>
                <a:ea typeface="Arial" pitchFamily="34" charset="-122"/>
                <a:cs typeface="Arial" pitchFamily="34" charset="-120"/>
              </a:rPr>
              <a:t>2005</a:t>
            </a:r>
            <a:endParaRPr lang="en-US" sz="1200"/>
          </a:p>
        </p:txBody>
      </p:sp>
      <p:pic>
        <p:nvPicPr>
          <p:cNvPr id="17" name="Image 1" descr="preencoded.png"/>
          <p:cNvPicPr>
            <a:picLocks noChangeAspect="1"/>
          </p:cNvPicPr>
          <p:nvPr/>
        </p:nvPicPr>
        <p:blipFill>
          <a:blip r:embed="rId6"/>
          <a:stretch>
            <a:fillRect/>
          </a:stretch>
        </p:blipFill>
        <p:spPr>
          <a:xfrm>
            <a:off x="932688" y="1856232"/>
            <a:ext cx="438912" cy="438912"/>
          </a:xfrm>
          <a:prstGeom prst="rect">
            <a:avLst/>
          </a:prstGeom>
        </p:spPr>
      </p:pic>
      <p:sp>
        <p:nvSpPr>
          <p:cNvPr id="18" name="Shape 14"/>
          <p:cNvSpPr/>
          <p:nvPr/>
        </p:nvSpPr>
        <p:spPr>
          <a:xfrm>
            <a:off x="932688" y="1764792"/>
            <a:ext cx="8010144" cy="658368"/>
          </a:xfrm>
          <a:prstGeom prst="rect">
            <a:avLst/>
          </a:prstGeom>
          <a:solidFill>
            <a:srgbClr val="F2F0EC"/>
          </a:solidFill>
          <a:ln w="12700">
            <a:solidFill>
              <a:srgbClr val="D8D0C4"/>
            </a:solidFill>
            <a:prstDash val="solid"/>
          </a:ln>
        </p:spPr>
        <p:txBody>
          <a:bodyPr/>
          <a:lstStyle/>
          <a:p>
            <a:endParaRPr lang="en-GB"/>
          </a:p>
        </p:txBody>
      </p:sp>
      <p:sp>
        <p:nvSpPr>
          <p:cNvPr id="19" name="Text 15"/>
          <p:cNvSpPr/>
          <p:nvPr/>
        </p:nvSpPr>
        <p:spPr>
          <a:xfrm>
            <a:off x="1481328" y="1819656"/>
            <a:ext cx="2651760" cy="237744"/>
          </a:xfrm>
          <a:prstGeom prst="rect">
            <a:avLst/>
          </a:prstGeom>
          <a:noFill/>
          <a:ln/>
        </p:spPr>
        <p:txBody>
          <a:bodyPr wrap="square" rtlCol="0" anchor="ctr"/>
          <a:lstStyle/>
          <a:p>
            <a:pPr marL="0" indent="0">
              <a:buNone/>
            </a:pPr>
            <a:r>
              <a:rPr lang="en-US" sz="1250" b="1">
                <a:solidFill>
                  <a:srgbClr val="1A5F9E"/>
                </a:solidFill>
                <a:latin typeface="Arial" pitchFamily="34" charset="0"/>
                <a:ea typeface="Arial" pitchFamily="34" charset="-122"/>
                <a:cs typeface="Arial" pitchFamily="34" charset="-120"/>
              </a:rPr>
              <a:t>Mental Capacity Act 2005</a:t>
            </a:r>
            <a:endParaRPr lang="en-US" sz="1250"/>
          </a:p>
        </p:txBody>
      </p:sp>
      <p:sp>
        <p:nvSpPr>
          <p:cNvPr id="20" name="Text 16"/>
          <p:cNvSpPr/>
          <p:nvPr/>
        </p:nvSpPr>
        <p:spPr>
          <a:xfrm>
            <a:off x="1481328" y="2057400"/>
            <a:ext cx="6473952" cy="320040"/>
          </a:xfrm>
          <a:prstGeom prst="rect">
            <a:avLst/>
          </a:prstGeom>
          <a:noFill/>
          <a:ln/>
        </p:spPr>
        <p:txBody>
          <a:bodyPr wrap="square" rtlCol="0" anchor="ctr"/>
          <a:lstStyle/>
          <a:p>
            <a:pPr marL="0" indent="0">
              <a:buNone/>
            </a:pPr>
            <a:r>
              <a:rPr lang="en-US" sz="1100">
                <a:solidFill>
                  <a:srgbClr val="1C2830"/>
                </a:solidFill>
                <a:latin typeface="Arial" pitchFamily="34" charset="0"/>
                <a:ea typeface="Arial" pitchFamily="34" charset="-122"/>
                <a:cs typeface="Arial" pitchFamily="34" charset="-120"/>
              </a:rPr>
              <a:t>Presume capacity · Best interests · Least restrictive option — critical for AT decisions</a:t>
            </a:r>
            <a:endParaRPr lang="en-US" sz="1100"/>
          </a:p>
        </p:txBody>
      </p:sp>
      <p:sp>
        <p:nvSpPr>
          <p:cNvPr id="21" name="Shape 17"/>
          <p:cNvSpPr/>
          <p:nvPr/>
        </p:nvSpPr>
        <p:spPr>
          <a:xfrm>
            <a:off x="201168" y="2560320"/>
            <a:ext cx="658368" cy="658368"/>
          </a:xfrm>
          <a:prstGeom prst="rect">
            <a:avLst/>
          </a:prstGeom>
          <a:solidFill>
            <a:srgbClr val="1A5C1A"/>
          </a:solidFill>
          <a:ln w="12700">
            <a:solidFill>
              <a:srgbClr val="1A5C1A"/>
            </a:solidFill>
            <a:prstDash val="solid"/>
          </a:ln>
        </p:spPr>
        <p:txBody>
          <a:bodyPr/>
          <a:lstStyle/>
          <a:p>
            <a:endParaRPr lang="en-GB"/>
          </a:p>
        </p:txBody>
      </p:sp>
      <p:sp>
        <p:nvSpPr>
          <p:cNvPr id="22" name="Text 18"/>
          <p:cNvSpPr/>
          <p:nvPr/>
        </p:nvSpPr>
        <p:spPr>
          <a:xfrm>
            <a:off x="201168" y="2560320"/>
            <a:ext cx="658368" cy="658368"/>
          </a:xfrm>
          <a:prstGeom prst="rect">
            <a:avLst/>
          </a:prstGeom>
          <a:noFill/>
          <a:ln/>
        </p:spPr>
        <p:txBody>
          <a:bodyPr wrap="square" rtlCol="0" anchor="ctr"/>
          <a:lstStyle/>
          <a:p>
            <a:pPr marL="0" indent="0" algn="ctr">
              <a:buNone/>
            </a:pPr>
            <a:r>
              <a:rPr lang="en-US" sz="1200" b="1">
                <a:solidFill>
                  <a:srgbClr val="FFFFFF"/>
                </a:solidFill>
                <a:latin typeface="Arial" pitchFamily="34" charset="0"/>
                <a:ea typeface="Arial" pitchFamily="34" charset="-122"/>
                <a:cs typeface="Arial" pitchFamily="34" charset="-120"/>
              </a:rPr>
              <a:t>2010</a:t>
            </a:r>
            <a:endParaRPr lang="en-US" sz="1200"/>
          </a:p>
        </p:txBody>
      </p:sp>
      <p:pic>
        <p:nvPicPr>
          <p:cNvPr id="23" name="Image 2" descr="preencoded.png"/>
          <p:cNvPicPr>
            <a:picLocks noChangeAspect="1"/>
          </p:cNvPicPr>
          <p:nvPr/>
        </p:nvPicPr>
        <p:blipFill>
          <a:blip r:embed="rId7"/>
          <a:stretch>
            <a:fillRect/>
          </a:stretch>
        </p:blipFill>
        <p:spPr>
          <a:xfrm>
            <a:off x="932688" y="2651760"/>
            <a:ext cx="438912" cy="438912"/>
          </a:xfrm>
          <a:prstGeom prst="rect">
            <a:avLst/>
          </a:prstGeom>
        </p:spPr>
      </p:pic>
      <p:sp>
        <p:nvSpPr>
          <p:cNvPr id="24" name="Shape 19"/>
          <p:cNvSpPr/>
          <p:nvPr/>
        </p:nvSpPr>
        <p:spPr>
          <a:xfrm>
            <a:off x="932688" y="2560320"/>
            <a:ext cx="8010144" cy="658368"/>
          </a:xfrm>
          <a:prstGeom prst="rect">
            <a:avLst/>
          </a:prstGeom>
          <a:solidFill>
            <a:srgbClr val="F2F0EC"/>
          </a:solidFill>
          <a:ln w="12700">
            <a:solidFill>
              <a:srgbClr val="D8D0C4"/>
            </a:solidFill>
            <a:prstDash val="solid"/>
          </a:ln>
        </p:spPr>
        <p:txBody>
          <a:bodyPr/>
          <a:lstStyle/>
          <a:p>
            <a:endParaRPr lang="en-GB"/>
          </a:p>
        </p:txBody>
      </p:sp>
      <p:sp>
        <p:nvSpPr>
          <p:cNvPr id="25" name="Text 20"/>
          <p:cNvSpPr/>
          <p:nvPr/>
        </p:nvSpPr>
        <p:spPr>
          <a:xfrm>
            <a:off x="1481328" y="2615184"/>
            <a:ext cx="2651760" cy="237744"/>
          </a:xfrm>
          <a:prstGeom prst="rect">
            <a:avLst/>
          </a:prstGeom>
          <a:noFill/>
          <a:ln/>
        </p:spPr>
        <p:txBody>
          <a:bodyPr wrap="square" rtlCol="0" anchor="ctr"/>
          <a:lstStyle/>
          <a:p>
            <a:pPr marL="0" indent="0">
              <a:buNone/>
            </a:pPr>
            <a:r>
              <a:rPr lang="en-US" sz="1250" b="1">
                <a:solidFill>
                  <a:srgbClr val="1A5C1A"/>
                </a:solidFill>
                <a:latin typeface="Arial" pitchFamily="34" charset="0"/>
                <a:ea typeface="Arial" pitchFamily="34" charset="-122"/>
                <a:cs typeface="Arial" pitchFamily="34" charset="-120"/>
              </a:rPr>
              <a:t>Equality Act 2010</a:t>
            </a:r>
            <a:endParaRPr lang="en-US" sz="1250"/>
          </a:p>
        </p:txBody>
      </p:sp>
      <p:sp>
        <p:nvSpPr>
          <p:cNvPr id="26" name="Text 21"/>
          <p:cNvSpPr/>
          <p:nvPr/>
        </p:nvSpPr>
        <p:spPr>
          <a:xfrm>
            <a:off x="1481328" y="2852928"/>
            <a:ext cx="6473952" cy="320040"/>
          </a:xfrm>
          <a:prstGeom prst="rect">
            <a:avLst/>
          </a:prstGeom>
          <a:noFill/>
          <a:ln/>
        </p:spPr>
        <p:txBody>
          <a:bodyPr wrap="square" rtlCol="0" anchor="ctr"/>
          <a:lstStyle/>
          <a:p>
            <a:pPr marL="0" indent="0">
              <a:buNone/>
            </a:pPr>
            <a:r>
              <a:rPr lang="en-US" sz="1100">
                <a:solidFill>
                  <a:srgbClr val="1C2830"/>
                </a:solidFill>
                <a:latin typeface="Arial" pitchFamily="34" charset="0"/>
                <a:ea typeface="Arial" pitchFamily="34" charset="-122"/>
                <a:cs typeface="Arial" pitchFamily="34" charset="-120"/>
              </a:rPr>
              <a:t>Prohibits age/disability discrimination · Reasonable adjustments duty for digital access</a:t>
            </a:r>
            <a:endParaRPr lang="en-US" sz="1100"/>
          </a:p>
        </p:txBody>
      </p:sp>
      <p:sp>
        <p:nvSpPr>
          <p:cNvPr id="27" name="Shape 22"/>
          <p:cNvSpPr/>
          <p:nvPr/>
        </p:nvSpPr>
        <p:spPr>
          <a:xfrm>
            <a:off x="201168" y="3355848"/>
            <a:ext cx="658368" cy="658368"/>
          </a:xfrm>
          <a:prstGeom prst="rect">
            <a:avLst/>
          </a:prstGeom>
          <a:solidFill>
            <a:srgbClr val="5B2D8E"/>
          </a:solidFill>
          <a:ln w="12700">
            <a:solidFill>
              <a:srgbClr val="5B2D8E"/>
            </a:solidFill>
            <a:prstDash val="solid"/>
          </a:ln>
        </p:spPr>
        <p:txBody>
          <a:bodyPr/>
          <a:lstStyle/>
          <a:p>
            <a:endParaRPr lang="en-GB"/>
          </a:p>
        </p:txBody>
      </p:sp>
      <p:sp>
        <p:nvSpPr>
          <p:cNvPr id="28" name="Text 23"/>
          <p:cNvSpPr/>
          <p:nvPr/>
        </p:nvSpPr>
        <p:spPr>
          <a:xfrm>
            <a:off x="201168" y="3355848"/>
            <a:ext cx="658368" cy="658368"/>
          </a:xfrm>
          <a:prstGeom prst="rect">
            <a:avLst/>
          </a:prstGeom>
          <a:noFill/>
          <a:ln/>
        </p:spPr>
        <p:txBody>
          <a:bodyPr wrap="square" rtlCol="0" anchor="ctr"/>
          <a:lstStyle/>
          <a:p>
            <a:pPr marL="0" indent="0" algn="ctr">
              <a:buNone/>
            </a:pPr>
            <a:r>
              <a:rPr lang="en-US" sz="1200" b="1">
                <a:solidFill>
                  <a:srgbClr val="FFFFFF"/>
                </a:solidFill>
                <a:latin typeface="Arial" pitchFamily="34" charset="0"/>
                <a:ea typeface="Arial" pitchFamily="34" charset="-122"/>
                <a:cs typeface="Arial" pitchFamily="34" charset="-120"/>
              </a:rPr>
              <a:t>2019</a:t>
            </a:r>
            <a:endParaRPr lang="en-US" sz="1200"/>
          </a:p>
        </p:txBody>
      </p:sp>
      <p:pic>
        <p:nvPicPr>
          <p:cNvPr id="29" name="Image 3" descr="preencoded.png"/>
          <p:cNvPicPr>
            <a:picLocks noChangeAspect="1"/>
          </p:cNvPicPr>
          <p:nvPr/>
        </p:nvPicPr>
        <p:blipFill>
          <a:blip r:embed="rId8"/>
          <a:stretch>
            <a:fillRect/>
          </a:stretch>
        </p:blipFill>
        <p:spPr>
          <a:xfrm>
            <a:off x="932688" y="3447288"/>
            <a:ext cx="438912" cy="438912"/>
          </a:xfrm>
          <a:prstGeom prst="rect">
            <a:avLst/>
          </a:prstGeom>
        </p:spPr>
      </p:pic>
      <p:sp>
        <p:nvSpPr>
          <p:cNvPr id="30" name="Shape 24"/>
          <p:cNvSpPr/>
          <p:nvPr/>
        </p:nvSpPr>
        <p:spPr>
          <a:xfrm>
            <a:off x="932688" y="3355848"/>
            <a:ext cx="8010144" cy="658368"/>
          </a:xfrm>
          <a:prstGeom prst="rect">
            <a:avLst/>
          </a:prstGeom>
          <a:solidFill>
            <a:srgbClr val="F2F0EC"/>
          </a:solidFill>
          <a:ln w="12700">
            <a:solidFill>
              <a:srgbClr val="D8D0C4"/>
            </a:solidFill>
            <a:prstDash val="solid"/>
          </a:ln>
        </p:spPr>
        <p:txBody>
          <a:bodyPr/>
          <a:lstStyle/>
          <a:p>
            <a:endParaRPr lang="en-GB"/>
          </a:p>
        </p:txBody>
      </p:sp>
      <p:sp>
        <p:nvSpPr>
          <p:cNvPr id="31" name="Text 25"/>
          <p:cNvSpPr/>
          <p:nvPr/>
        </p:nvSpPr>
        <p:spPr>
          <a:xfrm>
            <a:off x="1481328" y="3410712"/>
            <a:ext cx="2651760" cy="237744"/>
          </a:xfrm>
          <a:prstGeom prst="rect">
            <a:avLst/>
          </a:prstGeom>
          <a:noFill/>
          <a:ln/>
        </p:spPr>
        <p:txBody>
          <a:bodyPr wrap="square" rtlCol="0" anchor="ctr"/>
          <a:lstStyle/>
          <a:p>
            <a:pPr marL="0" indent="0">
              <a:buNone/>
            </a:pPr>
            <a:r>
              <a:rPr lang="en-US" sz="1250" b="1">
                <a:solidFill>
                  <a:srgbClr val="5B2D8E"/>
                </a:solidFill>
                <a:latin typeface="Arial" pitchFamily="34" charset="0"/>
                <a:ea typeface="Arial" pitchFamily="34" charset="-122"/>
                <a:cs typeface="Arial" pitchFamily="34" charset="-120"/>
              </a:rPr>
              <a:t>NHS Long Term Plan 2019</a:t>
            </a:r>
            <a:endParaRPr lang="en-US" sz="1250"/>
          </a:p>
        </p:txBody>
      </p:sp>
      <p:sp>
        <p:nvSpPr>
          <p:cNvPr id="32" name="Text 26"/>
          <p:cNvSpPr/>
          <p:nvPr/>
        </p:nvSpPr>
        <p:spPr>
          <a:xfrm>
            <a:off x="1481328" y="3648456"/>
            <a:ext cx="6473952" cy="320040"/>
          </a:xfrm>
          <a:prstGeom prst="rect">
            <a:avLst/>
          </a:prstGeom>
          <a:noFill/>
          <a:ln/>
        </p:spPr>
        <p:txBody>
          <a:bodyPr wrap="square" rtlCol="0" anchor="ctr"/>
          <a:lstStyle/>
          <a:p>
            <a:pPr marL="0" indent="0">
              <a:buNone/>
            </a:pPr>
            <a:r>
              <a:rPr lang="en-US" sz="1100">
                <a:solidFill>
                  <a:srgbClr val="1C2830"/>
                </a:solidFill>
                <a:latin typeface="Arial" pitchFamily="34" charset="0"/>
                <a:ea typeface="Arial" pitchFamily="34" charset="-122"/>
                <a:cs typeface="Arial" pitchFamily="34" charset="-120"/>
              </a:rPr>
              <a:t>Technology-enabled community care · Virtual wards · AT embedded in national strategy</a:t>
            </a:r>
            <a:endParaRPr lang="en-US" sz="1100"/>
          </a:p>
        </p:txBody>
      </p:sp>
      <p:sp>
        <p:nvSpPr>
          <p:cNvPr id="33" name="Shape 27"/>
          <p:cNvSpPr/>
          <p:nvPr/>
        </p:nvSpPr>
        <p:spPr>
          <a:xfrm>
            <a:off x="201168" y="4151376"/>
            <a:ext cx="658368" cy="658368"/>
          </a:xfrm>
          <a:prstGeom prst="rect">
            <a:avLst/>
          </a:prstGeom>
          <a:solidFill>
            <a:srgbClr val="A05010"/>
          </a:solidFill>
          <a:ln w="12700">
            <a:solidFill>
              <a:srgbClr val="A05010"/>
            </a:solidFill>
            <a:prstDash val="solid"/>
          </a:ln>
        </p:spPr>
        <p:txBody>
          <a:bodyPr/>
          <a:lstStyle/>
          <a:p>
            <a:endParaRPr lang="en-GB"/>
          </a:p>
        </p:txBody>
      </p:sp>
      <p:sp>
        <p:nvSpPr>
          <p:cNvPr id="34" name="Text 28"/>
          <p:cNvSpPr/>
          <p:nvPr/>
        </p:nvSpPr>
        <p:spPr>
          <a:xfrm>
            <a:off x="201168" y="4151376"/>
            <a:ext cx="658368" cy="658368"/>
          </a:xfrm>
          <a:prstGeom prst="rect">
            <a:avLst/>
          </a:prstGeom>
          <a:noFill/>
          <a:ln/>
        </p:spPr>
        <p:txBody>
          <a:bodyPr wrap="square" rtlCol="0" anchor="ctr"/>
          <a:lstStyle/>
          <a:p>
            <a:pPr marL="0" indent="0" algn="ctr">
              <a:buNone/>
            </a:pPr>
            <a:r>
              <a:rPr lang="en-US" sz="1200" b="1">
                <a:solidFill>
                  <a:srgbClr val="FFFFFF"/>
                </a:solidFill>
                <a:latin typeface="Arial" pitchFamily="34" charset="0"/>
                <a:ea typeface="Arial" pitchFamily="34" charset="-122"/>
                <a:cs typeface="Arial" pitchFamily="34" charset="-120"/>
              </a:rPr>
              <a:t>1998</a:t>
            </a:r>
            <a:endParaRPr lang="en-US" sz="1200"/>
          </a:p>
        </p:txBody>
      </p:sp>
      <p:pic>
        <p:nvPicPr>
          <p:cNvPr id="35" name="Image 4" descr="preencoded.png"/>
          <p:cNvPicPr>
            <a:picLocks noChangeAspect="1"/>
          </p:cNvPicPr>
          <p:nvPr/>
        </p:nvPicPr>
        <p:blipFill>
          <a:blip r:embed="rId9"/>
          <a:stretch>
            <a:fillRect/>
          </a:stretch>
        </p:blipFill>
        <p:spPr>
          <a:xfrm>
            <a:off x="932688" y="4242816"/>
            <a:ext cx="438912" cy="438912"/>
          </a:xfrm>
          <a:prstGeom prst="rect">
            <a:avLst/>
          </a:prstGeom>
        </p:spPr>
      </p:pic>
      <p:sp>
        <p:nvSpPr>
          <p:cNvPr id="36" name="Shape 29"/>
          <p:cNvSpPr/>
          <p:nvPr/>
        </p:nvSpPr>
        <p:spPr>
          <a:xfrm>
            <a:off x="932688" y="4151376"/>
            <a:ext cx="8010144" cy="658368"/>
          </a:xfrm>
          <a:prstGeom prst="rect">
            <a:avLst/>
          </a:prstGeom>
          <a:solidFill>
            <a:srgbClr val="F2F0EC"/>
          </a:solidFill>
          <a:ln w="12700">
            <a:solidFill>
              <a:srgbClr val="D8D0C4"/>
            </a:solidFill>
            <a:prstDash val="solid"/>
          </a:ln>
        </p:spPr>
        <p:txBody>
          <a:bodyPr/>
          <a:lstStyle/>
          <a:p>
            <a:endParaRPr lang="en-GB"/>
          </a:p>
        </p:txBody>
      </p:sp>
      <p:sp>
        <p:nvSpPr>
          <p:cNvPr id="37" name="Text 30"/>
          <p:cNvSpPr/>
          <p:nvPr/>
        </p:nvSpPr>
        <p:spPr>
          <a:xfrm>
            <a:off x="1481328" y="4206240"/>
            <a:ext cx="2651760" cy="237744"/>
          </a:xfrm>
          <a:prstGeom prst="rect">
            <a:avLst/>
          </a:prstGeom>
          <a:noFill/>
          <a:ln/>
        </p:spPr>
        <p:txBody>
          <a:bodyPr wrap="square" rtlCol="0" anchor="ctr"/>
          <a:lstStyle/>
          <a:p>
            <a:pPr marL="0" indent="0">
              <a:buNone/>
            </a:pPr>
            <a:r>
              <a:rPr lang="en-US" sz="1250" b="1">
                <a:solidFill>
                  <a:srgbClr val="A05010"/>
                </a:solidFill>
                <a:latin typeface="Arial" pitchFamily="34" charset="0"/>
                <a:ea typeface="Arial" pitchFamily="34" charset="-122"/>
                <a:cs typeface="Arial" pitchFamily="34" charset="-120"/>
              </a:rPr>
              <a:t>Human Rights Act 1998</a:t>
            </a:r>
            <a:endParaRPr lang="en-US" sz="1250"/>
          </a:p>
        </p:txBody>
      </p:sp>
      <p:sp>
        <p:nvSpPr>
          <p:cNvPr id="38" name="Text 31"/>
          <p:cNvSpPr/>
          <p:nvPr/>
        </p:nvSpPr>
        <p:spPr>
          <a:xfrm>
            <a:off x="1481328" y="4443984"/>
            <a:ext cx="6473952" cy="320040"/>
          </a:xfrm>
          <a:prstGeom prst="rect">
            <a:avLst/>
          </a:prstGeom>
          <a:noFill/>
          <a:ln/>
        </p:spPr>
        <p:txBody>
          <a:bodyPr wrap="square" rtlCol="0" anchor="ctr"/>
          <a:lstStyle/>
          <a:p>
            <a:pPr marL="0" indent="0">
              <a:buNone/>
            </a:pPr>
            <a:r>
              <a:rPr lang="en-US" sz="1100">
                <a:solidFill>
                  <a:srgbClr val="1C2830"/>
                </a:solidFill>
                <a:latin typeface="Arial" pitchFamily="34" charset="0"/>
                <a:ea typeface="Arial" pitchFamily="34" charset="-122"/>
                <a:cs typeface="Arial" pitchFamily="34" charset="-120"/>
              </a:rPr>
              <a:t>Article 8 (privacy) · Article 3 (dignity) — foundational rights in all care decisions</a:t>
            </a:r>
            <a:endParaRPr lang="en-US" sz="1100"/>
          </a:p>
        </p:txBody>
      </p:sp>
      <p:pic>
        <p:nvPicPr>
          <p:cNvPr id="40" name="New Recording (5)">
            <a:hlinkClick r:id="" action="ppaction://media"/>
            <a:extLst>
              <a:ext uri="{FF2B5EF4-FFF2-40B4-BE49-F238E27FC236}">
                <a16:creationId xmlns:a16="http://schemas.microsoft.com/office/drawing/2014/main" id="{30139B41-A5EB-74D2-E782-67238E1B4057}"/>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7102475" y="3746954"/>
            <a:ext cx="730250" cy="73025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5096"/>
    </mc:Choice>
    <mc:Fallback>
      <p:transition spd="slow" advTm="35096"/>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0"/>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0"/>
                                        </p:tgtEl>
                                      </p:cBhvr>
                                    </p:cmd>
                                  </p:childTnLst>
                                </p:cTn>
                              </p:par>
                            </p:childTnLst>
                          </p:cTn>
                        </p:par>
                      </p:childTnLst>
                    </p:cTn>
                  </p:par>
                </p:childTnLst>
              </p:cTn>
              <p:nextCondLst>
                <p:cond evt="onClick" delay="0">
                  <p:tgtEl>
                    <p:spTgt spid="40"/>
                  </p:tgtEl>
                </p:cond>
              </p:nextCondLst>
            </p:seq>
            <p:audio>
              <p:cMediaNode vol="80000">
                <p:cTn id="7" fill="hold" display="0">
                  <p:stCondLst>
                    <p:cond delay="indefinite"/>
                  </p:stCondLst>
                  <p:endCondLst>
                    <p:cond evt="onStopAudio" delay="0">
                      <p:tgtEl>
                        <p:sldTgt/>
                      </p:tgtEl>
                    </p:cond>
                  </p:endCondLst>
                </p:cTn>
                <p:tgtEl>
                  <p:spTgt spid="40"/>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59536"/>
          </a:xfrm>
          <a:prstGeom prst="rect">
            <a:avLst/>
          </a:prstGeom>
          <a:solidFill>
            <a:srgbClr val="04536B"/>
          </a:solidFill>
          <a:ln w="12700">
            <a:solidFill>
              <a:srgbClr val="04536B"/>
            </a:solidFill>
            <a:prstDash val="solid"/>
          </a:ln>
        </p:spPr>
        <p:txBody>
          <a:bodyPr/>
          <a:lstStyle/>
          <a:p>
            <a:endParaRPr lang="en-GB"/>
          </a:p>
        </p:txBody>
      </p:sp>
      <p:sp>
        <p:nvSpPr>
          <p:cNvPr id="3" name="Shape 1"/>
          <p:cNvSpPr/>
          <p:nvPr/>
        </p:nvSpPr>
        <p:spPr>
          <a:xfrm>
            <a:off x="0" y="859536"/>
            <a:ext cx="9144000" cy="45720"/>
          </a:xfrm>
          <a:prstGeom prst="rect">
            <a:avLst/>
          </a:prstGeom>
          <a:solidFill>
            <a:srgbClr val="C8862C"/>
          </a:solidFill>
          <a:ln w="12700">
            <a:solidFill>
              <a:srgbClr val="C8862C"/>
            </a:solidFill>
            <a:prstDash val="solid"/>
          </a:ln>
        </p:spPr>
        <p:txBody>
          <a:bodyPr/>
          <a:lstStyle/>
          <a:p>
            <a:endParaRPr lang="en-GB"/>
          </a:p>
        </p:txBody>
      </p:sp>
      <p:sp>
        <p:nvSpPr>
          <p:cNvPr id="4" name="Text 2"/>
          <p:cNvSpPr/>
          <p:nvPr/>
        </p:nvSpPr>
        <p:spPr>
          <a:xfrm>
            <a:off x="201168" y="0"/>
            <a:ext cx="5943600" cy="859536"/>
          </a:xfrm>
          <a:prstGeom prst="rect">
            <a:avLst/>
          </a:prstGeom>
          <a:noFill/>
          <a:ln/>
        </p:spPr>
        <p:txBody>
          <a:bodyPr wrap="square" rtlCol="0" anchor="ctr"/>
          <a:lstStyle/>
          <a:p>
            <a:pPr marL="0" indent="0">
              <a:buNone/>
            </a:pPr>
            <a:r>
              <a:rPr lang="en-US" sz="1900" b="1">
                <a:solidFill>
                  <a:srgbClr val="FFFFFF"/>
                </a:solidFill>
                <a:latin typeface="Arial" pitchFamily="34" charset="0"/>
                <a:ea typeface="Arial" pitchFamily="34" charset="-122"/>
                <a:cs typeface="Arial" pitchFamily="34" charset="-120"/>
              </a:rPr>
              <a:t>Overview: Current Care Provision in the UK</a:t>
            </a:r>
            <a:endParaRPr lang="en-US" sz="1900"/>
          </a:p>
        </p:txBody>
      </p:sp>
      <p:sp>
        <p:nvSpPr>
          <p:cNvPr id="5" name="Text 3"/>
          <p:cNvSpPr/>
          <p:nvPr/>
        </p:nvSpPr>
        <p:spPr>
          <a:xfrm>
            <a:off x="6217920" y="54864"/>
            <a:ext cx="2834640" cy="749808"/>
          </a:xfrm>
          <a:prstGeom prst="rect">
            <a:avLst/>
          </a:prstGeom>
          <a:noFill/>
          <a:ln/>
        </p:spPr>
        <p:txBody>
          <a:bodyPr wrap="square" rtlCol="0" anchor="ctr"/>
          <a:lstStyle/>
          <a:p>
            <a:pPr marL="0" indent="0" algn="r">
              <a:buNone/>
            </a:pPr>
            <a:r>
              <a:rPr lang="en-US" sz="1000" i="1">
                <a:solidFill>
                  <a:srgbClr val="C5DCE6"/>
                </a:solidFill>
                <a:latin typeface="Arial" pitchFamily="34" charset="0"/>
                <a:ea typeface="Arial" pitchFamily="34" charset="-122"/>
                <a:cs typeface="Arial" pitchFamily="34" charset="-120"/>
              </a:rPr>
              <a:t>Spectrum of services</a:t>
            </a:r>
            <a:endParaRPr lang="en-US" sz="1000"/>
          </a:p>
        </p:txBody>
      </p:sp>
      <p:sp>
        <p:nvSpPr>
          <p:cNvPr id="6" name="Shape 4"/>
          <p:cNvSpPr/>
          <p:nvPr/>
        </p:nvSpPr>
        <p:spPr>
          <a:xfrm>
            <a:off x="0" y="4956048"/>
            <a:ext cx="9144000" cy="182880"/>
          </a:xfrm>
          <a:prstGeom prst="rect">
            <a:avLst/>
          </a:prstGeom>
          <a:solidFill>
            <a:srgbClr val="E4F2F5"/>
          </a:solidFill>
          <a:ln w="12700">
            <a:solidFill>
              <a:srgbClr val="E4F2F5"/>
            </a:solidFill>
            <a:prstDash val="solid"/>
          </a:ln>
        </p:spPr>
        <p:txBody>
          <a:bodyPr/>
          <a:lstStyle/>
          <a:p>
            <a:endParaRPr lang="en-GB"/>
          </a:p>
        </p:txBody>
      </p:sp>
      <p:sp>
        <p:nvSpPr>
          <p:cNvPr id="7" name="Text 5"/>
          <p:cNvSpPr/>
          <p:nvPr/>
        </p:nvSpPr>
        <p:spPr>
          <a:xfrm>
            <a:off x="228600" y="4960620"/>
            <a:ext cx="6400800" cy="155448"/>
          </a:xfrm>
          <a:prstGeom prst="rect">
            <a:avLst/>
          </a:prstGeom>
          <a:noFill/>
          <a:ln/>
        </p:spPr>
        <p:txBody>
          <a:bodyPr wrap="square" rtlCol="0" anchor="ctr"/>
          <a:lstStyle/>
          <a:p>
            <a:pPr marL="0" indent="0">
              <a:buNone/>
            </a:pPr>
            <a:r>
              <a:rPr lang="en-US" sz="700">
                <a:solidFill>
                  <a:srgbClr val="6B8090"/>
                </a:solidFill>
                <a:latin typeface="Arial" pitchFamily="34" charset="0"/>
                <a:ea typeface="Arial" pitchFamily="34" charset="-122"/>
                <a:cs typeface="Arial" pitchFamily="34" charset="-120"/>
              </a:rPr>
              <a:t>BMHP6027 – Empowering the Older Person  |  Shareen Bi (2318894)</a:t>
            </a:r>
            <a:endParaRPr lang="en-US" sz="700"/>
          </a:p>
        </p:txBody>
      </p:sp>
      <p:sp>
        <p:nvSpPr>
          <p:cNvPr id="8" name="Text 6"/>
          <p:cNvSpPr/>
          <p:nvPr/>
        </p:nvSpPr>
        <p:spPr>
          <a:xfrm>
            <a:off x="8686800" y="4960620"/>
            <a:ext cx="411480" cy="155448"/>
          </a:xfrm>
          <a:prstGeom prst="rect">
            <a:avLst/>
          </a:prstGeom>
          <a:noFill/>
          <a:ln/>
        </p:spPr>
        <p:txBody>
          <a:bodyPr wrap="square" rtlCol="0" anchor="ctr"/>
          <a:lstStyle/>
          <a:p>
            <a:pPr marL="0" indent="0" algn="r">
              <a:buNone/>
            </a:pPr>
            <a:r>
              <a:rPr lang="en-US" sz="700">
                <a:solidFill>
                  <a:srgbClr val="6B8090"/>
                </a:solidFill>
                <a:latin typeface="Arial" pitchFamily="34" charset="0"/>
                <a:ea typeface="Arial" pitchFamily="34" charset="-122"/>
                <a:cs typeface="Arial" pitchFamily="34" charset="-120"/>
              </a:rPr>
              <a:t>6/16</a:t>
            </a:r>
            <a:endParaRPr lang="en-US" sz="700"/>
          </a:p>
        </p:txBody>
      </p:sp>
      <p:sp>
        <p:nvSpPr>
          <p:cNvPr id="9" name="Shape 7"/>
          <p:cNvSpPr/>
          <p:nvPr/>
        </p:nvSpPr>
        <p:spPr>
          <a:xfrm>
            <a:off x="164592" y="969264"/>
            <a:ext cx="1417320" cy="868680"/>
          </a:xfrm>
          <a:prstGeom prst="rect">
            <a:avLst/>
          </a:prstGeom>
          <a:solidFill>
            <a:srgbClr val="04536B"/>
          </a:solidFill>
          <a:ln w="12700">
            <a:solidFill>
              <a:srgbClr val="04536B"/>
            </a:solidFill>
            <a:prstDash val="solid"/>
          </a:ln>
        </p:spPr>
        <p:txBody>
          <a:bodyPr/>
          <a:lstStyle/>
          <a:p>
            <a:endParaRPr lang="en-GB"/>
          </a:p>
        </p:txBody>
      </p:sp>
      <p:pic>
        <p:nvPicPr>
          <p:cNvPr id="10" name="Image 0" descr="preencoded.png"/>
          <p:cNvPicPr>
            <a:picLocks noChangeAspect="1"/>
          </p:cNvPicPr>
          <p:nvPr/>
        </p:nvPicPr>
        <p:blipFill>
          <a:blip r:embed="rId5"/>
          <a:stretch>
            <a:fillRect/>
          </a:stretch>
        </p:blipFill>
        <p:spPr>
          <a:xfrm>
            <a:off x="402336" y="1024128"/>
            <a:ext cx="310896" cy="310896"/>
          </a:xfrm>
          <a:prstGeom prst="rect">
            <a:avLst/>
          </a:prstGeom>
        </p:spPr>
      </p:pic>
      <p:sp>
        <p:nvSpPr>
          <p:cNvPr id="11" name="Text 8"/>
          <p:cNvSpPr/>
          <p:nvPr/>
        </p:nvSpPr>
        <p:spPr>
          <a:xfrm>
            <a:off x="201168" y="1353312"/>
            <a:ext cx="1344168" cy="438912"/>
          </a:xfrm>
          <a:prstGeom prst="rect">
            <a:avLst/>
          </a:prstGeom>
          <a:noFill/>
          <a:ln/>
        </p:spPr>
        <p:txBody>
          <a:bodyPr wrap="square" rtlCol="0" anchor="t"/>
          <a:lstStyle/>
          <a:p>
            <a:pPr marL="0" indent="0" algn="ctr">
              <a:buNone/>
            </a:pPr>
            <a:r>
              <a:rPr lang="en-US" sz="950" b="1">
                <a:solidFill>
                  <a:srgbClr val="FFFFFF"/>
                </a:solidFill>
                <a:latin typeface="Arial" pitchFamily="34" charset="0"/>
                <a:ea typeface="Arial" pitchFamily="34" charset="-122"/>
                <a:cs typeface="Arial" pitchFamily="34" charset="-120"/>
              </a:rPr>
              <a:t>Domiciliary</a:t>
            </a:r>
            <a:endParaRPr lang="en-US" sz="950"/>
          </a:p>
          <a:p>
            <a:pPr marL="0" indent="0" algn="ctr">
              <a:buNone/>
            </a:pPr>
            <a:r>
              <a:rPr lang="en-US" sz="950" b="1">
                <a:solidFill>
                  <a:srgbClr val="FFFFFF"/>
                </a:solidFill>
                <a:latin typeface="Arial" pitchFamily="34" charset="0"/>
                <a:ea typeface="Arial" pitchFamily="34" charset="-122"/>
                <a:cs typeface="Arial" pitchFamily="34" charset="-120"/>
              </a:rPr>
              <a:t>Care</a:t>
            </a:r>
            <a:endParaRPr lang="en-US" sz="950"/>
          </a:p>
        </p:txBody>
      </p:sp>
      <p:sp>
        <p:nvSpPr>
          <p:cNvPr id="12" name="Shape 9"/>
          <p:cNvSpPr/>
          <p:nvPr/>
        </p:nvSpPr>
        <p:spPr>
          <a:xfrm>
            <a:off x="1627632" y="969264"/>
            <a:ext cx="1417320" cy="868680"/>
          </a:xfrm>
          <a:prstGeom prst="rect">
            <a:avLst/>
          </a:prstGeom>
          <a:solidFill>
            <a:srgbClr val="04536B"/>
          </a:solidFill>
          <a:ln w="12700">
            <a:solidFill>
              <a:srgbClr val="04536B"/>
            </a:solidFill>
            <a:prstDash val="solid"/>
          </a:ln>
        </p:spPr>
        <p:txBody>
          <a:bodyPr/>
          <a:lstStyle/>
          <a:p>
            <a:endParaRPr lang="en-GB"/>
          </a:p>
        </p:txBody>
      </p:sp>
      <p:pic>
        <p:nvPicPr>
          <p:cNvPr id="13" name="Image 1" descr="preencoded.png"/>
          <p:cNvPicPr>
            <a:picLocks noChangeAspect="1"/>
          </p:cNvPicPr>
          <p:nvPr/>
        </p:nvPicPr>
        <p:blipFill>
          <a:blip r:embed="rId6"/>
          <a:stretch>
            <a:fillRect/>
          </a:stretch>
        </p:blipFill>
        <p:spPr>
          <a:xfrm>
            <a:off x="1865376" y="1024128"/>
            <a:ext cx="310896" cy="310896"/>
          </a:xfrm>
          <a:prstGeom prst="rect">
            <a:avLst/>
          </a:prstGeom>
        </p:spPr>
      </p:pic>
      <p:sp>
        <p:nvSpPr>
          <p:cNvPr id="14" name="Text 10"/>
          <p:cNvSpPr/>
          <p:nvPr/>
        </p:nvSpPr>
        <p:spPr>
          <a:xfrm>
            <a:off x="1664208" y="1353312"/>
            <a:ext cx="1344168" cy="438912"/>
          </a:xfrm>
          <a:prstGeom prst="rect">
            <a:avLst/>
          </a:prstGeom>
          <a:noFill/>
          <a:ln/>
        </p:spPr>
        <p:txBody>
          <a:bodyPr wrap="square" rtlCol="0" anchor="t"/>
          <a:lstStyle/>
          <a:p>
            <a:pPr marL="0" indent="0" algn="ctr">
              <a:buNone/>
            </a:pPr>
            <a:r>
              <a:rPr lang="en-US" sz="950" b="1">
                <a:solidFill>
                  <a:srgbClr val="FFFFFF"/>
                </a:solidFill>
                <a:latin typeface="Arial" pitchFamily="34" charset="0"/>
                <a:ea typeface="Arial" pitchFamily="34" charset="-122"/>
                <a:cs typeface="Arial" pitchFamily="34" charset="-120"/>
              </a:rPr>
              <a:t>Day</a:t>
            </a:r>
            <a:endParaRPr lang="en-US" sz="950"/>
          </a:p>
          <a:p>
            <a:pPr marL="0" indent="0" algn="ctr">
              <a:buNone/>
            </a:pPr>
            <a:r>
              <a:rPr lang="en-US" sz="950" b="1">
                <a:solidFill>
                  <a:srgbClr val="FFFFFF"/>
                </a:solidFill>
                <a:latin typeface="Arial" pitchFamily="34" charset="0"/>
                <a:ea typeface="Arial" pitchFamily="34" charset="-122"/>
                <a:cs typeface="Arial" pitchFamily="34" charset="-120"/>
              </a:rPr>
              <a:t>Centres</a:t>
            </a:r>
            <a:endParaRPr lang="en-US" sz="950"/>
          </a:p>
        </p:txBody>
      </p:sp>
      <p:sp>
        <p:nvSpPr>
          <p:cNvPr id="15" name="Shape 11"/>
          <p:cNvSpPr/>
          <p:nvPr/>
        </p:nvSpPr>
        <p:spPr>
          <a:xfrm>
            <a:off x="3090672" y="969264"/>
            <a:ext cx="1417320" cy="868680"/>
          </a:xfrm>
          <a:prstGeom prst="rect">
            <a:avLst/>
          </a:prstGeom>
          <a:solidFill>
            <a:srgbClr val="1A5F9E"/>
          </a:solidFill>
          <a:ln w="12700">
            <a:solidFill>
              <a:srgbClr val="1A5F9E"/>
            </a:solidFill>
            <a:prstDash val="solid"/>
          </a:ln>
        </p:spPr>
        <p:txBody>
          <a:bodyPr/>
          <a:lstStyle/>
          <a:p>
            <a:endParaRPr lang="en-GB"/>
          </a:p>
        </p:txBody>
      </p:sp>
      <p:pic>
        <p:nvPicPr>
          <p:cNvPr id="16" name="Image 2" descr="preencoded.png"/>
          <p:cNvPicPr>
            <a:picLocks noChangeAspect="1"/>
          </p:cNvPicPr>
          <p:nvPr/>
        </p:nvPicPr>
        <p:blipFill>
          <a:blip r:embed="rId7"/>
          <a:stretch>
            <a:fillRect/>
          </a:stretch>
        </p:blipFill>
        <p:spPr>
          <a:xfrm>
            <a:off x="3328416" y="1024128"/>
            <a:ext cx="310896" cy="310896"/>
          </a:xfrm>
          <a:prstGeom prst="rect">
            <a:avLst/>
          </a:prstGeom>
        </p:spPr>
      </p:pic>
      <p:sp>
        <p:nvSpPr>
          <p:cNvPr id="17" name="Text 12"/>
          <p:cNvSpPr/>
          <p:nvPr/>
        </p:nvSpPr>
        <p:spPr>
          <a:xfrm>
            <a:off x="3127248" y="1353312"/>
            <a:ext cx="1344168" cy="438912"/>
          </a:xfrm>
          <a:prstGeom prst="rect">
            <a:avLst/>
          </a:prstGeom>
          <a:noFill/>
          <a:ln/>
        </p:spPr>
        <p:txBody>
          <a:bodyPr wrap="square" rtlCol="0" anchor="t"/>
          <a:lstStyle/>
          <a:p>
            <a:pPr marL="0" indent="0" algn="ctr">
              <a:buNone/>
            </a:pPr>
            <a:r>
              <a:rPr lang="en-US" sz="950" b="1">
                <a:solidFill>
                  <a:srgbClr val="FFFFFF"/>
                </a:solidFill>
                <a:latin typeface="Arial" pitchFamily="34" charset="0"/>
                <a:ea typeface="Arial" pitchFamily="34" charset="-122"/>
                <a:cs typeface="Arial" pitchFamily="34" charset="-120"/>
              </a:rPr>
              <a:t>Intermediate</a:t>
            </a:r>
            <a:endParaRPr lang="en-US" sz="950"/>
          </a:p>
          <a:p>
            <a:pPr marL="0" indent="0" algn="ctr">
              <a:buNone/>
            </a:pPr>
            <a:r>
              <a:rPr lang="en-US" sz="950" b="1">
                <a:solidFill>
                  <a:srgbClr val="FFFFFF"/>
                </a:solidFill>
                <a:latin typeface="Arial" pitchFamily="34" charset="0"/>
                <a:ea typeface="Arial" pitchFamily="34" charset="-122"/>
                <a:cs typeface="Arial" pitchFamily="34" charset="-120"/>
              </a:rPr>
              <a:t>Care</a:t>
            </a:r>
            <a:endParaRPr lang="en-US" sz="950"/>
          </a:p>
        </p:txBody>
      </p:sp>
      <p:sp>
        <p:nvSpPr>
          <p:cNvPr id="18" name="Shape 13"/>
          <p:cNvSpPr/>
          <p:nvPr/>
        </p:nvSpPr>
        <p:spPr>
          <a:xfrm>
            <a:off x="4553712" y="969264"/>
            <a:ext cx="1417320" cy="868680"/>
          </a:xfrm>
          <a:prstGeom prst="rect">
            <a:avLst/>
          </a:prstGeom>
          <a:solidFill>
            <a:srgbClr val="1A5F9E"/>
          </a:solidFill>
          <a:ln w="12700">
            <a:solidFill>
              <a:srgbClr val="1A5F9E"/>
            </a:solidFill>
            <a:prstDash val="solid"/>
          </a:ln>
        </p:spPr>
        <p:txBody>
          <a:bodyPr/>
          <a:lstStyle/>
          <a:p>
            <a:endParaRPr lang="en-GB"/>
          </a:p>
        </p:txBody>
      </p:sp>
      <p:pic>
        <p:nvPicPr>
          <p:cNvPr id="19" name="Image 3" descr="preencoded.png"/>
          <p:cNvPicPr>
            <a:picLocks noChangeAspect="1"/>
          </p:cNvPicPr>
          <p:nvPr/>
        </p:nvPicPr>
        <p:blipFill>
          <a:blip r:embed="rId8"/>
          <a:stretch>
            <a:fillRect/>
          </a:stretch>
        </p:blipFill>
        <p:spPr>
          <a:xfrm>
            <a:off x="4791456" y="1024128"/>
            <a:ext cx="310896" cy="310896"/>
          </a:xfrm>
          <a:prstGeom prst="rect">
            <a:avLst/>
          </a:prstGeom>
        </p:spPr>
      </p:pic>
      <p:sp>
        <p:nvSpPr>
          <p:cNvPr id="20" name="Text 14"/>
          <p:cNvSpPr/>
          <p:nvPr/>
        </p:nvSpPr>
        <p:spPr>
          <a:xfrm>
            <a:off x="4590288" y="1353312"/>
            <a:ext cx="1344168" cy="438912"/>
          </a:xfrm>
          <a:prstGeom prst="rect">
            <a:avLst/>
          </a:prstGeom>
          <a:noFill/>
          <a:ln/>
        </p:spPr>
        <p:txBody>
          <a:bodyPr wrap="square" rtlCol="0" anchor="t"/>
          <a:lstStyle/>
          <a:p>
            <a:pPr marL="0" indent="0" algn="ctr">
              <a:buNone/>
            </a:pPr>
            <a:r>
              <a:rPr lang="en-US" sz="950" b="1">
                <a:solidFill>
                  <a:srgbClr val="FFFFFF"/>
                </a:solidFill>
                <a:latin typeface="Arial" pitchFamily="34" charset="0"/>
                <a:ea typeface="Arial" pitchFamily="34" charset="-122"/>
                <a:cs typeface="Arial" pitchFamily="34" charset="-120"/>
              </a:rPr>
              <a:t>Residential</a:t>
            </a:r>
            <a:endParaRPr lang="en-US" sz="950"/>
          </a:p>
          <a:p>
            <a:pPr marL="0" indent="0" algn="ctr">
              <a:buNone/>
            </a:pPr>
            <a:r>
              <a:rPr lang="en-US" sz="950" b="1">
                <a:solidFill>
                  <a:srgbClr val="FFFFFF"/>
                </a:solidFill>
                <a:latin typeface="Arial" pitchFamily="34" charset="0"/>
                <a:ea typeface="Arial" pitchFamily="34" charset="-122"/>
                <a:cs typeface="Arial" pitchFamily="34" charset="-120"/>
              </a:rPr>
              <a:t>Care</a:t>
            </a:r>
            <a:endParaRPr lang="en-US" sz="950"/>
          </a:p>
        </p:txBody>
      </p:sp>
      <p:sp>
        <p:nvSpPr>
          <p:cNvPr id="21" name="Shape 15"/>
          <p:cNvSpPr/>
          <p:nvPr/>
        </p:nvSpPr>
        <p:spPr>
          <a:xfrm>
            <a:off x="6016752" y="969264"/>
            <a:ext cx="1417320" cy="868680"/>
          </a:xfrm>
          <a:prstGeom prst="rect">
            <a:avLst/>
          </a:prstGeom>
          <a:solidFill>
            <a:srgbClr val="0D3349"/>
          </a:solidFill>
          <a:ln w="12700">
            <a:solidFill>
              <a:srgbClr val="0D3349"/>
            </a:solidFill>
            <a:prstDash val="solid"/>
          </a:ln>
        </p:spPr>
        <p:txBody>
          <a:bodyPr/>
          <a:lstStyle/>
          <a:p>
            <a:endParaRPr lang="en-GB"/>
          </a:p>
        </p:txBody>
      </p:sp>
      <p:pic>
        <p:nvPicPr>
          <p:cNvPr id="22" name="Image 4" descr="preencoded.png"/>
          <p:cNvPicPr>
            <a:picLocks noChangeAspect="1"/>
          </p:cNvPicPr>
          <p:nvPr/>
        </p:nvPicPr>
        <p:blipFill>
          <a:blip r:embed="rId9"/>
          <a:stretch>
            <a:fillRect/>
          </a:stretch>
        </p:blipFill>
        <p:spPr>
          <a:xfrm>
            <a:off x="6254496" y="1024128"/>
            <a:ext cx="310896" cy="310896"/>
          </a:xfrm>
          <a:prstGeom prst="rect">
            <a:avLst/>
          </a:prstGeom>
        </p:spPr>
      </p:pic>
      <p:sp>
        <p:nvSpPr>
          <p:cNvPr id="23" name="Text 16"/>
          <p:cNvSpPr/>
          <p:nvPr/>
        </p:nvSpPr>
        <p:spPr>
          <a:xfrm>
            <a:off x="6053328" y="1353312"/>
            <a:ext cx="1344168" cy="438912"/>
          </a:xfrm>
          <a:prstGeom prst="rect">
            <a:avLst/>
          </a:prstGeom>
          <a:noFill/>
          <a:ln/>
        </p:spPr>
        <p:txBody>
          <a:bodyPr wrap="square" rtlCol="0" anchor="t"/>
          <a:lstStyle/>
          <a:p>
            <a:pPr marL="0" indent="0" algn="ctr">
              <a:buNone/>
            </a:pPr>
            <a:r>
              <a:rPr lang="en-US" sz="950" b="1">
                <a:solidFill>
                  <a:srgbClr val="FFFFFF"/>
                </a:solidFill>
                <a:latin typeface="Arial" pitchFamily="34" charset="0"/>
                <a:ea typeface="Arial" pitchFamily="34" charset="-122"/>
                <a:cs typeface="Arial" pitchFamily="34" charset="-120"/>
              </a:rPr>
              <a:t>Nursing</a:t>
            </a:r>
            <a:endParaRPr lang="en-US" sz="950"/>
          </a:p>
          <a:p>
            <a:pPr marL="0" indent="0" algn="ctr">
              <a:buNone/>
            </a:pPr>
            <a:r>
              <a:rPr lang="en-US" sz="950" b="1">
                <a:solidFill>
                  <a:srgbClr val="FFFFFF"/>
                </a:solidFill>
                <a:latin typeface="Arial" pitchFamily="34" charset="0"/>
                <a:ea typeface="Arial" pitchFamily="34" charset="-122"/>
                <a:cs typeface="Arial" pitchFamily="34" charset="-120"/>
              </a:rPr>
              <a:t>Home</a:t>
            </a:r>
            <a:endParaRPr lang="en-US" sz="950"/>
          </a:p>
        </p:txBody>
      </p:sp>
      <p:sp>
        <p:nvSpPr>
          <p:cNvPr id="24" name="Shape 17"/>
          <p:cNvSpPr/>
          <p:nvPr/>
        </p:nvSpPr>
        <p:spPr>
          <a:xfrm>
            <a:off x="7479792" y="969264"/>
            <a:ext cx="1417320" cy="868680"/>
          </a:xfrm>
          <a:prstGeom prst="rect">
            <a:avLst/>
          </a:prstGeom>
          <a:solidFill>
            <a:srgbClr val="0D3349"/>
          </a:solidFill>
          <a:ln w="12700">
            <a:solidFill>
              <a:srgbClr val="0D3349"/>
            </a:solidFill>
            <a:prstDash val="solid"/>
          </a:ln>
        </p:spPr>
        <p:txBody>
          <a:bodyPr/>
          <a:lstStyle/>
          <a:p>
            <a:endParaRPr lang="en-GB"/>
          </a:p>
        </p:txBody>
      </p:sp>
      <p:pic>
        <p:nvPicPr>
          <p:cNvPr id="25" name="Image 5" descr="preencoded.png"/>
          <p:cNvPicPr>
            <a:picLocks noChangeAspect="1"/>
          </p:cNvPicPr>
          <p:nvPr/>
        </p:nvPicPr>
        <p:blipFill>
          <a:blip r:embed="rId10"/>
          <a:stretch>
            <a:fillRect/>
          </a:stretch>
        </p:blipFill>
        <p:spPr>
          <a:xfrm>
            <a:off x="7717536" y="1024128"/>
            <a:ext cx="310896" cy="310896"/>
          </a:xfrm>
          <a:prstGeom prst="rect">
            <a:avLst/>
          </a:prstGeom>
        </p:spPr>
      </p:pic>
      <p:sp>
        <p:nvSpPr>
          <p:cNvPr id="26" name="Text 18"/>
          <p:cNvSpPr/>
          <p:nvPr/>
        </p:nvSpPr>
        <p:spPr>
          <a:xfrm>
            <a:off x="7516368" y="1353312"/>
            <a:ext cx="1344168" cy="438912"/>
          </a:xfrm>
          <a:prstGeom prst="rect">
            <a:avLst/>
          </a:prstGeom>
          <a:noFill/>
          <a:ln/>
        </p:spPr>
        <p:txBody>
          <a:bodyPr wrap="square" rtlCol="0" anchor="t"/>
          <a:lstStyle/>
          <a:p>
            <a:pPr marL="0" indent="0" algn="ctr">
              <a:buNone/>
            </a:pPr>
            <a:r>
              <a:rPr lang="en-US" sz="950" b="1">
                <a:solidFill>
                  <a:srgbClr val="FFFFFF"/>
                </a:solidFill>
                <a:latin typeface="Arial" pitchFamily="34" charset="0"/>
                <a:ea typeface="Arial" pitchFamily="34" charset="-122"/>
                <a:cs typeface="Arial" pitchFamily="34" charset="-120"/>
              </a:rPr>
              <a:t>Hospice</a:t>
            </a:r>
            <a:endParaRPr lang="en-US" sz="950"/>
          </a:p>
          <a:p>
            <a:pPr marL="0" indent="0" algn="ctr">
              <a:buNone/>
            </a:pPr>
            <a:r>
              <a:rPr lang="en-US" sz="950" b="1">
                <a:solidFill>
                  <a:srgbClr val="FFFFFF"/>
                </a:solidFill>
                <a:latin typeface="Arial" pitchFamily="34" charset="0"/>
                <a:ea typeface="Arial" pitchFamily="34" charset="-122"/>
                <a:cs typeface="Arial" pitchFamily="34" charset="-120"/>
              </a:rPr>
              <a:t>Care</a:t>
            </a:r>
            <a:endParaRPr lang="en-US" sz="950"/>
          </a:p>
        </p:txBody>
      </p:sp>
      <p:sp>
        <p:nvSpPr>
          <p:cNvPr id="27" name="Text 19"/>
          <p:cNvSpPr/>
          <p:nvPr/>
        </p:nvSpPr>
        <p:spPr>
          <a:xfrm>
            <a:off x="182880" y="1865376"/>
            <a:ext cx="8778240" cy="182880"/>
          </a:xfrm>
          <a:prstGeom prst="rect">
            <a:avLst/>
          </a:prstGeom>
          <a:noFill/>
          <a:ln/>
        </p:spPr>
        <p:txBody>
          <a:bodyPr wrap="square" rtlCol="0" anchor="ctr"/>
          <a:lstStyle/>
          <a:p>
            <a:pPr marL="0" indent="0" algn="ctr">
              <a:buNone/>
            </a:pPr>
            <a:r>
              <a:rPr lang="en-US" sz="850" i="1">
                <a:solidFill>
                  <a:srgbClr val="6B8090"/>
                </a:solidFill>
                <a:latin typeface="Arial" pitchFamily="34" charset="0"/>
                <a:ea typeface="Arial" pitchFamily="34" charset="-122"/>
                <a:cs typeface="Arial" pitchFamily="34" charset="-120"/>
              </a:rPr>
              <a:t>◄  Most independent                                                                Most supported  ►</a:t>
            </a:r>
            <a:endParaRPr lang="en-US" sz="850"/>
          </a:p>
        </p:txBody>
      </p:sp>
      <p:sp>
        <p:nvSpPr>
          <p:cNvPr id="28" name="Shape 20"/>
          <p:cNvSpPr/>
          <p:nvPr/>
        </p:nvSpPr>
        <p:spPr>
          <a:xfrm>
            <a:off x="164592" y="2157984"/>
            <a:ext cx="2084832" cy="2596896"/>
          </a:xfrm>
          <a:prstGeom prst="rect">
            <a:avLst/>
          </a:prstGeom>
          <a:solidFill>
            <a:srgbClr val="E4F2F5"/>
          </a:solidFill>
          <a:ln w="12700">
            <a:solidFill>
              <a:srgbClr val="C5DCE6"/>
            </a:solidFill>
            <a:prstDash val="solid"/>
          </a:ln>
          <a:effectLst>
            <a:outerShdw blurRad="50800" dist="25400" dir="2700000" algn="bl" rotWithShape="0">
              <a:srgbClr val="000000">
                <a:alpha val="7000"/>
              </a:srgbClr>
            </a:outerShdw>
          </a:effectLst>
        </p:spPr>
        <p:txBody>
          <a:bodyPr/>
          <a:lstStyle/>
          <a:p>
            <a:endParaRPr lang="en-GB"/>
          </a:p>
        </p:txBody>
      </p:sp>
      <p:sp>
        <p:nvSpPr>
          <p:cNvPr id="29" name="Text 21"/>
          <p:cNvSpPr/>
          <p:nvPr/>
        </p:nvSpPr>
        <p:spPr>
          <a:xfrm>
            <a:off x="210312" y="2212848"/>
            <a:ext cx="1993392" cy="804672"/>
          </a:xfrm>
          <a:prstGeom prst="rect">
            <a:avLst/>
          </a:prstGeom>
          <a:noFill/>
          <a:ln/>
        </p:spPr>
        <p:txBody>
          <a:bodyPr wrap="square" rtlCol="0" anchor="ctr"/>
          <a:lstStyle/>
          <a:p>
            <a:pPr marL="0" indent="0" algn="ctr">
              <a:buNone/>
            </a:pPr>
            <a:r>
              <a:rPr lang="en-US" sz="2400" b="1">
                <a:solidFill>
                  <a:srgbClr val="04536B"/>
                </a:solidFill>
                <a:latin typeface="Arial" pitchFamily="34" charset="0"/>
                <a:ea typeface="Arial" pitchFamily="34" charset="-122"/>
                <a:cs typeface="Arial" pitchFamily="34" charset="-120"/>
              </a:rPr>
              <a:t>1.5M+</a:t>
            </a:r>
            <a:endParaRPr lang="en-US" sz="2400"/>
          </a:p>
        </p:txBody>
      </p:sp>
      <p:sp>
        <p:nvSpPr>
          <p:cNvPr id="30" name="Text 22"/>
          <p:cNvSpPr/>
          <p:nvPr/>
        </p:nvSpPr>
        <p:spPr>
          <a:xfrm>
            <a:off x="256032" y="2980944"/>
            <a:ext cx="1901952" cy="1609344"/>
          </a:xfrm>
          <a:prstGeom prst="rect">
            <a:avLst/>
          </a:prstGeom>
          <a:noFill/>
          <a:ln/>
        </p:spPr>
        <p:txBody>
          <a:bodyPr wrap="square" rtlCol="0" anchor="t"/>
          <a:lstStyle/>
          <a:p>
            <a:pPr marL="0" indent="0" algn="ctr">
              <a:buNone/>
            </a:pPr>
            <a:r>
              <a:rPr lang="en-US" sz="1050">
                <a:solidFill>
                  <a:srgbClr val="1C2830"/>
                </a:solidFill>
                <a:latin typeface="Arial" pitchFamily="34" charset="0"/>
                <a:ea typeface="Arial" pitchFamily="34" charset="-122"/>
                <a:cs typeface="Arial" pitchFamily="34" charset="-120"/>
              </a:rPr>
              <a:t>receive formal social care</a:t>
            </a:r>
            <a:endParaRPr lang="en-US" sz="1050"/>
          </a:p>
          <a:p>
            <a:pPr marL="0" indent="0" algn="ctr">
              <a:buNone/>
            </a:pPr>
            <a:r>
              <a:rPr lang="en-US" sz="1050">
                <a:solidFill>
                  <a:srgbClr val="1C2830"/>
                </a:solidFill>
                <a:latin typeface="Arial" pitchFamily="34" charset="0"/>
                <a:ea typeface="Arial" pitchFamily="34" charset="-122"/>
                <a:cs typeface="Arial" pitchFamily="34" charset="-120"/>
              </a:rPr>
              <a:t>(NHS Digital, 2022)</a:t>
            </a:r>
            <a:endParaRPr lang="en-US" sz="1050"/>
          </a:p>
        </p:txBody>
      </p:sp>
      <p:sp>
        <p:nvSpPr>
          <p:cNvPr id="31" name="Shape 23"/>
          <p:cNvSpPr/>
          <p:nvPr/>
        </p:nvSpPr>
        <p:spPr>
          <a:xfrm>
            <a:off x="2377440" y="2157984"/>
            <a:ext cx="2084832" cy="2596896"/>
          </a:xfrm>
          <a:prstGeom prst="rect">
            <a:avLst/>
          </a:prstGeom>
          <a:solidFill>
            <a:srgbClr val="F5F0E8"/>
          </a:solidFill>
          <a:ln w="12700">
            <a:solidFill>
              <a:srgbClr val="C5DCE6"/>
            </a:solidFill>
            <a:prstDash val="solid"/>
          </a:ln>
          <a:effectLst>
            <a:outerShdw blurRad="50800" dist="25400" dir="2700000" algn="bl" rotWithShape="0">
              <a:srgbClr val="000000">
                <a:alpha val="7000"/>
              </a:srgbClr>
            </a:outerShdw>
          </a:effectLst>
        </p:spPr>
        <p:txBody>
          <a:bodyPr/>
          <a:lstStyle/>
          <a:p>
            <a:endParaRPr lang="en-GB"/>
          </a:p>
        </p:txBody>
      </p:sp>
      <p:sp>
        <p:nvSpPr>
          <p:cNvPr id="32" name="Text 24"/>
          <p:cNvSpPr/>
          <p:nvPr/>
        </p:nvSpPr>
        <p:spPr>
          <a:xfrm>
            <a:off x="2423160" y="2212848"/>
            <a:ext cx="1993392" cy="804672"/>
          </a:xfrm>
          <a:prstGeom prst="rect">
            <a:avLst/>
          </a:prstGeom>
          <a:noFill/>
          <a:ln/>
        </p:spPr>
        <p:txBody>
          <a:bodyPr wrap="square" rtlCol="0" anchor="ctr"/>
          <a:lstStyle/>
          <a:p>
            <a:pPr marL="0" indent="0" algn="ctr">
              <a:buNone/>
            </a:pPr>
            <a:r>
              <a:rPr lang="en-US" sz="2400" b="1">
                <a:solidFill>
                  <a:srgbClr val="04536B"/>
                </a:solidFill>
                <a:latin typeface="Arial" pitchFamily="34" charset="0"/>
                <a:ea typeface="Arial" pitchFamily="34" charset="-122"/>
                <a:cs typeface="Arial" pitchFamily="34" charset="-120"/>
              </a:rPr>
              <a:t>£22.8bn</a:t>
            </a:r>
            <a:endParaRPr lang="en-US" sz="2400"/>
          </a:p>
        </p:txBody>
      </p:sp>
      <p:sp>
        <p:nvSpPr>
          <p:cNvPr id="33" name="Text 25"/>
          <p:cNvSpPr/>
          <p:nvPr/>
        </p:nvSpPr>
        <p:spPr>
          <a:xfrm>
            <a:off x="2468880" y="2980944"/>
            <a:ext cx="1901952" cy="1609344"/>
          </a:xfrm>
          <a:prstGeom prst="rect">
            <a:avLst/>
          </a:prstGeom>
          <a:noFill/>
          <a:ln/>
        </p:spPr>
        <p:txBody>
          <a:bodyPr wrap="square" rtlCol="0" anchor="t"/>
          <a:lstStyle/>
          <a:p>
            <a:pPr marL="0" indent="0" algn="ctr">
              <a:buNone/>
            </a:pPr>
            <a:r>
              <a:rPr lang="en-US" sz="1050">
                <a:solidFill>
                  <a:srgbClr val="1C2830"/>
                </a:solidFill>
                <a:latin typeface="Arial" pitchFamily="34" charset="0"/>
                <a:ea typeface="Arial" pitchFamily="34" charset="-122"/>
                <a:cs typeface="Arial" pitchFamily="34" charset="-120"/>
              </a:rPr>
              <a:t>annual adult social care spend</a:t>
            </a:r>
            <a:endParaRPr lang="en-US" sz="1050"/>
          </a:p>
          <a:p>
            <a:pPr marL="0" indent="0" algn="ctr">
              <a:buNone/>
            </a:pPr>
            <a:r>
              <a:rPr lang="en-US" sz="1050">
                <a:solidFill>
                  <a:srgbClr val="1C2830"/>
                </a:solidFill>
                <a:latin typeface="Arial" pitchFamily="34" charset="0"/>
                <a:ea typeface="Arial" pitchFamily="34" charset="-122"/>
                <a:cs typeface="Arial" pitchFamily="34" charset="-120"/>
              </a:rPr>
              <a:t>(NHS England, 2023)</a:t>
            </a:r>
            <a:endParaRPr lang="en-US" sz="1050"/>
          </a:p>
        </p:txBody>
      </p:sp>
      <p:sp>
        <p:nvSpPr>
          <p:cNvPr id="34" name="Shape 26"/>
          <p:cNvSpPr/>
          <p:nvPr/>
        </p:nvSpPr>
        <p:spPr>
          <a:xfrm>
            <a:off x="4590288" y="2157984"/>
            <a:ext cx="2084832" cy="2596896"/>
          </a:xfrm>
          <a:prstGeom prst="rect">
            <a:avLst/>
          </a:prstGeom>
          <a:solidFill>
            <a:srgbClr val="E4F2F5"/>
          </a:solidFill>
          <a:ln w="12700">
            <a:solidFill>
              <a:srgbClr val="C5DCE6"/>
            </a:solidFill>
            <a:prstDash val="solid"/>
          </a:ln>
          <a:effectLst>
            <a:outerShdw blurRad="50800" dist="25400" dir="2700000" algn="bl" rotWithShape="0">
              <a:srgbClr val="000000">
                <a:alpha val="7000"/>
              </a:srgbClr>
            </a:outerShdw>
          </a:effectLst>
        </p:spPr>
        <p:txBody>
          <a:bodyPr/>
          <a:lstStyle/>
          <a:p>
            <a:endParaRPr lang="en-GB"/>
          </a:p>
        </p:txBody>
      </p:sp>
      <p:sp>
        <p:nvSpPr>
          <p:cNvPr id="35" name="Text 27"/>
          <p:cNvSpPr/>
          <p:nvPr/>
        </p:nvSpPr>
        <p:spPr>
          <a:xfrm>
            <a:off x="4636008" y="2212848"/>
            <a:ext cx="1993392" cy="804672"/>
          </a:xfrm>
          <a:prstGeom prst="rect">
            <a:avLst/>
          </a:prstGeom>
          <a:noFill/>
          <a:ln/>
        </p:spPr>
        <p:txBody>
          <a:bodyPr wrap="square" rtlCol="0" anchor="ctr"/>
          <a:lstStyle/>
          <a:p>
            <a:pPr marL="0" indent="0" algn="ctr">
              <a:buNone/>
            </a:pPr>
            <a:r>
              <a:rPr lang="en-US" sz="3000" b="1">
                <a:solidFill>
                  <a:srgbClr val="04536B"/>
                </a:solidFill>
                <a:latin typeface="Arial" pitchFamily="34" charset="0"/>
                <a:ea typeface="Arial" pitchFamily="34" charset="-122"/>
                <a:cs typeface="Arial" pitchFamily="34" charset="-120"/>
              </a:rPr>
              <a:t>75%</a:t>
            </a:r>
            <a:endParaRPr lang="en-US" sz="3000"/>
          </a:p>
        </p:txBody>
      </p:sp>
      <p:sp>
        <p:nvSpPr>
          <p:cNvPr id="36" name="Text 28"/>
          <p:cNvSpPr/>
          <p:nvPr/>
        </p:nvSpPr>
        <p:spPr>
          <a:xfrm>
            <a:off x="4681728" y="2980944"/>
            <a:ext cx="1901952" cy="1609344"/>
          </a:xfrm>
          <a:prstGeom prst="rect">
            <a:avLst/>
          </a:prstGeom>
          <a:noFill/>
          <a:ln/>
        </p:spPr>
        <p:txBody>
          <a:bodyPr wrap="square" rtlCol="0" anchor="t"/>
          <a:lstStyle/>
          <a:p>
            <a:pPr marL="0" indent="0" algn="ctr">
              <a:buNone/>
            </a:pPr>
            <a:r>
              <a:rPr lang="en-US" sz="1050">
                <a:solidFill>
                  <a:srgbClr val="1C2830"/>
                </a:solidFill>
                <a:latin typeface="Arial" pitchFamily="34" charset="0"/>
                <a:ea typeface="Arial" pitchFamily="34" charset="-122"/>
                <a:cs typeface="Arial" pitchFamily="34" charset="-120"/>
              </a:rPr>
              <a:t>of councils unable to meet</a:t>
            </a:r>
            <a:endParaRPr lang="en-US" sz="1050"/>
          </a:p>
          <a:p>
            <a:pPr marL="0" indent="0" algn="ctr">
              <a:buNone/>
            </a:pPr>
            <a:r>
              <a:rPr lang="en-US" sz="1050">
                <a:solidFill>
                  <a:srgbClr val="1C2830"/>
                </a:solidFill>
                <a:latin typeface="Arial" pitchFamily="34" charset="0"/>
                <a:ea typeface="Arial" pitchFamily="34" charset="-122"/>
                <a:cs typeface="Arial" pitchFamily="34" charset="-120"/>
              </a:rPr>
              <a:t>duty (ADASS, 2023)</a:t>
            </a:r>
            <a:endParaRPr lang="en-US" sz="1050"/>
          </a:p>
        </p:txBody>
      </p:sp>
      <p:sp>
        <p:nvSpPr>
          <p:cNvPr id="37" name="Shape 29"/>
          <p:cNvSpPr/>
          <p:nvPr/>
        </p:nvSpPr>
        <p:spPr>
          <a:xfrm>
            <a:off x="6803136" y="2157984"/>
            <a:ext cx="2084832" cy="2596896"/>
          </a:xfrm>
          <a:prstGeom prst="rect">
            <a:avLst/>
          </a:prstGeom>
          <a:solidFill>
            <a:srgbClr val="F5F0E8"/>
          </a:solidFill>
          <a:ln w="12700">
            <a:solidFill>
              <a:srgbClr val="C5DCE6"/>
            </a:solidFill>
            <a:prstDash val="solid"/>
          </a:ln>
          <a:effectLst>
            <a:outerShdw blurRad="50800" dist="25400" dir="2700000" algn="bl" rotWithShape="0">
              <a:srgbClr val="000000">
                <a:alpha val="7000"/>
              </a:srgbClr>
            </a:outerShdw>
          </a:effectLst>
        </p:spPr>
        <p:txBody>
          <a:bodyPr/>
          <a:lstStyle/>
          <a:p>
            <a:endParaRPr lang="en-GB"/>
          </a:p>
        </p:txBody>
      </p:sp>
      <p:sp>
        <p:nvSpPr>
          <p:cNvPr id="38" name="Text 30"/>
          <p:cNvSpPr/>
          <p:nvPr/>
        </p:nvSpPr>
        <p:spPr>
          <a:xfrm>
            <a:off x="6848856" y="2212848"/>
            <a:ext cx="1993392" cy="804672"/>
          </a:xfrm>
          <a:prstGeom prst="rect">
            <a:avLst/>
          </a:prstGeom>
          <a:noFill/>
          <a:ln/>
        </p:spPr>
        <p:txBody>
          <a:bodyPr wrap="square" rtlCol="0" anchor="ctr"/>
          <a:lstStyle/>
          <a:p>
            <a:pPr marL="0" indent="0" algn="ctr">
              <a:buNone/>
            </a:pPr>
            <a:r>
              <a:rPr lang="en-US" sz="2400" b="1">
                <a:solidFill>
                  <a:srgbClr val="C8862C"/>
                </a:solidFill>
                <a:latin typeface="Arial" pitchFamily="34" charset="0"/>
                <a:ea typeface="Arial" pitchFamily="34" charset="-122"/>
                <a:cs typeface="Arial" pitchFamily="34" charset="-120"/>
              </a:rPr>
              <a:t>165K+</a:t>
            </a:r>
            <a:endParaRPr lang="en-US" sz="2400"/>
          </a:p>
        </p:txBody>
      </p:sp>
      <p:sp>
        <p:nvSpPr>
          <p:cNvPr id="39" name="Text 31"/>
          <p:cNvSpPr/>
          <p:nvPr/>
        </p:nvSpPr>
        <p:spPr>
          <a:xfrm>
            <a:off x="6894576" y="2980944"/>
            <a:ext cx="1901952" cy="1609344"/>
          </a:xfrm>
          <a:prstGeom prst="rect">
            <a:avLst/>
          </a:prstGeom>
          <a:noFill/>
          <a:ln/>
        </p:spPr>
        <p:txBody>
          <a:bodyPr wrap="square" rtlCol="0" anchor="t"/>
          <a:lstStyle/>
          <a:p>
            <a:pPr marL="0" indent="0" algn="ctr">
              <a:buNone/>
            </a:pPr>
            <a:r>
              <a:rPr lang="en-US" sz="1050">
                <a:solidFill>
                  <a:srgbClr val="1C2830"/>
                </a:solidFill>
                <a:latin typeface="Arial" pitchFamily="34" charset="0"/>
                <a:ea typeface="Arial" pitchFamily="34" charset="-122"/>
                <a:cs typeface="Arial" pitchFamily="34" charset="-120"/>
              </a:rPr>
              <a:t>social care vacancies</a:t>
            </a:r>
            <a:endParaRPr lang="en-US" sz="1050"/>
          </a:p>
          <a:p>
            <a:pPr marL="0" indent="0" algn="ctr">
              <a:buNone/>
            </a:pPr>
            <a:r>
              <a:rPr lang="en-US" sz="1050">
                <a:solidFill>
                  <a:srgbClr val="1C2830"/>
                </a:solidFill>
                <a:latin typeface="Arial" pitchFamily="34" charset="0"/>
                <a:ea typeface="Arial" pitchFamily="34" charset="-122"/>
                <a:cs typeface="Arial" pitchFamily="34" charset="-120"/>
              </a:rPr>
              <a:t>(Skills for Care, 2023)</a:t>
            </a:r>
            <a:endParaRPr lang="en-US" sz="1050"/>
          </a:p>
        </p:txBody>
      </p:sp>
      <p:pic>
        <p:nvPicPr>
          <p:cNvPr id="40" name="New Recording (6)">
            <a:hlinkClick r:id="" action="ppaction://media"/>
            <a:extLst>
              <a:ext uri="{FF2B5EF4-FFF2-40B4-BE49-F238E27FC236}">
                <a16:creationId xmlns:a16="http://schemas.microsoft.com/office/drawing/2014/main" id="{B2A1F3DF-FA90-E859-71A2-52AEF5586B59}"/>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5524046" y="3719739"/>
            <a:ext cx="730250" cy="73025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6129"/>
    </mc:Choice>
    <mc:Fallback>
      <p:transition spd="slow" advTm="26129"/>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0"/>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0"/>
                                        </p:tgtEl>
                                      </p:cBhvr>
                                    </p:cmd>
                                  </p:childTnLst>
                                </p:cTn>
                              </p:par>
                            </p:childTnLst>
                          </p:cTn>
                        </p:par>
                      </p:childTnLst>
                    </p:cTn>
                  </p:par>
                </p:childTnLst>
              </p:cTn>
              <p:nextCondLst>
                <p:cond evt="onClick" delay="0">
                  <p:tgtEl>
                    <p:spTgt spid="40"/>
                  </p:tgtEl>
                </p:cond>
              </p:nextCondLst>
            </p:seq>
            <p:audio>
              <p:cMediaNode vol="80000">
                <p:cTn id="7" fill="hold" display="0">
                  <p:stCondLst>
                    <p:cond delay="indefinite"/>
                  </p:stCondLst>
                  <p:endCondLst>
                    <p:cond evt="onStopAudio" delay="0">
                      <p:tgtEl>
                        <p:sldTgt/>
                      </p:tgtEl>
                    </p:cond>
                  </p:endCondLst>
                </p:cTn>
                <p:tgtEl>
                  <p:spTgt spid="40"/>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59536"/>
          </a:xfrm>
          <a:prstGeom prst="rect">
            <a:avLst/>
          </a:prstGeom>
          <a:solidFill>
            <a:srgbClr val="04536B"/>
          </a:solidFill>
          <a:ln w="12700">
            <a:solidFill>
              <a:srgbClr val="04536B"/>
            </a:solidFill>
            <a:prstDash val="solid"/>
          </a:ln>
        </p:spPr>
        <p:txBody>
          <a:bodyPr/>
          <a:lstStyle/>
          <a:p>
            <a:endParaRPr lang="en-GB"/>
          </a:p>
        </p:txBody>
      </p:sp>
      <p:sp>
        <p:nvSpPr>
          <p:cNvPr id="3" name="Shape 1"/>
          <p:cNvSpPr/>
          <p:nvPr/>
        </p:nvSpPr>
        <p:spPr>
          <a:xfrm>
            <a:off x="0" y="859536"/>
            <a:ext cx="9144000" cy="45720"/>
          </a:xfrm>
          <a:prstGeom prst="rect">
            <a:avLst/>
          </a:prstGeom>
          <a:solidFill>
            <a:srgbClr val="C8862C"/>
          </a:solidFill>
          <a:ln w="12700">
            <a:solidFill>
              <a:srgbClr val="C8862C"/>
            </a:solidFill>
            <a:prstDash val="solid"/>
          </a:ln>
        </p:spPr>
        <p:txBody>
          <a:bodyPr/>
          <a:lstStyle/>
          <a:p>
            <a:endParaRPr lang="en-GB"/>
          </a:p>
        </p:txBody>
      </p:sp>
      <p:sp>
        <p:nvSpPr>
          <p:cNvPr id="4" name="Text 2"/>
          <p:cNvSpPr/>
          <p:nvPr/>
        </p:nvSpPr>
        <p:spPr>
          <a:xfrm>
            <a:off x="201168" y="0"/>
            <a:ext cx="5943600" cy="859536"/>
          </a:xfrm>
          <a:prstGeom prst="rect">
            <a:avLst/>
          </a:prstGeom>
          <a:noFill/>
          <a:ln/>
        </p:spPr>
        <p:txBody>
          <a:bodyPr wrap="square" rtlCol="0" anchor="ctr"/>
          <a:lstStyle/>
          <a:p>
            <a:pPr marL="0" indent="0">
              <a:buNone/>
            </a:pPr>
            <a:r>
              <a:rPr lang="en-US" sz="1900" b="1">
                <a:solidFill>
                  <a:srgbClr val="FFFFFF"/>
                </a:solidFill>
                <a:latin typeface="Arial" pitchFamily="34" charset="0"/>
                <a:ea typeface="Arial" pitchFamily="34" charset="-122"/>
                <a:cs typeface="Arial" pitchFamily="34" charset="-120"/>
              </a:rPr>
              <a:t>Domiciliary Care: A Critical Evaluation</a:t>
            </a:r>
            <a:endParaRPr lang="en-US" sz="1900"/>
          </a:p>
        </p:txBody>
      </p:sp>
      <p:sp>
        <p:nvSpPr>
          <p:cNvPr id="5" name="Text 3"/>
          <p:cNvSpPr/>
          <p:nvPr/>
        </p:nvSpPr>
        <p:spPr>
          <a:xfrm>
            <a:off x="6217920" y="54864"/>
            <a:ext cx="2834640" cy="749808"/>
          </a:xfrm>
          <a:prstGeom prst="rect">
            <a:avLst/>
          </a:prstGeom>
          <a:noFill/>
          <a:ln/>
        </p:spPr>
        <p:txBody>
          <a:bodyPr wrap="square" rtlCol="0" anchor="ctr"/>
          <a:lstStyle/>
          <a:p>
            <a:pPr marL="0" indent="0" algn="r">
              <a:buNone/>
            </a:pPr>
            <a:r>
              <a:rPr lang="en-US" sz="1000" i="1">
                <a:solidFill>
                  <a:srgbClr val="C5DCE6"/>
                </a:solidFill>
                <a:latin typeface="Arial" pitchFamily="34" charset="0"/>
                <a:ea typeface="Arial" pitchFamily="34" charset="-122"/>
                <a:cs typeface="Arial" pitchFamily="34" charset="-120"/>
              </a:rPr>
              <a:t>Focus Setting 1 · 900,000+ people in England</a:t>
            </a:r>
            <a:endParaRPr lang="en-US" sz="1000"/>
          </a:p>
        </p:txBody>
      </p:sp>
      <p:sp>
        <p:nvSpPr>
          <p:cNvPr id="6" name="Shape 4"/>
          <p:cNvSpPr/>
          <p:nvPr/>
        </p:nvSpPr>
        <p:spPr>
          <a:xfrm>
            <a:off x="0" y="4956048"/>
            <a:ext cx="9144000" cy="182880"/>
          </a:xfrm>
          <a:prstGeom prst="rect">
            <a:avLst/>
          </a:prstGeom>
          <a:solidFill>
            <a:srgbClr val="E4F2F5"/>
          </a:solidFill>
          <a:ln w="12700">
            <a:solidFill>
              <a:srgbClr val="E4F2F5"/>
            </a:solidFill>
            <a:prstDash val="solid"/>
          </a:ln>
        </p:spPr>
        <p:txBody>
          <a:bodyPr/>
          <a:lstStyle/>
          <a:p>
            <a:endParaRPr lang="en-GB"/>
          </a:p>
        </p:txBody>
      </p:sp>
      <p:sp>
        <p:nvSpPr>
          <p:cNvPr id="7" name="Text 5"/>
          <p:cNvSpPr/>
          <p:nvPr/>
        </p:nvSpPr>
        <p:spPr>
          <a:xfrm>
            <a:off x="228600" y="4960620"/>
            <a:ext cx="6400800" cy="155448"/>
          </a:xfrm>
          <a:prstGeom prst="rect">
            <a:avLst/>
          </a:prstGeom>
          <a:noFill/>
          <a:ln/>
        </p:spPr>
        <p:txBody>
          <a:bodyPr wrap="square" rtlCol="0" anchor="ctr"/>
          <a:lstStyle/>
          <a:p>
            <a:pPr marL="0" indent="0">
              <a:buNone/>
            </a:pPr>
            <a:r>
              <a:rPr lang="en-US" sz="700">
                <a:solidFill>
                  <a:srgbClr val="6B8090"/>
                </a:solidFill>
                <a:latin typeface="Arial" pitchFamily="34" charset="0"/>
                <a:ea typeface="Arial" pitchFamily="34" charset="-122"/>
                <a:cs typeface="Arial" pitchFamily="34" charset="-120"/>
              </a:rPr>
              <a:t>BMHP6027 – Empowering the Older Person  |  Shareen Bi (2318894)</a:t>
            </a:r>
            <a:endParaRPr lang="en-US" sz="700"/>
          </a:p>
        </p:txBody>
      </p:sp>
      <p:sp>
        <p:nvSpPr>
          <p:cNvPr id="8" name="Text 6"/>
          <p:cNvSpPr/>
          <p:nvPr/>
        </p:nvSpPr>
        <p:spPr>
          <a:xfrm>
            <a:off x="8686800" y="4960620"/>
            <a:ext cx="411480" cy="155448"/>
          </a:xfrm>
          <a:prstGeom prst="rect">
            <a:avLst/>
          </a:prstGeom>
          <a:noFill/>
          <a:ln/>
        </p:spPr>
        <p:txBody>
          <a:bodyPr wrap="square" rtlCol="0" anchor="ctr"/>
          <a:lstStyle/>
          <a:p>
            <a:pPr marL="0" indent="0" algn="r">
              <a:buNone/>
            </a:pPr>
            <a:r>
              <a:rPr lang="en-US" sz="700">
                <a:solidFill>
                  <a:srgbClr val="6B8090"/>
                </a:solidFill>
                <a:latin typeface="Arial" pitchFamily="34" charset="0"/>
                <a:ea typeface="Arial" pitchFamily="34" charset="-122"/>
                <a:cs typeface="Arial" pitchFamily="34" charset="-120"/>
              </a:rPr>
              <a:t>7/16</a:t>
            </a:r>
            <a:endParaRPr lang="en-US" sz="700"/>
          </a:p>
        </p:txBody>
      </p:sp>
      <p:sp>
        <p:nvSpPr>
          <p:cNvPr id="9" name="Shape 7"/>
          <p:cNvSpPr/>
          <p:nvPr/>
        </p:nvSpPr>
        <p:spPr>
          <a:xfrm>
            <a:off x="201168" y="969264"/>
            <a:ext cx="4206240" cy="3858768"/>
          </a:xfrm>
          <a:prstGeom prst="rect">
            <a:avLst/>
          </a:prstGeom>
          <a:solidFill>
            <a:srgbClr val="E4F2F5"/>
          </a:solidFill>
          <a:ln w="12700">
            <a:solidFill>
              <a:srgbClr val="C5DCE6"/>
            </a:solidFill>
            <a:prstDash val="solid"/>
          </a:ln>
        </p:spPr>
        <p:txBody>
          <a:bodyPr/>
          <a:lstStyle/>
          <a:p>
            <a:endParaRPr lang="en-GB"/>
          </a:p>
        </p:txBody>
      </p:sp>
      <p:sp>
        <p:nvSpPr>
          <p:cNvPr id="10" name="Shape 8"/>
          <p:cNvSpPr/>
          <p:nvPr/>
        </p:nvSpPr>
        <p:spPr>
          <a:xfrm>
            <a:off x="4736592" y="969264"/>
            <a:ext cx="4206240" cy="3858768"/>
          </a:xfrm>
          <a:prstGeom prst="rect">
            <a:avLst/>
          </a:prstGeom>
          <a:solidFill>
            <a:srgbClr val="F5F0E8"/>
          </a:solidFill>
          <a:ln w="12700">
            <a:solidFill>
              <a:srgbClr val="EECF9A"/>
            </a:solidFill>
            <a:prstDash val="solid"/>
          </a:ln>
        </p:spPr>
        <p:txBody>
          <a:bodyPr/>
          <a:lstStyle/>
          <a:p>
            <a:endParaRPr lang="en-GB"/>
          </a:p>
        </p:txBody>
      </p:sp>
      <p:sp>
        <p:nvSpPr>
          <p:cNvPr id="11" name="Shape 9"/>
          <p:cNvSpPr/>
          <p:nvPr/>
        </p:nvSpPr>
        <p:spPr>
          <a:xfrm>
            <a:off x="201168" y="969264"/>
            <a:ext cx="4206240" cy="457200"/>
          </a:xfrm>
          <a:prstGeom prst="rect">
            <a:avLst/>
          </a:prstGeom>
          <a:solidFill>
            <a:srgbClr val="04536B"/>
          </a:solidFill>
          <a:ln w="12700">
            <a:solidFill>
              <a:srgbClr val="04536B"/>
            </a:solidFill>
            <a:prstDash val="solid"/>
          </a:ln>
        </p:spPr>
        <p:txBody>
          <a:bodyPr/>
          <a:lstStyle/>
          <a:p>
            <a:endParaRPr lang="en-GB"/>
          </a:p>
        </p:txBody>
      </p:sp>
      <p:pic>
        <p:nvPicPr>
          <p:cNvPr id="12" name="Image 0" descr="preencoded.png"/>
          <p:cNvPicPr>
            <a:picLocks noChangeAspect="1"/>
          </p:cNvPicPr>
          <p:nvPr/>
        </p:nvPicPr>
        <p:blipFill>
          <a:blip r:embed="rId5"/>
          <a:stretch>
            <a:fillRect/>
          </a:stretch>
        </p:blipFill>
        <p:spPr>
          <a:xfrm>
            <a:off x="237744" y="1005840"/>
            <a:ext cx="329184" cy="329184"/>
          </a:xfrm>
          <a:prstGeom prst="rect">
            <a:avLst/>
          </a:prstGeom>
        </p:spPr>
      </p:pic>
      <p:sp>
        <p:nvSpPr>
          <p:cNvPr id="13" name="Text 10"/>
          <p:cNvSpPr/>
          <p:nvPr/>
        </p:nvSpPr>
        <p:spPr>
          <a:xfrm>
            <a:off x="621792" y="969264"/>
            <a:ext cx="3730752" cy="457200"/>
          </a:xfrm>
          <a:prstGeom prst="rect">
            <a:avLst/>
          </a:prstGeom>
          <a:noFill/>
          <a:ln/>
        </p:spPr>
        <p:txBody>
          <a:bodyPr wrap="square" rtlCol="0" anchor="ctr"/>
          <a:lstStyle/>
          <a:p>
            <a:pPr marL="0" indent="0">
              <a:buNone/>
            </a:pPr>
            <a:r>
              <a:rPr lang="en-US" sz="1300" b="1">
                <a:solidFill>
                  <a:srgbClr val="FFFFFF"/>
                </a:solidFill>
                <a:latin typeface="Arial" pitchFamily="34" charset="0"/>
                <a:ea typeface="Arial" pitchFamily="34" charset="-122"/>
                <a:cs typeface="Arial" pitchFamily="34" charset="-120"/>
              </a:rPr>
              <a:t>✓  STRENGTHS</a:t>
            </a:r>
            <a:endParaRPr lang="en-US" sz="1300"/>
          </a:p>
        </p:txBody>
      </p:sp>
      <p:sp>
        <p:nvSpPr>
          <p:cNvPr id="14" name="Shape 11"/>
          <p:cNvSpPr/>
          <p:nvPr/>
        </p:nvSpPr>
        <p:spPr>
          <a:xfrm>
            <a:off x="4736592" y="969264"/>
            <a:ext cx="4206240" cy="457200"/>
          </a:xfrm>
          <a:prstGeom prst="rect">
            <a:avLst/>
          </a:prstGeom>
          <a:solidFill>
            <a:srgbClr val="C8862C"/>
          </a:solidFill>
          <a:ln w="12700">
            <a:solidFill>
              <a:srgbClr val="C8862C"/>
            </a:solidFill>
            <a:prstDash val="solid"/>
          </a:ln>
        </p:spPr>
        <p:txBody>
          <a:bodyPr/>
          <a:lstStyle/>
          <a:p>
            <a:endParaRPr lang="en-GB"/>
          </a:p>
        </p:txBody>
      </p:sp>
      <p:sp>
        <p:nvSpPr>
          <p:cNvPr id="15" name="Text 12"/>
          <p:cNvSpPr/>
          <p:nvPr/>
        </p:nvSpPr>
        <p:spPr>
          <a:xfrm>
            <a:off x="4828032" y="969264"/>
            <a:ext cx="3931920" cy="457200"/>
          </a:xfrm>
          <a:prstGeom prst="rect">
            <a:avLst/>
          </a:prstGeom>
          <a:noFill/>
          <a:ln/>
        </p:spPr>
        <p:txBody>
          <a:bodyPr wrap="square" rtlCol="0" anchor="ctr"/>
          <a:lstStyle/>
          <a:p>
            <a:pPr marL="0" indent="0">
              <a:buNone/>
            </a:pPr>
            <a:r>
              <a:rPr lang="en-US" sz="1300" b="1">
                <a:solidFill>
                  <a:srgbClr val="FFFFFF"/>
                </a:solidFill>
                <a:latin typeface="Arial" pitchFamily="34" charset="0"/>
                <a:ea typeface="Arial" pitchFamily="34" charset="-122"/>
                <a:cs typeface="Arial" pitchFamily="34" charset="-120"/>
              </a:rPr>
              <a:t>✗  LIMITATIONS</a:t>
            </a:r>
            <a:endParaRPr lang="en-US" sz="1300"/>
          </a:p>
        </p:txBody>
      </p:sp>
      <p:pic>
        <p:nvPicPr>
          <p:cNvPr id="16" name="Image 1" descr="preencoded.png"/>
          <p:cNvPicPr>
            <a:picLocks noChangeAspect="1"/>
          </p:cNvPicPr>
          <p:nvPr/>
        </p:nvPicPr>
        <p:blipFill>
          <a:blip r:embed="rId5"/>
          <a:stretch>
            <a:fillRect/>
          </a:stretch>
        </p:blipFill>
        <p:spPr>
          <a:xfrm>
            <a:off x="274320" y="1554480"/>
            <a:ext cx="256032" cy="256032"/>
          </a:xfrm>
          <a:prstGeom prst="rect">
            <a:avLst/>
          </a:prstGeom>
        </p:spPr>
      </p:pic>
      <p:sp>
        <p:nvSpPr>
          <p:cNvPr id="17" name="Text 13"/>
          <p:cNvSpPr/>
          <p:nvPr/>
        </p:nvSpPr>
        <p:spPr>
          <a:xfrm>
            <a:off x="585216" y="1481328"/>
            <a:ext cx="3749040" cy="658368"/>
          </a:xfrm>
          <a:prstGeom prst="rect">
            <a:avLst/>
          </a:prstGeom>
          <a:noFill/>
          <a:ln/>
        </p:spPr>
        <p:txBody>
          <a:bodyPr wrap="square" rtlCol="0" anchor="ctr"/>
          <a:lstStyle/>
          <a:p>
            <a:pPr marL="0" indent="0">
              <a:buNone/>
            </a:pPr>
            <a:r>
              <a:rPr lang="en-US" sz="1250">
                <a:solidFill>
                  <a:srgbClr val="1C2830"/>
                </a:solidFill>
                <a:latin typeface="Arial" pitchFamily="34" charset="0"/>
                <a:ea typeface="Arial" pitchFamily="34" charset="-122"/>
                <a:cs typeface="Arial" pitchFamily="34" charset="-120"/>
              </a:rPr>
              <a:t>Maintains independence &amp; familiar home environment</a:t>
            </a:r>
            <a:endParaRPr lang="en-US" sz="1250"/>
          </a:p>
        </p:txBody>
      </p:sp>
      <p:pic>
        <p:nvPicPr>
          <p:cNvPr id="18" name="Image 2" descr="preencoded.png"/>
          <p:cNvPicPr>
            <a:picLocks noChangeAspect="1"/>
          </p:cNvPicPr>
          <p:nvPr/>
        </p:nvPicPr>
        <p:blipFill>
          <a:blip r:embed="rId6"/>
          <a:stretch>
            <a:fillRect/>
          </a:stretch>
        </p:blipFill>
        <p:spPr>
          <a:xfrm>
            <a:off x="4809744" y="1554480"/>
            <a:ext cx="256032" cy="256032"/>
          </a:xfrm>
          <a:prstGeom prst="rect">
            <a:avLst/>
          </a:prstGeom>
        </p:spPr>
      </p:pic>
      <p:sp>
        <p:nvSpPr>
          <p:cNvPr id="19" name="Text 14"/>
          <p:cNvSpPr/>
          <p:nvPr/>
        </p:nvSpPr>
        <p:spPr>
          <a:xfrm>
            <a:off x="5120640" y="1481328"/>
            <a:ext cx="3749040" cy="658368"/>
          </a:xfrm>
          <a:prstGeom prst="rect">
            <a:avLst/>
          </a:prstGeom>
          <a:noFill/>
          <a:ln/>
        </p:spPr>
        <p:txBody>
          <a:bodyPr wrap="square" rtlCol="0" anchor="ctr"/>
          <a:lstStyle/>
          <a:p>
            <a:pPr marL="0" indent="0">
              <a:buNone/>
            </a:pPr>
            <a:r>
              <a:rPr lang="en-US" sz="1250">
                <a:solidFill>
                  <a:srgbClr val="1C2830"/>
                </a:solidFill>
                <a:latin typeface="Arial" pitchFamily="34" charset="0"/>
                <a:ea typeface="Arial" pitchFamily="34" charset="-122"/>
                <a:cs typeface="Arial" pitchFamily="34" charset="-120"/>
              </a:rPr>
              <a:t>15-minute visits: no time for relational, person-centred care</a:t>
            </a:r>
            <a:endParaRPr lang="en-US" sz="1250"/>
          </a:p>
        </p:txBody>
      </p:sp>
      <p:pic>
        <p:nvPicPr>
          <p:cNvPr id="20" name="Image 3" descr="preencoded.png"/>
          <p:cNvPicPr>
            <a:picLocks noChangeAspect="1"/>
          </p:cNvPicPr>
          <p:nvPr/>
        </p:nvPicPr>
        <p:blipFill>
          <a:blip r:embed="rId7"/>
          <a:stretch>
            <a:fillRect/>
          </a:stretch>
        </p:blipFill>
        <p:spPr>
          <a:xfrm>
            <a:off x="274320" y="2359152"/>
            <a:ext cx="256032" cy="256032"/>
          </a:xfrm>
          <a:prstGeom prst="rect">
            <a:avLst/>
          </a:prstGeom>
        </p:spPr>
      </p:pic>
      <p:sp>
        <p:nvSpPr>
          <p:cNvPr id="21" name="Text 15"/>
          <p:cNvSpPr/>
          <p:nvPr/>
        </p:nvSpPr>
        <p:spPr>
          <a:xfrm>
            <a:off x="585216" y="2286000"/>
            <a:ext cx="3749040" cy="658368"/>
          </a:xfrm>
          <a:prstGeom prst="rect">
            <a:avLst/>
          </a:prstGeom>
          <a:noFill/>
          <a:ln/>
        </p:spPr>
        <p:txBody>
          <a:bodyPr wrap="square" rtlCol="0" anchor="ctr"/>
          <a:lstStyle/>
          <a:p>
            <a:pPr marL="0" indent="0">
              <a:buNone/>
            </a:pPr>
            <a:r>
              <a:rPr lang="en-US" sz="1250">
                <a:solidFill>
                  <a:srgbClr val="1C2830"/>
                </a:solidFill>
                <a:latin typeface="Arial" pitchFamily="34" charset="0"/>
                <a:ea typeface="Arial" pitchFamily="34" charset="-122"/>
                <a:cs typeface="Arial" pitchFamily="34" charset="-120"/>
              </a:rPr>
              <a:t>Aligns with Care Act wellbeing and prevention duty</a:t>
            </a:r>
            <a:endParaRPr lang="en-US" sz="1250"/>
          </a:p>
        </p:txBody>
      </p:sp>
      <p:pic>
        <p:nvPicPr>
          <p:cNvPr id="22" name="Image 4" descr="preencoded.png"/>
          <p:cNvPicPr>
            <a:picLocks noChangeAspect="1"/>
          </p:cNvPicPr>
          <p:nvPr/>
        </p:nvPicPr>
        <p:blipFill>
          <a:blip r:embed="rId8"/>
          <a:stretch>
            <a:fillRect/>
          </a:stretch>
        </p:blipFill>
        <p:spPr>
          <a:xfrm>
            <a:off x="4809744" y="2359152"/>
            <a:ext cx="256032" cy="256032"/>
          </a:xfrm>
          <a:prstGeom prst="rect">
            <a:avLst/>
          </a:prstGeom>
        </p:spPr>
      </p:pic>
      <p:sp>
        <p:nvSpPr>
          <p:cNvPr id="23" name="Text 16"/>
          <p:cNvSpPr/>
          <p:nvPr/>
        </p:nvSpPr>
        <p:spPr>
          <a:xfrm>
            <a:off x="5120640" y="2286000"/>
            <a:ext cx="3749040" cy="658368"/>
          </a:xfrm>
          <a:prstGeom prst="rect">
            <a:avLst/>
          </a:prstGeom>
          <a:noFill/>
          <a:ln/>
        </p:spPr>
        <p:txBody>
          <a:bodyPr wrap="square" rtlCol="0" anchor="ctr"/>
          <a:lstStyle/>
          <a:p>
            <a:pPr marL="0" indent="0">
              <a:buNone/>
            </a:pPr>
            <a:r>
              <a:rPr lang="en-US" sz="1250">
                <a:solidFill>
                  <a:srgbClr val="1C2830"/>
                </a:solidFill>
                <a:latin typeface="Arial" pitchFamily="34" charset="0"/>
                <a:ea typeface="Arial" pitchFamily="34" charset="-122"/>
                <a:cs typeface="Arial" pitchFamily="34" charset="-120"/>
              </a:rPr>
              <a:t>Chronic workforce shortages and high turnover rates</a:t>
            </a:r>
            <a:endParaRPr lang="en-US" sz="1250"/>
          </a:p>
        </p:txBody>
      </p:sp>
      <p:pic>
        <p:nvPicPr>
          <p:cNvPr id="24" name="Image 5" descr="preencoded.png"/>
          <p:cNvPicPr>
            <a:picLocks noChangeAspect="1"/>
          </p:cNvPicPr>
          <p:nvPr/>
        </p:nvPicPr>
        <p:blipFill>
          <a:blip r:embed="rId9"/>
          <a:stretch>
            <a:fillRect/>
          </a:stretch>
        </p:blipFill>
        <p:spPr>
          <a:xfrm>
            <a:off x="274320" y="3163824"/>
            <a:ext cx="256032" cy="256032"/>
          </a:xfrm>
          <a:prstGeom prst="rect">
            <a:avLst/>
          </a:prstGeom>
        </p:spPr>
      </p:pic>
      <p:sp>
        <p:nvSpPr>
          <p:cNvPr id="25" name="Text 17"/>
          <p:cNvSpPr/>
          <p:nvPr/>
        </p:nvSpPr>
        <p:spPr>
          <a:xfrm>
            <a:off x="585216" y="3090672"/>
            <a:ext cx="3749040" cy="658368"/>
          </a:xfrm>
          <a:prstGeom prst="rect">
            <a:avLst/>
          </a:prstGeom>
          <a:noFill/>
          <a:ln/>
        </p:spPr>
        <p:txBody>
          <a:bodyPr wrap="square" rtlCol="0" anchor="ctr"/>
          <a:lstStyle/>
          <a:p>
            <a:pPr marL="0" indent="0">
              <a:buNone/>
            </a:pPr>
            <a:r>
              <a:rPr lang="en-US" sz="1250">
                <a:solidFill>
                  <a:srgbClr val="1C2830"/>
                </a:solidFill>
                <a:latin typeface="Arial" pitchFamily="34" charset="0"/>
                <a:ea typeface="Arial" pitchFamily="34" charset="-122"/>
                <a:cs typeface="Arial" pitchFamily="34" charset="-120"/>
              </a:rPr>
              <a:t>Activity Theory: enables continued daily engagement</a:t>
            </a:r>
            <a:endParaRPr lang="en-US" sz="1250"/>
          </a:p>
        </p:txBody>
      </p:sp>
      <p:pic>
        <p:nvPicPr>
          <p:cNvPr id="26" name="Image 6" descr="preencoded.png"/>
          <p:cNvPicPr>
            <a:picLocks noChangeAspect="1"/>
          </p:cNvPicPr>
          <p:nvPr/>
        </p:nvPicPr>
        <p:blipFill>
          <a:blip r:embed="rId10"/>
          <a:stretch>
            <a:fillRect/>
          </a:stretch>
        </p:blipFill>
        <p:spPr>
          <a:xfrm>
            <a:off x="4809744" y="3163824"/>
            <a:ext cx="256032" cy="256032"/>
          </a:xfrm>
          <a:prstGeom prst="rect">
            <a:avLst/>
          </a:prstGeom>
        </p:spPr>
      </p:pic>
      <p:sp>
        <p:nvSpPr>
          <p:cNvPr id="27" name="Text 18"/>
          <p:cNvSpPr/>
          <p:nvPr/>
        </p:nvSpPr>
        <p:spPr>
          <a:xfrm>
            <a:off x="5120640" y="3090672"/>
            <a:ext cx="3749040" cy="658368"/>
          </a:xfrm>
          <a:prstGeom prst="rect">
            <a:avLst/>
          </a:prstGeom>
          <a:noFill/>
          <a:ln/>
        </p:spPr>
        <p:txBody>
          <a:bodyPr wrap="square" rtlCol="0" anchor="ctr"/>
          <a:lstStyle/>
          <a:p>
            <a:pPr marL="0" indent="0">
              <a:buNone/>
            </a:pPr>
            <a:r>
              <a:rPr lang="en-US" sz="1250">
                <a:solidFill>
                  <a:srgbClr val="1C2830"/>
                </a:solidFill>
                <a:latin typeface="Arial" pitchFamily="34" charset="0"/>
                <a:ea typeface="Arial" pitchFamily="34" charset="-122"/>
                <a:cs typeface="Arial" pitchFamily="34" charset="-120"/>
              </a:rPr>
              <a:t>Fragmented NHS and social care commissioning creates gaps</a:t>
            </a:r>
            <a:endParaRPr lang="en-US" sz="1250"/>
          </a:p>
        </p:txBody>
      </p:sp>
      <p:pic>
        <p:nvPicPr>
          <p:cNvPr id="28" name="Image 7" descr="preencoded.png"/>
          <p:cNvPicPr>
            <a:picLocks noChangeAspect="1"/>
          </p:cNvPicPr>
          <p:nvPr/>
        </p:nvPicPr>
        <p:blipFill>
          <a:blip r:embed="rId11"/>
          <a:stretch>
            <a:fillRect/>
          </a:stretch>
        </p:blipFill>
        <p:spPr>
          <a:xfrm>
            <a:off x="274320" y="3968496"/>
            <a:ext cx="256032" cy="256032"/>
          </a:xfrm>
          <a:prstGeom prst="rect">
            <a:avLst/>
          </a:prstGeom>
        </p:spPr>
      </p:pic>
      <p:sp>
        <p:nvSpPr>
          <p:cNvPr id="29" name="Text 19"/>
          <p:cNvSpPr/>
          <p:nvPr/>
        </p:nvSpPr>
        <p:spPr>
          <a:xfrm>
            <a:off x="585216" y="3895344"/>
            <a:ext cx="3749040" cy="658368"/>
          </a:xfrm>
          <a:prstGeom prst="rect">
            <a:avLst/>
          </a:prstGeom>
          <a:noFill/>
          <a:ln/>
        </p:spPr>
        <p:txBody>
          <a:bodyPr wrap="square" rtlCol="0" anchor="ctr"/>
          <a:lstStyle/>
          <a:p>
            <a:pPr marL="0" indent="0">
              <a:buNone/>
            </a:pPr>
            <a:r>
              <a:rPr lang="en-US" sz="1250">
                <a:solidFill>
                  <a:srgbClr val="1C2830"/>
                </a:solidFill>
                <a:latin typeface="Arial" pitchFamily="34" charset="0"/>
                <a:ea typeface="Arial" pitchFamily="34" charset="-122"/>
                <a:cs typeface="Arial" pitchFamily="34" charset="-120"/>
              </a:rPr>
              <a:t>900,000+ people receive domiciliary care in England</a:t>
            </a:r>
            <a:endParaRPr lang="en-US" sz="1250"/>
          </a:p>
        </p:txBody>
      </p:sp>
      <p:pic>
        <p:nvPicPr>
          <p:cNvPr id="30" name="Image 8" descr="preencoded.png"/>
          <p:cNvPicPr>
            <a:picLocks noChangeAspect="1"/>
          </p:cNvPicPr>
          <p:nvPr/>
        </p:nvPicPr>
        <p:blipFill>
          <a:blip r:embed="rId12"/>
          <a:stretch>
            <a:fillRect/>
          </a:stretch>
        </p:blipFill>
        <p:spPr>
          <a:xfrm>
            <a:off x="4809744" y="3968496"/>
            <a:ext cx="256032" cy="256032"/>
          </a:xfrm>
          <a:prstGeom prst="rect">
            <a:avLst/>
          </a:prstGeom>
        </p:spPr>
      </p:pic>
      <p:sp>
        <p:nvSpPr>
          <p:cNvPr id="31" name="Text 20"/>
          <p:cNvSpPr/>
          <p:nvPr/>
        </p:nvSpPr>
        <p:spPr>
          <a:xfrm>
            <a:off x="5120640" y="3895344"/>
            <a:ext cx="3749040" cy="658368"/>
          </a:xfrm>
          <a:prstGeom prst="rect">
            <a:avLst/>
          </a:prstGeom>
          <a:noFill/>
          <a:ln/>
        </p:spPr>
        <p:txBody>
          <a:bodyPr wrap="square" rtlCol="0" anchor="ctr"/>
          <a:lstStyle/>
          <a:p>
            <a:pPr marL="0" indent="0">
              <a:buNone/>
            </a:pPr>
            <a:r>
              <a:rPr lang="en-US" sz="1250">
                <a:solidFill>
                  <a:srgbClr val="1C2830"/>
                </a:solidFill>
                <a:latin typeface="Arial" pitchFamily="34" charset="0"/>
                <a:ea typeface="Arial" pitchFamily="34" charset="-122"/>
                <a:cs typeface="Arial" pitchFamily="34" charset="-120"/>
              </a:rPr>
              <a:t>Inconsistent quality monitoring across providers</a:t>
            </a:r>
            <a:endParaRPr lang="en-US" sz="1250"/>
          </a:p>
        </p:txBody>
      </p:sp>
      <p:pic>
        <p:nvPicPr>
          <p:cNvPr id="32" name="New Recording (7)">
            <a:hlinkClick r:id="" action="ppaction://media"/>
            <a:extLst>
              <a:ext uri="{FF2B5EF4-FFF2-40B4-BE49-F238E27FC236}">
                <a16:creationId xmlns:a16="http://schemas.microsoft.com/office/drawing/2014/main" id="{72C15E7B-38C4-DF1A-97C4-73081878FB09}"/>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4005489" y="3730625"/>
            <a:ext cx="730250" cy="73025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5874"/>
    </mc:Choice>
    <mc:Fallback>
      <p:transition spd="slow" advTm="25874"/>
    </mc:Fallback>
  </mc:AlternateContent>
  <p:timing>
    <p:tnLst>
      <p:par>
        <p:cTn id="1" dur="indefinite" restart="never" nodeType="tmRoot">
          <p:childTnLst>
            <p:seq concurrent="1" nextAc="seek">
              <p:cTn id="2" restart="whenNotActive" fill="hold" evtFilter="cancelBubble" nodeType="interactiveSeq">
                <p:stCondLst>
                  <p:cond evt="onClick" delay="0">
                    <p:tgtEl>
                      <p:spTgt spid="3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2"/>
                                        </p:tgtEl>
                                      </p:cBhvr>
                                    </p:cmd>
                                  </p:childTnLst>
                                </p:cTn>
                              </p:par>
                            </p:childTnLst>
                          </p:cTn>
                        </p:par>
                      </p:childTnLst>
                    </p:cTn>
                  </p:par>
                </p:childTnLst>
              </p:cTn>
              <p:nextCondLst>
                <p:cond evt="onClick" delay="0">
                  <p:tgtEl>
                    <p:spTgt spid="32"/>
                  </p:tgtEl>
                </p:cond>
              </p:nextCondLst>
            </p:seq>
            <p:audio>
              <p:cMediaNode vol="80000">
                <p:cTn id="7" fill="hold" display="0">
                  <p:stCondLst>
                    <p:cond delay="indefinite"/>
                  </p:stCondLst>
                  <p:endCondLst>
                    <p:cond evt="onStopAudio" delay="0">
                      <p:tgtEl>
                        <p:sldTgt/>
                      </p:tgtEl>
                    </p:cond>
                  </p:endCondLst>
                </p:cTn>
                <p:tgtEl>
                  <p:spTgt spid="3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59536"/>
          </a:xfrm>
          <a:prstGeom prst="rect">
            <a:avLst/>
          </a:prstGeom>
          <a:solidFill>
            <a:srgbClr val="04536B"/>
          </a:solidFill>
          <a:ln w="12700">
            <a:solidFill>
              <a:srgbClr val="04536B"/>
            </a:solidFill>
            <a:prstDash val="solid"/>
          </a:ln>
        </p:spPr>
        <p:txBody>
          <a:bodyPr/>
          <a:lstStyle/>
          <a:p>
            <a:endParaRPr lang="en-GB"/>
          </a:p>
        </p:txBody>
      </p:sp>
      <p:sp>
        <p:nvSpPr>
          <p:cNvPr id="3" name="Shape 1"/>
          <p:cNvSpPr/>
          <p:nvPr/>
        </p:nvSpPr>
        <p:spPr>
          <a:xfrm>
            <a:off x="0" y="859536"/>
            <a:ext cx="9144000" cy="45720"/>
          </a:xfrm>
          <a:prstGeom prst="rect">
            <a:avLst/>
          </a:prstGeom>
          <a:solidFill>
            <a:srgbClr val="C8862C"/>
          </a:solidFill>
          <a:ln w="12700">
            <a:solidFill>
              <a:srgbClr val="C8862C"/>
            </a:solidFill>
            <a:prstDash val="solid"/>
          </a:ln>
        </p:spPr>
        <p:txBody>
          <a:bodyPr/>
          <a:lstStyle/>
          <a:p>
            <a:endParaRPr lang="en-GB"/>
          </a:p>
        </p:txBody>
      </p:sp>
      <p:sp>
        <p:nvSpPr>
          <p:cNvPr id="4" name="Text 2"/>
          <p:cNvSpPr/>
          <p:nvPr/>
        </p:nvSpPr>
        <p:spPr>
          <a:xfrm>
            <a:off x="201168" y="0"/>
            <a:ext cx="5943600" cy="859536"/>
          </a:xfrm>
          <a:prstGeom prst="rect">
            <a:avLst/>
          </a:prstGeom>
          <a:noFill/>
          <a:ln/>
        </p:spPr>
        <p:txBody>
          <a:bodyPr wrap="square" rtlCol="0" anchor="ctr"/>
          <a:lstStyle/>
          <a:p>
            <a:pPr marL="0" indent="0">
              <a:buNone/>
            </a:pPr>
            <a:r>
              <a:rPr lang="en-US" sz="1900" b="1">
                <a:solidFill>
                  <a:srgbClr val="FFFFFF"/>
                </a:solidFill>
                <a:latin typeface="Arial" pitchFamily="34" charset="0"/>
                <a:ea typeface="Arial" pitchFamily="34" charset="-122"/>
                <a:cs typeface="Arial" pitchFamily="34" charset="-120"/>
              </a:rPr>
              <a:t>Residential Care: A Critical Evaluation</a:t>
            </a:r>
            <a:endParaRPr lang="en-US" sz="1900"/>
          </a:p>
        </p:txBody>
      </p:sp>
      <p:sp>
        <p:nvSpPr>
          <p:cNvPr id="5" name="Text 3"/>
          <p:cNvSpPr/>
          <p:nvPr/>
        </p:nvSpPr>
        <p:spPr>
          <a:xfrm>
            <a:off x="6217920" y="54864"/>
            <a:ext cx="2834640" cy="749808"/>
          </a:xfrm>
          <a:prstGeom prst="rect">
            <a:avLst/>
          </a:prstGeom>
          <a:noFill/>
          <a:ln/>
        </p:spPr>
        <p:txBody>
          <a:bodyPr wrap="square" rtlCol="0" anchor="ctr"/>
          <a:lstStyle/>
          <a:p>
            <a:pPr marL="0" indent="0" algn="r">
              <a:buNone/>
            </a:pPr>
            <a:r>
              <a:rPr lang="en-US" sz="1000" i="1">
                <a:solidFill>
                  <a:srgbClr val="C5DCE6"/>
                </a:solidFill>
                <a:latin typeface="Arial" pitchFamily="34" charset="0"/>
                <a:ea typeface="Arial" pitchFamily="34" charset="-122"/>
                <a:cs typeface="Arial" pitchFamily="34" charset="-120"/>
              </a:rPr>
              <a:t>Focus Setting 2 · 450,000+ people in England</a:t>
            </a:r>
            <a:endParaRPr lang="en-US" sz="1000"/>
          </a:p>
        </p:txBody>
      </p:sp>
      <p:sp>
        <p:nvSpPr>
          <p:cNvPr id="6" name="Shape 4"/>
          <p:cNvSpPr/>
          <p:nvPr/>
        </p:nvSpPr>
        <p:spPr>
          <a:xfrm>
            <a:off x="0" y="4956048"/>
            <a:ext cx="9144000" cy="182880"/>
          </a:xfrm>
          <a:prstGeom prst="rect">
            <a:avLst/>
          </a:prstGeom>
          <a:solidFill>
            <a:srgbClr val="E4F2F5"/>
          </a:solidFill>
          <a:ln w="12700">
            <a:solidFill>
              <a:srgbClr val="E4F2F5"/>
            </a:solidFill>
            <a:prstDash val="solid"/>
          </a:ln>
        </p:spPr>
        <p:txBody>
          <a:bodyPr/>
          <a:lstStyle/>
          <a:p>
            <a:endParaRPr lang="en-GB"/>
          </a:p>
        </p:txBody>
      </p:sp>
      <p:sp>
        <p:nvSpPr>
          <p:cNvPr id="7" name="Text 5"/>
          <p:cNvSpPr/>
          <p:nvPr/>
        </p:nvSpPr>
        <p:spPr>
          <a:xfrm>
            <a:off x="228600" y="4960620"/>
            <a:ext cx="6400800" cy="155448"/>
          </a:xfrm>
          <a:prstGeom prst="rect">
            <a:avLst/>
          </a:prstGeom>
          <a:noFill/>
          <a:ln/>
        </p:spPr>
        <p:txBody>
          <a:bodyPr wrap="square" rtlCol="0" anchor="ctr"/>
          <a:lstStyle/>
          <a:p>
            <a:pPr marL="0" indent="0">
              <a:buNone/>
            </a:pPr>
            <a:r>
              <a:rPr lang="en-US" sz="700">
                <a:solidFill>
                  <a:srgbClr val="6B8090"/>
                </a:solidFill>
                <a:latin typeface="Arial" pitchFamily="34" charset="0"/>
                <a:ea typeface="Arial" pitchFamily="34" charset="-122"/>
                <a:cs typeface="Arial" pitchFamily="34" charset="-120"/>
              </a:rPr>
              <a:t>BMHP6027 – Empowering the Older Person  |  Shareen Bi (2318894)</a:t>
            </a:r>
            <a:endParaRPr lang="en-US" sz="700"/>
          </a:p>
        </p:txBody>
      </p:sp>
      <p:sp>
        <p:nvSpPr>
          <p:cNvPr id="8" name="Text 6"/>
          <p:cNvSpPr/>
          <p:nvPr/>
        </p:nvSpPr>
        <p:spPr>
          <a:xfrm>
            <a:off x="8686800" y="4960620"/>
            <a:ext cx="411480" cy="155448"/>
          </a:xfrm>
          <a:prstGeom prst="rect">
            <a:avLst/>
          </a:prstGeom>
          <a:noFill/>
          <a:ln/>
        </p:spPr>
        <p:txBody>
          <a:bodyPr wrap="square" rtlCol="0" anchor="ctr"/>
          <a:lstStyle/>
          <a:p>
            <a:pPr marL="0" indent="0" algn="r">
              <a:buNone/>
            </a:pPr>
            <a:r>
              <a:rPr lang="en-US" sz="700">
                <a:solidFill>
                  <a:srgbClr val="6B8090"/>
                </a:solidFill>
                <a:latin typeface="Arial" pitchFamily="34" charset="0"/>
                <a:ea typeface="Arial" pitchFamily="34" charset="-122"/>
                <a:cs typeface="Arial" pitchFamily="34" charset="-120"/>
              </a:rPr>
              <a:t>8/16</a:t>
            </a:r>
            <a:endParaRPr lang="en-US" sz="700"/>
          </a:p>
        </p:txBody>
      </p:sp>
      <p:sp>
        <p:nvSpPr>
          <p:cNvPr id="9" name="Shape 7"/>
          <p:cNvSpPr/>
          <p:nvPr/>
        </p:nvSpPr>
        <p:spPr>
          <a:xfrm>
            <a:off x="201168" y="969264"/>
            <a:ext cx="4206240" cy="3858768"/>
          </a:xfrm>
          <a:prstGeom prst="rect">
            <a:avLst/>
          </a:prstGeom>
          <a:solidFill>
            <a:srgbClr val="E4F2F5"/>
          </a:solidFill>
          <a:ln w="12700">
            <a:solidFill>
              <a:srgbClr val="C5DCE6"/>
            </a:solidFill>
            <a:prstDash val="solid"/>
          </a:ln>
        </p:spPr>
        <p:txBody>
          <a:bodyPr/>
          <a:lstStyle/>
          <a:p>
            <a:endParaRPr lang="en-GB"/>
          </a:p>
        </p:txBody>
      </p:sp>
      <p:sp>
        <p:nvSpPr>
          <p:cNvPr id="10" name="Shape 8"/>
          <p:cNvSpPr/>
          <p:nvPr/>
        </p:nvSpPr>
        <p:spPr>
          <a:xfrm>
            <a:off x="4736592" y="969264"/>
            <a:ext cx="4206240" cy="3858768"/>
          </a:xfrm>
          <a:prstGeom prst="rect">
            <a:avLst/>
          </a:prstGeom>
          <a:solidFill>
            <a:srgbClr val="F5F0E8"/>
          </a:solidFill>
          <a:ln w="12700">
            <a:solidFill>
              <a:srgbClr val="EECF9A"/>
            </a:solidFill>
            <a:prstDash val="solid"/>
          </a:ln>
        </p:spPr>
        <p:txBody>
          <a:bodyPr/>
          <a:lstStyle/>
          <a:p>
            <a:endParaRPr lang="en-GB"/>
          </a:p>
        </p:txBody>
      </p:sp>
      <p:sp>
        <p:nvSpPr>
          <p:cNvPr id="11" name="Shape 9"/>
          <p:cNvSpPr/>
          <p:nvPr/>
        </p:nvSpPr>
        <p:spPr>
          <a:xfrm>
            <a:off x="201168" y="969264"/>
            <a:ext cx="4206240" cy="457200"/>
          </a:xfrm>
          <a:prstGeom prst="rect">
            <a:avLst/>
          </a:prstGeom>
          <a:solidFill>
            <a:srgbClr val="04536B"/>
          </a:solidFill>
          <a:ln w="12700">
            <a:solidFill>
              <a:srgbClr val="04536B"/>
            </a:solidFill>
            <a:prstDash val="solid"/>
          </a:ln>
        </p:spPr>
        <p:txBody>
          <a:bodyPr/>
          <a:lstStyle/>
          <a:p>
            <a:endParaRPr lang="en-GB"/>
          </a:p>
        </p:txBody>
      </p:sp>
      <p:pic>
        <p:nvPicPr>
          <p:cNvPr id="12" name="Image 0" descr="preencoded.png"/>
          <p:cNvPicPr>
            <a:picLocks noChangeAspect="1"/>
          </p:cNvPicPr>
          <p:nvPr/>
        </p:nvPicPr>
        <p:blipFill>
          <a:blip r:embed="rId5"/>
          <a:stretch>
            <a:fillRect/>
          </a:stretch>
        </p:blipFill>
        <p:spPr>
          <a:xfrm>
            <a:off x="237744" y="1005840"/>
            <a:ext cx="329184" cy="329184"/>
          </a:xfrm>
          <a:prstGeom prst="rect">
            <a:avLst/>
          </a:prstGeom>
        </p:spPr>
      </p:pic>
      <p:sp>
        <p:nvSpPr>
          <p:cNvPr id="13" name="Text 10"/>
          <p:cNvSpPr/>
          <p:nvPr/>
        </p:nvSpPr>
        <p:spPr>
          <a:xfrm>
            <a:off x="621792" y="969264"/>
            <a:ext cx="3730752" cy="457200"/>
          </a:xfrm>
          <a:prstGeom prst="rect">
            <a:avLst/>
          </a:prstGeom>
          <a:noFill/>
          <a:ln/>
        </p:spPr>
        <p:txBody>
          <a:bodyPr wrap="square" rtlCol="0" anchor="ctr"/>
          <a:lstStyle/>
          <a:p>
            <a:pPr marL="0" indent="0">
              <a:buNone/>
            </a:pPr>
            <a:r>
              <a:rPr lang="en-US" sz="1300" b="1">
                <a:solidFill>
                  <a:srgbClr val="FFFFFF"/>
                </a:solidFill>
                <a:latin typeface="Arial" pitchFamily="34" charset="0"/>
                <a:ea typeface="Arial" pitchFamily="34" charset="-122"/>
                <a:cs typeface="Arial" pitchFamily="34" charset="-120"/>
              </a:rPr>
              <a:t>✓  STRENGTHS</a:t>
            </a:r>
            <a:endParaRPr lang="en-US" sz="1300"/>
          </a:p>
        </p:txBody>
      </p:sp>
      <p:sp>
        <p:nvSpPr>
          <p:cNvPr id="14" name="Shape 11"/>
          <p:cNvSpPr/>
          <p:nvPr/>
        </p:nvSpPr>
        <p:spPr>
          <a:xfrm>
            <a:off x="4736592" y="969264"/>
            <a:ext cx="4206240" cy="457200"/>
          </a:xfrm>
          <a:prstGeom prst="rect">
            <a:avLst/>
          </a:prstGeom>
          <a:solidFill>
            <a:srgbClr val="C8862C"/>
          </a:solidFill>
          <a:ln w="12700">
            <a:solidFill>
              <a:srgbClr val="C8862C"/>
            </a:solidFill>
            <a:prstDash val="solid"/>
          </a:ln>
        </p:spPr>
        <p:txBody>
          <a:bodyPr/>
          <a:lstStyle/>
          <a:p>
            <a:endParaRPr lang="en-GB"/>
          </a:p>
        </p:txBody>
      </p:sp>
      <p:sp>
        <p:nvSpPr>
          <p:cNvPr id="15" name="Text 12"/>
          <p:cNvSpPr/>
          <p:nvPr/>
        </p:nvSpPr>
        <p:spPr>
          <a:xfrm>
            <a:off x="4828032" y="969264"/>
            <a:ext cx="3931920" cy="457200"/>
          </a:xfrm>
          <a:prstGeom prst="rect">
            <a:avLst/>
          </a:prstGeom>
          <a:noFill/>
          <a:ln/>
        </p:spPr>
        <p:txBody>
          <a:bodyPr wrap="square" rtlCol="0" anchor="ctr"/>
          <a:lstStyle/>
          <a:p>
            <a:pPr marL="0" indent="0">
              <a:buNone/>
            </a:pPr>
            <a:r>
              <a:rPr lang="en-US" sz="1300" b="1">
                <a:solidFill>
                  <a:srgbClr val="FFFFFF"/>
                </a:solidFill>
                <a:latin typeface="Arial" pitchFamily="34" charset="0"/>
                <a:ea typeface="Arial" pitchFamily="34" charset="-122"/>
                <a:cs typeface="Arial" pitchFamily="34" charset="-120"/>
              </a:rPr>
              <a:t>✗  LIMITATIONS</a:t>
            </a:r>
            <a:endParaRPr lang="en-US" sz="1300"/>
          </a:p>
        </p:txBody>
      </p:sp>
      <p:pic>
        <p:nvPicPr>
          <p:cNvPr id="16" name="Image 1" descr="preencoded.png"/>
          <p:cNvPicPr>
            <a:picLocks noChangeAspect="1"/>
          </p:cNvPicPr>
          <p:nvPr/>
        </p:nvPicPr>
        <p:blipFill>
          <a:blip r:embed="rId5"/>
          <a:stretch>
            <a:fillRect/>
          </a:stretch>
        </p:blipFill>
        <p:spPr>
          <a:xfrm>
            <a:off x="274320" y="1554480"/>
            <a:ext cx="256032" cy="256032"/>
          </a:xfrm>
          <a:prstGeom prst="rect">
            <a:avLst/>
          </a:prstGeom>
        </p:spPr>
      </p:pic>
      <p:sp>
        <p:nvSpPr>
          <p:cNvPr id="17" name="Text 13"/>
          <p:cNvSpPr/>
          <p:nvPr/>
        </p:nvSpPr>
        <p:spPr>
          <a:xfrm>
            <a:off x="585216" y="1481328"/>
            <a:ext cx="3749040" cy="658368"/>
          </a:xfrm>
          <a:prstGeom prst="rect">
            <a:avLst/>
          </a:prstGeom>
          <a:noFill/>
          <a:ln/>
        </p:spPr>
        <p:txBody>
          <a:bodyPr wrap="square" rtlCol="0" anchor="ctr"/>
          <a:lstStyle/>
          <a:p>
            <a:pPr marL="0" indent="0">
              <a:buNone/>
            </a:pPr>
            <a:r>
              <a:rPr lang="en-US" sz="1250">
                <a:solidFill>
                  <a:srgbClr val="1C2830"/>
                </a:solidFill>
                <a:latin typeface="Arial" pitchFamily="34" charset="0"/>
                <a:ea typeface="Arial" pitchFamily="34" charset="-122"/>
                <a:cs typeface="Arial" pitchFamily="34" charset="-120"/>
              </a:rPr>
              <a:t>24-hour qualified support for complex care needs</a:t>
            </a:r>
            <a:endParaRPr lang="en-US" sz="1250"/>
          </a:p>
        </p:txBody>
      </p:sp>
      <p:pic>
        <p:nvPicPr>
          <p:cNvPr id="18" name="Image 2" descr="preencoded.png"/>
          <p:cNvPicPr>
            <a:picLocks noChangeAspect="1"/>
          </p:cNvPicPr>
          <p:nvPr/>
        </p:nvPicPr>
        <p:blipFill>
          <a:blip r:embed="rId6"/>
          <a:stretch>
            <a:fillRect/>
          </a:stretch>
        </p:blipFill>
        <p:spPr>
          <a:xfrm>
            <a:off x="4809744" y="1554480"/>
            <a:ext cx="256032" cy="256032"/>
          </a:xfrm>
          <a:prstGeom prst="rect">
            <a:avLst/>
          </a:prstGeom>
        </p:spPr>
      </p:pic>
      <p:sp>
        <p:nvSpPr>
          <p:cNvPr id="19" name="Text 14"/>
          <p:cNvSpPr/>
          <p:nvPr/>
        </p:nvSpPr>
        <p:spPr>
          <a:xfrm>
            <a:off x="5120640" y="1481328"/>
            <a:ext cx="3749040" cy="658368"/>
          </a:xfrm>
          <a:prstGeom prst="rect">
            <a:avLst/>
          </a:prstGeom>
          <a:noFill/>
          <a:ln/>
        </p:spPr>
        <p:txBody>
          <a:bodyPr wrap="square" rtlCol="0" anchor="ctr"/>
          <a:lstStyle/>
          <a:p>
            <a:pPr marL="0" indent="0">
              <a:buNone/>
            </a:pPr>
            <a:r>
              <a:rPr lang="en-US" sz="1250">
                <a:solidFill>
                  <a:srgbClr val="1C2830"/>
                </a:solidFill>
                <a:latin typeface="Arial" pitchFamily="34" charset="0"/>
                <a:ea typeface="Arial" pitchFamily="34" charset="-122"/>
                <a:cs typeface="Arial" pitchFamily="34" charset="-120"/>
              </a:rPr>
              <a:t>Loss of autonomy, familiar environment, social roles</a:t>
            </a:r>
            <a:endParaRPr lang="en-US" sz="1250"/>
          </a:p>
        </p:txBody>
      </p:sp>
      <p:pic>
        <p:nvPicPr>
          <p:cNvPr id="20" name="Image 3" descr="preencoded.png"/>
          <p:cNvPicPr>
            <a:picLocks noChangeAspect="1"/>
          </p:cNvPicPr>
          <p:nvPr/>
        </p:nvPicPr>
        <p:blipFill>
          <a:blip r:embed="rId7"/>
          <a:stretch>
            <a:fillRect/>
          </a:stretch>
        </p:blipFill>
        <p:spPr>
          <a:xfrm>
            <a:off x="274320" y="2359152"/>
            <a:ext cx="256032" cy="256032"/>
          </a:xfrm>
          <a:prstGeom prst="rect">
            <a:avLst/>
          </a:prstGeom>
        </p:spPr>
      </p:pic>
      <p:sp>
        <p:nvSpPr>
          <p:cNvPr id="21" name="Text 15"/>
          <p:cNvSpPr/>
          <p:nvPr/>
        </p:nvSpPr>
        <p:spPr>
          <a:xfrm>
            <a:off x="585216" y="2286000"/>
            <a:ext cx="3749040" cy="658368"/>
          </a:xfrm>
          <a:prstGeom prst="rect">
            <a:avLst/>
          </a:prstGeom>
          <a:noFill/>
          <a:ln/>
        </p:spPr>
        <p:txBody>
          <a:bodyPr wrap="square" rtlCol="0" anchor="ctr"/>
          <a:lstStyle/>
          <a:p>
            <a:pPr marL="0" indent="0">
              <a:buNone/>
            </a:pPr>
            <a:r>
              <a:rPr lang="en-US" sz="1250">
                <a:solidFill>
                  <a:srgbClr val="1C2830"/>
                </a:solidFill>
                <a:latin typeface="Arial" pitchFamily="34" charset="0"/>
                <a:ea typeface="Arial" pitchFamily="34" charset="-122"/>
                <a:cs typeface="Arial" pitchFamily="34" charset="-120"/>
              </a:rPr>
              <a:t>Social contact — addresses chronic isolation risk</a:t>
            </a:r>
            <a:endParaRPr lang="en-US" sz="1250"/>
          </a:p>
        </p:txBody>
      </p:sp>
      <p:pic>
        <p:nvPicPr>
          <p:cNvPr id="22" name="Image 4" descr="preencoded.png"/>
          <p:cNvPicPr>
            <a:picLocks noChangeAspect="1"/>
          </p:cNvPicPr>
          <p:nvPr/>
        </p:nvPicPr>
        <p:blipFill>
          <a:blip r:embed="rId8"/>
          <a:stretch>
            <a:fillRect/>
          </a:stretch>
        </p:blipFill>
        <p:spPr>
          <a:xfrm>
            <a:off x="4809744" y="2359152"/>
            <a:ext cx="256032" cy="256032"/>
          </a:xfrm>
          <a:prstGeom prst="rect">
            <a:avLst/>
          </a:prstGeom>
        </p:spPr>
      </p:pic>
      <p:sp>
        <p:nvSpPr>
          <p:cNvPr id="23" name="Text 16"/>
          <p:cNvSpPr/>
          <p:nvPr/>
        </p:nvSpPr>
        <p:spPr>
          <a:xfrm>
            <a:off x="5120640" y="2286000"/>
            <a:ext cx="3749040" cy="658368"/>
          </a:xfrm>
          <a:prstGeom prst="rect">
            <a:avLst/>
          </a:prstGeom>
          <a:noFill/>
          <a:ln/>
        </p:spPr>
        <p:txBody>
          <a:bodyPr wrap="square" rtlCol="0" anchor="ctr"/>
          <a:lstStyle/>
          <a:p>
            <a:pPr marL="0" indent="0">
              <a:buNone/>
            </a:pPr>
            <a:r>
              <a:rPr lang="en-US" sz="1250">
                <a:solidFill>
                  <a:srgbClr val="1C2830"/>
                </a:solidFill>
                <a:latin typeface="Arial" pitchFamily="34" charset="0"/>
                <a:ea typeface="Arial" pitchFamily="34" charset="-122"/>
                <a:cs typeface="Arial" pitchFamily="34" charset="-120"/>
              </a:rPr>
              <a:t>£800–£1,500+/week — significant cost barrier for many</a:t>
            </a:r>
            <a:endParaRPr lang="en-US" sz="1250"/>
          </a:p>
        </p:txBody>
      </p:sp>
      <p:pic>
        <p:nvPicPr>
          <p:cNvPr id="24" name="Image 5" descr="preencoded.png"/>
          <p:cNvPicPr>
            <a:picLocks noChangeAspect="1"/>
          </p:cNvPicPr>
          <p:nvPr/>
        </p:nvPicPr>
        <p:blipFill>
          <a:blip r:embed="rId9"/>
          <a:stretch>
            <a:fillRect/>
          </a:stretch>
        </p:blipFill>
        <p:spPr>
          <a:xfrm>
            <a:off x="274320" y="3163824"/>
            <a:ext cx="256032" cy="256032"/>
          </a:xfrm>
          <a:prstGeom prst="rect">
            <a:avLst/>
          </a:prstGeom>
        </p:spPr>
      </p:pic>
      <p:sp>
        <p:nvSpPr>
          <p:cNvPr id="25" name="Text 17"/>
          <p:cNvSpPr/>
          <p:nvPr/>
        </p:nvSpPr>
        <p:spPr>
          <a:xfrm>
            <a:off x="585216" y="3090672"/>
            <a:ext cx="3749040" cy="658368"/>
          </a:xfrm>
          <a:prstGeom prst="rect">
            <a:avLst/>
          </a:prstGeom>
          <a:noFill/>
          <a:ln/>
        </p:spPr>
        <p:txBody>
          <a:bodyPr wrap="square" rtlCol="0" anchor="ctr"/>
          <a:lstStyle/>
          <a:p>
            <a:pPr marL="0" indent="0">
              <a:buNone/>
            </a:pPr>
            <a:r>
              <a:rPr lang="en-US" sz="1250">
                <a:solidFill>
                  <a:srgbClr val="1C2830"/>
                </a:solidFill>
                <a:latin typeface="Arial" pitchFamily="34" charset="0"/>
                <a:ea typeface="Arial" pitchFamily="34" charset="-122"/>
                <a:cs typeface="Arial" pitchFamily="34" charset="-120"/>
              </a:rPr>
              <a:t>79% of services rated Good/Outstanding (CQC, 2022)</a:t>
            </a:r>
            <a:endParaRPr lang="en-US" sz="1250"/>
          </a:p>
        </p:txBody>
      </p:sp>
      <p:pic>
        <p:nvPicPr>
          <p:cNvPr id="26" name="Image 6" descr="preencoded.png"/>
          <p:cNvPicPr>
            <a:picLocks noChangeAspect="1"/>
          </p:cNvPicPr>
          <p:nvPr/>
        </p:nvPicPr>
        <p:blipFill>
          <a:blip r:embed="rId10"/>
          <a:stretch>
            <a:fillRect/>
          </a:stretch>
        </p:blipFill>
        <p:spPr>
          <a:xfrm>
            <a:off x="4809744" y="3163824"/>
            <a:ext cx="256032" cy="256032"/>
          </a:xfrm>
          <a:prstGeom prst="rect">
            <a:avLst/>
          </a:prstGeom>
        </p:spPr>
      </p:pic>
      <p:sp>
        <p:nvSpPr>
          <p:cNvPr id="27" name="Text 18"/>
          <p:cNvSpPr/>
          <p:nvPr/>
        </p:nvSpPr>
        <p:spPr>
          <a:xfrm>
            <a:off x="5120640" y="3090672"/>
            <a:ext cx="3749040" cy="658368"/>
          </a:xfrm>
          <a:prstGeom prst="rect">
            <a:avLst/>
          </a:prstGeom>
          <a:noFill/>
          <a:ln/>
        </p:spPr>
        <p:txBody>
          <a:bodyPr wrap="square" rtlCol="0" anchor="ctr"/>
          <a:lstStyle/>
          <a:p>
            <a:pPr marL="0" indent="0">
              <a:buNone/>
            </a:pPr>
            <a:r>
              <a:rPr lang="en-US" sz="1250">
                <a:solidFill>
                  <a:srgbClr val="1C2830"/>
                </a:solidFill>
                <a:latin typeface="Arial" pitchFamily="34" charset="0"/>
                <a:ea typeface="Arial" pitchFamily="34" charset="-122"/>
                <a:cs typeface="Arial" pitchFamily="34" charset="-120"/>
              </a:rPr>
              <a:t>Staffing vacancies; quality variable across providers</a:t>
            </a:r>
            <a:endParaRPr lang="en-US" sz="1250"/>
          </a:p>
        </p:txBody>
      </p:sp>
      <p:pic>
        <p:nvPicPr>
          <p:cNvPr id="28" name="Image 7" descr="preencoded.png"/>
          <p:cNvPicPr>
            <a:picLocks noChangeAspect="1"/>
          </p:cNvPicPr>
          <p:nvPr/>
        </p:nvPicPr>
        <p:blipFill>
          <a:blip r:embed="rId11"/>
          <a:stretch>
            <a:fillRect/>
          </a:stretch>
        </p:blipFill>
        <p:spPr>
          <a:xfrm>
            <a:off x="274320" y="3968496"/>
            <a:ext cx="256032" cy="256032"/>
          </a:xfrm>
          <a:prstGeom prst="rect">
            <a:avLst/>
          </a:prstGeom>
        </p:spPr>
      </p:pic>
      <p:sp>
        <p:nvSpPr>
          <p:cNvPr id="29" name="Text 19"/>
          <p:cNvSpPr/>
          <p:nvPr/>
        </p:nvSpPr>
        <p:spPr>
          <a:xfrm>
            <a:off x="585216" y="3895344"/>
            <a:ext cx="3749040" cy="658368"/>
          </a:xfrm>
          <a:prstGeom prst="rect">
            <a:avLst/>
          </a:prstGeom>
          <a:noFill/>
          <a:ln/>
        </p:spPr>
        <p:txBody>
          <a:bodyPr wrap="square" rtlCol="0" anchor="ctr"/>
          <a:lstStyle/>
          <a:p>
            <a:pPr marL="0" indent="0">
              <a:buNone/>
            </a:pPr>
            <a:r>
              <a:rPr lang="en-US" sz="1250">
                <a:solidFill>
                  <a:srgbClr val="1C2830"/>
                </a:solidFill>
                <a:latin typeface="Arial" pitchFamily="34" charset="0"/>
                <a:ea typeface="Arial" pitchFamily="34" charset="-122"/>
                <a:cs typeface="Arial" pitchFamily="34" charset="-120"/>
              </a:rPr>
              <a:t>Appropriate for advanced dementia and high dependency</a:t>
            </a:r>
            <a:endParaRPr lang="en-US" sz="1250"/>
          </a:p>
        </p:txBody>
      </p:sp>
      <p:pic>
        <p:nvPicPr>
          <p:cNvPr id="30" name="Image 8" descr="preencoded.png"/>
          <p:cNvPicPr>
            <a:picLocks noChangeAspect="1"/>
          </p:cNvPicPr>
          <p:nvPr/>
        </p:nvPicPr>
        <p:blipFill>
          <a:blip r:embed="rId12"/>
          <a:stretch>
            <a:fillRect/>
          </a:stretch>
        </p:blipFill>
        <p:spPr>
          <a:xfrm>
            <a:off x="4809744" y="3968496"/>
            <a:ext cx="256032" cy="256032"/>
          </a:xfrm>
          <a:prstGeom prst="rect">
            <a:avLst/>
          </a:prstGeom>
        </p:spPr>
      </p:pic>
      <p:sp>
        <p:nvSpPr>
          <p:cNvPr id="31" name="Text 20"/>
          <p:cNvSpPr/>
          <p:nvPr/>
        </p:nvSpPr>
        <p:spPr>
          <a:xfrm>
            <a:off x="5120640" y="3895344"/>
            <a:ext cx="3749040" cy="658368"/>
          </a:xfrm>
          <a:prstGeom prst="rect">
            <a:avLst/>
          </a:prstGeom>
          <a:noFill/>
          <a:ln/>
        </p:spPr>
        <p:txBody>
          <a:bodyPr wrap="square" rtlCol="0" anchor="ctr"/>
          <a:lstStyle/>
          <a:p>
            <a:pPr marL="0" indent="0">
              <a:buNone/>
            </a:pPr>
            <a:r>
              <a:rPr lang="en-US" sz="1250">
                <a:solidFill>
                  <a:srgbClr val="1C2830"/>
                </a:solidFill>
                <a:latin typeface="Arial" pitchFamily="34" charset="0"/>
                <a:ea typeface="Arial" pitchFamily="34" charset="-122"/>
                <a:cs typeface="Arial" pitchFamily="34" charset="-120"/>
              </a:rPr>
              <a:t>Institutionalisation risks personhood (Kitwood, 1997)</a:t>
            </a:r>
            <a:endParaRPr lang="en-US" sz="1250"/>
          </a:p>
        </p:txBody>
      </p:sp>
      <p:pic>
        <p:nvPicPr>
          <p:cNvPr id="32" name="New Recording (8)">
            <a:hlinkClick r:id="" action="ppaction://media"/>
            <a:extLst>
              <a:ext uri="{FF2B5EF4-FFF2-40B4-BE49-F238E27FC236}">
                <a16:creationId xmlns:a16="http://schemas.microsoft.com/office/drawing/2014/main" id="{A786563C-F5CF-80BB-13FE-B387E0B7679C}"/>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4098018" y="3730625"/>
            <a:ext cx="730250" cy="73025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3654"/>
    </mc:Choice>
    <mc:Fallback>
      <p:transition spd="slow" advTm="23654"/>
    </mc:Fallback>
  </mc:AlternateContent>
  <p:timing>
    <p:tnLst>
      <p:par>
        <p:cTn id="1" dur="indefinite" restart="never" nodeType="tmRoot">
          <p:childTnLst>
            <p:seq concurrent="1" nextAc="seek">
              <p:cTn id="2" restart="whenNotActive" fill="hold" evtFilter="cancelBubble" nodeType="interactiveSeq">
                <p:stCondLst>
                  <p:cond evt="onClick" delay="0">
                    <p:tgtEl>
                      <p:spTgt spid="3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2"/>
                                        </p:tgtEl>
                                      </p:cBhvr>
                                    </p:cmd>
                                  </p:childTnLst>
                                </p:cTn>
                              </p:par>
                            </p:childTnLst>
                          </p:cTn>
                        </p:par>
                      </p:childTnLst>
                    </p:cTn>
                  </p:par>
                </p:childTnLst>
              </p:cTn>
              <p:nextCondLst>
                <p:cond evt="onClick" delay="0">
                  <p:tgtEl>
                    <p:spTgt spid="32"/>
                  </p:tgtEl>
                </p:cond>
              </p:nextCondLst>
            </p:seq>
            <p:audio>
              <p:cMediaNode vol="80000">
                <p:cTn id="7" fill="hold" display="0">
                  <p:stCondLst>
                    <p:cond delay="indefinite"/>
                  </p:stCondLst>
                  <p:endCondLst>
                    <p:cond evt="onStopAudio" delay="0">
                      <p:tgtEl>
                        <p:sldTgt/>
                      </p:tgtEl>
                    </p:cond>
                  </p:endCondLst>
                </p:cTn>
                <p:tgtEl>
                  <p:spTgt spid="3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59536"/>
          </a:xfrm>
          <a:prstGeom prst="rect">
            <a:avLst/>
          </a:prstGeom>
          <a:solidFill>
            <a:srgbClr val="04536B"/>
          </a:solidFill>
          <a:ln w="12700">
            <a:solidFill>
              <a:srgbClr val="04536B"/>
            </a:solidFill>
            <a:prstDash val="solid"/>
          </a:ln>
        </p:spPr>
        <p:txBody>
          <a:bodyPr/>
          <a:lstStyle/>
          <a:p>
            <a:endParaRPr lang="en-GB"/>
          </a:p>
        </p:txBody>
      </p:sp>
      <p:sp>
        <p:nvSpPr>
          <p:cNvPr id="3" name="Shape 1"/>
          <p:cNvSpPr/>
          <p:nvPr/>
        </p:nvSpPr>
        <p:spPr>
          <a:xfrm>
            <a:off x="0" y="859536"/>
            <a:ext cx="9144000" cy="45720"/>
          </a:xfrm>
          <a:prstGeom prst="rect">
            <a:avLst/>
          </a:prstGeom>
          <a:solidFill>
            <a:srgbClr val="C8862C"/>
          </a:solidFill>
          <a:ln w="12700">
            <a:solidFill>
              <a:srgbClr val="C8862C"/>
            </a:solidFill>
            <a:prstDash val="solid"/>
          </a:ln>
        </p:spPr>
        <p:txBody>
          <a:bodyPr/>
          <a:lstStyle/>
          <a:p>
            <a:endParaRPr lang="en-GB"/>
          </a:p>
        </p:txBody>
      </p:sp>
      <p:sp>
        <p:nvSpPr>
          <p:cNvPr id="4" name="Text 2"/>
          <p:cNvSpPr/>
          <p:nvPr/>
        </p:nvSpPr>
        <p:spPr>
          <a:xfrm>
            <a:off x="201168" y="0"/>
            <a:ext cx="5943600" cy="859536"/>
          </a:xfrm>
          <a:prstGeom prst="rect">
            <a:avLst/>
          </a:prstGeom>
          <a:noFill/>
          <a:ln/>
        </p:spPr>
        <p:txBody>
          <a:bodyPr wrap="square" rtlCol="0" anchor="ctr"/>
          <a:lstStyle/>
          <a:p>
            <a:pPr marL="0" indent="0">
              <a:buNone/>
            </a:pPr>
            <a:r>
              <a:rPr lang="en-US" sz="1900" b="1">
                <a:solidFill>
                  <a:srgbClr val="FFFFFF"/>
                </a:solidFill>
                <a:latin typeface="Arial" pitchFamily="34" charset="0"/>
                <a:ea typeface="Arial" pitchFamily="34" charset="-122"/>
                <a:cs typeface="Arial" pitchFamily="34" charset="-120"/>
              </a:rPr>
              <a:t>Cross-Cutting Challenges</a:t>
            </a:r>
            <a:endParaRPr lang="en-US" sz="1900"/>
          </a:p>
        </p:txBody>
      </p:sp>
      <p:sp>
        <p:nvSpPr>
          <p:cNvPr id="5" name="Text 3"/>
          <p:cNvSpPr/>
          <p:nvPr/>
        </p:nvSpPr>
        <p:spPr>
          <a:xfrm>
            <a:off x="6217920" y="54864"/>
            <a:ext cx="2834640" cy="749808"/>
          </a:xfrm>
          <a:prstGeom prst="rect">
            <a:avLst/>
          </a:prstGeom>
          <a:noFill/>
          <a:ln/>
        </p:spPr>
        <p:txBody>
          <a:bodyPr wrap="square" rtlCol="0" anchor="ctr"/>
          <a:lstStyle/>
          <a:p>
            <a:pPr marL="0" indent="0" algn="r">
              <a:buNone/>
            </a:pPr>
            <a:r>
              <a:rPr lang="en-US" sz="1000" i="1">
                <a:solidFill>
                  <a:srgbClr val="C5DCE6"/>
                </a:solidFill>
                <a:latin typeface="Arial" pitchFamily="34" charset="0"/>
                <a:ea typeface="Arial" pitchFamily="34" charset="-122"/>
                <a:cs typeface="Arial" pitchFamily="34" charset="-120"/>
              </a:rPr>
              <a:t>Isolation · Exclusion · Inequality</a:t>
            </a:r>
            <a:endParaRPr lang="en-US" sz="1000"/>
          </a:p>
        </p:txBody>
      </p:sp>
      <p:sp>
        <p:nvSpPr>
          <p:cNvPr id="6" name="Shape 4"/>
          <p:cNvSpPr/>
          <p:nvPr/>
        </p:nvSpPr>
        <p:spPr>
          <a:xfrm>
            <a:off x="0" y="4956048"/>
            <a:ext cx="9144000" cy="182880"/>
          </a:xfrm>
          <a:prstGeom prst="rect">
            <a:avLst/>
          </a:prstGeom>
          <a:solidFill>
            <a:srgbClr val="E4F2F5"/>
          </a:solidFill>
          <a:ln w="12700">
            <a:solidFill>
              <a:srgbClr val="E4F2F5"/>
            </a:solidFill>
            <a:prstDash val="solid"/>
          </a:ln>
        </p:spPr>
        <p:txBody>
          <a:bodyPr/>
          <a:lstStyle/>
          <a:p>
            <a:endParaRPr lang="en-GB"/>
          </a:p>
        </p:txBody>
      </p:sp>
      <p:sp>
        <p:nvSpPr>
          <p:cNvPr id="7" name="Text 5"/>
          <p:cNvSpPr/>
          <p:nvPr/>
        </p:nvSpPr>
        <p:spPr>
          <a:xfrm>
            <a:off x="228600" y="4960620"/>
            <a:ext cx="6400800" cy="155448"/>
          </a:xfrm>
          <a:prstGeom prst="rect">
            <a:avLst/>
          </a:prstGeom>
          <a:noFill/>
          <a:ln/>
        </p:spPr>
        <p:txBody>
          <a:bodyPr wrap="square" rtlCol="0" anchor="ctr"/>
          <a:lstStyle/>
          <a:p>
            <a:pPr marL="0" indent="0">
              <a:buNone/>
            </a:pPr>
            <a:r>
              <a:rPr lang="en-US" sz="700">
                <a:solidFill>
                  <a:srgbClr val="6B8090"/>
                </a:solidFill>
                <a:latin typeface="Arial" pitchFamily="34" charset="0"/>
                <a:ea typeface="Arial" pitchFamily="34" charset="-122"/>
                <a:cs typeface="Arial" pitchFamily="34" charset="-120"/>
              </a:rPr>
              <a:t>BMHP6027 – Empowering the Older Person  |  Shareen Bi (2318894)</a:t>
            </a:r>
            <a:endParaRPr lang="en-US" sz="700"/>
          </a:p>
        </p:txBody>
      </p:sp>
      <p:sp>
        <p:nvSpPr>
          <p:cNvPr id="8" name="Text 6"/>
          <p:cNvSpPr/>
          <p:nvPr/>
        </p:nvSpPr>
        <p:spPr>
          <a:xfrm>
            <a:off x="8686800" y="4960620"/>
            <a:ext cx="411480" cy="155448"/>
          </a:xfrm>
          <a:prstGeom prst="rect">
            <a:avLst/>
          </a:prstGeom>
          <a:noFill/>
          <a:ln/>
        </p:spPr>
        <p:txBody>
          <a:bodyPr wrap="square" rtlCol="0" anchor="ctr"/>
          <a:lstStyle/>
          <a:p>
            <a:pPr marL="0" indent="0" algn="r">
              <a:buNone/>
            </a:pPr>
            <a:r>
              <a:rPr lang="en-US" sz="700">
                <a:solidFill>
                  <a:srgbClr val="6B8090"/>
                </a:solidFill>
                <a:latin typeface="Arial" pitchFamily="34" charset="0"/>
                <a:ea typeface="Arial" pitchFamily="34" charset="-122"/>
                <a:cs typeface="Arial" pitchFamily="34" charset="-120"/>
              </a:rPr>
              <a:t>9/16</a:t>
            </a:r>
            <a:endParaRPr lang="en-US" sz="700"/>
          </a:p>
        </p:txBody>
      </p:sp>
      <p:sp>
        <p:nvSpPr>
          <p:cNvPr id="9" name="Shape 7"/>
          <p:cNvSpPr/>
          <p:nvPr/>
        </p:nvSpPr>
        <p:spPr>
          <a:xfrm>
            <a:off x="182880" y="969264"/>
            <a:ext cx="2834640" cy="3858768"/>
          </a:xfrm>
          <a:prstGeom prst="rect">
            <a:avLst/>
          </a:prstGeom>
          <a:solidFill>
            <a:srgbClr val="E4F2F5"/>
          </a:solidFill>
          <a:ln w="12700">
            <a:solidFill>
              <a:srgbClr val="04536B"/>
            </a:solidFill>
            <a:prstDash val="solid"/>
          </a:ln>
          <a:effectLst>
            <a:outerShdw blurRad="63500" dist="25400" dir="2700000" algn="bl" rotWithShape="0">
              <a:srgbClr val="000000">
                <a:alpha val="9000"/>
              </a:srgbClr>
            </a:outerShdw>
          </a:effectLst>
        </p:spPr>
        <p:txBody>
          <a:bodyPr/>
          <a:lstStyle/>
          <a:p>
            <a:endParaRPr lang="en-GB"/>
          </a:p>
        </p:txBody>
      </p:sp>
      <p:sp>
        <p:nvSpPr>
          <p:cNvPr id="10" name="Shape 8"/>
          <p:cNvSpPr/>
          <p:nvPr/>
        </p:nvSpPr>
        <p:spPr>
          <a:xfrm>
            <a:off x="182880" y="969264"/>
            <a:ext cx="2834640" cy="457200"/>
          </a:xfrm>
          <a:prstGeom prst="rect">
            <a:avLst/>
          </a:prstGeom>
          <a:solidFill>
            <a:srgbClr val="04536B"/>
          </a:solidFill>
          <a:ln w="12700">
            <a:solidFill>
              <a:srgbClr val="04536B"/>
            </a:solidFill>
            <a:prstDash val="solid"/>
          </a:ln>
        </p:spPr>
        <p:txBody>
          <a:bodyPr/>
          <a:lstStyle/>
          <a:p>
            <a:endParaRPr lang="en-GB"/>
          </a:p>
        </p:txBody>
      </p:sp>
      <p:sp>
        <p:nvSpPr>
          <p:cNvPr id="11" name="Text 9"/>
          <p:cNvSpPr/>
          <p:nvPr/>
        </p:nvSpPr>
        <p:spPr>
          <a:xfrm>
            <a:off x="256032" y="969264"/>
            <a:ext cx="2688336" cy="457200"/>
          </a:xfrm>
          <a:prstGeom prst="rect">
            <a:avLst/>
          </a:prstGeom>
          <a:noFill/>
          <a:ln/>
        </p:spPr>
        <p:txBody>
          <a:bodyPr wrap="square" rtlCol="0" anchor="ctr"/>
          <a:lstStyle/>
          <a:p>
            <a:pPr marL="0" indent="0" algn="ctr">
              <a:buNone/>
            </a:pPr>
            <a:r>
              <a:rPr lang="en-US" sz="1300" b="1">
                <a:solidFill>
                  <a:srgbClr val="FFFFFF"/>
                </a:solidFill>
                <a:latin typeface="Arial" pitchFamily="34" charset="0"/>
                <a:ea typeface="Arial" pitchFamily="34" charset="-122"/>
                <a:cs typeface="Arial" pitchFamily="34" charset="-120"/>
              </a:rPr>
              <a:t>Social Isolation</a:t>
            </a:r>
            <a:endParaRPr lang="en-US" sz="1300"/>
          </a:p>
        </p:txBody>
      </p:sp>
      <p:pic>
        <p:nvPicPr>
          <p:cNvPr id="12" name="Image 0" descr="preencoded.png"/>
          <p:cNvPicPr>
            <a:picLocks noChangeAspect="1"/>
          </p:cNvPicPr>
          <p:nvPr/>
        </p:nvPicPr>
        <p:blipFill>
          <a:blip r:embed="rId5"/>
          <a:stretch>
            <a:fillRect/>
          </a:stretch>
        </p:blipFill>
        <p:spPr>
          <a:xfrm>
            <a:off x="1005840" y="1481328"/>
            <a:ext cx="822960" cy="822960"/>
          </a:xfrm>
          <a:prstGeom prst="rect">
            <a:avLst/>
          </a:prstGeom>
        </p:spPr>
      </p:pic>
      <p:sp>
        <p:nvSpPr>
          <p:cNvPr id="13" name="Shape 10"/>
          <p:cNvSpPr/>
          <p:nvPr/>
        </p:nvSpPr>
        <p:spPr>
          <a:xfrm>
            <a:off x="292608" y="2377440"/>
            <a:ext cx="2615184" cy="1024128"/>
          </a:xfrm>
          <a:prstGeom prst="rect">
            <a:avLst/>
          </a:prstGeom>
          <a:solidFill>
            <a:srgbClr val="FFFFFF"/>
          </a:solidFill>
          <a:ln w="12700">
            <a:solidFill>
              <a:srgbClr val="04536B"/>
            </a:solidFill>
            <a:prstDash val="solid"/>
          </a:ln>
        </p:spPr>
        <p:txBody>
          <a:bodyPr/>
          <a:lstStyle/>
          <a:p>
            <a:endParaRPr lang="en-GB"/>
          </a:p>
        </p:txBody>
      </p:sp>
      <p:sp>
        <p:nvSpPr>
          <p:cNvPr id="14" name="Text 11"/>
          <p:cNvSpPr/>
          <p:nvPr/>
        </p:nvSpPr>
        <p:spPr>
          <a:xfrm>
            <a:off x="292608" y="2414016"/>
            <a:ext cx="2615184" cy="548640"/>
          </a:xfrm>
          <a:prstGeom prst="rect">
            <a:avLst/>
          </a:prstGeom>
          <a:noFill/>
          <a:ln/>
        </p:spPr>
        <p:txBody>
          <a:bodyPr wrap="square" rtlCol="0" anchor="ctr"/>
          <a:lstStyle/>
          <a:p>
            <a:pPr marL="0" indent="0" algn="ctr">
              <a:buNone/>
            </a:pPr>
            <a:r>
              <a:rPr lang="en-US" sz="3400" b="1">
                <a:solidFill>
                  <a:srgbClr val="04536B"/>
                </a:solidFill>
                <a:latin typeface="Arial" pitchFamily="34" charset="0"/>
                <a:ea typeface="Arial" pitchFamily="34" charset="-122"/>
                <a:cs typeface="Arial" pitchFamily="34" charset="-120"/>
              </a:rPr>
              <a:t>1.4M</a:t>
            </a:r>
            <a:endParaRPr lang="en-US" sz="3400"/>
          </a:p>
        </p:txBody>
      </p:sp>
      <p:sp>
        <p:nvSpPr>
          <p:cNvPr id="15" name="Text 12"/>
          <p:cNvSpPr/>
          <p:nvPr/>
        </p:nvSpPr>
        <p:spPr>
          <a:xfrm>
            <a:off x="292608" y="2926080"/>
            <a:ext cx="2615184" cy="438912"/>
          </a:xfrm>
          <a:prstGeom prst="rect">
            <a:avLst/>
          </a:prstGeom>
          <a:noFill/>
          <a:ln/>
        </p:spPr>
        <p:txBody>
          <a:bodyPr wrap="square" rtlCol="0" anchor="t"/>
          <a:lstStyle/>
          <a:p>
            <a:pPr marL="0" indent="0" algn="ctr">
              <a:buNone/>
            </a:pPr>
            <a:r>
              <a:rPr lang="en-US" sz="950">
                <a:solidFill>
                  <a:srgbClr val="1C2830"/>
                </a:solidFill>
                <a:latin typeface="Arial" pitchFamily="34" charset="0"/>
                <a:ea typeface="Arial" pitchFamily="34" charset="-122"/>
                <a:cs typeface="Arial" pitchFamily="34" charset="-120"/>
              </a:rPr>
              <a:t>older adults chronically</a:t>
            </a:r>
            <a:endParaRPr lang="en-US" sz="950"/>
          </a:p>
          <a:p>
            <a:pPr marL="0" indent="0" algn="ctr">
              <a:buNone/>
            </a:pPr>
            <a:r>
              <a:rPr lang="en-US" sz="950">
                <a:solidFill>
                  <a:srgbClr val="1C2830"/>
                </a:solidFill>
                <a:latin typeface="Arial" pitchFamily="34" charset="0"/>
                <a:ea typeface="Arial" pitchFamily="34" charset="-122"/>
                <a:cs typeface="Arial" pitchFamily="34" charset="-120"/>
              </a:rPr>
              <a:t>lonely (Age UK, 2023)</a:t>
            </a:r>
            <a:endParaRPr lang="en-US" sz="950"/>
          </a:p>
        </p:txBody>
      </p:sp>
      <p:sp>
        <p:nvSpPr>
          <p:cNvPr id="16" name="Text 13"/>
          <p:cNvSpPr/>
          <p:nvPr/>
        </p:nvSpPr>
        <p:spPr>
          <a:xfrm>
            <a:off x="320040" y="3456432"/>
            <a:ext cx="2560320" cy="1243584"/>
          </a:xfrm>
          <a:prstGeom prst="rect">
            <a:avLst/>
          </a:prstGeom>
          <a:noFill/>
          <a:ln/>
        </p:spPr>
        <p:txBody>
          <a:bodyPr wrap="square" rtlCol="0" anchor="t"/>
          <a:lstStyle/>
          <a:p>
            <a:pPr marL="0" indent="0" algn="ctr">
              <a:buNone/>
            </a:pPr>
            <a:r>
              <a:rPr lang="en-US" sz="1150">
                <a:solidFill>
                  <a:srgbClr val="1C2830"/>
                </a:solidFill>
                <a:latin typeface="Arial" pitchFamily="34" charset="0"/>
                <a:ea typeface="Arial" pitchFamily="34" charset="-122"/>
                <a:cs typeface="Arial" pitchFamily="34" charset="-120"/>
              </a:rPr>
              <a:t>Mortality risk = smoking</a:t>
            </a:r>
            <a:endParaRPr lang="en-US" sz="1150"/>
          </a:p>
          <a:p>
            <a:pPr marL="0" indent="0" algn="ctr">
              <a:buNone/>
            </a:pPr>
            <a:r>
              <a:rPr lang="en-US" sz="1150">
                <a:solidFill>
                  <a:srgbClr val="1C2830"/>
                </a:solidFill>
                <a:latin typeface="Arial" pitchFamily="34" charset="0"/>
                <a:ea typeface="Arial" pitchFamily="34" charset="-122"/>
                <a:cs typeface="Arial" pitchFamily="34" charset="-120"/>
              </a:rPr>
              <a:t>15 cigarettes/day</a:t>
            </a:r>
            <a:endParaRPr lang="en-US" sz="1150"/>
          </a:p>
          <a:p>
            <a:pPr marL="0" indent="0" algn="ctr">
              <a:buNone/>
            </a:pPr>
            <a:r>
              <a:rPr lang="en-US" sz="1150">
                <a:solidFill>
                  <a:srgbClr val="1C2830"/>
                </a:solidFill>
                <a:latin typeface="Arial" pitchFamily="34" charset="0"/>
                <a:ea typeface="Arial" pitchFamily="34" charset="-122"/>
                <a:cs typeface="Arial" pitchFamily="34" charset="-120"/>
              </a:rPr>
              <a:t>Public health emergency</a:t>
            </a:r>
            <a:endParaRPr lang="en-US" sz="1150"/>
          </a:p>
        </p:txBody>
      </p:sp>
      <p:sp>
        <p:nvSpPr>
          <p:cNvPr id="17" name="Shape 14"/>
          <p:cNvSpPr/>
          <p:nvPr/>
        </p:nvSpPr>
        <p:spPr>
          <a:xfrm>
            <a:off x="3172968" y="969264"/>
            <a:ext cx="2834640" cy="3858768"/>
          </a:xfrm>
          <a:prstGeom prst="rect">
            <a:avLst/>
          </a:prstGeom>
          <a:solidFill>
            <a:srgbClr val="D0E8F8"/>
          </a:solidFill>
          <a:ln w="12700">
            <a:solidFill>
              <a:srgbClr val="1A5F9E"/>
            </a:solidFill>
            <a:prstDash val="solid"/>
          </a:ln>
          <a:effectLst>
            <a:outerShdw blurRad="63500" dist="25400" dir="2700000" algn="bl" rotWithShape="0">
              <a:srgbClr val="000000">
                <a:alpha val="9000"/>
              </a:srgbClr>
            </a:outerShdw>
          </a:effectLst>
        </p:spPr>
        <p:txBody>
          <a:bodyPr/>
          <a:lstStyle/>
          <a:p>
            <a:endParaRPr lang="en-GB"/>
          </a:p>
        </p:txBody>
      </p:sp>
      <p:sp>
        <p:nvSpPr>
          <p:cNvPr id="18" name="Shape 15"/>
          <p:cNvSpPr/>
          <p:nvPr/>
        </p:nvSpPr>
        <p:spPr>
          <a:xfrm>
            <a:off x="3172968" y="969264"/>
            <a:ext cx="2834640" cy="457200"/>
          </a:xfrm>
          <a:prstGeom prst="rect">
            <a:avLst/>
          </a:prstGeom>
          <a:solidFill>
            <a:srgbClr val="1A5F9E"/>
          </a:solidFill>
          <a:ln w="12700">
            <a:solidFill>
              <a:srgbClr val="1A5F9E"/>
            </a:solidFill>
            <a:prstDash val="solid"/>
          </a:ln>
        </p:spPr>
        <p:txBody>
          <a:bodyPr/>
          <a:lstStyle/>
          <a:p>
            <a:endParaRPr lang="en-GB"/>
          </a:p>
        </p:txBody>
      </p:sp>
      <p:sp>
        <p:nvSpPr>
          <p:cNvPr id="19" name="Text 16"/>
          <p:cNvSpPr/>
          <p:nvPr/>
        </p:nvSpPr>
        <p:spPr>
          <a:xfrm>
            <a:off x="3246120" y="969264"/>
            <a:ext cx="2688336" cy="457200"/>
          </a:xfrm>
          <a:prstGeom prst="rect">
            <a:avLst/>
          </a:prstGeom>
          <a:noFill/>
          <a:ln/>
        </p:spPr>
        <p:txBody>
          <a:bodyPr wrap="square" rtlCol="0" anchor="ctr"/>
          <a:lstStyle/>
          <a:p>
            <a:pPr marL="0" indent="0" algn="ctr">
              <a:buNone/>
            </a:pPr>
            <a:r>
              <a:rPr lang="en-US" sz="1300" b="1">
                <a:solidFill>
                  <a:srgbClr val="FFFFFF"/>
                </a:solidFill>
                <a:latin typeface="Arial" pitchFamily="34" charset="0"/>
                <a:ea typeface="Arial" pitchFamily="34" charset="-122"/>
                <a:cs typeface="Arial" pitchFamily="34" charset="-120"/>
              </a:rPr>
              <a:t>Digital Exclusion</a:t>
            </a:r>
            <a:endParaRPr lang="en-US" sz="1300"/>
          </a:p>
        </p:txBody>
      </p:sp>
      <p:pic>
        <p:nvPicPr>
          <p:cNvPr id="20" name="Image 1" descr="preencoded.png"/>
          <p:cNvPicPr>
            <a:picLocks noChangeAspect="1"/>
          </p:cNvPicPr>
          <p:nvPr/>
        </p:nvPicPr>
        <p:blipFill>
          <a:blip r:embed="rId6"/>
          <a:stretch>
            <a:fillRect/>
          </a:stretch>
        </p:blipFill>
        <p:spPr>
          <a:xfrm>
            <a:off x="3995928" y="1481328"/>
            <a:ext cx="822960" cy="822960"/>
          </a:xfrm>
          <a:prstGeom prst="rect">
            <a:avLst/>
          </a:prstGeom>
        </p:spPr>
      </p:pic>
      <p:sp>
        <p:nvSpPr>
          <p:cNvPr id="21" name="Shape 17"/>
          <p:cNvSpPr/>
          <p:nvPr/>
        </p:nvSpPr>
        <p:spPr>
          <a:xfrm>
            <a:off x="3282696" y="2377440"/>
            <a:ext cx="2615184" cy="1024128"/>
          </a:xfrm>
          <a:prstGeom prst="rect">
            <a:avLst/>
          </a:prstGeom>
          <a:solidFill>
            <a:srgbClr val="FFFFFF"/>
          </a:solidFill>
          <a:ln w="12700">
            <a:solidFill>
              <a:srgbClr val="1A5F9E"/>
            </a:solidFill>
            <a:prstDash val="solid"/>
          </a:ln>
        </p:spPr>
        <p:txBody>
          <a:bodyPr/>
          <a:lstStyle/>
          <a:p>
            <a:endParaRPr lang="en-GB"/>
          </a:p>
        </p:txBody>
      </p:sp>
      <p:sp>
        <p:nvSpPr>
          <p:cNvPr id="22" name="Text 18"/>
          <p:cNvSpPr/>
          <p:nvPr/>
        </p:nvSpPr>
        <p:spPr>
          <a:xfrm>
            <a:off x="3282696" y="2414016"/>
            <a:ext cx="2615184" cy="548640"/>
          </a:xfrm>
          <a:prstGeom prst="rect">
            <a:avLst/>
          </a:prstGeom>
          <a:noFill/>
          <a:ln/>
        </p:spPr>
        <p:txBody>
          <a:bodyPr wrap="square" rtlCol="0" anchor="ctr"/>
          <a:lstStyle/>
          <a:p>
            <a:pPr marL="0" indent="0" algn="ctr">
              <a:buNone/>
            </a:pPr>
            <a:r>
              <a:rPr lang="en-US" sz="3400" b="1">
                <a:solidFill>
                  <a:srgbClr val="1A5F9E"/>
                </a:solidFill>
                <a:latin typeface="Arial" pitchFamily="34" charset="0"/>
                <a:ea typeface="Arial" pitchFamily="34" charset="-122"/>
                <a:cs typeface="Arial" pitchFamily="34" charset="-120"/>
              </a:rPr>
              <a:t>4.7M</a:t>
            </a:r>
            <a:endParaRPr lang="en-US" sz="3400"/>
          </a:p>
        </p:txBody>
      </p:sp>
      <p:sp>
        <p:nvSpPr>
          <p:cNvPr id="23" name="Text 19"/>
          <p:cNvSpPr/>
          <p:nvPr/>
        </p:nvSpPr>
        <p:spPr>
          <a:xfrm>
            <a:off x="3282696" y="2926080"/>
            <a:ext cx="2615184" cy="438912"/>
          </a:xfrm>
          <a:prstGeom prst="rect">
            <a:avLst/>
          </a:prstGeom>
          <a:noFill/>
          <a:ln/>
        </p:spPr>
        <p:txBody>
          <a:bodyPr wrap="square" rtlCol="0" anchor="t"/>
          <a:lstStyle/>
          <a:p>
            <a:pPr marL="0" indent="0" algn="ctr">
              <a:buNone/>
            </a:pPr>
            <a:r>
              <a:rPr lang="en-US" sz="950">
                <a:solidFill>
                  <a:srgbClr val="1C2830"/>
                </a:solidFill>
                <a:latin typeface="Arial" pitchFamily="34" charset="0"/>
                <a:ea typeface="Arial" pitchFamily="34" charset="-122"/>
                <a:cs typeface="Arial" pitchFamily="34" charset="-120"/>
              </a:rPr>
              <a:t>aged 65+ lack basic</a:t>
            </a:r>
            <a:endParaRPr lang="en-US" sz="950"/>
          </a:p>
          <a:p>
            <a:pPr marL="0" indent="0" algn="ctr">
              <a:buNone/>
            </a:pPr>
            <a:r>
              <a:rPr lang="en-US" sz="950">
                <a:solidFill>
                  <a:srgbClr val="1C2830"/>
                </a:solidFill>
                <a:latin typeface="Arial" pitchFamily="34" charset="0"/>
                <a:ea typeface="Arial" pitchFamily="34" charset="-122"/>
                <a:cs typeface="Arial" pitchFamily="34" charset="-120"/>
              </a:rPr>
              <a:t>internet skills (Age UK, 2024)</a:t>
            </a:r>
            <a:endParaRPr lang="en-US" sz="950"/>
          </a:p>
        </p:txBody>
      </p:sp>
      <p:sp>
        <p:nvSpPr>
          <p:cNvPr id="24" name="Text 20"/>
          <p:cNvSpPr/>
          <p:nvPr/>
        </p:nvSpPr>
        <p:spPr>
          <a:xfrm>
            <a:off x="3310128" y="3456432"/>
            <a:ext cx="2560320" cy="1243584"/>
          </a:xfrm>
          <a:prstGeom prst="rect">
            <a:avLst/>
          </a:prstGeom>
          <a:noFill/>
          <a:ln/>
        </p:spPr>
        <p:txBody>
          <a:bodyPr wrap="square" rtlCol="0" anchor="t"/>
          <a:lstStyle/>
          <a:p>
            <a:pPr marL="0" indent="0" algn="ctr">
              <a:buNone/>
            </a:pPr>
            <a:r>
              <a:rPr lang="en-US" sz="1150">
                <a:solidFill>
                  <a:srgbClr val="1C2830"/>
                </a:solidFill>
                <a:latin typeface="Arial" pitchFamily="34" charset="0"/>
                <a:ea typeface="Arial" pitchFamily="34" charset="-122"/>
                <a:cs typeface="Arial" pitchFamily="34" charset="-120"/>
              </a:rPr>
              <a:t>Equality Act duty:</a:t>
            </a:r>
            <a:endParaRPr lang="en-US" sz="1150"/>
          </a:p>
          <a:p>
            <a:pPr marL="0" indent="0" algn="ctr">
              <a:buNone/>
            </a:pPr>
            <a:r>
              <a:rPr lang="en-US" sz="1150">
                <a:solidFill>
                  <a:srgbClr val="1C2830"/>
                </a:solidFill>
                <a:latin typeface="Arial" pitchFamily="34" charset="0"/>
                <a:ea typeface="Arial" pitchFamily="34" charset="-122"/>
                <a:cs typeface="Arial" pitchFamily="34" charset="-120"/>
              </a:rPr>
              <a:t>non-digital alternatives</a:t>
            </a:r>
            <a:endParaRPr lang="en-US" sz="1150"/>
          </a:p>
          <a:p>
            <a:pPr marL="0" indent="0" algn="ctr">
              <a:buNone/>
            </a:pPr>
            <a:r>
              <a:rPr lang="en-US" sz="1150">
                <a:solidFill>
                  <a:srgbClr val="1C2830"/>
                </a:solidFill>
                <a:latin typeface="Arial" pitchFamily="34" charset="0"/>
                <a:ea typeface="Arial" pitchFamily="34" charset="-122"/>
                <a:cs typeface="Arial" pitchFamily="34" charset="-120"/>
              </a:rPr>
              <a:t>must be guaranteed</a:t>
            </a:r>
            <a:endParaRPr lang="en-US" sz="1150"/>
          </a:p>
        </p:txBody>
      </p:sp>
      <p:sp>
        <p:nvSpPr>
          <p:cNvPr id="25" name="Shape 21"/>
          <p:cNvSpPr/>
          <p:nvPr/>
        </p:nvSpPr>
        <p:spPr>
          <a:xfrm>
            <a:off x="6163056" y="969264"/>
            <a:ext cx="2834640" cy="3858768"/>
          </a:xfrm>
          <a:prstGeom prst="rect">
            <a:avLst/>
          </a:prstGeom>
          <a:solidFill>
            <a:srgbClr val="EBD9F5"/>
          </a:solidFill>
          <a:ln w="12700">
            <a:solidFill>
              <a:srgbClr val="5B2D8E"/>
            </a:solidFill>
            <a:prstDash val="solid"/>
          </a:ln>
          <a:effectLst>
            <a:outerShdw blurRad="63500" dist="25400" dir="2700000" algn="bl" rotWithShape="0">
              <a:srgbClr val="000000">
                <a:alpha val="9000"/>
              </a:srgbClr>
            </a:outerShdw>
          </a:effectLst>
        </p:spPr>
        <p:txBody>
          <a:bodyPr/>
          <a:lstStyle/>
          <a:p>
            <a:endParaRPr lang="en-GB"/>
          </a:p>
        </p:txBody>
      </p:sp>
      <p:sp>
        <p:nvSpPr>
          <p:cNvPr id="26" name="Shape 22"/>
          <p:cNvSpPr/>
          <p:nvPr/>
        </p:nvSpPr>
        <p:spPr>
          <a:xfrm>
            <a:off x="6163056" y="969264"/>
            <a:ext cx="2834640" cy="457200"/>
          </a:xfrm>
          <a:prstGeom prst="rect">
            <a:avLst/>
          </a:prstGeom>
          <a:solidFill>
            <a:srgbClr val="5B2D8E"/>
          </a:solidFill>
          <a:ln w="12700">
            <a:solidFill>
              <a:srgbClr val="5B2D8E"/>
            </a:solidFill>
            <a:prstDash val="solid"/>
          </a:ln>
        </p:spPr>
        <p:txBody>
          <a:bodyPr/>
          <a:lstStyle/>
          <a:p>
            <a:endParaRPr lang="en-GB"/>
          </a:p>
        </p:txBody>
      </p:sp>
      <p:sp>
        <p:nvSpPr>
          <p:cNvPr id="27" name="Text 23"/>
          <p:cNvSpPr/>
          <p:nvPr/>
        </p:nvSpPr>
        <p:spPr>
          <a:xfrm>
            <a:off x="6236208" y="969264"/>
            <a:ext cx="2688336" cy="457200"/>
          </a:xfrm>
          <a:prstGeom prst="rect">
            <a:avLst/>
          </a:prstGeom>
          <a:noFill/>
          <a:ln/>
        </p:spPr>
        <p:txBody>
          <a:bodyPr wrap="square" rtlCol="0" anchor="ctr"/>
          <a:lstStyle/>
          <a:p>
            <a:pPr marL="0" indent="0" algn="ctr">
              <a:buNone/>
            </a:pPr>
            <a:r>
              <a:rPr lang="en-US" sz="1300" b="1">
                <a:solidFill>
                  <a:srgbClr val="FFFFFF"/>
                </a:solidFill>
                <a:latin typeface="Arial" pitchFamily="34" charset="0"/>
                <a:ea typeface="Arial" pitchFamily="34" charset="-122"/>
                <a:cs typeface="Arial" pitchFamily="34" charset="-120"/>
              </a:rPr>
              <a:t>Structural Inequality</a:t>
            </a:r>
            <a:endParaRPr lang="en-US" sz="1300"/>
          </a:p>
        </p:txBody>
      </p:sp>
      <p:pic>
        <p:nvPicPr>
          <p:cNvPr id="28" name="Image 2" descr="preencoded.png"/>
          <p:cNvPicPr>
            <a:picLocks noChangeAspect="1"/>
          </p:cNvPicPr>
          <p:nvPr/>
        </p:nvPicPr>
        <p:blipFill>
          <a:blip r:embed="rId7"/>
          <a:stretch>
            <a:fillRect/>
          </a:stretch>
        </p:blipFill>
        <p:spPr>
          <a:xfrm>
            <a:off x="6986016" y="1481328"/>
            <a:ext cx="822960" cy="822960"/>
          </a:xfrm>
          <a:prstGeom prst="rect">
            <a:avLst/>
          </a:prstGeom>
        </p:spPr>
      </p:pic>
      <p:sp>
        <p:nvSpPr>
          <p:cNvPr id="29" name="Shape 24"/>
          <p:cNvSpPr/>
          <p:nvPr/>
        </p:nvSpPr>
        <p:spPr>
          <a:xfrm>
            <a:off x="6272784" y="2377440"/>
            <a:ext cx="2615184" cy="1024128"/>
          </a:xfrm>
          <a:prstGeom prst="rect">
            <a:avLst/>
          </a:prstGeom>
          <a:solidFill>
            <a:srgbClr val="FFFFFF"/>
          </a:solidFill>
          <a:ln w="12700">
            <a:solidFill>
              <a:srgbClr val="5B2D8E"/>
            </a:solidFill>
            <a:prstDash val="solid"/>
          </a:ln>
        </p:spPr>
        <p:txBody>
          <a:bodyPr/>
          <a:lstStyle/>
          <a:p>
            <a:endParaRPr lang="en-GB"/>
          </a:p>
        </p:txBody>
      </p:sp>
      <p:sp>
        <p:nvSpPr>
          <p:cNvPr id="30" name="Text 25"/>
          <p:cNvSpPr/>
          <p:nvPr/>
        </p:nvSpPr>
        <p:spPr>
          <a:xfrm>
            <a:off x="6272784" y="2414016"/>
            <a:ext cx="2615184" cy="548640"/>
          </a:xfrm>
          <a:prstGeom prst="rect">
            <a:avLst/>
          </a:prstGeom>
          <a:noFill/>
          <a:ln/>
        </p:spPr>
        <p:txBody>
          <a:bodyPr wrap="square" rtlCol="0" anchor="ctr"/>
          <a:lstStyle/>
          <a:p>
            <a:pPr marL="0" indent="0" algn="ctr">
              <a:buNone/>
            </a:pPr>
            <a:r>
              <a:rPr lang="en-US" sz="1800" b="1">
                <a:solidFill>
                  <a:srgbClr val="5B2D8E"/>
                </a:solidFill>
                <a:latin typeface="Arial" pitchFamily="34" charset="0"/>
                <a:ea typeface="Arial" pitchFamily="34" charset="-122"/>
                <a:cs typeface="Arial" pitchFamily="34" charset="-120"/>
              </a:rPr>
              <a:t>Compound</a:t>
            </a:r>
            <a:endParaRPr lang="en-US" sz="1800"/>
          </a:p>
        </p:txBody>
      </p:sp>
      <p:sp>
        <p:nvSpPr>
          <p:cNvPr id="31" name="Text 26"/>
          <p:cNvSpPr/>
          <p:nvPr/>
        </p:nvSpPr>
        <p:spPr>
          <a:xfrm>
            <a:off x="6272784" y="2926080"/>
            <a:ext cx="2615184" cy="438912"/>
          </a:xfrm>
          <a:prstGeom prst="rect">
            <a:avLst/>
          </a:prstGeom>
          <a:noFill/>
          <a:ln/>
        </p:spPr>
        <p:txBody>
          <a:bodyPr wrap="square" rtlCol="0" anchor="t"/>
          <a:lstStyle/>
          <a:p>
            <a:pPr marL="0" indent="0" algn="ctr">
              <a:buNone/>
            </a:pPr>
            <a:r>
              <a:rPr lang="en-US" sz="950">
                <a:solidFill>
                  <a:srgbClr val="1C2830"/>
                </a:solidFill>
                <a:latin typeface="Arial" pitchFamily="34" charset="0"/>
                <a:ea typeface="Arial" pitchFamily="34" charset="-122"/>
                <a:cs typeface="Arial" pitchFamily="34" charset="-120"/>
              </a:rPr>
              <a:t>BAME · rural · low-income</a:t>
            </a:r>
            <a:endParaRPr lang="en-US" sz="950"/>
          </a:p>
          <a:p>
            <a:pPr marL="0" indent="0" algn="ctr">
              <a:buNone/>
            </a:pPr>
            <a:r>
              <a:rPr lang="en-US" sz="950">
                <a:solidFill>
                  <a:srgbClr val="1C2830"/>
                </a:solidFill>
                <a:latin typeface="Arial" pitchFamily="34" charset="0"/>
                <a:ea typeface="Arial" pitchFamily="34" charset="-122"/>
                <a:cs typeface="Arial" pitchFamily="34" charset="-120"/>
              </a:rPr>
              <a:t>all face compounded barriers</a:t>
            </a:r>
            <a:endParaRPr lang="en-US" sz="950"/>
          </a:p>
        </p:txBody>
      </p:sp>
      <p:sp>
        <p:nvSpPr>
          <p:cNvPr id="32" name="Text 27"/>
          <p:cNvSpPr/>
          <p:nvPr/>
        </p:nvSpPr>
        <p:spPr>
          <a:xfrm>
            <a:off x="6300216" y="3456432"/>
            <a:ext cx="2560320" cy="1243584"/>
          </a:xfrm>
          <a:prstGeom prst="rect">
            <a:avLst/>
          </a:prstGeom>
          <a:noFill/>
          <a:ln/>
        </p:spPr>
        <p:txBody>
          <a:bodyPr wrap="square" rtlCol="0" anchor="t"/>
          <a:lstStyle/>
          <a:p>
            <a:pPr marL="0" indent="0" algn="ctr">
              <a:buNone/>
            </a:pPr>
            <a:r>
              <a:rPr lang="en-US" sz="1150">
                <a:solidFill>
                  <a:srgbClr val="1C2830"/>
                </a:solidFill>
                <a:latin typeface="Arial" pitchFamily="34" charset="0"/>
                <a:ea typeface="Arial" pitchFamily="34" charset="-122"/>
                <a:cs typeface="Arial" pitchFamily="34" charset="-120"/>
              </a:rPr>
              <a:t>Life Course Theory:</a:t>
            </a:r>
            <a:endParaRPr lang="en-US" sz="1150"/>
          </a:p>
          <a:p>
            <a:pPr marL="0" indent="0" algn="ctr">
              <a:buNone/>
            </a:pPr>
            <a:r>
              <a:rPr lang="en-US" sz="1150">
                <a:solidFill>
                  <a:srgbClr val="1C2830"/>
                </a:solidFill>
                <a:latin typeface="Arial" pitchFamily="34" charset="0"/>
                <a:ea typeface="Arial" pitchFamily="34" charset="-122"/>
                <a:cs typeface="Arial" pitchFamily="34" charset="-120"/>
              </a:rPr>
              <a:t>cumulative disadvantage</a:t>
            </a:r>
            <a:endParaRPr lang="en-US" sz="1150"/>
          </a:p>
          <a:p>
            <a:pPr marL="0" indent="0" algn="ctr">
              <a:buNone/>
            </a:pPr>
            <a:r>
              <a:rPr lang="en-US" sz="1150">
                <a:solidFill>
                  <a:srgbClr val="1C2830"/>
                </a:solidFill>
                <a:latin typeface="Arial" pitchFamily="34" charset="0"/>
                <a:ea typeface="Arial" pitchFamily="34" charset="-122"/>
                <a:cs typeface="Arial" pitchFamily="34" charset="-120"/>
              </a:rPr>
              <a:t>demands equity design</a:t>
            </a:r>
            <a:endParaRPr lang="en-US" sz="1150"/>
          </a:p>
        </p:txBody>
      </p:sp>
      <p:pic>
        <p:nvPicPr>
          <p:cNvPr id="33" name="New Recording (9)">
            <a:hlinkClick r:id="" action="ppaction://media"/>
            <a:extLst>
              <a:ext uri="{FF2B5EF4-FFF2-40B4-BE49-F238E27FC236}">
                <a16:creationId xmlns:a16="http://schemas.microsoft.com/office/drawing/2014/main" id="{048A761A-ABA2-2F16-0578-8B14D8032879}"/>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4996089" y="3714296"/>
            <a:ext cx="730250" cy="73025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86869"/>
    </mc:Choice>
    <mc:Fallback>
      <p:transition spd="slow" advTm="86869"/>
    </mc:Fallback>
  </mc:AlternateContent>
  <p:timing>
    <p:tnLst>
      <p:par>
        <p:cTn id="1" dur="indefinite" restart="never" nodeType="tmRoot">
          <p:childTnLst>
            <p:seq concurrent="1" nextAc="seek">
              <p:cTn id="2" restart="whenNotActive" fill="hold" evtFilter="cancelBubble" nodeType="interactiveSeq">
                <p:stCondLst>
                  <p:cond evt="onClick" delay="0">
                    <p:tgtEl>
                      <p:spTgt spid="3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3"/>
                                        </p:tgtEl>
                                      </p:cBhvr>
                                    </p:cmd>
                                  </p:childTnLst>
                                </p:cTn>
                              </p:par>
                            </p:childTnLst>
                          </p:cTn>
                        </p:par>
                      </p:childTnLst>
                    </p:cTn>
                  </p:par>
                </p:childTnLst>
              </p:cTn>
              <p:nextCondLst>
                <p:cond evt="onClick" delay="0">
                  <p:tgtEl>
                    <p:spTgt spid="33"/>
                  </p:tgtEl>
                </p:cond>
              </p:nextCondLst>
            </p:seq>
            <p:audio>
              <p:cMediaNode vol="80000">
                <p:cTn id="7" fill="hold" display="0">
                  <p:stCondLst>
                    <p:cond delay="indefinite"/>
                  </p:stCondLst>
                  <p:endCondLst>
                    <p:cond evt="onStopAudio" delay="0">
                      <p:tgtEl>
                        <p:sldTgt/>
                      </p:tgtEl>
                    </p:cond>
                  </p:endCondLst>
                </p:cTn>
                <p:tgtEl>
                  <p:spTgt spid="3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59536"/>
          </a:xfrm>
          <a:prstGeom prst="rect">
            <a:avLst/>
          </a:prstGeom>
          <a:solidFill>
            <a:srgbClr val="04536B"/>
          </a:solidFill>
          <a:ln w="12700">
            <a:solidFill>
              <a:srgbClr val="04536B"/>
            </a:solidFill>
            <a:prstDash val="solid"/>
          </a:ln>
        </p:spPr>
        <p:txBody>
          <a:bodyPr/>
          <a:lstStyle/>
          <a:p>
            <a:endParaRPr lang="en-GB"/>
          </a:p>
        </p:txBody>
      </p:sp>
      <p:sp>
        <p:nvSpPr>
          <p:cNvPr id="3" name="Shape 1"/>
          <p:cNvSpPr/>
          <p:nvPr/>
        </p:nvSpPr>
        <p:spPr>
          <a:xfrm>
            <a:off x="0" y="859536"/>
            <a:ext cx="9144000" cy="45720"/>
          </a:xfrm>
          <a:prstGeom prst="rect">
            <a:avLst/>
          </a:prstGeom>
          <a:solidFill>
            <a:srgbClr val="C8862C"/>
          </a:solidFill>
          <a:ln w="12700">
            <a:solidFill>
              <a:srgbClr val="C8862C"/>
            </a:solidFill>
            <a:prstDash val="solid"/>
          </a:ln>
        </p:spPr>
        <p:txBody>
          <a:bodyPr/>
          <a:lstStyle/>
          <a:p>
            <a:endParaRPr lang="en-GB"/>
          </a:p>
        </p:txBody>
      </p:sp>
      <p:sp>
        <p:nvSpPr>
          <p:cNvPr id="4" name="Text 2"/>
          <p:cNvSpPr/>
          <p:nvPr/>
        </p:nvSpPr>
        <p:spPr>
          <a:xfrm>
            <a:off x="201168" y="0"/>
            <a:ext cx="5943600" cy="859536"/>
          </a:xfrm>
          <a:prstGeom prst="rect">
            <a:avLst/>
          </a:prstGeom>
          <a:noFill/>
          <a:ln/>
        </p:spPr>
        <p:txBody>
          <a:bodyPr wrap="square" rtlCol="0" anchor="ctr"/>
          <a:lstStyle/>
          <a:p>
            <a:pPr marL="0" indent="0">
              <a:buNone/>
            </a:pPr>
            <a:r>
              <a:rPr lang="en-US" sz="1900" b="1">
                <a:solidFill>
                  <a:srgbClr val="FFFFFF"/>
                </a:solidFill>
                <a:latin typeface="Arial" pitchFamily="34" charset="0"/>
                <a:ea typeface="Arial" pitchFamily="34" charset="-122"/>
                <a:cs typeface="Arial" pitchFamily="34" charset="-120"/>
              </a:rPr>
              <a:t>Technological Innovations in Elderly Care</a:t>
            </a:r>
            <a:endParaRPr lang="en-US" sz="1900"/>
          </a:p>
        </p:txBody>
      </p:sp>
      <p:sp>
        <p:nvSpPr>
          <p:cNvPr id="5" name="Text 3"/>
          <p:cNvSpPr/>
          <p:nvPr/>
        </p:nvSpPr>
        <p:spPr>
          <a:xfrm>
            <a:off x="6217920" y="54864"/>
            <a:ext cx="2834640" cy="749808"/>
          </a:xfrm>
          <a:prstGeom prst="rect">
            <a:avLst/>
          </a:prstGeom>
          <a:noFill/>
          <a:ln/>
        </p:spPr>
        <p:txBody>
          <a:bodyPr wrap="square" rtlCol="0" anchor="ctr"/>
          <a:lstStyle/>
          <a:p>
            <a:pPr marL="0" indent="0" algn="r">
              <a:buNone/>
            </a:pPr>
            <a:r>
              <a:rPr lang="en-US" sz="1000" i="1">
                <a:solidFill>
                  <a:srgbClr val="C5DCE6"/>
                </a:solidFill>
                <a:latin typeface="Arial" pitchFamily="34" charset="0"/>
                <a:ea typeface="Arial" pitchFamily="34" charset="-122"/>
                <a:cs typeface="Arial" pitchFamily="34" charset="-120"/>
              </a:rPr>
              <a:t>Six categories evaluated</a:t>
            </a:r>
            <a:endParaRPr lang="en-US" sz="1000"/>
          </a:p>
        </p:txBody>
      </p:sp>
      <p:sp>
        <p:nvSpPr>
          <p:cNvPr id="6" name="Shape 4"/>
          <p:cNvSpPr/>
          <p:nvPr/>
        </p:nvSpPr>
        <p:spPr>
          <a:xfrm>
            <a:off x="0" y="4956048"/>
            <a:ext cx="9144000" cy="182880"/>
          </a:xfrm>
          <a:prstGeom prst="rect">
            <a:avLst/>
          </a:prstGeom>
          <a:solidFill>
            <a:srgbClr val="E4F2F5"/>
          </a:solidFill>
          <a:ln w="12700">
            <a:solidFill>
              <a:srgbClr val="E4F2F5"/>
            </a:solidFill>
            <a:prstDash val="solid"/>
          </a:ln>
        </p:spPr>
        <p:txBody>
          <a:bodyPr/>
          <a:lstStyle/>
          <a:p>
            <a:endParaRPr lang="en-GB"/>
          </a:p>
        </p:txBody>
      </p:sp>
      <p:sp>
        <p:nvSpPr>
          <p:cNvPr id="7" name="Text 5"/>
          <p:cNvSpPr/>
          <p:nvPr/>
        </p:nvSpPr>
        <p:spPr>
          <a:xfrm>
            <a:off x="228600" y="4960620"/>
            <a:ext cx="6400800" cy="155448"/>
          </a:xfrm>
          <a:prstGeom prst="rect">
            <a:avLst/>
          </a:prstGeom>
          <a:noFill/>
          <a:ln/>
        </p:spPr>
        <p:txBody>
          <a:bodyPr wrap="square" rtlCol="0" anchor="ctr"/>
          <a:lstStyle/>
          <a:p>
            <a:pPr marL="0" indent="0">
              <a:buNone/>
            </a:pPr>
            <a:r>
              <a:rPr lang="en-US" sz="700">
                <a:solidFill>
                  <a:srgbClr val="6B8090"/>
                </a:solidFill>
                <a:latin typeface="Arial" pitchFamily="34" charset="0"/>
                <a:ea typeface="Arial" pitchFamily="34" charset="-122"/>
                <a:cs typeface="Arial" pitchFamily="34" charset="-120"/>
              </a:rPr>
              <a:t>BMHP6027 – Empowering the Older Person  |  Shareen Bi (2318894)</a:t>
            </a:r>
            <a:endParaRPr lang="en-US" sz="700"/>
          </a:p>
        </p:txBody>
      </p:sp>
      <p:sp>
        <p:nvSpPr>
          <p:cNvPr id="8" name="Text 6"/>
          <p:cNvSpPr/>
          <p:nvPr/>
        </p:nvSpPr>
        <p:spPr>
          <a:xfrm>
            <a:off x="8686800" y="4960620"/>
            <a:ext cx="411480" cy="155448"/>
          </a:xfrm>
          <a:prstGeom prst="rect">
            <a:avLst/>
          </a:prstGeom>
          <a:noFill/>
          <a:ln/>
        </p:spPr>
        <p:txBody>
          <a:bodyPr wrap="square" rtlCol="0" anchor="ctr"/>
          <a:lstStyle/>
          <a:p>
            <a:pPr marL="0" indent="0" algn="r">
              <a:buNone/>
            </a:pPr>
            <a:r>
              <a:rPr lang="en-US" sz="700">
                <a:solidFill>
                  <a:srgbClr val="6B8090"/>
                </a:solidFill>
                <a:latin typeface="Arial" pitchFamily="34" charset="0"/>
                <a:ea typeface="Arial" pitchFamily="34" charset="-122"/>
                <a:cs typeface="Arial" pitchFamily="34" charset="-120"/>
              </a:rPr>
              <a:t>10/16</a:t>
            </a:r>
            <a:endParaRPr lang="en-US" sz="700"/>
          </a:p>
        </p:txBody>
      </p:sp>
      <p:sp>
        <p:nvSpPr>
          <p:cNvPr id="9" name="Shape 7"/>
          <p:cNvSpPr/>
          <p:nvPr/>
        </p:nvSpPr>
        <p:spPr>
          <a:xfrm>
            <a:off x="164592" y="969264"/>
            <a:ext cx="2816352" cy="1828800"/>
          </a:xfrm>
          <a:prstGeom prst="rect">
            <a:avLst/>
          </a:prstGeom>
          <a:solidFill>
            <a:srgbClr val="E4F2F5"/>
          </a:solidFill>
          <a:ln w="12700">
            <a:solidFill>
              <a:srgbClr val="04536B"/>
            </a:solidFill>
            <a:prstDash val="solid"/>
          </a:ln>
          <a:effectLst>
            <a:outerShdw blurRad="38100" dist="12700" dir="2700000" algn="bl" rotWithShape="0">
              <a:srgbClr val="000000">
                <a:alpha val="8000"/>
              </a:srgbClr>
            </a:outerShdw>
          </a:effectLst>
        </p:spPr>
        <p:txBody>
          <a:bodyPr/>
          <a:lstStyle/>
          <a:p>
            <a:endParaRPr lang="en-GB"/>
          </a:p>
        </p:txBody>
      </p:sp>
      <p:sp>
        <p:nvSpPr>
          <p:cNvPr id="10" name="Shape 8"/>
          <p:cNvSpPr/>
          <p:nvPr/>
        </p:nvSpPr>
        <p:spPr>
          <a:xfrm>
            <a:off x="164592" y="969264"/>
            <a:ext cx="2816352" cy="402336"/>
          </a:xfrm>
          <a:prstGeom prst="rect">
            <a:avLst/>
          </a:prstGeom>
          <a:solidFill>
            <a:srgbClr val="04536B"/>
          </a:solidFill>
          <a:ln w="12700">
            <a:solidFill>
              <a:srgbClr val="04536B"/>
            </a:solidFill>
            <a:prstDash val="solid"/>
          </a:ln>
        </p:spPr>
        <p:txBody>
          <a:bodyPr/>
          <a:lstStyle/>
          <a:p>
            <a:endParaRPr lang="en-GB"/>
          </a:p>
        </p:txBody>
      </p:sp>
      <p:pic>
        <p:nvPicPr>
          <p:cNvPr id="11" name="Image 0" descr="preencoded.png"/>
          <p:cNvPicPr>
            <a:picLocks noChangeAspect="1"/>
          </p:cNvPicPr>
          <p:nvPr/>
        </p:nvPicPr>
        <p:blipFill>
          <a:blip r:embed="rId5"/>
          <a:stretch>
            <a:fillRect/>
          </a:stretch>
        </p:blipFill>
        <p:spPr>
          <a:xfrm>
            <a:off x="237744" y="1024128"/>
            <a:ext cx="292608" cy="292608"/>
          </a:xfrm>
          <a:prstGeom prst="rect">
            <a:avLst/>
          </a:prstGeom>
        </p:spPr>
      </p:pic>
      <p:sp>
        <p:nvSpPr>
          <p:cNvPr id="12" name="Text 9"/>
          <p:cNvSpPr/>
          <p:nvPr/>
        </p:nvSpPr>
        <p:spPr>
          <a:xfrm>
            <a:off x="566928" y="1005840"/>
            <a:ext cx="2029968" cy="201168"/>
          </a:xfrm>
          <a:prstGeom prst="rect">
            <a:avLst/>
          </a:prstGeom>
          <a:noFill/>
          <a:ln/>
        </p:spPr>
        <p:txBody>
          <a:bodyPr wrap="square" rtlCol="0" anchor="ctr"/>
          <a:lstStyle/>
          <a:p>
            <a:pPr marL="0" indent="0">
              <a:buNone/>
            </a:pPr>
            <a:r>
              <a:rPr lang="en-US" sz="1050" b="1">
                <a:solidFill>
                  <a:srgbClr val="FFFFFF"/>
                </a:solidFill>
                <a:latin typeface="Arial" pitchFamily="34" charset="0"/>
                <a:ea typeface="Arial" pitchFamily="34" charset="-122"/>
                <a:cs typeface="Arial" pitchFamily="34" charset="-120"/>
              </a:rPr>
              <a:t>Telecare</a:t>
            </a:r>
            <a:endParaRPr lang="en-US" sz="1050"/>
          </a:p>
        </p:txBody>
      </p:sp>
      <p:sp>
        <p:nvSpPr>
          <p:cNvPr id="13" name="Text 10"/>
          <p:cNvSpPr/>
          <p:nvPr/>
        </p:nvSpPr>
        <p:spPr>
          <a:xfrm>
            <a:off x="566928" y="1197864"/>
            <a:ext cx="2331720" cy="146304"/>
          </a:xfrm>
          <a:prstGeom prst="rect">
            <a:avLst/>
          </a:prstGeom>
          <a:noFill/>
          <a:ln/>
        </p:spPr>
        <p:txBody>
          <a:bodyPr wrap="square" rtlCol="0" anchor="ctr"/>
          <a:lstStyle/>
          <a:p>
            <a:pPr marL="0" indent="0">
              <a:buNone/>
            </a:pPr>
            <a:r>
              <a:rPr lang="en-US" sz="850" i="1">
                <a:solidFill>
                  <a:srgbClr val="DDEEFF"/>
                </a:solidFill>
                <a:latin typeface="Arial" pitchFamily="34" charset="0"/>
                <a:ea typeface="Arial" pitchFamily="34" charset="-122"/>
                <a:cs typeface="Arial" pitchFamily="34" charset="-120"/>
              </a:rPr>
              <a:t>SCIE (2022)</a:t>
            </a:r>
            <a:endParaRPr lang="en-US" sz="850"/>
          </a:p>
        </p:txBody>
      </p:sp>
      <p:sp>
        <p:nvSpPr>
          <p:cNvPr id="14" name="Text 11"/>
          <p:cNvSpPr/>
          <p:nvPr/>
        </p:nvSpPr>
        <p:spPr>
          <a:xfrm>
            <a:off x="256032" y="1426464"/>
            <a:ext cx="2633472" cy="1298448"/>
          </a:xfrm>
          <a:prstGeom prst="rect">
            <a:avLst/>
          </a:prstGeom>
          <a:noFill/>
          <a:ln/>
        </p:spPr>
        <p:txBody>
          <a:bodyPr wrap="square" rtlCol="0" anchor="t"/>
          <a:lstStyle/>
          <a:p>
            <a:pPr marL="0" indent="0">
              <a:buNone/>
            </a:pPr>
            <a:r>
              <a:rPr lang="en-US" sz="1100">
                <a:solidFill>
                  <a:srgbClr val="1C2830"/>
                </a:solidFill>
                <a:latin typeface="Arial" pitchFamily="34" charset="0"/>
                <a:ea typeface="Arial" pitchFamily="34" charset="-122"/>
                <a:cs typeface="Arial" pitchFamily="34" charset="-120"/>
              </a:rPr>
              <a:t>Alarms · fall detectors</a:t>
            </a:r>
            <a:endParaRPr lang="en-US" sz="1100"/>
          </a:p>
          <a:p>
            <a:pPr marL="0" indent="0">
              <a:buNone/>
            </a:pPr>
            <a:r>
              <a:rPr lang="en-US" sz="1100">
                <a:solidFill>
                  <a:srgbClr val="1C2830"/>
                </a:solidFill>
                <a:latin typeface="Arial" pitchFamily="34" charset="0"/>
                <a:ea typeface="Arial" pitchFamily="34" charset="-122"/>
                <a:cs typeface="Arial" pitchFamily="34" charset="-120"/>
              </a:rPr>
              <a:t>Positive in targeted</a:t>
            </a:r>
            <a:endParaRPr lang="en-US" sz="1100"/>
          </a:p>
          <a:p>
            <a:pPr marL="0" indent="0">
              <a:buNone/>
            </a:pPr>
            <a:r>
              <a:rPr lang="en-US" sz="1100">
                <a:solidFill>
                  <a:srgbClr val="1C2830"/>
                </a:solidFill>
                <a:latin typeface="Arial" pitchFamily="34" charset="0"/>
                <a:ea typeface="Arial" pitchFamily="34" charset="-122"/>
                <a:cs typeface="Arial" pitchFamily="34" charset="-120"/>
              </a:rPr>
              <a:t>programmes</a:t>
            </a:r>
            <a:endParaRPr lang="en-US" sz="1100"/>
          </a:p>
        </p:txBody>
      </p:sp>
      <p:sp>
        <p:nvSpPr>
          <p:cNvPr id="15" name="Shape 12"/>
          <p:cNvSpPr/>
          <p:nvPr/>
        </p:nvSpPr>
        <p:spPr>
          <a:xfrm>
            <a:off x="3136392" y="969264"/>
            <a:ext cx="2816352" cy="1828800"/>
          </a:xfrm>
          <a:prstGeom prst="rect">
            <a:avLst/>
          </a:prstGeom>
          <a:solidFill>
            <a:srgbClr val="D0E8F8"/>
          </a:solidFill>
          <a:ln w="12700">
            <a:solidFill>
              <a:srgbClr val="1A5F9E"/>
            </a:solidFill>
            <a:prstDash val="solid"/>
          </a:ln>
          <a:effectLst>
            <a:outerShdw blurRad="38100" dist="12700" dir="2700000" algn="bl" rotWithShape="0">
              <a:srgbClr val="000000">
                <a:alpha val="8000"/>
              </a:srgbClr>
            </a:outerShdw>
          </a:effectLst>
        </p:spPr>
        <p:txBody>
          <a:bodyPr/>
          <a:lstStyle/>
          <a:p>
            <a:endParaRPr lang="en-GB"/>
          </a:p>
        </p:txBody>
      </p:sp>
      <p:sp>
        <p:nvSpPr>
          <p:cNvPr id="16" name="Shape 13"/>
          <p:cNvSpPr/>
          <p:nvPr/>
        </p:nvSpPr>
        <p:spPr>
          <a:xfrm>
            <a:off x="3136392" y="969264"/>
            <a:ext cx="2816352" cy="402336"/>
          </a:xfrm>
          <a:prstGeom prst="rect">
            <a:avLst/>
          </a:prstGeom>
          <a:solidFill>
            <a:srgbClr val="1A5F9E"/>
          </a:solidFill>
          <a:ln w="12700">
            <a:solidFill>
              <a:srgbClr val="1A5F9E"/>
            </a:solidFill>
            <a:prstDash val="solid"/>
          </a:ln>
        </p:spPr>
        <p:txBody>
          <a:bodyPr/>
          <a:lstStyle/>
          <a:p>
            <a:endParaRPr lang="en-GB"/>
          </a:p>
        </p:txBody>
      </p:sp>
      <p:pic>
        <p:nvPicPr>
          <p:cNvPr id="17" name="Image 1" descr="preencoded.png"/>
          <p:cNvPicPr>
            <a:picLocks noChangeAspect="1"/>
          </p:cNvPicPr>
          <p:nvPr/>
        </p:nvPicPr>
        <p:blipFill>
          <a:blip r:embed="rId6"/>
          <a:stretch>
            <a:fillRect/>
          </a:stretch>
        </p:blipFill>
        <p:spPr>
          <a:xfrm>
            <a:off x="3209544" y="1024128"/>
            <a:ext cx="292608" cy="292608"/>
          </a:xfrm>
          <a:prstGeom prst="rect">
            <a:avLst/>
          </a:prstGeom>
        </p:spPr>
      </p:pic>
      <p:sp>
        <p:nvSpPr>
          <p:cNvPr id="18" name="Text 14"/>
          <p:cNvSpPr/>
          <p:nvPr/>
        </p:nvSpPr>
        <p:spPr>
          <a:xfrm>
            <a:off x="3538728" y="1005840"/>
            <a:ext cx="2029968" cy="201168"/>
          </a:xfrm>
          <a:prstGeom prst="rect">
            <a:avLst/>
          </a:prstGeom>
          <a:noFill/>
          <a:ln/>
        </p:spPr>
        <p:txBody>
          <a:bodyPr wrap="square" rtlCol="0" anchor="ctr"/>
          <a:lstStyle/>
          <a:p>
            <a:pPr marL="0" indent="0">
              <a:buNone/>
            </a:pPr>
            <a:r>
              <a:rPr lang="en-US" sz="1050" b="1">
                <a:solidFill>
                  <a:srgbClr val="FFFFFF"/>
                </a:solidFill>
                <a:latin typeface="Arial" pitchFamily="34" charset="0"/>
                <a:ea typeface="Arial" pitchFamily="34" charset="-122"/>
                <a:cs typeface="Arial" pitchFamily="34" charset="-120"/>
              </a:rPr>
              <a:t>Telehealth &amp;</a:t>
            </a:r>
            <a:endParaRPr lang="en-US" sz="1050"/>
          </a:p>
          <a:p>
            <a:pPr marL="0" indent="0">
              <a:buNone/>
            </a:pPr>
            <a:r>
              <a:rPr lang="en-US" sz="1050" b="1">
                <a:solidFill>
                  <a:srgbClr val="FFFFFF"/>
                </a:solidFill>
                <a:latin typeface="Arial" pitchFamily="34" charset="0"/>
                <a:ea typeface="Arial" pitchFamily="34" charset="-122"/>
                <a:cs typeface="Arial" pitchFamily="34" charset="-120"/>
              </a:rPr>
              <a:t>Virtual Wards</a:t>
            </a:r>
            <a:endParaRPr lang="en-US" sz="1050"/>
          </a:p>
        </p:txBody>
      </p:sp>
      <p:sp>
        <p:nvSpPr>
          <p:cNvPr id="19" name="Text 15"/>
          <p:cNvSpPr/>
          <p:nvPr/>
        </p:nvSpPr>
        <p:spPr>
          <a:xfrm>
            <a:off x="3538728" y="1197864"/>
            <a:ext cx="2331720" cy="146304"/>
          </a:xfrm>
          <a:prstGeom prst="rect">
            <a:avLst/>
          </a:prstGeom>
          <a:noFill/>
          <a:ln/>
        </p:spPr>
        <p:txBody>
          <a:bodyPr wrap="square" rtlCol="0" anchor="ctr"/>
          <a:lstStyle/>
          <a:p>
            <a:pPr marL="0" indent="0">
              <a:buNone/>
            </a:pPr>
            <a:r>
              <a:rPr lang="en-US" sz="850" i="1">
                <a:solidFill>
                  <a:srgbClr val="DDEEFF"/>
                </a:solidFill>
                <a:latin typeface="Arial" pitchFamily="34" charset="0"/>
                <a:ea typeface="Arial" pitchFamily="34" charset="-122"/>
                <a:cs typeface="Arial" pitchFamily="34" charset="-120"/>
              </a:rPr>
              <a:t>Fulop et al. (2023)</a:t>
            </a:r>
            <a:endParaRPr lang="en-US" sz="850"/>
          </a:p>
        </p:txBody>
      </p:sp>
      <p:sp>
        <p:nvSpPr>
          <p:cNvPr id="20" name="Text 16"/>
          <p:cNvSpPr/>
          <p:nvPr/>
        </p:nvSpPr>
        <p:spPr>
          <a:xfrm>
            <a:off x="3227832" y="1426464"/>
            <a:ext cx="2633472" cy="1298448"/>
          </a:xfrm>
          <a:prstGeom prst="rect">
            <a:avLst/>
          </a:prstGeom>
          <a:noFill/>
          <a:ln/>
        </p:spPr>
        <p:txBody>
          <a:bodyPr wrap="square" rtlCol="0" anchor="t"/>
          <a:lstStyle/>
          <a:p>
            <a:pPr marL="0" indent="0">
              <a:buNone/>
            </a:pPr>
            <a:r>
              <a:rPr lang="en-US" sz="1100">
                <a:solidFill>
                  <a:srgbClr val="1C2830"/>
                </a:solidFill>
                <a:latin typeface="Arial" pitchFamily="34" charset="0"/>
                <a:ea typeface="Arial" pitchFamily="34" charset="-122"/>
                <a:cs typeface="Arial" pitchFamily="34" charset="-120"/>
              </a:rPr>
              <a:t>Remote monitoring</a:t>
            </a:r>
            <a:endParaRPr lang="en-US" sz="1100"/>
          </a:p>
          <a:p>
            <a:pPr marL="0" indent="0">
              <a:buNone/>
            </a:pPr>
            <a:r>
              <a:rPr lang="en-US" sz="1100">
                <a:solidFill>
                  <a:srgbClr val="1C2830"/>
                </a:solidFill>
                <a:latin typeface="Arial" pitchFamily="34" charset="0"/>
                <a:ea typeface="Arial" pitchFamily="34" charset="-122"/>
                <a:cs typeface="Arial" pitchFamily="34" charset="-120"/>
              </a:rPr>
              <a:t>Reduced hospital</a:t>
            </a:r>
            <a:endParaRPr lang="en-US" sz="1100"/>
          </a:p>
          <a:p>
            <a:pPr marL="0" indent="0">
              <a:buNone/>
            </a:pPr>
            <a:r>
              <a:rPr lang="en-US" sz="1100">
                <a:solidFill>
                  <a:srgbClr val="1C2830"/>
                </a:solidFill>
                <a:latin typeface="Arial" pitchFamily="34" charset="0"/>
                <a:ea typeface="Arial" pitchFamily="34" charset="-122"/>
                <a:cs typeface="Arial" pitchFamily="34" charset="-120"/>
              </a:rPr>
              <a:t>admissions where supported</a:t>
            </a:r>
            <a:endParaRPr lang="en-US" sz="1100"/>
          </a:p>
        </p:txBody>
      </p:sp>
      <p:sp>
        <p:nvSpPr>
          <p:cNvPr id="21" name="Shape 17"/>
          <p:cNvSpPr/>
          <p:nvPr/>
        </p:nvSpPr>
        <p:spPr>
          <a:xfrm>
            <a:off x="6108192" y="969264"/>
            <a:ext cx="2816352" cy="1828800"/>
          </a:xfrm>
          <a:prstGeom prst="rect">
            <a:avLst/>
          </a:prstGeom>
          <a:solidFill>
            <a:srgbClr val="D9EFE1"/>
          </a:solidFill>
          <a:ln w="12700">
            <a:solidFill>
              <a:srgbClr val="1A5C1A"/>
            </a:solidFill>
            <a:prstDash val="solid"/>
          </a:ln>
          <a:effectLst>
            <a:outerShdw blurRad="38100" dist="12700" dir="2700000" algn="bl" rotWithShape="0">
              <a:srgbClr val="000000">
                <a:alpha val="8000"/>
              </a:srgbClr>
            </a:outerShdw>
          </a:effectLst>
        </p:spPr>
        <p:txBody>
          <a:bodyPr/>
          <a:lstStyle/>
          <a:p>
            <a:endParaRPr lang="en-GB"/>
          </a:p>
        </p:txBody>
      </p:sp>
      <p:sp>
        <p:nvSpPr>
          <p:cNvPr id="22" name="Shape 18"/>
          <p:cNvSpPr/>
          <p:nvPr/>
        </p:nvSpPr>
        <p:spPr>
          <a:xfrm>
            <a:off x="6108192" y="969264"/>
            <a:ext cx="2816352" cy="402336"/>
          </a:xfrm>
          <a:prstGeom prst="rect">
            <a:avLst/>
          </a:prstGeom>
          <a:solidFill>
            <a:srgbClr val="1A5C1A"/>
          </a:solidFill>
          <a:ln w="12700">
            <a:solidFill>
              <a:srgbClr val="1A5C1A"/>
            </a:solidFill>
            <a:prstDash val="solid"/>
          </a:ln>
        </p:spPr>
        <p:txBody>
          <a:bodyPr/>
          <a:lstStyle/>
          <a:p>
            <a:endParaRPr lang="en-GB"/>
          </a:p>
        </p:txBody>
      </p:sp>
      <p:pic>
        <p:nvPicPr>
          <p:cNvPr id="23" name="Image 2" descr="preencoded.png"/>
          <p:cNvPicPr>
            <a:picLocks noChangeAspect="1"/>
          </p:cNvPicPr>
          <p:nvPr/>
        </p:nvPicPr>
        <p:blipFill>
          <a:blip r:embed="rId7"/>
          <a:stretch>
            <a:fillRect/>
          </a:stretch>
        </p:blipFill>
        <p:spPr>
          <a:xfrm>
            <a:off x="6181344" y="1024128"/>
            <a:ext cx="292608" cy="292608"/>
          </a:xfrm>
          <a:prstGeom prst="rect">
            <a:avLst/>
          </a:prstGeom>
        </p:spPr>
      </p:pic>
      <p:sp>
        <p:nvSpPr>
          <p:cNvPr id="24" name="Text 19"/>
          <p:cNvSpPr/>
          <p:nvPr/>
        </p:nvSpPr>
        <p:spPr>
          <a:xfrm>
            <a:off x="6510528" y="1005840"/>
            <a:ext cx="2029968" cy="201168"/>
          </a:xfrm>
          <a:prstGeom prst="rect">
            <a:avLst/>
          </a:prstGeom>
          <a:noFill/>
          <a:ln/>
        </p:spPr>
        <p:txBody>
          <a:bodyPr wrap="square" rtlCol="0" anchor="ctr"/>
          <a:lstStyle/>
          <a:p>
            <a:pPr marL="0" indent="0">
              <a:buNone/>
            </a:pPr>
            <a:r>
              <a:rPr lang="en-US" sz="1050" b="1">
                <a:solidFill>
                  <a:srgbClr val="FFFFFF"/>
                </a:solidFill>
                <a:latin typeface="Arial" pitchFamily="34" charset="0"/>
                <a:ea typeface="Arial" pitchFamily="34" charset="-122"/>
                <a:cs typeface="Arial" pitchFamily="34" charset="-120"/>
              </a:rPr>
              <a:t>GPS Location</a:t>
            </a:r>
            <a:endParaRPr lang="en-US" sz="1050"/>
          </a:p>
        </p:txBody>
      </p:sp>
      <p:sp>
        <p:nvSpPr>
          <p:cNvPr id="25" name="Text 20"/>
          <p:cNvSpPr/>
          <p:nvPr/>
        </p:nvSpPr>
        <p:spPr>
          <a:xfrm>
            <a:off x="6510528" y="1197864"/>
            <a:ext cx="2331720" cy="146304"/>
          </a:xfrm>
          <a:prstGeom prst="rect">
            <a:avLst/>
          </a:prstGeom>
          <a:noFill/>
          <a:ln/>
        </p:spPr>
        <p:txBody>
          <a:bodyPr wrap="square" rtlCol="0" anchor="ctr"/>
          <a:lstStyle/>
          <a:p>
            <a:pPr marL="0" indent="0">
              <a:buNone/>
            </a:pPr>
            <a:r>
              <a:rPr lang="en-US" sz="850" i="1">
                <a:solidFill>
                  <a:srgbClr val="DDEEFF"/>
                </a:solidFill>
                <a:latin typeface="Arial" pitchFamily="34" charset="0"/>
                <a:ea typeface="Arial" pitchFamily="34" charset="-122"/>
                <a:cs typeface="Arial" pitchFamily="34" charset="-120"/>
              </a:rPr>
              <a:t>MCA 2005 applies</a:t>
            </a:r>
            <a:endParaRPr lang="en-US" sz="850"/>
          </a:p>
        </p:txBody>
      </p:sp>
      <p:sp>
        <p:nvSpPr>
          <p:cNvPr id="26" name="Text 21"/>
          <p:cNvSpPr/>
          <p:nvPr/>
        </p:nvSpPr>
        <p:spPr>
          <a:xfrm>
            <a:off x="6199632" y="1426464"/>
            <a:ext cx="2633472" cy="1298448"/>
          </a:xfrm>
          <a:prstGeom prst="rect">
            <a:avLst/>
          </a:prstGeom>
          <a:noFill/>
          <a:ln/>
        </p:spPr>
        <p:txBody>
          <a:bodyPr wrap="square" rtlCol="0" anchor="t"/>
          <a:lstStyle/>
          <a:p>
            <a:pPr marL="0" indent="0">
              <a:buNone/>
            </a:pPr>
            <a:r>
              <a:rPr lang="en-US" sz="1100">
                <a:solidFill>
                  <a:srgbClr val="1C2830"/>
                </a:solidFill>
                <a:latin typeface="Arial" pitchFamily="34" charset="0"/>
                <a:ea typeface="Arial" pitchFamily="34" charset="-122"/>
                <a:cs typeface="Arial" pitchFamily="34" charset="-120"/>
              </a:rPr>
              <a:t>Safe community navigation</a:t>
            </a:r>
            <a:endParaRPr lang="en-US" sz="1100"/>
          </a:p>
          <a:p>
            <a:pPr marL="0" indent="0">
              <a:buNone/>
            </a:pPr>
            <a:r>
              <a:rPr lang="en-US" sz="1100">
                <a:solidFill>
                  <a:srgbClr val="1C2830"/>
                </a:solidFill>
                <a:latin typeface="Arial" pitchFamily="34" charset="0"/>
                <a:ea typeface="Arial" pitchFamily="34" charset="-122"/>
                <a:cs typeface="Arial" pitchFamily="34" charset="-120"/>
              </a:rPr>
              <a:t>Reduces missing incidents</a:t>
            </a:r>
            <a:endParaRPr lang="en-US" sz="1100"/>
          </a:p>
          <a:p>
            <a:pPr marL="0" indent="0">
              <a:buNone/>
            </a:pPr>
            <a:r>
              <a:rPr lang="en-US" sz="1100">
                <a:solidFill>
                  <a:srgbClr val="1C2830"/>
                </a:solidFill>
                <a:latin typeface="Arial" pitchFamily="34" charset="0"/>
                <a:ea typeface="Arial" pitchFamily="34" charset="-122"/>
                <a:cs typeface="Arial" pitchFamily="34" charset="-120"/>
              </a:rPr>
              <a:t>Ethics governance required</a:t>
            </a:r>
            <a:endParaRPr lang="en-US" sz="1100"/>
          </a:p>
        </p:txBody>
      </p:sp>
      <p:sp>
        <p:nvSpPr>
          <p:cNvPr id="27" name="Shape 22"/>
          <p:cNvSpPr/>
          <p:nvPr/>
        </p:nvSpPr>
        <p:spPr>
          <a:xfrm>
            <a:off x="164592" y="2944368"/>
            <a:ext cx="2816352" cy="1828800"/>
          </a:xfrm>
          <a:prstGeom prst="rect">
            <a:avLst/>
          </a:prstGeom>
          <a:solidFill>
            <a:srgbClr val="FAEBDA"/>
          </a:solidFill>
          <a:ln w="12700">
            <a:solidFill>
              <a:srgbClr val="A05010"/>
            </a:solidFill>
            <a:prstDash val="solid"/>
          </a:ln>
          <a:effectLst>
            <a:outerShdw blurRad="38100" dist="12700" dir="2700000" algn="bl" rotWithShape="0">
              <a:srgbClr val="000000">
                <a:alpha val="8000"/>
              </a:srgbClr>
            </a:outerShdw>
          </a:effectLst>
        </p:spPr>
        <p:txBody>
          <a:bodyPr/>
          <a:lstStyle/>
          <a:p>
            <a:endParaRPr lang="en-GB"/>
          </a:p>
        </p:txBody>
      </p:sp>
      <p:sp>
        <p:nvSpPr>
          <p:cNvPr id="28" name="Shape 23"/>
          <p:cNvSpPr/>
          <p:nvPr/>
        </p:nvSpPr>
        <p:spPr>
          <a:xfrm>
            <a:off x="164592" y="2944368"/>
            <a:ext cx="2816352" cy="402336"/>
          </a:xfrm>
          <a:prstGeom prst="rect">
            <a:avLst/>
          </a:prstGeom>
          <a:solidFill>
            <a:srgbClr val="A05010"/>
          </a:solidFill>
          <a:ln w="12700">
            <a:solidFill>
              <a:srgbClr val="A05010"/>
            </a:solidFill>
            <a:prstDash val="solid"/>
          </a:ln>
        </p:spPr>
        <p:txBody>
          <a:bodyPr/>
          <a:lstStyle/>
          <a:p>
            <a:endParaRPr lang="en-GB"/>
          </a:p>
        </p:txBody>
      </p:sp>
      <p:pic>
        <p:nvPicPr>
          <p:cNvPr id="29" name="Image 3" descr="preencoded.png"/>
          <p:cNvPicPr>
            <a:picLocks noChangeAspect="1"/>
          </p:cNvPicPr>
          <p:nvPr/>
        </p:nvPicPr>
        <p:blipFill>
          <a:blip r:embed="rId8"/>
          <a:stretch>
            <a:fillRect/>
          </a:stretch>
        </p:blipFill>
        <p:spPr>
          <a:xfrm>
            <a:off x="237744" y="2999232"/>
            <a:ext cx="292608" cy="292608"/>
          </a:xfrm>
          <a:prstGeom prst="rect">
            <a:avLst/>
          </a:prstGeom>
        </p:spPr>
      </p:pic>
      <p:sp>
        <p:nvSpPr>
          <p:cNvPr id="30" name="Text 24"/>
          <p:cNvSpPr/>
          <p:nvPr/>
        </p:nvSpPr>
        <p:spPr>
          <a:xfrm>
            <a:off x="566928" y="2980944"/>
            <a:ext cx="2029968" cy="201168"/>
          </a:xfrm>
          <a:prstGeom prst="rect">
            <a:avLst/>
          </a:prstGeom>
          <a:noFill/>
          <a:ln/>
        </p:spPr>
        <p:txBody>
          <a:bodyPr wrap="square" rtlCol="0" anchor="ctr"/>
          <a:lstStyle/>
          <a:p>
            <a:pPr marL="0" indent="0">
              <a:buNone/>
            </a:pPr>
            <a:r>
              <a:rPr lang="en-US" sz="1050" b="1">
                <a:solidFill>
                  <a:srgbClr val="FFFFFF"/>
                </a:solidFill>
                <a:latin typeface="Arial" pitchFamily="34" charset="0"/>
                <a:ea typeface="Arial" pitchFamily="34" charset="-122"/>
                <a:cs typeface="Arial" pitchFamily="34" charset="-120"/>
              </a:rPr>
              <a:t>Smart Home</a:t>
            </a:r>
            <a:endParaRPr lang="en-US" sz="1050"/>
          </a:p>
          <a:p>
            <a:pPr marL="0" indent="0">
              <a:buNone/>
            </a:pPr>
            <a:r>
              <a:rPr lang="en-US" sz="1050" b="1">
                <a:solidFill>
                  <a:srgbClr val="FFFFFF"/>
                </a:solidFill>
                <a:latin typeface="Arial" pitchFamily="34" charset="0"/>
                <a:ea typeface="Arial" pitchFamily="34" charset="-122"/>
                <a:cs typeface="Arial" pitchFamily="34" charset="-120"/>
              </a:rPr>
              <a:t>&amp; Voice Tech</a:t>
            </a:r>
            <a:endParaRPr lang="en-US" sz="1050"/>
          </a:p>
        </p:txBody>
      </p:sp>
      <p:sp>
        <p:nvSpPr>
          <p:cNvPr id="31" name="Text 25"/>
          <p:cNvSpPr/>
          <p:nvPr/>
        </p:nvSpPr>
        <p:spPr>
          <a:xfrm>
            <a:off x="566928" y="3172968"/>
            <a:ext cx="2331720" cy="146304"/>
          </a:xfrm>
          <a:prstGeom prst="rect">
            <a:avLst/>
          </a:prstGeom>
          <a:noFill/>
          <a:ln/>
        </p:spPr>
        <p:txBody>
          <a:bodyPr wrap="square" rtlCol="0" anchor="ctr"/>
          <a:lstStyle/>
          <a:p>
            <a:pPr marL="0" indent="0">
              <a:buNone/>
            </a:pPr>
            <a:r>
              <a:rPr lang="en-US" sz="850" i="1">
                <a:solidFill>
                  <a:srgbClr val="DDEEFF"/>
                </a:solidFill>
                <a:latin typeface="Arial" pitchFamily="34" charset="0"/>
                <a:ea typeface="Arial" pitchFamily="34" charset="-122"/>
                <a:cs typeface="Arial" pitchFamily="34" charset="-120"/>
              </a:rPr>
              <a:t>Nuffield Trust (2021)</a:t>
            </a:r>
            <a:endParaRPr lang="en-US" sz="850"/>
          </a:p>
        </p:txBody>
      </p:sp>
      <p:sp>
        <p:nvSpPr>
          <p:cNvPr id="32" name="Text 26"/>
          <p:cNvSpPr/>
          <p:nvPr/>
        </p:nvSpPr>
        <p:spPr>
          <a:xfrm>
            <a:off x="256032" y="3401568"/>
            <a:ext cx="2633472" cy="1298448"/>
          </a:xfrm>
          <a:prstGeom prst="rect">
            <a:avLst/>
          </a:prstGeom>
          <a:noFill/>
          <a:ln/>
        </p:spPr>
        <p:txBody>
          <a:bodyPr wrap="square" rtlCol="0" anchor="t"/>
          <a:lstStyle/>
          <a:p>
            <a:pPr marL="0" indent="0">
              <a:buNone/>
            </a:pPr>
            <a:r>
              <a:rPr lang="en-US" sz="1100">
                <a:solidFill>
                  <a:srgbClr val="1C2830"/>
                </a:solidFill>
                <a:latin typeface="Arial" pitchFamily="34" charset="0"/>
                <a:ea typeface="Arial" pitchFamily="34" charset="-122"/>
                <a:cs typeface="Arial" pitchFamily="34" charset="-120"/>
              </a:rPr>
              <a:t>Alexa · auto systems</a:t>
            </a:r>
            <a:endParaRPr lang="en-US" sz="1100"/>
          </a:p>
          <a:p>
            <a:pPr marL="0" indent="0">
              <a:buNone/>
            </a:pPr>
            <a:r>
              <a:rPr lang="en-US" sz="1100">
                <a:solidFill>
                  <a:srgbClr val="1C2830"/>
                </a:solidFill>
                <a:latin typeface="Arial" pitchFamily="34" charset="0"/>
                <a:ea typeface="Arial" pitchFamily="34" charset="-122"/>
                <a:cs typeface="Arial" pitchFamily="34" charset="-120"/>
              </a:rPr>
              <a:t>Medication dispensers</a:t>
            </a:r>
            <a:endParaRPr lang="en-US" sz="1100"/>
          </a:p>
          <a:p>
            <a:pPr marL="0" indent="0">
              <a:buNone/>
            </a:pPr>
            <a:r>
              <a:rPr lang="en-US" sz="1100">
                <a:solidFill>
                  <a:srgbClr val="1C2830"/>
                </a:solidFill>
                <a:latin typeface="Arial" pitchFamily="34" charset="0"/>
                <a:ea typeface="Arial" pitchFamily="34" charset="-122"/>
                <a:cs typeface="Arial" pitchFamily="34" charset="-120"/>
              </a:rPr>
              <a:t>Daily living benefits</a:t>
            </a:r>
            <a:endParaRPr lang="en-US" sz="1100"/>
          </a:p>
        </p:txBody>
      </p:sp>
      <p:sp>
        <p:nvSpPr>
          <p:cNvPr id="33" name="Shape 27"/>
          <p:cNvSpPr/>
          <p:nvPr/>
        </p:nvSpPr>
        <p:spPr>
          <a:xfrm>
            <a:off x="3136392" y="2944368"/>
            <a:ext cx="2816352" cy="1828800"/>
          </a:xfrm>
          <a:prstGeom prst="rect">
            <a:avLst/>
          </a:prstGeom>
          <a:solidFill>
            <a:srgbClr val="EBD9F5"/>
          </a:solidFill>
          <a:ln w="12700">
            <a:solidFill>
              <a:srgbClr val="5B2D8E"/>
            </a:solidFill>
            <a:prstDash val="solid"/>
          </a:ln>
          <a:effectLst>
            <a:outerShdw blurRad="38100" dist="12700" dir="2700000" algn="bl" rotWithShape="0">
              <a:srgbClr val="000000">
                <a:alpha val="8000"/>
              </a:srgbClr>
            </a:outerShdw>
          </a:effectLst>
        </p:spPr>
        <p:txBody>
          <a:bodyPr/>
          <a:lstStyle/>
          <a:p>
            <a:endParaRPr lang="en-GB"/>
          </a:p>
        </p:txBody>
      </p:sp>
      <p:sp>
        <p:nvSpPr>
          <p:cNvPr id="34" name="Shape 28"/>
          <p:cNvSpPr/>
          <p:nvPr/>
        </p:nvSpPr>
        <p:spPr>
          <a:xfrm>
            <a:off x="3136392" y="2944368"/>
            <a:ext cx="2816352" cy="402336"/>
          </a:xfrm>
          <a:prstGeom prst="rect">
            <a:avLst/>
          </a:prstGeom>
          <a:solidFill>
            <a:srgbClr val="5B2D8E"/>
          </a:solidFill>
          <a:ln w="12700">
            <a:solidFill>
              <a:srgbClr val="5B2D8E"/>
            </a:solidFill>
            <a:prstDash val="solid"/>
          </a:ln>
        </p:spPr>
        <p:txBody>
          <a:bodyPr/>
          <a:lstStyle/>
          <a:p>
            <a:endParaRPr lang="en-GB"/>
          </a:p>
        </p:txBody>
      </p:sp>
      <p:pic>
        <p:nvPicPr>
          <p:cNvPr id="35" name="Image 4" descr="preencoded.png"/>
          <p:cNvPicPr>
            <a:picLocks noChangeAspect="1"/>
          </p:cNvPicPr>
          <p:nvPr/>
        </p:nvPicPr>
        <p:blipFill>
          <a:blip r:embed="rId9"/>
          <a:stretch>
            <a:fillRect/>
          </a:stretch>
        </p:blipFill>
        <p:spPr>
          <a:xfrm>
            <a:off x="3209544" y="2999232"/>
            <a:ext cx="292608" cy="292608"/>
          </a:xfrm>
          <a:prstGeom prst="rect">
            <a:avLst/>
          </a:prstGeom>
        </p:spPr>
      </p:pic>
      <p:sp>
        <p:nvSpPr>
          <p:cNvPr id="36" name="Text 29"/>
          <p:cNvSpPr/>
          <p:nvPr/>
        </p:nvSpPr>
        <p:spPr>
          <a:xfrm>
            <a:off x="3538728" y="2980944"/>
            <a:ext cx="2029968" cy="201168"/>
          </a:xfrm>
          <a:prstGeom prst="rect">
            <a:avLst/>
          </a:prstGeom>
          <a:noFill/>
          <a:ln/>
        </p:spPr>
        <p:txBody>
          <a:bodyPr wrap="square" rtlCol="0" anchor="ctr"/>
          <a:lstStyle/>
          <a:p>
            <a:pPr marL="0" indent="0">
              <a:buNone/>
            </a:pPr>
            <a:r>
              <a:rPr lang="en-US" sz="1050" b="1">
                <a:solidFill>
                  <a:srgbClr val="FFFFFF"/>
                </a:solidFill>
                <a:latin typeface="Arial" pitchFamily="34" charset="0"/>
                <a:ea typeface="Arial" pitchFamily="34" charset="-122"/>
                <a:cs typeface="Arial" pitchFamily="34" charset="-120"/>
              </a:rPr>
              <a:t>AI &amp;</a:t>
            </a:r>
            <a:endParaRPr lang="en-US" sz="1050"/>
          </a:p>
          <a:p>
            <a:pPr marL="0" indent="0">
              <a:buNone/>
            </a:pPr>
            <a:r>
              <a:rPr lang="en-US" sz="1050" b="1">
                <a:solidFill>
                  <a:srgbClr val="FFFFFF"/>
                </a:solidFill>
                <a:latin typeface="Arial" pitchFamily="34" charset="0"/>
                <a:ea typeface="Arial" pitchFamily="34" charset="-122"/>
                <a:cs typeface="Arial" pitchFamily="34" charset="-120"/>
              </a:rPr>
              <a:t>Robotics</a:t>
            </a:r>
            <a:endParaRPr lang="en-US" sz="1050"/>
          </a:p>
        </p:txBody>
      </p:sp>
      <p:sp>
        <p:nvSpPr>
          <p:cNvPr id="37" name="Text 30"/>
          <p:cNvSpPr/>
          <p:nvPr/>
        </p:nvSpPr>
        <p:spPr>
          <a:xfrm>
            <a:off x="3538728" y="3172968"/>
            <a:ext cx="2331720" cy="146304"/>
          </a:xfrm>
          <a:prstGeom prst="rect">
            <a:avLst/>
          </a:prstGeom>
          <a:noFill/>
          <a:ln/>
        </p:spPr>
        <p:txBody>
          <a:bodyPr wrap="square" rtlCol="0" anchor="ctr"/>
          <a:lstStyle/>
          <a:p>
            <a:pPr marL="0" indent="0">
              <a:buNone/>
            </a:pPr>
            <a:r>
              <a:rPr lang="en-US" sz="850" i="1">
                <a:solidFill>
                  <a:srgbClr val="DDEEFF"/>
                </a:solidFill>
                <a:latin typeface="Arial" pitchFamily="34" charset="0"/>
                <a:ea typeface="Arial" pitchFamily="34" charset="-122"/>
                <a:cs typeface="Arial" pitchFamily="34" charset="-120"/>
              </a:rPr>
              <a:t>Moyle et al. (2017)</a:t>
            </a:r>
            <a:endParaRPr lang="en-US" sz="850"/>
          </a:p>
        </p:txBody>
      </p:sp>
      <p:sp>
        <p:nvSpPr>
          <p:cNvPr id="38" name="Text 31"/>
          <p:cNvSpPr/>
          <p:nvPr/>
        </p:nvSpPr>
        <p:spPr>
          <a:xfrm>
            <a:off x="3227832" y="3401568"/>
            <a:ext cx="2633472" cy="1298448"/>
          </a:xfrm>
          <a:prstGeom prst="rect">
            <a:avLst/>
          </a:prstGeom>
          <a:noFill/>
          <a:ln/>
        </p:spPr>
        <p:txBody>
          <a:bodyPr wrap="square" rtlCol="0" anchor="t"/>
          <a:lstStyle/>
          <a:p>
            <a:pPr marL="0" indent="0">
              <a:buNone/>
            </a:pPr>
            <a:r>
              <a:rPr lang="en-US" sz="1100">
                <a:solidFill>
                  <a:srgbClr val="1C2830"/>
                </a:solidFill>
                <a:latin typeface="Arial" pitchFamily="34" charset="0"/>
                <a:ea typeface="Arial" pitchFamily="34" charset="-122"/>
                <a:cs typeface="Arial" pitchFamily="34" charset="-120"/>
              </a:rPr>
              <a:t>PARO: reduced agitation</a:t>
            </a:r>
            <a:endParaRPr lang="en-US" sz="1100"/>
          </a:p>
          <a:p>
            <a:pPr marL="0" indent="0">
              <a:buNone/>
            </a:pPr>
            <a:r>
              <a:rPr lang="en-US" sz="1100">
                <a:solidFill>
                  <a:srgbClr val="1C2830"/>
                </a:solidFill>
                <a:latin typeface="Arial" pitchFamily="34" charset="0"/>
                <a:ea typeface="Arial" pitchFamily="34" charset="-122"/>
                <a:cs typeface="Arial" pitchFamily="34" charset="-120"/>
              </a:rPr>
              <a:t>RCT evidence in dementia</a:t>
            </a:r>
            <a:endParaRPr lang="en-US" sz="1100"/>
          </a:p>
          <a:p>
            <a:pPr marL="0" indent="0">
              <a:buNone/>
            </a:pPr>
            <a:r>
              <a:rPr lang="en-US" sz="1100">
                <a:solidFill>
                  <a:srgbClr val="1C2830"/>
                </a:solidFill>
                <a:latin typeface="Arial" pitchFamily="34" charset="0"/>
                <a:ea typeface="Arial" pitchFamily="34" charset="-122"/>
                <a:cs typeface="Arial" pitchFamily="34" charset="-120"/>
              </a:rPr>
              <a:t>Ethically complex</a:t>
            </a:r>
            <a:endParaRPr lang="en-US" sz="1100"/>
          </a:p>
        </p:txBody>
      </p:sp>
      <p:sp>
        <p:nvSpPr>
          <p:cNvPr id="39" name="Shape 32"/>
          <p:cNvSpPr/>
          <p:nvPr/>
        </p:nvSpPr>
        <p:spPr>
          <a:xfrm>
            <a:off x="6108192" y="2944368"/>
            <a:ext cx="2816352" cy="1828800"/>
          </a:xfrm>
          <a:prstGeom prst="rect">
            <a:avLst/>
          </a:prstGeom>
          <a:solidFill>
            <a:srgbClr val="FFF3D0"/>
          </a:solidFill>
          <a:ln w="12700">
            <a:solidFill>
              <a:srgbClr val="8B5E00"/>
            </a:solidFill>
            <a:prstDash val="solid"/>
          </a:ln>
          <a:effectLst>
            <a:outerShdw blurRad="38100" dist="12700" dir="2700000" algn="bl" rotWithShape="0">
              <a:srgbClr val="000000">
                <a:alpha val="8000"/>
              </a:srgbClr>
            </a:outerShdw>
          </a:effectLst>
        </p:spPr>
        <p:txBody>
          <a:bodyPr/>
          <a:lstStyle/>
          <a:p>
            <a:endParaRPr lang="en-GB"/>
          </a:p>
        </p:txBody>
      </p:sp>
      <p:sp>
        <p:nvSpPr>
          <p:cNvPr id="40" name="Shape 33"/>
          <p:cNvSpPr/>
          <p:nvPr/>
        </p:nvSpPr>
        <p:spPr>
          <a:xfrm>
            <a:off x="6108192" y="2944368"/>
            <a:ext cx="2816352" cy="402336"/>
          </a:xfrm>
          <a:prstGeom prst="rect">
            <a:avLst/>
          </a:prstGeom>
          <a:solidFill>
            <a:srgbClr val="8B5E00"/>
          </a:solidFill>
          <a:ln w="12700">
            <a:solidFill>
              <a:srgbClr val="8B5E00"/>
            </a:solidFill>
            <a:prstDash val="solid"/>
          </a:ln>
        </p:spPr>
        <p:txBody>
          <a:bodyPr/>
          <a:lstStyle/>
          <a:p>
            <a:endParaRPr lang="en-GB"/>
          </a:p>
        </p:txBody>
      </p:sp>
      <p:pic>
        <p:nvPicPr>
          <p:cNvPr id="41" name="Image 5" descr="preencoded.png"/>
          <p:cNvPicPr>
            <a:picLocks noChangeAspect="1"/>
          </p:cNvPicPr>
          <p:nvPr/>
        </p:nvPicPr>
        <p:blipFill>
          <a:blip r:embed="rId10"/>
          <a:stretch>
            <a:fillRect/>
          </a:stretch>
        </p:blipFill>
        <p:spPr>
          <a:xfrm>
            <a:off x="6181344" y="2999232"/>
            <a:ext cx="292608" cy="292608"/>
          </a:xfrm>
          <a:prstGeom prst="rect">
            <a:avLst/>
          </a:prstGeom>
        </p:spPr>
      </p:pic>
      <p:sp>
        <p:nvSpPr>
          <p:cNvPr id="42" name="Text 34"/>
          <p:cNvSpPr/>
          <p:nvPr/>
        </p:nvSpPr>
        <p:spPr>
          <a:xfrm>
            <a:off x="6510528" y="2980944"/>
            <a:ext cx="2029968" cy="201168"/>
          </a:xfrm>
          <a:prstGeom prst="rect">
            <a:avLst/>
          </a:prstGeom>
          <a:noFill/>
          <a:ln/>
        </p:spPr>
        <p:txBody>
          <a:bodyPr wrap="square" rtlCol="0" anchor="ctr"/>
          <a:lstStyle/>
          <a:p>
            <a:pPr marL="0" indent="0">
              <a:buNone/>
            </a:pPr>
            <a:r>
              <a:rPr lang="en-US" sz="1050" b="1">
                <a:solidFill>
                  <a:srgbClr val="FFFFFF"/>
                </a:solidFill>
                <a:latin typeface="Arial" pitchFamily="34" charset="0"/>
                <a:ea typeface="Arial" pitchFamily="34" charset="-122"/>
                <a:cs typeface="Arial" pitchFamily="34" charset="-120"/>
              </a:rPr>
              <a:t>Digital</a:t>
            </a:r>
            <a:endParaRPr lang="en-US" sz="1050"/>
          </a:p>
          <a:p>
            <a:pPr marL="0" indent="0">
              <a:buNone/>
            </a:pPr>
            <a:r>
              <a:rPr lang="en-US" sz="1050" b="1">
                <a:solidFill>
                  <a:srgbClr val="FFFFFF"/>
                </a:solidFill>
                <a:latin typeface="Arial" pitchFamily="34" charset="0"/>
                <a:ea typeface="Arial" pitchFamily="34" charset="-122"/>
                <a:cs typeface="Arial" pitchFamily="34" charset="-120"/>
              </a:rPr>
              <a:t>Reminiscence</a:t>
            </a:r>
            <a:endParaRPr lang="en-US" sz="1050"/>
          </a:p>
        </p:txBody>
      </p:sp>
      <p:sp>
        <p:nvSpPr>
          <p:cNvPr id="43" name="Text 35"/>
          <p:cNvSpPr/>
          <p:nvPr/>
        </p:nvSpPr>
        <p:spPr>
          <a:xfrm>
            <a:off x="6510528" y="3172968"/>
            <a:ext cx="2331720" cy="146304"/>
          </a:xfrm>
          <a:prstGeom prst="rect">
            <a:avLst/>
          </a:prstGeom>
          <a:noFill/>
          <a:ln/>
        </p:spPr>
        <p:txBody>
          <a:bodyPr wrap="square" rtlCol="0" anchor="ctr"/>
          <a:lstStyle/>
          <a:p>
            <a:pPr marL="0" indent="0">
              <a:buNone/>
            </a:pPr>
            <a:r>
              <a:rPr lang="en-US" sz="850" i="1">
                <a:solidFill>
                  <a:srgbClr val="DDEEFF"/>
                </a:solidFill>
                <a:latin typeface="Arial" pitchFamily="34" charset="0"/>
                <a:ea typeface="Arial" pitchFamily="34" charset="-122"/>
                <a:cs typeface="Arial" pitchFamily="34" charset="-120"/>
              </a:rPr>
              <a:t>Person-centred</a:t>
            </a:r>
            <a:endParaRPr lang="en-US" sz="850"/>
          </a:p>
        </p:txBody>
      </p:sp>
      <p:sp>
        <p:nvSpPr>
          <p:cNvPr id="44" name="Text 36"/>
          <p:cNvSpPr/>
          <p:nvPr/>
        </p:nvSpPr>
        <p:spPr>
          <a:xfrm>
            <a:off x="6199632" y="3401568"/>
            <a:ext cx="2633472" cy="1298448"/>
          </a:xfrm>
          <a:prstGeom prst="rect">
            <a:avLst/>
          </a:prstGeom>
          <a:noFill/>
          <a:ln/>
        </p:spPr>
        <p:txBody>
          <a:bodyPr wrap="square" rtlCol="0" anchor="t"/>
          <a:lstStyle/>
          <a:p>
            <a:pPr marL="0" indent="0">
              <a:buNone/>
            </a:pPr>
            <a:r>
              <a:rPr lang="en-US" sz="1100">
                <a:solidFill>
                  <a:srgbClr val="1C2830"/>
                </a:solidFill>
                <a:latin typeface="Arial" pitchFamily="34" charset="0"/>
                <a:ea typeface="Arial" pitchFamily="34" charset="-122"/>
                <a:cs typeface="Arial" pitchFamily="34" charset="-120"/>
              </a:rPr>
              <a:t>Memory apps · life story</a:t>
            </a:r>
            <a:endParaRPr lang="en-US" sz="1100"/>
          </a:p>
          <a:p>
            <a:pPr marL="0" indent="0">
              <a:buNone/>
            </a:pPr>
            <a:r>
              <a:rPr lang="en-US" sz="1100">
                <a:solidFill>
                  <a:srgbClr val="1C2830"/>
                </a:solidFill>
                <a:latin typeface="Arial" pitchFamily="34" charset="0"/>
                <a:ea typeface="Arial" pitchFamily="34" charset="-122"/>
                <a:cs typeface="Arial" pitchFamily="34" charset="-120"/>
              </a:rPr>
              <a:t>Photo sharing tools</a:t>
            </a:r>
            <a:endParaRPr lang="en-US" sz="1100"/>
          </a:p>
          <a:p>
            <a:pPr marL="0" indent="0">
              <a:buNone/>
            </a:pPr>
            <a:r>
              <a:rPr lang="en-US" sz="1100">
                <a:solidFill>
                  <a:srgbClr val="1C2830"/>
                </a:solidFill>
                <a:latin typeface="Arial" pitchFamily="34" charset="0"/>
                <a:ea typeface="Arial" pitchFamily="34" charset="-122"/>
                <a:cs typeface="Arial" pitchFamily="34" charset="-120"/>
              </a:rPr>
              <a:t>Supports identity &amp; care</a:t>
            </a:r>
            <a:endParaRPr lang="en-US" sz="1100"/>
          </a:p>
        </p:txBody>
      </p:sp>
      <p:pic>
        <p:nvPicPr>
          <p:cNvPr id="45" name="New Recording (10)">
            <a:hlinkClick r:id="" action="ppaction://media"/>
            <a:extLst>
              <a:ext uri="{FF2B5EF4-FFF2-40B4-BE49-F238E27FC236}">
                <a16:creationId xmlns:a16="http://schemas.microsoft.com/office/drawing/2014/main" id="{6F3AF311-E39D-ED9E-3F4F-FFB608988072}"/>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4767489" y="3687082"/>
            <a:ext cx="730250" cy="73025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4223"/>
    </mc:Choice>
    <mc:Fallback>
      <p:transition spd="slow" advTm="64223"/>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5"/>
                                        </p:tgtEl>
                                      </p:cBhvr>
                                    </p:cmd>
                                  </p:childTnLst>
                                </p:cTn>
                              </p:par>
                            </p:childTnLst>
                          </p:cTn>
                        </p:par>
                      </p:childTnLst>
                    </p:cTn>
                  </p:par>
                </p:childTnLst>
              </p:cTn>
              <p:nextCondLst>
                <p:cond evt="onClick" delay="0">
                  <p:tgtEl>
                    <p:spTgt spid="45"/>
                  </p:tgtEl>
                </p:cond>
              </p:nextCondLst>
            </p:seq>
            <p:audio>
              <p:cMediaNode vol="80000">
                <p:cTn id="7" fill="hold" display="0">
                  <p:stCondLst>
                    <p:cond delay="indefinite"/>
                  </p:stCondLst>
                  <p:endCondLst>
                    <p:cond evt="onStopAudio" delay="0">
                      <p:tgtEl>
                        <p:sldTgt/>
                      </p:tgtEl>
                    </p:cond>
                  </p:endCondLst>
                </p:cTn>
                <p:tgtEl>
                  <p:spTgt spid="4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59536"/>
          </a:xfrm>
          <a:prstGeom prst="rect">
            <a:avLst/>
          </a:prstGeom>
          <a:solidFill>
            <a:srgbClr val="04536B"/>
          </a:solidFill>
          <a:ln w="12700">
            <a:solidFill>
              <a:srgbClr val="04536B"/>
            </a:solidFill>
            <a:prstDash val="solid"/>
          </a:ln>
        </p:spPr>
        <p:txBody>
          <a:bodyPr/>
          <a:lstStyle/>
          <a:p>
            <a:endParaRPr lang="en-GB"/>
          </a:p>
        </p:txBody>
      </p:sp>
      <p:sp>
        <p:nvSpPr>
          <p:cNvPr id="3" name="Shape 1"/>
          <p:cNvSpPr/>
          <p:nvPr/>
        </p:nvSpPr>
        <p:spPr>
          <a:xfrm>
            <a:off x="0" y="859536"/>
            <a:ext cx="9144000" cy="45720"/>
          </a:xfrm>
          <a:prstGeom prst="rect">
            <a:avLst/>
          </a:prstGeom>
          <a:solidFill>
            <a:srgbClr val="C8862C"/>
          </a:solidFill>
          <a:ln w="12700">
            <a:solidFill>
              <a:srgbClr val="C8862C"/>
            </a:solidFill>
            <a:prstDash val="solid"/>
          </a:ln>
        </p:spPr>
        <p:txBody>
          <a:bodyPr/>
          <a:lstStyle/>
          <a:p>
            <a:endParaRPr lang="en-GB"/>
          </a:p>
        </p:txBody>
      </p:sp>
      <p:sp>
        <p:nvSpPr>
          <p:cNvPr id="4" name="Text 2"/>
          <p:cNvSpPr/>
          <p:nvPr/>
        </p:nvSpPr>
        <p:spPr>
          <a:xfrm>
            <a:off x="201168" y="0"/>
            <a:ext cx="5943600" cy="859536"/>
          </a:xfrm>
          <a:prstGeom prst="rect">
            <a:avLst/>
          </a:prstGeom>
          <a:noFill/>
          <a:ln/>
        </p:spPr>
        <p:txBody>
          <a:bodyPr wrap="square" rtlCol="0" anchor="ctr"/>
          <a:lstStyle/>
          <a:p>
            <a:pPr marL="0" indent="0">
              <a:buNone/>
            </a:pPr>
            <a:r>
              <a:rPr lang="en-US" sz="1900" b="1">
                <a:solidFill>
                  <a:srgbClr val="FFFFFF"/>
                </a:solidFill>
                <a:latin typeface="Arial" pitchFamily="34" charset="0"/>
                <a:ea typeface="Arial" pitchFamily="34" charset="-122"/>
                <a:cs typeface="Arial" pitchFamily="34" charset="-120"/>
              </a:rPr>
              <a:t>Critical Assessment: What the Evidence Shows</a:t>
            </a:r>
            <a:endParaRPr lang="en-US" sz="1900"/>
          </a:p>
        </p:txBody>
      </p:sp>
      <p:sp>
        <p:nvSpPr>
          <p:cNvPr id="5" name="Text 3"/>
          <p:cNvSpPr/>
          <p:nvPr/>
        </p:nvSpPr>
        <p:spPr>
          <a:xfrm>
            <a:off x="6217920" y="54864"/>
            <a:ext cx="2834640" cy="749808"/>
          </a:xfrm>
          <a:prstGeom prst="rect">
            <a:avLst/>
          </a:prstGeom>
          <a:noFill/>
          <a:ln/>
        </p:spPr>
        <p:txBody>
          <a:bodyPr wrap="square" rtlCol="0" anchor="ctr"/>
          <a:lstStyle/>
          <a:p>
            <a:pPr marL="0" indent="0" algn="r">
              <a:buNone/>
            </a:pPr>
            <a:r>
              <a:rPr lang="en-US" sz="1000" i="1">
                <a:solidFill>
                  <a:srgbClr val="C5DCE6"/>
                </a:solidFill>
                <a:latin typeface="Arial" pitchFamily="34" charset="0"/>
                <a:ea typeface="Arial" pitchFamily="34" charset="-122"/>
                <a:cs typeface="Arial" pitchFamily="34" charset="-120"/>
              </a:rPr>
              <a:t>Evaluating the evidence base</a:t>
            </a:r>
            <a:endParaRPr lang="en-US" sz="1000"/>
          </a:p>
        </p:txBody>
      </p:sp>
      <p:sp>
        <p:nvSpPr>
          <p:cNvPr id="6" name="Shape 4"/>
          <p:cNvSpPr/>
          <p:nvPr/>
        </p:nvSpPr>
        <p:spPr>
          <a:xfrm>
            <a:off x="0" y="4956048"/>
            <a:ext cx="9144000" cy="182880"/>
          </a:xfrm>
          <a:prstGeom prst="rect">
            <a:avLst/>
          </a:prstGeom>
          <a:solidFill>
            <a:srgbClr val="E4F2F5"/>
          </a:solidFill>
          <a:ln w="12700">
            <a:solidFill>
              <a:srgbClr val="E4F2F5"/>
            </a:solidFill>
            <a:prstDash val="solid"/>
          </a:ln>
        </p:spPr>
        <p:txBody>
          <a:bodyPr/>
          <a:lstStyle/>
          <a:p>
            <a:endParaRPr lang="en-GB"/>
          </a:p>
        </p:txBody>
      </p:sp>
      <p:sp>
        <p:nvSpPr>
          <p:cNvPr id="7" name="Text 5"/>
          <p:cNvSpPr/>
          <p:nvPr/>
        </p:nvSpPr>
        <p:spPr>
          <a:xfrm>
            <a:off x="228600" y="4960620"/>
            <a:ext cx="6400800" cy="155448"/>
          </a:xfrm>
          <a:prstGeom prst="rect">
            <a:avLst/>
          </a:prstGeom>
          <a:noFill/>
          <a:ln/>
        </p:spPr>
        <p:txBody>
          <a:bodyPr wrap="square" rtlCol="0" anchor="ctr"/>
          <a:lstStyle/>
          <a:p>
            <a:pPr marL="0" indent="0">
              <a:buNone/>
            </a:pPr>
            <a:r>
              <a:rPr lang="en-US" sz="700">
                <a:solidFill>
                  <a:srgbClr val="6B8090"/>
                </a:solidFill>
                <a:latin typeface="Arial" pitchFamily="34" charset="0"/>
                <a:ea typeface="Arial" pitchFamily="34" charset="-122"/>
                <a:cs typeface="Arial" pitchFamily="34" charset="-120"/>
              </a:rPr>
              <a:t>BMHP6027 – Empowering the Older Person  |  Shareen Bi (2318894)</a:t>
            </a:r>
            <a:endParaRPr lang="en-US" sz="700"/>
          </a:p>
        </p:txBody>
      </p:sp>
      <p:sp>
        <p:nvSpPr>
          <p:cNvPr id="8" name="Text 6"/>
          <p:cNvSpPr/>
          <p:nvPr/>
        </p:nvSpPr>
        <p:spPr>
          <a:xfrm>
            <a:off x="8686800" y="4960620"/>
            <a:ext cx="411480" cy="155448"/>
          </a:xfrm>
          <a:prstGeom prst="rect">
            <a:avLst/>
          </a:prstGeom>
          <a:noFill/>
          <a:ln/>
        </p:spPr>
        <p:txBody>
          <a:bodyPr wrap="square" rtlCol="0" anchor="ctr"/>
          <a:lstStyle/>
          <a:p>
            <a:pPr marL="0" indent="0" algn="r">
              <a:buNone/>
            </a:pPr>
            <a:r>
              <a:rPr lang="en-US" sz="700">
                <a:solidFill>
                  <a:srgbClr val="6B8090"/>
                </a:solidFill>
                <a:latin typeface="Arial" pitchFamily="34" charset="0"/>
                <a:ea typeface="Arial" pitchFamily="34" charset="-122"/>
                <a:cs typeface="Arial" pitchFamily="34" charset="-120"/>
              </a:rPr>
              <a:t>11/16</a:t>
            </a:r>
            <a:endParaRPr lang="en-US" sz="700"/>
          </a:p>
        </p:txBody>
      </p:sp>
      <p:sp>
        <p:nvSpPr>
          <p:cNvPr id="9" name="Shape 7"/>
          <p:cNvSpPr/>
          <p:nvPr/>
        </p:nvSpPr>
        <p:spPr>
          <a:xfrm>
            <a:off x="201168" y="987552"/>
            <a:ext cx="512064" cy="676656"/>
          </a:xfrm>
          <a:prstGeom prst="rect">
            <a:avLst/>
          </a:prstGeom>
          <a:solidFill>
            <a:srgbClr val="04536B"/>
          </a:solidFill>
          <a:ln w="12700">
            <a:solidFill>
              <a:srgbClr val="04536B"/>
            </a:solidFill>
            <a:prstDash val="solid"/>
          </a:ln>
        </p:spPr>
        <p:txBody>
          <a:bodyPr/>
          <a:lstStyle/>
          <a:p>
            <a:endParaRPr lang="en-GB"/>
          </a:p>
        </p:txBody>
      </p:sp>
      <p:pic>
        <p:nvPicPr>
          <p:cNvPr id="10" name="Image 0" descr="preencoded.png"/>
          <p:cNvPicPr>
            <a:picLocks noChangeAspect="1"/>
          </p:cNvPicPr>
          <p:nvPr/>
        </p:nvPicPr>
        <p:blipFill>
          <a:blip r:embed="rId5"/>
          <a:stretch>
            <a:fillRect/>
          </a:stretch>
        </p:blipFill>
        <p:spPr>
          <a:xfrm>
            <a:off x="246888" y="1078992"/>
            <a:ext cx="420624" cy="420624"/>
          </a:xfrm>
          <a:prstGeom prst="rect">
            <a:avLst/>
          </a:prstGeom>
        </p:spPr>
      </p:pic>
      <p:sp>
        <p:nvSpPr>
          <p:cNvPr id="11" name="Shape 8"/>
          <p:cNvSpPr/>
          <p:nvPr/>
        </p:nvSpPr>
        <p:spPr>
          <a:xfrm>
            <a:off x="786384" y="987552"/>
            <a:ext cx="8156448" cy="676656"/>
          </a:xfrm>
          <a:prstGeom prst="rect">
            <a:avLst/>
          </a:prstGeom>
          <a:solidFill>
            <a:srgbClr val="F2F0EC"/>
          </a:solidFill>
          <a:ln w="12700">
            <a:solidFill>
              <a:srgbClr val="D8D0C4"/>
            </a:solidFill>
            <a:prstDash val="solid"/>
          </a:ln>
        </p:spPr>
        <p:txBody>
          <a:bodyPr/>
          <a:lstStyle/>
          <a:p>
            <a:endParaRPr lang="en-GB"/>
          </a:p>
        </p:txBody>
      </p:sp>
      <p:sp>
        <p:nvSpPr>
          <p:cNvPr id="12" name="Text 9"/>
          <p:cNvSpPr/>
          <p:nvPr/>
        </p:nvSpPr>
        <p:spPr>
          <a:xfrm>
            <a:off x="896112" y="1060704"/>
            <a:ext cx="3200400" cy="237744"/>
          </a:xfrm>
          <a:prstGeom prst="rect">
            <a:avLst/>
          </a:prstGeom>
          <a:noFill/>
          <a:ln/>
        </p:spPr>
        <p:txBody>
          <a:bodyPr wrap="square" rtlCol="0" anchor="ctr"/>
          <a:lstStyle/>
          <a:p>
            <a:pPr marL="0" indent="0">
              <a:buNone/>
            </a:pPr>
            <a:r>
              <a:rPr lang="en-US" sz="1200" b="1">
                <a:solidFill>
                  <a:srgbClr val="04536B"/>
                </a:solidFill>
                <a:latin typeface="Arial" pitchFamily="34" charset="0"/>
                <a:ea typeface="Arial" pitchFamily="34" charset="-122"/>
                <a:cs typeface="Arial" pitchFamily="34" charset="-120"/>
              </a:rPr>
              <a:t>WSD Trial — Henderson et al. (2013)</a:t>
            </a:r>
            <a:endParaRPr lang="en-US" sz="1200"/>
          </a:p>
        </p:txBody>
      </p:sp>
      <p:sp>
        <p:nvSpPr>
          <p:cNvPr id="13" name="Text 10"/>
          <p:cNvSpPr/>
          <p:nvPr/>
        </p:nvSpPr>
        <p:spPr>
          <a:xfrm>
            <a:off x="896112" y="1298448"/>
            <a:ext cx="7882128" cy="310896"/>
          </a:xfrm>
          <a:prstGeom prst="rect">
            <a:avLst/>
          </a:prstGeom>
          <a:noFill/>
          <a:ln/>
        </p:spPr>
        <p:txBody>
          <a:bodyPr wrap="square" rtlCol="0" anchor="ctr"/>
          <a:lstStyle/>
          <a:p>
            <a:pPr marL="0" indent="0">
              <a:buNone/>
            </a:pPr>
            <a:r>
              <a:rPr lang="en-US" sz="1150">
                <a:solidFill>
                  <a:srgbClr val="1C2830"/>
                </a:solidFill>
                <a:latin typeface="Arial" pitchFamily="34" charset="0"/>
                <a:ea typeface="Arial" pitchFamily="34" charset="-122"/>
                <a:cs typeface="Arial" pitchFamily="34" charset="-120"/>
              </a:rPr>
              <a:t>Largest UK telecare RCT: no cost-effectiveness at NICE thresholds</a:t>
            </a:r>
            <a:endParaRPr lang="en-US" sz="1150"/>
          </a:p>
        </p:txBody>
      </p:sp>
      <p:sp>
        <p:nvSpPr>
          <p:cNvPr id="14" name="Shape 11"/>
          <p:cNvSpPr/>
          <p:nvPr/>
        </p:nvSpPr>
        <p:spPr>
          <a:xfrm>
            <a:off x="201168" y="1810512"/>
            <a:ext cx="512064" cy="676656"/>
          </a:xfrm>
          <a:prstGeom prst="rect">
            <a:avLst/>
          </a:prstGeom>
          <a:solidFill>
            <a:srgbClr val="1A5C1A"/>
          </a:solidFill>
          <a:ln w="12700">
            <a:solidFill>
              <a:srgbClr val="1A5C1A"/>
            </a:solidFill>
            <a:prstDash val="solid"/>
          </a:ln>
        </p:spPr>
        <p:txBody>
          <a:bodyPr/>
          <a:lstStyle/>
          <a:p>
            <a:endParaRPr lang="en-GB"/>
          </a:p>
        </p:txBody>
      </p:sp>
      <p:pic>
        <p:nvPicPr>
          <p:cNvPr id="15" name="Image 1" descr="preencoded.png"/>
          <p:cNvPicPr>
            <a:picLocks noChangeAspect="1"/>
          </p:cNvPicPr>
          <p:nvPr/>
        </p:nvPicPr>
        <p:blipFill>
          <a:blip r:embed="rId6"/>
          <a:stretch>
            <a:fillRect/>
          </a:stretch>
        </p:blipFill>
        <p:spPr>
          <a:xfrm>
            <a:off x="246888" y="1901952"/>
            <a:ext cx="420624" cy="420624"/>
          </a:xfrm>
          <a:prstGeom prst="rect">
            <a:avLst/>
          </a:prstGeom>
        </p:spPr>
      </p:pic>
      <p:sp>
        <p:nvSpPr>
          <p:cNvPr id="16" name="Shape 12"/>
          <p:cNvSpPr/>
          <p:nvPr/>
        </p:nvSpPr>
        <p:spPr>
          <a:xfrm>
            <a:off x="786384" y="1810512"/>
            <a:ext cx="8156448" cy="676656"/>
          </a:xfrm>
          <a:prstGeom prst="rect">
            <a:avLst/>
          </a:prstGeom>
          <a:solidFill>
            <a:srgbClr val="F2F0EC"/>
          </a:solidFill>
          <a:ln w="12700">
            <a:solidFill>
              <a:srgbClr val="D8D0C4"/>
            </a:solidFill>
            <a:prstDash val="solid"/>
          </a:ln>
        </p:spPr>
        <p:txBody>
          <a:bodyPr/>
          <a:lstStyle/>
          <a:p>
            <a:endParaRPr lang="en-GB"/>
          </a:p>
        </p:txBody>
      </p:sp>
      <p:sp>
        <p:nvSpPr>
          <p:cNvPr id="17" name="Text 13"/>
          <p:cNvSpPr/>
          <p:nvPr/>
        </p:nvSpPr>
        <p:spPr>
          <a:xfrm>
            <a:off x="896112" y="1883664"/>
            <a:ext cx="3200400" cy="237744"/>
          </a:xfrm>
          <a:prstGeom prst="rect">
            <a:avLst/>
          </a:prstGeom>
          <a:noFill/>
          <a:ln/>
        </p:spPr>
        <p:txBody>
          <a:bodyPr wrap="square" rtlCol="0" anchor="ctr"/>
          <a:lstStyle/>
          <a:p>
            <a:pPr marL="0" indent="0">
              <a:buNone/>
            </a:pPr>
            <a:r>
              <a:rPr lang="en-US" sz="1200" b="1">
                <a:solidFill>
                  <a:srgbClr val="1A5C1A"/>
                </a:solidFill>
                <a:latin typeface="Arial" pitchFamily="34" charset="0"/>
                <a:ea typeface="Arial" pitchFamily="34" charset="-122"/>
                <a:cs typeface="Arial" pitchFamily="34" charset="-120"/>
              </a:rPr>
              <a:t>SCIE (2022)</a:t>
            </a:r>
            <a:endParaRPr lang="en-US" sz="1200"/>
          </a:p>
        </p:txBody>
      </p:sp>
      <p:sp>
        <p:nvSpPr>
          <p:cNvPr id="18" name="Text 14"/>
          <p:cNvSpPr/>
          <p:nvPr/>
        </p:nvSpPr>
        <p:spPr>
          <a:xfrm>
            <a:off x="896112" y="2121408"/>
            <a:ext cx="7882128" cy="310896"/>
          </a:xfrm>
          <a:prstGeom prst="rect">
            <a:avLst/>
          </a:prstGeom>
          <a:noFill/>
          <a:ln/>
        </p:spPr>
        <p:txBody>
          <a:bodyPr wrap="square" rtlCol="0" anchor="ctr"/>
          <a:lstStyle/>
          <a:p>
            <a:pPr marL="0" indent="0">
              <a:buNone/>
            </a:pPr>
            <a:r>
              <a:rPr lang="en-US" sz="1150">
                <a:solidFill>
                  <a:srgbClr val="1C2830"/>
                </a:solidFill>
                <a:latin typeface="Arial" pitchFamily="34" charset="0"/>
                <a:ea typeface="Arial" pitchFamily="34" charset="-122"/>
                <a:cs typeface="Arial" pitchFamily="34" charset="-120"/>
              </a:rPr>
              <a:t>Positive in targeted, well-implemented programmes — hard to generalise nationally</a:t>
            </a:r>
            <a:endParaRPr lang="en-US" sz="1150"/>
          </a:p>
        </p:txBody>
      </p:sp>
      <p:sp>
        <p:nvSpPr>
          <p:cNvPr id="19" name="Shape 15"/>
          <p:cNvSpPr/>
          <p:nvPr/>
        </p:nvSpPr>
        <p:spPr>
          <a:xfrm>
            <a:off x="201168" y="2633472"/>
            <a:ext cx="512064" cy="676656"/>
          </a:xfrm>
          <a:prstGeom prst="rect">
            <a:avLst/>
          </a:prstGeom>
          <a:solidFill>
            <a:srgbClr val="C8862C"/>
          </a:solidFill>
          <a:ln w="12700">
            <a:solidFill>
              <a:srgbClr val="C8862C"/>
            </a:solidFill>
            <a:prstDash val="solid"/>
          </a:ln>
        </p:spPr>
        <p:txBody>
          <a:bodyPr/>
          <a:lstStyle/>
          <a:p>
            <a:endParaRPr lang="en-GB"/>
          </a:p>
        </p:txBody>
      </p:sp>
      <p:pic>
        <p:nvPicPr>
          <p:cNvPr id="20" name="Image 2" descr="preencoded.png"/>
          <p:cNvPicPr>
            <a:picLocks noChangeAspect="1"/>
          </p:cNvPicPr>
          <p:nvPr/>
        </p:nvPicPr>
        <p:blipFill>
          <a:blip r:embed="rId7"/>
          <a:stretch>
            <a:fillRect/>
          </a:stretch>
        </p:blipFill>
        <p:spPr>
          <a:xfrm>
            <a:off x="246888" y="2724912"/>
            <a:ext cx="420624" cy="420624"/>
          </a:xfrm>
          <a:prstGeom prst="rect">
            <a:avLst/>
          </a:prstGeom>
        </p:spPr>
      </p:pic>
      <p:sp>
        <p:nvSpPr>
          <p:cNvPr id="21" name="Shape 16"/>
          <p:cNvSpPr/>
          <p:nvPr/>
        </p:nvSpPr>
        <p:spPr>
          <a:xfrm>
            <a:off x="786384" y="2633472"/>
            <a:ext cx="8156448" cy="676656"/>
          </a:xfrm>
          <a:prstGeom prst="rect">
            <a:avLst/>
          </a:prstGeom>
          <a:solidFill>
            <a:srgbClr val="F2F0EC"/>
          </a:solidFill>
          <a:ln w="12700">
            <a:solidFill>
              <a:srgbClr val="D8D0C4"/>
            </a:solidFill>
            <a:prstDash val="solid"/>
          </a:ln>
        </p:spPr>
        <p:txBody>
          <a:bodyPr/>
          <a:lstStyle/>
          <a:p>
            <a:endParaRPr lang="en-GB"/>
          </a:p>
        </p:txBody>
      </p:sp>
      <p:sp>
        <p:nvSpPr>
          <p:cNvPr id="22" name="Text 17"/>
          <p:cNvSpPr/>
          <p:nvPr/>
        </p:nvSpPr>
        <p:spPr>
          <a:xfrm>
            <a:off x="896112" y="2706624"/>
            <a:ext cx="3200400" cy="237744"/>
          </a:xfrm>
          <a:prstGeom prst="rect">
            <a:avLst/>
          </a:prstGeom>
          <a:noFill/>
          <a:ln/>
        </p:spPr>
        <p:txBody>
          <a:bodyPr wrap="square" rtlCol="0" anchor="ctr"/>
          <a:lstStyle/>
          <a:p>
            <a:pPr marL="0" indent="0">
              <a:buNone/>
            </a:pPr>
            <a:r>
              <a:rPr lang="en-US" sz="1200" b="1">
                <a:solidFill>
                  <a:srgbClr val="C8862C"/>
                </a:solidFill>
                <a:latin typeface="Arial" pitchFamily="34" charset="0"/>
                <a:ea typeface="Arial" pitchFamily="34" charset="-122"/>
                <a:cs typeface="Arial" pitchFamily="34" charset="-120"/>
              </a:rPr>
              <a:t>GPS Ethics — White &amp; Montgomery (2014)</a:t>
            </a:r>
            <a:endParaRPr lang="en-US" sz="1200"/>
          </a:p>
        </p:txBody>
      </p:sp>
      <p:sp>
        <p:nvSpPr>
          <p:cNvPr id="23" name="Text 18"/>
          <p:cNvSpPr/>
          <p:nvPr/>
        </p:nvSpPr>
        <p:spPr>
          <a:xfrm>
            <a:off x="896112" y="2944368"/>
            <a:ext cx="7882128" cy="310896"/>
          </a:xfrm>
          <a:prstGeom prst="rect">
            <a:avLst/>
          </a:prstGeom>
          <a:noFill/>
          <a:ln/>
        </p:spPr>
        <p:txBody>
          <a:bodyPr wrap="square" rtlCol="0" anchor="ctr"/>
          <a:lstStyle/>
          <a:p>
            <a:pPr marL="0" indent="0">
              <a:buNone/>
            </a:pPr>
            <a:r>
              <a:rPr lang="en-US" sz="1150">
                <a:solidFill>
                  <a:srgbClr val="1C2830"/>
                </a:solidFill>
                <a:latin typeface="Arial" pitchFamily="34" charset="0"/>
                <a:ea typeface="Arial" pitchFamily="34" charset="-122"/>
                <a:cs typeface="Arial" pitchFamily="34" charset="-120"/>
              </a:rPr>
              <a:t>Perspectives of people tracked rarely sought — MCA 2005 principles not applied</a:t>
            </a:r>
            <a:endParaRPr lang="en-US" sz="1150"/>
          </a:p>
        </p:txBody>
      </p:sp>
      <p:sp>
        <p:nvSpPr>
          <p:cNvPr id="24" name="Shape 19"/>
          <p:cNvSpPr/>
          <p:nvPr/>
        </p:nvSpPr>
        <p:spPr>
          <a:xfrm>
            <a:off x="201168" y="3456432"/>
            <a:ext cx="512064" cy="676656"/>
          </a:xfrm>
          <a:prstGeom prst="rect">
            <a:avLst/>
          </a:prstGeom>
          <a:solidFill>
            <a:srgbClr val="8B1A1A"/>
          </a:solidFill>
          <a:ln w="12700">
            <a:solidFill>
              <a:srgbClr val="8B1A1A"/>
            </a:solidFill>
            <a:prstDash val="solid"/>
          </a:ln>
        </p:spPr>
        <p:txBody>
          <a:bodyPr/>
          <a:lstStyle/>
          <a:p>
            <a:endParaRPr lang="en-GB"/>
          </a:p>
        </p:txBody>
      </p:sp>
      <p:pic>
        <p:nvPicPr>
          <p:cNvPr id="25" name="Image 3" descr="preencoded.png"/>
          <p:cNvPicPr>
            <a:picLocks noChangeAspect="1"/>
          </p:cNvPicPr>
          <p:nvPr/>
        </p:nvPicPr>
        <p:blipFill>
          <a:blip r:embed="rId8"/>
          <a:stretch>
            <a:fillRect/>
          </a:stretch>
        </p:blipFill>
        <p:spPr>
          <a:xfrm>
            <a:off x="246888" y="3547872"/>
            <a:ext cx="420624" cy="420624"/>
          </a:xfrm>
          <a:prstGeom prst="rect">
            <a:avLst/>
          </a:prstGeom>
        </p:spPr>
      </p:pic>
      <p:sp>
        <p:nvSpPr>
          <p:cNvPr id="26" name="Shape 20"/>
          <p:cNvSpPr/>
          <p:nvPr/>
        </p:nvSpPr>
        <p:spPr>
          <a:xfrm>
            <a:off x="786384" y="3456432"/>
            <a:ext cx="8156448" cy="676656"/>
          </a:xfrm>
          <a:prstGeom prst="rect">
            <a:avLst/>
          </a:prstGeom>
          <a:solidFill>
            <a:srgbClr val="F2F0EC"/>
          </a:solidFill>
          <a:ln w="12700">
            <a:solidFill>
              <a:srgbClr val="D8D0C4"/>
            </a:solidFill>
            <a:prstDash val="solid"/>
          </a:ln>
        </p:spPr>
        <p:txBody>
          <a:bodyPr/>
          <a:lstStyle/>
          <a:p>
            <a:endParaRPr lang="en-GB"/>
          </a:p>
        </p:txBody>
      </p:sp>
      <p:sp>
        <p:nvSpPr>
          <p:cNvPr id="27" name="Text 21"/>
          <p:cNvSpPr/>
          <p:nvPr/>
        </p:nvSpPr>
        <p:spPr>
          <a:xfrm>
            <a:off x="896112" y="3529584"/>
            <a:ext cx="3200400" cy="237744"/>
          </a:xfrm>
          <a:prstGeom prst="rect">
            <a:avLst/>
          </a:prstGeom>
          <a:noFill/>
          <a:ln/>
        </p:spPr>
        <p:txBody>
          <a:bodyPr wrap="square" rtlCol="0" anchor="ctr"/>
          <a:lstStyle/>
          <a:p>
            <a:pPr marL="0" indent="0">
              <a:buNone/>
            </a:pPr>
            <a:r>
              <a:rPr lang="en-US" sz="1200" b="1">
                <a:solidFill>
                  <a:srgbClr val="8B1A1A"/>
                </a:solidFill>
                <a:latin typeface="Arial" pitchFamily="34" charset="0"/>
                <a:ea typeface="Arial" pitchFamily="34" charset="-122"/>
                <a:cs typeface="Arial" pitchFamily="34" charset="-120"/>
              </a:rPr>
              <a:t>Equity Gap — Farre et al. (2023)</a:t>
            </a:r>
            <a:endParaRPr lang="en-US" sz="1200"/>
          </a:p>
        </p:txBody>
      </p:sp>
      <p:sp>
        <p:nvSpPr>
          <p:cNvPr id="28" name="Text 22"/>
          <p:cNvSpPr/>
          <p:nvPr/>
        </p:nvSpPr>
        <p:spPr>
          <a:xfrm>
            <a:off x="896112" y="3767328"/>
            <a:ext cx="7882128" cy="310896"/>
          </a:xfrm>
          <a:prstGeom prst="rect">
            <a:avLst/>
          </a:prstGeom>
          <a:noFill/>
          <a:ln/>
        </p:spPr>
        <p:txBody>
          <a:bodyPr wrap="square" rtlCol="0" anchor="ctr"/>
          <a:lstStyle/>
          <a:p>
            <a:pPr marL="0" indent="0">
              <a:buNone/>
            </a:pPr>
            <a:r>
              <a:rPr lang="en-US" sz="1150">
                <a:solidFill>
                  <a:srgbClr val="1C2830"/>
                </a:solidFill>
                <a:latin typeface="Arial" pitchFamily="34" charset="0"/>
                <a:ea typeface="Arial" pitchFamily="34" charset="-122"/>
                <a:cs typeface="Arial" pitchFamily="34" charset="-120"/>
              </a:rPr>
              <a:t>Lowest AT uptake: oldest, poorest, ethnic minority — those most in need</a:t>
            </a:r>
            <a:endParaRPr lang="en-US" sz="1150"/>
          </a:p>
        </p:txBody>
      </p:sp>
      <p:sp>
        <p:nvSpPr>
          <p:cNvPr id="29" name="Shape 23"/>
          <p:cNvSpPr/>
          <p:nvPr/>
        </p:nvSpPr>
        <p:spPr>
          <a:xfrm>
            <a:off x="201168" y="4279392"/>
            <a:ext cx="512064" cy="676656"/>
          </a:xfrm>
          <a:prstGeom prst="rect">
            <a:avLst/>
          </a:prstGeom>
          <a:solidFill>
            <a:srgbClr val="1A5F9E"/>
          </a:solidFill>
          <a:ln w="12700">
            <a:solidFill>
              <a:srgbClr val="1A5F9E"/>
            </a:solidFill>
            <a:prstDash val="solid"/>
          </a:ln>
        </p:spPr>
        <p:txBody>
          <a:bodyPr/>
          <a:lstStyle/>
          <a:p>
            <a:endParaRPr lang="en-GB"/>
          </a:p>
        </p:txBody>
      </p:sp>
      <p:pic>
        <p:nvPicPr>
          <p:cNvPr id="30" name="Image 4" descr="preencoded.png"/>
          <p:cNvPicPr>
            <a:picLocks noChangeAspect="1"/>
          </p:cNvPicPr>
          <p:nvPr/>
        </p:nvPicPr>
        <p:blipFill>
          <a:blip r:embed="rId9"/>
          <a:stretch>
            <a:fillRect/>
          </a:stretch>
        </p:blipFill>
        <p:spPr>
          <a:xfrm>
            <a:off x="246888" y="4370832"/>
            <a:ext cx="420624" cy="420624"/>
          </a:xfrm>
          <a:prstGeom prst="rect">
            <a:avLst/>
          </a:prstGeom>
        </p:spPr>
      </p:pic>
      <p:sp>
        <p:nvSpPr>
          <p:cNvPr id="31" name="Shape 24"/>
          <p:cNvSpPr/>
          <p:nvPr/>
        </p:nvSpPr>
        <p:spPr>
          <a:xfrm>
            <a:off x="786384" y="4279392"/>
            <a:ext cx="8156448" cy="676656"/>
          </a:xfrm>
          <a:prstGeom prst="rect">
            <a:avLst/>
          </a:prstGeom>
          <a:solidFill>
            <a:srgbClr val="F2F0EC"/>
          </a:solidFill>
          <a:ln w="12700">
            <a:solidFill>
              <a:srgbClr val="D8D0C4"/>
            </a:solidFill>
            <a:prstDash val="solid"/>
          </a:ln>
        </p:spPr>
        <p:txBody>
          <a:bodyPr/>
          <a:lstStyle/>
          <a:p>
            <a:endParaRPr lang="en-GB"/>
          </a:p>
        </p:txBody>
      </p:sp>
      <p:sp>
        <p:nvSpPr>
          <p:cNvPr id="32" name="Text 25"/>
          <p:cNvSpPr/>
          <p:nvPr/>
        </p:nvSpPr>
        <p:spPr>
          <a:xfrm>
            <a:off x="896112" y="4352544"/>
            <a:ext cx="3200400" cy="237744"/>
          </a:xfrm>
          <a:prstGeom prst="rect">
            <a:avLst/>
          </a:prstGeom>
          <a:noFill/>
          <a:ln/>
        </p:spPr>
        <p:txBody>
          <a:bodyPr wrap="square" rtlCol="0" anchor="ctr"/>
          <a:lstStyle/>
          <a:p>
            <a:pPr marL="0" indent="0">
              <a:buNone/>
            </a:pPr>
            <a:r>
              <a:rPr lang="en-US" sz="1200" b="1">
                <a:solidFill>
                  <a:srgbClr val="1A5F9E"/>
                </a:solidFill>
                <a:latin typeface="Arial" pitchFamily="34" charset="0"/>
                <a:ea typeface="Arial" pitchFamily="34" charset="-122"/>
                <a:cs typeface="Arial" pitchFamily="34" charset="-120"/>
              </a:rPr>
              <a:t>Key Lesson</a:t>
            </a:r>
            <a:endParaRPr lang="en-US" sz="1200"/>
          </a:p>
        </p:txBody>
      </p:sp>
      <p:sp>
        <p:nvSpPr>
          <p:cNvPr id="33" name="Text 26"/>
          <p:cNvSpPr/>
          <p:nvPr/>
        </p:nvSpPr>
        <p:spPr>
          <a:xfrm>
            <a:off x="896112" y="4590288"/>
            <a:ext cx="7882128" cy="310896"/>
          </a:xfrm>
          <a:prstGeom prst="rect">
            <a:avLst/>
          </a:prstGeom>
          <a:noFill/>
          <a:ln/>
        </p:spPr>
        <p:txBody>
          <a:bodyPr wrap="square" rtlCol="0" anchor="ctr"/>
          <a:lstStyle/>
          <a:p>
            <a:pPr marL="0" indent="0">
              <a:buNone/>
            </a:pPr>
            <a:r>
              <a:rPr lang="en-US" sz="1150">
                <a:solidFill>
                  <a:srgbClr val="1C2830"/>
                </a:solidFill>
                <a:latin typeface="Arial" pitchFamily="34" charset="0"/>
                <a:ea typeface="Arial" pitchFamily="34" charset="-122"/>
                <a:cs typeface="Arial" pitchFamily="34" charset="-120"/>
              </a:rPr>
              <a:t>Technology works when targeted, ethical, equitable and well-implemented</a:t>
            </a:r>
            <a:endParaRPr lang="en-US" sz="1150"/>
          </a:p>
        </p:txBody>
      </p:sp>
      <p:pic>
        <p:nvPicPr>
          <p:cNvPr id="34" name="New Recording (11)">
            <a:hlinkClick r:id="" action="ppaction://media"/>
            <a:extLst>
              <a:ext uri="{FF2B5EF4-FFF2-40B4-BE49-F238E27FC236}">
                <a16:creationId xmlns:a16="http://schemas.microsoft.com/office/drawing/2014/main" id="{A6B56724-83B5-EC6F-6872-CDBE7ADC35F9}"/>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6411232" y="3306082"/>
            <a:ext cx="730250" cy="73025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3572"/>
    </mc:Choice>
    <mc:Fallback>
      <p:transition spd="slow" advTm="63572"/>
    </mc:Fallback>
  </mc:AlternateContent>
  <p:timing>
    <p:tnLst>
      <p:par>
        <p:cTn id="1" dur="indefinite" restart="never" nodeType="tmRoot">
          <p:childTnLst>
            <p:seq concurrent="1" nextAc="seek">
              <p:cTn id="2" restart="whenNotActive" fill="hold" evtFilter="cancelBubble" nodeType="interactiveSeq">
                <p:stCondLst>
                  <p:cond evt="onClick" delay="0">
                    <p:tgtEl>
                      <p:spTgt spid="3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4"/>
                                        </p:tgtEl>
                                      </p:cBhvr>
                                    </p:cmd>
                                  </p:childTnLst>
                                </p:cTn>
                              </p:par>
                            </p:childTnLst>
                          </p:cTn>
                        </p:par>
                      </p:childTnLst>
                    </p:cTn>
                  </p:par>
                </p:childTnLst>
              </p:cTn>
              <p:nextCondLst>
                <p:cond evt="onClick" delay="0">
                  <p:tgtEl>
                    <p:spTgt spid="34"/>
                  </p:tgtEl>
                </p:cond>
              </p:nextCondLst>
            </p:seq>
            <p:audio>
              <p:cMediaNode>
                <p:cTn id="7" fill="hold" display="0">
                  <p:stCondLst>
                    <p:cond delay="indefinite"/>
                  </p:stCondLst>
                  <p:endCondLst>
                    <p:cond evt="onStopAudio" delay="0">
                      <p:tgtEl>
                        <p:sldTgt/>
                      </p:tgtEl>
                    </p:cond>
                  </p:endCondLst>
                </p:cTn>
                <p:tgtEl>
                  <p:spTgt spid="3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59536"/>
          </a:xfrm>
          <a:prstGeom prst="rect">
            <a:avLst/>
          </a:prstGeom>
          <a:solidFill>
            <a:srgbClr val="04536B"/>
          </a:solidFill>
          <a:ln w="12700">
            <a:solidFill>
              <a:srgbClr val="04536B"/>
            </a:solidFill>
            <a:prstDash val="solid"/>
          </a:ln>
        </p:spPr>
        <p:txBody>
          <a:bodyPr/>
          <a:lstStyle/>
          <a:p>
            <a:endParaRPr lang="en-GB"/>
          </a:p>
        </p:txBody>
      </p:sp>
      <p:sp>
        <p:nvSpPr>
          <p:cNvPr id="3" name="Shape 1"/>
          <p:cNvSpPr/>
          <p:nvPr/>
        </p:nvSpPr>
        <p:spPr>
          <a:xfrm>
            <a:off x="0" y="859536"/>
            <a:ext cx="9144000" cy="45720"/>
          </a:xfrm>
          <a:prstGeom prst="rect">
            <a:avLst/>
          </a:prstGeom>
          <a:solidFill>
            <a:srgbClr val="C8862C"/>
          </a:solidFill>
          <a:ln w="12700">
            <a:solidFill>
              <a:srgbClr val="C8862C"/>
            </a:solidFill>
            <a:prstDash val="solid"/>
          </a:ln>
        </p:spPr>
        <p:txBody>
          <a:bodyPr/>
          <a:lstStyle/>
          <a:p>
            <a:endParaRPr lang="en-GB"/>
          </a:p>
        </p:txBody>
      </p:sp>
      <p:sp>
        <p:nvSpPr>
          <p:cNvPr id="4" name="Text 2"/>
          <p:cNvSpPr/>
          <p:nvPr/>
        </p:nvSpPr>
        <p:spPr>
          <a:xfrm>
            <a:off x="201168" y="0"/>
            <a:ext cx="5943600" cy="859536"/>
          </a:xfrm>
          <a:prstGeom prst="rect">
            <a:avLst/>
          </a:prstGeom>
          <a:noFill/>
          <a:ln/>
        </p:spPr>
        <p:txBody>
          <a:bodyPr wrap="square" rtlCol="0" anchor="ctr"/>
          <a:lstStyle/>
          <a:p>
            <a:pPr marL="0" indent="0">
              <a:buNone/>
            </a:pPr>
            <a:r>
              <a:rPr lang="en-US" sz="1900" b="1">
                <a:solidFill>
                  <a:srgbClr val="FFFFFF"/>
                </a:solidFill>
                <a:latin typeface="Arial" pitchFamily="34" charset="0"/>
                <a:ea typeface="Arial" pitchFamily="34" charset="-122"/>
                <a:cs typeface="Arial" pitchFamily="34" charset="-120"/>
              </a:rPr>
              <a:t>Case Study 1: De Hogeweyk — Dementia Village</a:t>
            </a:r>
            <a:endParaRPr lang="en-US" sz="1900"/>
          </a:p>
        </p:txBody>
      </p:sp>
      <p:sp>
        <p:nvSpPr>
          <p:cNvPr id="5" name="Text 3"/>
          <p:cNvSpPr/>
          <p:nvPr/>
        </p:nvSpPr>
        <p:spPr>
          <a:xfrm>
            <a:off x="6217920" y="54864"/>
            <a:ext cx="2834640" cy="749808"/>
          </a:xfrm>
          <a:prstGeom prst="rect">
            <a:avLst/>
          </a:prstGeom>
          <a:noFill/>
          <a:ln/>
        </p:spPr>
        <p:txBody>
          <a:bodyPr wrap="square" rtlCol="0" anchor="ctr"/>
          <a:lstStyle/>
          <a:p>
            <a:pPr marL="0" indent="0" algn="r">
              <a:buNone/>
            </a:pPr>
            <a:r>
              <a:rPr lang="en-US" sz="1000" i="1">
                <a:solidFill>
                  <a:srgbClr val="C5DCE6"/>
                </a:solidFill>
                <a:latin typeface="Arial" pitchFamily="34" charset="0"/>
                <a:ea typeface="Arial" pitchFamily="34" charset="-122"/>
                <a:cs typeface="Arial" pitchFamily="34" charset="-120"/>
              </a:rPr>
              <a:t>Netherlands · Alzheimer's Disease International, 2019</a:t>
            </a:r>
            <a:endParaRPr lang="en-US" sz="1000"/>
          </a:p>
        </p:txBody>
      </p:sp>
      <p:sp>
        <p:nvSpPr>
          <p:cNvPr id="6" name="Shape 4"/>
          <p:cNvSpPr/>
          <p:nvPr/>
        </p:nvSpPr>
        <p:spPr>
          <a:xfrm>
            <a:off x="0" y="4956048"/>
            <a:ext cx="9144000" cy="182880"/>
          </a:xfrm>
          <a:prstGeom prst="rect">
            <a:avLst/>
          </a:prstGeom>
          <a:solidFill>
            <a:srgbClr val="E4F2F5"/>
          </a:solidFill>
          <a:ln w="12700">
            <a:solidFill>
              <a:srgbClr val="E4F2F5"/>
            </a:solidFill>
            <a:prstDash val="solid"/>
          </a:ln>
        </p:spPr>
        <p:txBody>
          <a:bodyPr/>
          <a:lstStyle/>
          <a:p>
            <a:endParaRPr lang="en-GB"/>
          </a:p>
        </p:txBody>
      </p:sp>
      <p:sp>
        <p:nvSpPr>
          <p:cNvPr id="7" name="Text 5"/>
          <p:cNvSpPr/>
          <p:nvPr/>
        </p:nvSpPr>
        <p:spPr>
          <a:xfrm>
            <a:off x="228600" y="4960620"/>
            <a:ext cx="6400800" cy="155448"/>
          </a:xfrm>
          <a:prstGeom prst="rect">
            <a:avLst/>
          </a:prstGeom>
          <a:noFill/>
          <a:ln/>
        </p:spPr>
        <p:txBody>
          <a:bodyPr wrap="square" rtlCol="0" anchor="ctr"/>
          <a:lstStyle/>
          <a:p>
            <a:pPr marL="0" indent="0">
              <a:buNone/>
            </a:pPr>
            <a:r>
              <a:rPr lang="en-US" sz="700">
                <a:solidFill>
                  <a:srgbClr val="6B8090"/>
                </a:solidFill>
                <a:latin typeface="Arial" pitchFamily="34" charset="0"/>
                <a:ea typeface="Arial" pitchFamily="34" charset="-122"/>
                <a:cs typeface="Arial" pitchFamily="34" charset="-120"/>
              </a:rPr>
              <a:t>BMHP6027 – Empowering the Older Person  |  Shareen Bi (2318894)</a:t>
            </a:r>
            <a:endParaRPr lang="en-US" sz="700"/>
          </a:p>
        </p:txBody>
      </p:sp>
      <p:sp>
        <p:nvSpPr>
          <p:cNvPr id="8" name="Text 6"/>
          <p:cNvSpPr/>
          <p:nvPr/>
        </p:nvSpPr>
        <p:spPr>
          <a:xfrm>
            <a:off x="8686800" y="4960620"/>
            <a:ext cx="411480" cy="155448"/>
          </a:xfrm>
          <a:prstGeom prst="rect">
            <a:avLst/>
          </a:prstGeom>
          <a:noFill/>
          <a:ln/>
        </p:spPr>
        <p:txBody>
          <a:bodyPr wrap="square" rtlCol="0" anchor="ctr"/>
          <a:lstStyle/>
          <a:p>
            <a:pPr marL="0" indent="0" algn="r">
              <a:buNone/>
            </a:pPr>
            <a:r>
              <a:rPr lang="en-US" sz="700">
                <a:solidFill>
                  <a:srgbClr val="6B8090"/>
                </a:solidFill>
                <a:latin typeface="Arial" pitchFamily="34" charset="0"/>
                <a:ea typeface="Arial" pitchFamily="34" charset="-122"/>
                <a:cs typeface="Arial" pitchFamily="34" charset="-120"/>
              </a:rPr>
              <a:t>12/16</a:t>
            </a:r>
            <a:endParaRPr lang="en-US" sz="700"/>
          </a:p>
        </p:txBody>
      </p:sp>
      <p:sp>
        <p:nvSpPr>
          <p:cNvPr id="9" name="Shape 7"/>
          <p:cNvSpPr/>
          <p:nvPr/>
        </p:nvSpPr>
        <p:spPr>
          <a:xfrm>
            <a:off x="201168" y="969264"/>
            <a:ext cx="8741664" cy="365760"/>
          </a:xfrm>
          <a:prstGeom prst="rect">
            <a:avLst/>
          </a:prstGeom>
          <a:solidFill>
            <a:srgbClr val="04536B"/>
          </a:solidFill>
          <a:ln w="12700">
            <a:solidFill>
              <a:srgbClr val="04536B"/>
            </a:solidFill>
            <a:prstDash val="solid"/>
          </a:ln>
        </p:spPr>
        <p:txBody>
          <a:bodyPr/>
          <a:lstStyle/>
          <a:p>
            <a:endParaRPr lang="en-GB"/>
          </a:p>
        </p:txBody>
      </p:sp>
      <p:sp>
        <p:nvSpPr>
          <p:cNvPr id="10" name="Text 8"/>
          <p:cNvSpPr/>
          <p:nvPr/>
        </p:nvSpPr>
        <p:spPr>
          <a:xfrm>
            <a:off x="320040" y="969264"/>
            <a:ext cx="8412480" cy="365760"/>
          </a:xfrm>
          <a:prstGeom prst="rect">
            <a:avLst/>
          </a:prstGeom>
          <a:noFill/>
          <a:ln/>
        </p:spPr>
        <p:txBody>
          <a:bodyPr wrap="square" rtlCol="0" anchor="ctr"/>
          <a:lstStyle/>
          <a:p>
            <a:pPr marL="0" indent="0">
              <a:buNone/>
            </a:pPr>
            <a:r>
              <a:rPr lang="en-US" sz="1100" i="1">
                <a:solidFill>
                  <a:srgbClr val="FFFFFF"/>
                </a:solidFill>
                <a:latin typeface="Arial" pitchFamily="34" charset="0"/>
                <a:ea typeface="Arial" pitchFamily="34" charset="-122"/>
                <a:cs typeface="Arial" pitchFamily="34" charset="-120"/>
              </a:rPr>
              <a:t>Refuses the safety vs. autonomy trade-off — evidence of a better model</a:t>
            </a:r>
            <a:endParaRPr lang="en-US" sz="1100"/>
          </a:p>
        </p:txBody>
      </p:sp>
      <p:sp>
        <p:nvSpPr>
          <p:cNvPr id="11" name="Shape 9"/>
          <p:cNvSpPr/>
          <p:nvPr/>
        </p:nvSpPr>
        <p:spPr>
          <a:xfrm>
            <a:off x="201168" y="1389888"/>
            <a:ext cx="5394960" cy="3456432"/>
          </a:xfrm>
          <a:prstGeom prst="rect">
            <a:avLst/>
          </a:prstGeom>
          <a:solidFill>
            <a:srgbClr val="F2F0EC"/>
          </a:solidFill>
          <a:ln w="12700">
            <a:solidFill>
              <a:srgbClr val="D8D0C4"/>
            </a:solidFill>
            <a:prstDash val="solid"/>
          </a:ln>
        </p:spPr>
        <p:txBody>
          <a:bodyPr/>
          <a:lstStyle/>
          <a:p>
            <a:endParaRPr lang="en-GB"/>
          </a:p>
        </p:txBody>
      </p:sp>
      <p:pic>
        <p:nvPicPr>
          <p:cNvPr id="12" name="Image 0" descr="preencoded.png"/>
          <p:cNvPicPr>
            <a:picLocks noChangeAspect="1"/>
          </p:cNvPicPr>
          <p:nvPr/>
        </p:nvPicPr>
        <p:blipFill>
          <a:blip r:embed="rId5"/>
          <a:stretch>
            <a:fillRect/>
          </a:stretch>
        </p:blipFill>
        <p:spPr>
          <a:xfrm>
            <a:off x="310896" y="1499616"/>
            <a:ext cx="219456" cy="219456"/>
          </a:xfrm>
          <a:prstGeom prst="rect">
            <a:avLst/>
          </a:prstGeom>
        </p:spPr>
      </p:pic>
      <p:sp>
        <p:nvSpPr>
          <p:cNvPr id="13" name="Text 10"/>
          <p:cNvSpPr/>
          <p:nvPr/>
        </p:nvSpPr>
        <p:spPr>
          <a:xfrm>
            <a:off x="603504" y="1444752"/>
            <a:ext cx="4901184" cy="475488"/>
          </a:xfrm>
          <a:prstGeom prst="rect">
            <a:avLst/>
          </a:prstGeom>
          <a:noFill/>
          <a:ln/>
        </p:spPr>
        <p:txBody>
          <a:bodyPr wrap="square" rtlCol="0" anchor="ctr"/>
          <a:lstStyle/>
          <a:p>
            <a:pPr marL="0" indent="0">
              <a:buNone/>
            </a:pPr>
            <a:r>
              <a:rPr lang="en-US" sz="1250">
                <a:solidFill>
                  <a:srgbClr val="1C2830"/>
                </a:solidFill>
                <a:latin typeface="Arial" pitchFamily="34" charset="0"/>
                <a:ea typeface="Arial" pitchFamily="34" charset="-122"/>
                <a:cs typeface="Arial" pitchFamily="34" charset="-120"/>
              </a:rPr>
              <a:t>152 residents · 27 themed households</a:t>
            </a:r>
            <a:endParaRPr lang="en-US" sz="1250"/>
          </a:p>
        </p:txBody>
      </p:sp>
      <p:pic>
        <p:nvPicPr>
          <p:cNvPr id="14" name="Image 1" descr="preencoded.png"/>
          <p:cNvPicPr>
            <a:picLocks noChangeAspect="1"/>
          </p:cNvPicPr>
          <p:nvPr/>
        </p:nvPicPr>
        <p:blipFill>
          <a:blip r:embed="rId6"/>
          <a:stretch>
            <a:fillRect/>
          </a:stretch>
        </p:blipFill>
        <p:spPr>
          <a:xfrm>
            <a:off x="310896" y="2039112"/>
            <a:ext cx="219456" cy="219456"/>
          </a:xfrm>
          <a:prstGeom prst="rect">
            <a:avLst/>
          </a:prstGeom>
        </p:spPr>
      </p:pic>
      <p:sp>
        <p:nvSpPr>
          <p:cNvPr id="15" name="Text 11"/>
          <p:cNvSpPr/>
          <p:nvPr/>
        </p:nvSpPr>
        <p:spPr>
          <a:xfrm>
            <a:off x="603504" y="1984248"/>
            <a:ext cx="4901184" cy="475488"/>
          </a:xfrm>
          <a:prstGeom prst="rect">
            <a:avLst/>
          </a:prstGeom>
          <a:noFill/>
          <a:ln/>
        </p:spPr>
        <p:txBody>
          <a:bodyPr wrap="square" rtlCol="0" anchor="ctr"/>
          <a:lstStyle/>
          <a:p>
            <a:pPr marL="0" indent="0">
              <a:buNone/>
            </a:pPr>
            <a:r>
              <a:rPr lang="en-US" sz="1250">
                <a:solidFill>
                  <a:srgbClr val="1C2830"/>
                </a:solidFill>
                <a:latin typeface="Arial" pitchFamily="34" charset="0"/>
                <a:ea typeface="Arial" pitchFamily="34" charset="-122"/>
                <a:cs typeface="Arial" pitchFamily="34" charset="-120"/>
              </a:rPr>
              <a:t>Secure village — gardens, theatre, supermarket</a:t>
            </a:r>
            <a:endParaRPr lang="en-US" sz="1250"/>
          </a:p>
        </p:txBody>
      </p:sp>
      <p:pic>
        <p:nvPicPr>
          <p:cNvPr id="16" name="Image 2" descr="preencoded.png"/>
          <p:cNvPicPr>
            <a:picLocks noChangeAspect="1"/>
          </p:cNvPicPr>
          <p:nvPr/>
        </p:nvPicPr>
        <p:blipFill>
          <a:blip r:embed="rId7"/>
          <a:stretch>
            <a:fillRect/>
          </a:stretch>
        </p:blipFill>
        <p:spPr>
          <a:xfrm>
            <a:off x="310896" y="2578608"/>
            <a:ext cx="219456" cy="219456"/>
          </a:xfrm>
          <a:prstGeom prst="rect">
            <a:avLst/>
          </a:prstGeom>
        </p:spPr>
      </p:pic>
      <p:sp>
        <p:nvSpPr>
          <p:cNvPr id="17" name="Text 12"/>
          <p:cNvSpPr/>
          <p:nvPr/>
        </p:nvSpPr>
        <p:spPr>
          <a:xfrm>
            <a:off x="603504" y="2523744"/>
            <a:ext cx="4901184" cy="475488"/>
          </a:xfrm>
          <a:prstGeom prst="rect">
            <a:avLst/>
          </a:prstGeom>
          <a:noFill/>
          <a:ln/>
        </p:spPr>
        <p:txBody>
          <a:bodyPr wrap="square" rtlCol="0" anchor="ctr"/>
          <a:lstStyle/>
          <a:p>
            <a:pPr marL="0" indent="0">
              <a:buNone/>
            </a:pPr>
            <a:r>
              <a:rPr lang="en-US" sz="1250">
                <a:solidFill>
                  <a:srgbClr val="1C2830"/>
                </a:solidFill>
                <a:latin typeface="Arial" pitchFamily="34" charset="0"/>
                <a:ea typeface="Arial" pitchFamily="34" charset="-122"/>
                <a:cs typeface="Arial" pitchFamily="34" charset="-120"/>
              </a:rPr>
              <a:t>Residents shop, cook, socialise normally</a:t>
            </a:r>
            <a:endParaRPr lang="en-US" sz="1250"/>
          </a:p>
        </p:txBody>
      </p:sp>
      <p:pic>
        <p:nvPicPr>
          <p:cNvPr id="18" name="Image 3" descr="preencoded.png"/>
          <p:cNvPicPr>
            <a:picLocks noChangeAspect="1"/>
          </p:cNvPicPr>
          <p:nvPr/>
        </p:nvPicPr>
        <p:blipFill>
          <a:blip r:embed="rId8"/>
          <a:stretch>
            <a:fillRect/>
          </a:stretch>
        </p:blipFill>
        <p:spPr>
          <a:xfrm>
            <a:off x="310896" y="3118104"/>
            <a:ext cx="219456" cy="219456"/>
          </a:xfrm>
          <a:prstGeom prst="rect">
            <a:avLst/>
          </a:prstGeom>
        </p:spPr>
      </p:pic>
      <p:sp>
        <p:nvSpPr>
          <p:cNvPr id="19" name="Text 13"/>
          <p:cNvSpPr/>
          <p:nvPr/>
        </p:nvSpPr>
        <p:spPr>
          <a:xfrm>
            <a:off x="603504" y="3063240"/>
            <a:ext cx="4901184" cy="475488"/>
          </a:xfrm>
          <a:prstGeom prst="rect">
            <a:avLst/>
          </a:prstGeom>
          <a:noFill/>
          <a:ln/>
        </p:spPr>
        <p:txBody>
          <a:bodyPr wrap="square" rtlCol="0" anchor="ctr"/>
          <a:lstStyle/>
          <a:p>
            <a:pPr marL="0" indent="0">
              <a:buNone/>
            </a:pPr>
            <a:r>
              <a:rPr lang="en-US" sz="1250">
                <a:solidFill>
                  <a:srgbClr val="1C2830"/>
                </a:solidFill>
                <a:latin typeface="Arial" pitchFamily="34" charset="0"/>
                <a:ea typeface="Arial" pitchFamily="34" charset="-122"/>
                <a:cs typeface="Arial" pitchFamily="34" charset="-120"/>
              </a:rPr>
              <a:t>Continuity Theory: familiar routines preserved</a:t>
            </a:r>
            <a:endParaRPr lang="en-US" sz="1250"/>
          </a:p>
        </p:txBody>
      </p:sp>
      <p:pic>
        <p:nvPicPr>
          <p:cNvPr id="20" name="Image 4" descr="preencoded.png"/>
          <p:cNvPicPr>
            <a:picLocks noChangeAspect="1"/>
          </p:cNvPicPr>
          <p:nvPr/>
        </p:nvPicPr>
        <p:blipFill>
          <a:blip r:embed="rId9"/>
          <a:stretch>
            <a:fillRect/>
          </a:stretch>
        </p:blipFill>
        <p:spPr>
          <a:xfrm>
            <a:off x="310896" y="3657600"/>
            <a:ext cx="219456" cy="219456"/>
          </a:xfrm>
          <a:prstGeom prst="rect">
            <a:avLst/>
          </a:prstGeom>
        </p:spPr>
      </p:pic>
      <p:sp>
        <p:nvSpPr>
          <p:cNvPr id="21" name="Text 14"/>
          <p:cNvSpPr/>
          <p:nvPr/>
        </p:nvSpPr>
        <p:spPr>
          <a:xfrm>
            <a:off x="603504" y="3602736"/>
            <a:ext cx="4901184" cy="475488"/>
          </a:xfrm>
          <a:prstGeom prst="rect">
            <a:avLst/>
          </a:prstGeom>
          <a:noFill/>
          <a:ln/>
        </p:spPr>
        <p:txBody>
          <a:bodyPr wrap="square" rtlCol="0" anchor="ctr"/>
          <a:lstStyle/>
          <a:p>
            <a:pPr marL="0" indent="0">
              <a:buNone/>
            </a:pPr>
            <a:r>
              <a:rPr lang="en-US" sz="1250">
                <a:solidFill>
                  <a:srgbClr val="1C2830"/>
                </a:solidFill>
                <a:latin typeface="Arial" pitchFamily="34" charset="0"/>
                <a:ea typeface="Arial" pitchFamily="34" charset="-122"/>
                <a:cs typeface="Arial" pitchFamily="34" charset="-120"/>
              </a:rPr>
              <a:t>Activity Theory: continued meaningful engagement</a:t>
            </a:r>
            <a:endParaRPr lang="en-US" sz="1250"/>
          </a:p>
        </p:txBody>
      </p:sp>
      <p:pic>
        <p:nvPicPr>
          <p:cNvPr id="22" name="Image 5" descr="preencoded.png"/>
          <p:cNvPicPr>
            <a:picLocks noChangeAspect="1"/>
          </p:cNvPicPr>
          <p:nvPr/>
        </p:nvPicPr>
        <p:blipFill>
          <a:blip r:embed="rId10"/>
          <a:stretch>
            <a:fillRect/>
          </a:stretch>
        </p:blipFill>
        <p:spPr>
          <a:xfrm>
            <a:off x="310896" y="4197096"/>
            <a:ext cx="219456" cy="219456"/>
          </a:xfrm>
          <a:prstGeom prst="rect">
            <a:avLst/>
          </a:prstGeom>
        </p:spPr>
      </p:pic>
      <p:sp>
        <p:nvSpPr>
          <p:cNvPr id="23" name="Text 15"/>
          <p:cNvSpPr/>
          <p:nvPr/>
        </p:nvSpPr>
        <p:spPr>
          <a:xfrm>
            <a:off x="603504" y="4142232"/>
            <a:ext cx="4901184" cy="475488"/>
          </a:xfrm>
          <a:prstGeom prst="rect">
            <a:avLst/>
          </a:prstGeom>
          <a:noFill/>
          <a:ln/>
        </p:spPr>
        <p:txBody>
          <a:bodyPr wrap="square" rtlCol="0" anchor="ctr"/>
          <a:lstStyle/>
          <a:p>
            <a:pPr marL="0" indent="0">
              <a:buNone/>
            </a:pPr>
            <a:r>
              <a:rPr lang="en-US" sz="1250">
                <a:solidFill>
                  <a:srgbClr val="1C2830"/>
                </a:solidFill>
                <a:latin typeface="Arial" pitchFamily="34" charset="0"/>
                <a:ea typeface="Arial" pitchFamily="34" charset="-122"/>
                <a:cs typeface="Arial" pitchFamily="34" charset="-120"/>
              </a:rPr>
              <a:t>Limitation: higher per-resident cost than standard</a:t>
            </a:r>
            <a:endParaRPr lang="en-US" sz="1250"/>
          </a:p>
        </p:txBody>
      </p:sp>
      <p:sp>
        <p:nvSpPr>
          <p:cNvPr id="24" name="Shape 16"/>
          <p:cNvSpPr/>
          <p:nvPr/>
        </p:nvSpPr>
        <p:spPr>
          <a:xfrm>
            <a:off x="5742432" y="1389888"/>
            <a:ext cx="3200400" cy="3456432"/>
          </a:xfrm>
          <a:prstGeom prst="rect">
            <a:avLst/>
          </a:prstGeom>
          <a:solidFill>
            <a:srgbClr val="E4F2F5"/>
          </a:solidFill>
          <a:ln w="12700">
            <a:solidFill>
              <a:srgbClr val="C5DCE6"/>
            </a:solidFill>
            <a:prstDash val="solid"/>
          </a:ln>
        </p:spPr>
        <p:txBody>
          <a:bodyPr/>
          <a:lstStyle/>
          <a:p>
            <a:endParaRPr lang="en-GB"/>
          </a:p>
        </p:txBody>
      </p:sp>
      <p:sp>
        <p:nvSpPr>
          <p:cNvPr id="25" name="Text 17"/>
          <p:cNvSpPr/>
          <p:nvPr/>
        </p:nvSpPr>
        <p:spPr>
          <a:xfrm>
            <a:off x="5833872" y="1426464"/>
            <a:ext cx="3017520" cy="256032"/>
          </a:xfrm>
          <a:prstGeom prst="rect">
            <a:avLst/>
          </a:prstGeom>
          <a:noFill/>
          <a:ln/>
        </p:spPr>
        <p:txBody>
          <a:bodyPr wrap="square" rtlCol="0" anchor="ctr"/>
          <a:lstStyle/>
          <a:p>
            <a:pPr marL="0" indent="0" algn="ctr">
              <a:buNone/>
            </a:pPr>
            <a:r>
              <a:rPr lang="en-US" sz="1100" b="1">
                <a:solidFill>
                  <a:srgbClr val="04536B"/>
                </a:solidFill>
                <a:latin typeface="Arial" pitchFamily="34" charset="0"/>
                <a:ea typeface="Arial" pitchFamily="34" charset="-122"/>
                <a:cs typeface="Arial" pitchFamily="34" charset="-120"/>
              </a:rPr>
              <a:t>Outcomes vs conventional care:</a:t>
            </a:r>
            <a:endParaRPr lang="en-US" sz="1100"/>
          </a:p>
        </p:txBody>
      </p:sp>
      <p:sp>
        <p:nvSpPr>
          <p:cNvPr id="26" name="Shape 18"/>
          <p:cNvSpPr/>
          <p:nvPr/>
        </p:nvSpPr>
        <p:spPr>
          <a:xfrm>
            <a:off x="5833872" y="1755648"/>
            <a:ext cx="3017520" cy="877824"/>
          </a:xfrm>
          <a:prstGeom prst="rect">
            <a:avLst/>
          </a:prstGeom>
          <a:solidFill>
            <a:srgbClr val="FFFFFF"/>
          </a:solidFill>
          <a:ln w="12700">
            <a:solidFill>
              <a:srgbClr val="C5DCE6"/>
            </a:solidFill>
            <a:prstDash val="solid"/>
          </a:ln>
        </p:spPr>
        <p:txBody>
          <a:bodyPr/>
          <a:lstStyle/>
          <a:p>
            <a:endParaRPr lang="en-GB"/>
          </a:p>
        </p:txBody>
      </p:sp>
      <p:sp>
        <p:nvSpPr>
          <p:cNvPr id="27" name="Text 19"/>
          <p:cNvSpPr/>
          <p:nvPr/>
        </p:nvSpPr>
        <p:spPr>
          <a:xfrm>
            <a:off x="5870448" y="1792224"/>
            <a:ext cx="2944368" cy="292608"/>
          </a:xfrm>
          <a:prstGeom prst="rect">
            <a:avLst/>
          </a:prstGeom>
          <a:noFill/>
          <a:ln/>
        </p:spPr>
        <p:txBody>
          <a:bodyPr wrap="square" rtlCol="0" anchor="ctr"/>
          <a:lstStyle/>
          <a:p>
            <a:pPr marL="0" indent="0" algn="ctr">
              <a:buNone/>
            </a:pPr>
            <a:r>
              <a:rPr lang="en-US" sz="1350" b="1">
                <a:solidFill>
                  <a:srgbClr val="04536B"/>
                </a:solidFill>
                <a:latin typeface="Arial" pitchFamily="34" charset="0"/>
                <a:ea typeface="Arial" pitchFamily="34" charset="-122"/>
                <a:cs typeface="Arial" pitchFamily="34" charset="-120"/>
              </a:rPr>
              <a:t>↓ Medication</a:t>
            </a:r>
            <a:endParaRPr lang="en-US" sz="1350"/>
          </a:p>
        </p:txBody>
      </p:sp>
      <p:sp>
        <p:nvSpPr>
          <p:cNvPr id="28" name="Text 20"/>
          <p:cNvSpPr/>
          <p:nvPr/>
        </p:nvSpPr>
        <p:spPr>
          <a:xfrm>
            <a:off x="5870448" y="2084832"/>
            <a:ext cx="2944368" cy="502920"/>
          </a:xfrm>
          <a:prstGeom prst="rect">
            <a:avLst/>
          </a:prstGeom>
          <a:noFill/>
          <a:ln/>
        </p:spPr>
        <p:txBody>
          <a:bodyPr wrap="square" rtlCol="0" anchor="t"/>
          <a:lstStyle/>
          <a:p>
            <a:pPr marL="0" indent="0" algn="ctr">
              <a:buNone/>
            </a:pPr>
            <a:r>
              <a:rPr lang="en-US" sz="1000">
                <a:solidFill>
                  <a:srgbClr val="1C2830"/>
                </a:solidFill>
                <a:latin typeface="Arial" pitchFamily="34" charset="0"/>
                <a:ea typeface="Arial" pitchFamily="34" charset="-122"/>
                <a:cs typeface="Arial" pitchFamily="34" charset="-120"/>
              </a:rPr>
              <a:t>Fewer pharmacological</a:t>
            </a:r>
            <a:endParaRPr lang="en-US" sz="1000"/>
          </a:p>
          <a:p>
            <a:pPr marL="0" indent="0" algn="ctr">
              <a:buNone/>
            </a:pPr>
            <a:r>
              <a:rPr lang="en-US" sz="1000">
                <a:solidFill>
                  <a:srgbClr val="1C2830"/>
                </a:solidFill>
                <a:latin typeface="Arial" pitchFamily="34" charset="0"/>
                <a:ea typeface="Arial" pitchFamily="34" charset="-122"/>
                <a:cs typeface="Arial" pitchFamily="34" charset="-120"/>
              </a:rPr>
              <a:t>interventions needed</a:t>
            </a:r>
            <a:endParaRPr lang="en-US" sz="1000"/>
          </a:p>
        </p:txBody>
      </p:sp>
      <p:sp>
        <p:nvSpPr>
          <p:cNvPr id="29" name="Shape 21"/>
          <p:cNvSpPr/>
          <p:nvPr/>
        </p:nvSpPr>
        <p:spPr>
          <a:xfrm>
            <a:off x="5833872" y="2761488"/>
            <a:ext cx="3017520" cy="877824"/>
          </a:xfrm>
          <a:prstGeom prst="rect">
            <a:avLst/>
          </a:prstGeom>
          <a:solidFill>
            <a:srgbClr val="FFFFFF"/>
          </a:solidFill>
          <a:ln w="12700">
            <a:solidFill>
              <a:srgbClr val="C5DCE6"/>
            </a:solidFill>
            <a:prstDash val="solid"/>
          </a:ln>
        </p:spPr>
        <p:txBody>
          <a:bodyPr/>
          <a:lstStyle/>
          <a:p>
            <a:endParaRPr lang="en-GB"/>
          </a:p>
        </p:txBody>
      </p:sp>
      <p:sp>
        <p:nvSpPr>
          <p:cNvPr id="30" name="Text 22"/>
          <p:cNvSpPr/>
          <p:nvPr/>
        </p:nvSpPr>
        <p:spPr>
          <a:xfrm>
            <a:off x="5870448" y="2798064"/>
            <a:ext cx="2944368" cy="292608"/>
          </a:xfrm>
          <a:prstGeom prst="rect">
            <a:avLst/>
          </a:prstGeom>
          <a:noFill/>
          <a:ln/>
        </p:spPr>
        <p:txBody>
          <a:bodyPr wrap="square" rtlCol="0" anchor="ctr"/>
          <a:lstStyle/>
          <a:p>
            <a:pPr marL="0" indent="0" algn="ctr">
              <a:buNone/>
            </a:pPr>
            <a:r>
              <a:rPr lang="en-US" sz="1350" b="1">
                <a:solidFill>
                  <a:srgbClr val="04536B"/>
                </a:solidFill>
                <a:latin typeface="Arial" pitchFamily="34" charset="0"/>
                <a:ea typeface="Arial" pitchFamily="34" charset="-122"/>
                <a:cs typeface="Arial" pitchFamily="34" charset="-120"/>
              </a:rPr>
              <a:t>↓ Hospital</a:t>
            </a:r>
            <a:endParaRPr lang="en-US" sz="1350"/>
          </a:p>
        </p:txBody>
      </p:sp>
      <p:sp>
        <p:nvSpPr>
          <p:cNvPr id="31" name="Text 23"/>
          <p:cNvSpPr/>
          <p:nvPr/>
        </p:nvSpPr>
        <p:spPr>
          <a:xfrm>
            <a:off x="5870448" y="3090672"/>
            <a:ext cx="2944368" cy="502920"/>
          </a:xfrm>
          <a:prstGeom prst="rect">
            <a:avLst/>
          </a:prstGeom>
          <a:noFill/>
          <a:ln/>
        </p:spPr>
        <p:txBody>
          <a:bodyPr wrap="square" rtlCol="0" anchor="t"/>
          <a:lstStyle/>
          <a:p>
            <a:pPr marL="0" indent="0" algn="ctr">
              <a:buNone/>
            </a:pPr>
            <a:r>
              <a:rPr lang="en-US" sz="1000">
                <a:solidFill>
                  <a:srgbClr val="1C2830"/>
                </a:solidFill>
                <a:latin typeface="Arial" pitchFamily="34" charset="0"/>
                <a:ea typeface="Arial" pitchFamily="34" charset="-122"/>
                <a:cs typeface="Arial" pitchFamily="34" charset="-120"/>
              </a:rPr>
              <a:t>Fewer falls and</a:t>
            </a:r>
            <a:endParaRPr lang="en-US" sz="1000"/>
          </a:p>
          <a:p>
            <a:pPr marL="0" indent="0" algn="ctr">
              <a:buNone/>
            </a:pPr>
            <a:r>
              <a:rPr lang="en-US" sz="1000">
                <a:solidFill>
                  <a:srgbClr val="1C2830"/>
                </a:solidFill>
                <a:latin typeface="Arial" pitchFamily="34" charset="0"/>
                <a:ea typeface="Arial" pitchFamily="34" charset="-122"/>
                <a:cs typeface="Arial" pitchFamily="34" charset="-120"/>
              </a:rPr>
              <a:t>emergency admissions</a:t>
            </a:r>
            <a:endParaRPr lang="en-US" sz="1000"/>
          </a:p>
        </p:txBody>
      </p:sp>
      <p:sp>
        <p:nvSpPr>
          <p:cNvPr id="32" name="Shape 24"/>
          <p:cNvSpPr/>
          <p:nvPr/>
        </p:nvSpPr>
        <p:spPr>
          <a:xfrm>
            <a:off x="5833872" y="3767328"/>
            <a:ext cx="3017520" cy="877824"/>
          </a:xfrm>
          <a:prstGeom prst="rect">
            <a:avLst/>
          </a:prstGeom>
          <a:solidFill>
            <a:srgbClr val="FFFFFF"/>
          </a:solidFill>
          <a:ln w="12700">
            <a:solidFill>
              <a:srgbClr val="C5DCE6"/>
            </a:solidFill>
            <a:prstDash val="solid"/>
          </a:ln>
        </p:spPr>
        <p:txBody>
          <a:bodyPr/>
          <a:lstStyle/>
          <a:p>
            <a:endParaRPr lang="en-GB"/>
          </a:p>
        </p:txBody>
      </p:sp>
      <p:sp>
        <p:nvSpPr>
          <p:cNvPr id="33" name="Text 25"/>
          <p:cNvSpPr/>
          <p:nvPr/>
        </p:nvSpPr>
        <p:spPr>
          <a:xfrm>
            <a:off x="5870448" y="3803904"/>
            <a:ext cx="2944368" cy="292608"/>
          </a:xfrm>
          <a:prstGeom prst="rect">
            <a:avLst/>
          </a:prstGeom>
          <a:noFill/>
          <a:ln/>
        </p:spPr>
        <p:txBody>
          <a:bodyPr wrap="square" rtlCol="0" anchor="ctr"/>
          <a:lstStyle/>
          <a:p>
            <a:pPr marL="0" indent="0" algn="ctr">
              <a:buNone/>
            </a:pPr>
            <a:r>
              <a:rPr lang="en-US" sz="1350" b="1">
                <a:solidFill>
                  <a:srgbClr val="04536B"/>
                </a:solidFill>
                <a:latin typeface="Arial" pitchFamily="34" charset="0"/>
                <a:ea typeface="Arial" pitchFamily="34" charset="-122"/>
                <a:cs typeface="Arial" pitchFamily="34" charset="-120"/>
              </a:rPr>
              <a:t>↑ Quality</a:t>
            </a:r>
            <a:endParaRPr lang="en-US" sz="1350"/>
          </a:p>
          <a:p>
            <a:pPr marL="0" indent="0" algn="ctr">
              <a:buNone/>
            </a:pPr>
            <a:r>
              <a:rPr lang="en-US" sz="1350" b="1">
                <a:solidFill>
                  <a:srgbClr val="04536B"/>
                </a:solidFill>
                <a:latin typeface="Arial" pitchFamily="34" charset="0"/>
                <a:ea typeface="Arial" pitchFamily="34" charset="-122"/>
                <a:cs typeface="Arial" pitchFamily="34" charset="-120"/>
              </a:rPr>
              <a:t>of Life</a:t>
            </a:r>
            <a:endParaRPr lang="en-US" sz="1350"/>
          </a:p>
        </p:txBody>
      </p:sp>
      <p:sp>
        <p:nvSpPr>
          <p:cNvPr id="34" name="Text 26"/>
          <p:cNvSpPr/>
          <p:nvPr/>
        </p:nvSpPr>
        <p:spPr>
          <a:xfrm>
            <a:off x="5870448" y="4096512"/>
            <a:ext cx="2944368" cy="502920"/>
          </a:xfrm>
          <a:prstGeom prst="rect">
            <a:avLst/>
          </a:prstGeom>
          <a:noFill/>
          <a:ln/>
        </p:spPr>
        <p:txBody>
          <a:bodyPr wrap="square" rtlCol="0" anchor="t"/>
          <a:lstStyle/>
          <a:p>
            <a:pPr marL="0" indent="0" algn="ctr">
              <a:buNone/>
            </a:pPr>
            <a:r>
              <a:rPr lang="en-US" sz="1000">
                <a:solidFill>
                  <a:srgbClr val="1C2830"/>
                </a:solidFill>
                <a:latin typeface="Arial" pitchFamily="34" charset="0"/>
                <a:ea typeface="Arial" pitchFamily="34" charset="-122"/>
                <a:cs typeface="Arial" pitchFamily="34" charset="-120"/>
              </a:rPr>
              <a:t>Better self-reported</a:t>
            </a:r>
            <a:endParaRPr lang="en-US" sz="1000"/>
          </a:p>
          <a:p>
            <a:pPr marL="0" indent="0" algn="ctr">
              <a:buNone/>
            </a:pPr>
            <a:r>
              <a:rPr lang="en-US" sz="1000">
                <a:solidFill>
                  <a:srgbClr val="1C2830"/>
                </a:solidFill>
                <a:latin typeface="Arial" pitchFamily="34" charset="0"/>
                <a:ea typeface="Arial" pitchFamily="34" charset="-122"/>
                <a:cs typeface="Arial" pitchFamily="34" charset="-120"/>
              </a:rPr>
              <a:t>wellbeing (ADI, 2019)</a:t>
            </a:r>
            <a:endParaRPr lang="en-US" sz="1000"/>
          </a:p>
        </p:txBody>
      </p:sp>
      <p:pic>
        <p:nvPicPr>
          <p:cNvPr id="35" name="New Recording (12)">
            <a:hlinkClick r:id="" action="ppaction://media"/>
            <a:extLst>
              <a:ext uri="{FF2B5EF4-FFF2-40B4-BE49-F238E27FC236}">
                <a16:creationId xmlns:a16="http://schemas.microsoft.com/office/drawing/2014/main" id="{045B653C-79E4-A114-9BE0-634DEE1EBF8D}"/>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4522561" y="2870654"/>
            <a:ext cx="730250" cy="73025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4521"/>
    </mc:Choice>
    <mc:Fallback>
      <p:transition spd="slow" advTm="24521"/>
    </mc:Fallback>
  </mc:AlternateContent>
  <p:timing>
    <p:tnLst>
      <p:par>
        <p:cTn id="1" dur="indefinite" restart="never" nodeType="tmRoot">
          <p:childTnLst>
            <p:seq concurrent="1" nextAc="seek">
              <p:cTn id="2" restart="whenNotActive" fill="hold" evtFilter="cancelBubble" nodeType="interactiveSeq">
                <p:stCondLst>
                  <p:cond evt="onClick" delay="0">
                    <p:tgtEl>
                      <p:spTgt spid="3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5"/>
                                        </p:tgtEl>
                                      </p:cBhvr>
                                    </p:cmd>
                                  </p:childTnLst>
                                </p:cTn>
                              </p:par>
                            </p:childTnLst>
                          </p:cTn>
                        </p:par>
                      </p:childTnLst>
                    </p:cTn>
                  </p:par>
                </p:childTnLst>
              </p:cTn>
              <p:nextCondLst>
                <p:cond evt="onClick" delay="0">
                  <p:tgtEl>
                    <p:spTgt spid="35"/>
                  </p:tgtEl>
                </p:cond>
              </p:nextCondLst>
            </p:seq>
            <p:audio>
              <p:cMediaNode vol="80000">
                <p:cTn id="7" fill="hold" display="0">
                  <p:stCondLst>
                    <p:cond delay="indefinite"/>
                  </p:stCondLst>
                  <p:endCondLst>
                    <p:cond evt="onStopAudio" delay="0">
                      <p:tgtEl>
                        <p:sldTgt/>
                      </p:tgtEl>
                    </p:cond>
                  </p:endCondLst>
                </p:cTn>
                <p:tgtEl>
                  <p:spTgt spid="3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59536"/>
          </a:xfrm>
          <a:prstGeom prst="rect">
            <a:avLst/>
          </a:prstGeom>
          <a:solidFill>
            <a:srgbClr val="04536B"/>
          </a:solidFill>
          <a:ln w="12700">
            <a:solidFill>
              <a:srgbClr val="04536B"/>
            </a:solidFill>
            <a:prstDash val="solid"/>
          </a:ln>
        </p:spPr>
        <p:txBody>
          <a:bodyPr/>
          <a:lstStyle/>
          <a:p>
            <a:endParaRPr lang="en-GB"/>
          </a:p>
        </p:txBody>
      </p:sp>
      <p:sp>
        <p:nvSpPr>
          <p:cNvPr id="3" name="Shape 1"/>
          <p:cNvSpPr/>
          <p:nvPr/>
        </p:nvSpPr>
        <p:spPr>
          <a:xfrm>
            <a:off x="0" y="859536"/>
            <a:ext cx="9144000" cy="45720"/>
          </a:xfrm>
          <a:prstGeom prst="rect">
            <a:avLst/>
          </a:prstGeom>
          <a:solidFill>
            <a:srgbClr val="C8862C"/>
          </a:solidFill>
          <a:ln w="12700">
            <a:solidFill>
              <a:srgbClr val="C8862C"/>
            </a:solidFill>
            <a:prstDash val="solid"/>
          </a:ln>
        </p:spPr>
        <p:txBody>
          <a:bodyPr/>
          <a:lstStyle/>
          <a:p>
            <a:endParaRPr lang="en-GB"/>
          </a:p>
        </p:txBody>
      </p:sp>
      <p:sp>
        <p:nvSpPr>
          <p:cNvPr id="4" name="Text 2"/>
          <p:cNvSpPr/>
          <p:nvPr/>
        </p:nvSpPr>
        <p:spPr>
          <a:xfrm>
            <a:off x="201168" y="0"/>
            <a:ext cx="5943600" cy="859536"/>
          </a:xfrm>
          <a:prstGeom prst="rect">
            <a:avLst/>
          </a:prstGeom>
          <a:noFill/>
          <a:ln/>
        </p:spPr>
        <p:txBody>
          <a:bodyPr wrap="square" rtlCol="0" anchor="ctr"/>
          <a:lstStyle/>
          <a:p>
            <a:pPr marL="0" indent="0">
              <a:buNone/>
            </a:pPr>
            <a:r>
              <a:rPr lang="en-US" sz="1900" b="1">
                <a:solidFill>
                  <a:srgbClr val="FFFFFF"/>
                </a:solidFill>
                <a:latin typeface="Arial" pitchFamily="34" charset="0"/>
                <a:ea typeface="Arial" pitchFamily="34" charset="-122"/>
                <a:cs typeface="Arial" pitchFamily="34" charset="-120"/>
              </a:rPr>
              <a:t>Case Study 2: NHS Integrated Care Technology Testbeds</a:t>
            </a:r>
            <a:endParaRPr lang="en-US" sz="1900"/>
          </a:p>
        </p:txBody>
      </p:sp>
      <p:sp>
        <p:nvSpPr>
          <p:cNvPr id="5" name="Text 3"/>
          <p:cNvSpPr/>
          <p:nvPr/>
        </p:nvSpPr>
        <p:spPr>
          <a:xfrm>
            <a:off x="6217920" y="54864"/>
            <a:ext cx="2834640" cy="749808"/>
          </a:xfrm>
          <a:prstGeom prst="rect">
            <a:avLst/>
          </a:prstGeom>
          <a:noFill/>
          <a:ln/>
        </p:spPr>
        <p:txBody>
          <a:bodyPr wrap="square" rtlCol="0" anchor="ctr"/>
          <a:lstStyle/>
          <a:p>
            <a:pPr marL="0" indent="0" algn="r">
              <a:buNone/>
            </a:pPr>
            <a:r>
              <a:rPr lang="en-US" sz="1000" i="1">
                <a:solidFill>
                  <a:srgbClr val="C5DCE6"/>
                </a:solidFill>
                <a:latin typeface="Arial" pitchFamily="34" charset="0"/>
                <a:ea typeface="Arial" pitchFamily="34" charset="-122"/>
                <a:cs typeface="Arial" pitchFamily="34" charset="-120"/>
              </a:rPr>
              <a:t>England · NHS England, 2019</a:t>
            </a:r>
            <a:endParaRPr lang="en-US" sz="1000"/>
          </a:p>
        </p:txBody>
      </p:sp>
      <p:sp>
        <p:nvSpPr>
          <p:cNvPr id="6" name="Shape 4"/>
          <p:cNvSpPr/>
          <p:nvPr/>
        </p:nvSpPr>
        <p:spPr>
          <a:xfrm>
            <a:off x="0" y="4956048"/>
            <a:ext cx="9144000" cy="182880"/>
          </a:xfrm>
          <a:prstGeom prst="rect">
            <a:avLst/>
          </a:prstGeom>
          <a:solidFill>
            <a:srgbClr val="E4F2F5"/>
          </a:solidFill>
          <a:ln w="12700">
            <a:solidFill>
              <a:srgbClr val="E4F2F5"/>
            </a:solidFill>
            <a:prstDash val="solid"/>
          </a:ln>
        </p:spPr>
        <p:txBody>
          <a:bodyPr/>
          <a:lstStyle/>
          <a:p>
            <a:endParaRPr lang="en-GB"/>
          </a:p>
        </p:txBody>
      </p:sp>
      <p:sp>
        <p:nvSpPr>
          <p:cNvPr id="7" name="Text 5"/>
          <p:cNvSpPr/>
          <p:nvPr/>
        </p:nvSpPr>
        <p:spPr>
          <a:xfrm>
            <a:off x="228600" y="4960620"/>
            <a:ext cx="6400800" cy="155448"/>
          </a:xfrm>
          <a:prstGeom prst="rect">
            <a:avLst/>
          </a:prstGeom>
          <a:noFill/>
          <a:ln/>
        </p:spPr>
        <p:txBody>
          <a:bodyPr wrap="square" rtlCol="0" anchor="ctr"/>
          <a:lstStyle/>
          <a:p>
            <a:pPr marL="0" indent="0">
              <a:buNone/>
            </a:pPr>
            <a:r>
              <a:rPr lang="en-US" sz="700">
                <a:solidFill>
                  <a:srgbClr val="6B8090"/>
                </a:solidFill>
                <a:latin typeface="Arial" pitchFamily="34" charset="0"/>
                <a:ea typeface="Arial" pitchFamily="34" charset="-122"/>
                <a:cs typeface="Arial" pitchFamily="34" charset="-120"/>
              </a:rPr>
              <a:t>BMHP6027 – Empowering the Older Person  |  Shareen Bi (2318894)</a:t>
            </a:r>
            <a:endParaRPr lang="en-US" sz="700"/>
          </a:p>
        </p:txBody>
      </p:sp>
      <p:sp>
        <p:nvSpPr>
          <p:cNvPr id="8" name="Text 6"/>
          <p:cNvSpPr/>
          <p:nvPr/>
        </p:nvSpPr>
        <p:spPr>
          <a:xfrm>
            <a:off x="8686800" y="4960620"/>
            <a:ext cx="411480" cy="155448"/>
          </a:xfrm>
          <a:prstGeom prst="rect">
            <a:avLst/>
          </a:prstGeom>
          <a:noFill/>
          <a:ln/>
        </p:spPr>
        <p:txBody>
          <a:bodyPr wrap="square" rtlCol="0" anchor="ctr"/>
          <a:lstStyle/>
          <a:p>
            <a:pPr marL="0" indent="0" algn="r">
              <a:buNone/>
            </a:pPr>
            <a:r>
              <a:rPr lang="en-US" sz="700">
                <a:solidFill>
                  <a:srgbClr val="6B8090"/>
                </a:solidFill>
                <a:latin typeface="Arial" pitchFamily="34" charset="0"/>
                <a:ea typeface="Arial" pitchFamily="34" charset="-122"/>
                <a:cs typeface="Arial" pitchFamily="34" charset="-120"/>
              </a:rPr>
              <a:t>13/16</a:t>
            </a:r>
            <a:endParaRPr lang="en-US" sz="700"/>
          </a:p>
        </p:txBody>
      </p:sp>
      <p:sp>
        <p:nvSpPr>
          <p:cNvPr id="9" name="Shape 7"/>
          <p:cNvSpPr/>
          <p:nvPr/>
        </p:nvSpPr>
        <p:spPr>
          <a:xfrm>
            <a:off x="201168" y="969264"/>
            <a:ext cx="8741664" cy="365760"/>
          </a:xfrm>
          <a:prstGeom prst="rect">
            <a:avLst/>
          </a:prstGeom>
          <a:solidFill>
            <a:srgbClr val="04536B"/>
          </a:solidFill>
          <a:ln w="12700">
            <a:solidFill>
              <a:srgbClr val="04536B"/>
            </a:solidFill>
            <a:prstDash val="solid"/>
          </a:ln>
        </p:spPr>
        <p:txBody>
          <a:bodyPr/>
          <a:lstStyle/>
          <a:p>
            <a:endParaRPr lang="en-GB"/>
          </a:p>
        </p:txBody>
      </p:sp>
      <p:sp>
        <p:nvSpPr>
          <p:cNvPr id="10" name="Text 8"/>
          <p:cNvSpPr/>
          <p:nvPr/>
        </p:nvSpPr>
        <p:spPr>
          <a:xfrm>
            <a:off x="320040" y="969264"/>
            <a:ext cx="8412480" cy="365760"/>
          </a:xfrm>
          <a:prstGeom prst="rect">
            <a:avLst/>
          </a:prstGeom>
          <a:noFill/>
          <a:ln/>
        </p:spPr>
        <p:txBody>
          <a:bodyPr wrap="square" rtlCol="0" anchor="ctr"/>
          <a:lstStyle/>
          <a:p>
            <a:pPr marL="0" indent="0">
              <a:buNone/>
            </a:pPr>
            <a:r>
              <a:rPr lang="en-US" sz="1100" i="1">
                <a:solidFill>
                  <a:srgbClr val="FFFFFF"/>
                </a:solidFill>
                <a:latin typeface="Arial" pitchFamily="34" charset="0"/>
                <a:ea typeface="Arial" pitchFamily="34" charset="-122"/>
                <a:cs typeface="Arial" pitchFamily="34" charset="-120"/>
              </a:rPr>
              <a:t>A UK government programme evaluating AT in real community care settings</a:t>
            </a:r>
            <a:endParaRPr lang="en-US" sz="1100"/>
          </a:p>
        </p:txBody>
      </p:sp>
      <p:sp>
        <p:nvSpPr>
          <p:cNvPr id="11" name="Shape 9"/>
          <p:cNvSpPr/>
          <p:nvPr/>
        </p:nvSpPr>
        <p:spPr>
          <a:xfrm>
            <a:off x="201168" y="1389888"/>
            <a:ext cx="5394960" cy="3456432"/>
          </a:xfrm>
          <a:prstGeom prst="rect">
            <a:avLst/>
          </a:prstGeom>
          <a:solidFill>
            <a:srgbClr val="F2F0EC"/>
          </a:solidFill>
          <a:ln w="12700">
            <a:solidFill>
              <a:srgbClr val="D8D0C4"/>
            </a:solidFill>
            <a:prstDash val="solid"/>
          </a:ln>
        </p:spPr>
        <p:txBody>
          <a:bodyPr/>
          <a:lstStyle/>
          <a:p>
            <a:endParaRPr lang="en-GB"/>
          </a:p>
        </p:txBody>
      </p:sp>
      <p:pic>
        <p:nvPicPr>
          <p:cNvPr id="12" name="Image 0" descr="preencoded.png"/>
          <p:cNvPicPr>
            <a:picLocks noChangeAspect="1"/>
          </p:cNvPicPr>
          <p:nvPr/>
        </p:nvPicPr>
        <p:blipFill>
          <a:blip r:embed="rId5"/>
          <a:stretch>
            <a:fillRect/>
          </a:stretch>
        </p:blipFill>
        <p:spPr>
          <a:xfrm>
            <a:off x="310896" y="1499616"/>
            <a:ext cx="219456" cy="219456"/>
          </a:xfrm>
          <a:prstGeom prst="rect">
            <a:avLst/>
          </a:prstGeom>
        </p:spPr>
      </p:pic>
      <p:sp>
        <p:nvSpPr>
          <p:cNvPr id="13" name="Text 10"/>
          <p:cNvSpPr/>
          <p:nvPr/>
        </p:nvSpPr>
        <p:spPr>
          <a:xfrm>
            <a:off x="603504" y="1444752"/>
            <a:ext cx="4901184" cy="475488"/>
          </a:xfrm>
          <a:prstGeom prst="rect">
            <a:avLst/>
          </a:prstGeom>
          <a:noFill/>
          <a:ln/>
        </p:spPr>
        <p:txBody>
          <a:bodyPr wrap="square" rtlCol="0" anchor="ctr"/>
          <a:lstStyle/>
          <a:p>
            <a:pPr marL="0" indent="0">
              <a:buNone/>
            </a:pPr>
            <a:r>
              <a:rPr lang="en-US" sz="1250">
                <a:solidFill>
                  <a:srgbClr val="1C2830"/>
                </a:solidFill>
                <a:latin typeface="Arial" pitchFamily="34" charset="0"/>
                <a:ea typeface="Arial" pitchFamily="34" charset="-122"/>
                <a:cs typeface="Arial" pitchFamily="34" charset="-120"/>
              </a:rPr>
              <a:t>Tested GPS, medication management and telehealth</a:t>
            </a:r>
            <a:endParaRPr lang="en-US" sz="1250"/>
          </a:p>
        </p:txBody>
      </p:sp>
      <p:pic>
        <p:nvPicPr>
          <p:cNvPr id="14" name="Image 1" descr="preencoded.png"/>
          <p:cNvPicPr>
            <a:picLocks noChangeAspect="1"/>
          </p:cNvPicPr>
          <p:nvPr/>
        </p:nvPicPr>
        <p:blipFill>
          <a:blip r:embed="rId6"/>
          <a:stretch>
            <a:fillRect/>
          </a:stretch>
        </p:blipFill>
        <p:spPr>
          <a:xfrm>
            <a:off x="310896" y="2039112"/>
            <a:ext cx="219456" cy="219456"/>
          </a:xfrm>
          <a:prstGeom prst="rect">
            <a:avLst/>
          </a:prstGeom>
        </p:spPr>
      </p:pic>
      <p:sp>
        <p:nvSpPr>
          <p:cNvPr id="15" name="Text 11"/>
          <p:cNvSpPr/>
          <p:nvPr/>
        </p:nvSpPr>
        <p:spPr>
          <a:xfrm>
            <a:off x="603504" y="1984248"/>
            <a:ext cx="4901184" cy="475488"/>
          </a:xfrm>
          <a:prstGeom prst="rect">
            <a:avLst/>
          </a:prstGeom>
          <a:noFill/>
          <a:ln/>
        </p:spPr>
        <p:txBody>
          <a:bodyPr wrap="square" rtlCol="0" anchor="ctr"/>
          <a:lstStyle/>
          <a:p>
            <a:pPr marL="0" indent="0">
              <a:buNone/>
            </a:pPr>
            <a:r>
              <a:rPr lang="en-US" sz="1250">
                <a:solidFill>
                  <a:srgbClr val="1C2830"/>
                </a:solidFill>
                <a:latin typeface="Arial" pitchFamily="34" charset="0"/>
                <a:ea typeface="Arial" pitchFamily="34" charset="-122"/>
                <a:cs typeface="Arial" pitchFamily="34" charset="-120"/>
              </a:rPr>
              <a:t>Real community settings across England</a:t>
            </a:r>
            <a:endParaRPr lang="en-US" sz="1250"/>
          </a:p>
        </p:txBody>
      </p:sp>
      <p:pic>
        <p:nvPicPr>
          <p:cNvPr id="16" name="Image 2" descr="preencoded.png"/>
          <p:cNvPicPr>
            <a:picLocks noChangeAspect="1"/>
          </p:cNvPicPr>
          <p:nvPr/>
        </p:nvPicPr>
        <p:blipFill>
          <a:blip r:embed="rId7"/>
          <a:stretch>
            <a:fillRect/>
          </a:stretch>
        </p:blipFill>
        <p:spPr>
          <a:xfrm>
            <a:off x="310896" y="2578608"/>
            <a:ext cx="219456" cy="219456"/>
          </a:xfrm>
          <a:prstGeom prst="rect">
            <a:avLst/>
          </a:prstGeom>
        </p:spPr>
      </p:pic>
      <p:sp>
        <p:nvSpPr>
          <p:cNvPr id="17" name="Text 12"/>
          <p:cNvSpPr/>
          <p:nvPr/>
        </p:nvSpPr>
        <p:spPr>
          <a:xfrm>
            <a:off x="603504" y="2523744"/>
            <a:ext cx="4901184" cy="475488"/>
          </a:xfrm>
          <a:prstGeom prst="rect">
            <a:avLst/>
          </a:prstGeom>
          <a:noFill/>
          <a:ln/>
        </p:spPr>
        <p:txBody>
          <a:bodyPr wrap="square" rtlCol="0" anchor="ctr"/>
          <a:lstStyle/>
          <a:p>
            <a:pPr marL="0" indent="0">
              <a:buNone/>
            </a:pPr>
            <a:r>
              <a:rPr lang="en-US" sz="1250">
                <a:solidFill>
                  <a:srgbClr val="1C2830"/>
                </a:solidFill>
                <a:latin typeface="Arial" pitchFamily="34" charset="0"/>
                <a:ea typeface="Arial" pitchFamily="34" charset="-122"/>
                <a:cs typeface="Arial" pitchFamily="34" charset="-120"/>
              </a:rPr>
              <a:t>Reduced unplanned admissions in well-supported sites</a:t>
            </a:r>
            <a:endParaRPr lang="en-US" sz="1250"/>
          </a:p>
        </p:txBody>
      </p:sp>
      <p:pic>
        <p:nvPicPr>
          <p:cNvPr id="18" name="Image 3" descr="preencoded.png"/>
          <p:cNvPicPr>
            <a:picLocks noChangeAspect="1"/>
          </p:cNvPicPr>
          <p:nvPr/>
        </p:nvPicPr>
        <p:blipFill>
          <a:blip r:embed="rId8"/>
          <a:stretch>
            <a:fillRect/>
          </a:stretch>
        </p:blipFill>
        <p:spPr>
          <a:xfrm>
            <a:off x="310896" y="3118104"/>
            <a:ext cx="219456" cy="219456"/>
          </a:xfrm>
          <a:prstGeom prst="rect">
            <a:avLst/>
          </a:prstGeom>
        </p:spPr>
      </p:pic>
      <p:sp>
        <p:nvSpPr>
          <p:cNvPr id="19" name="Text 13"/>
          <p:cNvSpPr/>
          <p:nvPr/>
        </p:nvSpPr>
        <p:spPr>
          <a:xfrm>
            <a:off x="603504" y="3063240"/>
            <a:ext cx="4901184" cy="475488"/>
          </a:xfrm>
          <a:prstGeom prst="rect">
            <a:avLst/>
          </a:prstGeom>
          <a:noFill/>
          <a:ln/>
        </p:spPr>
        <p:txBody>
          <a:bodyPr wrap="square" rtlCol="0" anchor="ctr"/>
          <a:lstStyle/>
          <a:p>
            <a:pPr marL="0" indent="0">
              <a:buNone/>
            </a:pPr>
            <a:r>
              <a:rPr lang="en-US" sz="1250">
                <a:solidFill>
                  <a:srgbClr val="1C2830"/>
                </a:solidFill>
                <a:latin typeface="Arial" pitchFamily="34" charset="0"/>
                <a:ea typeface="Arial" pitchFamily="34" charset="-122"/>
                <a:cs typeface="Arial" pitchFamily="34" charset="-120"/>
              </a:rPr>
              <a:t>Inconsistent training — major implementation gap</a:t>
            </a:r>
            <a:endParaRPr lang="en-US" sz="1250"/>
          </a:p>
        </p:txBody>
      </p:sp>
      <p:pic>
        <p:nvPicPr>
          <p:cNvPr id="20" name="Image 4" descr="preencoded.png"/>
          <p:cNvPicPr>
            <a:picLocks noChangeAspect="1"/>
          </p:cNvPicPr>
          <p:nvPr/>
        </p:nvPicPr>
        <p:blipFill>
          <a:blip r:embed="rId9"/>
          <a:stretch>
            <a:fillRect/>
          </a:stretch>
        </p:blipFill>
        <p:spPr>
          <a:xfrm>
            <a:off x="310896" y="3657600"/>
            <a:ext cx="219456" cy="219456"/>
          </a:xfrm>
          <a:prstGeom prst="rect">
            <a:avLst/>
          </a:prstGeom>
        </p:spPr>
      </p:pic>
      <p:sp>
        <p:nvSpPr>
          <p:cNvPr id="21" name="Text 14"/>
          <p:cNvSpPr/>
          <p:nvPr/>
        </p:nvSpPr>
        <p:spPr>
          <a:xfrm>
            <a:off x="603504" y="3602736"/>
            <a:ext cx="4901184" cy="475488"/>
          </a:xfrm>
          <a:prstGeom prst="rect">
            <a:avLst/>
          </a:prstGeom>
          <a:noFill/>
          <a:ln/>
        </p:spPr>
        <p:txBody>
          <a:bodyPr wrap="square" rtlCol="0" anchor="ctr"/>
          <a:lstStyle/>
          <a:p>
            <a:pPr marL="0" indent="0">
              <a:buNone/>
            </a:pPr>
            <a:r>
              <a:rPr lang="en-US" sz="1250">
                <a:solidFill>
                  <a:srgbClr val="1C2830"/>
                </a:solidFill>
                <a:latin typeface="Arial" pitchFamily="34" charset="0"/>
                <a:ea typeface="Arial" pitchFamily="34" charset="-122"/>
                <a:cs typeface="Arial" pitchFamily="34" charset="-120"/>
              </a:rPr>
              <a:t>Variable broadband reduced outcomes below potential</a:t>
            </a:r>
            <a:endParaRPr lang="en-US" sz="1250"/>
          </a:p>
        </p:txBody>
      </p:sp>
      <p:pic>
        <p:nvPicPr>
          <p:cNvPr id="22" name="Image 5" descr="preencoded.png"/>
          <p:cNvPicPr>
            <a:picLocks noChangeAspect="1"/>
          </p:cNvPicPr>
          <p:nvPr/>
        </p:nvPicPr>
        <p:blipFill>
          <a:blip r:embed="rId10"/>
          <a:stretch>
            <a:fillRect/>
          </a:stretch>
        </p:blipFill>
        <p:spPr>
          <a:xfrm>
            <a:off x="310896" y="4197096"/>
            <a:ext cx="219456" cy="219456"/>
          </a:xfrm>
          <a:prstGeom prst="rect">
            <a:avLst/>
          </a:prstGeom>
        </p:spPr>
      </p:pic>
      <p:sp>
        <p:nvSpPr>
          <p:cNvPr id="23" name="Text 15"/>
          <p:cNvSpPr/>
          <p:nvPr/>
        </p:nvSpPr>
        <p:spPr>
          <a:xfrm>
            <a:off x="603504" y="4142232"/>
            <a:ext cx="4901184" cy="475488"/>
          </a:xfrm>
          <a:prstGeom prst="rect">
            <a:avLst/>
          </a:prstGeom>
          <a:noFill/>
          <a:ln/>
        </p:spPr>
        <p:txBody>
          <a:bodyPr wrap="square" rtlCol="0" anchor="ctr"/>
          <a:lstStyle/>
          <a:p>
            <a:pPr marL="0" indent="0">
              <a:buNone/>
            </a:pPr>
            <a:r>
              <a:rPr lang="en-US" sz="1250">
                <a:solidFill>
                  <a:srgbClr val="1C2830"/>
                </a:solidFill>
                <a:latin typeface="Arial" pitchFamily="34" charset="0"/>
                <a:ea typeface="Arial" pitchFamily="34" charset="-122"/>
                <a:cs typeface="Arial" pitchFamily="34" charset="-120"/>
              </a:rPr>
              <a:t>NPT (May et al., 2009): conditions matter more than tech</a:t>
            </a:r>
            <a:endParaRPr lang="en-US" sz="1250"/>
          </a:p>
        </p:txBody>
      </p:sp>
      <p:sp>
        <p:nvSpPr>
          <p:cNvPr id="24" name="Shape 16"/>
          <p:cNvSpPr/>
          <p:nvPr/>
        </p:nvSpPr>
        <p:spPr>
          <a:xfrm>
            <a:off x="5742432" y="1389888"/>
            <a:ext cx="3200400" cy="3456432"/>
          </a:xfrm>
          <a:prstGeom prst="rect">
            <a:avLst/>
          </a:prstGeom>
          <a:solidFill>
            <a:srgbClr val="E4F2F5"/>
          </a:solidFill>
          <a:ln w="12700">
            <a:solidFill>
              <a:srgbClr val="C5DCE6"/>
            </a:solidFill>
            <a:prstDash val="solid"/>
          </a:ln>
        </p:spPr>
        <p:txBody>
          <a:bodyPr/>
          <a:lstStyle/>
          <a:p>
            <a:endParaRPr lang="en-GB"/>
          </a:p>
        </p:txBody>
      </p:sp>
      <p:sp>
        <p:nvSpPr>
          <p:cNvPr id="25" name="Shape 17"/>
          <p:cNvSpPr/>
          <p:nvPr/>
        </p:nvSpPr>
        <p:spPr>
          <a:xfrm>
            <a:off x="5742432" y="1389888"/>
            <a:ext cx="3200400" cy="36576"/>
          </a:xfrm>
          <a:prstGeom prst="rect">
            <a:avLst/>
          </a:prstGeom>
          <a:solidFill>
            <a:srgbClr val="C8862C"/>
          </a:solidFill>
          <a:ln w="12700">
            <a:solidFill>
              <a:srgbClr val="C8862C"/>
            </a:solidFill>
            <a:prstDash val="solid"/>
          </a:ln>
        </p:spPr>
        <p:txBody>
          <a:bodyPr/>
          <a:lstStyle/>
          <a:p>
            <a:endParaRPr lang="en-GB"/>
          </a:p>
        </p:txBody>
      </p:sp>
      <p:sp>
        <p:nvSpPr>
          <p:cNvPr id="26" name="Text 18"/>
          <p:cNvSpPr/>
          <p:nvPr/>
        </p:nvSpPr>
        <p:spPr>
          <a:xfrm>
            <a:off x="5833872" y="1444752"/>
            <a:ext cx="3017520" cy="256032"/>
          </a:xfrm>
          <a:prstGeom prst="rect">
            <a:avLst/>
          </a:prstGeom>
          <a:noFill/>
          <a:ln/>
        </p:spPr>
        <p:txBody>
          <a:bodyPr wrap="square" rtlCol="0" anchor="ctr"/>
          <a:lstStyle/>
          <a:p>
            <a:pPr marL="0" indent="0" algn="ctr">
              <a:buNone/>
            </a:pPr>
            <a:r>
              <a:rPr lang="en-US" sz="1200" b="1">
                <a:solidFill>
                  <a:srgbClr val="04536B"/>
                </a:solidFill>
                <a:latin typeface="Arial" pitchFamily="34" charset="0"/>
                <a:ea typeface="Arial" pitchFamily="34" charset="-122"/>
                <a:cs typeface="Arial" pitchFamily="34" charset="-120"/>
              </a:rPr>
              <a:t>Key Lesson</a:t>
            </a:r>
            <a:endParaRPr lang="en-US" sz="1200"/>
          </a:p>
        </p:txBody>
      </p:sp>
      <p:pic>
        <p:nvPicPr>
          <p:cNvPr id="27" name="Image 6" descr="preencoded.png"/>
          <p:cNvPicPr>
            <a:picLocks noChangeAspect="1"/>
          </p:cNvPicPr>
          <p:nvPr/>
        </p:nvPicPr>
        <p:blipFill>
          <a:blip r:embed="rId11"/>
          <a:stretch>
            <a:fillRect/>
          </a:stretch>
        </p:blipFill>
        <p:spPr>
          <a:xfrm>
            <a:off x="6473952" y="1792224"/>
            <a:ext cx="1097280" cy="1097280"/>
          </a:xfrm>
          <a:prstGeom prst="rect">
            <a:avLst/>
          </a:prstGeom>
        </p:spPr>
      </p:pic>
      <p:sp>
        <p:nvSpPr>
          <p:cNvPr id="28" name="Text 19"/>
          <p:cNvSpPr/>
          <p:nvPr/>
        </p:nvSpPr>
        <p:spPr>
          <a:xfrm>
            <a:off x="5833872" y="2944368"/>
            <a:ext cx="3017520" cy="749808"/>
          </a:xfrm>
          <a:prstGeom prst="rect">
            <a:avLst/>
          </a:prstGeom>
          <a:noFill/>
          <a:ln/>
        </p:spPr>
        <p:txBody>
          <a:bodyPr wrap="square" rtlCol="0" anchor="ctr"/>
          <a:lstStyle/>
          <a:p>
            <a:pPr marL="0" indent="0" algn="ctr">
              <a:buNone/>
            </a:pPr>
            <a:r>
              <a:rPr lang="en-US" sz="1500" b="1">
                <a:solidFill>
                  <a:srgbClr val="04536B"/>
                </a:solidFill>
                <a:latin typeface="Arial" pitchFamily="34" charset="0"/>
                <a:ea typeface="Arial" pitchFamily="34" charset="-122"/>
                <a:cs typeface="Arial" pitchFamily="34" charset="-120"/>
              </a:rPr>
              <a:t>The technology</a:t>
            </a:r>
            <a:endParaRPr lang="en-US" sz="1500"/>
          </a:p>
          <a:p>
            <a:pPr marL="0" indent="0" algn="ctr">
              <a:buNone/>
            </a:pPr>
            <a:r>
              <a:rPr lang="en-US" sz="1500" b="1">
                <a:solidFill>
                  <a:srgbClr val="04536B"/>
                </a:solidFill>
                <a:latin typeface="Arial" pitchFamily="34" charset="0"/>
                <a:ea typeface="Arial" pitchFamily="34" charset="-122"/>
                <a:cs typeface="Arial" pitchFamily="34" charset="-120"/>
              </a:rPr>
              <a:t>was NOT the</a:t>
            </a:r>
            <a:endParaRPr lang="en-US" sz="1500"/>
          </a:p>
          <a:p>
            <a:pPr marL="0" indent="0" algn="ctr">
              <a:buNone/>
            </a:pPr>
            <a:r>
              <a:rPr lang="en-US" sz="1500" b="1">
                <a:solidFill>
                  <a:srgbClr val="04536B"/>
                </a:solidFill>
                <a:latin typeface="Arial" pitchFamily="34" charset="0"/>
                <a:ea typeface="Arial" pitchFamily="34" charset="-122"/>
                <a:cs typeface="Arial" pitchFamily="34" charset="-120"/>
              </a:rPr>
              <a:t>problem.</a:t>
            </a:r>
            <a:endParaRPr lang="en-US" sz="1500"/>
          </a:p>
        </p:txBody>
      </p:sp>
      <p:sp>
        <p:nvSpPr>
          <p:cNvPr id="29" name="Shape 20"/>
          <p:cNvSpPr/>
          <p:nvPr/>
        </p:nvSpPr>
        <p:spPr>
          <a:xfrm>
            <a:off x="5925312" y="3730752"/>
            <a:ext cx="2834640" cy="36576"/>
          </a:xfrm>
          <a:prstGeom prst="rect">
            <a:avLst/>
          </a:prstGeom>
          <a:solidFill>
            <a:srgbClr val="C8862C"/>
          </a:solidFill>
          <a:ln w="12700">
            <a:solidFill>
              <a:srgbClr val="C8862C"/>
            </a:solidFill>
            <a:prstDash val="solid"/>
          </a:ln>
        </p:spPr>
        <p:txBody>
          <a:bodyPr/>
          <a:lstStyle/>
          <a:p>
            <a:endParaRPr lang="en-GB"/>
          </a:p>
        </p:txBody>
      </p:sp>
      <p:sp>
        <p:nvSpPr>
          <p:cNvPr id="30" name="Text 21"/>
          <p:cNvSpPr/>
          <p:nvPr/>
        </p:nvSpPr>
        <p:spPr>
          <a:xfrm>
            <a:off x="5833872" y="3803904"/>
            <a:ext cx="3017520" cy="914400"/>
          </a:xfrm>
          <a:prstGeom prst="rect">
            <a:avLst/>
          </a:prstGeom>
          <a:noFill/>
          <a:ln/>
        </p:spPr>
        <p:txBody>
          <a:bodyPr wrap="square" rtlCol="0" anchor="t"/>
          <a:lstStyle/>
          <a:p>
            <a:pPr marL="0" indent="0" algn="ctr">
              <a:buNone/>
            </a:pPr>
            <a:r>
              <a:rPr lang="en-US" sz="1200">
                <a:solidFill>
                  <a:srgbClr val="1C2830"/>
                </a:solidFill>
                <a:latin typeface="Arial" pitchFamily="34" charset="0"/>
                <a:ea typeface="Arial" pitchFamily="34" charset="-122"/>
                <a:cs typeface="Arial" pitchFamily="34" charset="-120"/>
              </a:rPr>
              <a:t>Organisational conditions</a:t>
            </a:r>
            <a:endParaRPr lang="en-US" sz="1200"/>
          </a:p>
          <a:p>
            <a:pPr marL="0" indent="0" algn="ctr">
              <a:buNone/>
            </a:pPr>
            <a:r>
              <a:rPr lang="en-US" sz="1200">
                <a:solidFill>
                  <a:srgbClr val="1C2830"/>
                </a:solidFill>
                <a:latin typeface="Arial" pitchFamily="34" charset="0"/>
                <a:ea typeface="Arial" pitchFamily="34" charset="-122"/>
                <a:cs typeface="Arial" pitchFamily="34" charset="-120"/>
              </a:rPr>
              <a:t>for implementation</a:t>
            </a:r>
            <a:endParaRPr lang="en-US" sz="1200"/>
          </a:p>
          <a:p>
            <a:pPr marL="0" indent="0" algn="ctr">
              <a:buNone/>
            </a:pPr>
            <a:r>
              <a:rPr lang="en-US" sz="1200">
                <a:solidFill>
                  <a:srgbClr val="1C2830"/>
                </a:solidFill>
                <a:latin typeface="Arial" pitchFamily="34" charset="0"/>
                <a:ea typeface="Arial" pitchFamily="34" charset="-122"/>
                <a:cs typeface="Arial" pitchFamily="34" charset="-120"/>
              </a:rPr>
              <a:t>were absent.</a:t>
            </a:r>
            <a:endParaRPr lang="en-US" sz="1200"/>
          </a:p>
        </p:txBody>
      </p:sp>
      <p:pic>
        <p:nvPicPr>
          <p:cNvPr id="31" name="New Recording (13)">
            <a:hlinkClick r:id="" action="ppaction://media"/>
            <a:extLst>
              <a:ext uri="{FF2B5EF4-FFF2-40B4-BE49-F238E27FC236}">
                <a16:creationId xmlns:a16="http://schemas.microsoft.com/office/drawing/2014/main" id="{EF972E78-C5C6-5BA1-082F-38630DB197FB}"/>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4772932" y="3365954"/>
            <a:ext cx="730250" cy="73025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1"/>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1"/>
                                        </p:tgtEl>
                                      </p:cBhvr>
                                    </p:cmd>
                                  </p:childTnLst>
                                </p:cTn>
                              </p:par>
                            </p:childTnLst>
                          </p:cTn>
                        </p:par>
                      </p:childTnLst>
                    </p:cTn>
                  </p:par>
                </p:childTnLst>
              </p:cTn>
              <p:nextCondLst>
                <p:cond evt="onClick" delay="0">
                  <p:tgtEl>
                    <p:spTgt spid="31"/>
                  </p:tgtEl>
                </p:cond>
              </p:nextCondLst>
            </p:seq>
            <p:audio>
              <p:cMediaNode vol="80000">
                <p:cTn id="7" fill="hold" display="0">
                  <p:stCondLst>
                    <p:cond delay="indefinite"/>
                  </p:stCondLst>
                  <p:endCondLst>
                    <p:cond evt="onStopAudio" delay="0">
                      <p:tgtEl>
                        <p:sldTgt/>
                      </p:tgtEl>
                    </p:cond>
                  </p:endCondLst>
                </p:cTn>
                <p:tgtEl>
                  <p:spTgt spid="31"/>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59536"/>
          </a:xfrm>
          <a:prstGeom prst="rect">
            <a:avLst/>
          </a:prstGeom>
          <a:solidFill>
            <a:srgbClr val="04536B"/>
          </a:solidFill>
          <a:ln w="12700">
            <a:solidFill>
              <a:srgbClr val="04536B"/>
            </a:solidFill>
            <a:prstDash val="solid"/>
          </a:ln>
        </p:spPr>
        <p:txBody>
          <a:bodyPr/>
          <a:lstStyle/>
          <a:p>
            <a:endParaRPr lang="en-GB"/>
          </a:p>
        </p:txBody>
      </p:sp>
      <p:sp>
        <p:nvSpPr>
          <p:cNvPr id="3" name="Shape 1"/>
          <p:cNvSpPr/>
          <p:nvPr/>
        </p:nvSpPr>
        <p:spPr>
          <a:xfrm>
            <a:off x="0" y="859536"/>
            <a:ext cx="9144000" cy="45720"/>
          </a:xfrm>
          <a:prstGeom prst="rect">
            <a:avLst/>
          </a:prstGeom>
          <a:solidFill>
            <a:srgbClr val="C8862C"/>
          </a:solidFill>
          <a:ln w="12700">
            <a:solidFill>
              <a:srgbClr val="C8862C"/>
            </a:solidFill>
            <a:prstDash val="solid"/>
          </a:ln>
        </p:spPr>
        <p:txBody>
          <a:bodyPr/>
          <a:lstStyle/>
          <a:p>
            <a:endParaRPr lang="en-GB"/>
          </a:p>
        </p:txBody>
      </p:sp>
      <p:sp>
        <p:nvSpPr>
          <p:cNvPr id="4" name="Text 2"/>
          <p:cNvSpPr/>
          <p:nvPr/>
        </p:nvSpPr>
        <p:spPr>
          <a:xfrm>
            <a:off x="201168" y="0"/>
            <a:ext cx="5943600" cy="859536"/>
          </a:xfrm>
          <a:prstGeom prst="rect">
            <a:avLst/>
          </a:prstGeom>
          <a:noFill/>
          <a:ln/>
        </p:spPr>
        <p:txBody>
          <a:bodyPr wrap="square" rtlCol="0" anchor="ctr"/>
          <a:lstStyle/>
          <a:p>
            <a:pPr marL="0" indent="0">
              <a:buNone/>
            </a:pPr>
            <a:r>
              <a:rPr lang="en-US" sz="1900" b="1">
                <a:solidFill>
                  <a:srgbClr val="FFFFFF"/>
                </a:solidFill>
                <a:latin typeface="Arial" pitchFamily="34" charset="0"/>
                <a:ea typeface="Arial" pitchFamily="34" charset="-122"/>
                <a:cs typeface="Arial" pitchFamily="34" charset="-120"/>
              </a:rPr>
              <a:t>Evidence-Based Recommendations</a:t>
            </a:r>
            <a:endParaRPr lang="en-US" sz="1900"/>
          </a:p>
        </p:txBody>
      </p:sp>
      <p:sp>
        <p:nvSpPr>
          <p:cNvPr id="5" name="Text 3"/>
          <p:cNvSpPr/>
          <p:nvPr/>
        </p:nvSpPr>
        <p:spPr>
          <a:xfrm>
            <a:off x="6217920" y="54864"/>
            <a:ext cx="2834640" cy="749808"/>
          </a:xfrm>
          <a:prstGeom prst="rect">
            <a:avLst/>
          </a:prstGeom>
          <a:noFill/>
          <a:ln/>
        </p:spPr>
        <p:txBody>
          <a:bodyPr wrap="square" rtlCol="0" anchor="ctr"/>
          <a:lstStyle/>
          <a:p>
            <a:pPr marL="0" indent="0" algn="r">
              <a:buNone/>
            </a:pPr>
            <a:r>
              <a:rPr lang="en-US" sz="1000" i="1">
                <a:solidFill>
                  <a:srgbClr val="C5DCE6"/>
                </a:solidFill>
                <a:latin typeface="Arial" pitchFamily="34" charset="0"/>
                <a:ea typeface="Arial" pitchFamily="34" charset="-122"/>
                <a:cs typeface="Arial" pitchFamily="34" charset="-120"/>
              </a:rPr>
              <a:t>Four actions for policy and practice</a:t>
            </a:r>
            <a:endParaRPr lang="en-US" sz="1000"/>
          </a:p>
        </p:txBody>
      </p:sp>
      <p:sp>
        <p:nvSpPr>
          <p:cNvPr id="6" name="Shape 4"/>
          <p:cNvSpPr/>
          <p:nvPr/>
        </p:nvSpPr>
        <p:spPr>
          <a:xfrm>
            <a:off x="0" y="4956048"/>
            <a:ext cx="9144000" cy="182880"/>
          </a:xfrm>
          <a:prstGeom prst="rect">
            <a:avLst/>
          </a:prstGeom>
          <a:solidFill>
            <a:srgbClr val="E4F2F5"/>
          </a:solidFill>
          <a:ln w="12700">
            <a:solidFill>
              <a:srgbClr val="E4F2F5"/>
            </a:solidFill>
            <a:prstDash val="solid"/>
          </a:ln>
        </p:spPr>
        <p:txBody>
          <a:bodyPr/>
          <a:lstStyle/>
          <a:p>
            <a:endParaRPr lang="en-GB"/>
          </a:p>
        </p:txBody>
      </p:sp>
      <p:sp>
        <p:nvSpPr>
          <p:cNvPr id="7" name="Text 5"/>
          <p:cNvSpPr/>
          <p:nvPr/>
        </p:nvSpPr>
        <p:spPr>
          <a:xfrm>
            <a:off x="228600" y="4960620"/>
            <a:ext cx="6400800" cy="155448"/>
          </a:xfrm>
          <a:prstGeom prst="rect">
            <a:avLst/>
          </a:prstGeom>
          <a:noFill/>
          <a:ln/>
        </p:spPr>
        <p:txBody>
          <a:bodyPr wrap="square" rtlCol="0" anchor="ctr"/>
          <a:lstStyle/>
          <a:p>
            <a:pPr marL="0" indent="0">
              <a:buNone/>
            </a:pPr>
            <a:r>
              <a:rPr lang="en-US" sz="700">
                <a:solidFill>
                  <a:srgbClr val="6B8090"/>
                </a:solidFill>
                <a:latin typeface="Arial" pitchFamily="34" charset="0"/>
                <a:ea typeface="Arial" pitchFamily="34" charset="-122"/>
                <a:cs typeface="Arial" pitchFamily="34" charset="-120"/>
              </a:rPr>
              <a:t>BMHP6027 – Empowering the Older Person  |  Shareen Bi (2318894)</a:t>
            </a:r>
            <a:endParaRPr lang="en-US" sz="700"/>
          </a:p>
        </p:txBody>
      </p:sp>
      <p:sp>
        <p:nvSpPr>
          <p:cNvPr id="8" name="Text 6"/>
          <p:cNvSpPr/>
          <p:nvPr/>
        </p:nvSpPr>
        <p:spPr>
          <a:xfrm>
            <a:off x="8686800" y="4960620"/>
            <a:ext cx="411480" cy="155448"/>
          </a:xfrm>
          <a:prstGeom prst="rect">
            <a:avLst/>
          </a:prstGeom>
          <a:noFill/>
          <a:ln/>
        </p:spPr>
        <p:txBody>
          <a:bodyPr wrap="square" rtlCol="0" anchor="ctr"/>
          <a:lstStyle/>
          <a:p>
            <a:pPr marL="0" indent="0" algn="r">
              <a:buNone/>
            </a:pPr>
            <a:r>
              <a:rPr lang="en-US" sz="700">
                <a:solidFill>
                  <a:srgbClr val="6B8090"/>
                </a:solidFill>
                <a:latin typeface="Arial" pitchFamily="34" charset="0"/>
                <a:ea typeface="Arial" pitchFamily="34" charset="-122"/>
                <a:cs typeface="Arial" pitchFamily="34" charset="-120"/>
              </a:rPr>
              <a:t>14/16</a:t>
            </a:r>
            <a:endParaRPr lang="en-US" sz="700"/>
          </a:p>
        </p:txBody>
      </p:sp>
      <p:sp>
        <p:nvSpPr>
          <p:cNvPr id="9" name="Text 7"/>
          <p:cNvSpPr/>
          <p:nvPr/>
        </p:nvSpPr>
        <p:spPr>
          <a:xfrm>
            <a:off x="201168" y="950976"/>
            <a:ext cx="8741664" cy="182880"/>
          </a:xfrm>
          <a:prstGeom prst="rect">
            <a:avLst/>
          </a:prstGeom>
          <a:noFill/>
          <a:ln/>
        </p:spPr>
        <p:txBody>
          <a:bodyPr wrap="square" rtlCol="0" anchor="ctr"/>
          <a:lstStyle/>
          <a:p>
            <a:pPr marL="0" indent="0">
              <a:buNone/>
            </a:pPr>
            <a:r>
              <a:rPr lang="en-US" sz="900" i="1">
                <a:solidFill>
                  <a:srgbClr val="6B8090"/>
                </a:solidFill>
                <a:latin typeface="Arial" pitchFamily="34" charset="0"/>
                <a:ea typeface="Arial" pitchFamily="34" charset="-122"/>
                <a:cs typeface="Arial" pitchFamily="34" charset="-120"/>
              </a:rPr>
              <a:t>Recommendation                                                                           Barrier → Solution</a:t>
            </a:r>
            <a:endParaRPr lang="en-US" sz="900"/>
          </a:p>
        </p:txBody>
      </p:sp>
      <p:sp>
        <p:nvSpPr>
          <p:cNvPr id="10" name="Shape 8"/>
          <p:cNvSpPr/>
          <p:nvPr/>
        </p:nvSpPr>
        <p:spPr>
          <a:xfrm>
            <a:off x="201168" y="1170432"/>
            <a:ext cx="585216" cy="804672"/>
          </a:xfrm>
          <a:prstGeom prst="rect">
            <a:avLst/>
          </a:prstGeom>
          <a:solidFill>
            <a:srgbClr val="04536B"/>
          </a:solidFill>
          <a:ln w="12700">
            <a:solidFill>
              <a:srgbClr val="04536B"/>
            </a:solidFill>
            <a:prstDash val="solid"/>
          </a:ln>
        </p:spPr>
        <p:txBody>
          <a:bodyPr/>
          <a:lstStyle/>
          <a:p>
            <a:endParaRPr lang="en-GB"/>
          </a:p>
        </p:txBody>
      </p:sp>
      <p:pic>
        <p:nvPicPr>
          <p:cNvPr id="11" name="Image 0" descr="preencoded.png"/>
          <p:cNvPicPr>
            <a:picLocks noChangeAspect="1"/>
          </p:cNvPicPr>
          <p:nvPr/>
        </p:nvPicPr>
        <p:blipFill>
          <a:blip r:embed="rId5"/>
          <a:stretch>
            <a:fillRect/>
          </a:stretch>
        </p:blipFill>
        <p:spPr>
          <a:xfrm>
            <a:off x="256032" y="1261872"/>
            <a:ext cx="475488" cy="475488"/>
          </a:xfrm>
          <a:prstGeom prst="rect">
            <a:avLst/>
          </a:prstGeom>
        </p:spPr>
      </p:pic>
      <p:sp>
        <p:nvSpPr>
          <p:cNvPr id="12" name="Shape 9"/>
          <p:cNvSpPr/>
          <p:nvPr/>
        </p:nvSpPr>
        <p:spPr>
          <a:xfrm>
            <a:off x="859536" y="1170432"/>
            <a:ext cx="4992624" cy="804672"/>
          </a:xfrm>
          <a:prstGeom prst="rect">
            <a:avLst/>
          </a:prstGeom>
          <a:solidFill>
            <a:srgbClr val="F2F0EC"/>
          </a:solidFill>
          <a:ln w="12700">
            <a:solidFill>
              <a:srgbClr val="D8D0C4"/>
            </a:solidFill>
            <a:prstDash val="solid"/>
          </a:ln>
        </p:spPr>
        <p:txBody>
          <a:bodyPr/>
          <a:lstStyle/>
          <a:p>
            <a:endParaRPr lang="en-GB"/>
          </a:p>
        </p:txBody>
      </p:sp>
      <p:sp>
        <p:nvSpPr>
          <p:cNvPr id="13" name="Text 10"/>
          <p:cNvSpPr/>
          <p:nvPr/>
        </p:nvSpPr>
        <p:spPr>
          <a:xfrm>
            <a:off x="950976" y="1225296"/>
            <a:ext cx="4809744" cy="256032"/>
          </a:xfrm>
          <a:prstGeom prst="rect">
            <a:avLst/>
          </a:prstGeom>
          <a:noFill/>
          <a:ln/>
        </p:spPr>
        <p:txBody>
          <a:bodyPr wrap="square" rtlCol="0" anchor="ctr"/>
          <a:lstStyle/>
          <a:p>
            <a:pPr marL="0" indent="0">
              <a:buNone/>
            </a:pPr>
            <a:r>
              <a:rPr lang="en-US" sz="1300" b="1">
                <a:solidFill>
                  <a:srgbClr val="04536B"/>
                </a:solidFill>
                <a:latin typeface="Arial" pitchFamily="34" charset="0"/>
                <a:ea typeface="Arial" pitchFamily="34" charset="-122"/>
                <a:cs typeface="Arial" pitchFamily="34" charset="-120"/>
              </a:rPr>
              <a:t>Fund relational domiciliary care</a:t>
            </a:r>
            <a:endParaRPr lang="en-US" sz="1300"/>
          </a:p>
        </p:txBody>
      </p:sp>
      <p:sp>
        <p:nvSpPr>
          <p:cNvPr id="14" name="Text 11"/>
          <p:cNvSpPr/>
          <p:nvPr/>
        </p:nvSpPr>
        <p:spPr>
          <a:xfrm>
            <a:off x="950976" y="1481328"/>
            <a:ext cx="4809744" cy="438912"/>
          </a:xfrm>
          <a:prstGeom prst="rect">
            <a:avLst/>
          </a:prstGeom>
          <a:noFill/>
          <a:ln/>
        </p:spPr>
        <p:txBody>
          <a:bodyPr wrap="square" rtlCol="0" anchor="ctr"/>
          <a:lstStyle/>
          <a:p>
            <a:pPr marL="0" indent="0">
              <a:buNone/>
            </a:pPr>
            <a:r>
              <a:rPr lang="en-US" sz="1100">
                <a:solidFill>
                  <a:srgbClr val="1C2830"/>
                </a:solidFill>
                <a:latin typeface="Arial" pitchFamily="34" charset="0"/>
                <a:ea typeface="Arial" pitchFamily="34" charset="-122"/>
                <a:cs typeface="Arial" pitchFamily="34" charset="-120"/>
              </a:rPr>
              <a:t>End 15-min visits · Invest in workforce · Care Act 2014</a:t>
            </a:r>
            <a:endParaRPr lang="en-US" sz="1100"/>
          </a:p>
        </p:txBody>
      </p:sp>
      <p:sp>
        <p:nvSpPr>
          <p:cNvPr id="15" name="Shape 12"/>
          <p:cNvSpPr/>
          <p:nvPr/>
        </p:nvSpPr>
        <p:spPr>
          <a:xfrm>
            <a:off x="5925312" y="1170432"/>
            <a:ext cx="3017520" cy="804672"/>
          </a:xfrm>
          <a:prstGeom prst="rect">
            <a:avLst/>
          </a:prstGeom>
          <a:solidFill>
            <a:srgbClr val="E4F2F5"/>
          </a:solidFill>
          <a:ln w="12700">
            <a:solidFill>
              <a:srgbClr val="C5DCE6"/>
            </a:solidFill>
            <a:prstDash val="solid"/>
          </a:ln>
        </p:spPr>
        <p:txBody>
          <a:bodyPr/>
          <a:lstStyle/>
          <a:p>
            <a:endParaRPr lang="en-GB"/>
          </a:p>
        </p:txBody>
      </p:sp>
      <p:sp>
        <p:nvSpPr>
          <p:cNvPr id="16" name="Text 13"/>
          <p:cNvSpPr/>
          <p:nvPr/>
        </p:nvSpPr>
        <p:spPr>
          <a:xfrm>
            <a:off x="6016752" y="1335024"/>
            <a:ext cx="2834640" cy="475488"/>
          </a:xfrm>
          <a:prstGeom prst="rect">
            <a:avLst/>
          </a:prstGeom>
          <a:noFill/>
          <a:ln/>
        </p:spPr>
        <p:txBody>
          <a:bodyPr wrap="square" rtlCol="0" anchor="ctr"/>
          <a:lstStyle/>
          <a:p>
            <a:pPr marL="0" indent="0">
              <a:buNone/>
            </a:pPr>
            <a:r>
              <a:rPr lang="en-US" sz="1050" i="1">
                <a:solidFill>
                  <a:srgbClr val="6B8090"/>
                </a:solidFill>
                <a:latin typeface="Arial" pitchFamily="34" charset="0"/>
                <a:ea typeface="Arial" pitchFamily="34" charset="-122"/>
                <a:cs typeface="Arial" pitchFamily="34" charset="-120"/>
              </a:rPr>
              <a:t>→ Prevention saves money downstream</a:t>
            </a:r>
            <a:endParaRPr lang="en-US" sz="1050"/>
          </a:p>
        </p:txBody>
      </p:sp>
      <p:sp>
        <p:nvSpPr>
          <p:cNvPr id="17" name="Shape 14"/>
          <p:cNvSpPr/>
          <p:nvPr/>
        </p:nvSpPr>
        <p:spPr>
          <a:xfrm>
            <a:off x="201168" y="2121408"/>
            <a:ext cx="585216" cy="804672"/>
          </a:xfrm>
          <a:prstGeom prst="rect">
            <a:avLst/>
          </a:prstGeom>
          <a:solidFill>
            <a:srgbClr val="1A5F9E"/>
          </a:solidFill>
          <a:ln w="12700">
            <a:solidFill>
              <a:srgbClr val="1A5F9E"/>
            </a:solidFill>
            <a:prstDash val="solid"/>
          </a:ln>
        </p:spPr>
        <p:txBody>
          <a:bodyPr/>
          <a:lstStyle/>
          <a:p>
            <a:endParaRPr lang="en-GB"/>
          </a:p>
        </p:txBody>
      </p:sp>
      <p:pic>
        <p:nvPicPr>
          <p:cNvPr id="18" name="Image 1" descr="preencoded.png"/>
          <p:cNvPicPr>
            <a:picLocks noChangeAspect="1"/>
          </p:cNvPicPr>
          <p:nvPr/>
        </p:nvPicPr>
        <p:blipFill>
          <a:blip r:embed="rId6"/>
          <a:stretch>
            <a:fillRect/>
          </a:stretch>
        </p:blipFill>
        <p:spPr>
          <a:xfrm>
            <a:off x="256032" y="2212848"/>
            <a:ext cx="475488" cy="475488"/>
          </a:xfrm>
          <a:prstGeom prst="rect">
            <a:avLst/>
          </a:prstGeom>
        </p:spPr>
      </p:pic>
      <p:sp>
        <p:nvSpPr>
          <p:cNvPr id="19" name="Shape 15"/>
          <p:cNvSpPr/>
          <p:nvPr/>
        </p:nvSpPr>
        <p:spPr>
          <a:xfrm>
            <a:off x="859536" y="2121408"/>
            <a:ext cx="4992624" cy="804672"/>
          </a:xfrm>
          <a:prstGeom prst="rect">
            <a:avLst/>
          </a:prstGeom>
          <a:solidFill>
            <a:srgbClr val="F2F0EC"/>
          </a:solidFill>
          <a:ln w="12700">
            <a:solidFill>
              <a:srgbClr val="D8D0C4"/>
            </a:solidFill>
            <a:prstDash val="solid"/>
          </a:ln>
        </p:spPr>
        <p:txBody>
          <a:bodyPr/>
          <a:lstStyle/>
          <a:p>
            <a:endParaRPr lang="en-GB"/>
          </a:p>
        </p:txBody>
      </p:sp>
      <p:sp>
        <p:nvSpPr>
          <p:cNvPr id="20" name="Text 16"/>
          <p:cNvSpPr/>
          <p:nvPr/>
        </p:nvSpPr>
        <p:spPr>
          <a:xfrm>
            <a:off x="950976" y="2176272"/>
            <a:ext cx="4809744" cy="256032"/>
          </a:xfrm>
          <a:prstGeom prst="rect">
            <a:avLst/>
          </a:prstGeom>
          <a:noFill/>
          <a:ln/>
        </p:spPr>
        <p:txBody>
          <a:bodyPr wrap="square" rtlCol="0" anchor="ctr"/>
          <a:lstStyle/>
          <a:p>
            <a:pPr marL="0" indent="0">
              <a:buNone/>
            </a:pPr>
            <a:r>
              <a:rPr lang="en-US" sz="1300" b="1">
                <a:solidFill>
                  <a:srgbClr val="1A5F9E"/>
                </a:solidFill>
                <a:latin typeface="Arial" pitchFamily="34" charset="0"/>
                <a:ea typeface="Arial" pitchFamily="34" charset="-122"/>
                <a:cs typeface="Arial" pitchFamily="34" charset="-120"/>
              </a:rPr>
              <a:t>Guarantee digital inclusion</a:t>
            </a:r>
            <a:endParaRPr lang="en-US" sz="1300"/>
          </a:p>
        </p:txBody>
      </p:sp>
      <p:sp>
        <p:nvSpPr>
          <p:cNvPr id="21" name="Text 17"/>
          <p:cNvSpPr/>
          <p:nvPr/>
        </p:nvSpPr>
        <p:spPr>
          <a:xfrm>
            <a:off x="950976" y="2432304"/>
            <a:ext cx="4809744" cy="438912"/>
          </a:xfrm>
          <a:prstGeom prst="rect">
            <a:avLst/>
          </a:prstGeom>
          <a:noFill/>
          <a:ln/>
        </p:spPr>
        <p:txBody>
          <a:bodyPr wrap="square" rtlCol="0" anchor="ctr"/>
          <a:lstStyle/>
          <a:p>
            <a:pPr marL="0" indent="0">
              <a:buNone/>
            </a:pPr>
            <a:r>
              <a:rPr lang="en-US" sz="1100">
                <a:solidFill>
                  <a:srgbClr val="1C2830"/>
                </a:solidFill>
                <a:latin typeface="Arial" pitchFamily="34" charset="0"/>
                <a:ea typeface="Arial" pitchFamily="34" charset="-122"/>
                <a:cs typeface="Arial" pitchFamily="34" charset="-120"/>
              </a:rPr>
              <a:t>Non-digital alternatives · Community digital skills support</a:t>
            </a:r>
            <a:endParaRPr lang="en-US" sz="1100"/>
          </a:p>
        </p:txBody>
      </p:sp>
      <p:sp>
        <p:nvSpPr>
          <p:cNvPr id="22" name="Shape 18"/>
          <p:cNvSpPr/>
          <p:nvPr/>
        </p:nvSpPr>
        <p:spPr>
          <a:xfrm>
            <a:off x="5925312" y="2121408"/>
            <a:ext cx="3017520" cy="804672"/>
          </a:xfrm>
          <a:prstGeom prst="rect">
            <a:avLst/>
          </a:prstGeom>
          <a:solidFill>
            <a:srgbClr val="E4F2F5"/>
          </a:solidFill>
          <a:ln w="12700">
            <a:solidFill>
              <a:srgbClr val="C5DCE6"/>
            </a:solidFill>
            <a:prstDash val="solid"/>
          </a:ln>
        </p:spPr>
        <p:txBody>
          <a:bodyPr/>
          <a:lstStyle/>
          <a:p>
            <a:endParaRPr lang="en-GB"/>
          </a:p>
        </p:txBody>
      </p:sp>
      <p:sp>
        <p:nvSpPr>
          <p:cNvPr id="23" name="Text 19"/>
          <p:cNvSpPr/>
          <p:nvPr/>
        </p:nvSpPr>
        <p:spPr>
          <a:xfrm>
            <a:off x="6016752" y="2286000"/>
            <a:ext cx="2834640" cy="475488"/>
          </a:xfrm>
          <a:prstGeom prst="rect">
            <a:avLst/>
          </a:prstGeom>
          <a:noFill/>
          <a:ln/>
        </p:spPr>
        <p:txBody>
          <a:bodyPr wrap="square" rtlCol="0" anchor="ctr"/>
          <a:lstStyle/>
          <a:p>
            <a:pPr marL="0" indent="0">
              <a:buNone/>
            </a:pPr>
            <a:r>
              <a:rPr lang="en-US" sz="1050" i="1">
                <a:solidFill>
                  <a:srgbClr val="6B8090"/>
                </a:solidFill>
                <a:latin typeface="Arial" pitchFamily="34" charset="0"/>
                <a:ea typeface="Arial" pitchFamily="34" charset="-122"/>
                <a:cs typeface="Arial" pitchFamily="34" charset="-120"/>
              </a:rPr>
              <a:t>→ Equality Act 2010 duty to adjust</a:t>
            </a:r>
            <a:endParaRPr lang="en-US" sz="1050"/>
          </a:p>
        </p:txBody>
      </p:sp>
      <p:sp>
        <p:nvSpPr>
          <p:cNvPr id="24" name="Shape 20"/>
          <p:cNvSpPr/>
          <p:nvPr/>
        </p:nvSpPr>
        <p:spPr>
          <a:xfrm>
            <a:off x="201168" y="3072384"/>
            <a:ext cx="585216" cy="804672"/>
          </a:xfrm>
          <a:prstGeom prst="rect">
            <a:avLst/>
          </a:prstGeom>
          <a:solidFill>
            <a:srgbClr val="1A5C1A"/>
          </a:solidFill>
          <a:ln w="12700">
            <a:solidFill>
              <a:srgbClr val="1A5C1A"/>
            </a:solidFill>
            <a:prstDash val="solid"/>
          </a:ln>
        </p:spPr>
        <p:txBody>
          <a:bodyPr/>
          <a:lstStyle/>
          <a:p>
            <a:endParaRPr lang="en-GB"/>
          </a:p>
        </p:txBody>
      </p:sp>
      <p:pic>
        <p:nvPicPr>
          <p:cNvPr id="25" name="Image 2" descr="preencoded.png"/>
          <p:cNvPicPr>
            <a:picLocks noChangeAspect="1"/>
          </p:cNvPicPr>
          <p:nvPr/>
        </p:nvPicPr>
        <p:blipFill>
          <a:blip r:embed="rId7"/>
          <a:stretch>
            <a:fillRect/>
          </a:stretch>
        </p:blipFill>
        <p:spPr>
          <a:xfrm>
            <a:off x="256032" y="3163824"/>
            <a:ext cx="475488" cy="475488"/>
          </a:xfrm>
          <a:prstGeom prst="rect">
            <a:avLst/>
          </a:prstGeom>
        </p:spPr>
      </p:pic>
      <p:sp>
        <p:nvSpPr>
          <p:cNvPr id="26" name="Shape 21"/>
          <p:cNvSpPr/>
          <p:nvPr/>
        </p:nvSpPr>
        <p:spPr>
          <a:xfrm>
            <a:off x="859536" y="3072384"/>
            <a:ext cx="4992624" cy="804672"/>
          </a:xfrm>
          <a:prstGeom prst="rect">
            <a:avLst/>
          </a:prstGeom>
          <a:solidFill>
            <a:srgbClr val="F2F0EC"/>
          </a:solidFill>
          <a:ln w="12700">
            <a:solidFill>
              <a:srgbClr val="D8D0C4"/>
            </a:solidFill>
            <a:prstDash val="solid"/>
          </a:ln>
        </p:spPr>
        <p:txBody>
          <a:bodyPr/>
          <a:lstStyle/>
          <a:p>
            <a:endParaRPr lang="en-GB"/>
          </a:p>
        </p:txBody>
      </p:sp>
      <p:sp>
        <p:nvSpPr>
          <p:cNvPr id="27" name="Text 22"/>
          <p:cNvSpPr/>
          <p:nvPr/>
        </p:nvSpPr>
        <p:spPr>
          <a:xfrm>
            <a:off x="950976" y="3127248"/>
            <a:ext cx="4809744" cy="256032"/>
          </a:xfrm>
          <a:prstGeom prst="rect">
            <a:avLst/>
          </a:prstGeom>
          <a:noFill/>
          <a:ln/>
        </p:spPr>
        <p:txBody>
          <a:bodyPr wrap="square" rtlCol="0" anchor="ctr"/>
          <a:lstStyle/>
          <a:p>
            <a:pPr marL="0" indent="0">
              <a:buNone/>
            </a:pPr>
            <a:r>
              <a:rPr lang="en-US" sz="1300" b="1">
                <a:solidFill>
                  <a:srgbClr val="1A5C1A"/>
                </a:solidFill>
                <a:latin typeface="Arial" pitchFamily="34" charset="0"/>
                <a:ea typeface="Arial" pitchFamily="34" charset="-122"/>
                <a:cs typeface="Arial" pitchFamily="34" charset="-120"/>
              </a:rPr>
              <a:t>Mandate co-production in AT</a:t>
            </a:r>
            <a:endParaRPr lang="en-US" sz="1300"/>
          </a:p>
        </p:txBody>
      </p:sp>
      <p:sp>
        <p:nvSpPr>
          <p:cNvPr id="28" name="Text 23"/>
          <p:cNvSpPr/>
          <p:nvPr/>
        </p:nvSpPr>
        <p:spPr>
          <a:xfrm>
            <a:off x="950976" y="3383280"/>
            <a:ext cx="4809744" cy="438912"/>
          </a:xfrm>
          <a:prstGeom prst="rect">
            <a:avLst/>
          </a:prstGeom>
          <a:noFill/>
          <a:ln/>
        </p:spPr>
        <p:txBody>
          <a:bodyPr wrap="square" rtlCol="0" anchor="ctr"/>
          <a:lstStyle/>
          <a:p>
            <a:pPr marL="0" indent="0">
              <a:buNone/>
            </a:pPr>
            <a:r>
              <a:rPr lang="en-US" sz="1100">
                <a:solidFill>
                  <a:srgbClr val="1C2830"/>
                </a:solidFill>
                <a:latin typeface="Arial" pitchFamily="34" charset="0"/>
                <a:ea typeface="Arial" pitchFamily="34" charset="-122"/>
                <a:cs typeface="Arial" pitchFamily="34" charset="-120"/>
              </a:rPr>
              <a:t>Older people as designers, not just users (Robinson et al., 2009)</a:t>
            </a:r>
            <a:endParaRPr lang="en-US" sz="1100"/>
          </a:p>
        </p:txBody>
      </p:sp>
      <p:sp>
        <p:nvSpPr>
          <p:cNvPr id="29" name="Shape 24"/>
          <p:cNvSpPr/>
          <p:nvPr/>
        </p:nvSpPr>
        <p:spPr>
          <a:xfrm>
            <a:off x="5925312" y="3072384"/>
            <a:ext cx="3017520" cy="804672"/>
          </a:xfrm>
          <a:prstGeom prst="rect">
            <a:avLst/>
          </a:prstGeom>
          <a:solidFill>
            <a:srgbClr val="E4F2F5"/>
          </a:solidFill>
          <a:ln w="12700">
            <a:solidFill>
              <a:srgbClr val="C5DCE6"/>
            </a:solidFill>
            <a:prstDash val="solid"/>
          </a:ln>
        </p:spPr>
        <p:txBody>
          <a:bodyPr/>
          <a:lstStyle/>
          <a:p>
            <a:endParaRPr lang="en-GB"/>
          </a:p>
        </p:txBody>
      </p:sp>
      <p:sp>
        <p:nvSpPr>
          <p:cNvPr id="30" name="Text 25"/>
          <p:cNvSpPr/>
          <p:nvPr/>
        </p:nvSpPr>
        <p:spPr>
          <a:xfrm>
            <a:off x="6016752" y="3236976"/>
            <a:ext cx="2834640" cy="475488"/>
          </a:xfrm>
          <a:prstGeom prst="rect">
            <a:avLst/>
          </a:prstGeom>
          <a:noFill/>
          <a:ln/>
        </p:spPr>
        <p:txBody>
          <a:bodyPr wrap="square" rtlCol="0" anchor="ctr"/>
          <a:lstStyle/>
          <a:p>
            <a:pPr marL="0" indent="0">
              <a:buNone/>
            </a:pPr>
            <a:r>
              <a:rPr lang="en-US" sz="1050" i="1">
                <a:solidFill>
                  <a:srgbClr val="6B8090"/>
                </a:solidFill>
                <a:latin typeface="Arial" pitchFamily="34" charset="0"/>
                <a:ea typeface="Arial" pitchFamily="34" charset="-122"/>
                <a:cs typeface="Arial" pitchFamily="34" charset="-120"/>
              </a:rPr>
              <a:t>→ ICS commissioning standards</a:t>
            </a:r>
            <a:endParaRPr lang="en-US" sz="1050"/>
          </a:p>
        </p:txBody>
      </p:sp>
      <p:sp>
        <p:nvSpPr>
          <p:cNvPr id="31" name="Shape 26"/>
          <p:cNvSpPr/>
          <p:nvPr/>
        </p:nvSpPr>
        <p:spPr>
          <a:xfrm>
            <a:off x="201168" y="4023360"/>
            <a:ext cx="585216" cy="804672"/>
          </a:xfrm>
          <a:prstGeom prst="rect">
            <a:avLst/>
          </a:prstGeom>
          <a:solidFill>
            <a:srgbClr val="C8862C"/>
          </a:solidFill>
          <a:ln w="12700">
            <a:solidFill>
              <a:srgbClr val="C8862C"/>
            </a:solidFill>
            <a:prstDash val="solid"/>
          </a:ln>
        </p:spPr>
        <p:txBody>
          <a:bodyPr/>
          <a:lstStyle/>
          <a:p>
            <a:endParaRPr lang="en-GB"/>
          </a:p>
        </p:txBody>
      </p:sp>
      <p:pic>
        <p:nvPicPr>
          <p:cNvPr id="32" name="Image 3" descr="preencoded.png"/>
          <p:cNvPicPr>
            <a:picLocks noChangeAspect="1"/>
          </p:cNvPicPr>
          <p:nvPr/>
        </p:nvPicPr>
        <p:blipFill>
          <a:blip r:embed="rId8"/>
          <a:stretch>
            <a:fillRect/>
          </a:stretch>
        </p:blipFill>
        <p:spPr>
          <a:xfrm>
            <a:off x="256032" y="4114800"/>
            <a:ext cx="475488" cy="475488"/>
          </a:xfrm>
          <a:prstGeom prst="rect">
            <a:avLst/>
          </a:prstGeom>
        </p:spPr>
      </p:pic>
      <p:sp>
        <p:nvSpPr>
          <p:cNvPr id="33" name="Shape 27"/>
          <p:cNvSpPr/>
          <p:nvPr/>
        </p:nvSpPr>
        <p:spPr>
          <a:xfrm>
            <a:off x="859536" y="4023360"/>
            <a:ext cx="4992624" cy="804672"/>
          </a:xfrm>
          <a:prstGeom prst="rect">
            <a:avLst/>
          </a:prstGeom>
          <a:solidFill>
            <a:srgbClr val="F2F0EC"/>
          </a:solidFill>
          <a:ln w="12700">
            <a:solidFill>
              <a:srgbClr val="D8D0C4"/>
            </a:solidFill>
            <a:prstDash val="solid"/>
          </a:ln>
        </p:spPr>
        <p:txBody>
          <a:bodyPr/>
          <a:lstStyle/>
          <a:p>
            <a:endParaRPr lang="en-GB"/>
          </a:p>
        </p:txBody>
      </p:sp>
      <p:sp>
        <p:nvSpPr>
          <p:cNvPr id="34" name="Text 28"/>
          <p:cNvSpPr/>
          <p:nvPr/>
        </p:nvSpPr>
        <p:spPr>
          <a:xfrm>
            <a:off x="950976" y="4078224"/>
            <a:ext cx="4809744" cy="256032"/>
          </a:xfrm>
          <a:prstGeom prst="rect">
            <a:avLst/>
          </a:prstGeom>
          <a:noFill/>
          <a:ln/>
        </p:spPr>
        <p:txBody>
          <a:bodyPr wrap="square" rtlCol="0" anchor="ctr"/>
          <a:lstStyle/>
          <a:p>
            <a:pPr marL="0" indent="0">
              <a:buNone/>
            </a:pPr>
            <a:r>
              <a:rPr lang="en-US" sz="1300" b="1">
                <a:solidFill>
                  <a:srgbClr val="C8862C"/>
                </a:solidFill>
                <a:latin typeface="Arial" pitchFamily="34" charset="0"/>
                <a:ea typeface="Arial" pitchFamily="34" charset="-122"/>
                <a:cs typeface="Arial" pitchFamily="34" charset="-120"/>
              </a:rPr>
              <a:t>Mandatory AT workforce training</a:t>
            </a:r>
            <a:endParaRPr lang="en-US" sz="1300"/>
          </a:p>
        </p:txBody>
      </p:sp>
      <p:sp>
        <p:nvSpPr>
          <p:cNvPr id="35" name="Text 29"/>
          <p:cNvSpPr/>
          <p:nvPr/>
        </p:nvSpPr>
        <p:spPr>
          <a:xfrm>
            <a:off x="950976" y="4334256"/>
            <a:ext cx="4809744" cy="438912"/>
          </a:xfrm>
          <a:prstGeom prst="rect">
            <a:avLst/>
          </a:prstGeom>
          <a:noFill/>
          <a:ln/>
        </p:spPr>
        <p:txBody>
          <a:bodyPr wrap="square" rtlCol="0" anchor="ctr"/>
          <a:lstStyle/>
          <a:p>
            <a:pPr marL="0" indent="0">
              <a:buNone/>
            </a:pPr>
            <a:r>
              <a:rPr lang="en-US" sz="1100">
                <a:solidFill>
                  <a:srgbClr val="1C2830"/>
                </a:solidFill>
                <a:latin typeface="Arial" pitchFamily="34" charset="0"/>
                <a:ea typeface="Arial" pitchFamily="34" charset="-122"/>
                <a:cs typeface="Arial" pitchFamily="34" charset="-120"/>
              </a:rPr>
              <a:t>Topol Review 2019 · &lt;40% trained (DHSC, 2023) — must change</a:t>
            </a:r>
            <a:endParaRPr lang="en-US" sz="1100"/>
          </a:p>
        </p:txBody>
      </p:sp>
      <p:sp>
        <p:nvSpPr>
          <p:cNvPr id="36" name="Shape 30"/>
          <p:cNvSpPr/>
          <p:nvPr/>
        </p:nvSpPr>
        <p:spPr>
          <a:xfrm>
            <a:off x="5925312" y="4023360"/>
            <a:ext cx="3017520" cy="804672"/>
          </a:xfrm>
          <a:prstGeom prst="rect">
            <a:avLst/>
          </a:prstGeom>
          <a:solidFill>
            <a:srgbClr val="E4F2F5"/>
          </a:solidFill>
          <a:ln w="12700">
            <a:solidFill>
              <a:srgbClr val="C5DCE6"/>
            </a:solidFill>
            <a:prstDash val="solid"/>
          </a:ln>
        </p:spPr>
        <p:txBody>
          <a:bodyPr/>
          <a:lstStyle/>
          <a:p>
            <a:endParaRPr lang="en-GB"/>
          </a:p>
        </p:txBody>
      </p:sp>
      <p:sp>
        <p:nvSpPr>
          <p:cNvPr id="37" name="Text 31"/>
          <p:cNvSpPr/>
          <p:nvPr/>
        </p:nvSpPr>
        <p:spPr>
          <a:xfrm>
            <a:off x="6016752" y="4187952"/>
            <a:ext cx="2834640" cy="475488"/>
          </a:xfrm>
          <a:prstGeom prst="rect">
            <a:avLst/>
          </a:prstGeom>
          <a:noFill/>
          <a:ln/>
        </p:spPr>
        <p:txBody>
          <a:bodyPr wrap="square" rtlCol="0" anchor="ctr"/>
          <a:lstStyle/>
          <a:p>
            <a:pPr marL="0" indent="0">
              <a:buNone/>
            </a:pPr>
            <a:r>
              <a:rPr lang="en-US" sz="1050" i="1">
                <a:solidFill>
                  <a:srgbClr val="6B8090"/>
                </a:solidFill>
                <a:latin typeface="Arial" pitchFamily="34" charset="0"/>
                <a:ea typeface="Arial" pitchFamily="34" charset="-122"/>
                <a:cs typeface="Arial" pitchFamily="34" charset="-120"/>
              </a:rPr>
              <a:t>→ Social care workforce regulation</a:t>
            </a:r>
            <a:endParaRPr lang="en-US" sz="1050"/>
          </a:p>
        </p:txBody>
      </p:sp>
      <p:pic>
        <p:nvPicPr>
          <p:cNvPr id="38" name="New Recording (14)">
            <a:hlinkClick r:id="" action="ppaction://media"/>
            <a:extLst>
              <a:ext uri="{FF2B5EF4-FFF2-40B4-BE49-F238E27FC236}">
                <a16:creationId xmlns:a16="http://schemas.microsoft.com/office/drawing/2014/main" id="{56B31A93-F198-77DB-4566-E703E2A2C1EA}"/>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121275" y="4024539"/>
            <a:ext cx="730250" cy="73025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8"/>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8"/>
                                        </p:tgtEl>
                                      </p:cBhvr>
                                    </p:cmd>
                                  </p:childTnLst>
                                </p:cTn>
                              </p:par>
                            </p:childTnLst>
                          </p:cTn>
                        </p:par>
                      </p:childTnLst>
                    </p:cTn>
                  </p:par>
                </p:childTnLst>
              </p:cTn>
              <p:nextCondLst>
                <p:cond evt="onClick" delay="0">
                  <p:tgtEl>
                    <p:spTgt spid="38"/>
                  </p:tgtEl>
                </p:cond>
              </p:nextCondLst>
            </p:seq>
            <p:audio>
              <p:cMediaNode vol="80000">
                <p:cTn id="7" fill="hold" display="0">
                  <p:stCondLst>
                    <p:cond delay="indefinite"/>
                  </p:stCondLst>
                  <p:endCondLst>
                    <p:cond evt="onStopAudio" delay="0">
                      <p:tgtEl>
                        <p:sldTgt/>
                      </p:tgtEl>
                    </p:cond>
                  </p:endCondLst>
                </p:cTn>
                <p:tgtEl>
                  <p:spTgt spid="38"/>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59536"/>
          </a:xfrm>
          <a:prstGeom prst="rect">
            <a:avLst/>
          </a:prstGeom>
          <a:solidFill>
            <a:srgbClr val="04536B"/>
          </a:solidFill>
          <a:ln w="12700">
            <a:solidFill>
              <a:srgbClr val="04536B"/>
            </a:solidFill>
            <a:prstDash val="solid"/>
          </a:ln>
        </p:spPr>
        <p:txBody>
          <a:bodyPr/>
          <a:lstStyle/>
          <a:p>
            <a:endParaRPr lang="en-GB"/>
          </a:p>
        </p:txBody>
      </p:sp>
      <p:sp>
        <p:nvSpPr>
          <p:cNvPr id="3" name="Shape 1"/>
          <p:cNvSpPr/>
          <p:nvPr/>
        </p:nvSpPr>
        <p:spPr>
          <a:xfrm>
            <a:off x="0" y="859536"/>
            <a:ext cx="9144000" cy="45720"/>
          </a:xfrm>
          <a:prstGeom prst="rect">
            <a:avLst/>
          </a:prstGeom>
          <a:solidFill>
            <a:srgbClr val="C8862C"/>
          </a:solidFill>
          <a:ln w="12700">
            <a:solidFill>
              <a:srgbClr val="C8862C"/>
            </a:solidFill>
            <a:prstDash val="solid"/>
          </a:ln>
        </p:spPr>
        <p:txBody>
          <a:bodyPr/>
          <a:lstStyle/>
          <a:p>
            <a:endParaRPr lang="en-GB"/>
          </a:p>
        </p:txBody>
      </p:sp>
      <p:sp>
        <p:nvSpPr>
          <p:cNvPr id="4" name="Text 2"/>
          <p:cNvSpPr/>
          <p:nvPr/>
        </p:nvSpPr>
        <p:spPr>
          <a:xfrm>
            <a:off x="201168" y="0"/>
            <a:ext cx="5943600" cy="859536"/>
          </a:xfrm>
          <a:prstGeom prst="rect">
            <a:avLst/>
          </a:prstGeom>
          <a:noFill/>
          <a:ln/>
        </p:spPr>
        <p:txBody>
          <a:bodyPr wrap="square" rtlCol="0" anchor="ctr"/>
          <a:lstStyle/>
          <a:p>
            <a:pPr marL="0" indent="0">
              <a:buNone/>
            </a:pPr>
            <a:r>
              <a:rPr lang="en-US" sz="1900" b="1">
                <a:solidFill>
                  <a:srgbClr val="FFFFFF"/>
                </a:solidFill>
                <a:latin typeface="Arial" pitchFamily="34" charset="0"/>
                <a:ea typeface="Arial" pitchFamily="34" charset="-122"/>
                <a:cs typeface="Arial" pitchFamily="34" charset="-120"/>
              </a:rPr>
              <a:t>Conclusion: Theory, Policy and Practice</a:t>
            </a:r>
            <a:endParaRPr lang="en-US" sz="1900"/>
          </a:p>
        </p:txBody>
      </p:sp>
      <p:sp>
        <p:nvSpPr>
          <p:cNvPr id="5" name="Text 3"/>
          <p:cNvSpPr/>
          <p:nvPr/>
        </p:nvSpPr>
        <p:spPr>
          <a:xfrm>
            <a:off x="6217920" y="54864"/>
            <a:ext cx="2834640" cy="749808"/>
          </a:xfrm>
          <a:prstGeom prst="rect">
            <a:avLst/>
          </a:prstGeom>
          <a:noFill/>
          <a:ln/>
        </p:spPr>
        <p:txBody>
          <a:bodyPr wrap="square" rtlCol="0" anchor="ctr"/>
          <a:lstStyle/>
          <a:p>
            <a:pPr marL="0" indent="0" algn="r">
              <a:buNone/>
            </a:pPr>
            <a:r>
              <a:rPr lang="en-US" sz="1000" i="1">
                <a:solidFill>
                  <a:srgbClr val="C5DCE6"/>
                </a:solidFill>
                <a:latin typeface="Arial" pitchFamily="34" charset="0"/>
                <a:ea typeface="Arial" pitchFamily="34" charset="-122"/>
                <a:cs typeface="Arial" pitchFamily="34" charset="-120"/>
              </a:rPr>
              <a:t>Bringing it all together</a:t>
            </a:r>
            <a:endParaRPr lang="en-US" sz="1000"/>
          </a:p>
        </p:txBody>
      </p:sp>
      <p:sp>
        <p:nvSpPr>
          <p:cNvPr id="6" name="Shape 4"/>
          <p:cNvSpPr/>
          <p:nvPr/>
        </p:nvSpPr>
        <p:spPr>
          <a:xfrm>
            <a:off x="0" y="4956048"/>
            <a:ext cx="9144000" cy="182880"/>
          </a:xfrm>
          <a:prstGeom prst="rect">
            <a:avLst/>
          </a:prstGeom>
          <a:solidFill>
            <a:srgbClr val="E4F2F5"/>
          </a:solidFill>
          <a:ln w="12700">
            <a:solidFill>
              <a:srgbClr val="E4F2F5"/>
            </a:solidFill>
            <a:prstDash val="solid"/>
          </a:ln>
        </p:spPr>
        <p:txBody>
          <a:bodyPr/>
          <a:lstStyle/>
          <a:p>
            <a:endParaRPr lang="en-GB"/>
          </a:p>
        </p:txBody>
      </p:sp>
      <p:sp>
        <p:nvSpPr>
          <p:cNvPr id="7" name="Text 5"/>
          <p:cNvSpPr/>
          <p:nvPr/>
        </p:nvSpPr>
        <p:spPr>
          <a:xfrm>
            <a:off x="228600" y="4960620"/>
            <a:ext cx="6400800" cy="155448"/>
          </a:xfrm>
          <a:prstGeom prst="rect">
            <a:avLst/>
          </a:prstGeom>
          <a:noFill/>
          <a:ln/>
        </p:spPr>
        <p:txBody>
          <a:bodyPr wrap="square" rtlCol="0" anchor="ctr"/>
          <a:lstStyle/>
          <a:p>
            <a:pPr marL="0" indent="0">
              <a:buNone/>
            </a:pPr>
            <a:r>
              <a:rPr lang="en-US" sz="700">
                <a:solidFill>
                  <a:srgbClr val="6B8090"/>
                </a:solidFill>
                <a:latin typeface="Arial" pitchFamily="34" charset="0"/>
                <a:ea typeface="Arial" pitchFamily="34" charset="-122"/>
                <a:cs typeface="Arial" pitchFamily="34" charset="-120"/>
              </a:rPr>
              <a:t>BMHP6027 – Empowering the Older Person  |  Shareen Bi (2318894)</a:t>
            </a:r>
            <a:endParaRPr lang="en-US" sz="700"/>
          </a:p>
        </p:txBody>
      </p:sp>
      <p:sp>
        <p:nvSpPr>
          <p:cNvPr id="8" name="Text 6"/>
          <p:cNvSpPr/>
          <p:nvPr/>
        </p:nvSpPr>
        <p:spPr>
          <a:xfrm>
            <a:off x="8686800" y="4960620"/>
            <a:ext cx="411480" cy="155448"/>
          </a:xfrm>
          <a:prstGeom prst="rect">
            <a:avLst/>
          </a:prstGeom>
          <a:noFill/>
          <a:ln/>
        </p:spPr>
        <p:txBody>
          <a:bodyPr wrap="square" rtlCol="0" anchor="ctr"/>
          <a:lstStyle/>
          <a:p>
            <a:pPr marL="0" indent="0" algn="r">
              <a:buNone/>
            </a:pPr>
            <a:r>
              <a:rPr lang="en-US" sz="700">
                <a:solidFill>
                  <a:srgbClr val="6B8090"/>
                </a:solidFill>
                <a:latin typeface="Arial" pitchFamily="34" charset="0"/>
                <a:ea typeface="Arial" pitchFamily="34" charset="-122"/>
                <a:cs typeface="Arial" pitchFamily="34" charset="-120"/>
              </a:rPr>
              <a:t>15/16</a:t>
            </a:r>
            <a:endParaRPr lang="en-US" sz="700"/>
          </a:p>
        </p:txBody>
      </p:sp>
      <p:sp>
        <p:nvSpPr>
          <p:cNvPr id="9" name="Shape 7"/>
          <p:cNvSpPr/>
          <p:nvPr/>
        </p:nvSpPr>
        <p:spPr>
          <a:xfrm>
            <a:off x="201168" y="960120"/>
            <a:ext cx="8741664" cy="548640"/>
          </a:xfrm>
          <a:prstGeom prst="rect">
            <a:avLst/>
          </a:prstGeom>
          <a:solidFill>
            <a:srgbClr val="04536B"/>
          </a:solidFill>
          <a:ln w="12700">
            <a:solidFill>
              <a:srgbClr val="04536B"/>
            </a:solidFill>
            <a:prstDash val="solid"/>
          </a:ln>
        </p:spPr>
        <p:txBody>
          <a:bodyPr/>
          <a:lstStyle/>
          <a:p>
            <a:endParaRPr lang="en-GB"/>
          </a:p>
        </p:txBody>
      </p:sp>
      <p:sp>
        <p:nvSpPr>
          <p:cNvPr id="10" name="Shape 8"/>
          <p:cNvSpPr/>
          <p:nvPr/>
        </p:nvSpPr>
        <p:spPr>
          <a:xfrm>
            <a:off x="201168" y="960120"/>
            <a:ext cx="73152" cy="548640"/>
          </a:xfrm>
          <a:prstGeom prst="rect">
            <a:avLst/>
          </a:prstGeom>
          <a:solidFill>
            <a:srgbClr val="C8862C"/>
          </a:solidFill>
          <a:ln w="12700">
            <a:solidFill>
              <a:srgbClr val="C8862C"/>
            </a:solidFill>
            <a:prstDash val="solid"/>
          </a:ln>
        </p:spPr>
        <p:txBody>
          <a:bodyPr/>
          <a:lstStyle/>
          <a:p>
            <a:endParaRPr lang="en-GB"/>
          </a:p>
        </p:txBody>
      </p:sp>
      <p:sp>
        <p:nvSpPr>
          <p:cNvPr id="11" name="Text 9"/>
          <p:cNvSpPr/>
          <p:nvPr/>
        </p:nvSpPr>
        <p:spPr>
          <a:xfrm>
            <a:off x="365760" y="960120"/>
            <a:ext cx="8412480" cy="548640"/>
          </a:xfrm>
          <a:prstGeom prst="rect">
            <a:avLst/>
          </a:prstGeom>
          <a:noFill/>
          <a:ln/>
        </p:spPr>
        <p:txBody>
          <a:bodyPr wrap="square" rtlCol="0" anchor="ctr"/>
          <a:lstStyle/>
          <a:p>
            <a:pPr marL="0" indent="0" algn="ctr">
              <a:buNone/>
            </a:pPr>
            <a:r>
              <a:rPr lang="en-US" sz="1150" i="1">
                <a:solidFill>
                  <a:srgbClr val="FFFFFF"/>
                </a:solidFill>
                <a:latin typeface="Arial" pitchFamily="34" charset="0"/>
                <a:ea typeface="Arial" pitchFamily="34" charset="-122"/>
                <a:cs typeface="Arial" pitchFamily="34" charset="-120"/>
              </a:rPr>
              <a:t>"Empowerment is not what we do to older people. It is the condition we create that allows them to be the authors of their own lives."</a:t>
            </a:r>
            <a:endParaRPr lang="en-US" sz="1150"/>
          </a:p>
        </p:txBody>
      </p:sp>
      <p:sp>
        <p:nvSpPr>
          <p:cNvPr id="12" name="Shape 10"/>
          <p:cNvSpPr/>
          <p:nvPr/>
        </p:nvSpPr>
        <p:spPr>
          <a:xfrm>
            <a:off x="201168" y="1591056"/>
            <a:ext cx="2834640" cy="3200400"/>
          </a:xfrm>
          <a:prstGeom prst="rect">
            <a:avLst/>
          </a:prstGeom>
          <a:solidFill>
            <a:srgbClr val="F2F0EC"/>
          </a:solidFill>
          <a:ln w="12700">
            <a:solidFill>
              <a:srgbClr val="04536B"/>
            </a:solidFill>
            <a:prstDash val="solid"/>
          </a:ln>
          <a:effectLst>
            <a:outerShdw blurRad="50800" dist="25400" dir="2700000" algn="bl" rotWithShape="0">
              <a:srgbClr val="000000">
                <a:alpha val="9000"/>
              </a:srgbClr>
            </a:outerShdw>
          </a:effectLst>
        </p:spPr>
        <p:txBody>
          <a:bodyPr/>
          <a:lstStyle/>
          <a:p>
            <a:endParaRPr lang="en-GB"/>
          </a:p>
        </p:txBody>
      </p:sp>
      <p:sp>
        <p:nvSpPr>
          <p:cNvPr id="13" name="Shape 11"/>
          <p:cNvSpPr/>
          <p:nvPr/>
        </p:nvSpPr>
        <p:spPr>
          <a:xfrm>
            <a:off x="201168" y="1591056"/>
            <a:ext cx="2834640" cy="457200"/>
          </a:xfrm>
          <a:prstGeom prst="rect">
            <a:avLst/>
          </a:prstGeom>
          <a:solidFill>
            <a:srgbClr val="04536B"/>
          </a:solidFill>
          <a:ln w="12700">
            <a:solidFill>
              <a:srgbClr val="04536B"/>
            </a:solidFill>
            <a:prstDash val="solid"/>
          </a:ln>
        </p:spPr>
        <p:txBody>
          <a:bodyPr/>
          <a:lstStyle/>
          <a:p>
            <a:endParaRPr lang="en-GB"/>
          </a:p>
        </p:txBody>
      </p:sp>
      <p:sp>
        <p:nvSpPr>
          <p:cNvPr id="14" name="Text 12"/>
          <p:cNvSpPr/>
          <p:nvPr/>
        </p:nvSpPr>
        <p:spPr>
          <a:xfrm>
            <a:off x="292608" y="1591056"/>
            <a:ext cx="2651760" cy="457200"/>
          </a:xfrm>
          <a:prstGeom prst="rect">
            <a:avLst/>
          </a:prstGeom>
          <a:noFill/>
          <a:ln/>
        </p:spPr>
        <p:txBody>
          <a:bodyPr wrap="square" rtlCol="0" anchor="ctr"/>
          <a:lstStyle/>
          <a:p>
            <a:pPr marL="0" indent="0">
              <a:buNone/>
            </a:pPr>
            <a:r>
              <a:rPr lang="en-US" sz="1300" b="1">
                <a:solidFill>
                  <a:srgbClr val="FFFFFF"/>
                </a:solidFill>
                <a:latin typeface="Arial" pitchFamily="34" charset="0"/>
                <a:ea typeface="Arial" pitchFamily="34" charset="-122"/>
                <a:cs typeface="Arial" pitchFamily="34" charset="-120"/>
              </a:rPr>
              <a:t>Theory aligns</a:t>
            </a:r>
            <a:endParaRPr lang="en-US" sz="1300"/>
          </a:p>
        </p:txBody>
      </p:sp>
      <p:pic>
        <p:nvPicPr>
          <p:cNvPr id="15" name="Image 0" descr="preencoded.png"/>
          <p:cNvPicPr>
            <a:picLocks noChangeAspect="1"/>
          </p:cNvPicPr>
          <p:nvPr/>
        </p:nvPicPr>
        <p:blipFill>
          <a:blip r:embed="rId5"/>
          <a:stretch>
            <a:fillRect/>
          </a:stretch>
        </p:blipFill>
        <p:spPr>
          <a:xfrm>
            <a:off x="1024128" y="2103120"/>
            <a:ext cx="1005840" cy="1005840"/>
          </a:xfrm>
          <a:prstGeom prst="rect">
            <a:avLst/>
          </a:prstGeom>
        </p:spPr>
      </p:pic>
      <p:sp>
        <p:nvSpPr>
          <p:cNvPr id="16" name="Text 13"/>
          <p:cNvSpPr/>
          <p:nvPr/>
        </p:nvSpPr>
        <p:spPr>
          <a:xfrm>
            <a:off x="310896" y="3182112"/>
            <a:ext cx="2615184" cy="1536192"/>
          </a:xfrm>
          <a:prstGeom prst="rect">
            <a:avLst/>
          </a:prstGeom>
          <a:noFill/>
          <a:ln/>
        </p:spPr>
        <p:txBody>
          <a:bodyPr wrap="square" rtlCol="0" anchor="t"/>
          <a:lstStyle/>
          <a:p>
            <a:pPr marL="0" indent="0">
              <a:buNone/>
            </a:pPr>
            <a:r>
              <a:rPr lang="en-US" sz="1200">
                <a:solidFill>
                  <a:srgbClr val="1C2830"/>
                </a:solidFill>
                <a:latin typeface="Arial" pitchFamily="34" charset="0"/>
                <a:ea typeface="Arial" pitchFamily="34" charset="-122"/>
                <a:cs typeface="Arial" pitchFamily="34" charset="-120"/>
              </a:rPr>
              <a:t>Activity + Continuity Theory + Kitwood → all point toward the same model: enabling people to live the lives they value</a:t>
            </a:r>
            <a:endParaRPr lang="en-US" sz="1200"/>
          </a:p>
        </p:txBody>
      </p:sp>
      <p:sp>
        <p:nvSpPr>
          <p:cNvPr id="17" name="Shape 14"/>
          <p:cNvSpPr/>
          <p:nvPr/>
        </p:nvSpPr>
        <p:spPr>
          <a:xfrm>
            <a:off x="3191256" y="1591056"/>
            <a:ext cx="2834640" cy="3200400"/>
          </a:xfrm>
          <a:prstGeom prst="rect">
            <a:avLst/>
          </a:prstGeom>
          <a:solidFill>
            <a:srgbClr val="F2F0EC"/>
          </a:solidFill>
          <a:ln w="12700">
            <a:solidFill>
              <a:srgbClr val="1A5F9E"/>
            </a:solidFill>
            <a:prstDash val="solid"/>
          </a:ln>
          <a:effectLst>
            <a:outerShdw blurRad="50800" dist="25400" dir="2700000" algn="bl" rotWithShape="0">
              <a:srgbClr val="000000">
                <a:alpha val="9000"/>
              </a:srgbClr>
            </a:outerShdw>
          </a:effectLst>
        </p:spPr>
        <p:txBody>
          <a:bodyPr/>
          <a:lstStyle/>
          <a:p>
            <a:endParaRPr lang="en-GB"/>
          </a:p>
        </p:txBody>
      </p:sp>
      <p:sp>
        <p:nvSpPr>
          <p:cNvPr id="18" name="Shape 15"/>
          <p:cNvSpPr/>
          <p:nvPr/>
        </p:nvSpPr>
        <p:spPr>
          <a:xfrm>
            <a:off x="3191256" y="1591056"/>
            <a:ext cx="2834640" cy="457200"/>
          </a:xfrm>
          <a:prstGeom prst="rect">
            <a:avLst/>
          </a:prstGeom>
          <a:solidFill>
            <a:srgbClr val="1A5F9E"/>
          </a:solidFill>
          <a:ln w="12700">
            <a:solidFill>
              <a:srgbClr val="1A5F9E"/>
            </a:solidFill>
            <a:prstDash val="solid"/>
          </a:ln>
        </p:spPr>
        <p:txBody>
          <a:bodyPr/>
          <a:lstStyle/>
          <a:p>
            <a:endParaRPr lang="en-GB"/>
          </a:p>
        </p:txBody>
      </p:sp>
      <p:sp>
        <p:nvSpPr>
          <p:cNvPr id="19" name="Text 16"/>
          <p:cNvSpPr/>
          <p:nvPr/>
        </p:nvSpPr>
        <p:spPr>
          <a:xfrm>
            <a:off x="3282696" y="1591056"/>
            <a:ext cx="2651760" cy="457200"/>
          </a:xfrm>
          <a:prstGeom prst="rect">
            <a:avLst/>
          </a:prstGeom>
          <a:noFill/>
          <a:ln/>
        </p:spPr>
        <p:txBody>
          <a:bodyPr wrap="square" rtlCol="0" anchor="ctr"/>
          <a:lstStyle/>
          <a:p>
            <a:pPr marL="0" indent="0">
              <a:buNone/>
            </a:pPr>
            <a:r>
              <a:rPr lang="en-US" sz="1300" b="1">
                <a:solidFill>
                  <a:srgbClr val="FFFFFF"/>
                </a:solidFill>
                <a:latin typeface="Arial" pitchFamily="34" charset="0"/>
                <a:ea typeface="Arial" pitchFamily="34" charset="-122"/>
                <a:cs typeface="Arial" pitchFamily="34" charset="-120"/>
              </a:rPr>
              <a:t>Technology's role</a:t>
            </a:r>
            <a:endParaRPr lang="en-US" sz="1300"/>
          </a:p>
        </p:txBody>
      </p:sp>
      <p:pic>
        <p:nvPicPr>
          <p:cNvPr id="20" name="Image 1" descr="preencoded.png"/>
          <p:cNvPicPr>
            <a:picLocks noChangeAspect="1"/>
          </p:cNvPicPr>
          <p:nvPr/>
        </p:nvPicPr>
        <p:blipFill>
          <a:blip r:embed="rId6"/>
          <a:stretch>
            <a:fillRect/>
          </a:stretch>
        </p:blipFill>
        <p:spPr>
          <a:xfrm>
            <a:off x="4014216" y="2103120"/>
            <a:ext cx="1005840" cy="1005840"/>
          </a:xfrm>
          <a:prstGeom prst="rect">
            <a:avLst/>
          </a:prstGeom>
        </p:spPr>
      </p:pic>
      <p:sp>
        <p:nvSpPr>
          <p:cNvPr id="21" name="Text 17"/>
          <p:cNvSpPr/>
          <p:nvPr/>
        </p:nvSpPr>
        <p:spPr>
          <a:xfrm>
            <a:off x="3300984" y="3182112"/>
            <a:ext cx="2615184" cy="1536192"/>
          </a:xfrm>
          <a:prstGeom prst="rect">
            <a:avLst/>
          </a:prstGeom>
          <a:noFill/>
          <a:ln/>
        </p:spPr>
        <p:txBody>
          <a:bodyPr wrap="square" rtlCol="0" anchor="t"/>
          <a:lstStyle/>
          <a:p>
            <a:pPr marL="0" indent="0">
              <a:buNone/>
            </a:pPr>
            <a:r>
              <a:rPr lang="en-US" sz="1200">
                <a:solidFill>
                  <a:srgbClr val="1C2830"/>
                </a:solidFill>
                <a:latin typeface="Arial" pitchFamily="34" charset="0"/>
                <a:ea typeface="Arial" pitchFamily="34" charset="-122"/>
                <a:cs typeface="Arial" pitchFamily="34" charset="-120"/>
              </a:rPr>
              <a:t>Genuine potential — but only where equity is built in, ethics applied, and implementation is adequately resourced</a:t>
            </a:r>
            <a:endParaRPr lang="en-US" sz="1200"/>
          </a:p>
        </p:txBody>
      </p:sp>
      <p:sp>
        <p:nvSpPr>
          <p:cNvPr id="22" name="Shape 18"/>
          <p:cNvSpPr/>
          <p:nvPr/>
        </p:nvSpPr>
        <p:spPr>
          <a:xfrm>
            <a:off x="6181344" y="1591056"/>
            <a:ext cx="2834640" cy="3200400"/>
          </a:xfrm>
          <a:prstGeom prst="rect">
            <a:avLst/>
          </a:prstGeom>
          <a:solidFill>
            <a:srgbClr val="F2F0EC"/>
          </a:solidFill>
          <a:ln w="12700">
            <a:solidFill>
              <a:srgbClr val="C8862C"/>
            </a:solidFill>
            <a:prstDash val="solid"/>
          </a:ln>
          <a:effectLst>
            <a:outerShdw blurRad="50800" dist="25400" dir="2700000" algn="bl" rotWithShape="0">
              <a:srgbClr val="000000">
                <a:alpha val="9000"/>
              </a:srgbClr>
            </a:outerShdw>
          </a:effectLst>
        </p:spPr>
        <p:txBody>
          <a:bodyPr/>
          <a:lstStyle/>
          <a:p>
            <a:endParaRPr lang="en-GB"/>
          </a:p>
        </p:txBody>
      </p:sp>
      <p:sp>
        <p:nvSpPr>
          <p:cNvPr id="23" name="Shape 19"/>
          <p:cNvSpPr/>
          <p:nvPr/>
        </p:nvSpPr>
        <p:spPr>
          <a:xfrm>
            <a:off x="6181344" y="1591056"/>
            <a:ext cx="2834640" cy="457200"/>
          </a:xfrm>
          <a:prstGeom prst="rect">
            <a:avLst/>
          </a:prstGeom>
          <a:solidFill>
            <a:srgbClr val="C8862C"/>
          </a:solidFill>
          <a:ln w="12700">
            <a:solidFill>
              <a:srgbClr val="C8862C"/>
            </a:solidFill>
            <a:prstDash val="solid"/>
          </a:ln>
        </p:spPr>
        <p:txBody>
          <a:bodyPr/>
          <a:lstStyle/>
          <a:p>
            <a:endParaRPr lang="en-GB"/>
          </a:p>
        </p:txBody>
      </p:sp>
      <p:sp>
        <p:nvSpPr>
          <p:cNvPr id="24" name="Text 20"/>
          <p:cNvSpPr/>
          <p:nvPr/>
        </p:nvSpPr>
        <p:spPr>
          <a:xfrm>
            <a:off x="6272784" y="1591056"/>
            <a:ext cx="2651760" cy="457200"/>
          </a:xfrm>
          <a:prstGeom prst="rect">
            <a:avLst/>
          </a:prstGeom>
          <a:noFill/>
          <a:ln/>
        </p:spPr>
        <p:txBody>
          <a:bodyPr wrap="square" rtlCol="0" anchor="ctr"/>
          <a:lstStyle/>
          <a:p>
            <a:pPr marL="0" indent="0">
              <a:buNone/>
            </a:pPr>
            <a:r>
              <a:rPr lang="en-US" sz="1300" b="1">
                <a:solidFill>
                  <a:srgbClr val="FFFFFF"/>
                </a:solidFill>
                <a:latin typeface="Arial" pitchFamily="34" charset="0"/>
                <a:ea typeface="Arial" pitchFamily="34" charset="-122"/>
                <a:cs typeface="Arial" pitchFamily="34" charset="-120"/>
              </a:rPr>
              <a:t>What remains now</a:t>
            </a:r>
            <a:endParaRPr lang="en-US" sz="1300"/>
          </a:p>
        </p:txBody>
      </p:sp>
      <p:pic>
        <p:nvPicPr>
          <p:cNvPr id="25" name="Image 2" descr="preencoded.png"/>
          <p:cNvPicPr>
            <a:picLocks noChangeAspect="1"/>
          </p:cNvPicPr>
          <p:nvPr/>
        </p:nvPicPr>
        <p:blipFill>
          <a:blip r:embed="rId7"/>
          <a:stretch>
            <a:fillRect/>
          </a:stretch>
        </p:blipFill>
        <p:spPr>
          <a:xfrm>
            <a:off x="7004304" y="2103120"/>
            <a:ext cx="1005840" cy="1005840"/>
          </a:xfrm>
          <a:prstGeom prst="rect">
            <a:avLst/>
          </a:prstGeom>
        </p:spPr>
      </p:pic>
      <p:sp>
        <p:nvSpPr>
          <p:cNvPr id="26" name="Text 21"/>
          <p:cNvSpPr/>
          <p:nvPr/>
        </p:nvSpPr>
        <p:spPr>
          <a:xfrm>
            <a:off x="6291072" y="3182112"/>
            <a:ext cx="2615184" cy="1536192"/>
          </a:xfrm>
          <a:prstGeom prst="rect">
            <a:avLst/>
          </a:prstGeom>
          <a:noFill/>
          <a:ln/>
        </p:spPr>
        <p:txBody>
          <a:bodyPr wrap="square" rtlCol="0" anchor="t"/>
          <a:lstStyle/>
          <a:p>
            <a:pPr marL="0" indent="0">
              <a:buNone/>
            </a:pPr>
            <a:r>
              <a:rPr lang="en-US" sz="1200">
                <a:solidFill>
                  <a:srgbClr val="1C2830"/>
                </a:solidFill>
                <a:latin typeface="Arial" pitchFamily="34" charset="0"/>
                <a:ea typeface="Arial" pitchFamily="34" charset="-122"/>
                <a:cs typeface="Arial" pitchFamily="34" charset="-120"/>
              </a:rPr>
              <a:t>Policy commitment exists. Evidence exists. Political will and sustained investment are what are needed.</a:t>
            </a:r>
            <a:endParaRPr lang="en-US" sz="1200"/>
          </a:p>
        </p:txBody>
      </p:sp>
      <p:pic>
        <p:nvPicPr>
          <p:cNvPr id="27" name="New Recording (15)">
            <a:hlinkClick r:id="" action="ppaction://media"/>
            <a:extLst>
              <a:ext uri="{FF2B5EF4-FFF2-40B4-BE49-F238E27FC236}">
                <a16:creationId xmlns:a16="http://schemas.microsoft.com/office/drawing/2014/main" id="{D6BD78D7-8DEC-FD02-0DBD-0AB9FADD6D38}"/>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4653189" y="3692525"/>
            <a:ext cx="730250" cy="73025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7"/>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7"/>
                                        </p:tgtEl>
                                      </p:cBhvr>
                                    </p:cmd>
                                  </p:childTnLst>
                                </p:cTn>
                              </p:par>
                            </p:childTnLst>
                          </p:cTn>
                        </p:par>
                      </p:childTnLst>
                    </p:cTn>
                  </p:par>
                </p:childTnLst>
              </p:cTn>
              <p:nextCondLst>
                <p:cond evt="onClick" delay="0">
                  <p:tgtEl>
                    <p:spTgt spid="27"/>
                  </p:tgtEl>
                </p:cond>
              </p:nextCondLst>
            </p:seq>
            <p:audio>
              <p:cMediaNode vol="80000">
                <p:cTn id="7" fill="hold" display="0">
                  <p:stCondLst>
                    <p:cond delay="indefinite"/>
                  </p:stCondLst>
                  <p:endCondLst>
                    <p:cond evt="onStopAudio" delay="0">
                      <p:tgtEl>
                        <p:sldTgt/>
                      </p:tgtEl>
                    </p:cond>
                  </p:endCondLst>
                </p:cTn>
                <p:tgtEl>
                  <p:spTgt spid="27"/>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59536"/>
          </a:xfrm>
          <a:prstGeom prst="rect">
            <a:avLst/>
          </a:prstGeom>
          <a:solidFill>
            <a:srgbClr val="04536B"/>
          </a:solidFill>
          <a:ln w="12700">
            <a:solidFill>
              <a:srgbClr val="04536B"/>
            </a:solidFill>
            <a:prstDash val="solid"/>
          </a:ln>
        </p:spPr>
        <p:txBody>
          <a:bodyPr/>
          <a:lstStyle/>
          <a:p>
            <a:endParaRPr lang="en-GB"/>
          </a:p>
        </p:txBody>
      </p:sp>
      <p:sp>
        <p:nvSpPr>
          <p:cNvPr id="3" name="Shape 1"/>
          <p:cNvSpPr/>
          <p:nvPr/>
        </p:nvSpPr>
        <p:spPr>
          <a:xfrm>
            <a:off x="0" y="859536"/>
            <a:ext cx="9144000" cy="45720"/>
          </a:xfrm>
          <a:prstGeom prst="rect">
            <a:avLst/>
          </a:prstGeom>
          <a:solidFill>
            <a:srgbClr val="C8862C"/>
          </a:solidFill>
          <a:ln w="12700">
            <a:solidFill>
              <a:srgbClr val="C8862C"/>
            </a:solidFill>
            <a:prstDash val="solid"/>
          </a:ln>
        </p:spPr>
        <p:txBody>
          <a:bodyPr/>
          <a:lstStyle/>
          <a:p>
            <a:endParaRPr lang="en-GB"/>
          </a:p>
        </p:txBody>
      </p:sp>
      <p:sp>
        <p:nvSpPr>
          <p:cNvPr id="4" name="Text 2"/>
          <p:cNvSpPr/>
          <p:nvPr/>
        </p:nvSpPr>
        <p:spPr>
          <a:xfrm>
            <a:off x="201168" y="0"/>
            <a:ext cx="5943600" cy="859536"/>
          </a:xfrm>
          <a:prstGeom prst="rect">
            <a:avLst/>
          </a:prstGeom>
          <a:noFill/>
          <a:ln/>
        </p:spPr>
        <p:txBody>
          <a:bodyPr wrap="square" rtlCol="0" anchor="ctr"/>
          <a:lstStyle/>
          <a:p>
            <a:pPr marL="0" indent="0">
              <a:buNone/>
            </a:pPr>
            <a:r>
              <a:rPr lang="en-US" sz="1900" b="1">
                <a:solidFill>
                  <a:srgbClr val="FFFFFF"/>
                </a:solidFill>
                <a:latin typeface="Arial" pitchFamily="34" charset="0"/>
                <a:ea typeface="Arial" pitchFamily="34" charset="-122"/>
                <a:cs typeface="Arial" pitchFamily="34" charset="-120"/>
              </a:rPr>
              <a:t>References</a:t>
            </a:r>
            <a:endParaRPr lang="en-US" sz="1900"/>
          </a:p>
        </p:txBody>
      </p:sp>
      <p:sp>
        <p:nvSpPr>
          <p:cNvPr id="5" name="Text 3"/>
          <p:cNvSpPr/>
          <p:nvPr/>
        </p:nvSpPr>
        <p:spPr>
          <a:xfrm>
            <a:off x="6217920" y="54864"/>
            <a:ext cx="2834640" cy="749808"/>
          </a:xfrm>
          <a:prstGeom prst="rect">
            <a:avLst/>
          </a:prstGeom>
          <a:noFill/>
          <a:ln/>
        </p:spPr>
        <p:txBody>
          <a:bodyPr wrap="square" rtlCol="0" anchor="ctr"/>
          <a:lstStyle/>
          <a:p>
            <a:pPr marL="0" indent="0" algn="r">
              <a:buNone/>
            </a:pPr>
            <a:r>
              <a:rPr lang="en-US" sz="1000" i="1">
                <a:solidFill>
                  <a:srgbClr val="C5DCE6"/>
                </a:solidFill>
                <a:latin typeface="Arial" pitchFamily="34" charset="0"/>
                <a:ea typeface="Arial" pitchFamily="34" charset="-122"/>
                <a:cs typeface="Arial" pitchFamily="34" charset="-120"/>
              </a:rPr>
              <a:t>Harvard Referencing · 33 sources</a:t>
            </a:r>
            <a:endParaRPr lang="en-US" sz="1000"/>
          </a:p>
        </p:txBody>
      </p:sp>
      <p:sp>
        <p:nvSpPr>
          <p:cNvPr id="6" name="Shape 4"/>
          <p:cNvSpPr/>
          <p:nvPr/>
        </p:nvSpPr>
        <p:spPr>
          <a:xfrm>
            <a:off x="0" y="4956048"/>
            <a:ext cx="9144000" cy="182880"/>
          </a:xfrm>
          <a:prstGeom prst="rect">
            <a:avLst/>
          </a:prstGeom>
          <a:solidFill>
            <a:srgbClr val="E4F2F5"/>
          </a:solidFill>
          <a:ln w="12700">
            <a:solidFill>
              <a:srgbClr val="E4F2F5"/>
            </a:solidFill>
            <a:prstDash val="solid"/>
          </a:ln>
        </p:spPr>
        <p:txBody>
          <a:bodyPr/>
          <a:lstStyle/>
          <a:p>
            <a:endParaRPr lang="en-GB"/>
          </a:p>
        </p:txBody>
      </p:sp>
      <p:sp>
        <p:nvSpPr>
          <p:cNvPr id="7" name="Text 5"/>
          <p:cNvSpPr/>
          <p:nvPr/>
        </p:nvSpPr>
        <p:spPr>
          <a:xfrm>
            <a:off x="228600" y="4960620"/>
            <a:ext cx="6400800" cy="155448"/>
          </a:xfrm>
          <a:prstGeom prst="rect">
            <a:avLst/>
          </a:prstGeom>
          <a:noFill/>
          <a:ln/>
        </p:spPr>
        <p:txBody>
          <a:bodyPr wrap="square" rtlCol="0" anchor="ctr"/>
          <a:lstStyle/>
          <a:p>
            <a:pPr marL="0" indent="0">
              <a:buNone/>
            </a:pPr>
            <a:r>
              <a:rPr lang="en-US" sz="700">
                <a:solidFill>
                  <a:srgbClr val="6B8090"/>
                </a:solidFill>
                <a:latin typeface="Arial" pitchFamily="34" charset="0"/>
                <a:ea typeface="Arial" pitchFamily="34" charset="-122"/>
                <a:cs typeface="Arial" pitchFamily="34" charset="-120"/>
              </a:rPr>
              <a:t>BMHP6027 – Empowering the Older Person  |  Shareen Bi (2318894)</a:t>
            </a:r>
            <a:endParaRPr lang="en-US" sz="700"/>
          </a:p>
        </p:txBody>
      </p:sp>
      <p:sp>
        <p:nvSpPr>
          <p:cNvPr id="8" name="Text 6"/>
          <p:cNvSpPr/>
          <p:nvPr/>
        </p:nvSpPr>
        <p:spPr>
          <a:xfrm>
            <a:off x="8686800" y="4960620"/>
            <a:ext cx="411480" cy="155448"/>
          </a:xfrm>
          <a:prstGeom prst="rect">
            <a:avLst/>
          </a:prstGeom>
          <a:noFill/>
          <a:ln/>
        </p:spPr>
        <p:txBody>
          <a:bodyPr wrap="square" rtlCol="0" anchor="ctr"/>
          <a:lstStyle/>
          <a:p>
            <a:pPr marL="0" indent="0" algn="r">
              <a:buNone/>
            </a:pPr>
            <a:r>
              <a:rPr lang="en-US" sz="700">
                <a:solidFill>
                  <a:srgbClr val="6B8090"/>
                </a:solidFill>
                <a:latin typeface="Arial" pitchFamily="34" charset="0"/>
                <a:ea typeface="Arial" pitchFamily="34" charset="-122"/>
                <a:cs typeface="Arial" pitchFamily="34" charset="-120"/>
              </a:rPr>
              <a:t>16/16</a:t>
            </a:r>
            <a:endParaRPr lang="en-US" sz="700"/>
          </a:p>
        </p:txBody>
      </p:sp>
      <p:sp>
        <p:nvSpPr>
          <p:cNvPr id="9" name="Text 7"/>
          <p:cNvSpPr/>
          <p:nvPr/>
        </p:nvSpPr>
        <p:spPr>
          <a:xfrm>
            <a:off x="201168" y="969264"/>
            <a:ext cx="4370832" cy="3950208"/>
          </a:xfrm>
          <a:prstGeom prst="rect">
            <a:avLst/>
          </a:prstGeom>
          <a:noFill/>
          <a:ln/>
        </p:spPr>
        <p:txBody>
          <a:bodyPr wrap="square" rtlCol="0" anchor="t"/>
          <a:lstStyle/>
          <a:p>
            <a:pPr marL="0" indent="0">
              <a:lnSpc>
                <a:spcPct val="120000"/>
              </a:lnSpc>
              <a:buNone/>
            </a:pPr>
            <a:r>
              <a:rPr lang="en-US" sz="780">
                <a:solidFill>
                  <a:srgbClr val="1C2830"/>
                </a:solidFill>
                <a:latin typeface="Arial" pitchFamily="34" charset="0"/>
                <a:ea typeface="Arial" pitchFamily="34" charset="-122"/>
                <a:cs typeface="Arial" pitchFamily="34" charset="-120"/>
              </a:rPr>
              <a:t>Age UK (2023) Later Life in the United Kingdom 2023. London: Age UK.</a:t>
            </a:r>
            <a:endParaRPr lang="en-US" sz="780"/>
          </a:p>
          <a:p>
            <a:pPr marL="0" indent="0">
              <a:lnSpc>
                <a:spcPct val="120000"/>
              </a:lnSpc>
              <a:buNone/>
            </a:pPr>
            <a:r>
              <a:rPr lang="en-US" sz="780">
                <a:solidFill>
                  <a:srgbClr val="1C2830"/>
                </a:solidFill>
                <a:latin typeface="Arial" pitchFamily="34" charset="0"/>
                <a:ea typeface="Arial" pitchFamily="34" charset="-122"/>
                <a:cs typeface="Arial" pitchFamily="34" charset="-120"/>
              </a:rPr>
              <a:t>Age UK (2024) Offline and Overlooked. London: Age UK.</a:t>
            </a:r>
            <a:endParaRPr lang="en-US" sz="780"/>
          </a:p>
          <a:p>
            <a:pPr marL="0" indent="0">
              <a:lnSpc>
                <a:spcPct val="120000"/>
              </a:lnSpc>
              <a:buNone/>
            </a:pPr>
            <a:r>
              <a:rPr lang="en-US" sz="780">
                <a:solidFill>
                  <a:srgbClr val="1C2830"/>
                </a:solidFill>
                <a:latin typeface="Arial" pitchFamily="34" charset="0"/>
                <a:ea typeface="Arial" pitchFamily="34" charset="-122"/>
                <a:cs typeface="Arial" pitchFamily="34" charset="-120"/>
              </a:rPr>
              <a:t>Alzheimer's Disease International (2019) World Alzheimer Report 2019. London: ADI.</a:t>
            </a:r>
            <a:endParaRPr lang="en-US" sz="780"/>
          </a:p>
          <a:p>
            <a:pPr marL="0" indent="0">
              <a:lnSpc>
                <a:spcPct val="120000"/>
              </a:lnSpc>
              <a:buNone/>
            </a:pPr>
            <a:r>
              <a:rPr lang="en-US" sz="780">
                <a:solidFill>
                  <a:srgbClr val="1C2830"/>
                </a:solidFill>
                <a:latin typeface="Arial" pitchFamily="34" charset="0"/>
                <a:ea typeface="Arial" pitchFamily="34" charset="-122"/>
                <a:cs typeface="Arial" pitchFamily="34" charset="-120"/>
              </a:rPr>
              <a:t>Alzheimer's Research UK (2023) Dementia Statistics Hub. Cambridge: ARUK.</a:t>
            </a:r>
            <a:endParaRPr lang="en-US" sz="780"/>
          </a:p>
          <a:p>
            <a:pPr marL="0" indent="0">
              <a:lnSpc>
                <a:spcPct val="120000"/>
              </a:lnSpc>
              <a:buNone/>
            </a:pPr>
            <a:r>
              <a:rPr lang="en-US" sz="780">
                <a:solidFill>
                  <a:srgbClr val="1C2830"/>
                </a:solidFill>
                <a:latin typeface="Arial" pitchFamily="34" charset="0"/>
                <a:ea typeface="Arial" pitchFamily="34" charset="-122"/>
                <a:cs typeface="Arial" pitchFamily="34" charset="-120"/>
              </a:rPr>
              <a:t>Alzheimer's Society (2021) Dementia UK: Update. London: Alzheimer's Society.</a:t>
            </a:r>
            <a:endParaRPr lang="en-US" sz="780"/>
          </a:p>
          <a:p>
            <a:pPr marL="0" indent="0">
              <a:lnSpc>
                <a:spcPct val="120000"/>
              </a:lnSpc>
              <a:buNone/>
            </a:pPr>
            <a:r>
              <a:rPr lang="en-US" sz="780">
                <a:solidFill>
                  <a:srgbClr val="1C2830"/>
                </a:solidFill>
                <a:latin typeface="Arial" pitchFamily="34" charset="0"/>
                <a:ea typeface="Arial" pitchFamily="34" charset="-122"/>
                <a:cs typeface="Arial" pitchFamily="34" charset="-120"/>
              </a:rPr>
              <a:t>Atchley, R.C. (1989) 'Continuity theory of normal aging', The Gerontologist, 29(2), pp. 183–190.</a:t>
            </a:r>
            <a:endParaRPr lang="en-US" sz="780"/>
          </a:p>
          <a:p>
            <a:pPr marL="0" indent="0">
              <a:lnSpc>
                <a:spcPct val="120000"/>
              </a:lnSpc>
              <a:buNone/>
            </a:pPr>
            <a:r>
              <a:rPr lang="en-US" sz="780">
                <a:solidFill>
                  <a:srgbClr val="1C2830"/>
                </a:solidFill>
                <a:latin typeface="Arial" pitchFamily="34" charset="0"/>
                <a:ea typeface="Arial" pitchFamily="34" charset="-122"/>
                <a:cs typeface="Arial" pitchFamily="34" charset="-120"/>
              </a:rPr>
              <a:t>Care Act (2014) c. 23. London: The Stationery Office.</a:t>
            </a:r>
            <a:endParaRPr lang="en-US" sz="780"/>
          </a:p>
          <a:p>
            <a:pPr marL="0" indent="0">
              <a:lnSpc>
                <a:spcPct val="120000"/>
              </a:lnSpc>
              <a:buNone/>
            </a:pPr>
            <a:r>
              <a:rPr lang="en-US" sz="780">
                <a:solidFill>
                  <a:srgbClr val="1C2830"/>
                </a:solidFill>
                <a:latin typeface="Arial" pitchFamily="34" charset="0"/>
                <a:ea typeface="Arial" pitchFamily="34" charset="-122"/>
                <a:cs typeface="Arial" pitchFamily="34" charset="-120"/>
              </a:rPr>
              <a:t>Care Quality Commission (2022) State of Care 2021/22. Newcastle: CQC.</a:t>
            </a:r>
            <a:endParaRPr lang="en-US" sz="780"/>
          </a:p>
          <a:p>
            <a:pPr marL="0" indent="0">
              <a:lnSpc>
                <a:spcPct val="120000"/>
              </a:lnSpc>
              <a:buNone/>
            </a:pPr>
            <a:r>
              <a:rPr lang="en-US" sz="780">
                <a:solidFill>
                  <a:srgbClr val="1C2830"/>
                </a:solidFill>
                <a:latin typeface="Arial" pitchFamily="34" charset="0"/>
                <a:ea typeface="Arial" pitchFamily="34" charset="-122"/>
                <a:cs typeface="Arial" pitchFamily="34" charset="-120"/>
              </a:rPr>
              <a:t>Carers UK (2023) State of Caring Report 2023. London: Carers UK.</a:t>
            </a:r>
            <a:endParaRPr lang="en-US" sz="780"/>
          </a:p>
          <a:p>
            <a:pPr marL="0" indent="0">
              <a:lnSpc>
                <a:spcPct val="120000"/>
              </a:lnSpc>
              <a:buNone/>
            </a:pPr>
            <a:r>
              <a:rPr lang="en-US" sz="780">
                <a:solidFill>
                  <a:srgbClr val="1C2830"/>
                </a:solidFill>
                <a:latin typeface="Arial" pitchFamily="34" charset="0"/>
                <a:ea typeface="Arial" pitchFamily="34" charset="-122"/>
                <a:cs typeface="Arial" pitchFamily="34" charset="-120"/>
              </a:rPr>
              <a:t>Cumming, E. and Henry, W.E. (1961) Growing Old. New York: Basic Books.</a:t>
            </a:r>
            <a:endParaRPr lang="en-US" sz="780"/>
          </a:p>
          <a:p>
            <a:pPr marL="0" indent="0">
              <a:lnSpc>
                <a:spcPct val="120000"/>
              </a:lnSpc>
              <a:buNone/>
            </a:pPr>
            <a:r>
              <a:rPr lang="en-US" sz="780">
                <a:solidFill>
                  <a:srgbClr val="1C2830"/>
                </a:solidFill>
                <a:latin typeface="Arial" pitchFamily="34" charset="0"/>
                <a:ea typeface="Arial" pitchFamily="34" charset="-122"/>
                <a:cs typeface="Arial" pitchFamily="34" charset="-120"/>
              </a:rPr>
              <a:t>DHSC (2022) People at the Heart of Care. London: DHSC.</a:t>
            </a:r>
            <a:endParaRPr lang="en-US" sz="780"/>
          </a:p>
          <a:p>
            <a:pPr marL="0" indent="0">
              <a:lnSpc>
                <a:spcPct val="120000"/>
              </a:lnSpc>
              <a:buNone/>
            </a:pPr>
            <a:r>
              <a:rPr lang="en-US" sz="780">
                <a:solidFill>
                  <a:srgbClr val="1C2830"/>
                </a:solidFill>
                <a:latin typeface="Arial" pitchFamily="34" charset="0"/>
                <a:ea typeface="Arial" pitchFamily="34" charset="-122"/>
                <a:cs typeface="Arial" pitchFamily="34" charset="-120"/>
              </a:rPr>
              <a:t>Elder, G.H. (1994) 'Time, human agency and social change', Social Psychology Quarterly, 57(1), pp. 4–15.</a:t>
            </a:r>
            <a:endParaRPr lang="en-US" sz="780"/>
          </a:p>
          <a:p>
            <a:pPr marL="0" indent="0">
              <a:lnSpc>
                <a:spcPct val="120000"/>
              </a:lnSpc>
              <a:buNone/>
            </a:pPr>
            <a:r>
              <a:rPr lang="en-US" sz="780">
                <a:solidFill>
                  <a:srgbClr val="1C2830"/>
                </a:solidFill>
                <a:latin typeface="Arial" pitchFamily="34" charset="0"/>
                <a:ea typeface="Arial" pitchFamily="34" charset="-122"/>
                <a:cs typeface="Arial" pitchFamily="34" charset="-120"/>
              </a:rPr>
              <a:t>Equality Act (2010) c. 15. London: The Stationery Office.</a:t>
            </a:r>
            <a:endParaRPr lang="en-US" sz="780"/>
          </a:p>
          <a:p>
            <a:pPr marL="0" indent="0">
              <a:lnSpc>
                <a:spcPct val="120000"/>
              </a:lnSpc>
              <a:buNone/>
            </a:pPr>
            <a:r>
              <a:rPr lang="en-US" sz="780">
                <a:solidFill>
                  <a:srgbClr val="1C2830"/>
                </a:solidFill>
                <a:latin typeface="Arial" pitchFamily="34" charset="0"/>
                <a:ea typeface="Arial" pitchFamily="34" charset="-122"/>
                <a:cs typeface="Arial" pitchFamily="34" charset="-120"/>
              </a:rPr>
              <a:t>Farre, A. et al. (2023) 'Digital technology in UK healthcare: inequalities', Digital Health, 9.</a:t>
            </a:r>
            <a:endParaRPr lang="en-US" sz="780"/>
          </a:p>
          <a:p>
            <a:pPr marL="0" indent="0">
              <a:lnSpc>
                <a:spcPct val="120000"/>
              </a:lnSpc>
              <a:buNone/>
            </a:pPr>
            <a:r>
              <a:rPr lang="en-US" sz="780">
                <a:solidFill>
                  <a:srgbClr val="1C2830"/>
                </a:solidFill>
                <a:latin typeface="Arial" pitchFamily="34" charset="0"/>
                <a:ea typeface="Arial" pitchFamily="34" charset="-122"/>
                <a:cs typeface="Arial" pitchFamily="34" charset="-120"/>
              </a:rPr>
              <a:t>Fulop, N.J. et al. (2023) Implementing Remote Home Monitoring. NIHR Research, 11(13).</a:t>
            </a:r>
            <a:endParaRPr lang="en-US" sz="780"/>
          </a:p>
          <a:p>
            <a:pPr marL="0" indent="0">
              <a:lnSpc>
                <a:spcPct val="120000"/>
              </a:lnSpc>
              <a:buNone/>
            </a:pPr>
            <a:r>
              <a:rPr lang="en-US" sz="780">
                <a:solidFill>
                  <a:srgbClr val="1C2830"/>
                </a:solidFill>
                <a:latin typeface="Arial" pitchFamily="34" charset="0"/>
                <a:ea typeface="Arial" pitchFamily="34" charset="-122"/>
                <a:cs typeface="Arial" pitchFamily="34" charset="-120"/>
              </a:rPr>
              <a:t>Havighurst, R.J. (1961) 'Successful aging', The Gerontologist, 1(1), pp. 8–13.</a:t>
            </a:r>
            <a:endParaRPr lang="en-US" sz="780"/>
          </a:p>
          <a:p>
            <a:pPr marL="0" indent="0">
              <a:lnSpc>
                <a:spcPct val="120000"/>
              </a:lnSpc>
              <a:buNone/>
            </a:pPr>
            <a:r>
              <a:rPr lang="en-US" sz="780">
                <a:solidFill>
                  <a:srgbClr val="1C2830"/>
                </a:solidFill>
                <a:latin typeface="Arial" pitchFamily="34" charset="0"/>
                <a:ea typeface="Arial" pitchFamily="34" charset="-122"/>
                <a:cs typeface="Arial" pitchFamily="34" charset="-120"/>
              </a:rPr>
              <a:t>Henderson, C. et al. (2013) 'Cost effectiveness of telehealth (WSD)', BMJ, 346, f1035.</a:t>
            </a:r>
            <a:endParaRPr lang="en-US" sz="780"/>
          </a:p>
        </p:txBody>
      </p:sp>
      <p:sp>
        <p:nvSpPr>
          <p:cNvPr id="10" name="Shape 8"/>
          <p:cNvSpPr/>
          <p:nvPr/>
        </p:nvSpPr>
        <p:spPr>
          <a:xfrm>
            <a:off x="4626864" y="969264"/>
            <a:ext cx="0" cy="3950208"/>
          </a:xfrm>
          <a:prstGeom prst="line">
            <a:avLst/>
          </a:prstGeom>
          <a:noFill/>
          <a:ln w="12700">
            <a:solidFill>
              <a:srgbClr val="D8D0C4"/>
            </a:solidFill>
            <a:prstDash val="solid"/>
          </a:ln>
        </p:spPr>
        <p:txBody>
          <a:bodyPr/>
          <a:lstStyle/>
          <a:p>
            <a:endParaRPr lang="en-GB"/>
          </a:p>
        </p:txBody>
      </p:sp>
      <p:sp>
        <p:nvSpPr>
          <p:cNvPr id="11" name="Text 9"/>
          <p:cNvSpPr/>
          <p:nvPr/>
        </p:nvSpPr>
        <p:spPr>
          <a:xfrm>
            <a:off x="4736592" y="969264"/>
            <a:ext cx="4206240" cy="3950208"/>
          </a:xfrm>
          <a:prstGeom prst="rect">
            <a:avLst/>
          </a:prstGeom>
          <a:noFill/>
          <a:ln/>
        </p:spPr>
        <p:txBody>
          <a:bodyPr wrap="square" rtlCol="0" anchor="t"/>
          <a:lstStyle/>
          <a:p>
            <a:pPr marL="0" indent="0">
              <a:lnSpc>
                <a:spcPct val="120000"/>
              </a:lnSpc>
              <a:buNone/>
            </a:pPr>
            <a:r>
              <a:rPr lang="en-US" sz="780">
                <a:solidFill>
                  <a:srgbClr val="1C2830"/>
                </a:solidFill>
                <a:latin typeface="Arial" pitchFamily="34" charset="0"/>
                <a:ea typeface="Arial" pitchFamily="34" charset="-122"/>
                <a:cs typeface="Arial" pitchFamily="34" charset="-120"/>
              </a:rPr>
              <a:t>Human Rights Act (1998) c. 42. London: The Stationery Office.</a:t>
            </a:r>
            <a:endParaRPr lang="en-US" sz="780"/>
          </a:p>
          <a:p>
            <a:pPr marL="0" indent="0">
              <a:lnSpc>
                <a:spcPct val="120000"/>
              </a:lnSpc>
              <a:buNone/>
            </a:pPr>
            <a:r>
              <a:rPr lang="en-US" sz="780">
                <a:solidFill>
                  <a:srgbClr val="1C2830"/>
                </a:solidFill>
                <a:latin typeface="Arial" pitchFamily="34" charset="0"/>
                <a:ea typeface="Arial" pitchFamily="34" charset="-122"/>
                <a:cs typeface="Arial" pitchFamily="34" charset="-120"/>
              </a:rPr>
              <a:t>Kitwood, T. (1997) Dementia Reconsidered. Buckingham: Open University Press.</a:t>
            </a:r>
            <a:endParaRPr lang="en-US" sz="780"/>
          </a:p>
          <a:p>
            <a:pPr marL="0" indent="0">
              <a:lnSpc>
                <a:spcPct val="120000"/>
              </a:lnSpc>
              <a:buNone/>
            </a:pPr>
            <a:r>
              <a:rPr lang="en-US" sz="780">
                <a:solidFill>
                  <a:srgbClr val="1C2830"/>
                </a:solidFill>
                <a:latin typeface="Arial" pitchFamily="34" charset="0"/>
                <a:ea typeface="Arial" pitchFamily="34" charset="-122"/>
                <a:cs typeface="Arial" pitchFamily="34" charset="-120"/>
              </a:rPr>
              <a:t>May, C.R. et al. (2009) 'Normalization Process Theory', Implementation Science, 4, 29.</a:t>
            </a:r>
            <a:endParaRPr lang="en-US" sz="780"/>
          </a:p>
          <a:p>
            <a:pPr marL="0" indent="0">
              <a:lnSpc>
                <a:spcPct val="120000"/>
              </a:lnSpc>
              <a:buNone/>
            </a:pPr>
            <a:r>
              <a:rPr lang="en-US" sz="780">
                <a:solidFill>
                  <a:srgbClr val="1C2830"/>
                </a:solidFill>
                <a:latin typeface="Arial" pitchFamily="34" charset="0"/>
                <a:ea typeface="Arial" pitchFamily="34" charset="-122"/>
                <a:cs typeface="Arial" pitchFamily="34" charset="-120"/>
              </a:rPr>
              <a:t>Mental Capacity Act (2005) c. 9. London: The Stationery Office.</a:t>
            </a:r>
            <a:endParaRPr lang="en-US" sz="780"/>
          </a:p>
          <a:p>
            <a:pPr marL="0" indent="0">
              <a:lnSpc>
                <a:spcPct val="120000"/>
              </a:lnSpc>
              <a:buNone/>
            </a:pPr>
            <a:r>
              <a:rPr lang="en-US" sz="780">
                <a:solidFill>
                  <a:srgbClr val="1C2830"/>
                </a:solidFill>
                <a:latin typeface="Arial" pitchFamily="34" charset="0"/>
                <a:ea typeface="Arial" pitchFamily="34" charset="-122"/>
                <a:cs typeface="Arial" pitchFamily="34" charset="-120"/>
              </a:rPr>
              <a:t>Moyle, W. et al. (2017) 'Robotic seal in dementia care', JAMDA, 18(9), pp. 766–773.</a:t>
            </a:r>
            <a:endParaRPr lang="en-US" sz="780"/>
          </a:p>
          <a:p>
            <a:pPr marL="0" indent="0">
              <a:lnSpc>
                <a:spcPct val="120000"/>
              </a:lnSpc>
              <a:buNone/>
            </a:pPr>
            <a:r>
              <a:rPr lang="en-US" sz="780">
                <a:solidFill>
                  <a:srgbClr val="1C2830"/>
                </a:solidFill>
                <a:latin typeface="Arial" pitchFamily="34" charset="0"/>
                <a:ea typeface="Arial" pitchFamily="34" charset="-122"/>
                <a:cs typeface="Arial" pitchFamily="34" charset="-120"/>
              </a:rPr>
              <a:t>NHS Digital (2022) Adult Social Care Activity Report. Leeds: NHS Digital.</a:t>
            </a:r>
            <a:endParaRPr lang="en-US" sz="780"/>
          </a:p>
          <a:p>
            <a:pPr marL="0" indent="0">
              <a:lnSpc>
                <a:spcPct val="120000"/>
              </a:lnSpc>
              <a:buNone/>
            </a:pPr>
            <a:r>
              <a:rPr lang="en-US" sz="780">
                <a:solidFill>
                  <a:srgbClr val="1C2830"/>
                </a:solidFill>
                <a:latin typeface="Arial" pitchFamily="34" charset="0"/>
                <a:ea typeface="Arial" pitchFamily="34" charset="-122"/>
                <a:cs typeface="Arial" pitchFamily="34" charset="-120"/>
              </a:rPr>
              <a:t>NHS England (2019) The NHS Long Term Plan. London: NHS England.</a:t>
            </a:r>
            <a:endParaRPr lang="en-US" sz="780"/>
          </a:p>
          <a:p>
            <a:pPr marL="0" indent="0">
              <a:lnSpc>
                <a:spcPct val="120000"/>
              </a:lnSpc>
              <a:buNone/>
            </a:pPr>
            <a:r>
              <a:rPr lang="en-US" sz="780">
                <a:solidFill>
                  <a:srgbClr val="1C2830"/>
                </a:solidFill>
                <a:latin typeface="Arial" pitchFamily="34" charset="0"/>
                <a:ea typeface="Arial" pitchFamily="34" charset="-122"/>
                <a:cs typeface="Arial" pitchFamily="34" charset="-120"/>
              </a:rPr>
              <a:t>Nuffield Trust (2021) Technology in Care Homes. London: Nuffield Trust.</a:t>
            </a:r>
            <a:endParaRPr lang="en-US" sz="780"/>
          </a:p>
          <a:p>
            <a:pPr marL="0" indent="0">
              <a:lnSpc>
                <a:spcPct val="120000"/>
              </a:lnSpc>
              <a:buNone/>
            </a:pPr>
            <a:r>
              <a:rPr lang="en-US" sz="780">
                <a:solidFill>
                  <a:srgbClr val="1C2830"/>
                </a:solidFill>
                <a:latin typeface="Arial" pitchFamily="34" charset="0"/>
                <a:ea typeface="Arial" pitchFamily="34" charset="-122"/>
                <a:cs typeface="Arial" pitchFamily="34" charset="-120"/>
              </a:rPr>
              <a:t>ONS (2022) Population, England and Wales: Census 2021. Newport: ONS.</a:t>
            </a:r>
            <a:endParaRPr lang="en-US" sz="780"/>
          </a:p>
          <a:p>
            <a:pPr marL="0" indent="0">
              <a:lnSpc>
                <a:spcPct val="120000"/>
              </a:lnSpc>
              <a:buNone/>
            </a:pPr>
            <a:r>
              <a:rPr lang="en-US" sz="780">
                <a:solidFill>
                  <a:srgbClr val="1C2830"/>
                </a:solidFill>
                <a:latin typeface="Arial" pitchFamily="34" charset="0"/>
                <a:ea typeface="Arial" pitchFamily="34" charset="-122"/>
                <a:cs typeface="Arial" pitchFamily="34" charset="-120"/>
              </a:rPr>
              <a:t>Robinson, L. et al. (2009) 'KITE project', Int Psychogeriatrics, 21(3), pp. 494–502.</a:t>
            </a:r>
            <a:endParaRPr lang="en-US" sz="780"/>
          </a:p>
          <a:p>
            <a:pPr marL="0" indent="0">
              <a:lnSpc>
                <a:spcPct val="120000"/>
              </a:lnSpc>
              <a:buNone/>
            </a:pPr>
            <a:r>
              <a:rPr lang="en-US" sz="780">
                <a:solidFill>
                  <a:srgbClr val="1C2830"/>
                </a:solidFill>
                <a:latin typeface="Arial" pitchFamily="34" charset="0"/>
                <a:ea typeface="Arial" pitchFamily="34" charset="-122"/>
                <a:cs typeface="Arial" pitchFamily="34" charset="-120"/>
              </a:rPr>
              <a:t>Rowe, J.W. and Kahn, R.L. (1997) 'Successful aging', The Gerontologist, 37(4), pp. 433–440.</a:t>
            </a:r>
            <a:endParaRPr lang="en-US" sz="780"/>
          </a:p>
          <a:p>
            <a:pPr marL="0" indent="0">
              <a:lnSpc>
                <a:spcPct val="120000"/>
              </a:lnSpc>
              <a:buNone/>
            </a:pPr>
            <a:r>
              <a:rPr lang="en-US" sz="780">
                <a:solidFill>
                  <a:srgbClr val="1C2830"/>
                </a:solidFill>
                <a:latin typeface="Arial" pitchFamily="34" charset="0"/>
                <a:ea typeface="Arial" pitchFamily="34" charset="-122"/>
                <a:cs typeface="Arial" pitchFamily="34" charset="-120"/>
              </a:rPr>
              <a:t>Royal College of Nursing (2023) Older People in Care Homes. London: RCN.</a:t>
            </a:r>
            <a:endParaRPr lang="en-US" sz="780"/>
          </a:p>
          <a:p>
            <a:pPr marL="0" indent="0">
              <a:lnSpc>
                <a:spcPct val="120000"/>
              </a:lnSpc>
              <a:buNone/>
            </a:pPr>
            <a:r>
              <a:rPr lang="en-US" sz="780">
                <a:solidFill>
                  <a:srgbClr val="1C2830"/>
                </a:solidFill>
                <a:latin typeface="Arial" pitchFamily="34" charset="0"/>
                <a:ea typeface="Arial" pitchFamily="34" charset="-122"/>
                <a:cs typeface="Arial" pitchFamily="34" charset="-120"/>
              </a:rPr>
              <a:t>SCIE (2022) Assistive Technology and Telecare. London: SCIE.</a:t>
            </a:r>
            <a:endParaRPr lang="en-US" sz="780"/>
          </a:p>
          <a:p>
            <a:pPr marL="0" indent="0">
              <a:lnSpc>
                <a:spcPct val="120000"/>
              </a:lnSpc>
              <a:buNone/>
            </a:pPr>
            <a:r>
              <a:rPr lang="en-US" sz="780">
                <a:solidFill>
                  <a:srgbClr val="1C2830"/>
                </a:solidFill>
                <a:latin typeface="Arial" pitchFamily="34" charset="0"/>
                <a:ea typeface="Arial" pitchFamily="34" charset="-122"/>
                <a:cs typeface="Arial" pitchFamily="34" charset="-120"/>
              </a:rPr>
              <a:t>Skills for Care (2023) State of the Adult Social Care Sector. Leeds: Skills for Care.</a:t>
            </a:r>
            <a:endParaRPr lang="en-US" sz="780"/>
          </a:p>
          <a:p>
            <a:pPr marL="0" indent="0">
              <a:lnSpc>
                <a:spcPct val="120000"/>
              </a:lnSpc>
              <a:buNone/>
            </a:pPr>
            <a:r>
              <a:rPr lang="en-US" sz="780">
                <a:solidFill>
                  <a:srgbClr val="1C2830"/>
                </a:solidFill>
                <a:latin typeface="Arial" pitchFamily="34" charset="0"/>
                <a:ea typeface="Arial" pitchFamily="34" charset="-122"/>
                <a:cs typeface="Arial" pitchFamily="34" charset="-120"/>
              </a:rPr>
              <a:t>Topol, E.J. (2019) The Topol Review. London: Health Education England.</a:t>
            </a:r>
            <a:endParaRPr lang="en-US" sz="780"/>
          </a:p>
          <a:p>
            <a:pPr marL="0" indent="0">
              <a:lnSpc>
                <a:spcPct val="120000"/>
              </a:lnSpc>
              <a:buNone/>
            </a:pPr>
            <a:r>
              <a:rPr lang="en-US" sz="780">
                <a:solidFill>
                  <a:srgbClr val="1C2830"/>
                </a:solidFill>
                <a:latin typeface="Arial" pitchFamily="34" charset="0"/>
                <a:ea typeface="Arial" pitchFamily="34" charset="-122"/>
                <a:cs typeface="Arial" pitchFamily="34" charset="-120"/>
              </a:rPr>
              <a:t>White, E.B. and Montgomery, P. (2014) 'Electronic tracking for dementia', Br J Occupational Therapy, 77(3).</a:t>
            </a:r>
            <a:endParaRPr lang="en-US" sz="780"/>
          </a:p>
        </p:txBody>
      </p:sp>
      <p:pic>
        <p:nvPicPr>
          <p:cNvPr id="12" name="New Recording (16)">
            <a:hlinkClick r:id="" action="ppaction://media"/>
            <a:extLst>
              <a:ext uri="{FF2B5EF4-FFF2-40B4-BE49-F238E27FC236}">
                <a16:creationId xmlns:a16="http://schemas.microsoft.com/office/drawing/2014/main" id="{136E66EF-8E2D-B634-4D83-9446926FE36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842204" y="3676196"/>
            <a:ext cx="730250" cy="73025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2"/>
                                        </p:tgtEl>
                                      </p:cBhvr>
                                    </p:cmd>
                                  </p:childTnLst>
                                </p:cTn>
                              </p:par>
                            </p:childTnLst>
                          </p:cTn>
                        </p:par>
                      </p:childTnLst>
                    </p:cTn>
                  </p:par>
                </p:childTnLst>
              </p:cTn>
              <p:nextCondLst>
                <p:cond evt="onClick" delay="0">
                  <p:tgtEl>
                    <p:spTgt spid="12"/>
                  </p:tgtEl>
                </p:cond>
              </p:nextCondLst>
            </p:seq>
            <p:audio>
              <p:cMediaNode vol="80000">
                <p:cTn id="7" fill="hold" display="0">
                  <p:stCondLst>
                    <p:cond delay="indefinite"/>
                  </p:stCondLst>
                  <p:endCondLst>
                    <p:cond evt="onStopAudio" delay="0">
                      <p:tgtEl>
                        <p:sldTgt/>
                      </p:tgtEl>
                    </p:cond>
                  </p:endCondLst>
                </p:cTn>
                <p:tgtEl>
                  <p:spTgt spid="12"/>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(16:9)</PresentationFormat>
  <Slides>16</Slides>
  <Notes>16</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revision>1</cp:revision>
  <dcterms:created xsi:type="dcterms:W3CDTF">2026-06-20T21:42:47Z</dcterms:created>
  <dcterms:modified xsi:type="dcterms:W3CDTF">2026-06-26T10:50:46Z</dcterms:modified>
</cp:coreProperties>
</file>