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7"/>
  </p:notesMasterIdLst>
  <p:handoutMasterIdLst>
    <p:handoutMasterId r:id="rId28"/>
  </p:handoutMasterIdLst>
  <p:sldIdLst>
    <p:sldId id="256" r:id="rId2"/>
    <p:sldId id="395" r:id="rId3"/>
    <p:sldId id="396" r:id="rId4"/>
    <p:sldId id="394" r:id="rId5"/>
    <p:sldId id="363" r:id="rId6"/>
    <p:sldId id="364" r:id="rId7"/>
    <p:sldId id="366" r:id="rId8"/>
    <p:sldId id="367" r:id="rId9"/>
    <p:sldId id="368" r:id="rId10"/>
    <p:sldId id="379" r:id="rId11"/>
    <p:sldId id="369" r:id="rId12"/>
    <p:sldId id="385" r:id="rId13"/>
    <p:sldId id="370" r:id="rId14"/>
    <p:sldId id="383" r:id="rId15"/>
    <p:sldId id="384" r:id="rId16"/>
    <p:sldId id="380" r:id="rId17"/>
    <p:sldId id="373" r:id="rId18"/>
    <p:sldId id="387" r:id="rId19"/>
    <p:sldId id="374" r:id="rId20"/>
    <p:sldId id="386" r:id="rId21"/>
    <p:sldId id="375" r:id="rId22"/>
    <p:sldId id="377" r:id="rId23"/>
    <p:sldId id="389" r:id="rId24"/>
    <p:sldId id="378" r:id="rId25"/>
    <p:sldId id="393" r:id="rId2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1979" autoAdjust="0"/>
  </p:normalViewPr>
  <p:slideViewPr>
    <p:cSldViewPr>
      <p:cViewPr>
        <p:scale>
          <a:sx n="81" d="100"/>
          <a:sy n="81" d="100"/>
        </p:scale>
        <p:origin x="-1080" y="21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11/8/2017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6C989F-D9E6-4B55-9A96-F3E6C477EEF0}" type="slidenum">
              <a:rPr lang="en-GB" altLang="en-US"/>
              <a:pPr eaLnBrk="1" hangingPunct="1"/>
              <a:t>1</a:t>
            </a:fld>
            <a:endParaRPr lang="en-GB" altLang="en-US"/>
          </a:p>
        </p:txBody>
      </p:sp>
    </p:spTree>
    <p:extLst>
      <p:ext uri="{BB962C8B-B14F-4D97-AF65-F5344CB8AC3E}">
        <p14:creationId xmlns:p14="http://schemas.microsoft.com/office/powerpoint/2010/main" val="635649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BACB6D0-CC8D-4A05-8F48-A0B0381720AA}" type="slidenum">
              <a:rPr lang="en-GB" altLang="en-US" smtClean="0"/>
              <a:pPr eaLnBrk="1" hangingPunct="1">
                <a:spcBef>
                  <a:spcPct val="0"/>
                </a:spcBef>
              </a:pPr>
              <a:t>12</a:t>
            </a:fld>
            <a:endParaRPr lang="en-GB" altLang="en-US" smtClean="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2100670-A015-4927-8396-E81857FC7BCB}" type="slidenum">
              <a:rPr lang="en-GB" altLang="en-US" smtClean="0"/>
              <a:pPr eaLnBrk="1" hangingPunct="1">
                <a:spcBef>
                  <a:spcPct val="0"/>
                </a:spcBef>
              </a:pPr>
              <a:t>14</a:t>
            </a:fld>
            <a:endParaRPr lang="en-GB" altLang="en-US" smtClean="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4EAC175C-D984-4C2E-9345-6B3D4813DAD0}" type="slidenum">
              <a:rPr lang="en-GB" altLang="en-US" smtClean="0"/>
              <a:pPr eaLnBrk="1" hangingPunct="1">
                <a:spcBef>
                  <a:spcPct val="0"/>
                </a:spcBef>
              </a:pPr>
              <a:t>15</a:t>
            </a:fld>
            <a:endParaRPr lang="en-GB" altLang="en-US"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2115CBE-65E6-46F3-8DAA-4C25F49911DE}" type="slidenum">
              <a:rPr lang="en-GB" altLang="en-US" smtClean="0"/>
              <a:pPr eaLnBrk="1" hangingPunct="1">
                <a:spcBef>
                  <a:spcPct val="0"/>
                </a:spcBef>
              </a:pPr>
              <a:t>18</a:t>
            </a:fld>
            <a:endParaRPr lang="en-GB" alt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90E47957-3CFF-427F-AF6D-DADF084CF74D}" type="slidenum">
              <a:rPr lang="en-GB" altLang="en-US" smtClean="0"/>
              <a:pPr eaLnBrk="1" hangingPunct="1">
                <a:spcBef>
                  <a:spcPct val="0"/>
                </a:spcBef>
              </a:pPr>
              <a:t>20</a:t>
            </a:fld>
            <a:endParaRPr lang="en-GB" alt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fld id="{B01DABC7-7F27-4295-AAE7-38F4B0149EC1}" type="slidenum">
              <a:rPr lang="en-US" altLang="en-US" sz="1200"/>
              <a:pPr/>
              <a:t>21</a:t>
            </a:fld>
            <a:endParaRPr lang="en-US"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endParaRPr lang="en-GB"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E389ECA5-AB49-407E-A752-93D33C4524BE}" type="slidenum">
              <a:rPr lang="en-GB" altLang="en-US" smtClean="0"/>
              <a:pPr eaLnBrk="1" hangingPunct="1">
                <a:spcBef>
                  <a:spcPct val="0"/>
                </a:spcBef>
              </a:pPr>
              <a:t>23</a:t>
            </a:fld>
            <a:endParaRPr lang="en-GB" altLang="en-US"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959006ED-D1DE-477C-B5D1-AF8DE3CF9266}" type="slidenum">
              <a:rPr lang="en-GB" altLang="en-US" smtClean="0"/>
              <a:pPr eaLnBrk="1" hangingPunct="1">
                <a:spcBef>
                  <a:spcPct val="0"/>
                </a:spcBef>
              </a:pPr>
              <a:t>25</a:t>
            </a:fld>
            <a:endParaRPr lang="en-GB" altLang="en-US"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smtClean="0"/>
              <a:t>Click to edit Master title style</a:t>
            </a:r>
            <a:endParaRPr lang="en-US"/>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smtClean="0"/>
              <a:t>Click to edit Master subtitle style</a:t>
            </a:r>
            <a:endParaRPr lang="en-US"/>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39B44C9-C6A7-4F79-9118-54165FABDAC9}" type="slidenum">
              <a:rPr lang="en-GB"/>
              <a:pPr>
                <a:defRPr/>
              </a:pPr>
              <a:t>‹#›</a:t>
            </a:fld>
            <a:endParaRPr lang="en-GB"/>
          </a:p>
        </p:txBody>
      </p:sp>
    </p:spTree>
    <p:extLst>
      <p:ext uri="{BB962C8B-B14F-4D97-AF65-F5344CB8AC3E}">
        <p14:creationId xmlns:p14="http://schemas.microsoft.com/office/powerpoint/2010/main" val="3738826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mj-lt"/>
          <a:ea typeface="+mj-ea"/>
          <a:cs typeface="+mj-cs"/>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mn-lt"/>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mn-lt"/>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mn-lt"/>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mn-lt"/>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eventscotland.org/assets/show/4658" TargetMode="External"/><Relationship Id="rId2" Type="http://schemas.openxmlformats.org/officeDocument/2006/relationships/hyperlink" Target="http://gov.wales/docs/drah/publications/100928-event-wales-a-major-events-strategy-for-wales-2010-2020-en.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usinesswales.gov.wales/majorevents/visit-wales-major-events-show-reel" TargetMode="External"/><Relationship Id="rId2" Type="http://schemas.openxmlformats.org/officeDocument/2006/relationships/hyperlink" Target="https://www.youtube.com/watch?v=-OheKIT5Cj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eventimpacts.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bbc.co.uk/news/uk-england-humber-25024657"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www.youtube.com/watch?v=yY5H99c1V7M" TargetMode="External"/><Relationship Id="rId4" Type="http://schemas.openxmlformats.org/officeDocument/2006/relationships/hyperlink" Target="http://www.swansea.gov.uk/article/32437/Swansea-bidding-for-UK-City-of-Culture-2021"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476672"/>
            <a:ext cx="7930679" cy="59480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099" name="Rectangle 2"/>
          <p:cNvSpPr>
            <a:spLocks noGrp="1" noChangeArrowheads="1"/>
          </p:cNvSpPr>
          <p:nvPr>
            <p:ph type="ctrTitle"/>
          </p:nvPr>
        </p:nvSpPr>
        <p:spPr>
          <a:xfrm>
            <a:off x="1057871" y="3444502"/>
            <a:ext cx="7772400" cy="1143000"/>
          </a:xfrm>
        </p:spPr>
        <p:txBody>
          <a:bodyPr/>
          <a:lstStyle/>
          <a:p>
            <a:pPr eaLnBrk="1" hangingPunct="1"/>
            <a:r>
              <a:rPr lang="en-GB" altLang="en-US" sz="4000" dirty="0" smtClean="0">
                <a:solidFill>
                  <a:schemeClr val="bg1"/>
                </a:solidFill>
              </a:rPr>
              <a:t/>
            </a:r>
            <a:br>
              <a:rPr lang="en-GB" altLang="en-US" sz="4000" dirty="0" smtClean="0">
                <a:solidFill>
                  <a:schemeClr val="bg1"/>
                </a:solidFill>
              </a:rPr>
            </a:br>
            <a:r>
              <a:rPr lang="en-GB" altLang="en-US" sz="4000" dirty="0" smtClean="0">
                <a:solidFill>
                  <a:schemeClr val="bg1"/>
                </a:solidFill>
              </a:rPr>
              <a:t>The Events Industry</a:t>
            </a:r>
          </a:p>
        </p:txBody>
      </p:sp>
      <p:sp>
        <p:nvSpPr>
          <p:cNvPr id="4100" name="Rectangle 3"/>
          <p:cNvSpPr>
            <a:spLocks noGrp="1" noChangeArrowheads="1"/>
          </p:cNvSpPr>
          <p:nvPr>
            <p:ph type="subTitle" idx="1"/>
          </p:nvPr>
        </p:nvSpPr>
        <p:spPr>
          <a:xfrm>
            <a:off x="1664531" y="4705755"/>
            <a:ext cx="6400800" cy="1752600"/>
          </a:xfrm>
        </p:spPr>
        <p:txBody>
          <a:bodyPr/>
          <a:lstStyle/>
          <a:p>
            <a:pPr eaLnBrk="1" hangingPunct="1"/>
            <a:r>
              <a:rPr lang="en-GB" altLang="en-US" dirty="0" smtClean="0">
                <a:solidFill>
                  <a:schemeClr val="bg1"/>
                </a:solidFill>
              </a:rPr>
              <a:t>Week </a:t>
            </a:r>
            <a:r>
              <a:rPr lang="en-GB" altLang="en-US" dirty="0" smtClean="0">
                <a:solidFill>
                  <a:schemeClr val="bg1"/>
                </a:solidFill>
              </a:rPr>
              <a:t>Six</a:t>
            </a:r>
          </a:p>
          <a:p>
            <a:pPr eaLnBrk="1" hangingPunct="1"/>
            <a:r>
              <a:rPr lang="en-GB" altLang="en-US" dirty="0" smtClean="0">
                <a:solidFill>
                  <a:schemeClr val="bg1"/>
                </a:solidFill>
              </a:rPr>
              <a:t>Impact </a:t>
            </a:r>
            <a:r>
              <a:rPr lang="en-GB" altLang="en-US" dirty="0" smtClean="0">
                <a:solidFill>
                  <a:schemeClr val="bg1"/>
                </a:solidFill>
              </a:rPr>
              <a:t>of events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You were asked to review the major event strategy for </a:t>
            </a:r>
            <a:r>
              <a:rPr lang="en-GB" dirty="0"/>
              <a:t>Event Wales </a:t>
            </a:r>
            <a:r>
              <a:rPr lang="en-GB" dirty="0">
                <a:hlinkClick r:id="rId2"/>
              </a:rPr>
              <a:t>http://</a:t>
            </a:r>
            <a:r>
              <a:rPr lang="en-GB" dirty="0" smtClean="0">
                <a:hlinkClick r:id="rId2"/>
              </a:rPr>
              <a:t>gov.wales/docs/drah/publications/100928-event-wales-a-major-events-strategy-for-wales-2010-2020-en.pdf</a:t>
            </a:r>
            <a:endParaRPr lang="en-GB" dirty="0" smtClean="0"/>
          </a:p>
          <a:p>
            <a:endParaRPr lang="en-GB" dirty="0" smtClean="0"/>
          </a:p>
          <a:p>
            <a:r>
              <a:rPr lang="en-GB" dirty="0" smtClean="0"/>
              <a:t>… and for Event Scotland if you had time</a:t>
            </a:r>
          </a:p>
          <a:p>
            <a:r>
              <a:rPr lang="en-GB" dirty="0">
                <a:hlinkClick r:id="rId3"/>
              </a:rPr>
              <a:t>http://</a:t>
            </a:r>
            <a:r>
              <a:rPr lang="en-GB" dirty="0" smtClean="0">
                <a:hlinkClick r:id="rId3"/>
              </a:rPr>
              <a:t>www.eventscotland.org/assets/show/4658</a:t>
            </a:r>
            <a:endParaRPr lang="en-GB" dirty="0" smtClean="0"/>
          </a:p>
          <a:p>
            <a:endParaRPr lang="en-GB" dirty="0"/>
          </a:p>
        </p:txBody>
      </p:sp>
    </p:spTree>
    <p:extLst>
      <p:ext uri="{BB962C8B-B14F-4D97-AF65-F5344CB8AC3E}">
        <p14:creationId xmlns:p14="http://schemas.microsoft.com/office/powerpoint/2010/main" val="4068197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a:t>
            </a:r>
            <a:r>
              <a:rPr lang="en-GB" dirty="0" smtClean="0">
                <a:hlinkClick r:id="rId2"/>
              </a:rPr>
              <a:t>OheKIT5Cjk</a:t>
            </a:r>
            <a:r>
              <a:rPr lang="en-GB" dirty="0" smtClean="0"/>
              <a:t> Scotland The perfect stage</a:t>
            </a:r>
          </a:p>
          <a:p>
            <a:endParaRPr lang="en-GB" dirty="0"/>
          </a:p>
          <a:p>
            <a:r>
              <a:rPr lang="en-GB" dirty="0">
                <a:hlinkClick r:id="rId3"/>
              </a:rPr>
              <a:t>https://</a:t>
            </a:r>
            <a:r>
              <a:rPr lang="en-GB" dirty="0" smtClean="0">
                <a:hlinkClick r:id="rId3"/>
              </a:rPr>
              <a:t>businesswales.gov.wales/majorevents/visit-wales-major-events-show-reel</a:t>
            </a:r>
            <a:r>
              <a:rPr lang="en-GB" dirty="0" smtClean="0"/>
              <a:t> Wales Major Events </a:t>
            </a:r>
            <a:r>
              <a:rPr lang="en-GB" dirty="0" err="1" smtClean="0"/>
              <a:t>Showreel</a:t>
            </a:r>
            <a:endParaRPr lang="en-GB" dirty="0"/>
          </a:p>
        </p:txBody>
      </p:sp>
    </p:spTree>
    <p:extLst>
      <p:ext uri="{BB962C8B-B14F-4D97-AF65-F5344CB8AC3E}">
        <p14:creationId xmlns:p14="http://schemas.microsoft.com/office/powerpoint/2010/main" val="2484722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pPr marL="457200" lvl="1" indent="0">
              <a:buNone/>
            </a:pPr>
            <a:endParaRPr lang="en-GB" dirty="0" smtClean="0"/>
          </a:p>
          <a:p>
            <a:pPr marL="457200" lvl="1" indent="0">
              <a:buNone/>
            </a:pPr>
            <a:r>
              <a:rPr lang="en-GB" dirty="0" smtClean="0"/>
              <a:t>Having </a:t>
            </a:r>
            <a:r>
              <a:rPr lang="en-GB" dirty="0"/>
              <a:t>considered the Event Wales strategic plan</a:t>
            </a:r>
            <a:r>
              <a:rPr lang="en-GB" dirty="0" smtClean="0"/>
              <a:t>, look again at section </a:t>
            </a:r>
            <a:r>
              <a:rPr lang="en-GB" dirty="0"/>
              <a:t>2 ‘what do we mean by major events?’ and identify a new event which would satisfy the criteria for public sector funding  support.</a:t>
            </a:r>
          </a:p>
          <a:p>
            <a:endParaRPr lang="en-GB" dirty="0"/>
          </a:p>
        </p:txBody>
      </p:sp>
    </p:spTree>
    <p:extLst>
      <p:ext uri="{BB962C8B-B14F-4D97-AF65-F5344CB8AC3E}">
        <p14:creationId xmlns:p14="http://schemas.microsoft.com/office/powerpoint/2010/main" val="1957646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sz="2800" dirty="0" smtClean="0"/>
              <a:t>The </a:t>
            </a:r>
            <a:r>
              <a:rPr lang="en-GB" sz="2800" dirty="0" smtClean="0"/>
              <a:t>event can be sport, arts, culture or business themed.</a:t>
            </a:r>
          </a:p>
          <a:p>
            <a:r>
              <a:rPr lang="en-GB" sz="2800" dirty="0" smtClean="0"/>
              <a:t>Give a brief overview of the concept and market</a:t>
            </a:r>
          </a:p>
          <a:p>
            <a:r>
              <a:rPr lang="en-GB" sz="2800" dirty="0" smtClean="0"/>
              <a:t>The event can happen anywhere in Wales</a:t>
            </a:r>
          </a:p>
          <a:p>
            <a:r>
              <a:rPr lang="en-GB" sz="2800" dirty="0" smtClean="0"/>
              <a:t>Identify aspects of the event which would satisfy the Event Wales criteria for support</a:t>
            </a:r>
          </a:p>
          <a:p>
            <a:r>
              <a:rPr lang="en-GB" sz="2800" dirty="0" smtClean="0"/>
              <a:t>Your reading and research into public sector bodies should help you here!</a:t>
            </a:r>
          </a:p>
          <a:p>
            <a:r>
              <a:rPr lang="en-GB" sz="2800" dirty="0" smtClean="0"/>
              <a:t>Justify your choices!!</a:t>
            </a:r>
            <a:endParaRPr lang="en-GB" sz="2800" dirty="0"/>
          </a:p>
        </p:txBody>
      </p:sp>
    </p:spTree>
    <p:extLst>
      <p:ext uri="{BB962C8B-B14F-4D97-AF65-F5344CB8AC3E}">
        <p14:creationId xmlns:p14="http://schemas.microsoft.com/office/powerpoint/2010/main" val="3834336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dirty="0" smtClean="0"/>
              <a:t>Session Outcomes</a:t>
            </a:r>
          </a:p>
        </p:txBody>
      </p:sp>
      <p:sp>
        <p:nvSpPr>
          <p:cNvPr id="3075" name="Rectangle 3"/>
          <p:cNvSpPr>
            <a:spLocks noGrp="1" noChangeArrowheads="1"/>
          </p:cNvSpPr>
          <p:nvPr>
            <p:ph type="body" idx="1"/>
          </p:nvPr>
        </p:nvSpPr>
        <p:spPr/>
        <p:txBody>
          <a:bodyPr/>
          <a:lstStyle/>
          <a:p>
            <a:pPr eaLnBrk="1" hangingPunct="1">
              <a:lnSpc>
                <a:spcPct val="90000"/>
              </a:lnSpc>
            </a:pPr>
            <a:r>
              <a:rPr lang="en-GB" altLang="en-US" dirty="0" smtClean="0"/>
              <a:t>Students will be able to:</a:t>
            </a:r>
          </a:p>
          <a:p>
            <a:pPr eaLnBrk="1" hangingPunct="1">
              <a:lnSpc>
                <a:spcPct val="90000"/>
              </a:lnSpc>
            </a:pPr>
            <a:r>
              <a:rPr lang="en-GB" altLang="en-US" dirty="0" smtClean="0"/>
              <a:t>Define the nature of implications and impacts of events</a:t>
            </a:r>
          </a:p>
          <a:p>
            <a:pPr eaLnBrk="1" hangingPunct="1">
              <a:lnSpc>
                <a:spcPct val="90000"/>
              </a:lnSpc>
            </a:pPr>
            <a:r>
              <a:rPr lang="en-GB" altLang="en-US" dirty="0" smtClean="0"/>
              <a:t>Discuss social, economic, political and developmental implications in relation to relevant examples</a:t>
            </a:r>
          </a:p>
          <a:p>
            <a:pPr eaLnBrk="1" hangingPunct="1">
              <a:lnSpc>
                <a:spcPct val="90000"/>
              </a:lnSpc>
            </a:pPr>
            <a:r>
              <a:rPr lang="en-GB" altLang="en-US" dirty="0" smtClean="0"/>
              <a:t>Analyse the effects of these impacts on a case study scenario</a:t>
            </a:r>
          </a:p>
          <a:p>
            <a:pPr eaLnBrk="1" hangingPunct="1">
              <a:lnSpc>
                <a:spcPct val="90000"/>
              </a:lnSpc>
            </a:pPr>
            <a:endParaRPr lang="en-GB" altLang="en-US" dirty="0" smtClean="0"/>
          </a:p>
        </p:txBody>
      </p:sp>
    </p:spTree>
    <p:extLst>
      <p:ext uri="{BB962C8B-B14F-4D97-AF65-F5344CB8AC3E}">
        <p14:creationId xmlns:p14="http://schemas.microsoft.com/office/powerpoint/2010/main" val="2353896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4000" smtClean="0"/>
              <a:t>Defining the implications/impacts of events</a:t>
            </a:r>
            <a:endParaRPr lang="en-US" altLang="en-US" sz="4000" smtClean="0"/>
          </a:p>
        </p:txBody>
      </p:sp>
      <p:sp>
        <p:nvSpPr>
          <p:cNvPr id="5123" name="Rectangle 3"/>
          <p:cNvSpPr>
            <a:spLocks noGrp="1" noChangeArrowheads="1"/>
          </p:cNvSpPr>
          <p:nvPr>
            <p:ph type="body" idx="1"/>
          </p:nvPr>
        </p:nvSpPr>
        <p:spPr/>
        <p:txBody>
          <a:bodyPr/>
          <a:lstStyle/>
          <a:p>
            <a:pPr eaLnBrk="1" hangingPunct="1">
              <a:buFontTx/>
              <a:buNone/>
            </a:pPr>
            <a:r>
              <a:rPr lang="en-GB" altLang="en-US" smtClean="0"/>
              <a:t>	What is meant by the following terms when discussing the impacts/ implications of events?:</a:t>
            </a:r>
          </a:p>
          <a:p>
            <a:pPr eaLnBrk="1" hangingPunct="1"/>
            <a:r>
              <a:rPr lang="en-GB" altLang="en-US" smtClean="0"/>
              <a:t>Social/cultural</a:t>
            </a:r>
          </a:p>
          <a:p>
            <a:pPr eaLnBrk="1" hangingPunct="1"/>
            <a:r>
              <a:rPr lang="en-GB" altLang="en-US" smtClean="0"/>
              <a:t>Economic</a:t>
            </a:r>
          </a:p>
          <a:p>
            <a:pPr eaLnBrk="1" hangingPunct="1"/>
            <a:r>
              <a:rPr lang="en-GB" altLang="en-US" smtClean="0"/>
              <a:t>Political</a:t>
            </a:r>
          </a:p>
          <a:p>
            <a:pPr eaLnBrk="1" hangingPunct="1"/>
            <a:r>
              <a:rPr lang="en-GB" altLang="en-US" smtClean="0"/>
              <a:t>Developmental</a:t>
            </a:r>
          </a:p>
          <a:p>
            <a:pPr eaLnBrk="1" hangingPunct="1"/>
            <a:endParaRPr lang="en-US" altLang="en-US" smtClean="0"/>
          </a:p>
        </p:txBody>
      </p:sp>
    </p:spTree>
    <p:extLst>
      <p:ext uri="{BB962C8B-B14F-4D97-AF65-F5344CB8AC3E}">
        <p14:creationId xmlns:p14="http://schemas.microsoft.com/office/powerpoint/2010/main" val="556620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smtClean="0"/>
              <a:t>Defining the implications/impacts of events</a:t>
            </a:r>
            <a:endParaRPr lang="en-US" altLang="en-US" sz="4000" smtClean="0"/>
          </a:p>
        </p:txBody>
      </p:sp>
      <p:sp>
        <p:nvSpPr>
          <p:cNvPr id="6147" name="Rectangle 3"/>
          <p:cNvSpPr>
            <a:spLocks noGrp="1" noChangeArrowheads="1"/>
          </p:cNvSpPr>
          <p:nvPr>
            <p:ph type="body" idx="1"/>
          </p:nvPr>
        </p:nvSpPr>
        <p:spPr/>
        <p:txBody>
          <a:bodyPr/>
          <a:lstStyle/>
          <a:p>
            <a:pPr eaLnBrk="1" hangingPunct="1"/>
            <a:r>
              <a:rPr lang="en-GB" altLang="en-US" sz="2800" dirty="0" smtClean="0"/>
              <a:t>Social/cultural – effects on the community</a:t>
            </a:r>
          </a:p>
          <a:p>
            <a:pPr eaLnBrk="1" hangingPunct="1"/>
            <a:r>
              <a:rPr lang="en-GB" altLang="en-US" sz="2800" dirty="0" smtClean="0"/>
              <a:t>Economic – direct and indirect income generators, tourism </a:t>
            </a:r>
          </a:p>
          <a:p>
            <a:pPr eaLnBrk="1" hangingPunct="1"/>
            <a:r>
              <a:rPr lang="en-GB" altLang="en-US" sz="2800" dirty="0" smtClean="0"/>
              <a:t>Political – Local/national government involvement, status, profile  </a:t>
            </a:r>
          </a:p>
          <a:p>
            <a:pPr eaLnBrk="1" hangingPunct="1"/>
            <a:r>
              <a:rPr lang="en-GB" altLang="en-US" sz="2800" dirty="0" smtClean="0"/>
              <a:t>Developmental – environmental impacts, physical impacts/event legacies</a:t>
            </a:r>
          </a:p>
          <a:p>
            <a:pPr eaLnBrk="1" hangingPunct="1"/>
            <a:endParaRPr lang="en-GB" altLang="en-US" sz="2800" dirty="0"/>
          </a:p>
          <a:p>
            <a:r>
              <a:rPr lang="en-GB" altLang="en-US" sz="2800" dirty="0"/>
              <a:t>See </a:t>
            </a:r>
            <a:r>
              <a:rPr lang="en-GB" altLang="en-US" sz="2800" dirty="0">
                <a:hlinkClick r:id="rId2"/>
              </a:rPr>
              <a:t>http://www.eventimpacts.com</a:t>
            </a:r>
            <a:r>
              <a:rPr lang="en-GB" altLang="en-US" sz="2800" dirty="0" smtClean="0">
                <a:hlinkClick r:id="rId2"/>
              </a:rPr>
              <a:t>/</a:t>
            </a:r>
            <a:endParaRPr lang="en-GB" altLang="en-US" sz="2800" dirty="0" smtClean="0"/>
          </a:p>
          <a:p>
            <a:endParaRPr lang="en-US" altLang="en-US" sz="2800" dirty="0" smtClean="0"/>
          </a:p>
        </p:txBody>
      </p:sp>
    </p:spTree>
    <p:extLst>
      <p:ext uri="{BB962C8B-B14F-4D97-AF65-F5344CB8AC3E}">
        <p14:creationId xmlns:p14="http://schemas.microsoft.com/office/powerpoint/2010/main" val="3720223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z="4000" smtClean="0"/>
              <a:t>Identify the potential impacts of the following events:</a:t>
            </a:r>
            <a:endParaRPr lang="en-US" altLang="en-US" sz="4000" smtClean="0"/>
          </a:p>
        </p:txBody>
      </p:sp>
      <p:sp>
        <p:nvSpPr>
          <p:cNvPr id="7171" name="Rectangle 3"/>
          <p:cNvSpPr>
            <a:spLocks noGrp="1" noChangeArrowheads="1"/>
          </p:cNvSpPr>
          <p:nvPr>
            <p:ph type="body" idx="1"/>
          </p:nvPr>
        </p:nvSpPr>
        <p:spPr/>
        <p:txBody>
          <a:bodyPr/>
          <a:lstStyle/>
          <a:p>
            <a:endParaRPr lang="en-GB" altLang="en-US" sz="1600" dirty="0" smtClean="0"/>
          </a:p>
          <a:p>
            <a:pPr eaLnBrk="1" hangingPunct="1"/>
            <a:r>
              <a:rPr lang="en-GB" altLang="en-US" dirty="0" smtClean="0"/>
              <a:t>Eurovision song contest</a:t>
            </a:r>
          </a:p>
          <a:p>
            <a:pPr eaLnBrk="1" hangingPunct="1"/>
            <a:r>
              <a:rPr lang="en-GB" altLang="en-US" dirty="0" smtClean="0"/>
              <a:t>The Olympic Games</a:t>
            </a:r>
          </a:p>
          <a:p>
            <a:pPr eaLnBrk="1" hangingPunct="1"/>
            <a:r>
              <a:rPr lang="en-GB" altLang="en-US" dirty="0" smtClean="0"/>
              <a:t>Uplands, Marina, </a:t>
            </a:r>
            <a:r>
              <a:rPr lang="en-GB" altLang="en-US" dirty="0" err="1" smtClean="0"/>
              <a:t>Morriston</a:t>
            </a:r>
            <a:r>
              <a:rPr lang="en-GB" altLang="en-US" dirty="0" smtClean="0"/>
              <a:t> Markets</a:t>
            </a:r>
          </a:p>
          <a:p>
            <a:pPr eaLnBrk="1" hangingPunct="1"/>
            <a:r>
              <a:rPr lang="en-GB" altLang="en-US" dirty="0" err="1" smtClean="0"/>
              <a:t>Boardmasters</a:t>
            </a:r>
            <a:r>
              <a:rPr lang="en-GB" altLang="en-US" dirty="0" smtClean="0"/>
              <a:t>, Cornwall</a:t>
            </a:r>
          </a:p>
          <a:p>
            <a:pPr eaLnBrk="1" hangingPunct="1"/>
            <a:r>
              <a:rPr lang="en-GB" altLang="en-US" dirty="0" smtClean="0"/>
              <a:t>Festival Number 6, </a:t>
            </a:r>
            <a:r>
              <a:rPr lang="en-GB" altLang="en-US" dirty="0" err="1" smtClean="0"/>
              <a:t>Portmeirion</a:t>
            </a:r>
            <a:endParaRPr lang="en-GB" altLang="en-US" dirty="0" smtClean="0"/>
          </a:p>
          <a:p>
            <a:pPr eaLnBrk="1" hangingPunct="1"/>
            <a:r>
              <a:rPr lang="en-GB" altLang="en-US" dirty="0" smtClean="0"/>
              <a:t>Champions league final, Cardiff.</a:t>
            </a:r>
            <a:endParaRPr lang="en-US" altLang="en-US" dirty="0" smtClean="0"/>
          </a:p>
        </p:txBody>
      </p:sp>
    </p:spTree>
    <p:extLst>
      <p:ext uri="{BB962C8B-B14F-4D97-AF65-F5344CB8AC3E}">
        <p14:creationId xmlns:p14="http://schemas.microsoft.com/office/powerpoint/2010/main" val="1981064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2" y="1361837"/>
            <a:ext cx="3168352" cy="17809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altLang="en-US" dirty="0" smtClean="0"/>
              <a:t>Hull</a:t>
            </a:r>
            <a:r>
              <a:rPr lang="en-GB" altLang="en-US" dirty="0"/>
              <a:t>, City of culture 2017 </a:t>
            </a:r>
            <a:endParaRPr lang="en-GB" dirty="0"/>
          </a:p>
        </p:txBody>
      </p:sp>
      <p:sp>
        <p:nvSpPr>
          <p:cNvPr id="3" name="Content Placeholder 2"/>
          <p:cNvSpPr>
            <a:spLocks noGrp="1"/>
          </p:cNvSpPr>
          <p:nvPr>
            <p:ph idx="1"/>
          </p:nvPr>
        </p:nvSpPr>
        <p:spPr>
          <a:xfrm>
            <a:off x="971600" y="1916832"/>
            <a:ext cx="7772400" cy="4114800"/>
          </a:xfrm>
        </p:spPr>
        <p:txBody>
          <a:bodyPr/>
          <a:lstStyle/>
          <a:p>
            <a:endParaRPr lang="en-GB" altLang="en-US" sz="2400" dirty="0" smtClean="0">
              <a:hlinkClick r:id="rId3"/>
            </a:endParaRPr>
          </a:p>
          <a:p>
            <a:endParaRPr lang="en-GB" altLang="en-US" sz="2400" dirty="0">
              <a:hlinkClick r:id="rId3"/>
            </a:endParaRPr>
          </a:p>
          <a:p>
            <a:endParaRPr lang="en-GB" altLang="en-US" sz="2400" dirty="0" smtClean="0">
              <a:hlinkClick r:id="rId3"/>
            </a:endParaRPr>
          </a:p>
          <a:p>
            <a:r>
              <a:rPr lang="en-GB" altLang="en-US" sz="2400" dirty="0" smtClean="0">
                <a:hlinkClick r:id="rId3"/>
              </a:rPr>
              <a:t>http</a:t>
            </a:r>
            <a:r>
              <a:rPr lang="en-GB" altLang="en-US" sz="2400" dirty="0">
                <a:hlinkClick r:id="rId3"/>
              </a:rPr>
              <a:t>://</a:t>
            </a:r>
            <a:r>
              <a:rPr lang="en-GB" altLang="en-US" sz="2400" dirty="0" smtClean="0">
                <a:hlinkClick r:id="rId3"/>
              </a:rPr>
              <a:t>www.bbc.co.uk/news/uk-england-humber-25024657</a:t>
            </a:r>
            <a:endParaRPr lang="en-GB" altLang="en-US" sz="2400" dirty="0" smtClean="0"/>
          </a:p>
          <a:p>
            <a:r>
              <a:rPr lang="en-GB" altLang="en-US" sz="2400" dirty="0" smtClean="0"/>
              <a:t>Swansea City of </a:t>
            </a:r>
            <a:r>
              <a:rPr lang="en-GB" altLang="en-US" sz="2400" dirty="0" smtClean="0"/>
              <a:t>Culture 2021?? </a:t>
            </a:r>
            <a:r>
              <a:rPr lang="en-GB" altLang="en-US" sz="2400" dirty="0" smtClean="0">
                <a:hlinkClick r:id="rId4"/>
              </a:rPr>
              <a:t>http</a:t>
            </a:r>
            <a:r>
              <a:rPr lang="en-GB" altLang="en-US" sz="2400" dirty="0">
                <a:hlinkClick r:id="rId4"/>
              </a:rPr>
              <a:t>://</a:t>
            </a:r>
            <a:r>
              <a:rPr lang="en-GB" altLang="en-US" sz="2400" dirty="0" smtClean="0">
                <a:hlinkClick r:id="rId4"/>
              </a:rPr>
              <a:t>www.swansea.gov.uk/article/32437/Swansea-bidding-for-UK-City-of-Culture-2021</a:t>
            </a:r>
            <a:r>
              <a:rPr lang="en-GB" altLang="en-US" sz="2400" dirty="0"/>
              <a:t> </a:t>
            </a:r>
            <a:r>
              <a:rPr lang="en-GB" altLang="en-US" sz="2400" dirty="0">
                <a:hlinkClick r:id="rId5"/>
              </a:rPr>
              <a:t>https://</a:t>
            </a:r>
            <a:r>
              <a:rPr lang="en-GB" altLang="en-US" sz="2400" dirty="0" smtClean="0">
                <a:hlinkClick r:id="rId5"/>
              </a:rPr>
              <a:t>www.youtube.com/watch?v=yY5H99c1V7M</a:t>
            </a:r>
            <a:endParaRPr lang="en-GB" altLang="en-US" sz="2400" dirty="0" smtClean="0"/>
          </a:p>
          <a:p>
            <a:r>
              <a:rPr lang="en-GB" altLang="en-US" sz="2400" dirty="0" smtClean="0"/>
              <a:t>So… what could the impacts of Swansea UK City of Culture?</a:t>
            </a:r>
            <a:endParaRPr lang="en-GB" altLang="en-US" sz="2400" dirty="0"/>
          </a:p>
        </p:txBody>
      </p:sp>
    </p:spTree>
    <p:extLst>
      <p:ext uri="{BB962C8B-B14F-4D97-AF65-F5344CB8AC3E}">
        <p14:creationId xmlns:p14="http://schemas.microsoft.com/office/powerpoint/2010/main" val="278782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Social/cultural implications</a:t>
            </a:r>
            <a:endParaRPr lang="en-US" altLang="en-US" smtClean="0"/>
          </a:p>
        </p:txBody>
      </p:sp>
      <p:sp>
        <p:nvSpPr>
          <p:cNvPr id="8195" name="Rectangle 3"/>
          <p:cNvSpPr>
            <a:spLocks noGrp="1" noChangeArrowheads="1"/>
          </p:cNvSpPr>
          <p:nvPr>
            <p:ph type="body" idx="1"/>
          </p:nvPr>
        </p:nvSpPr>
        <p:spPr/>
        <p:txBody>
          <a:bodyPr/>
          <a:lstStyle/>
          <a:p>
            <a:pPr eaLnBrk="1" hangingPunct="1">
              <a:lnSpc>
                <a:spcPct val="90000"/>
              </a:lnSpc>
            </a:pPr>
            <a:r>
              <a:rPr lang="en-GB" altLang="en-US" sz="2800" smtClean="0"/>
              <a:t>Richie (1984)</a:t>
            </a:r>
          </a:p>
          <a:p>
            <a:pPr eaLnBrk="1" hangingPunct="1">
              <a:lnSpc>
                <a:spcPct val="90000"/>
              </a:lnSpc>
            </a:pPr>
            <a:endParaRPr lang="en-GB" altLang="en-US" sz="2800" smtClean="0"/>
          </a:p>
          <a:p>
            <a:pPr eaLnBrk="1" hangingPunct="1">
              <a:lnSpc>
                <a:spcPct val="90000"/>
              </a:lnSpc>
            </a:pPr>
            <a:r>
              <a:rPr lang="en-GB" altLang="en-US" sz="2800" smtClean="0"/>
              <a:t>Increased community pride and spirit</a:t>
            </a:r>
          </a:p>
          <a:p>
            <a:pPr eaLnBrk="1" hangingPunct="1">
              <a:lnSpc>
                <a:spcPct val="90000"/>
              </a:lnSpc>
            </a:pPr>
            <a:r>
              <a:rPr lang="en-GB" altLang="en-US" sz="2800" smtClean="0"/>
              <a:t>Strengthening of traditions and values</a:t>
            </a:r>
          </a:p>
          <a:p>
            <a:pPr eaLnBrk="1" hangingPunct="1">
              <a:lnSpc>
                <a:spcPct val="90000"/>
              </a:lnSpc>
            </a:pPr>
            <a:r>
              <a:rPr lang="en-GB" altLang="en-US" sz="2800" smtClean="0"/>
              <a:t>Greater participation in sports, arts etc.</a:t>
            </a:r>
          </a:p>
          <a:p>
            <a:pPr eaLnBrk="1" hangingPunct="1">
              <a:lnSpc>
                <a:spcPct val="90000"/>
              </a:lnSpc>
            </a:pPr>
            <a:r>
              <a:rPr lang="en-GB" altLang="en-US" sz="2800" smtClean="0"/>
              <a:t>Adaptation of new social patterns</a:t>
            </a:r>
          </a:p>
          <a:p>
            <a:pPr eaLnBrk="1" hangingPunct="1">
              <a:lnSpc>
                <a:spcPct val="90000"/>
              </a:lnSpc>
            </a:pPr>
            <a:r>
              <a:rPr lang="en-GB" altLang="en-US" sz="2800" smtClean="0"/>
              <a:t>Increased voluteerism</a:t>
            </a:r>
          </a:p>
          <a:p>
            <a:pPr eaLnBrk="1" hangingPunct="1">
              <a:lnSpc>
                <a:spcPct val="90000"/>
              </a:lnSpc>
            </a:pPr>
            <a:r>
              <a:rPr lang="en-GB" altLang="en-US" sz="2800" smtClean="0"/>
              <a:t>Community group activity</a:t>
            </a:r>
          </a:p>
          <a:p>
            <a:pPr eaLnBrk="1" hangingPunct="1">
              <a:lnSpc>
                <a:spcPct val="90000"/>
              </a:lnSpc>
            </a:pPr>
            <a:r>
              <a:rPr lang="en-GB" altLang="en-US" sz="2800" smtClean="0"/>
              <a:t>Intercultural interaction and cooperation</a:t>
            </a:r>
          </a:p>
        </p:txBody>
      </p:sp>
    </p:spTree>
    <p:extLst>
      <p:ext uri="{BB962C8B-B14F-4D97-AF65-F5344CB8AC3E}">
        <p14:creationId xmlns:p14="http://schemas.microsoft.com/office/powerpoint/2010/main" val="484433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71600" y="414338"/>
            <a:ext cx="7715200" cy="1143000"/>
          </a:xfrm>
        </p:spPr>
        <p:txBody>
          <a:bodyPr/>
          <a:lstStyle/>
          <a:p>
            <a:pPr eaLnBrk="1" hangingPunct="1"/>
            <a:r>
              <a:rPr lang="en-GB" altLang="en-US" b="1" dirty="0" smtClean="0">
                <a:solidFill>
                  <a:srgbClr val="000066"/>
                </a:solidFill>
              </a:rPr>
              <a:t>Social impacts of events</a:t>
            </a:r>
          </a:p>
        </p:txBody>
      </p:sp>
      <p:graphicFrame>
        <p:nvGraphicFramePr>
          <p:cNvPr id="53294" name="Group 46"/>
          <p:cNvGraphicFramePr>
            <a:graphicFrameLocks noGrp="1"/>
          </p:cNvGraphicFramePr>
          <p:nvPr>
            <p:ph idx="1"/>
            <p:extLst>
              <p:ext uri="{D42A27DB-BD31-4B8C-83A1-F6EECF244321}">
                <p14:modId xmlns:p14="http://schemas.microsoft.com/office/powerpoint/2010/main" val="1871595995"/>
              </p:ext>
            </p:extLst>
          </p:nvPr>
        </p:nvGraphicFramePr>
        <p:xfrm>
          <a:off x="899592" y="1556792"/>
          <a:ext cx="7887410" cy="4135643"/>
        </p:xfrm>
        <a:graphic>
          <a:graphicData uri="http://schemas.openxmlformats.org/drawingml/2006/table">
            <a:tbl>
              <a:tblPr/>
              <a:tblGrid>
                <a:gridCol w="3943705"/>
                <a:gridCol w="3943705"/>
              </a:tblGrid>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66"/>
                          </a:solidFill>
                          <a:effectLst/>
                          <a:latin typeface="Arial" charset="0"/>
                        </a:rPr>
                        <a:t>Positive impacts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Shared experience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Community alienation</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Revitalising of traditions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Manipulation of community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Building community pride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Negative community image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Validation of community groups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Bad behaviour</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Increased community participation</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Substance abuse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116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Introduction of new and challenging ideas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Social dislocation</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Expansion of cultural perspectives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Loss of amenity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1296"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3040914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971600" y="228600"/>
            <a:ext cx="7410400" cy="1143000"/>
          </a:xfrm>
        </p:spPr>
        <p:txBody>
          <a:bodyPr/>
          <a:lstStyle/>
          <a:p>
            <a:pPr eaLnBrk="1" hangingPunct="1"/>
            <a:r>
              <a:rPr lang="en-GB" altLang="en-US" dirty="0" smtClean="0"/>
              <a:t>Economic implications </a:t>
            </a:r>
            <a:br>
              <a:rPr lang="en-GB" altLang="en-US" dirty="0" smtClean="0"/>
            </a:br>
            <a:r>
              <a:rPr lang="en-GB" altLang="en-US" dirty="0" smtClean="0"/>
              <a:t>Getz (2010)</a:t>
            </a:r>
            <a:endParaRPr lang="en-US" altLang="en-US" dirty="0" smtClean="0"/>
          </a:p>
        </p:txBody>
      </p:sp>
      <p:sp>
        <p:nvSpPr>
          <p:cNvPr id="9219" name="Text Box 4"/>
          <p:cNvSpPr txBox="1">
            <a:spLocks noChangeArrowheads="1"/>
          </p:cNvSpPr>
          <p:nvPr/>
        </p:nvSpPr>
        <p:spPr bwMode="auto">
          <a:xfrm>
            <a:off x="755576" y="1676400"/>
            <a:ext cx="3200400" cy="146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dirty="0">
                <a:latin typeface="Arial" charset="0"/>
              </a:rPr>
              <a:t>Place Marketing</a:t>
            </a:r>
          </a:p>
          <a:p>
            <a:pPr eaLnBrk="1" hangingPunct="1"/>
            <a:r>
              <a:rPr lang="en-GB" altLang="en-US" sz="1800" dirty="0">
                <a:latin typeface="Arial" charset="0"/>
              </a:rPr>
              <a:t>-create positive images</a:t>
            </a:r>
          </a:p>
          <a:p>
            <a:pPr eaLnBrk="1" hangingPunct="1"/>
            <a:r>
              <a:rPr lang="en-GB" altLang="en-US" sz="1800" dirty="0">
                <a:latin typeface="Arial" charset="0"/>
              </a:rPr>
              <a:t>-improve quality of life</a:t>
            </a:r>
          </a:p>
          <a:p>
            <a:pPr eaLnBrk="1" hangingPunct="1"/>
            <a:r>
              <a:rPr lang="en-GB" altLang="en-US" sz="1800" dirty="0">
                <a:latin typeface="Arial" charset="0"/>
              </a:rPr>
              <a:t>-attract residents and investors</a:t>
            </a:r>
          </a:p>
        </p:txBody>
      </p:sp>
      <p:sp>
        <p:nvSpPr>
          <p:cNvPr id="9220" name="Text Box 7"/>
          <p:cNvSpPr txBox="1">
            <a:spLocks noChangeArrowheads="1"/>
          </p:cNvSpPr>
          <p:nvPr/>
        </p:nvSpPr>
        <p:spPr bwMode="auto">
          <a:xfrm>
            <a:off x="5943600" y="1676400"/>
            <a:ext cx="2514600"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a:latin typeface="Arial" charset="0"/>
              </a:rPr>
              <a:t>Tourist Attraction</a:t>
            </a:r>
          </a:p>
          <a:p>
            <a:pPr eaLnBrk="1" hangingPunct="1"/>
            <a:r>
              <a:rPr lang="en-GB" altLang="en-US" sz="1800">
                <a:latin typeface="Arial" charset="0"/>
              </a:rPr>
              <a:t>Attract quality tourists</a:t>
            </a:r>
          </a:p>
          <a:p>
            <a:pPr eaLnBrk="1" hangingPunct="1"/>
            <a:r>
              <a:rPr lang="en-GB" altLang="en-US" sz="1800">
                <a:latin typeface="Arial" charset="0"/>
              </a:rPr>
              <a:t>Spread demand</a:t>
            </a:r>
          </a:p>
          <a:p>
            <a:pPr eaLnBrk="1" hangingPunct="1"/>
            <a:r>
              <a:rPr lang="en-GB" altLang="en-US" sz="1800">
                <a:latin typeface="Arial" charset="0"/>
              </a:rPr>
              <a:t>Increase visitor spending and length of stay</a:t>
            </a:r>
          </a:p>
        </p:txBody>
      </p:sp>
      <p:sp>
        <p:nvSpPr>
          <p:cNvPr id="9221" name="Text Box 11"/>
          <p:cNvSpPr txBox="1">
            <a:spLocks noChangeArrowheads="1"/>
          </p:cNvSpPr>
          <p:nvPr/>
        </p:nvSpPr>
        <p:spPr bwMode="auto">
          <a:xfrm>
            <a:off x="6248400" y="5334000"/>
            <a:ext cx="2514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a:latin typeface="Arial" charset="0"/>
              </a:rPr>
              <a:t>Animator</a:t>
            </a:r>
          </a:p>
          <a:p>
            <a:pPr eaLnBrk="1" hangingPunct="1"/>
            <a:r>
              <a:rPr lang="en-GB" altLang="en-US" sz="1800">
                <a:latin typeface="Arial" charset="0"/>
              </a:rPr>
              <a:t>Encourage first/repeat visits at facilities, resorts, attractions</a:t>
            </a:r>
          </a:p>
        </p:txBody>
      </p:sp>
      <p:sp>
        <p:nvSpPr>
          <p:cNvPr id="9222" name="Text Box 12"/>
          <p:cNvSpPr txBox="1">
            <a:spLocks noChangeArrowheads="1"/>
          </p:cNvSpPr>
          <p:nvPr/>
        </p:nvSpPr>
        <p:spPr bwMode="auto">
          <a:xfrm>
            <a:off x="869074" y="5059362"/>
            <a:ext cx="2819400" cy="146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dirty="0">
                <a:latin typeface="Arial" charset="0"/>
              </a:rPr>
              <a:t>Catalyst</a:t>
            </a:r>
          </a:p>
          <a:p>
            <a:pPr eaLnBrk="1" hangingPunct="1"/>
            <a:r>
              <a:rPr lang="en-GB" altLang="en-US" sz="1800" dirty="0">
                <a:latin typeface="Arial" charset="0"/>
              </a:rPr>
              <a:t>Stimulate infrastructure</a:t>
            </a:r>
          </a:p>
          <a:p>
            <a:pPr eaLnBrk="1" hangingPunct="1"/>
            <a:r>
              <a:rPr lang="en-GB" altLang="en-US" sz="1800" dirty="0">
                <a:latin typeface="Arial" charset="0"/>
              </a:rPr>
              <a:t>Assist urban renewal</a:t>
            </a:r>
          </a:p>
          <a:p>
            <a:pPr eaLnBrk="1" hangingPunct="1"/>
            <a:r>
              <a:rPr lang="en-GB" altLang="en-US" sz="1800" dirty="0">
                <a:latin typeface="Arial" charset="0"/>
              </a:rPr>
              <a:t>Stimulate business/trade</a:t>
            </a:r>
          </a:p>
          <a:p>
            <a:pPr eaLnBrk="1" hangingPunct="1"/>
            <a:r>
              <a:rPr lang="en-GB" altLang="en-US" sz="1800" dirty="0">
                <a:latin typeface="Arial" charset="0"/>
              </a:rPr>
              <a:t>Support other attractions</a:t>
            </a:r>
          </a:p>
        </p:txBody>
      </p:sp>
      <p:sp>
        <p:nvSpPr>
          <p:cNvPr id="9223" name="Text Box 13"/>
          <p:cNvSpPr txBox="1">
            <a:spLocks noChangeArrowheads="1"/>
          </p:cNvSpPr>
          <p:nvPr/>
        </p:nvSpPr>
        <p:spPr bwMode="auto">
          <a:xfrm>
            <a:off x="2895600" y="3276600"/>
            <a:ext cx="2895600" cy="146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altLang="en-US" sz="1800" b="1">
                <a:latin typeface="Arial" charset="0"/>
              </a:rPr>
              <a:t>Image maker</a:t>
            </a:r>
          </a:p>
          <a:p>
            <a:pPr eaLnBrk="1" hangingPunct="1"/>
            <a:r>
              <a:rPr lang="en-GB" altLang="en-US" sz="1800">
                <a:latin typeface="Arial" charset="0"/>
              </a:rPr>
              <a:t>For attractions/resorts, destinations, create and enhance themes</a:t>
            </a:r>
          </a:p>
          <a:p>
            <a:pPr eaLnBrk="1" hangingPunct="1"/>
            <a:r>
              <a:rPr lang="en-GB" altLang="en-US" sz="1800">
                <a:latin typeface="Arial" charset="0"/>
              </a:rPr>
              <a:t>Combat negative imagery</a:t>
            </a:r>
          </a:p>
        </p:txBody>
      </p:sp>
      <p:sp>
        <p:nvSpPr>
          <p:cNvPr id="9224" name="Line 15"/>
          <p:cNvSpPr>
            <a:spLocks noChangeShapeType="1"/>
          </p:cNvSpPr>
          <p:nvPr/>
        </p:nvSpPr>
        <p:spPr bwMode="auto">
          <a:xfrm>
            <a:off x="2971800" y="2362200"/>
            <a:ext cx="2590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5" name="Line 16"/>
          <p:cNvSpPr>
            <a:spLocks noChangeShapeType="1"/>
          </p:cNvSpPr>
          <p:nvPr/>
        </p:nvSpPr>
        <p:spPr bwMode="auto">
          <a:xfrm>
            <a:off x="7239000" y="3352800"/>
            <a:ext cx="0" cy="1905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6" name="Line 17"/>
          <p:cNvSpPr>
            <a:spLocks noChangeShapeType="1"/>
          </p:cNvSpPr>
          <p:nvPr/>
        </p:nvSpPr>
        <p:spPr bwMode="auto">
          <a:xfrm>
            <a:off x="3124200" y="60198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7" name="Line 18"/>
          <p:cNvSpPr>
            <a:spLocks noChangeShapeType="1"/>
          </p:cNvSpPr>
          <p:nvPr/>
        </p:nvSpPr>
        <p:spPr bwMode="auto">
          <a:xfrm>
            <a:off x="838200" y="3200400"/>
            <a:ext cx="0" cy="1981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8" name="Line 19"/>
          <p:cNvSpPr>
            <a:spLocks noChangeShapeType="1"/>
          </p:cNvSpPr>
          <p:nvPr/>
        </p:nvSpPr>
        <p:spPr bwMode="auto">
          <a:xfrm>
            <a:off x="838200" y="4191000"/>
            <a:ext cx="2057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29" name="Line 20"/>
          <p:cNvSpPr>
            <a:spLocks noChangeShapeType="1"/>
          </p:cNvSpPr>
          <p:nvPr/>
        </p:nvSpPr>
        <p:spPr bwMode="auto">
          <a:xfrm flipH="1">
            <a:off x="5943600" y="4191000"/>
            <a:ext cx="1295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4116090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043608" y="476672"/>
            <a:ext cx="8100392" cy="1143000"/>
          </a:xfrm>
        </p:spPr>
        <p:txBody>
          <a:bodyPr/>
          <a:lstStyle/>
          <a:p>
            <a:pPr eaLnBrk="1" hangingPunct="1"/>
            <a:r>
              <a:rPr lang="en-GB" altLang="en-US" sz="6000" b="1" dirty="0" smtClean="0">
                <a:solidFill>
                  <a:srgbClr val="FF3300"/>
                </a:solidFill>
              </a:rPr>
              <a:t>£</a:t>
            </a:r>
            <a:r>
              <a:rPr lang="en-GB" altLang="en-US" b="1" dirty="0" smtClean="0">
                <a:solidFill>
                  <a:srgbClr val="000066"/>
                </a:solidFill>
              </a:rPr>
              <a:t> Economic impacts of events </a:t>
            </a:r>
            <a:r>
              <a:rPr lang="en-GB" altLang="en-US" sz="6000" b="1" dirty="0" smtClean="0">
                <a:solidFill>
                  <a:srgbClr val="FF3300"/>
                </a:solidFill>
              </a:rPr>
              <a:t>£</a:t>
            </a:r>
          </a:p>
        </p:txBody>
      </p:sp>
      <p:graphicFrame>
        <p:nvGraphicFramePr>
          <p:cNvPr id="56365" name="Group 45"/>
          <p:cNvGraphicFramePr>
            <a:graphicFrameLocks noGrp="1"/>
          </p:cNvGraphicFramePr>
          <p:nvPr>
            <p:ph idx="1"/>
            <p:extLst>
              <p:ext uri="{D42A27DB-BD31-4B8C-83A1-F6EECF244321}">
                <p14:modId xmlns:p14="http://schemas.microsoft.com/office/powerpoint/2010/main" val="4217063116"/>
              </p:ext>
            </p:extLst>
          </p:nvPr>
        </p:nvGraphicFramePr>
        <p:xfrm>
          <a:off x="1115616" y="1684338"/>
          <a:ext cx="7571184" cy="3952873"/>
        </p:xfrm>
        <a:graphic>
          <a:graphicData uri="http://schemas.openxmlformats.org/drawingml/2006/table">
            <a:tbl>
              <a:tblPr/>
              <a:tblGrid>
                <a:gridCol w="3785592"/>
                <a:gridCol w="3785592"/>
              </a:tblGrid>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66"/>
                          </a:solidFill>
                          <a:effectLst/>
                          <a:latin typeface="Arial" charset="0"/>
                        </a:rPr>
                        <a:t>Positive impacts</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11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Destinational promotion and increased tourist visits</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Community resistance to tourism</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Extended length of stay</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Loss of authenticity</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Higher yield</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Damage to reputation</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Increased tax revenue</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Exploitation </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Business opportunities</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Inflated prices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Commercial activity</a:t>
                      </a: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Opportunity costs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Job creation</a:t>
                      </a:r>
                      <a:endParaRPr kumimoji="0" lang="en-GB" sz="2000" b="0" i="0" u="none" strike="noStrike" cap="none" normalizeH="0" baseline="0" smtClean="0">
                        <a:ln>
                          <a:noFill/>
                        </a:ln>
                        <a:solidFill>
                          <a:schemeClr val="tx1"/>
                        </a:solidFill>
                        <a:effectLst/>
                        <a:latin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Financial mismanagement</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smtClean="0">
                        <a:ln>
                          <a:noFill/>
                        </a:ln>
                        <a:solidFill>
                          <a:schemeClr val="tx1"/>
                        </a:solidFill>
                        <a:effectLst/>
                        <a:latin typeface="Arial" charset="0"/>
                      </a:endParaRPr>
                    </a:p>
                  </a:txBody>
                  <a:tcPr marT="45727" marB="4572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Financial loss</a:t>
                      </a:r>
                    </a:p>
                  </a:txBody>
                  <a:tcPr marT="45727" marB="4572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9251"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26178231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64026" y="404664"/>
            <a:ext cx="8079974" cy="1143000"/>
          </a:xfrm>
        </p:spPr>
        <p:txBody>
          <a:bodyPr/>
          <a:lstStyle/>
          <a:p>
            <a:r>
              <a:rPr lang="en-GB" sz="4000" dirty="0"/>
              <a:t>The Value of Britain’s Events Sector – direct spend by segment</a:t>
            </a:r>
            <a:endParaRPr lang="en-GB" altLang="en-US" sz="3900" b="1" dirty="0" smtClean="0">
              <a:solidFill>
                <a:srgbClr val="000066"/>
              </a:solidFill>
            </a:endParaRPr>
          </a:p>
        </p:txBody>
      </p:sp>
      <p:sp>
        <p:nvSpPr>
          <p:cNvPr id="2" name="Rectangle 1"/>
          <p:cNvSpPr/>
          <p:nvPr/>
        </p:nvSpPr>
        <p:spPr>
          <a:xfrm>
            <a:off x="1064026" y="1844824"/>
            <a:ext cx="7344816" cy="4893647"/>
          </a:xfrm>
          <a:prstGeom prst="rect">
            <a:avLst/>
          </a:prstGeom>
        </p:spPr>
        <p:txBody>
          <a:bodyPr wrap="square">
            <a:spAutoFit/>
          </a:bodyPr>
          <a:lstStyle/>
          <a:p>
            <a:pPr marL="342900" indent="-342900">
              <a:buFont typeface="Arial" panose="020B0604020202020204" pitchFamily="34" charset="0"/>
              <a:buChar char="•"/>
            </a:pPr>
            <a:r>
              <a:rPr lang="en-GB" sz="2400" dirty="0" smtClean="0"/>
              <a:t>Conferences </a:t>
            </a:r>
            <a:r>
              <a:rPr lang="en-GB" sz="2400" dirty="0"/>
              <a:t>and meetings – £19.9 </a:t>
            </a:r>
            <a:r>
              <a:rPr lang="en-GB" sz="2400" dirty="0" smtClean="0"/>
              <a:t>billion</a:t>
            </a:r>
          </a:p>
          <a:p>
            <a:pPr marL="342900" indent="-342900">
              <a:buFont typeface="Arial" panose="020B0604020202020204" pitchFamily="34" charset="0"/>
              <a:buChar char="•"/>
            </a:pPr>
            <a:r>
              <a:rPr lang="en-GB" sz="2400" dirty="0" smtClean="0"/>
              <a:t>Exhibitions </a:t>
            </a:r>
            <a:r>
              <a:rPr lang="en-GB" sz="2400" dirty="0"/>
              <a:t>and trade fairs – £11.0 </a:t>
            </a:r>
            <a:r>
              <a:rPr lang="en-GB" sz="2400" dirty="0" smtClean="0"/>
              <a:t>billion</a:t>
            </a:r>
          </a:p>
          <a:p>
            <a:pPr marL="342900" indent="-342900">
              <a:buFont typeface="Arial" panose="020B0604020202020204" pitchFamily="34" charset="0"/>
              <a:buChar char="•"/>
            </a:pPr>
            <a:r>
              <a:rPr lang="en-GB" sz="2400" dirty="0" smtClean="0"/>
              <a:t>Incentive </a:t>
            </a:r>
            <a:r>
              <a:rPr lang="en-GB" sz="2400" dirty="0"/>
              <a:t>travel and performance improvement – £1.2 </a:t>
            </a:r>
            <a:r>
              <a:rPr lang="en-GB" sz="2400" dirty="0" smtClean="0"/>
              <a:t>billion</a:t>
            </a:r>
          </a:p>
          <a:p>
            <a:pPr marL="342900" indent="-342900">
              <a:buFont typeface="Arial" panose="020B0604020202020204" pitchFamily="34" charset="0"/>
              <a:buChar char="•"/>
            </a:pPr>
            <a:r>
              <a:rPr lang="en-GB" sz="2400" dirty="0" smtClean="0"/>
              <a:t>Corporate </a:t>
            </a:r>
            <a:r>
              <a:rPr lang="en-GB" sz="2400" dirty="0"/>
              <a:t>hospitality and corporate events – £1.2 </a:t>
            </a:r>
            <a:r>
              <a:rPr lang="en-GB" sz="2400" dirty="0" smtClean="0"/>
              <a:t>billion</a:t>
            </a:r>
          </a:p>
          <a:p>
            <a:pPr marL="342900" indent="-342900">
              <a:buFont typeface="Arial" panose="020B0604020202020204" pitchFamily="34" charset="0"/>
              <a:buChar char="•"/>
            </a:pPr>
            <a:r>
              <a:rPr lang="en-GB" sz="2400" dirty="0" smtClean="0"/>
              <a:t>Outdoor </a:t>
            </a:r>
            <a:r>
              <a:rPr lang="en-GB" sz="2400" dirty="0"/>
              <a:t>events – £1.1 </a:t>
            </a:r>
            <a:r>
              <a:rPr lang="en-GB" sz="2400" dirty="0" smtClean="0"/>
              <a:t>billion</a:t>
            </a:r>
          </a:p>
          <a:p>
            <a:pPr marL="342900" indent="-342900">
              <a:buFont typeface="Arial" panose="020B0604020202020204" pitchFamily="34" charset="0"/>
              <a:buChar char="•"/>
            </a:pPr>
            <a:r>
              <a:rPr lang="en-GB" sz="2400" dirty="0" smtClean="0"/>
              <a:t>Festivals </a:t>
            </a:r>
            <a:r>
              <a:rPr lang="en-GB" sz="2400" dirty="0"/>
              <a:t>and cultural events – £1.1 </a:t>
            </a:r>
            <a:r>
              <a:rPr lang="en-GB" sz="2400" dirty="0" smtClean="0"/>
              <a:t>billion</a:t>
            </a:r>
          </a:p>
          <a:p>
            <a:pPr marL="342900" indent="-342900">
              <a:buFont typeface="Arial" panose="020B0604020202020204" pitchFamily="34" charset="0"/>
              <a:buChar char="•"/>
            </a:pPr>
            <a:r>
              <a:rPr lang="en-GB" sz="2400" dirty="0" smtClean="0"/>
              <a:t>Music </a:t>
            </a:r>
            <a:r>
              <a:rPr lang="en-GB" sz="2400" dirty="0"/>
              <a:t>events – £1.3 </a:t>
            </a:r>
            <a:r>
              <a:rPr lang="en-GB" sz="2400" dirty="0" smtClean="0"/>
              <a:t>billion</a:t>
            </a:r>
          </a:p>
          <a:p>
            <a:pPr marL="342900" indent="-342900">
              <a:buFont typeface="Arial" panose="020B0604020202020204" pitchFamily="34" charset="0"/>
              <a:buChar char="•"/>
            </a:pPr>
            <a:r>
              <a:rPr lang="en-GB" sz="2400" dirty="0" smtClean="0"/>
              <a:t>Sporting </a:t>
            </a:r>
            <a:r>
              <a:rPr lang="en-GB" sz="2400" dirty="0"/>
              <a:t>events – £2.3 </a:t>
            </a:r>
            <a:r>
              <a:rPr lang="en-GB" sz="2400" dirty="0" smtClean="0"/>
              <a:t>billion</a:t>
            </a:r>
          </a:p>
          <a:p>
            <a:pPr marL="342900" indent="-342900">
              <a:buFont typeface="Arial" panose="020B0604020202020204" pitchFamily="34" charset="0"/>
              <a:buChar char="•"/>
            </a:pPr>
            <a:r>
              <a:rPr lang="en-GB" sz="2400" dirty="0" smtClean="0"/>
              <a:t>Total</a:t>
            </a:r>
            <a:r>
              <a:rPr lang="en-GB" sz="2400" dirty="0"/>
              <a:t>= £39.1 billion </a:t>
            </a:r>
            <a:endParaRPr lang="en-GB" sz="2400" dirty="0" smtClean="0"/>
          </a:p>
          <a:p>
            <a:endParaRPr lang="en-GB" sz="2400" dirty="0"/>
          </a:p>
          <a:p>
            <a:r>
              <a:rPr lang="en-GB" sz="2400" dirty="0" smtClean="0"/>
              <a:t>(</a:t>
            </a:r>
            <a:r>
              <a:rPr lang="en-GB" sz="2400" dirty="0"/>
              <a:t>source: ‘UK Economic Impact Study 2013’)</a:t>
            </a:r>
          </a:p>
        </p:txBody>
      </p:sp>
    </p:spTree>
    <p:extLst>
      <p:ext uri="{BB962C8B-B14F-4D97-AF65-F5344CB8AC3E}">
        <p14:creationId xmlns:p14="http://schemas.microsoft.com/office/powerpoint/2010/main" val="1601626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Glasgow 2014</a:t>
            </a:r>
            <a:endParaRPr lang="en-GB" dirty="0"/>
          </a:p>
        </p:txBody>
      </p:sp>
      <p:sp>
        <p:nvSpPr>
          <p:cNvPr id="3" name="Content Placeholder 2"/>
          <p:cNvSpPr>
            <a:spLocks noGrp="1"/>
          </p:cNvSpPr>
          <p:nvPr>
            <p:ph idx="1"/>
          </p:nvPr>
        </p:nvSpPr>
        <p:spPr/>
        <p:txBody>
          <a:bodyPr/>
          <a:lstStyle/>
          <a:p>
            <a:pPr marL="0" indent="0">
              <a:buNone/>
            </a:pPr>
            <a:r>
              <a:rPr lang="en-GB" b="0" dirty="0" smtClean="0"/>
              <a:t>“As </a:t>
            </a:r>
            <a:r>
              <a:rPr lang="en-GB" b="0" dirty="0"/>
              <a:t>well as the financial impact of the Games, the report also considers the effect of the event on tourism, regeneration, civic pride and culture. Around 690,000 visitors were attracted to Scotland as a result of the Games, supporting 2,137 jobs and contributing £73m to the country’s economy, it says</a:t>
            </a:r>
            <a:r>
              <a:rPr lang="en-GB" b="0" dirty="0" smtClean="0"/>
              <a:t>.” </a:t>
            </a:r>
          </a:p>
          <a:p>
            <a:pPr marL="0" indent="0">
              <a:buNone/>
            </a:pPr>
            <a:r>
              <a:rPr lang="en-GB" b="0" dirty="0" smtClean="0"/>
              <a:t>The Independent 2015</a:t>
            </a:r>
          </a:p>
          <a:p>
            <a:pPr marL="0" indent="0">
              <a:buNone/>
            </a:pPr>
            <a:r>
              <a:rPr lang="en-GB" sz="2000" dirty="0"/>
              <a:t>https://www.thecgf.com/games/2014/G2014-Official-Post-Games-Report.pdf</a:t>
            </a:r>
          </a:p>
        </p:txBody>
      </p:sp>
    </p:spTree>
    <p:extLst>
      <p:ext uri="{BB962C8B-B14F-4D97-AF65-F5344CB8AC3E}">
        <p14:creationId xmlns:p14="http://schemas.microsoft.com/office/powerpoint/2010/main" val="421272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Political implications</a:t>
            </a:r>
            <a:endParaRPr lang="en-US" altLang="en-US" smtClean="0"/>
          </a:p>
        </p:txBody>
      </p:sp>
      <p:sp>
        <p:nvSpPr>
          <p:cNvPr id="12291" name="Rectangle 3"/>
          <p:cNvSpPr>
            <a:spLocks noGrp="1" noChangeArrowheads="1"/>
          </p:cNvSpPr>
          <p:nvPr>
            <p:ph type="body" idx="1"/>
          </p:nvPr>
        </p:nvSpPr>
        <p:spPr/>
        <p:txBody>
          <a:bodyPr/>
          <a:lstStyle/>
          <a:p>
            <a:pPr eaLnBrk="1" hangingPunct="1"/>
            <a:r>
              <a:rPr lang="en-GB" altLang="en-US" smtClean="0"/>
              <a:t>Civic pride – European city of culture</a:t>
            </a:r>
          </a:p>
          <a:p>
            <a:pPr eaLnBrk="1" hangingPunct="1"/>
            <a:r>
              <a:rPr lang="en-GB" altLang="en-US" smtClean="0"/>
              <a:t>International prestige</a:t>
            </a:r>
          </a:p>
          <a:p>
            <a:pPr eaLnBrk="1" hangingPunct="1"/>
            <a:r>
              <a:rPr lang="en-GB" altLang="en-US" smtClean="0"/>
              <a:t>Improved profile</a:t>
            </a:r>
          </a:p>
          <a:p>
            <a:pPr eaLnBrk="1" hangingPunct="1"/>
            <a:r>
              <a:rPr lang="en-GB" altLang="en-US" smtClean="0"/>
              <a:t>Promotion of investment</a:t>
            </a:r>
          </a:p>
          <a:p>
            <a:pPr eaLnBrk="1" hangingPunct="1"/>
            <a:r>
              <a:rPr lang="en-GB" altLang="en-US" smtClean="0"/>
              <a:t>Demonstration of administrative skills (Athens 2004)</a:t>
            </a:r>
          </a:p>
        </p:txBody>
      </p:sp>
    </p:spTree>
    <p:extLst>
      <p:ext uri="{BB962C8B-B14F-4D97-AF65-F5344CB8AC3E}">
        <p14:creationId xmlns:p14="http://schemas.microsoft.com/office/powerpoint/2010/main" val="2105218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043608" y="485775"/>
            <a:ext cx="7643192" cy="1143000"/>
          </a:xfrm>
        </p:spPr>
        <p:txBody>
          <a:bodyPr/>
          <a:lstStyle/>
          <a:p>
            <a:pPr eaLnBrk="1" hangingPunct="1"/>
            <a:r>
              <a:rPr lang="en-GB" altLang="en-US" b="1" dirty="0" smtClean="0">
                <a:solidFill>
                  <a:srgbClr val="000066"/>
                </a:solidFill>
              </a:rPr>
              <a:t>Political impacts of events</a:t>
            </a:r>
          </a:p>
        </p:txBody>
      </p:sp>
      <p:graphicFrame>
        <p:nvGraphicFramePr>
          <p:cNvPr id="64546" name="Group 34"/>
          <p:cNvGraphicFramePr>
            <a:graphicFrameLocks noGrp="1"/>
          </p:cNvGraphicFramePr>
          <p:nvPr>
            <p:ph idx="1"/>
            <p:extLst>
              <p:ext uri="{D42A27DB-BD31-4B8C-83A1-F6EECF244321}">
                <p14:modId xmlns:p14="http://schemas.microsoft.com/office/powerpoint/2010/main" val="3537435861"/>
              </p:ext>
            </p:extLst>
          </p:nvPr>
        </p:nvGraphicFramePr>
        <p:xfrm>
          <a:off x="1043608" y="1684338"/>
          <a:ext cx="7643192" cy="3546477"/>
        </p:xfrm>
        <a:graphic>
          <a:graphicData uri="http://schemas.openxmlformats.org/drawingml/2006/table">
            <a:tbl>
              <a:tblPr/>
              <a:tblGrid>
                <a:gridCol w="3821596"/>
                <a:gridCol w="3821596"/>
              </a:tblGrid>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smtClean="0">
                          <a:ln>
                            <a:noFill/>
                          </a:ln>
                          <a:solidFill>
                            <a:srgbClr val="000066"/>
                          </a:solidFill>
                          <a:effectLst/>
                          <a:latin typeface="Arial" charset="0"/>
                        </a:rPr>
                        <a:t>Positive impacts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International prestige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Risk of event failure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Improved profile</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Misallocation of funds</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Promotion of investment</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Lack of accountability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rgbClr val="000066"/>
                          </a:solidFill>
                          <a:effectLst/>
                          <a:latin typeface="Arial" charset="0"/>
                        </a:rPr>
                        <a:t>Social cohesion</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Propaganda</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116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Development of administrative skills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Loss of community ownership and control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smtClean="0">
                        <a:ln>
                          <a:noFill/>
                        </a:ln>
                        <a:solidFill>
                          <a:srgbClr val="000066"/>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Legitimation of ideaology</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smtClean="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3344"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1561605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Developmental/environmental implications</a:t>
            </a:r>
            <a:endParaRPr lang="en-US" altLang="en-US" smtClean="0"/>
          </a:p>
        </p:txBody>
      </p:sp>
      <p:sp>
        <p:nvSpPr>
          <p:cNvPr id="13315" name="Rectangle 3"/>
          <p:cNvSpPr>
            <a:spLocks noGrp="1" noChangeArrowheads="1"/>
          </p:cNvSpPr>
          <p:nvPr>
            <p:ph type="body" idx="1"/>
          </p:nvPr>
        </p:nvSpPr>
        <p:spPr/>
        <p:txBody>
          <a:bodyPr/>
          <a:lstStyle/>
          <a:p>
            <a:pPr eaLnBrk="1" hangingPunct="1"/>
            <a:r>
              <a:rPr lang="en-GB" altLang="en-US" dirty="0" smtClean="0"/>
              <a:t>Increasing environmental awareness</a:t>
            </a:r>
          </a:p>
          <a:p>
            <a:pPr eaLnBrk="1" hangingPunct="1"/>
            <a:r>
              <a:rPr lang="en-GB" altLang="en-US" dirty="0" smtClean="0"/>
              <a:t>Showcasing the environment</a:t>
            </a:r>
          </a:p>
          <a:p>
            <a:pPr eaLnBrk="1" hangingPunct="1"/>
            <a:r>
              <a:rPr lang="en-GB" altLang="en-US" dirty="0" smtClean="0"/>
              <a:t>Provision of facilities and services </a:t>
            </a:r>
          </a:p>
          <a:p>
            <a:pPr eaLnBrk="1" hangingPunct="1"/>
            <a:r>
              <a:rPr lang="en-GB" altLang="en-US" dirty="0" smtClean="0"/>
              <a:t>Urban regeneration – London 2012</a:t>
            </a:r>
          </a:p>
          <a:p>
            <a:pPr eaLnBrk="1" hangingPunct="1"/>
            <a:r>
              <a:rPr lang="en-GB" altLang="en-US" dirty="0" smtClean="0"/>
              <a:t>Infrastructure legacy</a:t>
            </a:r>
          </a:p>
        </p:txBody>
      </p:sp>
    </p:spTree>
    <p:extLst>
      <p:ext uri="{BB962C8B-B14F-4D97-AF65-F5344CB8AC3E}">
        <p14:creationId xmlns:p14="http://schemas.microsoft.com/office/powerpoint/2010/main" val="4275204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99592" y="404813"/>
            <a:ext cx="7787208" cy="1143000"/>
          </a:xfrm>
        </p:spPr>
        <p:txBody>
          <a:bodyPr/>
          <a:lstStyle/>
          <a:p>
            <a:pPr eaLnBrk="1" hangingPunct="1"/>
            <a:r>
              <a:rPr lang="en-GB" altLang="en-US" sz="4000" b="1" dirty="0" smtClean="0">
                <a:solidFill>
                  <a:srgbClr val="000066"/>
                </a:solidFill>
              </a:rPr>
              <a:t>Environmental impacts of events</a:t>
            </a:r>
          </a:p>
        </p:txBody>
      </p:sp>
      <p:graphicFrame>
        <p:nvGraphicFramePr>
          <p:cNvPr id="58408" name="Group 40"/>
          <p:cNvGraphicFramePr>
            <a:graphicFrameLocks noGrp="1"/>
          </p:cNvGraphicFramePr>
          <p:nvPr>
            <p:ph idx="1"/>
            <p:extLst>
              <p:ext uri="{D42A27DB-BD31-4B8C-83A1-F6EECF244321}">
                <p14:modId xmlns:p14="http://schemas.microsoft.com/office/powerpoint/2010/main" val="3677537073"/>
              </p:ext>
            </p:extLst>
          </p:nvPr>
        </p:nvGraphicFramePr>
        <p:xfrm>
          <a:off x="899592" y="1628775"/>
          <a:ext cx="7787208" cy="4318266"/>
        </p:xfrm>
        <a:graphic>
          <a:graphicData uri="http://schemas.openxmlformats.org/drawingml/2006/table">
            <a:tbl>
              <a:tblPr/>
              <a:tblGrid>
                <a:gridCol w="3672408"/>
                <a:gridCol w="4114800"/>
              </a:tblGrid>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Positive impacts</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smtClean="0">
                          <a:ln>
                            <a:noFill/>
                          </a:ln>
                          <a:solidFill>
                            <a:srgbClr val="000066"/>
                          </a:solidFill>
                          <a:effectLst/>
                          <a:latin typeface="Arial" charset="0"/>
                        </a:rPr>
                        <a:t>Negative impacts</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Showcasing of the environment</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Environmental damage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1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Provision of models for best practice</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Pollution</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1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Increased environmental awareness</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Destruction of heritage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Infrastructure legacy</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Noise disturbance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11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Improved transport and communications</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Traffic congestion</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64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rgbClr val="000066"/>
                          </a:solidFill>
                          <a:effectLst/>
                          <a:latin typeface="Arial" charset="0"/>
                        </a:rPr>
                        <a:t>Urban transformation and renewal</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dirty="0" smtClean="0">
                        <a:ln>
                          <a:noFill/>
                        </a:ln>
                        <a:solidFill>
                          <a:srgbClr val="000066"/>
                        </a:solidFill>
                        <a:effectLst/>
                        <a:latin typeface="Arial" charset="0"/>
                      </a:endParaRP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2317" name="Text Box 32"/>
          <p:cNvSpPr txBox="1">
            <a:spLocks noChangeArrowheads="1"/>
          </p:cNvSpPr>
          <p:nvPr/>
        </p:nvSpPr>
        <p:spPr bwMode="auto">
          <a:xfrm>
            <a:off x="611188" y="5876925"/>
            <a:ext cx="8208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r" eaLnBrk="1" hangingPunct="1">
              <a:spcBef>
                <a:spcPct val="50000"/>
              </a:spcBef>
              <a:buFontTx/>
              <a:buNone/>
            </a:pPr>
            <a:r>
              <a:rPr lang="en-GB" altLang="en-US" sz="1600" b="1"/>
              <a:t>Source: Chapter 3, ‘Festival &amp; Special Event Management’, Allen et al (2008)</a:t>
            </a:r>
          </a:p>
        </p:txBody>
      </p:sp>
    </p:spTree>
    <p:extLst>
      <p:ext uri="{BB962C8B-B14F-4D97-AF65-F5344CB8AC3E}">
        <p14:creationId xmlns:p14="http://schemas.microsoft.com/office/powerpoint/2010/main" val="18777700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Commonwealth Games 2002</a:t>
            </a:r>
            <a:endParaRPr lang="en-US" altLang="en-US" smtClean="0"/>
          </a:p>
        </p:txBody>
      </p:sp>
      <p:sp>
        <p:nvSpPr>
          <p:cNvPr id="14339" name="Rectangle 3"/>
          <p:cNvSpPr>
            <a:spLocks noGrp="1" noChangeArrowheads="1"/>
          </p:cNvSpPr>
          <p:nvPr>
            <p:ph type="body" idx="1"/>
          </p:nvPr>
        </p:nvSpPr>
        <p:spPr/>
        <p:txBody>
          <a:bodyPr/>
          <a:lstStyle/>
          <a:p>
            <a:pPr eaLnBrk="1" hangingPunct="1"/>
            <a:r>
              <a:rPr lang="en-GB" altLang="en-US" smtClean="0"/>
              <a:t>Legacy of sports facilities</a:t>
            </a:r>
          </a:p>
          <a:p>
            <a:pPr eaLnBrk="1" hangingPunct="1"/>
            <a:r>
              <a:rPr lang="en-GB" altLang="en-US" smtClean="0"/>
              <a:t>Improved Infrastructure</a:t>
            </a:r>
          </a:p>
          <a:p>
            <a:pPr eaLnBrk="1" hangingPunct="1"/>
            <a:r>
              <a:rPr lang="en-GB" altLang="en-US" smtClean="0"/>
              <a:t>Social amelioration</a:t>
            </a:r>
          </a:p>
          <a:p>
            <a:pPr eaLnBrk="1" hangingPunct="1"/>
            <a:r>
              <a:rPr lang="en-GB" altLang="en-US" smtClean="0"/>
              <a:t>Regeneration of inner city areas</a:t>
            </a:r>
            <a:endParaRPr lang="en-US" altLang="en-US" smtClean="0"/>
          </a:p>
        </p:txBody>
      </p:sp>
    </p:spTree>
    <p:extLst>
      <p:ext uri="{BB962C8B-B14F-4D97-AF65-F5344CB8AC3E}">
        <p14:creationId xmlns:p14="http://schemas.microsoft.com/office/powerpoint/2010/main" val="167802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Some Negative impacts of events….</a:t>
            </a:r>
          </a:p>
        </p:txBody>
      </p:sp>
      <p:sp>
        <p:nvSpPr>
          <p:cNvPr id="16387" name="Rectangle 3"/>
          <p:cNvSpPr>
            <a:spLocks noGrp="1" noChangeArrowheads="1"/>
          </p:cNvSpPr>
          <p:nvPr>
            <p:ph type="body" idx="1"/>
          </p:nvPr>
        </p:nvSpPr>
        <p:spPr/>
        <p:txBody>
          <a:bodyPr/>
          <a:lstStyle/>
          <a:p>
            <a:pPr eaLnBrk="1" hangingPunct="1">
              <a:lnSpc>
                <a:spcPct val="90000"/>
              </a:lnSpc>
            </a:pPr>
            <a:r>
              <a:rPr lang="en-GB" altLang="en-US" sz="2800" smtClean="0"/>
              <a:t>Social/cultural – Host/guest interactions, noise/crowding, commodification of culture </a:t>
            </a:r>
          </a:p>
          <a:p>
            <a:pPr eaLnBrk="1" hangingPunct="1">
              <a:lnSpc>
                <a:spcPct val="90000"/>
              </a:lnSpc>
            </a:pPr>
            <a:r>
              <a:rPr lang="en-GB" altLang="en-US" sz="2800" smtClean="0"/>
              <a:t>Economic – Capital and operating costs, opportunity costs, external costs, event failure</a:t>
            </a:r>
          </a:p>
          <a:p>
            <a:pPr eaLnBrk="1" hangingPunct="1">
              <a:lnSpc>
                <a:spcPct val="90000"/>
              </a:lnSpc>
            </a:pPr>
            <a:r>
              <a:rPr lang="en-GB" altLang="en-US" sz="2800" smtClean="0"/>
              <a:t>Political – Accountability, publicising financial implications, costs portrayed as benefits, propagandising, boycotts (olympics)</a:t>
            </a:r>
          </a:p>
          <a:p>
            <a:pPr eaLnBrk="1" hangingPunct="1">
              <a:lnSpc>
                <a:spcPct val="90000"/>
              </a:lnSpc>
            </a:pPr>
            <a:r>
              <a:rPr lang="en-GB" altLang="en-US" sz="2800" smtClean="0"/>
              <a:t>Developmental – environmental damage, destruction of heritage, wasteful use of resources, pollution</a:t>
            </a:r>
          </a:p>
        </p:txBody>
      </p:sp>
    </p:spTree>
    <p:extLst>
      <p:ext uri="{BB962C8B-B14F-4D97-AF65-F5344CB8AC3E}">
        <p14:creationId xmlns:p14="http://schemas.microsoft.com/office/powerpoint/2010/main" val="31751226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type="body" idx="1"/>
          </p:nvPr>
        </p:nvSpPr>
        <p:spPr>
          <a:xfrm>
            <a:off x="1043608" y="1556792"/>
            <a:ext cx="7822580" cy="4896396"/>
          </a:xfrm>
          <a:noFill/>
        </p:spPr>
        <p:txBody>
          <a:bodyPr/>
          <a:lstStyle/>
          <a:p>
            <a:pPr marL="533400" indent="-533400" eaLnBrk="1" hangingPunct="1">
              <a:lnSpc>
                <a:spcPct val="80000"/>
              </a:lnSpc>
              <a:buFontTx/>
              <a:buNone/>
            </a:pPr>
            <a:r>
              <a:rPr lang="en-GB" altLang="en-US" sz="3600" b="1" dirty="0" smtClean="0">
                <a:solidFill>
                  <a:srgbClr val="000066"/>
                </a:solidFill>
              </a:rPr>
              <a:t>Why evaluate?</a:t>
            </a:r>
          </a:p>
          <a:p>
            <a:pPr marL="533400" indent="-533400" eaLnBrk="1" hangingPunct="1">
              <a:lnSpc>
                <a:spcPct val="80000"/>
              </a:lnSpc>
              <a:buFontTx/>
              <a:buChar char="-"/>
            </a:pPr>
            <a:r>
              <a:rPr lang="en-GB" altLang="en-US" sz="2800" dirty="0" smtClean="0">
                <a:solidFill>
                  <a:srgbClr val="000066"/>
                </a:solidFill>
              </a:rPr>
              <a:t>To identify and solve problems</a:t>
            </a:r>
          </a:p>
          <a:p>
            <a:pPr marL="533400" indent="-533400" eaLnBrk="1" hangingPunct="1">
              <a:lnSpc>
                <a:spcPct val="80000"/>
              </a:lnSpc>
              <a:buFontTx/>
              <a:buChar char="-"/>
            </a:pPr>
            <a:r>
              <a:rPr lang="en-GB" altLang="en-US" sz="2800" dirty="0" smtClean="0">
                <a:solidFill>
                  <a:srgbClr val="000066"/>
                </a:solidFill>
              </a:rPr>
              <a:t>Find ways to improve management</a:t>
            </a:r>
          </a:p>
          <a:p>
            <a:pPr marL="533400" indent="-533400" eaLnBrk="1" hangingPunct="1">
              <a:lnSpc>
                <a:spcPct val="80000"/>
              </a:lnSpc>
              <a:buFontTx/>
              <a:buChar char="-"/>
            </a:pPr>
            <a:r>
              <a:rPr lang="en-GB" altLang="en-US" sz="2800" dirty="0" smtClean="0">
                <a:solidFill>
                  <a:srgbClr val="000066"/>
                </a:solidFill>
              </a:rPr>
              <a:t>Determine the worth of the event or its programs</a:t>
            </a:r>
          </a:p>
          <a:p>
            <a:pPr marL="533400" indent="-533400" eaLnBrk="1" hangingPunct="1">
              <a:lnSpc>
                <a:spcPct val="80000"/>
              </a:lnSpc>
              <a:buFontTx/>
              <a:buChar char="-"/>
            </a:pPr>
            <a:r>
              <a:rPr lang="en-GB" altLang="en-US" sz="2800" dirty="0" smtClean="0">
                <a:solidFill>
                  <a:srgbClr val="000066"/>
                </a:solidFill>
              </a:rPr>
              <a:t>Measure success or failure</a:t>
            </a:r>
          </a:p>
          <a:p>
            <a:pPr marL="533400" indent="-533400" eaLnBrk="1" hangingPunct="1">
              <a:lnSpc>
                <a:spcPct val="80000"/>
              </a:lnSpc>
              <a:buFontTx/>
              <a:buChar char="-"/>
            </a:pPr>
            <a:r>
              <a:rPr lang="en-GB" altLang="en-US" sz="2800" dirty="0" smtClean="0">
                <a:solidFill>
                  <a:srgbClr val="000066"/>
                </a:solidFill>
              </a:rPr>
              <a:t>Identify and measure impacts (costs and benefits) of the events</a:t>
            </a:r>
          </a:p>
          <a:p>
            <a:pPr marL="533400" indent="-533400" eaLnBrk="1" hangingPunct="1">
              <a:lnSpc>
                <a:spcPct val="80000"/>
              </a:lnSpc>
              <a:buFontTx/>
              <a:buChar char="-"/>
            </a:pPr>
            <a:r>
              <a:rPr lang="en-GB" altLang="en-US" sz="2800" dirty="0" smtClean="0">
                <a:solidFill>
                  <a:srgbClr val="000066"/>
                </a:solidFill>
              </a:rPr>
              <a:t>Satisfy sponsors and other stakeholders (accountability)</a:t>
            </a:r>
          </a:p>
          <a:p>
            <a:pPr marL="533400" indent="-533400" eaLnBrk="1" hangingPunct="1">
              <a:lnSpc>
                <a:spcPct val="80000"/>
              </a:lnSpc>
              <a:buFontTx/>
              <a:buChar char="-"/>
            </a:pPr>
            <a:r>
              <a:rPr lang="en-GB" altLang="en-US" sz="2800" dirty="0" smtClean="0">
                <a:solidFill>
                  <a:srgbClr val="000066"/>
                </a:solidFill>
              </a:rPr>
              <a:t>Gain acceptance / credibility / support</a:t>
            </a:r>
          </a:p>
          <a:p>
            <a:pPr marL="533400" indent="-533400" algn="r" eaLnBrk="1" hangingPunct="1">
              <a:lnSpc>
                <a:spcPct val="80000"/>
              </a:lnSpc>
              <a:buFontTx/>
              <a:buNone/>
            </a:pPr>
            <a:r>
              <a:rPr lang="en-GB" altLang="en-US" sz="2000" b="1" dirty="0" smtClean="0">
                <a:solidFill>
                  <a:srgbClr val="000066"/>
                </a:solidFill>
              </a:rPr>
              <a:t>Getz ‘Event Management &amp; Event Tourism’ (2005)</a:t>
            </a:r>
            <a:endParaRPr lang="en-GB" altLang="en-US" sz="2400" dirty="0" smtClean="0">
              <a:solidFill>
                <a:srgbClr val="000066"/>
              </a:solidFill>
            </a:endParaRPr>
          </a:p>
        </p:txBody>
      </p:sp>
      <p:sp>
        <p:nvSpPr>
          <p:cNvPr id="15363" name="Rectangle 5"/>
          <p:cNvSpPr>
            <a:spLocks noGrp="1" noChangeArrowheads="1"/>
          </p:cNvSpPr>
          <p:nvPr>
            <p:ph type="title"/>
          </p:nvPr>
        </p:nvSpPr>
        <p:spPr>
          <a:noFill/>
        </p:spPr>
        <p:txBody>
          <a:bodyPr/>
          <a:lstStyle/>
          <a:p>
            <a:pPr eaLnBrk="1" hangingPunct="1"/>
            <a:r>
              <a:rPr lang="en-GB" altLang="en-US" b="1" smtClean="0">
                <a:solidFill>
                  <a:srgbClr val="000066"/>
                </a:solidFill>
              </a:rPr>
              <a:t>Evaluating event impacts</a:t>
            </a:r>
          </a:p>
        </p:txBody>
      </p:sp>
    </p:spTree>
    <p:extLst>
      <p:ext uri="{BB962C8B-B14F-4D97-AF65-F5344CB8AC3E}">
        <p14:creationId xmlns:p14="http://schemas.microsoft.com/office/powerpoint/2010/main" val="1070391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4000" smtClean="0"/>
              <a:t>Activity </a:t>
            </a:r>
            <a:endParaRPr lang="en-US" altLang="en-US" sz="4000" smtClean="0"/>
          </a:p>
        </p:txBody>
      </p:sp>
      <p:sp>
        <p:nvSpPr>
          <p:cNvPr id="17411" name="Rectangle 3"/>
          <p:cNvSpPr>
            <a:spLocks noGrp="1" noChangeArrowheads="1"/>
          </p:cNvSpPr>
          <p:nvPr>
            <p:ph type="body" idx="1"/>
          </p:nvPr>
        </p:nvSpPr>
        <p:spPr>
          <a:xfrm>
            <a:off x="1043608" y="1676400"/>
            <a:ext cx="7414592" cy="4114800"/>
          </a:xfrm>
        </p:spPr>
        <p:txBody>
          <a:bodyPr/>
          <a:lstStyle/>
          <a:p>
            <a:pPr>
              <a:lnSpc>
                <a:spcPct val="90000"/>
              </a:lnSpc>
            </a:pPr>
            <a:r>
              <a:rPr lang="en-GB" altLang="en-US" sz="2800" dirty="0" smtClean="0"/>
              <a:t>Read the case study (</a:t>
            </a:r>
            <a:r>
              <a:rPr lang="en-GB" altLang="en-US" sz="2800" dirty="0" err="1" smtClean="0"/>
              <a:t>Bowdin</a:t>
            </a:r>
            <a:r>
              <a:rPr lang="en-GB" altLang="en-US" sz="2800" dirty="0" smtClean="0"/>
              <a:t> 2006) and answer the questions.</a:t>
            </a:r>
          </a:p>
          <a:p>
            <a:pPr>
              <a:lnSpc>
                <a:spcPct val="90000"/>
              </a:lnSpc>
            </a:pPr>
            <a:r>
              <a:rPr lang="en-GB" altLang="en-US" sz="2800" dirty="0" smtClean="0"/>
              <a:t>Use the eventimpacts.com website to assist</a:t>
            </a:r>
            <a:endParaRPr lang="en-US" altLang="en-US" sz="2800" dirty="0" smtClean="0"/>
          </a:p>
        </p:txBody>
      </p:sp>
    </p:spTree>
    <p:extLst>
      <p:ext uri="{BB962C8B-B14F-4D97-AF65-F5344CB8AC3E}">
        <p14:creationId xmlns:p14="http://schemas.microsoft.com/office/powerpoint/2010/main" val="3625022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899592" y="414338"/>
            <a:ext cx="7787208" cy="1143000"/>
          </a:xfrm>
        </p:spPr>
        <p:txBody>
          <a:bodyPr/>
          <a:lstStyle/>
          <a:p>
            <a:pPr eaLnBrk="1" hangingPunct="1"/>
            <a:r>
              <a:rPr lang="en-GB" altLang="en-US" b="1" dirty="0" smtClean="0">
                <a:solidFill>
                  <a:srgbClr val="000066"/>
                </a:solidFill>
              </a:rPr>
              <a:t>References</a:t>
            </a:r>
          </a:p>
        </p:txBody>
      </p:sp>
      <p:sp>
        <p:nvSpPr>
          <p:cNvPr id="19459" name="Rectangle 19"/>
          <p:cNvSpPr>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r>
              <a:rPr lang="en-GB" altLang="en-US">
                <a:solidFill>
                  <a:srgbClr val="000066"/>
                </a:solidFill>
              </a:rPr>
              <a:t>Allen, J. et al (2008) </a:t>
            </a:r>
            <a:r>
              <a:rPr lang="en-GB" altLang="en-US" i="1">
                <a:solidFill>
                  <a:srgbClr val="000066"/>
                </a:solidFill>
              </a:rPr>
              <a:t>‘Festival &amp; Special Events Management’  </a:t>
            </a:r>
            <a:r>
              <a:rPr lang="en-GB" altLang="en-US">
                <a:solidFill>
                  <a:srgbClr val="000066"/>
                </a:solidFill>
              </a:rPr>
              <a:t>Australia: Wiley</a:t>
            </a:r>
          </a:p>
          <a:p>
            <a:pPr eaLnBrk="1" hangingPunct="1"/>
            <a:r>
              <a:rPr lang="en-GB" altLang="en-US">
                <a:solidFill>
                  <a:srgbClr val="000066"/>
                </a:solidFill>
              </a:rPr>
              <a:t>Bowdin, G. et al (2006) </a:t>
            </a:r>
            <a:r>
              <a:rPr lang="en-GB" altLang="en-US" i="1">
                <a:solidFill>
                  <a:srgbClr val="000066"/>
                </a:solidFill>
              </a:rPr>
              <a:t>‘Events Management’ </a:t>
            </a:r>
            <a:r>
              <a:rPr lang="en-GB" altLang="en-US">
                <a:solidFill>
                  <a:srgbClr val="000066"/>
                </a:solidFill>
              </a:rPr>
              <a:t>Oxford: Butterworth-Heinemann</a:t>
            </a:r>
          </a:p>
          <a:p>
            <a:pPr eaLnBrk="1" hangingPunct="1"/>
            <a:r>
              <a:rPr lang="en-GB" altLang="en-US">
                <a:solidFill>
                  <a:srgbClr val="000066"/>
                </a:solidFill>
              </a:rPr>
              <a:t>Shone, A. and Parry, B. (2004) </a:t>
            </a:r>
            <a:r>
              <a:rPr lang="en-GB" altLang="en-US" i="1">
                <a:solidFill>
                  <a:srgbClr val="000066"/>
                </a:solidFill>
              </a:rPr>
              <a:t>‘Successful Event Management, a Practical Handbook’</a:t>
            </a:r>
            <a:r>
              <a:rPr lang="en-GB" altLang="en-US">
                <a:solidFill>
                  <a:srgbClr val="000066"/>
                </a:solidFill>
              </a:rPr>
              <a:t> London: Thomson</a:t>
            </a:r>
          </a:p>
          <a:p>
            <a:pPr eaLnBrk="1" hangingPunct="1"/>
            <a:endParaRPr lang="en-GB" altLang="en-US">
              <a:solidFill>
                <a:srgbClr val="000066"/>
              </a:solidFill>
            </a:endParaRPr>
          </a:p>
        </p:txBody>
      </p:sp>
    </p:spTree>
    <p:extLst>
      <p:ext uri="{BB962C8B-B14F-4D97-AF65-F5344CB8AC3E}">
        <p14:creationId xmlns:p14="http://schemas.microsoft.com/office/powerpoint/2010/main" val="3558621053"/>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SPRT2013 Week Two lecture</Template>
  <TotalTime>335</TotalTime>
  <Words>1097</Words>
  <Application>Microsoft Office PowerPoint</Application>
  <PresentationFormat>On-screen Show (4:3)</PresentationFormat>
  <Paragraphs>213</Paragraphs>
  <Slides>25</Slides>
  <Notes>9</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Notebook</vt:lpstr>
      <vt:lpstr> The Events Industry</vt:lpstr>
      <vt:lpstr>PowerPoint Presentation</vt:lpstr>
      <vt:lpstr>PowerPoint Presentation</vt:lpstr>
      <vt:lpstr>Task</vt:lpstr>
      <vt:lpstr>Task</vt:lpstr>
      <vt:lpstr>Session Outcomes</vt:lpstr>
      <vt:lpstr>Defining the implications/impacts of events</vt:lpstr>
      <vt:lpstr>Defining the implications/impacts of events</vt:lpstr>
      <vt:lpstr>Identify the potential impacts of the following events:</vt:lpstr>
      <vt:lpstr>Hull, City of culture 2017 </vt:lpstr>
      <vt:lpstr>Social/cultural implications</vt:lpstr>
      <vt:lpstr>Social impacts of events</vt:lpstr>
      <vt:lpstr>Economic implications  Getz (2010)</vt:lpstr>
      <vt:lpstr>£ Economic impacts of events £</vt:lpstr>
      <vt:lpstr>The Value of Britain’s Events Sector – direct spend by segment</vt:lpstr>
      <vt:lpstr>Glasgow 2014</vt:lpstr>
      <vt:lpstr>Political implications</vt:lpstr>
      <vt:lpstr>Political impacts of events</vt:lpstr>
      <vt:lpstr>Developmental/environmental implications</vt:lpstr>
      <vt:lpstr>Environmental impacts of events</vt:lpstr>
      <vt:lpstr>Commonwealth Games 2002</vt:lpstr>
      <vt:lpstr>Some Negative impacts of events….</vt:lpstr>
      <vt:lpstr>Evaluating event impacts</vt:lpstr>
      <vt:lpstr>Activity </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SPRT2013 Sport Event Project Management</dc:title>
  <dc:creator>Suzanne Wells</dc:creator>
  <cp:lastModifiedBy>SBSTablet15</cp:lastModifiedBy>
  <cp:revision>22</cp:revision>
  <dcterms:created xsi:type="dcterms:W3CDTF">2017-02-15T21:38:45Z</dcterms:created>
  <dcterms:modified xsi:type="dcterms:W3CDTF">2017-11-08T22:20:14Z</dcterms:modified>
</cp:coreProperties>
</file>