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8" r:id="rId6"/>
    <p:sldId id="261" r:id="rId7"/>
    <p:sldId id="259" r:id="rId8"/>
    <p:sldId id="260" r:id="rId9"/>
    <p:sldId id="262" r:id="rId10"/>
    <p:sldId id="263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AF1D70-B708-461F-A29B-3726917F69E1}" v="13" dt="2022-03-12T15:54:48.495"/>
    <p1510:client id="{31666E6F-ECEB-4745-9FE9-F900D132BCAA}" v="8" dt="2022-03-12T21:14:50.0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7" d="100"/>
          <a:sy n="77" d="100"/>
        </p:scale>
        <p:origin x="23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Davies" userId="e57fb62ded565ca0" providerId="LiveId" clId="{31666E6F-ECEB-4745-9FE9-F900D132BCAA}"/>
    <pc:docChg chg="custSel modSld">
      <pc:chgData name="Rebecca Davies" userId="e57fb62ded565ca0" providerId="LiveId" clId="{31666E6F-ECEB-4745-9FE9-F900D132BCAA}" dt="2022-03-12T21:15:30.624" v="194" actId="14100"/>
      <pc:docMkLst>
        <pc:docMk/>
      </pc:docMkLst>
      <pc:sldChg chg="addSp modSp mod">
        <pc:chgData name="Rebecca Davies" userId="e57fb62ded565ca0" providerId="LiveId" clId="{31666E6F-ECEB-4745-9FE9-F900D132BCAA}" dt="2022-03-12T21:10:16.300" v="9" actId="20577"/>
        <pc:sldMkLst>
          <pc:docMk/>
          <pc:sldMk cId="4182151615" sldId="257"/>
        </pc:sldMkLst>
        <pc:spChg chg="add mod">
          <ac:chgData name="Rebecca Davies" userId="e57fb62ded565ca0" providerId="LiveId" clId="{31666E6F-ECEB-4745-9FE9-F900D132BCAA}" dt="2022-03-12T21:10:16.300" v="9" actId="20577"/>
          <ac:spMkLst>
            <pc:docMk/>
            <pc:sldMk cId="4182151615" sldId="257"/>
            <ac:spMk id="3" creationId="{E0263A3D-8ABF-443E-94E8-2A263DA8781A}"/>
          </ac:spMkLst>
        </pc:spChg>
      </pc:sldChg>
      <pc:sldChg chg="addSp modSp mod">
        <pc:chgData name="Rebecca Davies" userId="e57fb62ded565ca0" providerId="LiveId" clId="{31666E6F-ECEB-4745-9FE9-F900D132BCAA}" dt="2022-03-12T21:11:00.449" v="28" actId="20577"/>
        <pc:sldMkLst>
          <pc:docMk/>
          <pc:sldMk cId="594251044" sldId="259"/>
        </pc:sldMkLst>
        <pc:spChg chg="add mod">
          <ac:chgData name="Rebecca Davies" userId="e57fb62ded565ca0" providerId="LiveId" clId="{31666E6F-ECEB-4745-9FE9-F900D132BCAA}" dt="2022-03-12T21:11:00.449" v="28" actId="20577"/>
          <ac:spMkLst>
            <pc:docMk/>
            <pc:sldMk cId="594251044" sldId="259"/>
            <ac:spMk id="3" creationId="{45109DAA-9ACD-4173-834E-E686D087E23C}"/>
          </ac:spMkLst>
        </pc:spChg>
      </pc:sldChg>
      <pc:sldChg chg="addSp modSp mod">
        <pc:chgData name="Rebecca Davies" userId="e57fb62ded565ca0" providerId="LiveId" clId="{31666E6F-ECEB-4745-9FE9-F900D132BCAA}" dt="2022-03-12T21:11:10.651" v="30" actId="20577"/>
        <pc:sldMkLst>
          <pc:docMk/>
          <pc:sldMk cId="1871477724" sldId="261"/>
        </pc:sldMkLst>
        <pc:spChg chg="add mod">
          <ac:chgData name="Rebecca Davies" userId="e57fb62ded565ca0" providerId="LiveId" clId="{31666E6F-ECEB-4745-9FE9-F900D132BCAA}" dt="2022-03-12T21:11:10.651" v="30" actId="20577"/>
          <ac:spMkLst>
            <pc:docMk/>
            <pc:sldMk cId="1871477724" sldId="261"/>
            <ac:spMk id="3" creationId="{A8D6EC02-2766-4DBE-ACB6-4BC46ACD9A6B}"/>
          </ac:spMkLst>
        </pc:spChg>
      </pc:sldChg>
      <pc:sldChg chg="addSp modSp mod">
        <pc:chgData name="Rebecca Davies" userId="e57fb62ded565ca0" providerId="LiveId" clId="{31666E6F-ECEB-4745-9FE9-F900D132BCAA}" dt="2022-03-12T21:11:30.765" v="40" actId="20577"/>
        <pc:sldMkLst>
          <pc:docMk/>
          <pc:sldMk cId="2520391048" sldId="262"/>
        </pc:sldMkLst>
        <pc:spChg chg="add mod">
          <ac:chgData name="Rebecca Davies" userId="e57fb62ded565ca0" providerId="LiveId" clId="{31666E6F-ECEB-4745-9FE9-F900D132BCAA}" dt="2022-03-12T21:11:30.765" v="40" actId="20577"/>
          <ac:spMkLst>
            <pc:docMk/>
            <pc:sldMk cId="2520391048" sldId="262"/>
            <ac:spMk id="2" creationId="{3D767CB5-E104-4764-B7D1-993E330B71CE}"/>
          </ac:spMkLst>
        </pc:spChg>
      </pc:sldChg>
      <pc:sldChg chg="addSp modSp mod">
        <pc:chgData name="Rebecca Davies" userId="e57fb62ded565ca0" providerId="LiveId" clId="{31666E6F-ECEB-4745-9FE9-F900D132BCAA}" dt="2022-03-12T21:11:57.186" v="50" actId="20577"/>
        <pc:sldMkLst>
          <pc:docMk/>
          <pc:sldMk cId="778372534" sldId="263"/>
        </pc:sldMkLst>
        <pc:spChg chg="add mod">
          <ac:chgData name="Rebecca Davies" userId="e57fb62ded565ca0" providerId="LiveId" clId="{31666E6F-ECEB-4745-9FE9-F900D132BCAA}" dt="2022-03-12T21:11:57.186" v="50" actId="20577"/>
          <ac:spMkLst>
            <pc:docMk/>
            <pc:sldMk cId="778372534" sldId="263"/>
            <ac:spMk id="2" creationId="{3CD95246-B59F-44FC-82DA-E0A10F74BACD}"/>
          </ac:spMkLst>
        </pc:spChg>
      </pc:sldChg>
      <pc:sldChg chg="addSp modSp mod">
        <pc:chgData name="Rebecca Davies" userId="e57fb62ded565ca0" providerId="LiveId" clId="{31666E6F-ECEB-4745-9FE9-F900D132BCAA}" dt="2022-03-12T21:12:24.588" v="60" actId="20577"/>
        <pc:sldMkLst>
          <pc:docMk/>
          <pc:sldMk cId="3294989986" sldId="264"/>
        </pc:sldMkLst>
        <pc:spChg chg="add mod">
          <ac:chgData name="Rebecca Davies" userId="e57fb62ded565ca0" providerId="LiveId" clId="{31666E6F-ECEB-4745-9FE9-F900D132BCAA}" dt="2022-03-12T21:12:24.588" v="60" actId="20577"/>
          <ac:spMkLst>
            <pc:docMk/>
            <pc:sldMk cId="3294989986" sldId="264"/>
            <ac:spMk id="3" creationId="{C6D795EA-2644-450E-8FFD-A77EE1FD425F}"/>
          </ac:spMkLst>
        </pc:spChg>
      </pc:sldChg>
      <pc:sldChg chg="modSp mod">
        <pc:chgData name="Rebecca Davies" userId="e57fb62ded565ca0" providerId="LiveId" clId="{31666E6F-ECEB-4745-9FE9-F900D132BCAA}" dt="2022-03-12T21:15:30.624" v="194" actId="14100"/>
        <pc:sldMkLst>
          <pc:docMk/>
          <pc:sldMk cId="966055419" sldId="265"/>
        </pc:sldMkLst>
        <pc:spChg chg="mod">
          <ac:chgData name="Rebecca Davies" userId="e57fb62ded565ca0" providerId="LiveId" clId="{31666E6F-ECEB-4745-9FE9-F900D132BCAA}" dt="2022-03-12T21:15:30.624" v="194" actId="14100"/>
          <ac:spMkLst>
            <pc:docMk/>
            <pc:sldMk cId="966055419" sldId="265"/>
            <ac:spMk id="3" creationId="{0B62B313-9D97-4B0B-BBA7-8B55604A53E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87C206-FE47-4461-9FD7-076AF173CF0A}" type="doc">
      <dgm:prSet loTypeId="urn:microsoft.com/office/officeart/2005/8/layout/cycle2" loCatId="cycle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DF9F29B0-6F05-498F-8E39-B56BD164C4AE}">
      <dgm:prSet/>
      <dgm:spPr>
        <a:xfrm>
          <a:off x="4995044" y="2440"/>
          <a:ext cx="1150505" cy="1150505"/>
        </a:xfrm>
      </dgm:spPr>
      <dgm:t>
        <a:bodyPr/>
        <a:lstStyle/>
        <a:p>
          <a:pPr>
            <a:buNone/>
          </a:pPr>
          <a:r>
            <a:rPr lang="en-GB">
              <a:latin typeface="Avenir Next LT Pro"/>
              <a:ea typeface="+mn-ea"/>
              <a:cs typeface="+mn-cs"/>
            </a:rPr>
            <a:t>Infant to 18 months- Trust vs Mistrust = virtue Hope</a:t>
          </a:r>
          <a:endParaRPr lang="en-US">
            <a:latin typeface="Avenir Next LT Pro"/>
            <a:ea typeface="+mn-ea"/>
            <a:cs typeface="+mn-cs"/>
          </a:endParaRPr>
        </a:p>
      </dgm:t>
    </dgm:pt>
    <dgm:pt modelId="{D5391A82-7EE8-4BDB-B201-0ED0CE87CC33}" type="parTrans" cxnId="{03DB55F7-4414-407B-8596-494EB345231D}">
      <dgm:prSet/>
      <dgm:spPr/>
      <dgm:t>
        <a:bodyPr/>
        <a:lstStyle/>
        <a:p>
          <a:endParaRPr lang="en-US"/>
        </a:p>
      </dgm:t>
    </dgm:pt>
    <dgm:pt modelId="{AD4A22FC-C740-492A-AD97-5DEB0ACBEF51}" type="sibTrans" cxnId="{03DB55F7-4414-407B-8596-494EB345231D}">
      <dgm:prSet/>
      <dgm:spPr>
        <a:xfrm rot="1350000">
          <a:off x="6207497" y="710876"/>
          <a:ext cx="306093" cy="388295"/>
        </a:xfrm>
      </dgm:spPr>
      <dgm:t>
        <a:bodyPr/>
        <a:lstStyle/>
        <a:p>
          <a:pPr>
            <a:buNone/>
          </a:pPr>
          <a:endParaRPr lang="en-US">
            <a:latin typeface="Avenir Next LT Pro"/>
            <a:ea typeface="+mn-ea"/>
            <a:cs typeface="+mn-cs"/>
          </a:endParaRPr>
        </a:p>
      </dgm:t>
    </dgm:pt>
    <dgm:pt modelId="{BBD24391-B022-4849-B7C6-6CFA16D7205D}">
      <dgm:prSet/>
      <dgm:spPr>
        <a:xfrm>
          <a:off x="6591545" y="663732"/>
          <a:ext cx="1150505" cy="1150505"/>
        </a:xfrm>
      </dgm:spPr>
      <dgm:t>
        <a:bodyPr/>
        <a:lstStyle/>
        <a:p>
          <a:pPr>
            <a:buNone/>
          </a:pPr>
          <a:r>
            <a:rPr lang="en-GB">
              <a:latin typeface="Avenir Next LT Pro"/>
              <a:ea typeface="+mn-ea"/>
              <a:cs typeface="+mn-cs"/>
            </a:rPr>
            <a:t>18 months to 3 years- Autonomy vs Shame = virtue Will</a:t>
          </a:r>
          <a:endParaRPr lang="en-US">
            <a:latin typeface="Avenir Next LT Pro"/>
            <a:ea typeface="+mn-ea"/>
            <a:cs typeface="+mn-cs"/>
          </a:endParaRPr>
        </a:p>
      </dgm:t>
    </dgm:pt>
    <dgm:pt modelId="{C2E90894-2A33-42CD-A969-16A72AD6D6BC}" type="parTrans" cxnId="{E6D606B6-FB9B-4CAB-99D3-DECCF0A616A6}">
      <dgm:prSet/>
      <dgm:spPr/>
      <dgm:t>
        <a:bodyPr/>
        <a:lstStyle/>
        <a:p>
          <a:endParaRPr lang="en-US"/>
        </a:p>
      </dgm:t>
    </dgm:pt>
    <dgm:pt modelId="{CF178E0C-75CF-41C5-96A4-7250F22C1637}" type="sibTrans" cxnId="{E6D606B6-FB9B-4CAB-99D3-DECCF0A616A6}">
      <dgm:prSet/>
      <dgm:spPr>
        <a:xfrm rot="4050000">
          <a:off x="7341082" y="1835084"/>
          <a:ext cx="306093" cy="388295"/>
        </a:xfrm>
      </dgm:spPr>
      <dgm:t>
        <a:bodyPr/>
        <a:lstStyle/>
        <a:p>
          <a:pPr>
            <a:buNone/>
          </a:pPr>
          <a:endParaRPr lang="en-US">
            <a:latin typeface="Avenir Next LT Pro"/>
            <a:ea typeface="+mn-ea"/>
            <a:cs typeface="+mn-cs"/>
          </a:endParaRPr>
        </a:p>
      </dgm:t>
    </dgm:pt>
    <dgm:pt modelId="{B4ABA5F7-8C54-463D-BF31-E8CFC98902C5}">
      <dgm:prSet/>
      <dgm:spPr>
        <a:xfrm>
          <a:off x="7252837" y="2260233"/>
          <a:ext cx="1150505" cy="1150505"/>
        </a:xfrm>
      </dgm:spPr>
      <dgm:t>
        <a:bodyPr/>
        <a:lstStyle/>
        <a:p>
          <a:pPr>
            <a:buNone/>
          </a:pPr>
          <a:r>
            <a:rPr lang="en-GB">
              <a:latin typeface="Avenir Next LT Pro"/>
              <a:ea typeface="+mn-ea"/>
              <a:cs typeface="+mn-cs"/>
            </a:rPr>
            <a:t>3 to 5 years- Initiative vs Guilt = virtue Purpose </a:t>
          </a:r>
          <a:endParaRPr lang="en-US">
            <a:latin typeface="Avenir Next LT Pro"/>
            <a:ea typeface="+mn-ea"/>
            <a:cs typeface="+mn-cs"/>
          </a:endParaRPr>
        </a:p>
      </dgm:t>
    </dgm:pt>
    <dgm:pt modelId="{241D1E55-79C4-4393-B640-81FA863317AB}" type="parTrans" cxnId="{AFDF96C4-F7F9-49F5-A0B8-47711AF2468B}">
      <dgm:prSet/>
      <dgm:spPr/>
      <dgm:t>
        <a:bodyPr/>
        <a:lstStyle/>
        <a:p>
          <a:endParaRPr lang="en-US"/>
        </a:p>
      </dgm:t>
    </dgm:pt>
    <dgm:pt modelId="{9A18EC7F-56AB-4447-8A50-D976B56B0C2B}" type="sibTrans" cxnId="{AFDF96C4-F7F9-49F5-A0B8-47711AF2468B}">
      <dgm:prSet/>
      <dgm:spPr>
        <a:xfrm rot="6750000">
          <a:off x="7347712" y="3431585"/>
          <a:ext cx="306093" cy="388295"/>
        </a:xfrm>
      </dgm:spPr>
      <dgm:t>
        <a:bodyPr/>
        <a:lstStyle/>
        <a:p>
          <a:pPr>
            <a:buNone/>
          </a:pPr>
          <a:endParaRPr lang="en-US">
            <a:latin typeface="Avenir Next LT Pro"/>
            <a:ea typeface="+mn-ea"/>
            <a:cs typeface="+mn-cs"/>
          </a:endParaRPr>
        </a:p>
      </dgm:t>
    </dgm:pt>
    <dgm:pt modelId="{ED59E723-B095-44AB-9B35-828B39B2383C}">
      <dgm:prSet/>
      <dgm:spPr>
        <a:xfrm>
          <a:off x="6591545" y="3856734"/>
          <a:ext cx="1150505" cy="1150505"/>
        </a:xfrm>
      </dgm:spPr>
      <dgm:t>
        <a:bodyPr/>
        <a:lstStyle/>
        <a:p>
          <a:pPr>
            <a:buNone/>
          </a:pPr>
          <a:r>
            <a:rPr lang="en-GB">
              <a:latin typeface="Avenir Next LT Pro"/>
              <a:ea typeface="+mn-ea"/>
              <a:cs typeface="+mn-cs"/>
            </a:rPr>
            <a:t>5 to 13 years- Industry vs Inferiority = virtue Competency</a:t>
          </a:r>
          <a:endParaRPr lang="en-US">
            <a:latin typeface="Avenir Next LT Pro"/>
            <a:ea typeface="+mn-ea"/>
            <a:cs typeface="+mn-cs"/>
          </a:endParaRPr>
        </a:p>
      </dgm:t>
    </dgm:pt>
    <dgm:pt modelId="{4C2A320E-179E-4FD7-8701-58C00A57378E}" type="parTrans" cxnId="{E743A3B1-EFCC-475E-BB13-E472E507242E}">
      <dgm:prSet/>
      <dgm:spPr/>
      <dgm:t>
        <a:bodyPr/>
        <a:lstStyle/>
        <a:p>
          <a:endParaRPr lang="en-US"/>
        </a:p>
      </dgm:t>
    </dgm:pt>
    <dgm:pt modelId="{A3E1AD7D-1392-4789-AFB0-B7C9F53F8E61}" type="sibTrans" cxnId="{E743A3B1-EFCC-475E-BB13-E472E507242E}">
      <dgm:prSet/>
      <dgm:spPr>
        <a:xfrm rot="9450000">
          <a:off x="6223504" y="4565170"/>
          <a:ext cx="306093" cy="388295"/>
        </a:xfrm>
      </dgm:spPr>
      <dgm:t>
        <a:bodyPr/>
        <a:lstStyle/>
        <a:p>
          <a:pPr>
            <a:buNone/>
          </a:pPr>
          <a:endParaRPr lang="en-US">
            <a:latin typeface="Avenir Next LT Pro"/>
            <a:ea typeface="+mn-ea"/>
            <a:cs typeface="+mn-cs"/>
          </a:endParaRPr>
        </a:p>
      </dgm:t>
    </dgm:pt>
    <dgm:pt modelId="{97FAE45C-6821-4A8C-BC68-E0E5E6F571E8}">
      <dgm:prSet/>
      <dgm:spPr>
        <a:xfrm>
          <a:off x="4995044" y="4518027"/>
          <a:ext cx="1150505" cy="1150505"/>
        </a:xfrm>
      </dgm:spPr>
      <dgm:t>
        <a:bodyPr/>
        <a:lstStyle/>
        <a:p>
          <a:pPr>
            <a:buNone/>
          </a:pPr>
          <a:r>
            <a:rPr lang="en-GB">
              <a:latin typeface="Avenir Next LT Pro"/>
              <a:ea typeface="+mn-ea"/>
              <a:cs typeface="+mn-cs"/>
            </a:rPr>
            <a:t>13 – 21 years- Identity vs Confusion = virtue Fidelity</a:t>
          </a:r>
          <a:endParaRPr lang="en-US">
            <a:latin typeface="Avenir Next LT Pro"/>
            <a:ea typeface="+mn-ea"/>
            <a:cs typeface="+mn-cs"/>
          </a:endParaRPr>
        </a:p>
      </dgm:t>
    </dgm:pt>
    <dgm:pt modelId="{E3D97C92-9C2B-42CC-A0C5-5DE35ECE0579}" type="parTrans" cxnId="{CA7C7F4F-D2EB-4259-82B2-E579771E7FA6}">
      <dgm:prSet/>
      <dgm:spPr/>
      <dgm:t>
        <a:bodyPr/>
        <a:lstStyle/>
        <a:p>
          <a:endParaRPr lang="en-US"/>
        </a:p>
      </dgm:t>
    </dgm:pt>
    <dgm:pt modelId="{BBB880ED-DD4C-4147-8CAF-FF1E34D11AD2}" type="sibTrans" cxnId="{CA7C7F4F-D2EB-4259-82B2-E579771E7FA6}">
      <dgm:prSet/>
      <dgm:spPr>
        <a:xfrm rot="12150000">
          <a:off x="4627003" y="4571801"/>
          <a:ext cx="306093" cy="388295"/>
        </a:xfrm>
      </dgm:spPr>
      <dgm:t>
        <a:bodyPr/>
        <a:lstStyle/>
        <a:p>
          <a:pPr>
            <a:buNone/>
          </a:pPr>
          <a:endParaRPr lang="en-US">
            <a:latin typeface="Avenir Next LT Pro"/>
            <a:ea typeface="+mn-ea"/>
            <a:cs typeface="+mn-cs"/>
          </a:endParaRPr>
        </a:p>
      </dgm:t>
    </dgm:pt>
    <dgm:pt modelId="{FE183D86-29D1-4770-B5C4-3C7DE7D24AFD}">
      <dgm:prSet/>
      <dgm:spPr>
        <a:xfrm>
          <a:off x="3398543" y="3856734"/>
          <a:ext cx="1150505" cy="1150505"/>
        </a:xfrm>
      </dgm:spPr>
      <dgm:t>
        <a:bodyPr/>
        <a:lstStyle/>
        <a:p>
          <a:pPr>
            <a:buNone/>
          </a:pPr>
          <a:r>
            <a:rPr lang="en-GB">
              <a:latin typeface="Avenir Next LT Pro"/>
              <a:ea typeface="+mn-ea"/>
              <a:cs typeface="+mn-cs"/>
            </a:rPr>
            <a:t>21 – 39 years- Initimacy vs Isolation = virtue Love</a:t>
          </a:r>
          <a:endParaRPr lang="en-US">
            <a:latin typeface="Avenir Next LT Pro"/>
            <a:ea typeface="+mn-ea"/>
            <a:cs typeface="+mn-cs"/>
          </a:endParaRPr>
        </a:p>
      </dgm:t>
    </dgm:pt>
    <dgm:pt modelId="{6A29E825-4253-4964-8A7D-E48E4E8E469D}" type="parTrans" cxnId="{2BFF0EB0-FC5D-4EBC-9807-6CF9FA71C126}">
      <dgm:prSet/>
      <dgm:spPr/>
      <dgm:t>
        <a:bodyPr/>
        <a:lstStyle/>
        <a:p>
          <a:endParaRPr lang="en-US"/>
        </a:p>
      </dgm:t>
    </dgm:pt>
    <dgm:pt modelId="{62A6669C-6B05-4EFF-9B41-37DEF8BAC581}" type="sibTrans" cxnId="{2BFF0EB0-FC5D-4EBC-9807-6CF9FA71C126}">
      <dgm:prSet/>
      <dgm:spPr>
        <a:xfrm rot="14850000">
          <a:off x="3493418" y="3447592"/>
          <a:ext cx="306093" cy="388295"/>
        </a:xfrm>
      </dgm:spPr>
      <dgm:t>
        <a:bodyPr/>
        <a:lstStyle/>
        <a:p>
          <a:pPr>
            <a:buNone/>
          </a:pPr>
          <a:endParaRPr lang="en-US">
            <a:latin typeface="Avenir Next LT Pro"/>
            <a:ea typeface="+mn-ea"/>
            <a:cs typeface="+mn-cs"/>
          </a:endParaRPr>
        </a:p>
      </dgm:t>
    </dgm:pt>
    <dgm:pt modelId="{65073A90-CACD-4ED5-A958-2C8BF4EC11C8}">
      <dgm:prSet/>
      <dgm:spPr>
        <a:xfrm>
          <a:off x="2737250" y="2260233"/>
          <a:ext cx="1150505" cy="1150505"/>
        </a:xfrm>
      </dgm:spPr>
      <dgm:t>
        <a:bodyPr/>
        <a:lstStyle/>
        <a:p>
          <a:pPr>
            <a:buNone/>
          </a:pPr>
          <a:r>
            <a:rPr lang="en-GB">
              <a:latin typeface="Avenir Next LT Pro"/>
              <a:ea typeface="+mn-ea"/>
              <a:cs typeface="+mn-cs"/>
            </a:rPr>
            <a:t>40 – 65 years- Generativity vs Stagnation = virtue Care </a:t>
          </a:r>
          <a:endParaRPr lang="en-US">
            <a:latin typeface="Avenir Next LT Pro"/>
            <a:ea typeface="+mn-ea"/>
            <a:cs typeface="+mn-cs"/>
          </a:endParaRPr>
        </a:p>
      </dgm:t>
    </dgm:pt>
    <dgm:pt modelId="{E0682BB6-AD14-4FE8-8253-84EEF05999F7}" type="parTrans" cxnId="{93F878D4-5727-4F9C-8BFD-F46E405CE1A5}">
      <dgm:prSet/>
      <dgm:spPr/>
      <dgm:t>
        <a:bodyPr/>
        <a:lstStyle/>
        <a:p>
          <a:endParaRPr lang="en-US"/>
        </a:p>
      </dgm:t>
    </dgm:pt>
    <dgm:pt modelId="{542703DA-7F96-4204-8814-8847A0AAA6D3}" type="sibTrans" cxnId="{93F878D4-5727-4F9C-8BFD-F46E405CE1A5}">
      <dgm:prSet/>
      <dgm:spPr>
        <a:xfrm rot="17550000">
          <a:off x="3486787" y="1851091"/>
          <a:ext cx="306093" cy="388295"/>
        </a:xfrm>
      </dgm:spPr>
      <dgm:t>
        <a:bodyPr/>
        <a:lstStyle/>
        <a:p>
          <a:pPr>
            <a:buNone/>
          </a:pPr>
          <a:endParaRPr lang="en-US">
            <a:latin typeface="Avenir Next LT Pro"/>
            <a:ea typeface="+mn-ea"/>
            <a:cs typeface="+mn-cs"/>
          </a:endParaRPr>
        </a:p>
      </dgm:t>
    </dgm:pt>
    <dgm:pt modelId="{130206FE-7C72-4661-8F0B-D1E08415CA2A}">
      <dgm:prSet/>
      <dgm:spPr>
        <a:xfrm>
          <a:off x="3398543" y="663732"/>
          <a:ext cx="1150505" cy="1150505"/>
        </a:xfrm>
      </dgm:spPr>
      <dgm:t>
        <a:bodyPr/>
        <a:lstStyle/>
        <a:p>
          <a:pPr>
            <a:buNone/>
          </a:pPr>
          <a:r>
            <a:rPr lang="en-GB">
              <a:latin typeface="Avenir Next LT Pro"/>
              <a:ea typeface="+mn-ea"/>
              <a:cs typeface="+mn-cs"/>
            </a:rPr>
            <a:t>65+ years- Integrity vs Despair </a:t>
          </a:r>
          <a:endParaRPr lang="en-US">
            <a:latin typeface="Avenir Next LT Pro"/>
            <a:ea typeface="+mn-ea"/>
            <a:cs typeface="+mn-cs"/>
          </a:endParaRPr>
        </a:p>
      </dgm:t>
    </dgm:pt>
    <dgm:pt modelId="{34CD305F-726F-42BF-A9CD-DF089A4F5515}" type="parTrans" cxnId="{EDD57D02-E9EA-4391-BAE8-81F540759DBA}">
      <dgm:prSet/>
      <dgm:spPr/>
      <dgm:t>
        <a:bodyPr/>
        <a:lstStyle/>
        <a:p>
          <a:endParaRPr lang="en-US"/>
        </a:p>
      </dgm:t>
    </dgm:pt>
    <dgm:pt modelId="{AC0CF1D1-1B39-47A4-8632-81CE819E75E3}" type="sibTrans" cxnId="{EDD57D02-E9EA-4391-BAE8-81F540759DBA}">
      <dgm:prSet/>
      <dgm:spPr>
        <a:xfrm rot="20250000">
          <a:off x="4610996" y="717506"/>
          <a:ext cx="306093" cy="388295"/>
        </a:xfrm>
      </dgm:spPr>
      <dgm:t>
        <a:bodyPr/>
        <a:lstStyle/>
        <a:p>
          <a:pPr>
            <a:buNone/>
          </a:pPr>
          <a:endParaRPr lang="en-US">
            <a:latin typeface="Avenir Next LT Pro"/>
            <a:ea typeface="+mn-ea"/>
            <a:cs typeface="+mn-cs"/>
          </a:endParaRPr>
        </a:p>
      </dgm:t>
    </dgm:pt>
    <dgm:pt modelId="{881DB1D7-14C0-4DD9-B4D7-91A869DB5EE5}" type="pres">
      <dgm:prSet presAssocID="{5B87C206-FE47-4461-9FD7-076AF173CF0A}" presName="cycle" presStyleCnt="0">
        <dgm:presLayoutVars>
          <dgm:dir/>
          <dgm:resizeHandles val="exact"/>
        </dgm:presLayoutVars>
      </dgm:prSet>
      <dgm:spPr/>
    </dgm:pt>
    <dgm:pt modelId="{DE168953-6D37-4BA6-A7F1-5948CAB0D942}" type="pres">
      <dgm:prSet presAssocID="{DF9F29B0-6F05-498F-8E39-B56BD164C4AE}" presName="node" presStyleLbl="node1" presStyleIdx="0" presStyleCnt="8">
        <dgm:presLayoutVars>
          <dgm:bulletEnabled val="1"/>
        </dgm:presLayoutVars>
      </dgm:prSet>
      <dgm:spPr/>
    </dgm:pt>
    <dgm:pt modelId="{2DB14A3D-35CE-447C-B86A-01D8F8CB0949}" type="pres">
      <dgm:prSet presAssocID="{AD4A22FC-C740-492A-AD97-5DEB0ACBEF51}" presName="sibTrans" presStyleLbl="sibTrans2D1" presStyleIdx="0" presStyleCnt="8"/>
      <dgm:spPr/>
    </dgm:pt>
    <dgm:pt modelId="{3D2EC9EA-7939-4B65-9B13-283544FB0048}" type="pres">
      <dgm:prSet presAssocID="{AD4A22FC-C740-492A-AD97-5DEB0ACBEF51}" presName="connectorText" presStyleLbl="sibTrans2D1" presStyleIdx="0" presStyleCnt="8"/>
      <dgm:spPr/>
    </dgm:pt>
    <dgm:pt modelId="{768E692A-EF52-45DC-BC75-57D18C6A8294}" type="pres">
      <dgm:prSet presAssocID="{BBD24391-B022-4849-B7C6-6CFA16D7205D}" presName="node" presStyleLbl="node1" presStyleIdx="1" presStyleCnt="8">
        <dgm:presLayoutVars>
          <dgm:bulletEnabled val="1"/>
        </dgm:presLayoutVars>
      </dgm:prSet>
      <dgm:spPr/>
    </dgm:pt>
    <dgm:pt modelId="{47718B34-3EAA-4B26-B76B-296EE8035E71}" type="pres">
      <dgm:prSet presAssocID="{CF178E0C-75CF-41C5-96A4-7250F22C1637}" presName="sibTrans" presStyleLbl="sibTrans2D1" presStyleIdx="1" presStyleCnt="8"/>
      <dgm:spPr/>
    </dgm:pt>
    <dgm:pt modelId="{B23F6DAE-73DF-4F7B-9F29-1BE72458A174}" type="pres">
      <dgm:prSet presAssocID="{CF178E0C-75CF-41C5-96A4-7250F22C1637}" presName="connectorText" presStyleLbl="sibTrans2D1" presStyleIdx="1" presStyleCnt="8"/>
      <dgm:spPr/>
    </dgm:pt>
    <dgm:pt modelId="{0A414EB5-47E5-4D6B-A702-1EA597954CE7}" type="pres">
      <dgm:prSet presAssocID="{B4ABA5F7-8C54-463D-BF31-E8CFC98902C5}" presName="node" presStyleLbl="node1" presStyleIdx="2" presStyleCnt="8">
        <dgm:presLayoutVars>
          <dgm:bulletEnabled val="1"/>
        </dgm:presLayoutVars>
      </dgm:prSet>
      <dgm:spPr/>
    </dgm:pt>
    <dgm:pt modelId="{E1BB97FB-C185-4678-8CFD-B1FFEB5C92D2}" type="pres">
      <dgm:prSet presAssocID="{9A18EC7F-56AB-4447-8A50-D976B56B0C2B}" presName="sibTrans" presStyleLbl="sibTrans2D1" presStyleIdx="2" presStyleCnt="8"/>
      <dgm:spPr/>
    </dgm:pt>
    <dgm:pt modelId="{AE7C3726-FE1C-431B-85A6-2043A2C5D339}" type="pres">
      <dgm:prSet presAssocID="{9A18EC7F-56AB-4447-8A50-D976B56B0C2B}" presName="connectorText" presStyleLbl="sibTrans2D1" presStyleIdx="2" presStyleCnt="8"/>
      <dgm:spPr/>
    </dgm:pt>
    <dgm:pt modelId="{C0E8BF5F-E141-435E-8FD6-67D35B98957C}" type="pres">
      <dgm:prSet presAssocID="{ED59E723-B095-44AB-9B35-828B39B2383C}" presName="node" presStyleLbl="node1" presStyleIdx="3" presStyleCnt="8">
        <dgm:presLayoutVars>
          <dgm:bulletEnabled val="1"/>
        </dgm:presLayoutVars>
      </dgm:prSet>
      <dgm:spPr/>
    </dgm:pt>
    <dgm:pt modelId="{C9B92BF6-8AD2-4188-A4F3-57617D7B05EC}" type="pres">
      <dgm:prSet presAssocID="{A3E1AD7D-1392-4789-AFB0-B7C9F53F8E61}" presName="sibTrans" presStyleLbl="sibTrans2D1" presStyleIdx="3" presStyleCnt="8"/>
      <dgm:spPr/>
    </dgm:pt>
    <dgm:pt modelId="{E42C420C-6994-4AD9-B1E3-670032BE5C7C}" type="pres">
      <dgm:prSet presAssocID="{A3E1AD7D-1392-4789-AFB0-B7C9F53F8E61}" presName="connectorText" presStyleLbl="sibTrans2D1" presStyleIdx="3" presStyleCnt="8"/>
      <dgm:spPr/>
    </dgm:pt>
    <dgm:pt modelId="{B6BABF85-E257-45C1-900B-B4ACF12B18BA}" type="pres">
      <dgm:prSet presAssocID="{97FAE45C-6821-4A8C-BC68-E0E5E6F571E8}" presName="node" presStyleLbl="node1" presStyleIdx="4" presStyleCnt="8">
        <dgm:presLayoutVars>
          <dgm:bulletEnabled val="1"/>
        </dgm:presLayoutVars>
      </dgm:prSet>
      <dgm:spPr/>
    </dgm:pt>
    <dgm:pt modelId="{11B1FAEB-F0C3-4650-A9C7-B48847351163}" type="pres">
      <dgm:prSet presAssocID="{BBB880ED-DD4C-4147-8CAF-FF1E34D11AD2}" presName="sibTrans" presStyleLbl="sibTrans2D1" presStyleIdx="4" presStyleCnt="8"/>
      <dgm:spPr/>
    </dgm:pt>
    <dgm:pt modelId="{E594A5F3-7784-47B2-9203-5EC1309C9E7E}" type="pres">
      <dgm:prSet presAssocID="{BBB880ED-DD4C-4147-8CAF-FF1E34D11AD2}" presName="connectorText" presStyleLbl="sibTrans2D1" presStyleIdx="4" presStyleCnt="8"/>
      <dgm:spPr/>
    </dgm:pt>
    <dgm:pt modelId="{332F701A-9906-4D2E-80DE-7116D9B4E097}" type="pres">
      <dgm:prSet presAssocID="{FE183D86-29D1-4770-B5C4-3C7DE7D24AFD}" presName="node" presStyleLbl="node1" presStyleIdx="5" presStyleCnt="8">
        <dgm:presLayoutVars>
          <dgm:bulletEnabled val="1"/>
        </dgm:presLayoutVars>
      </dgm:prSet>
      <dgm:spPr/>
    </dgm:pt>
    <dgm:pt modelId="{25AE9E7A-D990-4209-A5F5-56D0569C0EA7}" type="pres">
      <dgm:prSet presAssocID="{62A6669C-6B05-4EFF-9B41-37DEF8BAC581}" presName="sibTrans" presStyleLbl="sibTrans2D1" presStyleIdx="5" presStyleCnt="8"/>
      <dgm:spPr/>
    </dgm:pt>
    <dgm:pt modelId="{00361116-9C84-4726-B5FA-938358803E42}" type="pres">
      <dgm:prSet presAssocID="{62A6669C-6B05-4EFF-9B41-37DEF8BAC581}" presName="connectorText" presStyleLbl="sibTrans2D1" presStyleIdx="5" presStyleCnt="8"/>
      <dgm:spPr/>
    </dgm:pt>
    <dgm:pt modelId="{C5A82E1A-20C0-467B-B184-504A869DAFF0}" type="pres">
      <dgm:prSet presAssocID="{65073A90-CACD-4ED5-A958-2C8BF4EC11C8}" presName="node" presStyleLbl="node1" presStyleIdx="6" presStyleCnt="8">
        <dgm:presLayoutVars>
          <dgm:bulletEnabled val="1"/>
        </dgm:presLayoutVars>
      </dgm:prSet>
      <dgm:spPr/>
    </dgm:pt>
    <dgm:pt modelId="{5E30ED41-F1E0-4B65-B888-B01A84F6E409}" type="pres">
      <dgm:prSet presAssocID="{542703DA-7F96-4204-8814-8847A0AAA6D3}" presName="sibTrans" presStyleLbl="sibTrans2D1" presStyleIdx="6" presStyleCnt="8"/>
      <dgm:spPr/>
    </dgm:pt>
    <dgm:pt modelId="{3BBE45D8-E89B-484B-8295-BB6CDCCAB7EB}" type="pres">
      <dgm:prSet presAssocID="{542703DA-7F96-4204-8814-8847A0AAA6D3}" presName="connectorText" presStyleLbl="sibTrans2D1" presStyleIdx="6" presStyleCnt="8"/>
      <dgm:spPr/>
    </dgm:pt>
    <dgm:pt modelId="{20E40663-280D-4B91-8373-2352AE41AC58}" type="pres">
      <dgm:prSet presAssocID="{130206FE-7C72-4661-8F0B-D1E08415CA2A}" presName="node" presStyleLbl="node1" presStyleIdx="7" presStyleCnt="8">
        <dgm:presLayoutVars>
          <dgm:bulletEnabled val="1"/>
        </dgm:presLayoutVars>
      </dgm:prSet>
      <dgm:spPr/>
    </dgm:pt>
    <dgm:pt modelId="{7483C2F8-2ABC-48EB-AD25-74033B156341}" type="pres">
      <dgm:prSet presAssocID="{AC0CF1D1-1B39-47A4-8632-81CE819E75E3}" presName="sibTrans" presStyleLbl="sibTrans2D1" presStyleIdx="7" presStyleCnt="8"/>
      <dgm:spPr/>
    </dgm:pt>
    <dgm:pt modelId="{79C64E97-70DC-4AD0-8FAE-6D60254872CD}" type="pres">
      <dgm:prSet presAssocID="{AC0CF1D1-1B39-47A4-8632-81CE819E75E3}" presName="connectorText" presStyleLbl="sibTrans2D1" presStyleIdx="7" presStyleCnt="8"/>
      <dgm:spPr/>
    </dgm:pt>
  </dgm:ptLst>
  <dgm:cxnLst>
    <dgm:cxn modelId="{EDD57D02-E9EA-4391-BAE8-81F540759DBA}" srcId="{5B87C206-FE47-4461-9FD7-076AF173CF0A}" destId="{130206FE-7C72-4661-8F0B-D1E08415CA2A}" srcOrd="7" destOrd="0" parTransId="{34CD305F-726F-42BF-A9CD-DF089A4F5515}" sibTransId="{AC0CF1D1-1B39-47A4-8632-81CE819E75E3}"/>
    <dgm:cxn modelId="{1DF22813-3F45-4D32-B989-2C1C7D7439D5}" type="presOf" srcId="{DF9F29B0-6F05-498F-8E39-B56BD164C4AE}" destId="{DE168953-6D37-4BA6-A7F1-5948CAB0D942}" srcOrd="0" destOrd="0" presId="urn:microsoft.com/office/officeart/2005/8/layout/cycle2"/>
    <dgm:cxn modelId="{D0FD1F1A-E65B-4A37-8BD9-3A0D7FF68CD5}" type="presOf" srcId="{9A18EC7F-56AB-4447-8A50-D976B56B0C2B}" destId="{AE7C3726-FE1C-431B-85A6-2043A2C5D339}" srcOrd="1" destOrd="0" presId="urn:microsoft.com/office/officeart/2005/8/layout/cycle2"/>
    <dgm:cxn modelId="{3CBCB52E-4D82-46AD-B080-5D7AF90CF517}" type="presOf" srcId="{AD4A22FC-C740-492A-AD97-5DEB0ACBEF51}" destId="{3D2EC9EA-7939-4B65-9B13-283544FB0048}" srcOrd="1" destOrd="0" presId="urn:microsoft.com/office/officeart/2005/8/layout/cycle2"/>
    <dgm:cxn modelId="{89C13431-B3F3-48E1-91B5-702FDE1E306D}" type="presOf" srcId="{CF178E0C-75CF-41C5-96A4-7250F22C1637}" destId="{B23F6DAE-73DF-4F7B-9F29-1BE72458A174}" srcOrd="1" destOrd="0" presId="urn:microsoft.com/office/officeart/2005/8/layout/cycle2"/>
    <dgm:cxn modelId="{DFB2AA31-FBBC-453D-9107-A32E8CA25575}" type="presOf" srcId="{CF178E0C-75CF-41C5-96A4-7250F22C1637}" destId="{47718B34-3EAA-4B26-B76B-296EE8035E71}" srcOrd="0" destOrd="0" presId="urn:microsoft.com/office/officeart/2005/8/layout/cycle2"/>
    <dgm:cxn modelId="{1D80E836-F282-47E1-905A-2AA33E6AB831}" type="presOf" srcId="{542703DA-7F96-4204-8814-8847A0AAA6D3}" destId="{3BBE45D8-E89B-484B-8295-BB6CDCCAB7EB}" srcOrd="1" destOrd="0" presId="urn:microsoft.com/office/officeart/2005/8/layout/cycle2"/>
    <dgm:cxn modelId="{6AA2933B-6D7A-4592-A6D7-E62F1EC3AB22}" type="presOf" srcId="{B4ABA5F7-8C54-463D-BF31-E8CFC98902C5}" destId="{0A414EB5-47E5-4D6B-A702-1EA597954CE7}" srcOrd="0" destOrd="0" presId="urn:microsoft.com/office/officeart/2005/8/layout/cycle2"/>
    <dgm:cxn modelId="{ADBD665D-1358-4268-8715-EA2C2793D3BE}" type="presOf" srcId="{AD4A22FC-C740-492A-AD97-5DEB0ACBEF51}" destId="{2DB14A3D-35CE-447C-B86A-01D8F8CB0949}" srcOrd="0" destOrd="0" presId="urn:microsoft.com/office/officeart/2005/8/layout/cycle2"/>
    <dgm:cxn modelId="{02D45762-4664-49F8-B559-8A29847BFEBA}" type="presOf" srcId="{FE183D86-29D1-4770-B5C4-3C7DE7D24AFD}" destId="{332F701A-9906-4D2E-80DE-7116D9B4E097}" srcOrd="0" destOrd="0" presId="urn:microsoft.com/office/officeart/2005/8/layout/cycle2"/>
    <dgm:cxn modelId="{6F686267-765E-4BDE-B0E3-578CF21DA298}" type="presOf" srcId="{BBD24391-B022-4849-B7C6-6CFA16D7205D}" destId="{768E692A-EF52-45DC-BC75-57D18C6A8294}" srcOrd="0" destOrd="0" presId="urn:microsoft.com/office/officeart/2005/8/layout/cycle2"/>
    <dgm:cxn modelId="{00F8EB49-DACE-4FE3-AA69-4DFCC18C8485}" type="presOf" srcId="{542703DA-7F96-4204-8814-8847A0AAA6D3}" destId="{5E30ED41-F1E0-4B65-B888-B01A84F6E409}" srcOrd="0" destOrd="0" presId="urn:microsoft.com/office/officeart/2005/8/layout/cycle2"/>
    <dgm:cxn modelId="{9DD3364B-F563-43CB-B8CC-5955CC2A3A4E}" type="presOf" srcId="{BBB880ED-DD4C-4147-8CAF-FF1E34D11AD2}" destId="{E594A5F3-7784-47B2-9203-5EC1309C9E7E}" srcOrd="1" destOrd="0" presId="urn:microsoft.com/office/officeart/2005/8/layout/cycle2"/>
    <dgm:cxn modelId="{CA7C7F4F-D2EB-4259-82B2-E579771E7FA6}" srcId="{5B87C206-FE47-4461-9FD7-076AF173CF0A}" destId="{97FAE45C-6821-4A8C-BC68-E0E5E6F571E8}" srcOrd="4" destOrd="0" parTransId="{E3D97C92-9C2B-42CC-A0C5-5DE35ECE0579}" sibTransId="{BBB880ED-DD4C-4147-8CAF-FF1E34D11AD2}"/>
    <dgm:cxn modelId="{D605A055-2B84-4322-9DA0-44648560F6C8}" type="presOf" srcId="{A3E1AD7D-1392-4789-AFB0-B7C9F53F8E61}" destId="{E42C420C-6994-4AD9-B1E3-670032BE5C7C}" srcOrd="1" destOrd="0" presId="urn:microsoft.com/office/officeart/2005/8/layout/cycle2"/>
    <dgm:cxn modelId="{8C263857-F563-4F58-9A79-7F58FF6C8820}" type="presOf" srcId="{AC0CF1D1-1B39-47A4-8632-81CE819E75E3}" destId="{79C64E97-70DC-4AD0-8FAE-6D60254872CD}" srcOrd="1" destOrd="0" presId="urn:microsoft.com/office/officeart/2005/8/layout/cycle2"/>
    <dgm:cxn modelId="{E22E7B83-9F4A-475A-9BAE-90C4B1A6F8B9}" type="presOf" srcId="{ED59E723-B095-44AB-9B35-828B39B2383C}" destId="{C0E8BF5F-E141-435E-8FD6-67D35B98957C}" srcOrd="0" destOrd="0" presId="urn:microsoft.com/office/officeart/2005/8/layout/cycle2"/>
    <dgm:cxn modelId="{5C5E4091-0B53-41B1-B611-380229C0C9BF}" type="presOf" srcId="{62A6669C-6B05-4EFF-9B41-37DEF8BAC581}" destId="{25AE9E7A-D990-4209-A5F5-56D0569C0EA7}" srcOrd="0" destOrd="0" presId="urn:microsoft.com/office/officeart/2005/8/layout/cycle2"/>
    <dgm:cxn modelId="{35F11799-A458-4A72-9CA1-641693C541D3}" type="presOf" srcId="{BBB880ED-DD4C-4147-8CAF-FF1E34D11AD2}" destId="{11B1FAEB-F0C3-4650-A9C7-B48847351163}" srcOrd="0" destOrd="0" presId="urn:microsoft.com/office/officeart/2005/8/layout/cycle2"/>
    <dgm:cxn modelId="{2050749E-F2F3-4ED2-9AF0-968648482B1A}" type="presOf" srcId="{97FAE45C-6821-4A8C-BC68-E0E5E6F571E8}" destId="{B6BABF85-E257-45C1-900B-B4ACF12B18BA}" srcOrd="0" destOrd="0" presId="urn:microsoft.com/office/officeart/2005/8/layout/cycle2"/>
    <dgm:cxn modelId="{2BFF0EB0-FC5D-4EBC-9807-6CF9FA71C126}" srcId="{5B87C206-FE47-4461-9FD7-076AF173CF0A}" destId="{FE183D86-29D1-4770-B5C4-3C7DE7D24AFD}" srcOrd="5" destOrd="0" parTransId="{6A29E825-4253-4964-8A7D-E48E4E8E469D}" sibTransId="{62A6669C-6B05-4EFF-9B41-37DEF8BAC581}"/>
    <dgm:cxn modelId="{E743A3B1-EFCC-475E-BB13-E472E507242E}" srcId="{5B87C206-FE47-4461-9FD7-076AF173CF0A}" destId="{ED59E723-B095-44AB-9B35-828B39B2383C}" srcOrd="3" destOrd="0" parTransId="{4C2A320E-179E-4FD7-8701-58C00A57378E}" sibTransId="{A3E1AD7D-1392-4789-AFB0-B7C9F53F8E61}"/>
    <dgm:cxn modelId="{84F76FB2-6929-4E2A-9820-33C34B81C544}" type="presOf" srcId="{AC0CF1D1-1B39-47A4-8632-81CE819E75E3}" destId="{7483C2F8-2ABC-48EB-AD25-74033B156341}" srcOrd="0" destOrd="0" presId="urn:microsoft.com/office/officeart/2005/8/layout/cycle2"/>
    <dgm:cxn modelId="{3EED1FB3-F73F-4BEF-A519-A63E598E0D12}" type="presOf" srcId="{62A6669C-6B05-4EFF-9B41-37DEF8BAC581}" destId="{00361116-9C84-4726-B5FA-938358803E42}" srcOrd="1" destOrd="0" presId="urn:microsoft.com/office/officeart/2005/8/layout/cycle2"/>
    <dgm:cxn modelId="{E6D606B6-FB9B-4CAB-99D3-DECCF0A616A6}" srcId="{5B87C206-FE47-4461-9FD7-076AF173CF0A}" destId="{BBD24391-B022-4849-B7C6-6CFA16D7205D}" srcOrd="1" destOrd="0" parTransId="{C2E90894-2A33-42CD-A969-16A72AD6D6BC}" sibTransId="{CF178E0C-75CF-41C5-96A4-7250F22C1637}"/>
    <dgm:cxn modelId="{A22F99B7-248A-4F36-80E6-48711931F5B9}" type="presOf" srcId="{130206FE-7C72-4661-8F0B-D1E08415CA2A}" destId="{20E40663-280D-4B91-8373-2352AE41AC58}" srcOrd="0" destOrd="0" presId="urn:microsoft.com/office/officeart/2005/8/layout/cycle2"/>
    <dgm:cxn modelId="{1EAB57BB-B225-437B-8DC8-5286F419916D}" type="presOf" srcId="{65073A90-CACD-4ED5-A958-2C8BF4EC11C8}" destId="{C5A82E1A-20C0-467B-B184-504A869DAFF0}" srcOrd="0" destOrd="0" presId="urn:microsoft.com/office/officeart/2005/8/layout/cycle2"/>
    <dgm:cxn modelId="{AFDF96C4-F7F9-49F5-A0B8-47711AF2468B}" srcId="{5B87C206-FE47-4461-9FD7-076AF173CF0A}" destId="{B4ABA5F7-8C54-463D-BF31-E8CFC98902C5}" srcOrd="2" destOrd="0" parTransId="{241D1E55-79C4-4393-B640-81FA863317AB}" sibTransId="{9A18EC7F-56AB-4447-8A50-D976B56B0C2B}"/>
    <dgm:cxn modelId="{93F878D4-5727-4F9C-8BFD-F46E405CE1A5}" srcId="{5B87C206-FE47-4461-9FD7-076AF173CF0A}" destId="{65073A90-CACD-4ED5-A958-2C8BF4EC11C8}" srcOrd="6" destOrd="0" parTransId="{E0682BB6-AD14-4FE8-8253-84EEF05999F7}" sibTransId="{542703DA-7F96-4204-8814-8847A0AAA6D3}"/>
    <dgm:cxn modelId="{019198D6-D769-49CA-88BD-09EDDE17C3E3}" type="presOf" srcId="{9A18EC7F-56AB-4447-8A50-D976B56B0C2B}" destId="{E1BB97FB-C185-4678-8CFD-B1FFEB5C92D2}" srcOrd="0" destOrd="0" presId="urn:microsoft.com/office/officeart/2005/8/layout/cycle2"/>
    <dgm:cxn modelId="{3225ADDB-343B-4072-9A55-14125108F343}" type="presOf" srcId="{5B87C206-FE47-4461-9FD7-076AF173CF0A}" destId="{881DB1D7-14C0-4DD9-B4D7-91A869DB5EE5}" srcOrd="0" destOrd="0" presId="urn:microsoft.com/office/officeart/2005/8/layout/cycle2"/>
    <dgm:cxn modelId="{03DB55F7-4414-407B-8596-494EB345231D}" srcId="{5B87C206-FE47-4461-9FD7-076AF173CF0A}" destId="{DF9F29B0-6F05-498F-8E39-B56BD164C4AE}" srcOrd="0" destOrd="0" parTransId="{D5391A82-7EE8-4BDB-B201-0ED0CE87CC33}" sibTransId="{AD4A22FC-C740-492A-AD97-5DEB0ACBEF51}"/>
    <dgm:cxn modelId="{CFAEADF9-A733-45CB-A7C1-C1E906E7F372}" type="presOf" srcId="{A3E1AD7D-1392-4789-AFB0-B7C9F53F8E61}" destId="{C9B92BF6-8AD2-4188-A4F3-57617D7B05EC}" srcOrd="0" destOrd="0" presId="urn:microsoft.com/office/officeart/2005/8/layout/cycle2"/>
    <dgm:cxn modelId="{C67BFE2B-CE7E-486C-8C89-ED4FF8F233B2}" type="presParOf" srcId="{881DB1D7-14C0-4DD9-B4D7-91A869DB5EE5}" destId="{DE168953-6D37-4BA6-A7F1-5948CAB0D942}" srcOrd="0" destOrd="0" presId="urn:microsoft.com/office/officeart/2005/8/layout/cycle2"/>
    <dgm:cxn modelId="{A0739897-C4F2-490B-9448-B6B351FE25CC}" type="presParOf" srcId="{881DB1D7-14C0-4DD9-B4D7-91A869DB5EE5}" destId="{2DB14A3D-35CE-447C-B86A-01D8F8CB0949}" srcOrd="1" destOrd="0" presId="urn:microsoft.com/office/officeart/2005/8/layout/cycle2"/>
    <dgm:cxn modelId="{D06F57CF-6A4F-491D-BFC0-2CC4AC660739}" type="presParOf" srcId="{2DB14A3D-35CE-447C-B86A-01D8F8CB0949}" destId="{3D2EC9EA-7939-4B65-9B13-283544FB0048}" srcOrd="0" destOrd="0" presId="urn:microsoft.com/office/officeart/2005/8/layout/cycle2"/>
    <dgm:cxn modelId="{D1EC4640-4093-4DFA-A6B3-BF42A1A318A9}" type="presParOf" srcId="{881DB1D7-14C0-4DD9-B4D7-91A869DB5EE5}" destId="{768E692A-EF52-45DC-BC75-57D18C6A8294}" srcOrd="2" destOrd="0" presId="urn:microsoft.com/office/officeart/2005/8/layout/cycle2"/>
    <dgm:cxn modelId="{A5F2BF0C-96B1-460D-A6AA-4C383480CDF5}" type="presParOf" srcId="{881DB1D7-14C0-4DD9-B4D7-91A869DB5EE5}" destId="{47718B34-3EAA-4B26-B76B-296EE8035E71}" srcOrd="3" destOrd="0" presId="urn:microsoft.com/office/officeart/2005/8/layout/cycle2"/>
    <dgm:cxn modelId="{6C33E87E-B4E7-407A-962A-05C0EB7064AC}" type="presParOf" srcId="{47718B34-3EAA-4B26-B76B-296EE8035E71}" destId="{B23F6DAE-73DF-4F7B-9F29-1BE72458A174}" srcOrd="0" destOrd="0" presId="urn:microsoft.com/office/officeart/2005/8/layout/cycle2"/>
    <dgm:cxn modelId="{5D694D7D-4E37-4669-AEB3-DF377463A14A}" type="presParOf" srcId="{881DB1D7-14C0-4DD9-B4D7-91A869DB5EE5}" destId="{0A414EB5-47E5-4D6B-A702-1EA597954CE7}" srcOrd="4" destOrd="0" presId="urn:microsoft.com/office/officeart/2005/8/layout/cycle2"/>
    <dgm:cxn modelId="{0301BA3F-A626-41CC-8819-6EDD288FC280}" type="presParOf" srcId="{881DB1D7-14C0-4DD9-B4D7-91A869DB5EE5}" destId="{E1BB97FB-C185-4678-8CFD-B1FFEB5C92D2}" srcOrd="5" destOrd="0" presId="urn:microsoft.com/office/officeart/2005/8/layout/cycle2"/>
    <dgm:cxn modelId="{69A01CBF-4D8C-4C90-893A-648893B4BF1F}" type="presParOf" srcId="{E1BB97FB-C185-4678-8CFD-B1FFEB5C92D2}" destId="{AE7C3726-FE1C-431B-85A6-2043A2C5D339}" srcOrd="0" destOrd="0" presId="urn:microsoft.com/office/officeart/2005/8/layout/cycle2"/>
    <dgm:cxn modelId="{3F8A0542-CA02-4C7D-81BB-F9E0D7755163}" type="presParOf" srcId="{881DB1D7-14C0-4DD9-B4D7-91A869DB5EE5}" destId="{C0E8BF5F-E141-435E-8FD6-67D35B98957C}" srcOrd="6" destOrd="0" presId="urn:microsoft.com/office/officeart/2005/8/layout/cycle2"/>
    <dgm:cxn modelId="{4A40FF9F-6191-457A-AED9-263EC1FE8051}" type="presParOf" srcId="{881DB1D7-14C0-4DD9-B4D7-91A869DB5EE5}" destId="{C9B92BF6-8AD2-4188-A4F3-57617D7B05EC}" srcOrd="7" destOrd="0" presId="urn:microsoft.com/office/officeart/2005/8/layout/cycle2"/>
    <dgm:cxn modelId="{EBCAA1A5-D868-4568-9E0F-55861BF7D774}" type="presParOf" srcId="{C9B92BF6-8AD2-4188-A4F3-57617D7B05EC}" destId="{E42C420C-6994-4AD9-B1E3-670032BE5C7C}" srcOrd="0" destOrd="0" presId="urn:microsoft.com/office/officeart/2005/8/layout/cycle2"/>
    <dgm:cxn modelId="{B351F0AA-2B5A-4DD3-9AC3-19948B58E0D9}" type="presParOf" srcId="{881DB1D7-14C0-4DD9-B4D7-91A869DB5EE5}" destId="{B6BABF85-E257-45C1-900B-B4ACF12B18BA}" srcOrd="8" destOrd="0" presId="urn:microsoft.com/office/officeart/2005/8/layout/cycle2"/>
    <dgm:cxn modelId="{6C2EB861-1F6A-4281-8899-050F91D47B64}" type="presParOf" srcId="{881DB1D7-14C0-4DD9-B4D7-91A869DB5EE5}" destId="{11B1FAEB-F0C3-4650-A9C7-B48847351163}" srcOrd="9" destOrd="0" presId="urn:microsoft.com/office/officeart/2005/8/layout/cycle2"/>
    <dgm:cxn modelId="{4AE24D77-1A33-4253-BF69-02A2BFE4AAE4}" type="presParOf" srcId="{11B1FAEB-F0C3-4650-A9C7-B48847351163}" destId="{E594A5F3-7784-47B2-9203-5EC1309C9E7E}" srcOrd="0" destOrd="0" presId="urn:microsoft.com/office/officeart/2005/8/layout/cycle2"/>
    <dgm:cxn modelId="{21B080C7-E90F-48CF-AA27-565EBCF7F147}" type="presParOf" srcId="{881DB1D7-14C0-4DD9-B4D7-91A869DB5EE5}" destId="{332F701A-9906-4D2E-80DE-7116D9B4E097}" srcOrd="10" destOrd="0" presId="urn:microsoft.com/office/officeart/2005/8/layout/cycle2"/>
    <dgm:cxn modelId="{28DA7AD6-0D0D-454D-9693-E5C28EA3B090}" type="presParOf" srcId="{881DB1D7-14C0-4DD9-B4D7-91A869DB5EE5}" destId="{25AE9E7A-D990-4209-A5F5-56D0569C0EA7}" srcOrd="11" destOrd="0" presId="urn:microsoft.com/office/officeart/2005/8/layout/cycle2"/>
    <dgm:cxn modelId="{16596DA7-4AD0-44DE-97B6-3E38C6631D0B}" type="presParOf" srcId="{25AE9E7A-D990-4209-A5F5-56D0569C0EA7}" destId="{00361116-9C84-4726-B5FA-938358803E42}" srcOrd="0" destOrd="0" presId="urn:microsoft.com/office/officeart/2005/8/layout/cycle2"/>
    <dgm:cxn modelId="{2C17A622-7F4D-4647-8958-61CC230BD8AB}" type="presParOf" srcId="{881DB1D7-14C0-4DD9-B4D7-91A869DB5EE5}" destId="{C5A82E1A-20C0-467B-B184-504A869DAFF0}" srcOrd="12" destOrd="0" presId="urn:microsoft.com/office/officeart/2005/8/layout/cycle2"/>
    <dgm:cxn modelId="{EEB77FC7-0A11-4AFA-836D-FAED1F1B005E}" type="presParOf" srcId="{881DB1D7-14C0-4DD9-B4D7-91A869DB5EE5}" destId="{5E30ED41-F1E0-4B65-B888-B01A84F6E409}" srcOrd="13" destOrd="0" presId="urn:microsoft.com/office/officeart/2005/8/layout/cycle2"/>
    <dgm:cxn modelId="{2C5F5FE2-835E-4FAE-B2CC-0A5A715CD4B7}" type="presParOf" srcId="{5E30ED41-F1E0-4B65-B888-B01A84F6E409}" destId="{3BBE45D8-E89B-484B-8295-BB6CDCCAB7EB}" srcOrd="0" destOrd="0" presId="urn:microsoft.com/office/officeart/2005/8/layout/cycle2"/>
    <dgm:cxn modelId="{E4885E13-9913-47FA-A43A-0160359C2BF5}" type="presParOf" srcId="{881DB1D7-14C0-4DD9-B4D7-91A869DB5EE5}" destId="{20E40663-280D-4B91-8373-2352AE41AC58}" srcOrd="14" destOrd="0" presId="urn:microsoft.com/office/officeart/2005/8/layout/cycle2"/>
    <dgm:cxn modelId="{C23E6E02-A4CF-4FDC-849C-EEC951D6F428}" type="presParOf" srcId="{881DB1D7-14C0-4DD9-B4D7-91A869DB5EE5}" destId="{7483C2F8-2ABC-48EB-AD25-74033B156341}" srcOrd="15" destOrd="0" presId="urn:microsoft.com/office/officeart/2005/8/layout/cycle2"/>
    <dgm:cxn modelId="{9DA59DB0-509F-4BC6-A8E0-9790B6C16984}" type="presParOf" srcId="{7483C2F8-2ABC-48EB-AD25-74033B156341}" destId="{79C64E97-70DC-4AD0-8FAE-6D60254872CD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168953-6D37-4BA6-A7F1-5948CAB0D942}">
      <dsp:nvSpPr>
        <dsp:cNvPr id="0" name=""/>
        <dsp:cNvSpPr/>
      </dsp:nvSpPr>
      <dsp:spPr>
        <a:xfrm>
          <a:off x="2573658" y="1328"/>
          <a:ext cx="1116322" cy="111632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latin typeface="Avenir Next LT Pro"/>
              <a:ea typeface="+mn-ea"/>
              <a:cs typeface="+mn-cs"/>
            </a:rPr>
            <a:t>Infant to 18 months- Trust vs Mistrust = virtue Hope</a:t>
          </a:r>
          <a:endParaRPr lang="en-US" sz="900" kern="1200">
            <a:latin typeface="Avenir Next LT Pro"/>
            <a:ea typeface="+mn-ea"/>
            <a:cs typeface="+mn-cs"/>
          </a:endParaRPr>
        </a:p>
      </dsp:txBody>
      <dsp:txXfrm>
        <a:off x="2737140" y="164810"/>
        <a:ext cx="789358" cy="789358"/>
      </dsp:txXfrm>
    </dsp:sp>
    <dsp:sp modelId="{2DB14A3D-35CE-447C-B86A-01D8F8CB0949}">
      <dsp:nvSpPr>
        <dsp:cNvPr id="0" name=""/>
        <dsp:cNvSpPr/>
      </dsp:nvSpPr>
      <dsp:spPr>
        <a:xfrm rot="1350000">
          <a:off x="3750388" y="689020"/>
          <a:ext cx="297868" cy="37675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>
            <a:latin typeface="Avenir Next LT Pro"/>
            <a:ea typeface="+mn-ea"/>
            <a:cs typeface="+mn-cs"/>
          </a:endParaRPr>
        </a:p>
      </dsp:txBody>
      <dsp:txXfrm>
        <a:off x="3753789" y="747274"/>
        <a:ext cx="208508" cy="226054"/>
      </dsp:txXfrm>
    </dsp:sp>
    <dsp:sp modelId="{768E692A-EF52-45DC-BC75-57D18C6A8294}">
      <dsp:nvSpPr>
        <dsp:cNvPr id="0" name=""/>
        <dsp:cNvSpPr/>
      </dsp:nvSpPr>
      <dsp:spPr>
        <a:xfrm>
          <a:off x="4124240" y="643600"/>
          <a:ext cx="1116322" cy="111632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latin typeface="Avenir Next LT Pro"/>
              <a:ea typeface="+mn-ea"/>
              <a:cs typeface="+mn-cs"/>
            </a:rPr>
            <a:t>18 months to 3 years- Autonomy vs Shame = virtue Will</a:t>
          </a:r>
          <a:endParaRPr lang="en-US" sz="900" kern="1200">
            <a:latin typeface="Avenir Next LT Pro"/>
            <a:ea typeface="+mn-ea"/>
            <a:cs typeface="+mn-cs"/>
          </a:endParaRPr>
        </a:p>
      </dsp:txBody>
      <dsp:txXfrm>
        <a:off x="4287722" y="807082"/>
        <a:ext cx="789358" cy="789358"/>
      </dsp:txXfrm>
    </dsp:sp>
    <dsp:sp modelId="{47718B34-3EAA-4B26-B76B-296EE8035E71}">
      <dsp:nvSpPr>
        <dsp:cNvPr id="0" name=""/>
        <dsp:cNvSpPr/>
      </dsp:nvSpPr>
      <dsp:spPr>
        <a:xfrm rot="4050000">
          <a:off x="4851378" y="1780884"/>
          <a:ext cx="297868" cy="37675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>
            <a:latin typeface="Avenir Next LT Pro"/>
            <a:ea typeface="+mn-ea"/>
            <a:cs typeface="+mn-cs"/>
          </a:endParaRPr>
        </a:p>
      </dsp:txBody>
      <dsp:txXfrm>
        <a:off x="4878960" y="1814957"/>
        <a:ext cx="208508" cy="226054"/>
      </dsp:txXfrm>
    </dsp:sp>
    <dsp:sp modelId="{0A414EB5-47E5-4D6B-A702-1EA597954CE7}">
      <dsp:nvSpPr>
        <dsp:cNvPr id="0" name=""/>
        <dsp:cNvSpPr/>
      </dsp:nvSpPr>
      <dsp:spPr>
        <a:xfrm>
          <a:off x="4766513" y="2194182"/>
          <a:ext cx="1116322" cy="111632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latin typeface="Avenir Next LT Pro"/>
              <a:ea typeface="+mn-ea"/>
              <a:cs typeface="+mn-cs"/>
            </a:rPr>
            <a:t>3 to 5 years- Initiative vs Guilt = virtue Purpose </a:t>
          </a:r>
          <a:endParaRPr lang="en-US" sz="900" kern="1200">
            <a:latin typeface="Avenir Next LT Pro"/>
            <a:ea typeface="+mn-ea"/>
            <a:cs typeface="+mn-cs"/>
          </a:endParaRPr>
        </a:p>
      </dsp:txBody>
      <dsp:txXfrm>
        <a:off x="4929995" y="2357664"/>
        <a:ext cx="789358" cy="789358"/>
      </dsp:txXfrm>
    </dsp:sp>
    <dsp:sp modelId="{E1BB97FB-C185-4678-8CFD-B1FFEB5C92D2}">
      <dsp:nvSpPr>
        <dsp:cNvPr id="0" name=""/>
        <dsp:cNvSpPr/>
      </dsp:nvSpPr>
      <dsp:spPr>
        <a:xfrm rot="6750000">
          <a:off x="4857830" y="3331467"/>
          <a:ext cx="297868" cy="37675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>
            <a:latin typeface="Avenir Next LT Pro"/>
            <a:ea typeface="+mn-ea"/>
            <a:cs typeface="+mn-cs"/>
          </a:endParaRPr>
        </a:p>
      </dsp:txBody>
      <dsp:txXfrm rot="10800000">
        <a:off x="4919608" y="3365540"/>
        <a:ext cx="208508" cy="226054"/>
      </dsp:txXfrm>
    </dsp:sp>
    <dsp:sp modelId="{C0E8BF5F-E141-435E-8FD6-67D35B98957C}">
      <dsp:nvSpPr>
        <dsp:cNvPr id="0" name=""/>
        <dsp:cNvSpPr/>
      </dsp:nvSpPr>
      <dsp:spPr>
        <a:xfrm>
          <a:off x="4124240" y="3744764"/>
          <a:ext cx="1116322" cy="111632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latin typeface="Avenir Next LT Pro"/>
              <a:ea typeface="+mn-ea"/>
              <a:cs typeface="+mn-cs"/>
            </a:rPr>
            <a:t>5 to 13 years- Industry vs Inferiority = virtue Competency</a:t>
          </a:r>
          <a:endParaRPr lang="en-US" sz="900" kern="1200">
            <a:latin typeface="Avenir Next LT Pro"/>
            <a:ea typeface="+mn-ea"/>
            <a:cs typeface="+mn-cs"/>
          </a:endParaRPr>
        </a:p>
      </dsp:txBody>
      <dsp:txXfrm>
        <a:off x="4287722" y="3908246"/>
        <a:ext cx="789358" cy="789358"/>
      </dsp:txXfrm>
    </dsp:sp>
    <dsp:sp modelId="{C9B92BF6-8AD2-4188-A4F3-57617D7B05EC}">
      <dsp:nvSpPr>
        <dsp:cNvPr id="0" name=""/>
        <dsp:cNvSpPr/>
      </dsp:nvSpPr>
      <dsp:spPr>
        <a:xfrm rot="9450000">
          <a:off x="3765965" y="4432456"/>
          <a:ext cx="297868" cy="37675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>
            <a:latin typeface="Avenir Next LT Pro"/>
            <a:ea typeface="+mn-ea"/>
            <a:cs typeface="+mn-cs"/>
          </a:endParaRPr>
        </a:p>
      </dsp:txBody>
      <dsp:txXfrm rot="10800000">
        <a:off x="3851924" y="4490710"/>
        <a:ext cx="208508" cy="226054"/>
      </dsp:txXfrm>
    </dsp:sp>
    <dsp:sp modelId="{B6BABF85-E257-45C1-900B-B4ACF12B18BA}">
      <dsp:nvSpPr>
        <dsp:cNvPr id="0" name=""/>
        <dsp:cNvSpPr/>
      </dsp:nvSpPr>
      <dsp:spPr>
        <a:xfrm>
          <a:off x="2573658" y="4387037"/>
          <a:ext cx="1116322" cy="111632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latin typeface="Avenir Next LT Pro"/>
              <a:ea typeface="+mn-ea"/>
              <a:cs typeface="+mn-cs"/>
            </a:rPr>
            <a:t>13 – 21 years- Identity vs Confusion = virtue Fidelity</a:t>
          </a:r>
          <a:endParaRPr lang="en-US" sz="900" kern="1200">
            <a:latin typeface="Avenir Next LT Pro"/>
            <a:ea typeface="+mn-ea"/>
            <a:cs typeface="+mn-cs"/>
          </a:endParaRPr>
        </a:p>
      </dsp:txBody>
      <dsp:txXfrm>
        <a:off x="2737140" y="4550519"/>
        <a:ext cx="789358" cy="789358"/>
      </dsp:txXfrm>
    </dsp:sp>
    <dsp:sp modelId="{11B1FAEB-F0C3-4650-A9C7-B48847351163}">
      <dsp:nvSpPr>
        <dsp:cNvPr id="0" name=""/>
        <dsp:cNvSpPr/>
      </dsp:nvSpPr>
      <dsp:spPr>
        <a:xfrm rot="12150000">
          <a:off x="2215383" y="4438908"/>
          <a:ext cx="297868" cy="37675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>
            <a:latin typeface="Avenir Next LT Pro"/>
            <a:ea typeface="+mn-ea"/>
            <a:cs typeface="+mn-cs"/>
          </a:endParaRPr>
        </a:p>
      </dsp:txBody>
      <dsp:txXfrm rot="10800000">
        <a:off x="2301342" y="4531358"/>
        <a:ext cx="208508" cy="226054"/>
      </dsp:txXfrm>
    </dsp:sp>
    <dsp:sp modelId="{332F701A-9906-4D2E-80DE-7116D9B4E097}">
      <dsp:nvSpPr>
        <dsp:cNvPr id="0" name=""/>
        <dsp:cNvSpPr/>
      </dsp:nvSpPr>
      <dsp:spPr>
        <a:xfrm>
          <a:off x="1023076" y="3744764"/>
          <a:ext cx="1116322" cy="111632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latin typeface="Avenir Next LT Pro"/>
              <a:ea typeface="+mn-ea"/>
              <a:cs typeface="+mn-cs"/>
            </a:rPr>
            <a:t>21 – 39 years- Initimacy vs Isolation = virtue Love</a:t>
          </a:r>
          <a:endParaRPr lang="en-US" sz="900" kern="1200">
            <a:latin typeface="Avenir Next LT Pro"/>
            <a:ea typeface="+mn-ea"/>
            <a:cs typeface="+mn-cs"/>
          </a:endParaRPr>
        </a:p>
      </dsp:txBody>
      <dsp:txXfrm>
        <a:off x="1186558" y="3908246"/>
        <a:ext cx="789358" cy="789358"/>
      </dsp:txXfrm>
    </dsp:sp>
    <dsp:sp modelId="{25AE9E7A-D990-4209-A5F5-56D0569C0EA7}">
      <dsp:nvSpPr>
        <dsp:cNvPr id="0" name=""/>
        <dsp:cNvSpPr/>
      </dsp:nvSpPr>
      <dsp:spPr>
        <a:xfrm rot="14850000">
          <a:off x="1114393" y="3347044"/>
          <a:ext cx="297868" cy="37675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>
            <a:latin typeface="Avenir Next LT Pro"/>
            <a:ea typeface="+mn-ea"/>
            <a:cs typeface="+mn-cs"/>
          </a:endParaRPr>
        </a:p>
      </dsp:txBody>
      <dsp:txXfrm rot="10800000">
        <a:off x="1176171" y="3463675"/>
        <a:ext cx="208508" cy="226054"/>
      </dsp:txXfrm>
    </dsp:sp>
    <dsp:sp modelId="{C5A82E1A-20C0-467B-B184-504A869DAFF0}">
      <dsp:nvSpPr>
        <dsp:cNvPr id="0" name=""/>
        <dsp:cNvSpPr/>
      </dsp:nvSpPr>
      <dsp:spPr>
        <a:xfrm>
          <a:off x="380804" y="2194182"/>
          <a:ext cx="1116322" cy="111632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latin typeface="Avenir Next LT Pro"/>
              <a:ea typeface="+mn-ea"/>
              <a:cs typeface="+mn-cs"/>
            </a:rPr>
            <a:t>40 – 65 years- Generativity vs Stagnation = virtue Care </a:t>
          </a:r>
          <a:endParaRPr lang="en-US" sz="900" kern="1200">
            <a:latin typeface="Avenir Next LT Pro"/>
            <a:ea typeface="+mn-ea"/>
            <a:cs typeface="+mn-cs"/>
          </a:endParaRPr>
        </a:p>
      </dsp:txBody>
      <dsp:txXfrm>
        <a:off x="544286" y="2357664"/>
        <a:ext cx="789358" cy="789358"/>
      </dsp:txXfrm>
    </dsp:sp>
    <dsp:sp modelId="{5E30ED41-F1E0-4B65-B888-B01A84F6E409}">
      <dsp:nvSpPr>
        <dsp:cNvPr id="0" name=""/>
        <dsp:cNvSpPr/>
      </dsp:nvSpPr>
      <dsp:spPr>
        <a:xfrm rot="17550000">
          <a:off x="1107941" y="1796462"/>
          <a:ext cx="297868" cy="37675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>
            <a:latin typeface="Avenir Next LT Pro"/>
            <a:ea typeface="+mn-ea"/>
            <a:cs typeface="+mn-cs"/>
          </a:endParaRPr>
        </a:p>
      </dsp:txBody>
      <dsp:txXfrm>
        <a:off x="1135523" y="1913093"/>
        <a:ext cx="208508" cy="226054"/>
      </dsp:txXfrm>
    </dsp:sp>
    <dsp:sp modelId="{20E40663-280D-4B91-8373-2352AE41AC58}">
      <dsp:nvSpPr>
        <dsp:cNvPr id="0" name=""/>
        <dsp:cNvSpPr/>
      </dsp:nvSpPr>
      <dsp:spPr>
        <a:xfrm>
          <a:off x="1023076" y="643600"/>
          <a:ext cx="1116322" cy="111632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latin typeface="Avenir Next LT Pro"/>
              <a:ea typeface="+mn-ea"/>
              <a:cs typeface="+mn-cs"/>
            </a:rPr>
            <a:t>65+ years- Integrity vs Despair </a:t>
          </a:r>
          <a:endParaRPr lang="en-US" sz="900" kern="1200">
            <a:latin typeface="Avenir Next LT Pro"/>
            <a:ea typeface="+mn-ea"/>
            <a:cs typeface="+mn-cs"/>
          </a:endParaRPr>
        </a:p>
      </dsp:txBody>
      <dsp:txXfrm>
        <a:off x="1186558" y="807082"/>
        <a:ext cx="789358" cy="789358"/>
      </dsp:txXfrm>
    </dsp:sp>
    <dsp:sp modelId="{7483C2F8-2ABC-48EB-AD25-74033B156341}">
      <dsp:nvSpPr>
        <dsp:cNvPr id="0" name=""/>
        <dsp:cNvSpPr/>
      </dsp:nvSpPr>
      <dsp:spPr>
        <a:xfrm rot="20250000">
          <a:off x="2199806" y="695472"/>
          <a:ext cx="297868" cy="37675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>
            <a:latin typeface="Avenir Next LT Pro"/>
            <a:ea typeface="+mn-ea"/>
            <a:cs typeface="+mn-cs"/>
          </a:endParaRPr>
        </a:p>
      </dsp:txBody>
      <dsp:txXfrm>
        <a:off x="2203207" y="787922"/>
        <a:ext cx="208508" cy="2260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03631D-A20E-4188-844E-66329187E4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F060F7-E882-4DCE-9488-11F171C53E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98E724-6FF2-4CB3-9FD2-5B2407EED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341B-603D-4F6C-A9EF-1098C48CD3F5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E99CD1-89E8-4F62-AC6A-CA2A3F008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C11A1-AA3A-4C74-8CAF-EC9C6A165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4C1BE-B7F1-4967-AAE6-F51BA29C6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47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D72B6-745D-451D-8775-40C81E4A7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F902E-F9F1-475F-A9C4-DAFC18E8A7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28D17B-484C-4B9F-AD20-9C3E7DBF5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341B-603D-4F6C-A9EF-1098C48CD3F5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1046F2-B5AB-4387-BF9C-F8B2BAD09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18293-5868-4529-BD30-023ADE9AE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4C1BE-B7F1-4967-AAE6-F51BA29C6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503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C9DB-8A97-469A-BFFB-302EC0207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284C09-21EA-455C-8835-BBBD3431DA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B6E66A-77EB-4CC6-8C7B-324AB65F49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341B-603D-4F6C-A9EF-1098C48CD3F5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437C69-569C-4128-896A-529DCE2B1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ED41F5-7CD0-4FEC-9308-EDDBD0B27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4C1BE-B7F1-4967-AAE6-F51BA29C6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439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A3168-811C-4BE2-8691-96FF62A98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A9E20-0FD7-442B-9BCF-833BB71685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E4B75D-DA5A-4175-AD14-E439845239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427750-9F65-4A2F-AD06-5670D88B1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341B-603D-4F6C-A9EF-1098C48CD3F5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6EFB8D-3873-41B9-970B-8B1BD046D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EFA2A-F2B9-499A-A879-45BD0C396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4C1BE-B7F1-4967-AAE6-F51BA29C6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617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C4055-0CCE-487C-A8B6-87EAA475F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40085E-E34C-433F-90BD-290D5E048D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454CBB-6ADA-4023-ADF3-F83EC67C5B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0F6277-85D0-48CD-A5C3-4E179C0654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2098B2-CC62-4072-A5A2-ECA818E9B4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F6E485-DA73-4555-B673-8AA60E960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341B-603D-4F6C-A9EF-1098C48CD3F5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DBBB75-AA00-4BF2-888C-4E18D4818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FCBAA2-DC9B-445D-9EC8-F20972B5EE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4C1BE-B7F1-4967-AAE6-F51BA29C6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906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97677-B770-4DDA-880D-BEA93720F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F7F89D1-8D45-4982-8BBD-78450A130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341B-603D-4F6C-A9EF-1098C48CD3F5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49DB35-F231-4C6F-8F7F-BE472F01E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E8A141-4950-49D1-8265-7AAA54C0B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4C1BE-B7F1-4967-AAE6-F51BA29C6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398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A7A062-0EBE-4608-87F9-348B04AF1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341B-603D-4F6C-A9EF-1098C48CD3F5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529B1D-985B-4593-BF0B-2A49135A6E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7F377E-706D-4C45-840C-11413D5F6D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4C1BE-B7F1-4967-AAE6-F51BA29C6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087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DD807-1E21-4F8E-AB2B-655F24E18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48CC1-3303-470D-B4D7-5325DDF83A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763CD5-8439-4687-9325-885965F9E5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A747AF-2BC0-45D5-8C78-5B79272C6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341B-603D-4F6C-A9EF-1098C48CD3F5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75D3AD-F48D-4735-B00F-4F851FB65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DCE6A4-CB1A-45A8-AF28-D9D007572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4C1BE-B7F1-4967-AAE6-F51BA29C6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938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1C83E-E95B-4C39-AE0A-2BFAE1FF1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A84BB7-B717-4C67-B1F0-08B18F6023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3535B8-DC3F-4D3A-A7F4-8E7EAD4A4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09494D-BCC8-4D2D-995E-3296F8A826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341B-603D-4F6C-A9EF-1098C48CD3F5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A1FDD9-53B0-43A7-8BC6-327571306A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165C0D-278E-4E4C-BF2A-1245367BA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4C1BE-B7F1-4967-AAE6-F51BA29C6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91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0F5BB-0BAA-4BB6-8B14-3237AFD93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1D264D-A7F6-4F22-9F9D-2856D10225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CEA0D0-5628-4265-A66E-9114A514B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341B-603D-4F6C-A9EF-1098C48CD3F5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6FECA9-5412-4E86-9D53-A1C538406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07D052-0678-4179-9C2A-E01866DB6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4C1BE-B7F1-4967-AAE6-F51BA29C6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628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6E2C4F-9A2D-49E4-9319-4052D58A78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304896-71A3-457F-BA39-9F945D3EB1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8D9508-036A-4074-B069-A51091C4A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341B-603D-4F6C-A9EF-1098C48CD3F5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6B301B-9DB9-4E95-99F8-310107580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B24949-3A75-49E4-B04D-CB2C5449D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4C1BE-B7F1-4967-AAE6-F51BA29C6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034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2BCD02-7125-43DA-A873-80FE7EB03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29EC36-7519-4279-B59C-0D3CC88A9C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89D35-8260-4ABA-8790-3689E657D9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25341B-603D-4F6C-A9EF-1098C48CD3F5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F7EDE-3D80-4BB8-8BA5-7AE4932AFB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F0F867-5917-4D9E-A126-7DB2422456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04C1BE-B7F1-4967-AAE6-F51BA29C6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69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15">
            <a:extLst>
              <a:ext uri="{FF2B5EF4-FFF2-40B4-BE49-F238E27FC236}">
                <a16:creationId xmlns:a16="http://schemas.microsoft.com/office/drawing/2014/main" id="{8537B233-9CDD-4A90-AABB-A8963DEE4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EC52A0-A2D6-4F5D-ABFB-C0F65B213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1180" y="895369"/>
            <a:ext cx="4724530" cy="297587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Erick Ericksons Psychosocial Development Theory</a:t>
            </a:r>
          </a:p>
        </p:txBody>
      </p:sp>
      <p:pic>
        <p:nvPicPr>
          <p:cNvPr id="4" name="Picture 2" descr="Image result for erik erickson">
            <a:extLst>
              <a:ext uri="{FF2B5EF4-FFF2-40B4-BE49-F238E27FC236}">
                <a16:creationId xmlns:a16="http://schemas.microsoft.com/office/drawing/2014/main" id="{0CB083FB-471E-4949-A245-8A3BE73298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31911" y="566916"/>
            <a:ext cx="3646507" cy="5724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1" name="Straight Connector 17">
            <a:extLst>
              <a:ext uri="{FF2B5EF4-FFF2-40B4-BE49-F238E27FC236}">
                <a16:creationId xmlns:a16="http://schemas.microsoft.com/office/drawing/2014/main" id="{040575EE-C594-4566-BC00-663004E52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15641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D23E50F-E7A5-4964-A4AA-9F4FD2590D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0263A3D-8ABF-443E-94E8-2A263DA8781A}"/>
              </a:ext>
            </a:extLst>
          </p:cNvPr>
          <p:cNvSpPr txBox="1"/>
          <p:nvPr/>
        </p:nvSpPr>
        <p:spPr>
          <a:xfrm>
            <a:off x="1431911" y="6392487"/>
            <a:ext cx="2491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(Image 1)</a:t>
            </a:r>
          </a:p>
        </p:txBody>
      </p:sp>
    </p:spTree>
    <p:extLst>
      <p:ext uri="{BB962C8B-B14F-4D97-AF65-F5344CB8AC3E}">
        <p14:creationId xmlns:p14="http://schemas.microsoft.com/office/powerpoint/2010/main" val="41821516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512"/>
    </mc:Choice>
    <mc:Fallback xmlns="">
      <p:transition spd="slow" advTm="35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1" name="Isosceles Triangle 8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nice to meet you">
            <a:extLst>
              <a:ext uri="{FF2B5EF4-FFF2-40B4-BE49-F238E27FC236}">
                <a16:creationId xmlns:a16="http://schemas.microsoft.com/office/drawing/2014/main" id="{B51AF2D6-2474-4720-8593-BF6BEEE3A5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7" y="738890"/>
            <a:ext cx="10905066" cy="5380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Isosceles Triangle 8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0AFE0D1-6A00-4971-90B2-AD18D77B36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391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36"/>
    </mc:Choice>
    <mc:Fallback xmlns="">
      <p:transition spd="slow" advTm="119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A815BC-708A-43A2-A857-420BCF4ED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Who Is Erick Erickson?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3FFE415E-9FF2-494C-87FF-F714159CBF7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19062" y="492573"/>
            <a:ext cx="6223064" cy="5880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642AF34-3104-478C-87B1-62B5F4B686BD}"/>
              </a:ext>
            </a:extLst>
          </p:cNvPr>
          <p:cNvSpPr txBox="1"/>
          <p:nvPr/>
        </p:nvSpPr>
        <p:spPr>
          <a:xfrm>
            <a:off x="5565833" y="6500729"/>
            <a:ext cx="6223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(Carley, 2019). </a:t>
            </a:r>
            <a:r>
              <a:rPr lang="en-US" sz="1600" dirty="0">
                <a:solidFill>
                  <a:schemeClr val="tx2"/>
                </a:solidFill>
                <a:latin typeface="Roboto" panose="02000000000000000000" pitchFamily="2" charset="0"/>
              </a:rPr>
              <a:t>(Scheck, 2014). </a:t>
            </a:r>
            <a:r>
              <a:rPr lang="en-GB" dirty="0"/>
              <a:t>(</a:t>
            </a:r>
            <a:r>
              <a:rPr lang="en-GB" dirty="0" err="1"/>
              <a:t>Storr</a:t>
            </a:r>
            <a:r>
              <a:rPr lang="en-GB" dirty="0"/>
              <a:t>, 2001). (Adler et al, 2016). </a:t>
            </a:r>
            <a:r>
              <a:rPr lang="en-US" dirty="0">
                <a:latin typeface="Roboto" panose="02000000000000000000" pitchFamily="2" charset="0"/>
              </a:rPr>
              <a:t> </a:t>
            </a:r>
            <a:endParaRPr lang="en-GB" dirty="0"/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C8C847B-0015-4840-8597-E63DBE0164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8D6EC02-2766-4DBE-ACB6-4BC46ACD9A6B}"/>
              </a:ext>
            </a:extLst>
          </p:cNvPr>
          <p:cNvSpPr txBox="1"/>
          <p:nvPr/>
        </p:nvSpPr>
        <p:spPr>
          <a:xfrm>
            <a:off x="1313411" y="6500729"/>
            <a:ext cx="3158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(Image 2)</a:t>
            </a:r>
          </a:p>
        </p:txBody>
      </p:sp>
    </p:spTree>
    <p:extLst>
      <p:ext uri="{BB962C8B-B14F-4D97-AF65-F5344CB8AC3E}">
        <p14:creationId xmlns:p14="http://schemas.microsoft.com/office/powerpoint/2010/main" val="1871477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98"/>
    </mc:Choice>
    <mc:Fallback xmlns="">
      <p:transition spd="slow" advTm="209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8D16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41A165-D77D-4402-B102-70120FFB3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does psychosocial development mean?</a:t>
            </a:r>
          </a:p>
        </p:txBody>
      </p:sp>
      <p:pic>
        <p:nvPicPr>
          <p:cNvPr id="2050" name="Picture 2" descr="Image result for what does psychosocial mean">
            <a:extLst>
              <a:ext uri="{FF2B5EF4-FFF2-40B4-BE49-F238E27FC236}">
                <a16:creationId xmlns:a16="http://schemas.microsoft.com/office/drawing/2014/main" id="{DFBE8FB0-72F7-4C1E-A0DA-C14689E07A5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38600" y="1189979"/>
            <a:ext cx="7188199" cy="4474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AED3763-5B40-47B0-BFB9-EFFB1BF84E04}"/>
              </a:ext>
            </a:extLst>
          </p:cNvPr>
          <p:cNvSpPr txBox="1"/>
          <p:nvPr/>
        </p:nvSpPr>
        <p:spPr>
          <a:xfrm>
            <a:off x="2194560" y="6208280"/>
            <a:ext cx="86369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Silbereisen</a:t>
            </a:r>
            <a:r>
              <a:rPr lang="en-GB" dirty="0"/>
              <a:t> and Lerner, 2007). (</a:t>
            </a:r>
            <a:r>
              <a:rPr lang="en-GB" dirty="0" err="1"/>
              <a:t>Munley</a:t>
            </a:r>
            <a:r>
              <a:rPr lang="en-GB" dirty="0"/>
              <a:t>, 1975).  (</a:t>
            </a:r>
            <a:r>
              <a:rPr lang="en-GB" dirty="0" err="1"/>
              <a:t>Frued</a:t>
            </a:r>
            <a:r>
              <a:rPr lang="en-GB" dirty="0"/>
              <a:t>, 2019).</a:t>
            </a:r>
            <a:endParaRPr lang="en-US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3F1BA15-361B-47B3-AB11-C8B7A46C9C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5109DAA-9ACD-4173-834E-E686D087E23C}"/>
              </a:ext>
            </a:extLst>
          </p:cNvPr>
          <p:cNvSpPr txBox="1"/>
          <p:nvPr/>
        </p:nvSpPr>
        <p:spPr>
          <a:xfrm>
            <a:off x="8986058" y="5664632"/>
            <a:ext cx="2319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(Image 3)</a:t>
            </a:r>
          </a:p>
        </p:txBody>
      </p:sp>
    </p:spTree>
    <p:extLst>
      <p:ext uri="{BB962C8B-B14F-4D97-AF65-F5344CB8AC3E}">
        <p14:creationId xmlns:p14="http://schemas.microsoft.com/office/powerpoint/2010/main" val="594251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110"/>
    </mc:Choice>
    <mc:Fallback xmlns="">
      <p:transition spd="slow" advTm="361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8E074B-F186-4255-95C4-FC6282CDC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5200" dirty="0"/>
              <a:t>Ericksons 8 stage theory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3F62809B-231A-4AA5-A205-7670812057B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41170196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FF4A6BD-8324-45D2-BD41-F62BCCF3C82A}"/>
              </a:ext>
            </a:extLst>
          </p:cNvPr>
          <p:cNvSpPr txBox="1"/>
          <p:nvPr/>
        </p:nvSpPr>
        <p:spPr>
          <a:xfrm>
            <a:off x="390698" y="5845208"/>
            <a:ext cx="69448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Beger</a:t>
            </a:r>
            <a:r>
              <a:rPr lang="en-GB" dirty="0"/>
              <a:t>, 2019).  (Erickson, 1994).  (Salkind, 2004).  (Scheck, 2014). </a:t>
            </a:r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DE3C52D-B1C2-4310-BC46-7290EF8EB9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805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1581"/>
    </mc:Choice>
    <mc:Fallback xmlns="">
      <p:transition spd="slow" advTm="2315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Image result for boxers boxing">
            <a:extLst>
              <a:ext uri="{FF2B5EF4-FFF2-40B4-BE49-F238E27FC236}">
                <a16:creationId xmlns:a16="http://schemas.microsoft.com/office/drawing/2014/main" id="{2E26D783-D0F0-4C33-AA98-A45EE6B6E0D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" r="15204" b="1"/>
          <a:stretch/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7" name="Rectangle 13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D3B6FA-EAEF-45EE-ADAE-C0EF8D7FFF50}"/>
              </a:ext>
            </a:extLst>
          </p:cNvPr>
          <p:cNvSpPr txBox="1"/>
          <p:nvPr/>
        </p:nvSpPr>
        <p:spPr>
          <a:xfrm>
            <a:off x="753161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Relevant today or not?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9714B8-6084-4F8E-A6A6-8C404058A3EE}"/>
              </a:ext>
            </a:extLst>
          </p:cNvPr>
          <p:cNvSpPr txBox="1"/>
          <p:nvPr/>
        </p:nvSpPr>
        <p:spPr>
          <a:xfrm>
            <a:off x="8104909" y="5199763"/>
            <a:ext cx="4197927" cy="18244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(</a:t>
            </a:r>
            <a:r>
              <a:rPr lang="en-US" sz="2000" dirty="0" err="1"/>
              <a:t>Hamber</a:t>
            </a:r>
            <a:r>
              <a:rPr lang="en-US" sz="2000" dirty="0"/>
              <a:t> and Gallagher, 2015).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(Alexander and Shelton, 2014).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Cocogoose Narrow Light"/>
              </a:rPr>
              <a:t>(Marcia, 2012).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0" i="0" dirty="0">
              <a:effectLst/>
              <a:latin typeface="Cocogoose Narrow Ligh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FFD9203-2A76-4AD2-B18D-E27B136B0E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D767CB5-E104-4764-B7D1-993E330B71CE}"/>
              </a:ext>
            </a:extLst>
          </p:cNvPr>
          <p:cNvSpPr txBox="1"/>
          <p:nvPr/>
        </p:nvSpPr>
        <p:spPr>
          <a:xfrm>
            <a:off x="8345978" y="6492875"/>
            <a:ext cx="18371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(Image 4)</a:t>
            </a:r>
          </a:p>
        </p:txBody>
      </p:sp>
    </p:spTree>
    <p:extLst>
      <p:ext uri="{BB962C8B-B14F-4D97-AF65-F5344CB8AC3E}">
        <p14:creationId xmlns:p14="http://schemas.microsoft.com/office/powerpoint/2010/main" val="2520391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166"/>
    </mc:Choice>
    <mc:Fallback xmlns="">
      <p:transition spd="slow" advTm="921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7" name="Rectangle 134">
            <a:extLst>
              <a:ext uri="{FF2B5EF4-FFF2-40B4-BE49-F238E27FC236}">
                <a16:creationId xmlns:a16="http://schemas.microsoft.com/office/drawing/2014/main" id="{F269BDC9-F5DC-4A16-9583-2F8CE4184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EC90A4-7B92-4171-B2D9-A2A8A4AA86C3}"/>
              </a:ext>
            </a:extLst>
          </p:cNvPr>
          <p:cNvSpPr txBox="1"/>
          <p:nvPr/>
        </p:nvSpPr>
        <p:spPr>
          <a:xfrm>
            <a:off x="1524000" y="4063296"/>
            <a:ext cx="9144000" cy="11526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Where in healthcare, can we find the developmental theory being used today?</a:t>
            </a:r>
          </a:p>
        </p:txBody>
      </p:sp>
      <p:sp>
        <p:nvSpPr>
          <p:cNvPr id="6158" name="Freeform: Shape 136">
            <a:extLst>
              <a:ext uri="{FF2B5EF4-FFF2-40B4-BE49-F238E27FC236}">
                <a16:creationId xmlns:a16="http://schemas.microsoft.com/office/drawing/2014/main" id="{903CE7F4-D1BB-4A5B-8E96-915177640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2"/>
            <a:ext cx="9379192" cy="4251280"/>
          </a:xfrm>
          <a:custGeom>
            <a:avLst/>
            <a:gdLst>
              <a:gd name="connsiteX0" fmla="*/ 9379192 w 9379192"/>
              <a:gd name="connsiteY0" fmla="*/ 3752527 h 3752527"/>
              <a:gd name="connsiteX1" fmla="*/ 3293459 w 9379192"/>
              <a:gd name="connsiteY1" fmla="*/ 3752527 h 3752527"/>
              <a:gd name="connsiteX2" fmla="*/ 3297156 w 9379192"/>
              <a:gd name="connsiteY2" fmla="*/ 3752055 h 3752527"/>
              <a:gd name="connsiteX3" fmla="*/ 3642095 w 9379192"/>
              <a:gd name="connsiteY3" fmla="*/ 3690141 h 3752527"/>
              <a:gd name="connsiteX4" fmla="*/ 2307659 w 9379192"/>
              <a:gd name="connsiteY4" fmla="*/ 3500267 h 3752527"/>
              <a:gd name="connsiteX5" fmla="*/ 2383194 w 9379192"/>
              <a:gd name="connsiteY5" fmla="*/ 3475501 h 3752527"/>
              <a:gd name="connsiteX6" fmla="*/ 2237161 w 9379192"/>
              <a:gd name="connsiteY6" fmla="*/ 3376437 h 3752527"/>
              <a:gd name="connsiteX7" fmla="*/ 1637924 w 9379192"/>
              <a:gd name="connsiteY7" fmla="*/ 3219585 h 3752527"/>
              <a:gd name="connsiteX8" fmla="*/ 2383194 w 9379192"/>
              <a:gd name="connsiteY8" fmla="*/ 2955415 h 3752527"/>
              <a:gd name="connsiteX9" fmla="*/ 1542249 w 9379192"/>
              <a:gd name="connsiteY9" fmla="*/ 2596307 h 3752527"/>
              <a:gd name="connsiteX10" fmla="*/ 1114221 w 9379192"/>
              <a:gd name="connsiteY10" fmla="*/ 2509625 h 3752527"/>
              <a:gd name="connsiteX11" fmla="*/ 2524191 w 9379192"/>
              <a:gd name="connsiteY11" fmla="*/ 2059708 h 3752527"/>
              <a:gd name="connsiteX12" fmla="*/ 238027 w 9379192"/>
              <a:gd name="connsiteY12" fmla="*/ 1836815 h 3752527"/>
              <a:gd name="connsiteX13" fmla="*/ 424343 w 9379192"/>
              <a:gd name="connsiteY13" fmla="*/ 1746006 h 3752527"/>
              <a:gd name="connsiteX14" fmla="*/ 1844384 w 9379192"/>
              <a:gd name="connsiteY14" fmla="*/ 1770772 h 3752527"/>
              <a:gd name="connsiteX15" fmla="*/ 2081058 w 9379192"/>
              <a:gd name="connsiteY15" fmla="*/ 1700602 h 3752527"/>
              <a:gd name="connsiteX16" fmla="*/ 1844384 w 9379192"/>
              <a:gd name="connsiteY16" fmla="*/ 1589154 h 3752527"/>
              <a:gd name="connsiteX17" fmla="*/ 922869 w 9379192"/>
              <a:gd name="connsiteY17" fmla="*/ 1506601 h 3752527"/>
              <a:gd name="connsiteX18" fmla="*/ 681160 w 9379192"/>
              <a:gd name="connsiteY18" fmla="*/ 1320855 h 3752527"/>
              <a:gd name="connsiteX19" fmla="*/ 273276 w 9379192"/>
              <a:gd name="connsiteY19" fmla="*/ 1106216 h 3752527"/>
              <a:gd name="connsiteX20" fmla="*/ 555269 w 9379192"/>
              <a:gd name="connsiteY20" fmla="*/ 928727 h 3752527"/>
              <a:gd name="connsiteX21" fmla="*/ 97029 w 9379192"/>
              <a:gd name="connsiteY21" fmla="*/ 664555 h 3752527"/>
              <a:gd name="connsiteX22" fmla="*/ 227955 w 9379192"/>
              <a:gd name="connsiteY22" fmla="*/ 317831 h 3752527"/>
              <a:gd name="connsiteX23" fmla="*/ 998402 w 9379192"/>
              <a:gd name="connsiteY23" fmla="*/ 235277 h 3752527"/>
              <a:gd name="connsiteX24" fmla="*/ 2030701 w 9379192"/>
              <a:gd name="connsiteY24" fmla="*/ 115575 h 3752527"/>
              <a:gd name="connsiteX25" fmla="*/ 3068036 w 9379192"/>
              <a:gd name="connsiteY25" fmla="*/ 12383 h 3752527"/>
              <a:gd name="connsiteX26" fmla="*/ 4105370 w 9379192"/>
              <a:gd name="connsiteY26" fmla="*/ 12383 h 3752527"/>
              <a:gd name="connsiteX27" fmla="*/ 4402472 w 9379192"/>
              <a:gd name="connsiteY27" fmla="*/ 20638 h 3752527"/>
              <a:gd name="connsiteX28" fmla="*/ 4407507 w 9379192"/>
              <a:gd name="connsiteY28" fmla="*/ 20638 h 3752527"/>
              <a:gd name="connsiteX29" fmla="*/ 5696622 w 9379192"/>
              <a:gd name="connsiteY29" fmla="*/ 57788 h 3752527"/>
              <a:gd name="connsiteX30" fmla="*/ 6175004 w 9379192"/>
              <a:gd name="connsiteY30" fmla="*/ 61915 h 3752527"/>
              <a:gd name="connsiteX31" fmla="*/ 7212339 w 9379192"/>
              <a:gd name="connsiteY31" fmla="*/ 66042 h 3752527"/>
              <a:gd name="connsiteX32" fmla="*/ 8244638 w 9379192"/>
              <a:gd name="connsiteY32" fmla="*/ 49532 h 3752527"/>
              <a:gd name="connsiteX33" fmla="*/ 9292044 w 9379192"/>
              <a:gd name="connsiteY33" fmla="*/ 0 h 3752527"/>
              <a:gd name="connsiteX34" fmla="*/ 9379192 w 9379192"/>
              <a:gd name="connsiteY34" fmla="*/ 2762 h 3752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379192" h="3752527">
                <a:moveTo>
                  <a:pt x="9379192" y="3752527"/>
                </a:moveTo>
                <a:lnTo>
                  <a:pt x="3293459" y="3752527"/>
                </a:lnTo>
                <a:lnTo>
                  <a:pt x="3297156" y="3752055"/>
                </a:lnTo>
                <a:cubicBezTo>
                  <a:pt x="3412975" y="3736577"/>
                  <a:pt x="3551454" y="3714906"/>
                  <a:pt x="3642095" y="3690141"/>
                </a:cubicBezTo>
                <a:cubicBezTo>
                  <a:pt x="3380244" y="3686012"/>
                  <a:pt x="2347945" y="3529162"/>
                  <a:pt x="2307659" y="3500267"/>
                </a:cubicBezTo>
                <a:cubicBezTo>
                  <a:pt x="2327803" y="3492012"/>
                  <a:pt x="2358017" y="3483757"/>
                  <a:pt x="2383194" y="3475501"/>
                </a:cubicBezTo>
                <a:cubicBezTo>
                  <a:pt x="2327803" y="3450736"/>
                  <a:pt x="2282482" y="3421842"/>
                  <a:pt x="2237161" y="3376437"/>
                </a:cubicBezTo>
                <a:cubicBezTo>
                  <a:pt x="2091129" y="3223714"/>
                  <a:pt x="1844384" y="3277374"/>
                  <a:pt x="1637924" y="3219585"/>
                </a:cubicBezTo>
                <a:cubicBezTo>
                  <a:pt x="1768850" y="2897627"/>
                  <a:pt x="2116307" y="3017329"/>
                  <a:pt x="2383194" y="2955415"/>
                </a:cubicBezTo>
                <a:cubicBezTo>
                  <a:pt x="1683245" y="2765541"/>
                  <a:pt x="1819207" y="2666477"/>
                  <a:pt x="1542249" y="2596307"/>
                </a:cubicBezTo>
                <a:cubicBezTo>
                  <a:pt x="1194791" y="2509625"/>
                  <a:pt x="1114221" y="2509625"/>
                  <a:pt x="1114221" y="2509625"/>
                </a:cubicBezTo>
                <a:cubicBezTo>
                  <a:pt x="1522105" y="2245455"/>
                  <a:pt x="2010559" y="2530264"/>
                  <a:pt x="2524191" y="2059708"/>
                </a:cubicBezTo>
                <a:cubicBezTo>
                  <a:pt x="2030701" y="1993667"/>
                  <a:pt x="555269" y="1960645"/>
                  <a:pt x="238027" y="1836815"/>
                </a:cubicBezTo>
                <a:cubicBezTo>
                  <a:pt x="358880" y="1882219"/>
                  <a:pt x="368952" y="1746006"/>
                  <a:pt x="424343" y="1746006"/>
                </a:cubicBezTo>
                <a:cubicBezTo>
                  <a:pt x="892655" y="1741879"/>
                  <a:pt x="1371037" y="1820305"/>
                  <a:pt x="1844384" y="1770772"/>
                </a:cubicBezTo>
                <a:cubicBezTo>
                  <a:pt x="1929989" y="1766645"/>
                  <a:pt x="2065951" y="1803793"/>
                  <a:pt x="2081058" y="1700602"/>
                </a:cubicBezTo>
                <a:cubicBezTo>
                  <a:pt x="2096164" y="1572644"/>
                  <a:pt x="1919919" y="1601537"/>
                  <a:pt x="1844384" y="1589154"/>
                </a:cubicBezTo>
                <a:cubicBezTo>
                  <a:pt x="1537212" y="1547877"/>
                  <a:pt x="1235076" y="1531367"/>
                  <a:pt x="922869" y="1506601"/>
                </a:cubicBezTo>
                <a:cubicBezTo>
                  <a:pt x="791943" y="1494218"/>
                  <a:pt x="630804" y="1518984"/>
                  <a:pt x="681160" y="1320855"/>
                </a:cubicBezTo>
                <a:cubicBezTo>
                  <a:pt x="640874" y="1130983"/>
                  <a:pt x="399166" y="1197025"/>
                  <a:pt x="273276" y="1106216"/>
                </a:cubicBezTo>
                <a:cubicBezTo>
                  <a:pt x="333703" y="998897"/>
                  <a:pt x="504913" y="1073196"/>
                  <a:pt x="555269" y="928727"/>
                </a:cubicBezTo>
                <a:cubicBezTo>
                  <a:pt x="313560" y="974131"/>
                  <a:pt x="338738" y="660428"/>
                  <a:pt x="97029" y="664555"/>
                </a:cubicBezTo>
                <a:cubicBezTo>
                  <a:pt x="-104395" y="478810"/>
                  <a:pt x="41638" y="388001"/>
                  <a:pt x="227955" y="317831"/>
                </a:cubicBezTo>
                <a:cubicBezTo>
                  <a:pt x="469664" y="231150"/>
                  <a:pt x="736551" y="251788"/>
                  <a:pt x="998402" y="235277"/>
                </a:cubicBezTo>
                <a:cubicBezTo>
                  <a:pt x="1345860" y="198128"/>
                  <a:pt x="1678209" y="111447"/>
                  <a:pt x="2030701" y="115575"/>
                </a:cubicBezTo>
                <a:cubicBezTo>
                  <a:pt x="2363052" y="28893"/>
                  <a:pt x="2730650" y="123829"/>
                  <a:pt x="3068036" y="12383"/>
                </a:cubicBezTo>
                <a:cubicBezTo>
                  <a:pt x="3410457" y="12383"/>
                  <a:pt x="3757914" y="12383"/>
                  <a:pt x="4105370" y="12383"/>
                </a:cubicBezTo>
                <a:cubicBezTo>
                  <a:pt x="4206084" y="16510"/>
                  <a:pt x="4301759" y="16510"/>
                  <a:pt x="4402472" y="20638"/>
                </a:cubicBezTo>
                <a:cubicBezTo>
                  <a:pt x="4402472" y="20638"/>
                  <a:pt x="4407507" y="20638"/>
                  <a:pt x="4407507" y="20638"/>
                </a:cubicBezTo>
                <a:cubicBezTo>
                  <a:pt x="4840570" y="33022"/>
                  <a:pt x="5268596" y="41276"/>
                  <a:pt x="5696622" y="57788"/>
                </a:cubicBezTo>
                <a:cubicBezTo>
                  <a:pt x="5857761" y="57788"/>
                  <a:pt x="6013864" y="61915"/>
                  <a:pt x="6175004" y="61915"/>
                </a:cubicBezTo>
                <a:cubicBezTo>
                  <a:pt x="6517425" y="82553"/>
                  <a:pt x="6864883" y="94936"/>
                  <a:pt x="7212339" y="66042"/>
                </a:cubicBezTo>
                <a:cubicBezTo>
                  <a:pt x="7559796" y="90809"/>
                  <a:pt x="7897182" y="74298"/>
                  <a:pt x="8244638" y="49532"/>
                </a:cubicBezTo>
                <a:cubicBezTo>
                  <a:pt x="8597130" y="78426"/>
                  <a:pt x="8944587" y="37149"/>
                  <a:pt x="9292044" y="0"/>
                </a:cubicBezTo>
                <a:lnTo>
                  <a:pt x="9379192" y="2762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6146" name="Picture 2" descr="Image result for wales healthcare">
            <a:extLst>
              <a:ext uri="{FF2B5EF4-FFF2-40B4-BE49-F238E27FC236}">
                <a16:creationId xmlns:a16="http://schemas.microsoft.com/office/drawing/2014/main" id="{F10B6869-E492-446D-8741-E8522EF705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8" y="682714"/>
            <a:ext cx="10905064" cy="308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B24CF29-2EF2-4814-9762-F0D733B2D008}"/>
              </a:ext>
            </a:extLst>
          </p:cNvPr>
          <p:cNvSpPr txBox="1"/>
          <p:nvPr/>
        </p:nvSpPr>
        <p:spPr>
          <a:xfrm>
            <a:off x="390698" y="5835535"/>
            <a:ext cx="71240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(Osborne, 2009).     (</a:t>
            </a:r>
            <a:r>
              <a:rPr lang="en-GB" dirty="0" err="1"/>
              <a:t>Kunnen</a:t>
            </a:r>
            <a:r>
              <a:rPr lang="en-GB" dirty="0"/>
              <a:t>, et al 2019).    </a:t>
            </a:r>
            <a:r>
              <a:rPr lang="en-US" sz="1800" b="0" i="0" dirty="0">
                <a:effectLst/>
                <a:latin typeface="Cocogoose Narrow Light"/>
              </a:rPr>
              <a:t>(Ingleby, 2008).</a:t>
            </a:r>
          </a:p>
          <a:p>
            <a:r>
              <a:rPr lang="en-GB" dirty="0"/>
              <a:t>   </a:t>
            </a:r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09CFEB9-6418-4AB4-A2AB-1D6FADFDFA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CD95246-B59F-44FC-82DA-E0A10F74BACD}"/>
              </a:ext>
            </a:extLst>
          </p:cNvPr>
          <p:cNvSpPr txBox="1"/>
          <p:nvPr/>
        </p:nvSpPr>
        <p:spPr>
          <a:xfrm>
            <a:off x="390698" y="6500553"/>
            <a:ext cx="2975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(Image 6)</a:t>
            </a:r>
          </a:p>
        </p:txBody>
      </p:sp>
    </p:spTree>
    <p:extLst>
      <p:ext uri="{BB962C8B-B14F-4D97-AF65-F5344CB8AC3E}">
        <p14:creationId xmlns:p14="http://schemas.microsoft.com/office/powerpoint/2010/main" val="77837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454"/>
    </mc:Choice>
    <mc:Fallback xmlns="">
      <p:transition spd="slow" advTm="534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C75EA1-2AEF-4A10-AF76-4EB9ECCCE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Why I relate to this theory.</a:t>
            </a:r>
          </a:p>
        </p:txBody>
      </p:sp>
      <p:pic>
        <p:nvPicPr>
          <p:cNvPr id="7170" name="Picture 2" descr="Image result for domiciliary care">
            <a:extLst>
              <a:ext uri="{FF2B5EF4-FFF2-40B4-BE49-F238E27FC236}">
                <a16:creationId xmlns:a16="http://schemas.microsoft.com/office/drawing/2014/main" id="{C56828AC-D6D4-4D45-AC60-6F2076DD69C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53822" y="1061045"/>
            <a:ext cx="6553545" cy="4743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F8CC2F6-9713-4D42-8BEA-ADAB13C4E2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6D795EA-2644-450E-8FFD-A77EE1FD425F}"/>
              </a:ext>
            </a:extLst>
          </p:cNvPr>
          <p:cNvSpPr txBox="1"/>
          <p:nvPr/>
        </p:nvSpPr>
        <p:spPr>
          <a:xfrm>
            <a:off x="5237018" y="6084916"/>
            <a:ext cx="2128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(Image 7)</a:t>
            </a:r>
          </a:p>
        </p:txBody>
      </p:sp>
    </p:spTree>
    <p:extLst>
      <p:ext uri="{BB962C8B-B14F-4D97-AF65-F5344CB8AC3E}">
        <p14:creationId xmlns:p14="http://schemas.microsoft.com/office/powerpoint/2010/main" val="329498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333"/>
    </mc:Choice>
    <mc:Fallback xmlns="">
      <p:transition spd="slow" advTm="1113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B0A1F-F472-43F5-9F71-7B91AEC3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2B313-9D97-4B0B-BBA7-8B55604A53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4728"/>
            <a:ext cx="10515600" cy="4961312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effectLst/>
                <a:latin typeface="Times New Roman" panose="02020603050405020304" pitchFamily="18" charset="0"/>
              </a:rPr>
              <a:t>Adler, Du Gay, Morgan and Reed (2016). </a:t>
            </a:r>
            <a:r>
              <a:rPr lang="en-GB" sz="2800" i="1" dirty="0">
                <a:effectLst/>
                <a:latin typeface="Times New Roman" panose="02020603050405020304" pitchFamily="18" charset="0"/>
              </a:rPr>
              <a:t>Oxford handbook of sociology, social theory, and organization studies.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 Oxford </a:t>
            </a:r>
            <a:r>
              <a:rPr lang="en-GB" sz="2800" dirty="0" err="1">
                <a:effectLst/>
                <a:latin typeface="Times New Roman" panose="02020603050405020304" pitchFamily="18" charset="0"/>
              </a:rPr>
              <a:t>Univ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 Press. Pp124-127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effectLst/>
                <a:latin typeface="Times New Roman" panose="02020603050405020304" pitchFamily="18" charset="0"/>
              </a:rPr>
              <a:t>Alexander, B.K. and Shelton, C.P. (2014). </a:t>
            </a:r>
            <a:r>
              <a:rPr lang="en-GB" sz="2800" i="1" dirty="0">
                <a:effectLst/>
                <a:latin typeface="Times New Roman" panose="02020603050405020304" pitchFamily="18" charset="0"/>
              </a:rPr>
              <a:t>A history of psychology in western civilization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. Cambridge, United Kingdom: Cambridge University Press.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effectLst/>
                <a:latin typeface="Times New Roman" panose="02020603050405020304" pitchFamily="18" charset="0"/>
              </a:rPr>
              <a:t>Berger (2019). </a:t>
            </a:r>
            <a:r>
              <a:rPr lang="en-GB" sz="2800" i="1" dirty="0">
                <a:effectLst/>
                <a:latin typeface="Times New Roman" panose="02020603050405020304" pitchFamily="18" charset="0"/>
              </a:rPr>
              <a:t>The developing person through the life span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. Vancouver, B.C.: </a:t>
            </a:r>
            <a:r>
              <a:rPr lang="en-GB" sz="2800" dirty="0" err="1">
                <a:effectLst/>
                <a:latin typeface="Times New Roman" panose="02020603050405020304" pitchFamily="18" charset="0"/>
              </a:rPr>
              <a:t>Langara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 College, pp.187–190.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effectLst/>
                <a:latin typeface="Times New Roman" panose="02020603050405020304" pitchFamily="18" charset="0"/>
              </a:rPr>
              <a:t>Carley (2015). </a:t>
            </a:r>
            <a:r>
              <a:rPr lang="en-GB" sz="2800" i="1" dirty="0">
                <a:effectLst/>
                <a:latin typeface="Times New Roman" panose="02020603050405020304" pitchFamily="18" charset="0"/>
              </a:rPr>
              <a:t>Erik Erikson : Post-Freudian Theory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. United States press, </a:t>
            </a:r>
            <a:r>
              <a:rPr lang="en-GB" sz="2800" dirty="0" err="1">
                <a:effectLst/>
                <a:latin typeface="Times New Roman" panose="02020603050405020304" pitchFamily="18" charset="0"/>
              </a:rPr>
              <a:t>Createspace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, pp.13–14.</a:t>
            </a:r>
          </a:p>
          <a:p>
            <a:pPr>
              <a:lnSpc>
                <a:spcPct val="150000"/>
              </a:lnSpc>
            </a:pPr>
            <a:r>
              <a:rPr lang="en-US" sz="3200" dirty="0">
                <a:effectLst/>
                <a:latin typeface="Times New Roman" panose="02020603050405020304" pitchFamily="18" charset="0"/>
              </a:rPr>
              <a:t>Erickson (1994). </a:t>
            </a:r>
            <a:r>
              <a:rPr lang="en-US" sz="3200" i="1" dirty="0">
                <a:effectLst/>
                <a:latin typeface="Times New Roman" panose="02020603050405020304" pitchFamily="18" charset="0"/>
              </a:rPr>
              <a:t>Identity and the Life Cycle</a:t>
            </a:r>
            <a:r>
              <a:rPr lang="en-US" sz="3200" dirty="0">
                <a:effectLst/>
                <a:latin typeface="Times New Roman" panose="02020603050405020304" pitchFamily="18" charset="0"/>
              </a:rPr>
              <a:t>. W. W. Norton, pp.51–62.</a:t>
            </a:r>
            <a:endParaRPr lang="en-GB" sz="3200" dirty="0">
              <a:effectLst/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800" dirty="0" err="1">
                <a:effectLst/>
                <a:latin typeface="Times New Roman" panose="02020603050405020304" pitchFamily="18" charset="0"/>
              </a:rPr>
              <a:t>Kunnen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, </a:t>
            </a:r>
            <a:r>
              <a:rPr lang="en-GB" sz="2800" dirty="0" err="1">
                <a:effectLst/>
                <a:latin typeface="Times New Roman" panose="02020603050405020304" pitchFamily="18" charset="0"/>
              </a:rPr>
              <a:t>Jeronimus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 and Mandy (2019). </a:t>
            </a:r>
            <a:r>
              <a:rPr lang="en-GB" sz="2800" i="1" dirty="0">
                <a:effectLst/>
                <a:latin typeface="Times New Roman" panose="02020603050405020304" pitchFamily="18" charset="0"/>
              </a:rPr>
              <a:t>Psychosocial Development in Adolescence: Insights from the Dynamic Systems Approach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. Routledge -05-17, p.97.</a:t>
            </a:r>
          </a:p>
          <a:p>
            <a:pPr>
              <a:lnSpc>
                <a:spcPct val="150000"/>
              </a:lnSpc>
            </a:pPr>
            <a:r>
              <a:rPr lang="en-GB" sz="2800" dirty="0" err="1">
                <a:effectLst/>
                <a:latin typeface="Times New Roman" panose="02020603050405020304" pitchFamily="18" charset="0"/>
              </a:rPr>
              <a:t>Frued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 (2019). </a:t>
            </a:r>
            <a:r>
              <a:rPr lang="en-GB" sz="2800" i="1" dirty="0">
                <a:effectLst/>
                <a:latin typeface="Times New Roman" panose="02020603050405020304" pitchFamily="18" charset="0"/>
              </a:rPr>
              <a:t>The ego and the ID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. Clydesdale, pp.4–7.</a:t>
            </a:r>
          </a:p>
          <a:p>
            <a:pPr>
              <a:lnSpc>
                <a:spcPct val="150000"/>
              </a:lnSpc>
            </a:pPr>
            <a:r>
              <a:rPr lang="en-GB" sz="2800" dirty="0" err="1">
                <a:effectLst/>
                <a:latin typeface="Times New Roman" panose="02020603050405020304" pitchFamily="18" charset="0"/>
              </a:rPr>
              <a:t>Hamber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 and Gallagher</a:t>
            </a:r>
            <a:r>
              <a:rPr lang="en-GB" sz="2800" dirty="0">
                <a:latin typeface="Times New Roman" panose="02020603050405020304" pitchFamily="18" charset="0"/>
              </a:rPr>
              <a:t> 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(2015). </a:t>
            </a:r>
            <a:r>
              <a:rPr lang="en-GB" sz="2800" i="1" dirty="0">
                <a:effectLst/>
                <a:latin typeface="Times New Roman" panose="02020603050405020304" pitchFamily="18" charset="0"/>
              </a:rPr>
              <a:t>Psychosocial Perspectives on Peacebuilding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. Cham Springer International Publishing.</a:t>
            </a:r>
          </a:p>
          <a:p>
            <a:pPr>
              <a:lnSpc>
                <a:spcPct val="150000"/>
              </a:lnSpc>
            </a:pPr>
            <a:r>
              <a:rPr lang="en-US" sz="3200" dirty="0">
                <a:effectLst/>
                <a:latin typeface="Times New Roman" panose="02020603050405020304" pitchFamily="18" charset="0"/>
              </a:rPr>
              <a:t>Ingleby (2008). </a:t>
            </a:r>
            <a:r>
              <a:rPr lang="en-US" sz="3200" i="1" dirty="0">
                <a:effectLst/>
                <a:latin typeface="Times New Roman" panose="02020603050405020304" pitchFamily="18" charset="0"/>
              </a:rPr>
              <a:t>Applied psychology for social work</a:t>
            </a:r>
            <a:r>
              <a:rPr lang="en-US" sz="3200" dirty="0">
                <a:effectLst/>
                <a:latin typeface="Times New Roman" panose="02020603050405020304" pitchFamily="18" charset="0"/>
              </a:rPr>
              <a:t>.  Exeter: Learning Matters, </a:t>
            </a:r>
            <a:r>
              <a:rPr lang="en-US" sz="3200" dirty="0" err="1">
                <a:effectLst/>
                <a:latin typeface="Times New Roman" panose="02020603050405020304" pitchFamily="18" charset="0"/>
              </a:rPr>
              <a:t>Repr</a:t>
            </a:r>
            <a:r>
              <a:rPr lang="en-US" sz="3200" dirty="0">
                <a:effectLst/>
                <a:latin typeface="Times New Roman" panose="02020603050405020304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dirty="0">
                <a:latin typeface="Times New Roman" panose="02020603050405020304" pitchFamily="18" charset="0"/>
              </a:rPr>
              <a:t>Images 1,2,3,4,5,6,7 (2022). </a:t>
            </a:r>
            <a:r>
              <a:rPr lang="en-US" sz="3200" i="1" dirty="0">
                <a:latin typeface="Times New Roman" panose="02020603050405020304" pitchFamily="18" charset="0"/>
              </a:rPr>
              <a:t> Google Images. </a:t>
            </a:r>
            <a:r>
              <a:rPr lang="en-US" sz="3200" dirty="0">
                <a:latin typeface="Times New Roman" panose="02020603050405020304" pitchFamily="18" charset="0"/>
              </a:rPr>
              <a:t>Online. Available at www.googleimages.com (Accessed 09/03/22). </a:t>
            </a:r>
            <a:endParaRPr lang="en-GB" sz="3200" dirty="0">
              <a:effectLst/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800" dirty="0">
                <a:effectLst/>
                <a:latin typeface="Times New Roman" panose="02020603050405020304" pitchFamily="18" charset="0"/>
              </a:rPr>
              <a:t>Marcia (2012). </a:t>
            </a:r>
            <a:r>
              <a:rPr lang="en-GB" sz="2800" i="1" dirty="0">
                <a:effectLst/>
                <a:latin typeface="Times New Roman" panose="02020603050405020304" pitchFamily="18" charset="0"/>
              </a:rPr>
              <a:t>Ego identity.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 Springer-Verlag New York. Pp. 21-18.</a:t>
            </a:r>
          </a:p>
          <a:p>
            <a:pPr>
              <a:lnSpc>
                <a:spcPct val="150000"/>
              </a:lnSpc>
            </a:pPr>
            <a:r>
              <a:rPr lang="en-GB" sz="2800" dirty="0" err="1">
                <a:effectLst/>
                <a:latin typeface="Times New Roman" panose="02020603050405020304" pitchFamily="18" charset="0"/>
              </a:rPr>
              <a:t>Munley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, (1975). </a:t>
            </a:r>
            <a:r>
              <a:rPr lang="en-GB" sz="2800" i="1" dirty="0">
                <a:effectLst/>
                <a:latin typeface="Times New Roman" panose="02020603050405020304" pitchFamily="18" charset="0"/>
              </a:rPr>
              <a:t>Erik Erikson’s theory of psychosocial development and vocational </a:t>
            </a:r>
            <a:r>
              <a:rPr lang="en-GB" sz="2800" i="1" dirty="0" err="1">
                <a:effectLst/>
                <a:latin typeface="Times New Roman" panose="02020603050405020304" pitchFamily="18" charset="0"/>
              </a:rPr>
              <a:t>behavior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. Journal of </a:t>
            </a:r>
            <a:r>
              <a:rPr lang="en-GB" sz="2800" dirty="0" err="1">
                <a:effectLst/>
                <a:latin typeface="Times New Roman" panose="02020603050405020304" pitchFamily="18" charset="0"/>
              </a:rPr>
              <a:t>Counseling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 Psychology,  pp.314–319.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effectLst/>
                <a:latin typeface="Times New Roman" panose="02020603050405020304" pitchFamily="18" charset="0"/>
              </a:rPr>
              <a:t>Osborne (2009).</a:t>
            </a:r>
            <a:r>
              <a:rPr lang="en-GB" sz="2800" i="1" dirty="0">
                <a:effectLst/>
                <a:latin typeface="Times New Roman" panose="02020603050405020304" pitchFamily="18" charset="0"/>
              </a:rPr>
              <a:t> Commentary on Retirement, Identity, and Erikson’s Developmental Stage Model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. Canadian Journal on Aging / La Revue </a:t>
            </a:r>
            <a:r>
              <a:rPr lang="en-GB" sz="2800" dirty="0" err="1">
                <a:effectLst/>
                <a:latin typeface="Times New Roman" panose="02020603050405020304" pitchFamily="18" charset="0"/>
              </a:rPr>
              <a:t>canadienne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 du </a:t>
            </a:r>
            <a:r>
              <a:rPr lang="en-GB" sz="2800" dirty="0" err="1">
                <a:effectLst/>
                <a:latin typeface="Times New Roman" panose="02020603050405020304" pitchFamily="18" charset="0"/>
              </a:rPr>
              <a:t>vieillissement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, 28(4), pp.295–301.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effectLst/>
                <a:latin typeface="Times New Roman" panose="02020603050405020304" pitchFamily="18" charset="0"/>
              </a:rPr>
              <a:t>Sanderson (2020). </a:t>
            </a:r>
            <a:r>
              <a:rPr lang="en-GB" sz="2800" i="1" dirty="0">
                <a:effectLst/>
                <a:latin typeface="Times New Roman" panose="02020603050405020304" pitchFamily="18" charset="0"/>
              </a:rPr>
              <a:t>Why we act : turning bystanders into moral rebels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. Cambridge, Massachusetts: The </a:t>
            </a:r>
            <a:r>
              <a:rPr lang="en-GB" sz="2800" dirty="0" err="1">
                <a:effectLst/>
                <a:latin typeface="Times New Roman" panose="02020603050405020304" pitchFamily="18" charset="0"/>
              </a:rPr>
              <a:t>Belknap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 Press Of Harvard University Press.</a:t>
            </a:r>
          </a:p>
          <a:p>
            <a:pPr>
              <a:lnSpc>
                <a:spcPct val="150000"/>
              </a:lnSpc>
            </a:pPr>
            <a:r>
              <a:rPr lang="en-US" sz="3200" dirty="0">
                <a:effectLst/>
                <a:latin typeface="Times New Roman" panose="02020603050405020304" pitchFamily="18" charset="0"/>
              </a:rPr>
              <a:t>Salkind, N.J. (2004). </a:t>
            </a:r>
            <a:r>
              <a:rPr lang="en-US" sz="3200" i="1" dirty="0">
                <a:effectLst/>
                <a:latin typeface="Times New Roman" panose="02020603050405020304" pitchFamily="18" charset="0"/>
              </a:rPr>
              <a:t>An introduction to theories of human development</a:t>
            </a:r>
            <a:r>
              <a:rPr lang="en-US" sz="3200" dirty="0">
                <a:effectLst/>
                <a:latin typeface="Times New Roman" panose="02020603050405020304" pitchFamily="18" charset="0"/>
              </a:rPr>
              <a:t>. Thousand Oaks, Calif.: Sage Publications.</a:t>
            </a:r>
            <a:endParaRPr lang="en-GB" sz="3200" dirty="0">
              <a:effectLst/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800" dirty="0">
                <a:effectLst/>
                <a:latin typeface="Times New Roman" panose="02020603050405020304" pitchFamily="18" charset="0"/>
              </a:rPr>
              <a:t>Scheck (2014). </a:t>
            </a:r>
            <a:r>
              <a:rPr lang="en-GB" sz="2800" i="1" dirty="0">
                <a:effectLst/>
                <a:latin typeface="Times New Roman" panose="02020603050405020304" pitchFamily="18" charset="0"/>
              </a:rPr>
              <a:t>The Stages of Psychosocial Development According to Erik H. Erikson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. Grin Verlag, pp.19–22.</a:t>
            </a:r>
          </a:p>
          <a:p>
            <a:pPr>
              <a:lnSpc>
                <a:spcPct val="150000"/>
              </a:lnSpc>
            </a:pPr>
            <a:r>
              <a:rPr lang="en-GB" sz="2800" dirty="0" err="1">
                <a:effectLst/>
                <a:latin typeface="Times New Roman" panose="02020603050405020304" pitchFamily="18" charset="0"/>
              </a:rPr>
              <a:t>Silbereisen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, and Lerner (2007). </a:t>
            </a:r>
            <a:r>
              <a:rPr lang="en-GB" sz="2800" i="1" dirty="0">
                <a:effectLst/>
                <a:latin typeface="Times New Roman" panose="02020603050405020304" pitchFamily="18" charset="0"/>
              </a:rPr>
              <a:t>Approaches to positive youth development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. Los Angeles: Sage Publications, p.9.</a:t>
            </a:r>
          </a:p>
          <a:p>
            <a:pPr>
              <a:lnSpc>
                <a:spcPct val="150000"/>
              </a:lnSpc>
            </a:pPr>
            <a:r>
              <a:rPr lang="en-GB" sz="2800" dirty="0" err="1">
                <a:effectLst/>
                <a:latin typeface="Times New Roman" panose="02020603050405020304" pitchFamily="18" charset="0"/>
              </a:rPr>
              <a:t>Storr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 (2001). </a:t>
            </a:r>
            <a:r>
              <a:rPr lang="en-GB" sz="2800" i="1" dirty="0">
                <a:effectLst/>
                <a:latin typeface="Times New Roman" panose="02020603050405020304" pitchFamily="18" charset="0"/>
              </a:rPr>
              <a:t>Freud : Anthony </a:t>
            </a:r>
            <a:r>
              <a:rPr lang="en-GB" sz="2800" i="1" dirty="0" err="1">
                <a:effectLst/>
                <a:latin typeface="Times New Roman" panose="02020603050405020304" pitchFamily="18" charset="0"/>
              </a:rPr>
              <a:t>Storr</a:t>
            </a:r>
            <a:r>
              <a:rPr lang="en-GB" sz="2800" i="1" dirty="0">
                <a:effectLst/>
                <a:latin typeface="Times New Roman" panose="02020603050405020304" pitchFamily="18" charset="0"/>
              </a:rPr>
              <a:t>.</a:t>
            </a:r>
            <a:r>
              <a:rPr lang="en-GB" sz="2800" dirty="0">
                <a:effectLst/>
                <a:latin typeface="Times New Roman" panose="02020603050405020304" pitchFamily="18" charset="0"/>
              </a:rPr>
              <a:t> Oxford: Oxford University Press.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60554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1" ma:contentTypeDescription="Create a new document." ma:contentTypeScope="" ma:versionID="f525629df36a7f29d5095ab32b5a768b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9cbe5577a82ce61b0cc2205af7139c82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166BC64-84F6-4AEA-A632-579700B68D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7EA5417-37D7-48A1-AE9D-119BD431C7D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D1D6FAC-053D-45F7-8A6E-9781AED39B93}">
  <ds:schemaRefs>
    <ds:schemaRef ds:uri="http://schemas.microsoft.com/office/infopath/2007/PartnerControls"/>
    <ds:schemaRef ds:uri="http://schemas.microsoft.com/office/2006/documentManagement/types"/>
    <ds:schemaRef ds:uri="http://purl.org/dc/dcmitype/"/>
    <ds:schemaRef ds:uri="90b58af8-24e5-4252-ab67-b2f2985aee88"/>
    <ds:schemaRef ds:uri="http://schemas.openxmlformats.org/package/2006/metadata/core-properties"/>
    <ds:schemaRef ds:uri="http://www.w3.org/XML/1998/namespace"/>
    <ds:schemaRef ds:uri="http://purl.org/dc/terms/"/>
    <ds:schemaRef ds:uri="be49ff73-cec0-4379-9da8-63ff3cc411bb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4075</TotalTime>
  <Words>654</Words>
  <Application>Microsoft Office PowerPoint</Application>
  <PresentationFormat>Widescreen</PresentationFormat>
  <Paragraphs>51</Paragraphs>
  <Slides>9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9" baseType="lpstr">
      <vt:lpstr>Aharoni</vt:lpstr>
      <vt:lpstr>Arial</vt:lpstr>
      <vt:lpstr>Avenir Next LT Pro</vt:lpstr>
      <vt:lpstr>Calibri</vt:lpstr>
      <vt:lpstr>Calibri Light</vt:lpstr>
      <vt:lpstr>Cocogoose Narrow Light</vt:lpstr>
      <vt:lpstr>Roboto</vt:lpstr>
      <vt:lpstr>Times New Roman</vt:lpstr>
      <vt:lpstr>Tw Cen MT</vt:lpstr>
      <vt:lpstr>Office Theme</vt:lpstr>
      <vt:lpstr>Erick Ericksons Psychosocial Development Theory</vt:lpstr>
      <vt:lpstr>PowerPoint Presentation</vt:lpstr>
      <vt:lpstr>Who Is Erick Erickson?</vt:lpstr>
      <vt:lpstr>What does psychosocial development mean?</vt:lpstr>
      <vt:lpstr>Ericksons 8 stage theory</vt:lpstr>
      <vt:lpstr>PowerPoint Presentation</vt:lpstr>
      <vt:lpstr>PowerPoint Presentation</vt:lpstr>
      <vt:lpstr>Why I relate to this theory.</vt:lpstr>
      <vt:lpstr>References.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Erick Ericksons Psychosocial Development Theory</dc:title>
  <dc:creator>Rebecca</dc:creator>
  <cp:lastModifiedBy>Rebecca Davies</cp:lastModifiedBy>
  <cp:revision>2</cp:revision>
  <dcterms:created xsi:type="dcterms:W3CDTF">2022-03-09T20:04:55Z</dcterms:created>
  <dcterms:modified xsi:type="dcterms:W3CDTF">2022-03-12T21:15:39Z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