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392" r:id="rId2"/>
    <p:sldId id="397" r:id="rId3"/>
    <p:sldId id="259" r:id="rId4"/>
    <p:sldId id="398" r:id="rId5"/>
    <p:sldId id="269" r:id="rId6"/>
    <p:sldId id="305" r:id="rId7"/>
    <p:sldId id="270" r:id="rId8"/>
    <p:sldId id="396" r:id="rId9"/>
    <p:sldId id="274" r:id="rId10"/>
    <p:sldId id="394" r:id="rId11"/>
    <p:sldId id="277" r:id="rId12"/>
    <p:sldId id="306" r:id="rId13"/>
    <p:sldId id="278" r:id="rId14"/>
    <p:sldId id="399" r:id="rId15"/>
    <p:sldId id="279" r:id="rId16"/>
    <p:sldId id="400" r:id="rId17"/>
    <p:sldId id="296" r:id="rId18"/>
    <p:sldId id="297" r:id="rId19"/>
    <p:sldId id="298" r:id="rId20"/>
    <p:sldId id="299" r:id="rId21"/>
    <p:sldId id="300" r:id="rId22"/>
    <p:sldId id="301" r:id="rId23"/>
    <p:sldId id="312" r:id="rId24"/>
    <p:sldId id="393" r:id="rId25"/>
    <p:sldId id="289" r:id="rId26"/>
    <p:sldId id="290" r:id="rId27"/>
    <p:sldId id="309" r:id="rId28"/>
    <p:sldId id="295" r:id="rId29"/>
    <p:sldId id="401" r:id="rId30"/>
    <p:sldId id="402" r:id="rId31"/>
    <p:sldId id="291" r:id="rId32"/>
    <p:sldId id="292" r:id="rId33"/>
    <p:sldId id="403" r:id="rId34"/>
    <p:sldId id="369" r:id="rId35"/>
    <p:sldId id="391" r:id="rId3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1419" autoAdjust="0"/>
  </p:normalViewPr>
  <p:slideViewPr>
    <p:cSldViewPr>
      <p:cViewPr varScale="1">
        <p:scale>
          <a:sx n="81" d="100"/>
          <a:sy n="81" d="100"/>
        </p:scale>
        <p:origin x="210"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dirty="0"/>
          </a:p>
        </p:txBody>
      </p:sp>
    </p:spTree>
    <p:extLst>
      <p:ext uri="{BB962C8B-B14F-4D97-AF65-F5344CB8AC3E}">
        <p14:creationId xmlns:p14="http://schemas.microsoft.com/office/powerpoint/2010/main" val="3739525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AB3AA9D-A607-4A7B-A040-3CC440CFE920}" type="slidenum">
              <a:rPr lang="en-US" smtClean="0"/>
              <a:pPr/>
              <a:t>32</a:t>
            </a:fld>
            <a:endParaRPr lang="en-US" dirty="0"/>
          </a:p>
        </p:txBody>
      </p:sp>
    </p:spTree>
    <p:extLst>
      <p:ext uri="{BB962C8B-B14F-4D97-AF65-F5344CB8AC3E}">
        <p14:creationId xmlns:p14="http://schemas.microsoft.com/office/powerpoint/2010/main" val="1596778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16/11/2021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16/11/2021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16/11/2021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16/11/2021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16/11/2021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16/11/2021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16/11/2021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16/11/2021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16/11/2021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16/11/2021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16/11/2021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16/11/2021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4uFa0hBPqOY?list=PL8F686A9E4054C87F" TargetMode="External"/><Relationship Id="rId5" Type="http://schemas.openxmlformats.org/officeDocument/2006/relationships/hyperlink" Target="https://www.youtube.com/watch?v=4uFa0hBPqOY&amp;list=PL8F686A9E4054C87F" TargetMode="Externa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hyperlink" Target="https://www.hofstede-insights.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933056"/>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chemeClr val="bg1"/>
                </a:solidFill>
              </a:rPr>
              <a:t>MBA </a:t>
            </a:r>
          </a:p>
          <a:p>
            <a:pPr eaLnBrk="1" hangingPunct="1"/>
            <a:r>
              <a:rPr lang="en-GB" altLang="en-US" b="1" dirty="0">
                <a:solidFill>
                  <a:schemeClr val="bg1"/>
                </a:solidFill>
              </a:rPr>
              <a:t>Week 9</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335360" y="2293962"/>
            <a:ext cx="11521280"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Tenorite" panose="020B0604020202020204" pitchFamily="2" charset="0"/>
                <a:cs typeface="Aharoni" panose="02010803020104030203" pitchFamily="2" charset="-79"/>
              </a:rPr>
              <a:t>Human Resource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Tenorite" panose="020B0604020202020204" pitchFamily="2" charset="0"/>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4BFE8-DFB7-4FCD-B183-EE80361F806A}"/>
              </a:ext>
            </a:extLst>
          </p:cNvPr>
          <p:cNvSpPr>
            <a:spLocks noGrp="1"/>
          </p:cNvSpPr>
          <p:nvPr>
            <p:ph type="title"/>
          </p:nvPr>
        </p:nvSpPr>
        <p:spPr>
          <a:xfrm>
            <a:off x="609600" y="197767"/>
            <a:ext cx="10972800" cy="782961"/>
          </a:xfrm>
        </p:spPr>
        <p:txBody>
          <a:bodyPr/>
          <a:lstStyle/>
          <a:p>
            <a:r>
              <a:rPr lang="en-GB" sz="3600" b="1" dirty="0">
                <a:solidFill>
                  <a:srgbClr val="0070C0"/>
                </a:solidFill>
              </a:rPr>
              <a:t>Why do firms internationalise?</a:t>
            </a:r>
            <a:endParaRPr lang="en-US" sz="3600" b="1" dirty="0">
              <a:solidFill>
                <a:srgbClr val="0070C0"/>
              </a:solidFill>
            </a:endParaRPr>
          </a:p>
        </p:txBody>
      </p:sp>
      <p:sp>
        <p:nvSpPr>
          <p:cNvPr id="3" name="Content Placeholder 2">
            <a:extLst>
              <a:ext uri="{FF2B5EF4-FFF2-40B4-BE49-F238E27FC236}">
                <a16:creationId xmlns:a16="http://schemas.microsoft.com/office/drawing/2014/main" id="{5A69FBFC-6A8E-482B-916A-ED87EBAF53D5}"/>
              </a:ext>
            </a:extLst>
          </p:cNvPr>
          <p:cNvSpPr>
            <a:spLocks noGrp="1"/>
          </p:cNvSpPr>
          <p:nvPr>
            <p:ph idx="1"/>
          </p:nvPr>
        </p:nvSpPr>
        <p:spPr>
          <a:xfrm>
            <a:off x="609600" y="1124744"/>
            <a:ext cx="10972800" cy="4392489"/>
          </a:xfrm>
        </p:spPr>
        <p:txBody>
          <a:bodyPr/>
          <a:lstStyle/>
          <a:p>
            <a:endParaRPr lang="en-GB" sz="3200" dirty="0"/>
          </a:p>
          <a:p>
            <a:r>
              <a:rPr lang="en-GB" sz="3200" dirty="0"/>
              <a:t>In pairs, list your ideas on why firms internationalise and then we will discuss these in class.</a:t>
            </a:r>
          </a:p>
          <a:p>
            <a:endParaRPr lang="en-US" dirty="0"/>
          </a:p>
        </p:txBody>
      </p:sp>
    </p:spTree>
    <p:extLst>
      <p:ext uri="{BB962C8B-B14F-4D97-AF65-F5344CB8AC3E}">
        <p14:creationId xmlns:p14="http://schemas.microsoft.com/office/powerpoint/2010/main" val="1852038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68036"/>
            <a:ext cx="9601200" cy="1143000"/>
          </a:xfrm>
        </p:spPr>
        <p:txBody>
          <a:bodyPr>
            <a:normAutofit/>
          </a:bodyPr>
          <a:lstStyle/>
          <a:p>
            <a:r>
              <a:rPr lang="en-US" b="1" dirty="0">
                <a:solidFill>
                  <a:srgbClr val="003399"/>
                </a:solidFill>
              </a:rPr>
              <a:t>Reasons for Business Globalization</a:t>
            </a:r>
          </a:p>
        </p:txBody>
      </p:sp>
      <p:sp>
        <p:nvSpPr>
          <p:cNvPr id="4" name="Content Placeholder 3"/>
          <p:cNvSpPr>
            <a:spLocks noGrp="1"/>
          </p:cNvSpPr>
          <p:nvPr>
            <p:ph idx="1"/>
          </p:nvPr>
        </p:nvSpPr>
        <p:spPr/>
        <p:txBody>
          <a:bodyPr>
            <a:normAutofit/>
          </a:bodyPr>
          <a:lstStyle/>
          <a:p>
            <a:r>
              <a:rPr lang="en-US" dirty="0"/>
              <a:t>Find new customers </a:t>
            </a:r>
          </a:p>
          <a:p>
            <a:r>
              <a:rPr lang="en-US" dirty="0"/>
              <a:t>Declining barriers of distance and culture </a:t>
            </a:r>
          </a:p>
          <a:p>
            <a:r>
              <a:rPr lang="en-US" dirty="0"/>
              <a:t>The Global Village</a:t>
            </a:r>
          </a:p>
          <a:p>
            <a:r>
              <a:rPr lang="en-US" dirty="0"/>
              <a:t>Declining trade barriers</a:t>
            </a:r>
          </a:p>
          <a:p>
            <a:r>
              <a:rPr lang="en-US" dirty="0"/>
              <a:t>Rise of trade blocs</a:t>
            </a:r>
          </a:p>
          <a:p>
            <a:r>
              <a:rPr lang="en-US" dirty="0"/>
              <a:t>To remain competitive </a:t>
            </a:r>
          </a:p>
          <a:p>
            <a:endParaRPr lang="en-US" dirty="0"/>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3</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3AF37-2600-41B2-8AB8-F16EB4E13EA3}"/>
              </a:ext>
            </a:extLst>
          </p:cNvPr>
          <p:cNvSpPr>
            <a:spLocks noGrp="1"/>
          </p:cNvSpPr>
          <p:nvPr>
            <p:ph type="title"/>
          </p:nvPr>
        </p:nvSpPr>
        <p:spPr/>
        <p:txBody>
          <a:bodyPr/>
          <a:lstStyle/>
          <a:p>
            <a:r>
              <a:rPr lang="en-US" sz="3200" b="1" dirty="0"/>
              <a:t>The Demands of International Growth on a firm</a:t>
            </a:r>
          </a:p>
        </p:txBody>
      </p:sp>
      <p:pic>
        <p:nvPicPr>
          <p:cNvPr id="4" name="Content Placeholder 3" descr="0201">
            <a:extLst>
              <a:ext uri="{FF2B5EF4-FFF2-40B4-BE49-F238E27FC236}">
                <a16:creationId xmlns:a16="http://schemas.microsoft.com/office/drawing/2014/main" id="{DC6E15BC-6836-4FE8-9F66-F8DBA7C8ED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48543" y="1196752"/>
            <a:ext cx="8444001"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141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3366" y="136524"/>
            <a:ext cx="9982200" cy="1143000"/>
          </a:xfrm>
        </p:spPr>
        <p:txBody>
          <a:bodyPr>
            <a:normAutofit/>
          </a:bodyPr>
          <a:lstStyle/>
          <a:p>
            <a:r>
              <a:rPr lang="en-US" b="1" dirty="0">
                <a:solidFill>
                  <a:srgbClr val="003399"/>
                </a:solidFill>
              </a:rPr>
              <a:t>Is HRM Different in Global Firms? </a:t>
            </a:r>
            <a:r>
              <a:rPr lang="en-US" sz="2000" b="1" dirty="0">
                <a:solidFill>
                  <a:srgbClr val="003399"/>
                </a:solidFill>
              </a:rPr>
              <a:t>(1 of 2)</a:t>
            </a:r>
          </a:p>
        </p:txBody>
      </p:sp>
      <p:sp>
        <p:nvSpPr>
          <p:cNvPr id="4" name="Content Placeholder 3"/>
          <p:cNvSpPr>
            <a:spLocks noGrp="1"/>
          </p:cNvSpPr>
          <p:nvPr>
            <p:ph idx="1"/>
          </p:nvPr>
        </p:nvSpPr>
        <p:spPr>
          <a:xfrm>
            <a:off x="670956" y="1412776"/>
            <a:ext cx="10972800" cy="4104456"/>
          </a:xfrm>
        </p:spPr>
        <p:txBody>
          <a:bodyPr>
            <a:normAutofit/>
          </a:bodyPr>
          <a:lstStyle/>
          <a:p>
            <a:pPr algn="just"/>
            <a:r>
              <a:rPr lang="en-US" dirty="0"/>
              <a:t>The more a business moves toward corporate globalization, the more complex its HRM needs.</a:t>
            </a:r>
          </a:p>
          <a:p>
            <a:pPr algn="just"/>
            <a:r>
              <a:rPr lang="en-US" dirty="0"/>
              <a:t>Employees need to alter perceptions of HRM as it relates to the following dimensions:</a:t>
            </a:r>
          </a:p>
          <a:p>
            <a:pPr lvl="1" algn="just"/>
            <a:r>
              <a:rPr lang="en-US" sz="3000" dirty="0"/>
              <a:t>Staffing--Home-country, host-country, or third-party employees require different sourcing, training, and compensation.</a:t>
            </a:r>
          </a:p>
        </p:txBody>
      </p:sp>
      <p:sp>
        <p:nvSpPr>
          <p:cNvPr id="5" name="Slide Number Placeholder 4"/>
          <p:cNvSpPr>
            <a:spLocks noGrp="1"/>
          </p:cNvSpPr>
          <p:nvPr>
            <p:ph type="sldNum" sz="quarter" idx="12"/>
          </p:nvPr>
        </p:nvSpPr>
        <p:spPr/>
        <p:txBody>
          <a:bodyPr/>
          <a:lstStyle/>
          <a:p>
            <a:fld id="{561B0F74-09A5-489A-9583-6307195A64A6}" type="slidenum">
              <a:rPr lang="en-US" smtClean="0"/>
              <a:pPr/>
              <a:t>5</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05630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36524"/>
            <a:ext cx="10210800" cy="1143000"/>
          </a:xfrm>
        </p:spPr>
        <p:txBody>
          <a:bodyPr>
            <a:normAutofit/>
          </a:bodyPr>
          <a:lstStyle/>
          <a:p>
            <a:r>
              <a:rPr lang="en-US" b="1" dirty="0">
                <a:solidFill>
                  <a:srgbClr val="003399"/>
                </a:solidFill>
              </a:rPr>
              <a:t>Is HRM Different in Global Firms? </a:t>
            </a:r>
            <a:r>
              <a:rPr lang="en-US" sz="2000" b="1" dirty="0">
                <a:solidFill>
                  <a:srgbClr val="003399"/>
                </a:solidFill>
              </a:rPr>
              <a:t>(2 of 2)</a:t>
            </a:r>
          </a:p>
        </p:txBody>
      </p:sp>
      <p:sp>
        <p:nvSpPr>
          <p:cNvPr id="4" name="Content Placeholder 3"/>
          <p:cNvSpPr>
            <a:spLocks noGrp="1"/>
          </p:cNvSpPr>
          <p:nvPr>
            <p:ph idx="1"/>
          </p:nvPr>
        </p:nvSpPr>
        <p:spPr>
          <a:xfrm>
            <a:off x="457200" y="1484784"/>
            <a:ext cx="11125200" cy="4032449"/>
          </a:xfrm>
        </p:spPr>
        <p:txBody>
          <a:bodyPr>
            <a:normAutofit lnSpcReduction="10000"/>
          </a:bodyPr>
          <a:lstStyle/>
          <a:p>
            <a:pPr lvl="1" algn="just"/>
            <a:r>
              <a:rPr lang="en-US" sz="3200" dirty="0"/>
              <a:t>Training--Orientation, culture and religion, language assimilation, and management infrastructure need training modifications. </a:t>
            </a:r>
          </a:p>
          <a:p>
            <a:pPr lvl="1" algn="just"/>
            <a:r>
              <a:rPr lang="en-US" sz="3200" dirty="0"/>
              <a:t>Employee and Labor Relations--Differing country labor laws require HR to be aware of the variations.  </a:t>
            </a:r>
          </a:p>
          <a:p>
            <a:pPr lvl="1" algn="just"/>
            <a:r>
              <a:rPr lang="en-US" sz="3200" dirty="0"/>
              <a:t>Compensation--Local wage trends and currency valuations require scrutiny standards of pay equity and fair distribution of benefits and pay incentives</a:t>
            </a:r>
            <a:r>
              <a:rPr lang="en-US" dirty="0"/>
              <a:t>.</a:t>
            </a:r>
          </a:p>
        </p:txBody>
      </p:sp>
      <p:sp>
        <p:nvSpPr>
          <p:cNvPr id="5" name="Slide Number Placeholder 4"/>
          <p:cNvSpPr>
            <a:spLocks noGrp="1"/>
          </p:cNvSpPr>
          <p:nvPr>
            <p:ph type="sldNum" sz="quarter" idx="12"/>
          </p:nvPr>
        </p:nvSpPr>
        <p:spPr/>
        <p:txBody>
          <a:bodyPr/>
          <a:lstStyle/>
          <a:p>
            <a:fld id="{561B0F74-09A5-489A-9583-6307195A64A6}" type="slidenum">
              <a:rPr lang="en-US" smtClean="0"/>
              <a:pPr/>
              <a:t>6</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573395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9334"/>
            <a:ext cx="8229600" cy="1143000"/>
          </a:xfrm>
        </p:spPr>
        <p:txBody>
          <a:bodyPr>
            <a:normAutofit fontScale="90000"/>
          </a:bodyPr>
          <a:lstStyle/>
          <a:p>
            <a:r>
              <a:rPr lang="en-US" b="1" dirty="0">
                <a:solidFill>
                  <a:srgbClr val="003399"/>
                </a:solidFill>
              </a:rPr>
              <a:t>Legal, Ethical, and Cultural Issues</a:t>
            </a:r>
          </a:p>
        </p:txBody>
      </p:sp>
      <p:sp>
        <p:nvSpPr>
          <p:cNvPr id="4" name="Content Placeholder 3"/>
          <p:cNvSpPr>
            <a:spLocks noGrp="1"/>
          </p:cNvSpPr>
          <p:nvPr>
            <p:ph idx="1"/>
          </p:nvPr>
        </p:nvSpPr>
        <p:spPr/>
        <p:txBody>
          <a:bodyPr>
            <a:normAutofit lnSpcReduction="10000"/>
          </a:bodyPr>
          <a:lstStyle/>
          <a:p>
            <a:pPr algn="just"/>
            <a:r>
              <a:rPr lang="en-US" dirty="0"/>
              <a:t>Legal, ethical, and especially cultural issues also have to be examined by companies considering global operations.</a:t>
            </a:r>
          </a:p>
          <a:p>
            <a:pPr algn="just"/>
            <a:r>
              <a:rPr lang="en-US" dirty="0"/>
              <a:t>International Labor Laws</a:t>
            </a:r>
          </a:p>
          <a:p>
            <a:pPr lvl="1" algn="just"/>
            <a:r>
              <a:rPr lang="x-none" dirty="0"/>
              <a:t>Employment and labor law</a:t>
            </a:r>
            <a:r>
              <a:rPr lang="en-US" dirty="0"/>
              <a:t>s</a:t>
            </a:r>
            <a:r>
              <a:rPr lang="x-none" dirty="0"/>
              <a:t> in different countries </a:t>
            </a:r>
            <a:r>
              <a:rPr lang="en-US" dirty="0"/>
              <a:t>are </a:t>
            </a:r>
            <a:r>
              <a:rPr lang="x-none" dirty="0"/>
              <a:t>highly</a:t>
            </a:r>
            <a:r>
              <a:rPr lang="en-US" dirty="0"/>
              <a:t> </a:t>
            </a:r>
            <a:r>
              <a:rPr lang="x-none" dirty="0"/>
              <a:t>complex. </a:t>
            </a:r>
            <a:endParaRPr lang="en-US" dirty="0"/>
          </a:p>
          <a:p>
            <a:pPr lvl="1" algn="just"/>
            <a:r>
              <a:rPr lang="en-US" dirty="0"/>
              <a:t>An </a:t>
            </a:r>
            <a:r>
              <a:rPr lang="x-none" dirty="0"/>
              <a:t>organization will need to do significant research</a:t>
            </a:r>
            <a:r>
              <a:rPr lang="en-US" dirty="0"/>
              <a:t> </a:t>
            </a:r>
            <a:r>
              <a:rPr lang="x-none" dirty="0"/>
              <a:t>before moving </a:t>
            </a:r>
            <a:r>
              <a:rPr lang="en-US" dirty="0"/>
              <a:t>any </a:t>
            </a:r>
            <a:r>
              <a:rPr lang="x-none" dirty="0"/>
              <a:t>operations into another country to </a:t>
            </a:r>
            <a:r>
              <a:rPr lang="en-US" dirty="0"/>
              <a:t>a</a:t>
            </a:r>
            <a:r>
              <a:rPr lang="x-none" dirty="0"/>
              <a:t>void violating that country’s labor laws.</a:t>
            </a:r>
            <a:endParaRPr lang="en-US" dirty="0"/>
          </a:p>
          <a:p>
            <a:endParaRPr lang="en-US" dirty="0"/>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7</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66786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F73CE-C9D4-402D-85C5-BD2C8903DED8}"/>
              </a:ext>
            </a:extLst>
          </p:cNvPr>
          <p:cNvSpPr>
            <a:spLocks noGrp="1"/>
          </p:cNvSpPr>
          <p:nvPr>
            <p:ph type="title"/>
          </p:nvPr>
        </p:nvSpPr>
        <p:spPr>
          <a:xfrm>
            <a:off x="609600" y="188373"/>
            <a:ext cx="10972800" cy="792355"/>
          </a:xfrm>
        </p:spPr>
        <p:txBody>
          <a:bodyPr/>
          <a:lstStyle/>
          <a:p>
            <a:r>
              <a:rPr lang="en-GB" sz="2800" b="1" dirty="0"/>
              <a:t>Examples of Impact of the Cultural and Institutional Context on HRM Practices</a:t>
            </a:r>
            <a:endParaRPr lang="en-US" sz="2800" b="1" dirty="0"/>
          </a:p>
        </p:txBody>
      </p:sp>
      <p:pic>
        <p:nvPicPr>
          <p:cNvPr id="4" name="Content Placeholder 3">
            <a:extLst>
              <a:ext uri="{FF2B5EF4-FFF2-40B4-BE49-F238E27FC236}">
                <a16:creationId xmlns:a16="http://schemas.microsoft.com/office/drawing/2014/main" id="{1C66AE6E-EF91-49C0-982E-A9F7577E616E}"/>
              </a:ext>
            </a:extLst>
          </p:cNvPr>
          <p:cNvPicPr>
            <a:picLocks noGrp="1" noChangeAspect="1"/>
          </p:cNvPicPr>
          <p:nvPr>
            <p:ph idx="1"/>
          </p:nvPr>
        </p:nvPicPr>
        <p:blipFill>
          <a:blip r:embed="rId2"/>
          <a:stretch>
            <a:fillRect/>
          </a:stretch>
        </p:blipFill>
        <p:spPr>
          <a:xfrm>
            <a:off x="1559496" y="1196752"/>
            <a:ext cx="9793087" cy="4464496"/>
          </a:xfrm>
          <a:prstGeom prst="rect">
            <a:avLst/>
          </a:prstGeom>
        </p:spPr>
      </p:pic>
    </p:spTree>
    <p:extLst>
      <p:ext uri="{BB962C8B-B14F-4D97-AF65-F5344CB8AC3E}">
        <p14:creationId xmlns:p14="http://schemas.microsoft.com/office/powerpoint/2010/main" val="2904751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2164"/>
            <a:ext cx="10972800" cy="1143000"/>
          </a:xfrm>
        </p:spPr>
        <p:txBody>
          <a:bodyPr/>
          <a:lstStyle/>
          <a:p>
            <a:r>
              <a:rPr lang="en-US" b="1" dirty="0">
                <a:solidFill>
                  <a:srgbClr val="003399"/>
                </a:solidFill>
              </a:rPr>
              <a:t>National Culture</a:t>
            </a:r>
          </a:p>
        </p:txBody>
      </p:sp>
      <p:sp>
        <p:nvSpPr>
          <p:cNvPr id="4" name="Content Placeholder 3"/>
          <p:cNvSpPr>
            <a:spLocks noGrp="1"/>
          </p:cNvSpPr>
          <p:nvPr>
            <p:ph idx="1"/>
          </p:nvPr>
        </p:nvSpPr>
        <p:spPr/>
        <p:txBody>
          <a:bodyPr/>
          <a:lstStyle/>
          <a:p>
            <a:pPr lvl="1" algn="just"/>
            <a:r>
              <a:rPr lang="en-US" sz="3200" dirty="0"/>
              <a:t>Parochialism: Narrow-minded worldview with an inability to recognize individual differences.</a:t>
            </a:r>
          </a:p>
          <a:p>
            <a:pPr lvl="1" algn="just"/>
            <a:r>
              <a:rPr lang="en-US" sz="3200" dirty="0"/>
              <a:t>People who have lived in only one culture may not realize there are alternative options as it relates to values, beliefs, and culture.</a:t>
            </a:r>
          </a:p>
          <a:p>
            <a:endParaRPr lang="en-US" dirty="0"/>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9</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598657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60" y="136524"/>
            <a:ext cx="11521280" cy="916212"/>
          </a:xfrm>
        </p:spPr>
        <p:txBody>
          <a:bodyPr/>
          <a:lstStyle/>
          <a:p>
            <a:r>
              <a:rPr lang="en-US" sz="4000" b="1" dirty="0">
                <a:solidFill>
                  <a:srgbClr val="003399"/>
                </a:solidFill>
              </a:rPr>
              <a:t>Culturally Speaking: Individualism-Collectivism</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10</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pic>
        <p:nvPicPr>
          <p:cNvPr id="6" name="Online Media 5" title="Culturally Speaking: Individualism-Collectivism">
            <a:hlinkClick r:id="" action="ppaction://media"/>
            <a:extLst>
              <a:ext uri="{FF2B5EF4-FFF2-40B4-BE49-F238E27FC236}">
                <a16:creationId xmlns:a16="http://schemas.microsoft.com/office/drawing/2014/main" id="{17AF41DC-FAA0-47CC-AC51-85A1FCCD6944}"/>
              </a:ext>
            </a:extLst>
          </p:cNvPr>
          <p:cNvPicPr>
            <a:picLocks noRot="1" noChangeAspect="1"/>
          </p:cNvPicPr>
          <p:nvPr>
            <a:videoFile r:link="rId1"/>
          </p:nvPr>
        </p:nvPicPr>
        <p:blipFill>
          <a:blip r:embed="rId4"/>
          <a:stretch>
            <a:fillRect/>
          </a:stretch>
        </p:blipFill>
        <p:spPr>
          <a:xfrm>
            <a:off x="1901534" y="959498"/>
            <a:ext cx="8388932" cy="4556058"/>
          </a:xfrm>
          <a:prstGeom prst="rect">
            <a:avLst/>
          </a:prstGeom>
        </p:spPr>
      </p:pic>
      <p:sp>
        <p:nvSpPr>
          <p:cNvPr id="9" name="TextBox 8">
            <a:extLst>
              <a:ext uri="{FF2B5EF4-FFF2-40B4-BE49-F238E27FC236}">
                <a16:creationId xmlns:a16="http://schemas.microsoft.com/office/drawing/2014/main" id="{97BC5018-80E4-48AF-88D3-93CE70EDC925}"/>
              </a:ext>
            </a:extLst>
          </p:cNvPr>
          <p:cNvSpPr txBox="1"/>
          <p:nvPr/>
        </p:nvSpPr>
        <p:spPr>
          <a:xfrm>
            <a:off x="3575720" y="5478782"/>
            <a:ext cx="6022277" cy="461665"/>
          </a:xfrm>
          <a:prstGeom prst="rect">
            <a:avLst/>
          </a:prstGeom>
          <a:noFill/>
        </p:spPr>
        <p:txBody>
          <a:bodyPr wrap="square">
            <a:spAutoFit/>
          </a:bodyPr>
          <a:lstStyle/>
          <a:p>
            <a:r>
              <a:rPr lang="en-GB" sz="1200" dirty="0">
                <a:hlinkClick r:id="rId5"/>
              </a:rPr>
              <a:t>https://www.youtube.com/watch?v=4uFa0hBPqOY&amp;list=PL8F686A9E4054C87F</a:t>
            </a:r>
            <a:endParaRPr lang="en-GB" sz="1200" dirty="0"/>
          </a:p>
          <a:p>
            <a:endParaRPr lang="en-GB" sz="1200" dirty="0"/>
          </a:p>
        </p:txBody>
      </p:sp>
    </p:spTree>
    <p:extLst>
      <p:ext uri="{BB962C8B-B14F-4D97-AF65-F5344CB8AC3E}">
        <p14:creationId xmlns:p14="http://schemas.microsoft.com/office/powerpoint/2010/main" val="889844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268" y="136524"/>
            <a:ext cx="10972800" cy="1143000"/>
          </a:xfrm>
        </p:spPr>
        <p:txBody>
          <a:bodyPr/>
          <a:lstStyle/>
          <a:p>
            <a:r>
              <a:rPr lang="en-US" b="1" dirty="0">
                <a:solidFill>
                  <a:srgbClr val="003399"/>
                </a:solidFill>
              </a:rPr>
              <a:t>Hofstede’s Model of Culture </a:t>
            </a:r>
          </a:p>
        </p:txBody>
      </p:sp>
      <p:sp>
        <p:nvSpPr>
          <p:cNvPr id="4" name="Content Placeholder 3"/>
          <p:cNvSpPr>
            <a:spLocks noGrp="1"/>
          </p:cNvSpPr>
          <p:nvPr>
            <p:ph idx="1"/>
          </p:nvPr>
        </p:nvSpPr>
        <p:spPr/>
        <p:txBody>
          <a:bodyPr>
            <a:normAutofit/>
          </a:bodyPr>
          <a:lstStyle/>
          <a:p>
            <a:pPr marL="0" indent="0" algn="just">
              <a:buNone/>
            </a:pPr>
            <a:r>
              <a:rPr lang="en-US" dirty="0"/>
              <a:t>Geert Hofstede was an HR executive for IBM in the 1960s. As a trained psychologist, he developed a model of culture that addresses five primary dimensions widely used today.</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11</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
        <p:nvSpPr>
          <p:cNvPr id="7" name="TextBox 6">
            <a:extLst>
              <a:ext uri="{FF2B5EF4-FFF2-40B4-BE49-F238E27FC236}">
                <a16:creationId xmlns:a16="http://schemas.microsoft.com/office/drawing/2014/main" id="{7DA902C0-8C47-4957-8712-A0DE95DF9208}"/>
              </a:ext>
            </a:extLst>
          </p:cNvPr>
          <p:cNvSpPr txBox="1"/>
          <p:nvPr/>
        </p:nvSpPr>
        <p:spPr>
          <a:xfrm>
            <a:off x="2927648" y="4221088"/>
            <a:ext cx="6097978" cy="954107"/>
          </a:xfrm>
          <a:prstGeom prst="rect">
            <a:avLst/>
          </a:prstGeom>
          <a:noFill/>
        </p:spPr>
        <p:txBody>
          <a:bodyPr wrap="square">
            <a:spAutoFit/>
          </a:bodyPr>
          <a:lstStyle/>
          <a:p>
            <a:pPr algn="ctr"/>
            <a:r>
              <a:rPr lang="en-GB" sz="2800" dirty="0">
                <a:hlinkClick r:id="rId2"/>
              </a:rPr>
              <a:t>https://www.hofstede-insights.com/</a:t>
            </a:r>
            <a:endParaRPr lang="en-GB" sz="2800" dirty="0"/>
          </a:p>
          <a:p>
            <a:pPr algn="ctr"/>
            <a:endParaRPr lang="en-GB" sz="2800" dirty="0"/>
          </a:p>
        </p:txBody>
      </p:sp>
    </p:spTree>
    <p:extLst>
      <p:ext uri="{BB962C8B-B14F-4D97-AF65-F5344CB8AC3E}">
        <p14:creationId xmlns:p14="http://schemas.microsoft.com/office/powerpoint/2010/main" val="3258221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6312" y="136524"/>
            <a:ext cx="9299376" cy="1143000"/>
          </a:xfrm>
        </p:spPr>
        <p:txBody>
          <a:bodyPr>
            <a:normAutofit/>
          </a:bodyPr>
          <a:lstStyle/>
          <a:p>
            <a:r>
              <a:rPr lang="en-US" b="1" dirty="0">
                <a:solidFill>
                  <a:srgbClr val="003399"/>
                </a:solidFill>
              </a:rPr>
              <a:t>Hofstede’s Dimensions of  Culture </a:t>
            </a:r>
          </a:p>
        </p:txBody>
      </p:sp>
      <p:sp>
        <p:nvSpPr>
          <p:cNvPr id="4" name="Content Placeholder 3"/>
          <p:cNvSpPr>
            <a:spLocks noGrp="1"/>
          </p:cNvSpPr>
          <p:nvPr>
            <p:ph idx="1"/>
          </p:nvPr>
        </p:nvSpPr>
        <p:spPr/>
        <p:txBody>
          <a:bodyPr>
            <a:normAutofit/>
          </a:bodyPr>
          <a:lstStyle/>
          <a:p>
            <a:r>
              <a:rPr lang="en-US" dirty="0"/>
              <a:t>Power-Distance--Low Versus High</a:t>
            </a:r>
          </a:p>
          <a:p>
            <a:r>
              <a:rPr lang="en-US" dirty="0"/>
              <a:t>Individualism Versus Collectivism</a:t>
            </a:r>
          </a:p>
          <a:p>
            <a:r>
              <a:rPr lang="en-US" dirty="0"/>
              <a:t>Masculinity Versus Femininity</a:t>
            </a:r>
          </a:p>
          <a:p>
            <a:r>
              <a:rPr lang="en-US" dirty="0"/>
              <a:t>Uncertainty Avoidance--High Versus Low</a:t>
            </a:r>
          </a:p>
          <a:p>
            <a:r>
              <a:rPr lang="en-US" dirty="0"/>
              <a:t>Long-Term Orientation Versus Short-Term Orientation</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12</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3743112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256" y="129332"/>
            <a:ext cx="10307488" cy="1143000"/>
          </a:xfrm>
        </p:spPr>
        <p:txBody>
          <a:bodyPr>
            <a:normAutofit/>
          </a:bodyPr>
          <a:lstStyle/>
          <a:p>
            <a:r>
              <a:rPr lang="en-US" b="1" dirty="0">
                <a:solidFill>
                  <a:srgbClr val="003399"/>
                </a:solidFill>
              </a:rPr>
              <a:t>Skills and Traits for Global Managers </a:t>
            </a:r>
          </a:p>
        </p:txBody>
      </p:sp>
      <p:sp>
        <p:nvSpPr>
          <p:cNvPr id="4" name="Content Placeholder 3"/>
          <p:cNvSpPr>
            <a:spLocks noGrp="1"/>
          </p:cNvSpPr>
          <p:nvPr>
            <p:ph idx="1"/>
          </p:nvPr>
        </p:nvSpPr>
        <p:spPr/>
        <p:txBody>
          <a:bodyPr>
            <a:normAutofit fontScale="92500"/>
          </a:bodyPr>
          <a:lstStyle/>
          <a:p>
            <a:pPr algn="just"/>
            <a:r>
              <a:rPr lang="en-US" dirty="0"/>
              <a:t>International assignments require deeper analysis of how skills and traits can be adapted to a worldwide environment.</a:t>
            </a:r>
          </a:p>
          <a:p>
            <a:pPr algn="just"/>
            <a:r>
              <a:rPr lang="en-US" dirty="0"/>
              <a:t>Companies may require previous international experience for employees taking international postings. Having such experience will help alleviate any “culture” shock. </a:t>
            </a:r>
          </a:p>
          <a:p>
            <a:pPr algn="just"/>
            <a:r>
              <a:rPr lang="en-US" dirty="0"/>
              <a:t>Developing cultural awareness and sense of language will enable international employees to cultivate cultural currency.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13</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938515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4CCD-97FD-4531-B114-73D6657CF99C}"/>
              </a:ext>
            </a:extLst>
          </p:cNvPr>
          <p:cNvSpPr>
            <a:spLocks noGrp="1"/>
          </p:cNvSpPr>
          <p:nvPr>
            <p:ph type="title"/>
          </p:nvPr>
        </p:nvSpPr>
        <p:spPr/>
        <p:txBody>
          <a:bodyPr/>
          <a:lstStyle/>
          <a:p>
            <a:br>
              <a:rPr lang="en-GB" b="1" dirty="0"/>
            </a:br>
            <a:r>
              <a:rPr lang="en-GB" b="1" dirty="0">
                <a:solidFill>
                  <a:srgbClr val="0070C0"/>
                </a:solidFill>
              </a:rPr>
              <a:t>International Staffing: Home or Local?</a:t>
            </a:r>
            <a:br>
              <a:rPr lang="en-GB" b="1" dirty="0">
                <a:solidFill>
                  <a:srgbClr val="0070C0"/>
                </a:solidFill>
              </a:rPr>
            </a:br>
            <a:endParaRPr lang="en-US" dirty="0">
              <a:solidFill>
                <a:srgbClr val="0070C0"/>
              </a:solidFill>
            </a:endParaRPr>
          </a:p>
        </p:txBody>
      </p:sp>
      <p:sp>
        <p:nvSpPr>
          <p:cNvPr id="3" name="Content Placeholder 2">
            <a:extLst>
              <a:ext uri="{FF2B5EF4-FFF2-40B4-BE49-F238E27FC236}">
                <a16:creationId xmlns:a16="http://schemas.microsoft.com/office/drawing/2014/main" id="{2277F75C-177B-4DF5-9542-FE9E7B401896}"/>
              </a:ext>
            </a:extLst>
          </p:cNvPr>
          <p:cNvSpPr>
            <a:spLocks noGrp="1"/>
          </p:cNvSpPr>
          <p:nvPr>
            <p:ph idx="1"/>
          </p:nvPr>
        </p:nvSpPr>
        <p:spPr/>
        <p:txBody>
          <a:bodyPr/>
          <a:lstStyle/>
          <a:p>
            <a:r>
              <a:rPr lang="en-GB" sz="3200" dirty="0"/>
              <a:t>An international company’s employees can be classified as expatriates, parent-country nationals (PCNs), host-country nationals (HCNs), or third-country nationals (TCNs). </a:t>
            </a:r>
          </a:p>
          <a:p>
            <a:endParaRPr lang="en-GB" sz="3200" dirty="0"/>
          </a:p>
          <a:p>
            <a:r>
              <a:rPr lang="en-GB" sz="3200" dirty="0"/>
              <a:t>See Perlmutter &amp; </a:t>
            </a:r>
            <a:r>
              <a:rPr lang="en-GB" sz="3200" dirty="0" err="1"/>
              <a:t>Heenan’s</a:t>
            </a:r>
            <a:r>
              <a:rPr lang="en-GB" sz="3200" dirty="0"/>
              <a:t> EPG Model in textbooks (Dowling, </a:t>
            </a:r>
            <a:r>
              <a:rPr lang="en-GB" sz="3200" dirty="0" err="1"/>
              <a:t>Festing</a:t>
            </a:r>
            <a:r>
              <a:rPr lang="en-GB" sz="3200" dirty="0"/>
              <a:t> Engle pg108-115</a:t>
            </a:r>
            <a:endParaRPr lang="en-US" dirty="0"/>
          </a:p>
        </p:txBody>
      </p:sp>
    </p:spTree>
    <p:extLst>
      <p:ext uri="{BB962C8B-B14F-4D97-AF65-F5344CB8AC3E}">
        <p14:creationId xmlns:p14="http://schemas.microsoft.com/office/powerpoint/2010/main" val="1153912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288" y="260648"/>
            <a:ext cx="11255424" cy="1143000"/>
          </a:xfrm>
        </p:spPr>
        <p:txBody>
          <a:bodyPr>
            <a:normAutofit fontScale="90000"/>
          </a:bodyPr>
          <a:lstStyle/>
          <a:p>
            <a:r>
              <a:rPr lang="en-US" b="1" dirty="0">
                <a:solidFill>
                  <a:srgbClr val="003399"/>
                </a:solidFill>
              </a:rPr>
              <a:t>Staffing Choices: Home-, Host-, or Third-Country Employees</a:t>
            </a:r>
          </a:p>
        </p:txBody>
      </p:sp>
      <p:sp>
        <p:nvSpPr>
          <p:cNvPr id="4" name="Content Placeholder 3"/>
          <p:cNvSpPr>
            <a:spLocks noGrp="1"/>
          </p:cNvSpPr>
          <p:nvPr>
            <p:ph idx="1"/>
          </p:nvPr>
        </p:nvSpPr>
        <p:spPr>
          <a:xfrm>
            <a:off x="551384" y="1700808"/>
            <a:ext cx="11255424" cy="4381719"/>
          </a:xfrm>
        </p:spPr>
        <p:txBody>
          <a:bodyPr>
            <a:normAutofit/>
          </a:bodyPr>
          <a:lstStyle/>
          <a:p>
            <a:pPr marL="0" indent="0">
              <a:buNone/>
            </a:pPr>
            <a:r>
              <a:rPr lang="en-US" sz="3100" dirty="0"/>
              <a:t>Three traditional options for staffing international assignments:</a:t>
            </a:r>
          </a:p>
          <a:p>
            <a:pPr marL="0" indent="0">
              <a:buNone/>
            </a:pPr>
            <a:endParaRPr lang="en-US" sz="1000" dirty="0"/>
          </a:p>
          <a:p>
            <a:pPr lvl="1" algn="just"/>
            <a:r>
              <a:rPr lang="en-US" b="1" dirty="0"/>
              <a:t>Parent- (Home-) Country Nationals--</a:t>
            </a:r>
            <a:r>
              <a:rPr lang="en-US" dirty="0"/>
              <a:t>Employees who work for organization in country where organization is headquartered</a:t>
            </a:r>
          </a:p>
          <a:p>
            <a:pPr lvl="1" algn="just"/>
            <a:r>
              <a:rPr lang="en-US" b="1" dirty="0"/>
              <a:t>Host-Country Nationals--</a:t>
            </a:r>
            <a:r>
              <a:rPr lang="en-US" dirty="0"/>
              <a:t>Employees who live in a different country where a work assignment takes place</a:t>
            </a:r>
          </a:p>
          <a:p>
            <a:pPr lvl="1" algn="just"/>
            <a:r>
              <a:rPr lang="en-US" b="1" dirty="0"/>
              <a:t>Third-Country Nationals--</a:t>
            </a:r>
            <a:r>
              <a:rPr lang="en-US" dirty="0"/>
              <a:t>Employees with skill sets needed for international assignments but are not citizens of either home or host country</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15</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340088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A8E2A-08D4-47C2-B1F8-E9A487F22CD2}"/>
              </a:ext>
            </a:extLst>
          </p:cNvPr>
          <p:cNvSpPr>
            <a:spLocks noGrp="1"/>
          </p:cNvSpPr>
          <p:nvPr>
            <p:ph type="title"/>
          </p:nvPr>
        </p:nvSpPr>
        <p:spPr>
          <a:xfrm>
            <a:off x="609600" y="274638"/>
            <a:ext cx="10972800" cy="634082"/>
          </a:xfrm>
        </p:spPr>
        <p:txBody>
          <a:bodyPr/>
          <a:lstStyle/>
          <a:p>
            <a:br>
              <a:rPr lang="en-GB" b="1" dirty="0"/>
            </a:br>
            <a:r>
              <a:rPr lang="en-GB" b="1" dirty="0"/>
              <a:t>International Staffing: Home or Local?</a:t>
            </a:r>
            <a:br>
              <a:rPr lang="en-GB" b="1" dirty="0"/>
            </a:br>
            <a:endParaRPr lang="en-US" dirty="0"/>
          </a:p>
        </p:txBody>
      </p:sp>
      <p:sp>
        <p:nvSpPr>
          <p:cNvPr id="3" name="Content Placeholder 2">
            <a:extLst>
              <a:ext uri="{FF2B5EF4-FFF2-40B4-BE49-F238E27FC236}">
                <a16:creationId xmlns:a16="http://schemas.microsoft.com/office/drawing/2014/main" id="{836C2EAE-FD79-491A-8D24-218ED1E76DD1}"/>
              </a:ext>
            </a:extLst>
          </p:cNvPr>
          <p:cNvSpPr>
            <a:spLocks noGrp="1"/>
          </p:cNvSpPr>
          <p:nvPr>
            <p:ph idx="1"/>
          </p:nvPr>
        </p:nvSpPr>
        <p:spPr>
          <a:xfrm>
            <a:off x="609600" y="1340768"/>
            <a:ext cx="10972800" cy="4176465"/>
          </a:xfrm>
        </p:spPr>
        <p:txBody>
          <a:bodyPr/>
          <a:lstStyle/>
          <a:p>
            <a:pPr lvl="0"/>
            <a:r>
              <a:rPr lang="en-GB" sz="2800" dirty="0"/>
              <a:t>Expatriates (expats) are non-citizens of the countries in which they are working. Expatriates may also be parent-country nationals (</a:t>
            </a:r>
            <a:r>
              <a:rPr lang="en-GB" sz="2800" b="1" dirty="0"/>
              <a:t>PCNs</a:t>
            </a:r>
            <a:r>
              <a:rPr lang="en-GB" sz="2800" dirty="0"/>
              <a:t>), citizens of the country in which the company is headquartered. </a:t>
            </a:r>
          </a:p>
          <a:p>
            <a:pPr lvl="0"/>
            <a:r>
              <a:rPr lang="en-GB" sz="2800" dirty="0"/>
              <a:t>Locals (also known as </a:t>
            </a:r>
            <a:r>
              <a:rPr lang="en-GB" sz="2800" b="1" dirty="0"/>
              <a:t>HCNs</a:t>
            </a:r>
            <a:r>
              <a:rPr lang="en-GB" sz="2800" dirty="0"/>
              <a:t>) work for the company abroad and are citizens of the countries where they are working. </a:t>
            </a:r>
          </a:p>
          <a:p>
            <a:pPr lvl="0"/>
            <a:r>
              <a:rPr lang="en-GB" sz="2800" dirty="0"/>
              <a:t>Third-country nationals (</a:t>
            </a:r>
            <a:r>
              <a:rPr lang="en-GB" sz="2800" b="1" dirty="0"/>
              <a:t>TCNs</a:t>
            </a:r>
            <a:r>
              <a:rPr lang="en-GB" sz="2800" dirty="0"/>
              <a:t>) are citizens of a country other than the parent or the host country. For example, a French executive working in the Shanghai branch of a U.S. multinational bank.</a:t>
            </a:r>
          </a:p>
          <a:p>
            <a:endParaRPr lang="en-US" dirty="0"/>
          </a:p>
        </p:txBody>
      </p:sp>
    </p:spTree>
    <p:extLst>
      <p:ext uri="{BB962C8B-B14F-4D97-AF65-F5344CB8AC3E}">
        <p14:creationId xmlns:p14="http://schemas.microsoft.com/office/powerpoint/2010/main" val="591252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2469" y="202450"/>
            <a:ext cx="10972800" cy="1143000"/>
          </a:xfrm>
        </p:spPr>
        <p:txBody>
          <a:bodyPr>
            <a:normAutofit fontScale="90000"/>
          </a:bodyPr>
          <a:lstStyle/>
          <a:p>
            <a:r>
              <a:rPr lang="en-US" b="1" dirty="0">
                <a:solidFill>
                  <a:srgbClr val="003399"/>
                </a:solidFill>
              </a:rPr>
              <a:t>Advantages of Parent- (Home-) Country Nationals </a:t>
            </a:r>
          </a:p>
        </p:txBody>
      </p:sp>
      <p:sp>
        <p:nvSpPr>
          <p:cNvPr id="3" name="Content Placeholder 2"/>
          <p:cNvSpPr>
            <a:spLocks noGrp="1"/>
          </p:cNvSpPr>
          <p:nvPr>
            <p:ph idx="1"/>
          </p:nvPr>
        </p:nvSpPr>
        <p:spPr>
          <a:xfrm>
            <a:off x="609600" y="1772815"/>
            <a:ext cx="10972800" cy="3744417"/>
          </a:xfrm>
        </p:spPr>
        <p:txBody>
          <a:bodyPr/>
          <a:lstStyle/>
          <a:p>
            <a:pPr algn="just"/>
            <a:r>
              <a:rPr lang="en-US" dirty="0"/>
              <a:t>Generally have a better understanding of the organization, strategy, structure, and culture of the business.</a:t>
            </a:r>
          </a:p>
          <a:p>
            <a:pPr algn="just"/>
            <a:r>
              <a:rPr lang="en-US" dirty="0"/>
              <a:t>Allows managers to gain international experience</a:t>
            </a:r>
          </a:p>
          <a:p>
            <a:pPr algn="just"/>
            <a:r>
              <a:rPr lang="en-US" dirty="0"/>
              <a:t>More effective communication with parent-country management</a:t>
            </a:r>
          </a:p>
        </p:txBody>
      </p:sp>
      <p:sp>
        <p:nvSpPr>
          <p:cNvPr id="4" name="Slide Number Placeholder 3"/>
          <p:cNvSpPr>
            <a:spLocks noGrp="1"/>
          </p:cNvSpPr>
          <p:nvPr>
            <p:ph type="sldNum" sz="quarter" idx="12"/>
          </p:nvPr>
        </p:nvSpPr>
        <p:spPr/>
        <p:txBody>
          <a:bodyPr/>
          <a:lstStyle/>
          <a:p>
            <a:fld id="{561B0F74-09A5-489A-9583-6307195A64A6}" type="slidenum">
              <a:rPr lang="en-US" smtClean="0"/>
              <a:pPr/>
              <a:t>17</a:t>
            </a:fld>
            <a:endParaRPr lang="en-US" dirty="0"/>
          </a:p>
        </p:txBody>
      </p:sp>
      <p:sp>
        <p:nvSpPr>
          <p:cNvPr id="7" name="Footer Placeholder 6"/>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2596054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0492" y="279404"/>
            <a:ext cx="11031016" cy="1143000"/>
          </a:xfrm>
        </p:spPr>
        <p:txBody>
          <a:bodyPr>
            <a:normAutofit fontScale="90000"/>
          </a:bodyPr>
          <a:lstStyle/>
          <a:p>
            <a:r>
              <a:rPr lang="en-US" b="1" dirty="0">
                <a:solidFill>
                  <a:srgbClr val="003399"/>
                </a:solidFill>
              </a:rPr>
              <a:t>Disadvantages of Parent- (Home-) Country Nationals </a:t>
            </a:r>
          </a:p>
        </p:txBody>
      </p:sp>
      <p:sp>
        <p:nvSpPr>
          <p:cNvPr id="3" name="Content Placeholder 2"/>
          <p:cNvSpPr>
            <a:spLocks noGrp="1"/>
          </p:cNvSpPr>
          <p:nvPr>
            <p:ph idx="1"/>
          </p:nvPr>
        </p:nvSpPr>
        <p:spPr>
          <a:xfrm>
            <a:off x="760512" y="1844824"/>
            <a:ext cx="10670976" cy="3168352"/>
          </a:xfrm>
        </p:spPr>
        <p:txBody>
          <a:bodyPr/>
          <a:lstStyle/>
          <a:p>
            <a:pPr algn="just"/>
            <a:r>
              <a:rPr lang="en-US" dirty="0"/>
              <a:t>Language differences may be a problem.</a:t>
            </a:r>
          </a:p>
          <a:p>
            <a:pPr algn="just"/>
            <a:r>
              <a:rPr lang="en-US" dirty="0"/>
              <a:t>Compensation may be more of a problem than with host-country nationals.</a:t>
            </a:r>
          </a:p>
          <a:p>
            <a:pPr algn="just"/>
            <a:r>
              <a:rPr lang="en-US" dirty="0"/>
              <a:t>Country culture may create barriers to success for employee and family.</a:t>
            </a:r>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18</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3232364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292" y="136524"/>
            <a:ext cx="11183416" cy="1143000"/>
          </a:xfrm>
        </p:spPr>
        <p:txBody>
          <a:bodyPr>
            <a:normAutofit/>
          </a:bodyPr>
          <a:lstStyle/>
          <a:p>
            <a:r>
              <a:rPr lang="en-US" b="1" dirty="0">
                <a:solidFill>
                  <a:srgbClr val="003399"/>
                </a:solidFill>
              </a:rPr>
              <a:t>Advantages of Host-Country Nationals </a:t>
            </a:r>
          </a:p>
        </p:txBody>
      </p:sp>
      <p:sp>
        <p:nvSpPr>
          <p:cNvPr id="3" name="Content Placeholder 2"/>
          <p:cNvSpPr>
            <a:spLocks noGrp="1"/>
          </p:cNvSpPr>
          <p:nvPr>
            <p:ph idx="1"/>
          </p:nvPr>
        </p:nvSpPr>
        <p:spPr/>
        <p:txBody>
          <a:bodyPr/>
          <a:lstStyle/>
          <a:p>
            <a:pPr algn="just"/>
            <a:r>
              <a:rPr lang="en-US" dirty="0"/>
              <a:t>Minimizes language and culture problems</a:t>
            </a:r>
          </a:p>
          <a:p>
            <a:pPr algn="just"/>
            <a:r>
              <a:rPr lang="en-US" dirty="0"/>
              <a:t>Compensation generally easier and based on local pay scale</a:t>
            </a:r>
          </a:p>
          <a:p>
            <a:pPr algn="just"/>
            <a:r>
              <a:rPr lang="en-US" dirty="0"/>
              <a:t>Less expensive than moving someone to the country</a:t>
            </a:r>
          </a:p>
          <a:p>
            <a:pPr algn="just"/>
            <a:r>
              <a:rPr lang="en-US" dirty="0"/>
              <a:t>Better understanding of local business laws, culture, and customs</a:t>
            </a:r>
          </a:p>
        </p:txBody>
      </p:sp>
      <p:sp>
        <p:nvSpPr>
          <p:cNvPr id="4" name="Slide Number Placeholder 3"/>
          <p:cNvSpPr>
            <a:spLocks noGrp="1"/>
          </p:cNvSpPr>
          <p:nvPr>
            <p:ph type="sldNum" sz="quarter" idx="12"/>
          </p:nvPr>
        </p:nvSpPr>
        <p:spPr/>
        <p:txBody>
          <a:bodyPr/>
          <a:lstStyle/>
          <a:p>
            <a:fld id="{561B0F74-09A5-489A-9583-6307195A64A6}" type="slidenum">
              <a:rPr lang="en-US" smtClean="0"/>
              <a:pPr/>
              <a:t>19</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1885693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106" y="136524"/>
            <a:ext cx="11247040" cy="1143000"/>
          </a:xfrm>
        </p:spPr>
        <p:txBody>
          <a:bodyPr>
            <a:normAutofit/>
          </a:bodyPr>
          <a:lstStyle/>
          <a:p>
            <a:r>
              <a:rPr lang="en-US" b="1" dirty="0">
                <a:solidFill>
                  <a:srgbClr val="003399"/>
                </a:solidFill>
              </a:rPr>
              <a:t>Disadvantages of Host-Country Nationals </a:t>
            </a:r>
          </a:p>
        </p:txBody>
      </p:sp>
      <p:sp>
        <p:nvSpPr>
          <p:cNvPr id="3" name="Content Placeholder 2"/>
          <p:cNvSpPr>
            <a:spLocks noGrp="1"/>
          </p:cNvSpPr>
          <p:nvPr>
            <p:ph idx="1"/>
          </p:nvPr>
        </p:nvSpPr>
        <p:spPr/>
        <p:txBody>
          <a:bodyPr/>
          <a:lstStyle/>
          <a:p>
            <a:r>
              <a:rPr lang="en-US"/>
              <a:t>Company culture and ways of doing business may create problems.</a:t>
            </a:r>
          </a:p>
          <a:p>
            <a:r>
              <a:rPr lang="en-US"/>
              <a:t>May create more problems communicating with the parent office</a:t>
            </a:r>
          </a:p>
          <a:p>
            <a:r>
              <a:rPr lang="en-US"/>
              <a:t>Loyalty to the country may outweigh loyalty to the company.</a:t>
            </a:r>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20</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609243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9332"/>
            <a:ext cx="10729192" cy="1143000"/>
          </a:xfrm>
        </p:spPr>
        <p:txBody>
          <a:bodyPr>
            <a:normAutofit/>
          </a:bodyPr>
          <a:lstStyle/>
          <a:p>
            <a:r>
              <a:rPr lang="en-US" b="1" dirty="0">
                <a:solidFill>
                  <a:srgbClr val="003399"/>
                </a:solidFill>
              </a:rPr>
              <a:t>Advantages of Third-Country Nationals </a:t>
            </a:r>
          </a:p>
        </p:txBody>
      </p:sp>
      <p:sp>
        <p:nvSpPr>
          <p:cNvPr id="3" name="Content Placeholder 2"/>
          <p:cNvSpPr>
            <a:spLocks noGrp="1"/>
          </p:cNvSpPr>
          <p:nvPr>
            <p:ph idx="1"/>
          </p:nvPr>
        </p:nvSpPr>
        <p:spPr/>
        <p:txBody>
          <a:bodyPr/>
          <a:lstStyle/>
          <a:p>
            <a:pPr algn="just"/>
            <a:r>
              <a:rPr lang="en-US" dirty="0"/>
              <a:t>Can hire the best talent from wherever they are located</a:t>
            </a:r>
          </a:p>
          <a:p>
            <a:pPr algn="just"/>
            <a:r>
              <a:rPr lang="en-US" dirty="0"/>
              <a:t>May be less expensive than either parent- or host-country managers</a:t>
            </a:r>
          </a:p>
          <a:p>
            <a:pPr algn="just"/>
            <a:r>
              <a:rPr lang="en-US" dirty="0"/>
              <a:t>May be more advantageous than parent-country managers due to similar culture and/or language with host</a:t>
            </a:r>
          </a:p>
        </p:txBody>
      </p:sp>
      <p:sp>
        <p:nvSpPr>
          <p:cNvPr id="4" name="Slide Number Placeholder 3"/>
          <p:cNvSpPr>
            <a:spLocks noGrp="1"/>
          </p:cNvSpPr>
          <p:nvPr>
            <p:ph type="sldNum" sz="quarter" idx="12"/>
          </p:nvPr>
        </p:nvSpPr>
        <p:spPr/>
        <p:txBody>
          <a:bodyPr/>
          <a:lstStyle/>
          <a:p>
            <a:fld id="{561B0F74-09A5-489A-9583-6307195A64A6}" type="slidenum">
              <a:rPr lang="en-US" smtClean="0"/>
              <a:pPr/>
              <a:t>21</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474122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700" y="130088"/>
            <a:ext cx="11496600" cy="1143000"/>
          </a:xfrm>
        </p:spPr>
        <p:txBody>
          <a:bodyPr>
            <a:normAutofit/>
          </a:bodyPr>
          <a:lstStyle/>
          <a:p>
            <a:r>
              <a:rPr lang="en-US" b="1" dirty="0">
                <a:solidFill>
                  <a:srgbClr val="003399"/>
                </a:solidFill>
              </a:rPr>
              <a:t>Disadvantages of Third-Country Nationals </a:t>
            </a:r>
          </a:p>
        </p:txBody>
      </p:sp>
      <p:sp>
        <p:nvSpPr>
          <p:cNvPr id="3" name="Content Placeholder 2"/>
          <p:cNvSpPr>
            <a:spLocks noGrp="1"/>
          </p:cNvSpPr>
          <p:nvPr>
            <p:ph idx="1"/>
          </p:nvPr>
        </p:nvSpPr>
        <p:spPr/>
        <p:txBody>
          <a:bodyPr/>
          <a:lstStyle/>
          <a:p>
            <a:pPr algn="just"/>
            <a:r>
              <a:rPr lang="en-US" dirty="0"/>
              <a:t>Still may have company culture and business process issues</a:t>
            </a:r>
          </a:p>
          <a:p>
            <a:pPr algn="just"/>
            <a:r>
              <a:rPr lang="en-US" dirty="0"/>
              <a:t>Host-country government may create barriers to third-party managers.</a:t>
            </a:r>
          </a:p>
          <a:p>
            <a:pPr algn="just"/>
            <a:r>
              <a:rPr lang="en-US" dirty="0"/>
              <a:t>Income and other tax rules can be complex.</a:t>
            </a:r>
          </a:p>
        </p:txBody>
      </p:sp>
      <p:sp>
        <p:nvSpPr>
          <p:cNvPr id="4" name="Slide Number Placeholder 3"/>
          <p:cNvSpPr>
            <a:spLocks noGrp="1"/>
          </p:cNvSpPr>
          <p:nvPr>
            <p:ph type="sldNum" sz="quarter" idx="12"/>
          </p:nvPr>
        </p:nvSpPr>
        <p:spPr/>
        <p:txBody>
          <a:bodyPr/>
          <a:lstStyle/>
          <a:p>
            <a:fld id="{561B0F74-09A5-489A-9583-6307195A64A6}" type="slidenum">
              <a:rPr lang="en-US" smtClean="0"/>
              <a:pPr/>
              <a:t>22</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7006293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61B0F74-09A5-489A-9583-6307195A64A6}" type="slidenum">
              <a:rPr lang="en-US" smtClean="0"/>
              <a:pPr/>
              <a:t>23</a:t>
            </a:fld>
            <a:endParaRPr lang="en-US" dirty="0"/>
          </a:p>
        </p:txBody>
      </p:sp>
      <p:sp>
        <p:nvSpPr>
          <p:cNvPr id="6" name="Title 5"/>
          <p:cNvSpPr>
            <a:spLocks noGrp="1"/>
          </p:cNvSpPr>
          <p:nvPr>
            <p:ph type="title"/>
          </p:nvPr>
        </p:nvSpPr>
        <p:spPr>
          <a:xfrm>
            <a:off x="299356" y="127821"/>
            <a:ext cx="11593288" cy="924916"/>
          </a:xfrm>
        </p:spPr>
        <p:txBody>
          <a:bodyPr>
            <a:noAutofit/>
          </a:bodyPr>
          <a:lstStyle/>
          <a:p>
            <a:r>
              <a:rPr lang="en-US" sz="3200" b="1" dirty="0">
                <a:solidFill>
                  <a:srgbClr val="003399"/>
                </a:solidFill>
              </a:rPr>
              <a:t>Advantages of Parent-, Host-, and Third-country Nationals</a:t>
            </a:r>
          </a:p>
        </p:txBody>
      </p:sp>
      <p:sp>
        <p:nvSpPr>
          <p:cNvPr id="7" name="Rectangle 6"/>
          <p:cNvSpPr/>
          <p:nvPr/>
        </p:nvSpPr>
        <p:spPr>
          <a:xfrm>
            <a:off x="1458328" y="5117494"/>
            <a:ext cx="9144000" cy="600164"/>
          </a:xfrm>
          <a:prstGeom prst="rect">
            <a:avLst/>
          </a:prstGeom>
        </p:spPr>
        <p:txBody>
          <a:bodyPr wrap="square">
            <a:spAutoFit/>
          </a:bodyPr>
          <a:lstStyle/>
          <a:p>
            <a:pPr algn="ctr"/>
            <a:r>
              <a:rPr lang="en-US" sz="1100" dirty="0"/>
              <a:t>Source: </a:t>
            </a:r>
            <a:r>
              <a:rPr lang="en-US" sz="1100" dirty="0" err="1"/>
              <a:t>Dörrenbächer</a:t>
            </a:r>
            <a:r>
              <a:rPr lang="en-US" sz="1100" dirty="0"/>
              <a:t>, C., </a:t>
            </a:r>
            <a:r>
              <a:rPr lang="en-US" sz="1100" dirty="0" err="1"/>
              <a:t>Gammelgaard</a:t>
            </a:r>
            <a:r>
              <a:rPr lang="en-US" sz="1100" dirty="0"/>
              <a:t>, J., McDonald, F., Stephan, A., &amp; </a:t>
            </a:r>
            <a:r>
              <a:rPr lang="en-US" sz="1100" dirty="0" err="1"/>
              <a:t>Tüselmann</a:t>
            </a:r>
            <a:r>
              <a:rPr lang="en-US" sz="1100" dirty="0"/>
              <a:t>, H. (2013). Staffing foreign subsidiaries with parent country nationals or host country nationals? Insights from European subsidiaries (No. 74). Working Papers of the Institute of Management Berlin at the Berlin School of Economics and Law (HWR Berlin</a:t>
            </a:r>
          </a:p>
        </p:txBody>
      </p:sp>
      <p:sp>
        <p:nvSpPr>
          <p:cNvPr id="10" name="Footer Placeholder 9"/>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900666648"/>
              </p:ext>
            </p:extLst>
          </p:nvPr>
        </p:nvGraphicFramePr>
        <p:xfrm>
          <a:off x="839416" y="1052737"/>
          <a:ext cx="10369152" cy="4051632"/>
        </p:xfrm>
        <a:graphic>
          <a:graphicData uri="http://schemas.openxmlformats.org/drawingml/2006/table">
            <a:tbl>
              <a:tblPr/>
              <a:tblGrid>
                <a:gridCol w="2250107">
                  <a:extLst>
                    <a:ext uri="{9D8B030D-6E8A-4147-A177-3AD203B41FA5}">
                      <a16:colId xmlns:a16="http://schemas.microsoft.com/office/drawing/2014/main" val="594700429"/>
                    </a:ext>
                  </a:extLst>
                </a:gridCol>
                <a:gridCol w="2515555">
                  <a:extLst>
                    <a:ext uri="{9D8B030D-6E8A-4147-A177-3AD203B41FA5}">
                      <a16:colId xmlns:a16="http://schemas.microsoft.com/office/drawing/2014/main" val="3288010721"/>
                    </a:ext>
                  </a:extLst>
                </a:gridCol>
                <a:gridCol w="3011202">
                  <a:extLst>
                    <a:ext uri="{9D8B030D-6E8A-4147-A177-3AD203B41FA5}">
                      <a16:colId xmlns:a16="http://schemas.microsoft.com/office/drawing/2014/main" val="119854093"/>
                    </a:ext>
                  </a:extLst>
                </a:gridCol>
                <a:gridCol w="2592288">
                  <a:extLst>
                    <a:ext uri="{9D8B030D-6E8A-4147-A177-3AD203B41FA5}">
                      <a16:colId xmlns:a16="http://schemas.microsoft.com/office/drawing/2014/main" val="4077731934"/>
                    </a:ext>
                  </a:extLst>
                </a:gridCol>
              </a:tblGrid>
              <a:tr h="433555">
                <a:tc>
                  <a:txBody>
                    <a:bodyPr/>
                    <a:lstStyle/>
                    <a:p>
                      <a:pPr marL="0" marR="0">
                        <a:lnSpc>
                          <a:spcPct val="150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Parent-country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Host-country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Third-country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571633980"/>
                  </a:ext>
                </a:extLst>
              </a:tr>
              <a:tr h="1109688">
                <a:tc rowSpan="4">
                  <a:txBody>
                    <a:bodyPr/>
                    <a:lstStyle/>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Advantages</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Generally have a better understanding of the organization, strategy, structure, and culture of the business</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Minimizes language and culture problems</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Can hire the best talent from wherever they are located</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99937297"/>
                  </a:ext>
                </a:extLst>
              </a:tr>
              <a:tr h="696229">
                <a:tc vMerge="1">
                  <a:txBody>
                    <a:bodyPr/>
                    <a:lstStyle/>
                    <a:p>
                      <a:pPr marL="0" marR="0">
                        <a:lnSpc>
                          <a:spcPct val="107000"/>
                        </a:lnSpc>
                        <a:spcBef>
                          <a:spcPts val="0"/>
                        </a:spcBef>
                        <a:spcAft>
                          <a:spcPts val="800"/>
                        </a:spcAft>
                      </a:pPr>
                      <a:endParaRPr lang="en-IN"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4165" marR="44165" marT="0" marB="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rgbClr val="DAEEF3"/>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Allows managers to gain international experience</a:t>
                      </a:r>
                      <a:endParaRPr lang="en-IN" sz="120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Compensation is generally easier and is based on local pay scale</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May be less expensive than either parent- or host-country managers</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189106234"/>
                  </a:ext>
                </a:extLst>
              </a:tr>
              <a:tr h="1185285">
                <a:tc vMerge="1">
                  <a:txBody>
                    <a:bodyPr/>
                    <a:lstStyle/>
                    <a:p>
                      <a:pPr marL="0" marR="0">
                        <a:lnSpc>
                          <a:spcPct val="107000"/>
                        </a:lnSpc>
                        <a:spcBef>
                          <a:spcPts val="0"/>
                        </a:spcBef>
                        <a:spcAft>
                          <a:spcPts val="800"/>
                        </a:spcAft>
                      </a:pPr>
                      <a:endParaRPr lang="en-IN"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4165" marR="44165" marT="0" marB="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rgbClr val="B6DDE8"/>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More effective communication with parent-country management</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Less expensive than moving someone to the country</a:t>
                      </a:r>
                      <a:endParaRPr lang="en-IN" sz="120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May be more advantageous than parent-country managers due to similar culture and/or language with host</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741192920"/>
                  </a:ext>
                </a:extLst>
              </a:tr>
              <a:tr h="626875">
                <a:tc vMerge="1">
                  <a:txBody>
                    <a:bodyPr/>
                    <a:lstStyle/>
                    <a:p>
                      <a:pPr marL="0" marR="0">
                        <a:lnSpc>
                          <a:spcPct val="107000"/>
                        </a:lnSpc>
                        <a:spcBef>
                          <a:spcPts val="0"/>
                        </a:spcBef>
                        <a:spcAft>
                          <a:spcPts val="800"/>
                        </a:spcAft>
                      </a:pPr>
                      <a:endParaRPr lang="en-IN"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4165" marR="44165" marT="0" marB="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rgbClr val="DAEEF3"/>
                    </a:solidFill>
                  </a:tcPr>
                </a:tc>
                <a:tc>
                  <a:txBody>
                    <a:bodyPr/>
                    <a:lstStyle/>
                    <a:p>
                      <a:pPr marL="457200" marR="0" indent="0">
                        <a:lnSpc>
                          <a:spcPct val="107000"/>
                        </a:lnSpc>
                        <a:spcBef>
                          <a:spcPts val="0"/>
                        </a:spcBef>
                        <a:spcAft>
                          <a:spcPts val="800"/>
                        </a:spcAft>
                      </a:pPr>
                      <a:r>
                        <a:rPr lang="en-US" sz="1200">
                          <a:effectLst/>
                          <a:latin typeface="+mj-lt"/>
                          <a:ea typeface="Times New Roman" panose="02020603050405020304" pitchFamily="18" charset="0"/>
                          <a:cs typeface="Times New Roman" panose="02020603050405020304" pitchFamily="18" charset="0"/>
                        </a:rPr>
                        <a:t> </a:t>
                      </a:r>
                      <a:endParaRPr lang="en-IN" sz="120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Better understanding of local business laws, culture, and customs </a:t>
                      </a:r>
                      <a:endParaRPr lang="en-IN" sz="120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457200" marR="0" indent="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261620399"/>
                  </a:ext>
                </a:extLst>
              </a:tr>
            </a:tbl>
          </a:graphicData>
        </a:graphic>
      </p:graphicFrame>
    </p:spTree>
    <p:extLst>
      <p:ext uri="{BB962C8B-B14F-4D97-AF65-F5344CB8AC3E}">
        <p14:creationId xmlns:p14="http://schemas.microsoft.com/office/powerpoint/2010/main" val="1433931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61B0F74-09A5-489A-9583-6307195A64A6}" type="slidenum">
              <a:rPr lang="en-US" smtClean="0"/>
              <a:pPr/>
              <a:t>24</a:t>
            </a:fld>
            <a:endParaRPr lang="en-US" dirty="0"/>
          </a:p>
        </p:txBody>
      </p:sp>
      <p:sp>
        <p:nvSpPr>
          <p:cNvPr id="6" name="Title 5"/>
          <p:cNvSpPr>
            <a:spLocks noGrp="1"/>
          </p:cNvSpPr>
          <p:nvPr>
            <p:ph type="title"/>
          </p:nvPr>
        </p:nvSpPr>
        <p:spPr>
          <a:xfrm>
            <a:off x="0" y="127821"/>
            <a:ext cx="12192000" cy="924916"/>
          </a:xfrm>
        </p:spPr>
        <p:txBody>
          <a:bodyPr>
            <a:noAutofit/>
          </a:bodyPr>
          <a:lstStyle/>
          <a:p>
            <a:r>
              <a:rPr lang="en-US" sz="3200" b="1" dirty="0">
                <a:solidFill>
                  <a:srgbClr val="003399"/>
                </a:solidFill>
              </a:rPr>
              <a:t>Disadvantages of Parent-, Host-, and Third-country Nationals</a:t>
            </a:r>
          </a:p>
        </p:txBody>
      </p:sp>
      <p:sp>
        <p:nvSpPr>
          <p:cNvPr id="7" name="Rectangle 6"/>
          <p:cNvSpPr/>
          <p:nvPr/>
        </p:nvSpPr>
        <p:spPr>
          <a:xfrm>
            <a:off x="1458328" y="5117494"/>
            <a:ext cx="9144000" cy="600164"/>
          </a:xfrm>
          <a:prstGeom prst="rect">
            <a:avLst/>
          </a:prstGeom>
        </p:spPr>
        <p:txBody>
          <a:bodyPr wrap="square">
            <a:spAutoFit/>
          </a:bodyPr>
          <a:lstStyle/>
          <a:p>
            <a:pPr algn="ctr"/>
            <a:r>
              <a:rPr lang="en-US" sz="1100" dirty="0"/>
              <a:t>Source: </a:t>
            </a:r>
            <a:r>
              <a:rPr lang="en-US" sz="1100" dirty="0" err="1"/>
              <a:t>Dörrenbächer</a:t>
            </a:r>
            <a:r>
              <a:rPr lang="en-US" sz="1100" dirty="0"/>
              <a:t>, C., </a:t>
            </a:r>
            <a:r>
              <a:rPr lang="en-US" sz="1100" dirty="0" err="1"/>
              <a:t>Gammelgaard</a:t>
            </a:r>
            <a:r>
              <a:rPr lang="en-US" sz="1100" dirty="0"/>
              <a:t>, J., McDonald, F., Stephan, A., &amp; </a:t>
            </a:r>
            <a:r>
              <a:rPr lang="en-US" sz="1100" dirty="0" err="1"/>
              <a:t>Tüselmann</a:t>
            </a:r>
            <a:r>
              <a:rPr lang="en-US" sz="1100" dirty="0"/>
              <a:t>, H. (2013). Staffing foreign subsidiaries with parent country nationals or host country nationals? Insights from European subsidiaries (No. 74). Working Papers of the Institute of Management Berlin at the Berlin School of Economics and Law (HWR Berlin</a:t>
            </a:r>
          </a:p>
        </p:txBody>
      </p:sp>
      <p:sp>
        <p:nvSpPr>
          <p:cNvPr id="10" name="Footer Placeholder 9"/>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graphicFrame>
        <p:nvGraphicFramePr>
          <p:cNvPr id="8" name="Table 7">
            <a:extLst>
              <a:ext uri="{FF2B5EF4-FFF2-40B4-BE49-F238E27FC236}">
                <a16:creationId xmlns:a16="http://schemas.microsoft.com/office/drawing/2014/main" id="{BE22D990-4585-4D83-90D8-F84849AF93DB}"/>
              </a:ext>
            </a:extLst>
          </p:cNvPr>
          <p:cNvGraphicFramePr>
            <a:graphicFrameLocks noGrp="1"/>
          </p:cNvGraphicFramePr>
          <p:nvPr>
            <p:extLst>
              <p:ext uri="{D42A27DB-BD31-4B8C-83A1-F6EECF244321}">
                <p14:modId xmlns:p14="http://schemas.microsoft.com/office/powerpoint/2010/main" val="3110278811"/>
              </p:ext>
            </p:extLst>
          </p:nvPr>
        </p:nvGraphicFramePr>
        <p:xfrm>
          <a:off x="737739" y="1036695"/>
          <a:ext cx="10585177" cy="3977153"/>
        </p:xfrm>
        <a:graphic>
          <a:graphicData uri="http://schemas.openxmlformats.org/drawingml/2006/table">
            <a:tbl>
              <a:tblPr/>
              <a:tblGrid>
                <a:gridCol w="2296984">
                  <a:extLst>
                    <a:ext uri="{9D8B030D-6E8A-4147-A177-3AD203B41FA5}">
                      <a16:colId xmlns:a16="http://schemas.microsoft.com/office/drawing/2014/main" val="594700429"/>
                    </a:ext>
                  </a:extLst>
                </a:gridCol>
                <a:gridCol w="2567963">
                  <a:extLst>
                    <a:ext uri="{9D8B030D-6E8A-4147-A177-3AD203B41FA5}">
                      <a16:colId xmlns:a16="http://schemas.microsoft.com/office/drawing/2014/main" val="3288010721"/>
                    </a:ext>
                  </a:extLst>
                </a:gridCol>
                <a:gridCol w="3073935">
                  <a:extLst>
                    <a:ext uri="{9D8B030D-6E8A-4147-A177-3AD203B41FA5}">
                      <a16:colId xmlns:a16="http://schemas.microsoft.com/office/drawing/2014/main" val="119854093"/>
                    </a:ext>
                  </a:extLst>
                </a:gridCol>
                <a:gridCol w="2646295">
                  <a:extLst>
                    <a:ext uri="{9D8B030D-6E8A-4147-A177-3AD203B41FA5}">
                      <a16:colId xmlns:a16="http://schemas.microsoft.com/office/drawing/2014/main" val="4077731934"/>
                    </a:ext>
                  </a:extLst>
                </a:gridCol>
              </a:tblGrid>
              <a:tr h="519539">
                <a:tc>
                  <a:txBody>
                    <a:bodyPr/>
                    <a:lstStyle/>
                    <a:p>
                      <a:pPr marL="0" marR="0" algn="ctr">
                        <a:lnSpc>
                          <a:spcPct val="150000"/>
                        </a:lnSpc>
                        <a:spcBef>
                          <a:spcPts val="0"/>
                        </a:spcBef>
                        <a:spcAft>
                          <a:spcPts val="800"/>
                        </a:spcAft>
                      </a:pPr>
                      <a:r>
                        <a:rPr lang="en-US" sz="1400" dirty="0">
                          <a:effectLst/>
                          <a:latin typeface="+mj-lt"/>
                          <a:ea typeface="Times New Roman" panose="02020603050405020304" pitchFamily="18" charset="0"/>
                          <a:cs typeface="Times New Roman" panose="02020603050405020304" pitchFamily="18" charset="0"/>
                        </a:rPr>
                        <a:t> </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Parent-country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Host-country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Third-country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571633980"/>
                  </a:ext>
                </a:extLst>
              </a:tr>
              <a:tr h="808641">
                <a:tc rowSpan="4">
                  <a:txBody>
                    <a:bodyPr/>
                    <a:lstStyle/>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Disadvantages</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05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05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05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Language differences may be a problem</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Company culture and ways of doing business may create problems</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Still may have company culture and business process issues</a:t>
                      </a:r>
                      <a:endParaRPr lang="en-IN" sz="12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99937297"/>
                  </a:ext>
                </a:extLst>
              </a:tr>
              <a:tr h="1031692">
                <a:tc vMerge="1">
                  <a:txBody>
                    <a:bodyPr/>
                    <a:lstStyle/>
                    <a:p>
                      <a:pPr marL="0" marR="0">
                        <a:lnSpc>
                          <a:spcPct val="107000"/>
                        </a:lnSpc>
                        <a:spcBef>
                          <a:spcPts val="0"/>
                        </a:spcBef>
                        <a:spcAft>
                          <a:spcPts val="800"/>
                        </a:spcAft>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Compensation may be more of a problem than with host-country nationals</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May create more problems communicating with the parent office</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Host-country government may create barriers to third-party managers</a:t>
                      </a:r>
                      <a:endParaRPr lang="en-IN" sz="12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189106234"/>
                  </a:ext>
                </a:extLst>
              </a:tr>
              <a:tr h="1031692">
                <a:tc vMerge="1">
                  <a:txBody>
                    <a:bodyPr/>
                    <a:lstStyle/>
                    <a:p>
                      <a:pPr marL="0" marR="0">
                        <a:lnSpc>
                          <a:spcPct val="107000"/>
                        </a:lnSpc>
                        <a:spcBef>
                          <a:spcPts val="0"/>
                        </a:spcBef>
                        <a:spcAft>
                          <a:spcPts val="800"/>
                        </a:spcAft>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Country culture may create barriers to success for employee and family</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Loyalty to the country may outweigh loyalty to the company</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Income and other tax rules can be complex</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741192920"/>
                  </a:ext>
                </a:extLst>
              </a:tr>
              <a:tr h="585589">
                <a:tc vMerge="1">
                  <a:txBody>
                    <a:bodyPr/>
                    <a:lstStyle/>
                    <a:p>
                      <a:pPr marL="0" marR="0">
                        <a:lnSpc>
                          <a:spcPct val="107000"/>
                        </a:lnSpc>
                        <a:spcBef>
                          <a:spcPts val="0"/>
                        </a:spcBef>
                        <a:spcAft>
                          <a:spcPts val="800"/>
                        </a:spcAft>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Income and other tax rules can be complex</a:t>
                      </a:r>
                      <a:endParaRPr lang="en-IN" sz="12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457200" marR="0" indent="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457200" marR="0" indent="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261620399"/>
                  </a:ext>
                </a:extLst>
              </a:tr>
            </a:tbl>
          </a:graphicData>
        </a:graphic>
      </p:graphicFrame>
    </p:spTree>
    <p:extLst>
      <p:ext uri="{BB962C8B-B14F-4D97-AF65-F5344CB8AC3E}">
        <p14:creationId xmlns:p14="http://schemas.microsoft.com/office/powerpoint/2010/main" val="3146327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913" y="136524"/>
            <a:ext cx="11247040" cy="1143000"/>
          </a:xfrm>
        </p:spPr>
        <p:txBody>
          <a:bodyPr>
            <a:normAutofit fontScale="90000"/>
          </a:bodyPr>
          <a:lstStyle/>
          <a:p>
            <a:r>
              <a:rPr lang="en-US" b="1" dirty="0">
                <a:solidFill>
                  <a:srgbClr val="003399"/>
                </a:solidFill>
              </a:rPr>
              <a:t>Developing and Managing Global Human Resources</a:t>
            </a:r>
          </a:p>
        </p:txBody>
      </p:sp>
      <p:sp>
        <p:nvSpPr>
          <p:cNvPr id="4" name="Content Placeholder 3"/>
          <p:cNvSpPr>
            <a:spLocks noGrp="1"/>
          </p:cNvSpPr>
          <p:nvPr>
            <p:ph idx="1"/>
          </p:nvPr>
        </p:nvSpPr>
        <p:spPr/>
        <p:txBody>
          <a:bodyPr>
            <a:normAutofit lnSpcReduction="10000"/>
          </a:bodyPr>
          <a:lstStyle/>
          <a:p>
            <a:pPr algn="just"/>
            <a:r>
              <a:rPr lang="en-US" dirty="0"/>
              <a:t>To achieve HR success on a global scale, companies must select right individuals, train appropriately, and support with resources</a:t>
            </a:r>
          </a:p>
          <a:p>
            <a:pPr algn="just"/>
            <a:r>
              <a:rPr lang="en-US" dirty="0"/>
              <a:t>International assignments need different considerations</a:t>
            </a:r>
          </a:p>
          <a:p>
            <a:pPr lvl="1" algn="just"/>
            <a:r>
              <a:rPr lang="en-US" dirty="0"/>
              <a:t>Recruiting and selecting internationally</a:t>
            </a:r>
          </a:p>
          <a:p>
            <a:pPr lvl="2" algn="just"/>
            <a:r>
              <a:rPr lang="en-US" dirty="0"/>
              <a:t>Negotiating assignments</a:t>
            </a:r>
          </a:p>
          <a:p>
            <a:pPr lvl="2" algn="just"/>
            <a:r>
              <a:rPr lang="en-US" dirty="0"/>
              <a:t>Tax consequences</a:t>
            </a:r>
          </a:p>
          <a:p>
            <a:pPr lvl="2" algn="just"/>
            <a:r>
              <a:rPr lang="en-US" dirty="0"/>
              <a:t>Relocation expenses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25</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6432259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60" y="136524"/>
            <a:ext cx="11521280" cy="1143000"/>
          </a:xfrm>
        </p:spPr>
        <p:txBody>
          <a:bodyPr>
            <a:normAutofit/>
          </a:bodyPr>
          <a:lstStyle/>
          <a:p>
            <a:r>
              <a:rPr lang="en-US" b="1" dirty="0">
                <a:solidFill>
                  <a:srgbClr val="003399"/>
                </a:solidFill>
              </a:rPr>
              <a:t>Expatriate Training and Preparation </a:t>
            </a:r>
            <a:r>
              <a:rPr lang="en-US" sz="2000" b="1" dirty="0">
                <a:solidFill>
                  <a:srgbClr val="003399"/>
                </a:solidFill>
              </a:rPr>
              <a:t>(1 of 2) </a:t>
            </a:r>
          </a:p>
        </p:txBody>
      </p:sp>
      <p:sp>
        <p:nvSpPr>
          <p:cNvPr id="4" name="Content Placeholder 3"/>
          <p:cNvSpPr>
            <a:spLocks noGrp="1"/>
          </p:cNvSpPr>
          <p:nvPr>
            <p:ph idx="1"/>
          </p:nvPr>
        </p:nvSpPr>
        <p:spPr>
          <a:xfrm>
            <a:off x="767408" y="1484784"/>
            <a:ext cx="10657184" cy="4230217"/>
          </a:xfrm>
        </p:spPr>
        <p:txBody>
          <a:bodyPr>
            <a:normAutofit/>
          </a:bodyPr>
          <a:lstStyle/>
          <a:p>
            <a:pPr algn="just"/>
            <a:r>
              <a:rPr lang="en-US" dirty="0"/>
              <a:t>Expatriates: Employees who leave home country to work in another  country</a:t>
            </a:r>
          </a:p>
          <a:p>
            <a:pPr algn="just"/>
            <a:r>
              <a:rPr lang="en-US" dirty="0"/>
              <a:t>Costs of training and preparing expatriates are high, with no guarantee that employees who achieve success domestically will prosper elsewhere. </a:t>
            </a:r>
          </a:p>
          <a:p>
            <a:pPr marL="0" indent="0">
              <a:buNone/>
            </a:pPr>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26</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2507530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128" y="142419"/>
            <a:ext cx="10972800" cy="1143000"/>
          </a:xfrm>
        </p:spPr>
        <p:txBody>
          <a:bodyPr>
            <a:normAutofit/>
          </a:bodyPr>
          <a:lstStyle/>
          <a:p>
            <a:r>
              <a:rPr lang="en-US" b="1" dirty="0">
                <a:solidFill>
                  <a:srgbClr val="003399"/>
                </a:solidFill>
              </a:rPr>
              <a:t>Expatriate Training and Preparation </a:t>
            </a:r>
            <a:r>
              <a:rPr lang="en-US" sz="1300" b="1" dirty="0">
                <a:solidFill>
                  <a:srgbClr val="003399"/>
                </a:solidFill>
              </a:rPr>
              <a:t>(2 of 2)</a:t>
            </a:r>
          </a:p>
        </p:txBody>
      </p:sp>
      <p:sp>
        <p:nvSpPr>
          <p:cNvPr id="4" name="Content Placeholder 3"/>
          <p:cNvSpPr>
            <a:spLocks noGrp="1"/>
          </p:cNvSpPr>
          <p:nvPr>
            <p:ph idx="1"/>
          </p:nvPr>
        </p:nvSpPr>
        <p:spPr>
          <a:xfrm>
            <a:off x="606128" y="1556792"/>
            <a:ext cx="10972800" cy="3917032"/>
          </a:xfrm>
        </p:spPr>
        <p:txBody>
          <a:bodyPr>
            <a:normAutofit lnSpcReduction="10000"/>
          </a:bodyPr>
          <a:lstStyle/>
          <a:p>
            <a:pPr algn="just"/>
            <a:r>
              <a:rPr lang="en-US" dirty="0"/>
              <a:t>Cultural Training</a:t>
            </a:r>
          </a:p>
          <a:p>
            <a:pPr lvl="1" algn="just"/>
            <a:r>
              <a:rPr lang="en-US" dirty="0"/>
              <a:t>Preparing employees for expatriate assignments will primarily be a training process in cross-cultural training.</a:t>
            </a:r>
          </a:p>
          <a:p>
            <a:pPr lvl="1" algn="just"/>
            <a:r>
              <a:rPr lang="en-US" dirty="0"/>
              <a:t>Culture shock can occur when we move from one culture to another.</a:t>
            </a:r>
          </a:p>
          <a:p>
            <a:pPr algn="just"/>
            <a:r>
              <a:rPr lang="en-US" dirty="0"/>
              <a:t>Communication Training</a:t>
            </a:r>
          </a:p>
          <a:p>
            <a:pPr lvl="1" algn="just"/>
            <a:r>
              <a:rPr lang="en-US" dirty="0"/>
              <a:t>Expatriates require language training and other communication types (verbal, nonverbal, and symbolic).</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27</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3968129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476" y="164183"/>
            <a:ext cx="11319048" cy="1143000"/>
          </a:xfrm>
        </p:spPr>
        <p:txBody>
          <a:bodyPr>
            <a:normAutofit/>
          </a:bodyPr>
          <a:lstStyle/>
          <a:p>
            <a:r>
              <a:rPr lang="en-US" b="1" dirty="0">
                <a:solidFill>
                  <a:srgbClr val="003399"/>
                </a:solidFill>
              </a:rPr>
              <a:t>Repatriation After Foreign Assignments</a:t>
            </a:r>
          </a:p>
        </p:txBody>
      </p:sp>
      <p:sp>
        <p:nvSpPr>
          <p:cNvPr id="3" name="Content Placeholder 2"/>
          <p:cNvSpPr>
            <a:spLocks noGrp="1"/>
          </p:cNvSpPr>
          <p:nvPr>
            <p:ph idx="1"/>
          </p:nvPr>
        </p:nvSpPr>
        <p:spPr/>
        <p:txBody>
          <a:bodyPr>
            <a:normAutofit/>
          </a:bodyPr>
          <a:lstStyle/>
          <a:p>
            <a:pPr marL="0" indent="0" algn="just">
              <a:buNone/>
            </a:pPr>
            <a:r>
              <a:rPr lang="en-US" dirty="0"/>
              <a:t>A series of steps need to occur to get an expatriate back into the home country work routine:</a:t>
            </a:r>
          </a:p>
          <a:p>
            <a:pPr lvl="1" algn="just"/>
            <a:r>
              <a:rPr lang="en-US" dirty="0"/>
              <a:t>Reentry training</a:t>
            </a:r>
          </a:p>
          <a:p>
            <a:pPr lvl="1" algn="just"/>
            <a:r>
              <a:rPr lang="en-US" dirty="0"/>
              <a:t>Job training into a position commensurate with the employee’s level of expertise</a:t>
            </a:r>
          </a:p>
          <a:p>
            <a:pPr lvl="1" algn="just"/>
            <a:r>
              <a:rPr lang="en-US" dirty="0"/>
              <a:t>Mentoring assistance</a:t>
            </a:r>
          </a:p>
          <a:p>
            <a:pPr lvl="1" algn="just"/>
            <a:r>
              <a:rPr lang="en-US" dirty="0"/>
              <a:t>A show of appreciation for the employee’s international service</a:t>
            </a:r>
          </a:p>
          <a:p>
            <a:endParaRPr lang="en-US" dirty="0"/>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28</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1741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55CCD7-E957-463E-9B75-F66D443DA943}"/>
              </a:ext>
            </a:extLst>
          </p:cNvPr>
          <p:cNvSpPr>
            <a:spLocks noGrp="1"/>
          </p:cNvSpPr>
          <p:nvPr>
            <p:ph idx="1"/>
          </p:nvPr>
        </p:nvSpPr>
        <p:spPr>
          <a:xfrm>
            <a:off x="609600" y="764704"/>
            <a:ext cx="10972800" cy="3917032"/>
          </a:xfrm>
        </p:spPr>
        <p:txBody>
          <a:bodyPr/>
          <a:lstStyle/>
          <a:p>
            <a:pPr marL="0" indent="0">
              <a:buNone/>
            </a:pPr>
            <a:endParaRPr lang="en-GB" b="1" dirty="0"/>
          </a:p>
          <a:p>
            <a:pPr marL="0" indent="0">
              <a:buNone/>
            </a:pPr>
            <a:endParaRPr lang="en-GB" b="1" dirty="0"/>
          </a:p>
          <a:p>
            <a:pPr marL="0" indent="0">
              <a:buNone/>
            </a:pPr>
            <a:r>
              <a:rPr lang="en-GB" b="1" dirty="0"/>
              <a:t>          </a:t>
            </a:r>
            <a:r>
              <a:rPr lang="en-GB" sz="3600" b="1" dirty="0"/>
              <a:t>Introduction to Managing Compensation</a:t>
            </a:r>
            <a:br>
              <a:rPr lang="en-GB" sz="3600" b="1" dirty="0"/>
            </a:br>
            <a:endParaRPr lang="en-US" sz="3600" dirty="0"/>
          </a:p>
        </p:txBody>
      </p:sp>
    </p:spTree>
    <p:extLst>
      <p:ext uri="{BB962C8B-B14F-4D97-AF65-F5344CB8AC3E}">
        <p14:creationId xmlns:p14="http://schemas.microsoft.com/office/powerpoint/2010/main" val="6397446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B8E1-087B-4904-ADE1-EEC001FE9CFE}"/>
              </a:ext>
            </a:extLst>
          </p:cNvPr>
          <p:cNvSpPr>
            <a:spLocks noGrp="1"/>
          </p:cNvSpPr>
          <p:nvPr>
            <p:ph type="title"/>
          </p:nvPr>
        </p:nvSpPr>
        <p:spPr>
          <a:xfrm>
            <a:off x="609600" y="274638"/>
            <a:ext cx="10972800" cy="562074"/>
          </a:xfrm>
        </p:spPr>
        <p:txBody>
          <a:bodyPr/>
          <a:lstStyle/>
          <a:p>
            <a:r>
              <a:rPr lang="en-US" dirty="0"/>
              <a:t> </a:t>
            </a:r>
            <a:br>
              <a:rPr lang="en-US" dirty="0"/>
            </a:br>
            <a:r>
              <a:rPr lang="en-US" sz="3200" b="1" dirty="0">
                <a:solidFill>
                  <a:srgbClr val="0070C0"/>
                </a:solidFill>
              </a:rPr>
              <a:t>Introduction to Managing Compensation</a:t>
            </a:r>
            <a:br>
              <a:rPr lang="en-US" dirty="0">
                <a:solidFill>
                  <a:srgbClr val="0070C0"/>
                </a:solidFill>
              </a:rPr>
            </a:br>
            <a:endParaRPr lang="en-US" dirty="0">
              <a:solidFill>
                <a:srgbClr val="0070C0"/>
              </a:solidFill>
            </a:endParaRPr>
          </a:p>
        </p:txBody>
      </p:sp>
      <p:sp>
        <p:nvSpPr>
          <p:cNvPr id="3" name="Content Placeholder 2">
            <a:extLst>
              <a:ext uri="{FF2B5EF4-FFF2-40B4-BE49-F238E27FC236}">
                <a16:creationId xmlns:a16="http://schemas.microsoft.com/office/drawing/2014/main" id="{1CE13458-24A6-4954-9794-05CA33CB35CA}"/>
              </a:ext>
            </a:extLst>
          </p:cNvPr>
          <p:cNvSpPr>
            <a:spLocks noGrp="1"/>
          </p:cNvSpPr>
          <p:nvPr>
            <p:ph idx="1"/>
          </p:nvPr>
        </p:nvSpPr>
        <p:spPr>
          <a:xfrm>
            <a:off x="609600" y="1052736"/>
            <a:ext cx="10972800" cy="4464497"/>
          </a:xfrm>
        </p:spPr>
        <p:txBody>
          <a:bodyPr/>
          <a:lstStyle/>
          <a:p>
            <a:r>
              <a:rPr lang="en-GB" sz="2000" dirty="0"/>
              <a:t>Global compensation managers (i.e. everyone involved at any level in pay-related decisions) increasingly deal with two areas of focus. </a:t>
            </a:r>
          </a:p>
          <a:p>
            <a:pPr lvl="1"/>
            <a:r>
              <a:rPr lang="en-GB" sz="2000" dirty="0"/>
              <a:t>Manage highly complex and turbulent local details </a:t>
            </a:r>
          </a:p>
          <a:p>
            <a:pPr lvl="1"/>
            <a:r>
              <a:rPr lang="en-GB" sz="2000" dirty="0"/>
              <a:t>while concurrently building and maintaining a unified, strategic pattern of compensation policies, practices and values.</a:t>
            </a:r>
          </a:p>
          <a:p>
            <a:endParaRPr lang="en-GB" sz="2000" dirty="0"/>
          </a:p>
          <a:p>
            <a:pPr marL="0" indent="0">
              <a:buNone/>
            </a:pPr>
            <a:r>
              <a:rPr lang="en-GB" sz="2000" dirty="0"/>
              <a:t>requires knowledge of:</a:t>
            </a:r>
          </a:p>
          <a:p>
            <a:r>
              <a:rPr lang="en-GB" sz="2000" dirty="0"/>
              <a:t> employment and taxation law, customs, environment and employment practices of many foreign countries</a:t>
            </a:r>
          </a:p>
          <a:p>
            <a:r>
              <a:rPr lang="en-GB" sz="2000" dirty="0"/>
              <a:t>familiarity with currency fluctuations and the effect of inflation on compensation</a:t>
            </a:r>
          </a:p>
          <a:p>
            <a:r>
              <a:rPr lang="en-GB" sz="2000" dirty="0"/>
              <a:t>an understanding of why and when special allowances must be supplied and which allowances are necessary in what countries – all within the context of shifting political, economic and social conditions.</a:t>
            </a:r>
          </a:p>
          <a:p>
            <a:endParaRPr lang="en-US" dirty="0"/>
          </a:p>
        </p:txBody>
      </p:sp>
    </p:spTree>
    <p:extLst>
      <p:ext uri="{BB962C8B-B14F-4D97-AF65-F5344CB8AC3E}">
        <p14:creationId xmlns:p14="http://schemas.microsoft.com/office/powerpoint/2010/main" val="22443067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508" y="136524"/>
            <a:ext cx="10742984" cy="1143000"/>
          </a:xfrm>
        </p:spPr>
        <p:txBody>
          <a:bodyPr>
            <a:normAutofit/>
          </a:bodyPr>
          <a:lstStyle/>
          <a:p>
            <a:r>
              <a:rPr lang="en-US" b="1" dirty="0">
                <a:solidFill>
                  <a:srgbClr val="003399"/>
                </a:solidFill>
              </a:rPr>
              <a:t>Compensating Your Global Workforce</a:t>
            </a:r>
          </a:p>
        </p:txBody>
      </p:sp>
      <p:sp>
        <p:nvSpPr>
          <p:cNvPr id="4" name="Content Placeholder 3"/>
          <p:cNvSpPr>
            <a:spLocks noGrp="1"/>
          </p:cNvSpPr>
          <p:nvPr>
            <p:ph idx="1"/>
          </p:nvPr>
        </p:nvSpPr>
        <p:spPr>
          <a:xfrm>
            <a:off x="609600" y="1279524"/>
            <a:ext cx="10972800" cy="4741764"/>
          </a:xfrm>
        </p:spPr>
        <p:txBody>
          <a:bodyPr>
            <a:noAutofit/>
          </a:bodyPr>
          <a:lstStyle/>
          <a:p>
            <a:pPr algn="just"/>
            <a:r>
              <a:rPr lang="en-US" dirty="0"/>
              <a:t>Pay, benefits, and incentives take different dynamics for a global workforce.  </a:t>
            </a:r>
          </a:p>
          <a:p>
            <a:pPr algn="just"/>
            <a:r>
              <a:rPr lang="en-US" dirty="0"/>
              <a:t>Considerations include cost of living adjustments and pay differentials. These alternatives should be considered:</a:t>
            </a:r>
          </a:p>
          <a:p>
            <a:pPr lvl="2"/>
            <a:r>
              <a:rPr lang="en-US" dirty="0"/>
              <a:t>The Going Rate Approach (also referred to as the Market Rate Approach).</a:t>
            </a:r>
          </a:p>
          <a:p>
            <a:pPr lvl="2"/>
            <a:r>
              <a:rPr lang="en-US" dirty="0"/>
              <a:t>The Balance Sheet Approach (sometimes known as the Build-up Approach).</a:t>
            </a:r>
          </a:p>
          <a:p>
            <a:pPr lvl="2"/>
            <a:r>
              <a:rPr lang="en-US" dirty="0"/>
              <a:t>The Local Plus approach</a:t>
            </a:r>
          </a:p>
          <a:p>
            <a:pPr lvl="2"/>
            <a:endParaRPr lang="en-US" dirty="0"/>
          </a:p>
          <a:p>
            <a:pPr lvl="1"/>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31</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612386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5915"/>
            <a:ext cx="10972800" cy="1143000"/>
          </a:xfrm>
        </p:spPr>
        <p:txBody>
          <a:bodyPr/>
          <a:lstStyle/>
          <a:p>
            <a:r>
              <a:rPr lang="en-US" b="1" dirty="0">
                <a:solidFill>
                  <a:srgbClr val="003399"/>
                </a:solidFill>
              </a:rPr>
              <a:t>Incentives in Global Firms</a:t>
            </a:r>
          </a:p>
        </p:txBody>
      </p:sp>
      <p:sp>
        <p:nvSpPr>
          <p:cNvPr id="4" name="Content Placeholder 3"/>
          <p:cNvSpPr>
            <a:spLocks noGrp="1"/>
          </p:cNvSpPr>
          <p:nvPr>
            <p:ph idx="1"/>
          </p:nvPr>
        </p:nvSpPr>
        <p:spPr/>
        <p:txBody>
          <a:bodyPr>
            <a:normAutofit/>
          </a:bodyPr>
          <a:lstStyle/>
          <a:p>
            <a:pPr algn="just"/>
            <a:r>
              <a:rPr lang="en-US" dirty="0"/>
              <a:t>Effective global leaders are a vital asset that can offer a competitive advantage within organizations today.</a:t>
            </a:r>
          </a:p>
          <a:p>
            <a:pPr algn="just"/>
            <a:r>
              <a:rPr lang="en-US" dirty="0"/>
              <a:t>In some emerging-market countries, variable pay is a higher proportion of overall compensation than in most developed markets. </a:t>
            </a:r>
          </a:p>
          <a:p>
            <a:pPr algn="just"/>
            <a:r>
              <a:rPr lang="en-US" dirty="0"/>
              <a:t>However, in other countries, variable pay still has negative connotations, especially as an individual incentive.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32</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937358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79D3D-2A41-4CEB-B486-25B0885F5552}"/>
              </a:ext>
            </a:extLst>
          </p:cNvPr>
          <p:cNvSpPr>
            <a:spLocks noGrp="1"/>
          </p:cNvSpPr>
          <p:nvPr>
            <p:ph type="title"/>
          </p:nvPr>
        </p:nvSpPr>
        <p:spPr>
          <a:xfrm>
            <a:off x="609600" y="274638"/>
            <a:ext cx="10972800" cy="418058"/>
          </a:xfrm>
        </p:spPr>
        <p:txBody>
          <a:bodyPr/>
          <a:lstStyle/>
          <a:p>
            <a:br>
              <a:rPr lang="en-US" dirty="0"/>
            </a:br>
            <a:r>
              <a:rPr lang="en-US" sz="4000" b="1" dirty="0">
                <a:solidFill>
                  <a:srgbClr val="0070C0"/>
                </a:solidFill>
              </a:rPr>
              <a:t>Objectives of International Compensation</a:t>
            </a:r>
            <a:br>
              <a:rPr lang="en-US" sz="4000" b="1" dirty="0"/>
            </a:br>
            <a:endParaRPr lang="en-US" sz="4000" b="1" dirty="0"/>
          </a:p>
        </p:txBody>
      </p:sp>
      <p:sp>
        <p:nvSpPr>
          <p:cNvPr id="3" name="Content Placeholder 2">
            <a:extLst>
              <a:ext uri="{FF2B5EF4-FFF2-40B4-BE49-F238E27FC236}">
                <a16:creationId xmlns:a16="http://schemas.microsoft.com/office/drawing/2014/main" id="{543AA345-7074-4300-A114-B85D3EA796B9}"/>
              </a:ext>
            </a:extLst>
          </p:cNvPr>
          <p:cNvSpPr>
            <a:spLocks noGrp="1"/>
          </p:cNvSpPr>
          <p:nvPr>
            <p:ph idx="1"/>
          </p:nvPr>
        </p:nvSpPr>
        <p:spPr>
          <a:xfrm>
            <a:off x="609600" y="908720"/>
            <a:ext cx="10972800" cy="4608513"/>
          </a:xfrm>
        </p:spPr>
        <p:txBody>
          <a:bodyPr/>
          <a:lstStyle/>
          <a:p>
            <a:pPr marL="0" indent="0">
              <a:buNone/>
            </a:pPr>
            <a:r>
              <a:rPr lang="en-GB" sz="2000" dirty="0"/>
              <a:t>When developing international compensation policies, the </a:t>
            </a:r>
            <a:r>
              <a:rPr lang="en-GB" sz="2000" b="1" dirty="0"/>
              <a:t>firm</a:t>
            </a:r>
            <a:r>
              <a:rPr lang="en-GB" sz="2000" dirty="0"/>
              <a:t> seeks to satisfy several objectives:</a:t>
            </a:r>
          </a:p>
          <a:p>
            <a:pPr lvl="0"/>
            <a:r>
              <a:rPr lang="en-GB" sz="2000" dirty="0"/>
              <a:t>Policy should be consistent with the overall strategy, structure and business needs of the multinational.</a:t>
            </a:r>
          </a:p>
          <a:p>
            <a:pPr lvl="0"/>
            <a:r>
              <a:rPr lang="en-GB" sz="2000" dirty="0"/>
              <a:t>The policy must work to attract and retain staff in the areas where the multinational has the greatest needs and opportunities (competitive and recognise factors such as incentive for foreign service, tax equalisation and reimbursement for reasonable costs).</a:t>
            </a:r>
          </a:p>
          <a:p>
            <a:pPr lvl="0"/>
            <a:r>
              <a:rPr lang="en-GB" sz="2000" dirty="0"/>
              <a:t>Policy should facilitate the transfer of international employees in the most cost-effective manner for the firm..</a:t>
            </a:r>
          </a:p>
          <a:p>
            <a:pPr lvl="0"/>
            <a:r>
              <a:rPr lang="en-GB" sz="2000" dirty="0"/>
              <a:t>expect a foreign assignment to offer opportunities for financial advancement through income and/or savings.</a:t>
            </a:r>
          </a:p>
          <a:p>
            <a:pPr lvl="0"/>
            <a:r>
              <a:rPr lang="en-GB" sz="2000" dirty="0"/>
              <a:t>expect issues such as housing, education of children and recreation to be addressed in the policy. </a:t>
            </a:r>
          </a:p>
          <a:p>
            <a:pPr lvl="0"/>
            <a:r>
              <a:rPr lang="en-GB" sz="2000" dirty="0"/>
              <a:t>expectations in terms of career advancement and repatriation.</a:t>
            </a:r>
          </a:p>
          <a:p>
            <a:pPr lvl="0"/>
            <a:endParaRPr lang="en-GB" sz="2000" dirty="0"/>
          </a:p>
          <a:p>
            <a:endParaRPr lang="en-US" dirty="0"/>
          </a:p>
        </p:txBody>
      </p:sp>
    </p:spTree>
    <p:extLst>
      <p:ext uri="{BB962C8B-B14F-4D97-AF65-F5344CB8AC3E}">
        <p14:creationId xmlns:p14="http://schemas.microsoft.com/office/powerpoint/2010/main" val="17369685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Image result for question mark">
            <a:extLst>
              <a:ext uri="{FF2B5EF4-FFF2-40B4-BE49-F238E27FC236}">
                <a16:creationId xmlns:a16="http://schemas.microsoft.com/office/drawing/2014/main" id="{5B7D8827-162E-43EE-8DC7-2B49835A8A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5720" y="332656"/>
            <a:ext cx="4896543" cy="468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99688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Armstrong, M., 2014. </a:t>
            </a:r>
            <a:r>
              <a:rPr lang="en-GB" sz="1800" i="1" dirty="0">
                <a:latin typeface="Arial" panose="020B0604020202020204" pitchFamily="34" charset="0"/>
                <a:ea typeface="Times New Roman" panose="02020603050405020304" pitchFamily="18" charset="0"/>
                <a:cs typeface="Times New Roman" panose="02020603050405020304" pitchFamily="18" charset="0"/>
              </a:rPr>
              <a:t>Armstrong’s handbook of human resource management practice</a:t>
            </a:r>
            <a:r>
              <a:rPr lang="en-GB" sz="1800" dirty="0">
                <a:latin typeface="Arial" panose="020B0604020202020204" pitchFamily="34" charset="0"/>
                <a:ea typeface="Times New Roman" panose="02020603050405020304" pitchFamily="18" charset="0"/>
                <a:cs typeface="Times New Roman" panose="02020603050405020304" pitchFamily="18" charset="0"/>
              </a:rPr>
              <a:t>. 13</a:t>
            </a:r>
            <a:r>
              <a:rPr lang="en-GB" sz="1800" baseline="30000" dirty="0">
                <a:latin typeface="Arial" panose="020B0604020202020204" pitchFamily="34" charset="0"/>
                <a:ea typeface="Times New Roman" panose="02020603050405020304" pitchFamily="18" charset="0"/>
                <a:cs typeface="Times New Roman" panose="02020603050405020304" pitchFamily="18" charset="0"/>
              </a:rPr>
              <a:t> </a:t>
            </a:r>
            <a:r>
              <a:rPr lang="en-GB" sz="1800" dirty="0">
                <a:latin typeface="Arial" panose="020B0604020202020204" pitchFamily="34" charset="0"/>
                <a:ea typeface="Times New Roman" panose="02020603050405020304" pitchFamily="18" charset="0"/>
                <a:cs typeface="Times New Roman" panose="02020603050405020304" pitchFamily="18" charset="0"/>
              </a:rPr>
              <a:t>ed. London, Kogan Page.</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Lussier, R. N. &amp; Hendon, J. R., 2019.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Fundamentals of Human Resource Management: Functions, Applications, and Skill Development. 2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ed. London: SAGE Publications, Inc.</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Torrington, D., 2020</a:t>
            </a:r>
            <a:r>
              <a:rPr lang="en-GB" sz="1800" dirty="0">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11 ed. Harlow:  Pearson Education.</a:t>
            </a:r>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5691199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TotalTime>
  <Words>2332</Words>
  <Application>Microsoft Office PowerPoint</Application>
  <PresentationFormat>Widescreen</PresentationFormat>
  <Paragraphs>240</Paragraphs>
  <Slides>35</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Aharoni</vt:lpstr>
      <vt:lpstr>Arial</vt:lpstr>
      <vt:lpstr>Myriad Pro</vt:lpstr>
      <vt:lpstr>Symbol</vt:lpstr>
      <vt:lpstr>Tenorite</vt:lpstr>
      <vt:lpstr>Verdana</vt:lpstr>
      <vt:lpstr>20140311PresentationUWTSDTemplate</vt:lpstr>
      <vt:lpstr>LCMB7000</vt:lpstr>
      <vt:lpstr>Why do firms internationalise?</vt:lpstr>
      <vt:lpstr>Reasons for Business Globalization</vt:lpstr>
      <vt:lpstr>The Demands of International Growth on a firm</vt:lpstr>
      <vt:lpstr>Is HRM Different in Global Firms? (1 of 2)</vt:lpstr>
      <vt:lpstr>Is HRM Different in Global Firms? (2 of 2)</vt:lpstr>
      <vt:lpstr>Legal, Ethical, and Cultural Issues</vt:lpstr>
      <vt:lpstr>Examples of Impact of the Cultural and Institutional Context on HRM Practices</vt:lpstr>
      <vt:lpstr>National Culture</vt:lpstr>
      <vt:lpstr>Culturally Speaking: Individualism-Collectivism</vt:lpstr>
      <vt:lpstr>Hofstede’s Model of Culture </vt:lpstr>
      <vt:lpstr>Hofstede’s Dimensions of  Culture </vt:lpstr>
      <vt:lpstr>Skills and Traits for Global Managers </vt:lpstr>
      <vt:lpstr> International Staffing: Home or Local? </vt:lpstr>
      <vt:lpstr>Staffing Choices: Home-, Host-, or Third-Country Employees</vt:lpstr>
      <vt:lpstr> International Staffing: Home or Local? </vt:lpstr>
      <vt:lpstr>Advantages of Parent- (Home-) Country Nationals </vt:lpstr>
      <vt:lpstr>Disadvantages of Parent- (Home-) Country Nationals </vt:lpstr>
      <vt:lpstr>Advantages of Host-Country Nationals </vt:lpstr>
      <vt:lpstr>Disadvantages of Host-Country Nationals </vt:lpstr>
      <vt:lpstr>Advantages of Third-Country Nationals </vt:lpstr>
      <vt:lpstr>Disadvantages of Third-Country Nationals </vt:lpstr>
      <vt:lpstr>Advantages of Parent-, Host-, and Third-country Nationals</vt:lpstr>
      <vt:lpstr>Disadvantages of Parent-, Host-, and Third-country Nationals</vt:lpstr>
      <vt:lpstr>Developing and Managing Global Human Resources</vt:lpstr>
      <vt:lpstr>Expatriate Training and Preparation (1 of 2) </vt:lpstr>
      <vt:lpstr>Expatriate Training and Preparation (2 of 2)</vt:lpstr>
      <vt:lpstr>Repatriation After Foreign Assignments</vt:lpstr>
      <vt:lpstr>PowerPoint Presentation</vt:lpstr>
      <vt:lpstr>  Introduction to Managing Compensation </vt:lpstr>
      <vt:lpstr>Compensating Your Global Workforce</vt:lpstr>
      <vt:lpstr>Incentives in Global Firms</vt:lpstr>
      <vt:lpstr> Objectives of International Compensation </vt:lpstr>
      <vt:lpstr>PowerPoint Presentation</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Uju Ugochukwu</cp:lastModifiedBy>
  <cp:revision>83</cp:revision>
  <dcterms:created xsi:type="dcterms:W3CDTF">2020-09-30T03:06:41Z</dcterms:created>
  <dcterms:modified xsi:type="dcterms:W3CDTF">2021-11-16T22:04:13Z</dcterms:modified>
</cp:coreProperties>
</file>