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8"/>
  </p:notesMasterIdLst>
  <p:sldIdLst>
    <p:sldId id="256" r:id="rId2"/>
    <p:sldId id="279" r:id="rId3"/>
    <p:sldId id="294" r:id="rId4"/>
    <p:sldId id="290" r:id="rId5"/>
    <p:sldId id="310" r:id="rId6"/>
    <p:sldId id="311" r:id="rId7"/>
    <p:sldId id="286" r:id="rId8"/>
    <p:sldId id="274" r:id="rId9"/>
    <p:sldId id="317" r:id="rId10"/>
    <p:sldId id="293" r:id="rId11"/>
    <p:sldId id="299" r:id="rId12"/>
    <p:sldId id="309" r:id="rId13"/>
    <p:sldId id="288" r:id="rId14"/>
    <p:sldId id="321" r:id="rId15"/>
    <p:sldId id="318" r:id="rId16"/>
    <p:sldId id="320" r:id="rId17"/>
    <p:sldId id="306" r:id="rId18"/>
    <p:sldId id="296" r:id="rId19"/>
    <p:sldId id="324" r:id="rId20"/>
    <p:sldId id="314" r:id="rId21"/>
    <p:sldId id="295" r:id="rId22"/>
    <p:sldId id="313" r:id="rId23"/>
    <p:sldId id="275" r:id="rId24"/>
    <p:sldId id="326" r:id="rId25"/>
    <p:sldId id="319" r:id="rId26"/>
    <p:sldId id="325" r:id="rId27"/>
    <p:sldId id="283" r:id="rId28"/>
    <p:sldId id="303" r:id="rId29"/>
    <p:sldId id="282" r:id="rId30"/>
    <p:sldId id="284" r:id="rId31"/>
    <p:sldId id="312" r:id="rId32"/>
    <p:sldId id="316" r:id="rId33"/>
    <p:sldId id="270" r:id="rId34"/>
    <p:sldId id="327" r:id="rId35"/>
    <p:sldId id="271" r:id="rId36"/>
    <p:sldId id="328"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ED968"/>
    <a:srgbClr val="68B435"/>
    <a:srgbClr val="33FD1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89"/>
    <p:restoredTop sz="62455"/>
  </p:normalViewPr>
  <p:slideViewPr>
    <p:cSldViewPr snapToGrid="0" snapToObjects="1">
      <p:cViewPr>
        <p:scale>
          <a:sx n="75" d="100"/>
          <a:sy n="75" d="100"/>
        </p:scale>
        <p:origin x="1496"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9737A3-7125-E44F-A694-C82653693A45}" type="datetimeFigureOut">
              <a:rPr lang="en-GB" smtClean="0"/>
              <a:t>30/04/2019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3AEAA8-F88F-B341-99AE-9540F64CDA03}" type="slidenum">
              <a:rPr lang="en-GB" smtClean="0"/>
              <a:t>‹#›</a:t>
            </a:fld>
            <a:endParaRPr lang="en-GB"/>
          </a:p>
        </p:txBody>
      </p:sp>
    </p:spTree>
    <p:extLst>
      <p:ext uri="{BB962C8B-B14F-4D97-AF65-F5344CB8AC3E}">
        <p14:creationId xmlns:p14="http://schemas.microsoft.com/office/powerpoint/2010/main" val="1770120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1</a:t>
            </a:fld>
            <a:endParaRPr lang="en-GB"/>
          </a:p>
        </p:txBody>
      </p:sp>
    </p:spTree>
    <p:extLst>
      <p:ext uri="{BB962C8B-B14F-4D97-AF65-F5344CB8AC3E}">
        <p14:creationId xmlns:p14="http://schemas.microsoft.com/office/powerpoint/2010/main" val="1683278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2</a:t>
            </a:fld>
            <a:endParaRPr lang="en-GB"/>
          </a:p>
        </p:txBody>
      </p:sp>
    </p:spTree>
    <p:extLst>
      <p:ext uri="{BB962C8B-B14F-4D97-AF65-F5344CB8AC3E}">
        <p14:creationId xmlns:p14="http://schemas.microsoft.com/office/powerpoint/2010/main" val="9425466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9A8B938-85B4-F74D-A7E3-B4A1A5E48AC9}"/>
              </a:ext>
            </a:extLst>
          </p:cNvPr>
          <p:cNvSpPr>
            <a:spLocks noGrp="1"/>
          </p:cNvSpPr>
          <p:nvPr>
            <p:ph type="body" idx="1"/>
          </p:nvPr>
        </p:nvSpPr>
        <p:spPr/>
        <p:txBody>
          <a:bodyPr/>
          <a:lstStyle/>
          <a:p>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4</a:t>
            </a:fld>
            <a:endParaRPr lang="en-GB"/>
          </a:p>
        </p:txBody>
      </p:sp>
    </p:spTree>
    <p:extLst>
      <p:ext uri="{BB962C8B-B14F-4D97-AF65-F5344CB8AC3E}">
        <p14:creationId xmlns:p14="http://schemas.microsoft.com/office/powerpoint/2010/main" val="19222433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AF3AEAA8-F88F-B341-99AE-9540F64CDA03}" type="slidenum">
              <a:rPr lang="en-GB" smtClean="0"/>
              <a:t>5</a:t>
            </a:fld>
            <a:endParaRPr lang="en-GB"/>
          </a:p>
        </p:txBody>
      </p:sp>
    </p:spTree>
    <p:extLst>
      <p:ext uri="{BB962C8B-B14F-4D97-AF65-F5344CB8AC3E}">
        <p14:creationId xmlns:p14="http://schemas.microsoft.com/office/powerpoint/2010/main" val="33654555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
                <a:srgbClr val="9ED968"/>
              </a:buClr>
              <a:buSzPct val="120000"/>
              <a:buFontTx/>
              <a:buNone/>
              <a:tabLst/>
              <a:defRPr/>
            </a:pPr>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6</a:t>
            </a:fld>
            <a:endParaRPr lang="en-GB"/>
          </a:p>
        </p:txBody>
      </p:sp>
    </p:spTree>
    <p:extLst>
      <p:ext uri="{BB962C8B-B14F-4D97-AF65-F5344CB8AC3E}">
        <p14:creationId xmlns:p14="http://schemas.microsoft.com/office/powerpoint/2010/main" val="20626058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7</a:t>
            </a:fld>
            <a:endParaRPr lang="en-GB"/>
          </a:p>
        </p:txBody>
      </p:sp>
    </p:spTree>
    <p:extLst>
      <p:ext uri="{BB962C8B-B14F-4D97-AF65-F5344CB8AC3E}">
        <p14:creationId xmlns:p14="http://schemas.microsoft.com/office/powerpoint/2010/main" val="33227039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8</a:t>
            </a:fld>
            <a:endParaRPr lang="en-GB"/>
          </a:p>
        </p:txBody>
      </p:sp>
    </p:spTree>
    <p:extLst>
      <p:ext uri="{BB962C8B-B14F-4D97-AF65-F5344CB8AC3E}">
        <p14:creationId xmlns:p14="http://schemas.microsoft.com/office/powerpoint/2010/main" val="25435691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Clr>
                <a:schemeClr val="accent6"/>
              </a:buClr>
              <a:buSzPct val="12000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9</a:t>
            </a:fld>
            <a:endParaRPr lang="en-GB"/>
          </a:p>
        </p:txBody>
      </p:sp>
    </p:spTree>
    <p:extLst>
      <p:ext uri="{BB962C8B-B14F-4D97-AF65-F5344CB8AC3E}">
        <p14:creationId xmlns:p14="http://schemas.microsoft.com/office/powerpoint/2010/main" val="28579596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10</a:t>
            </a:fld>
            <a:endParaRPr lang="en-GB"/>
          </a:p>
        </p:txBody>
      </p:sp>
    </p:spTree>
    <p:extLst>
      <p:ext uri="{BB962C8B-B14F-4D97-AF65-F5344CB8AC3E}">
        <p14:creationId xmlns:p14="http://schemas.microsoft.com/office/powerpoint/2010/main" val="17109884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11</a:t>
            </a:fld>
            <a:endParaRPr lang="en-GB"/>
          </a:p>
        </p:txBody>
      </p:sp>
    </p:spTree>
    <p:extLst>
      <p:ext uri="{BB962C8B-B14F-4D97-AF65-F5344CB8AC3E}">
        <p14:creationId xmlns:p14="http://schemas.microsoft.com/office/powerpoint/2010/main" val="16046515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Clr>
                <a:srgbClr val="9ED968"/>
              </a:buClr>
              <a:buSzPct val="120000"/>
              <a:buFont typeface="Zapf Dingbats"/>
              <a:buChar char="✿"/>
            </a:pPr>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12</a:t>
            </a:fld>
            <a:endParaRPr lang="en-GB"/>
          </a:p>
        </p:txBody>
      </p:sp>
    </p:spTree>
    <p:extLst>
      <p:ext uri="{BB962C8B-B14F-4D97-AF65-F5344CB8AC3E}">
        <p14:creationId xmlns:p14="http://schemas.microsoft.com/office/powerpoint/2010/main" val="18134963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0317268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Clr>
                <a:schemeClr val="accent6"/>
              </a:buClr>
              <a:buSzPct val="120000"/>
              <a:buFont typeface="Zapf Dingbats"/>
              <a:buChar char="✿"/>
            </a:pPr>
            <a:endParaRPr lang="en-GB" sz="1200" dirty="0"/>
          </a:p>
        </p:txBody>
      </p:sp>
      <p:sp>
        <p:nvSpPr>
          <p:cNvPr id="4" name="Slide Number Placeholder 3"/>
          <p:cNvSpPr>
            <a:spLocks noGrp="1"/>
          </p:cNvSpPr>
          <p:nvPr>
            <p:ph type="sldNum" sz="quarter" idx="5"/>
          </p:nvPr>
        </p:nvSpPr>
        <p:spPr/>
        <p:txBody>
          <a:bodyPr/>
          <a:lstStyle/>
          <a:p>
            <a:fld id="{AF3AEAA8-F88F-B341-99AE-9540F64CDA03}" type="slidenum">
              <a:rPr lang="en-GB" smtClean="0"/>
              <a:t>15</a:t>
            </a:fld>
            <a:endParaRPr lang="en-GB"/>
          </a:p>
        </p:txBody>
      </p:sp>
    </p:spTree>
    <p:extLst>
      <p:ext uri="{BB962C8B-B14F-4D97-AF65-F5344CB8AC3E}">
        <p14:creationId xmlns:p14="http://schemas.microsoft.com/office/powerpoint/2010/main" val="8578307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solidFill>
                <a:schemeClr val="tx1"/>
              </a:solidFill>
            </a:endParaRPr>
          </a:p>
        </p:txBody>
      </p:sp>
      <p:sp>
        <p:nvSpPr>
          <p:cNvPr id="4" name="Slide Number Placeholder 3"/>
          <p:cNvSpPr>
            <a:spLocks noGrp="1"/>
          </p:cNvSpPr>
          <p:nvPr>
            <p:ph type="sldNum" sz="quarter" idx="5"/>
          </p:nvPr>
        </p:nvSpPr>
        <p:spPr/>
        <p:txBody>
          <a:bodyPr/>
          <a:lstStyle/>
          <a:p>
            <a:fld id="{AF3AEAA8-F88F-B341-99AE-9540F64CDA03}" type="slidenum">
              <a:rPr lang="en-GB" smtClean="0"/>
              <a:t>16</a:t>
            </a:fld>
            <a:endParaRPr lang="en-GB"/>
          </a:p>
        </p:txBody>
      </p:sp>
    </p:spTree>
    <p:extLst>
      <p:ext uri="{BB962C8B-B14F-4D97-AF65-F5344CB8AC3E}">
        <p14:creationId xmlns:p14="http://schemas.microsoft.com/office/powerpoint/2010/main" val="27639541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dirty="0"/>
          </a:p>
        </p:txBody>
      </p:sp>
    </p:spTree>
    <p:extLst>
      <p:ext uri="{BB962C8B-B14F-4D97-AF65-F5344CB8AC3E}">
        <p14:creationId xmlns:p14="http://schemas.microsoft.com/office/powerpoint/2010/main" val="13878294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18</a:t>
            </a:fld>
            <a:endParaRPr lang="en-GB"/>
          </a:p>
        </p:txBody>
      </p:sp>
    </p:spTree>
    <p:extLst>
      <p:ext uri="{BB962C8B-B14F-4D97-AF65-F5344CB8AC3E}">
        <p14:creationId xmlns:p14="http://schemas.microsoft.com/office/powerpoint/2010/main" val="21207564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19</a:t>
            </a:fld>
            <a:endParaRPr lang="en-GB"/>
          </a:p>
        </p:txBody>
      </p:sp>
    </p:spTree>
    <p:extLst>
      <p:ext uri="{BB962C8B-B14F-4D97-AF65-F5344CB8AC3E}">
        <p14:creationId xmlns:p14="http://schemas.microsoft.com/office/powerpoint/2010/main" val="14837805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l" defTabSz="914400" rtl="0" eaLnBrk="1" fontAlgn="auto" latinLnBrk="0" hangingPunct="1">
              <a:lnSpc>
                <a:spcPct val="100000"/>
              </a:lnSpc>
              <a:spcBef>
                <a:spcPts val="0"/>
              </a:spcBef>
              <a:spcAft>
                <a:spcPts val="0"/>
              </a:spcAft>
              <a:buClr>
                <a:srgbClr val="9ED968"/>
              </a:buClr>
              <a:buSzPct val="120000"/>
              <a:buFont typeface="Zapf Dingbats"/>
              <a:buChar char="✿"/>
              <a:tabLst/>
              <a:defRPr/>
            </a:pPr>
            <a:endParaRPr lang="en-GB" sz="1200" dirty="0">
              <a:solidFill>
                <a:schemeClr val="tx1"/>
              </a:solidFill>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AF3AEAA8-F88F-B341-99AE-9540F64CDA03}" type="slidenum">
              <a:rPr lang="en-GB" smtClean="0"/>
              <a:t>20</a:t>
            </a:fld>
            <a:endParaRPr lang="en-GB"/>
          </a:p>
        </p:txBody>
      </p:sp>
    </p:spTree>
    <p:extLst>
      <p:ext uri="{BB962C8B-B14F-4D97-AF65-F5344CB8AC3E}">
        <p14:creationId xmlns:p14="http://schemas.microsoft.com/office/powerpoint/2010/main" val="28910426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21</a:t>
            </a:fld>
            <a:endParaRPr lang="en-GB"/>
          </a:p>
        </p:txBody>
      </p:sp>
    </p:spTree>
    <p:extLst>
      <p:ext uri="{BB962C8B-B14F-4D97-AF65-F5344CB8AC3E}">
        <p14:creationId xmlns:p14="http://schemas.microsoft.com/office/powerpoint/2010/main" val="25868647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22</a:t>
            </a:fld>
            <a:endParaRPr lang="en-GB"/>
          </a:p>
        </p:txBody>
      </p:sp>
    </p:spTree>
    <p:extLst>
      <p:ext uri="{BB962C8B-B14F-4D97-AF65-F5344CB8AC3E}">
        <p14:creationId xmlns:p14="http://schemas.microsoft.com/office/powerpoint/2010/main" val="19254216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Clr>
                <a:srgbClr val="9ED968"/>
              </a:buClr>
              <a:buSzPct val="120000"/>
              <a:buFont typeface="Zapf Dingbats"/>
              <a:buChar char="✿"/>
            </a:pPr>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23</a:t>
            </a:fld>
            <a:endParaRPr lang="en-GB"/>
          </a:p>
        </p:txBody>
      </p:sp>
    </p:spTree>
    <p:extLst>
      <p:ext uri="{BB962C8B-B14F-4D97-AF65-F5344CB8AC3E}">
        <p14:creationId xmlns:p14="http://schemas.microsoft.com/office/powerpoint/2010/main" val="35752595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24</a:t>
            </a:fld>
            <a:endParaRPr lang="en-GB"/>
          </a:p>
        </p:txBody>
      </p:sp>
    </p:spTree>
    <p:extLst>
      <p:ext uri="{BB962C8B-B14F-4D97-AF65-F5344CB8AC3E}">
        <p14:creationId xmlns:p14="http://schemas.microsoft.com/office/powerpoint/2010/main" val="1253446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2251456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26</a:t>
            </a:fld>
            <a:endParaRPr lang="en-GB"/>
          </a:p>
        </p:txBody>
      </p:sp>
    </p:spTree>
    <p:extLst>
      <p:ext uri="{BB962C8B-B14F-4D97-AF65-F5344CB8AC3E}">
        <p14:creationId xmlns:p14="http://schemas.microsoft.com/office/powerpoint/2010/main" val="1551541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Clr>
                <a:schemeClr val="accent6"/>
              </a:buClr>
              <a:buSzPct val="120000"/>
              <a:buFont typeface="Zapf Dingbats"/>
              <a:buChar char="✿"/>
            </a:pPr>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27</a:t>
            </a:fld>
            <a:endParaRPr lang="en-GB"/>
          </a:p>
        </p:txBody>
      </p:sp>
    </p:spTree>
    <p:extLst>
      <p:ext uri="{BB962C8B-B14F-4D97-AF65-F5344CB8AC3E}">
        <p14:creationId xmlns:p14="http://schemas.microsoft.com/office/powerpoint/2010/main" val="28836168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Clr>
                <a:srgbClr val="9ED968"/>
              </a:buClr>
              <a:buSzPct val="120000"/>
              <a:buFont typeface="Zapf Dingbats"/>
              <a:buChar char="✿"/>
            </a:pPr>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28</a:t>
            </a:fld>
            <a:endParaRPr lang="en-GB"/>
          </a:p>
        </p:txBody>
      </p:sp>
    </p:spTree>
    <p:extLst>
      <p:ext uri="{BB962C8B-B14F-4D97-AF65-F5344CB8AC3E}">
        <p14:creationId xmlns:p14="http://schemas.microsoft.com/office/powerpoint/2010/main" val="2163590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AF3AEAA8-F88F-B341-99AE-9540F64CDA03}" type="slidenum">
              <a:rPr lang="en-GB" smtClean="0"/>
              <a:t>29</a:t>
            </a:fld>
            <a:endParaRPr lang="en-GB"/>
          </a:p>
        </p:txBody>
      </p:sp>
    </p:spTree>
    <p:extLst>
      <p:ext uri="{BB962C8B-B14F-4D97-AF65-F5344CB8AC3E}">
        <p14:creationId xmlns:p14="http://schemas.microsoft.com/office/powerpoint/2010/main" val="17119025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30</a:t>
            </a:fld>
            <a:endParaRPr lang="en-GB"/>
          </a:p>
        </p:txBody>
      </p:sp>
    </p:spTree>
    <p:extLst>
      <p:ext uri="{BB962C8B-B14F-4D97-AF65-F5344CB8AC3E}">
        <p14:creationId xmlns:p14="http://schemas.microsoft.com/office/powerpoint/2010/main" val="367514374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31</a:t>
            </a:fld>
            <a:endParaRPr lang="en-GB"/>
          </a:p>
        </p:txBody>
      </p:sp>
    </p:spTree>
    <p:extLst>
      <p:ext uri="{BB962C8B-B14F-4D97-AF65-F5344CB8AC3E}">
        <p14:creationId xmlns:p14="http://schemas.microsoft.com/office/powerpoint/2010/main" val="1714352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961681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3966928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8480856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00083951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8053288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4697C-DF49-2B4A-939E-B79B3A4B96A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235CEAC-0D98-AA49-B922-E699D2FC0E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9B09D4-A99C-CD44-8586-2F5C66BB3624}"/>
              </a:ext>
            </a:extLst>
          </p:cNvPr>
          <p:cNvSpPr>
            <a:spLocks noGrp="1"/>
          </p:cNvSpPr>
          <p:nvPr>
            <p:ph type="dt" sz="half" idx="10"/>
          </p:nvPr>
        </p:nvSpPr>
        <p:spPr/>
        <p:txBody>
          <a:bodyPr/>
          <a:lstStyle/>
          <a:p>
            <a:fld id="{C2DF5D36-AE76-2340-BBC9-7564A9AA2E2D}" type="datetimeFigureOut">
              <a:rPr lang="en-GB" smtClean="0"/>
              <a:t>30/04/2019</a:t>
            </a:fld>
            <a:endParaRPr lang="en-GB"/>
          </a:p>
        </p:txBody>
      </p:sp>
      <p:sp>
        <p:nvSpPr>
          <p:cNvPr id="5" name="Footer Placeholder 4">
            <a:extLst>
              <a:ext uri="{FF2B5EF4-FFF2-40B4-BE49-F238E27FC236}">
                <a16:creationId xmlns:a16="http://schemas.microsoft.com/office/drawing/2014/main" id="{891A9ED1-198C-7D40-A4D5-23CEF630CC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AA06B5-BB9F-1D4F-B7B4-406C8B47ED65}"/>
              </a:ext>
            </a:extLst>
          </p:cNvPr>
          <p:cNvSpPr>
            <a:spLocks noGrp="1"/>
          </p:cNvSpPr>
          <p:nvPr>
            <p:ph type="sldNum" sz="quarter" idx="12"/>
          </p:nvPr>
        </p:nvSpPr>
        <p:spPr/>
        <p:txBody>
          <a:bodyPr/>
          <a:lstStyle/>
          <a:p>
            <a:fld id="{298347E3-7FAF-1B49-A59C-EE974B02BE71}" type="slidenum">
              <a:rPr lang="en-GB" smtClean="0"/>
              <a:t>‹#›</a:t>
            </a:fld>
            <a:endParaRPr lang="en-GB"/>
          </a:p>
        </p:txBody>
      </p:sp>
    </p:spTree>
    <p:extLst>
      <p:ext uri="{BB962C8B-B14F-4D97-AF65-F5344CB8AC3E}">
        <p14:creationId xmlns:p14="http://schemas.microsoft.com/office/powerpoint/2010/main" val="2573939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8F9BF-7281-BC4A-BAD2-C92FE223E0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B66EE8-2888-4D40-B73E-3A59D68CD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17D61B-9A99-DA49-8F5C-43DE6C02DE8C}"/>
              </a:ext>
            </a:extLst>
          </p:cNvPr>
          <p:cNvSpPr>
            <a:spLocks noGrp="1"/>
          </p:cNvSpPr>
          <p:nvPr>
            <p:ph type="dt" sz="half" idx="10"/>
          </p:nvPr>
        </p:nvSpPr>
        <p:spPr/>
        <p:txBody>
          <a:bodyPr/>
          <a:lstStyle/>
          <a:p>
            <a:fld id="{C2DF5D36-AE76-2340-BBC9-7564A9AA2E2D}" type="datetimeFigureOut">
              <a:rPr lang="en-GB" smtClean="0"/>
              <a:t>30/04/2019</a:t>
            </a:fld>
            <a:endParaRPr lang="en-GB"/>
          </a:p>
        </p:txBody>
      </p:sp>
      <p:sp>
        <p:nvSpPr>
          <p:cNvPr id="5" name="Footer Placeholder 4">
            <a:extLst>
              <a:ext uri="{FF2B5EF4-FFF2-40B4-BE49-F238E27FC236}">
                <a16:creationId xmlns:a16="http://schemas.microsoft.com/office/drawing/2014/main" id="{09BADB18-258F-394C-853F-16860D7C79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DCBD9A-2F6C-9743-8C47-AF4A5E9F7EE9}"/>
              </a:ext>
            </a:extLst>
          </p:cNvPr>
          <p:cNvSpPr>
            <a:spLocks noGrp="1"/>
          </p:cNvSpPr>
          <p:nvPr>
            <p:ph type="sldNum" sz="quarter" idx="12"/>
          </p:nvPr>
        </p:nvSpPr>
        <p:spPr/>
        <p:txBody>
          <a:bodyPr/>
          <a:lstStyle/>
          <a:p>
            <a:fld id="{298347E3-7FAF-1B49-A59C-EE974B02BE71}" type="slidenum">
              <a:rPr lang="en-GB" smtClean="0"/>
              <a:t>‹#›</a:t>
            </a:fld>
            <a:endParaRPr lang="en-GB"/>
          </a:p>
        </p:txBody>
      </p:sp>
    </p:spTree>
    <p:extLst>
      <p:ext uri="{BB962C8B-B14F-4D97-AF65-F5344CB8AC3E}">
        <p14:creationId xmlns:p14="http://schemas.microsoft.com/office/powerpoint/2010/main" val="3660860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74E59-FCA1-A14C-B18F-09BAC5F8CEB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08A13C-B3C0-EF4D-B608-35156502A58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663431D-CCA2-D549-BD8A-7F670A4169B9}"/>
              </a:ext>
            </a:extLst>
          </p:cNvPr>
          <p:cNvSpPr>
            <a:spLocks noGrp="1"/>
          </p:cNvSpPr>
          <p:nvPr>
            <p:ph type="dt" sz="half" idx="10"/>
          </p:nvPr>
        </p:nvSpPr>
        <p:spPr/>
        <p:txBody>
          <a:bodyPr/>
          <a:lstStyle/>
          <a:p>
            <a:fld id="{C2DF5D36-AE76-2340-BBC9-7564A9AA2E2D}" type="datetimeFigureOut">
              <a:rPr lang="en-GB" smtClean="0"/>
              <a:t>30/04/2019</a:t>
            </a:fld>
            <a:endParaRPr lang="en-GB"/>
          </a:p>
        </p:txBody>
      </p:sp>
      <p:sp>
        <p:nvSpPr>
          <p:cNvPr id="5" name="Footer Placeholder 4">
            <a:extLst>
              <a:ext uri="{FF2B5EF4-FFF2-40B4-BE49-F238E27FC236}">
                <a16:creationId xmlns:a16="http://schemas.microsoft.com/office/drawing/2014/main" id="{37BDA5F3-B886-E14A-99CA-45B8232C7B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3FEEA4-F14F-F943-99EF-8E7B72006691}"/>
              </a:ext>
            </a:extLst>
          </p:cNvPr>
          <p:cNvSpPr>
            <a:spLocks noGrp="1"/>
          </p:cNvSpPr>
          <p:nvPr>
            <p:ph type="sldNum" sz="quarter" idx="12"/>
          </p:nvPr>
        </p:nvSpPr>
        <p:spPr/>
        <p:txBody>
          <a:bodyPr/>
          <a:lstStyle/>
          <a:p>
            <a:fld id="{298347E3-7FAF-1B49-A59C-EE974B02BE71}" type="slidenum">
              <a:rPr lang="en-GB" smtClean="0"/>
              <a:t>‹#›</a:t>
            </a:fld>
            <a:endParaRPr lang="en-GB"/>
          </a:p>
        </p:txBody>
      </p:sp>
    </p:spTree>
    <p:extLst>
      <p:ext uri="{BB962C8B-B14F-4D97-AF65-F5344CB8AC3E}">
        <p14:creationId xmlns:p14="http://schemas.microsoft.com/office/powerpoint/2010/main" val="3936909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A57B2-05BF-A74C-B4B1-EA1D17790C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6A1B54-C256-7542-89E0-7171D4C571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DAFE2CA-79C0-AC4A-8A67-A1B43F704A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C492B70-1C04-F044-A397-F7FBB5C282C0}"/>
              </a:ext>
            </a:extLst>
          </p:cNvPr>
          <p:cNvSpPr>
            <a:spLocks noGrp="1"/>
          </p:cNvSpPr>
          <p:nvPr>
            <p:ph type="dt" sz="half" idx="10"/>
          </p:nvPr>
        </p:nvSpPr>
        <p:spPr/>
        <p:txBody>
          <a:bodyPr/>
          <a:lstStyle/>
          <a:p>
            <a:fld id="{C2DF5D36-AE76-2340-BBC9-7564A9AA2E2D}" type="datetimeFigureOut">
              <a:rPr lang="en-GB" smtClean="0"/>
              <a:t>30/04/2019</a:t>
            </a:fld>
            <a:endParaRPr lang="en-GB"/>
          </a:p>
        </p:txBody>
      </p:sp>
      <p:sp>
        <p:nvSpPr>
          <p:cNvPr id="6" name="Footer Placeholder 5">
            <a:extLst>
              <a:ext uri="{FF2B5EF4-FFF2-40B4-BE49-F238E27FC236}">
                <a16:creationId xmlns:a16="http://schemas.microsoft.com/office/drawing/2014/main" id="{60A8D119-101D-054B-99FC-A00A4F10E6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2D473C-7746-8A4A-9FCF-61A8FA14E744}"/>
              </a:ext>
            </a:extLst>
          </p:cNvPr>
          <p:cNvSpPr>
            <a:spLocks noGrp="1"/>
          </p:cNvSpPr>
          <p:nvPr>
            <p:ph type="sldNum" sz="quarter" idx="12"/>
          </p:nvPr>
        </p:nvSpPr>
        <p:spPr/>
        <p:txBody>
          <a:bodyPr/>
          <a:lstStyle/>
          <a:p>
            <a:fld id="{298347E3-7FAF-1B49-A59C-EE974B02BE71}" type="slidenum">
              <a:rPr lang="en-GB" smtClean="0"/>
              <a:t>‹#›</a:t>
            </a:fld>
            <a:endParaRPr lang="en-GB"/>
          </a:p>
        </p:txBody>
      </p:sp>
    </p:spTree>
    <p:extLst>
      <p:ext uri="{BB962C8B-B14F-4D97-AF65-F5344CB8AC3E}">
        <p14:creationId xmlns:p14="http://schemas.microsoft.com/office/powerpoint/2010/main" val="1693795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2C3BA-FDB9-2943-95A8-AF3EE72161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E657A4-0629-F749-A78C-CD2453527A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C453CC-9BD4-B342-AB9F-8953C7378F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4DA44B-27F5-7C44-9D2E-1C453286F88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F9CABF1-E817-B343-A540-CFBED916BB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D3BD3BB-A2F2-0B41-A948-675441D60139}"/>
              </a:ext>
            </a:extLst>
          </p:cNvPr>
          <p:cNvSpPr>
            <a:spLocks noGrp="1"/>
          </p:cNvSpPr>
          <p:nvPr>
            <p:ph type="dt" sz="half" idx="10"/>
          </p:nvPr>
        </p:nvSpPr>
        <p:spPr/>
        <p:txBody>
          <a:bodyPr/>
          <a:lstStyle/>
          <a:p>
            <a:fld id="{C2DF5D36-AE76-2340-BBC9-7564A9AA2E2D}" type="datetimeFigureOut">
              <a:rPr lang="en-GB" smtClean="0"/>
              <a:t>30/04/2019</a:t>
            </a:fld>
            <a:endParaRPr lang="en-GB"/>
          </a:p>
        </p:txBody>
      </p:sp>
      <p:sp>
        <p:nvSpPr>
          <p:cNvPr id="8" name="Footer Placeholder 7">
            <a:extLst>
              <a:ext uri="{FF2B5EF4-FFF2-40B4-BE49-F238E27FC236}">
                <a16:creationId xmlns:a16="http://schemas.microsoft.com/office/drawing/2014/main" id="{F001DBA8-D606-204F-87E9-88C031F2B65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E1EA3A-B55B-5245-AD9B-9A52B690AD1A}"/>
              </a:ext>
            </a:extLst>
          </p:cNvPr>
          <p:cNvSpPr>
            <a:spLocks noGrp="1"/>
          </p:cNvSpPr>
          <p:nvPr>
            <p:ph type="sldNum" sz="quarter" idx="12"/>
          </p:nvPr>
        </p:nvSpPr>
        <p:spPr/>
        <p:txBody>
          <a:bodyPr/>
          <a:lstStyle/>
          <a:p>
            <a:fld id="{298347E3-7FAF-1B49-A59C-EE974B02BE71}" type="slidenum">
              <a:rPr lang="en-GB" smtClean="0"/>
              <a:t>‹#›</a:t>
            </a:fld>
            <a:endParaRPr lang="en-GB"/>
          </a:p>
        </p:txBody>
      </p:sp>
    </p:spTree>
    <p:extLst>
      <p:ext uri="{BB962C8B-B14F-4D97-AF65-F5344CB8AC3E}">
        <p14:creationId xmlns:p14="http://schemas.microsoft.com/office/powerpoint/2010/main" val="3078509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54733-F96B-4145-9DFE-23413FA0BE5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043F4F3-3AA7-6F49-8663-3756CC13FBD6}"/>
              </a:ext>
            </a:extLst>
          </p:cNvPr>
          <p:cNvSpPr>
            <a:spLocks noGrp="1"/>
          </p:cNvSpPr>
          <p:nvPr>
            <p:ph type="dt" sz="half" idx="10"/>
          </p:nvPr>
        </p:nvSpPr>
        <p:spPr/>
        <p:txBody>
          <a:bodyPr/>
          <a:lstStyle/>
          <a:p>
            <a:fld id="{C2DF5D36-AE76-2340-BBC9-7564A9AA2E2D}" type="datetimeFigureOut">
              <a:rPr lang="en-GB" smtClean="0"/>
              <a:t>30/04/2019</a:t>
            </a:fld>
            <a:endParaRPr lang="en-GB"/>
          </a:p>
        </p:txBody>
      </p:sp>
      <p:sp>
        <p:nvSpPr>
          <p:cNvPr id="4" name="Footer Placeholder 3">
            <a:extLst>
              <a:ext uri="{FF2B5EF4-FFF2-40B4-BE49-F238E27FC236}">
                <a16:creationId xmlns:a16="http://schemas.microsoft.com/office/drawing/2014/main" id="{7FE1C094-3B87-4949-AD65-35A3CF7056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E65949-6FB7-024D-ABED-F9B81BA665D0}"/>
              </a:ext>
            </a:extLst>
          </p:cNvPr>
          <p:cNvSpPr>
            <a:spLocks noGrp="1"/>
          </p:cNvSpPr>
          <p:nvPr>
            <p:ph type="sldNum" sz="quarter" idx="12"/>
          </p:nvPr>
        </p:nvSpPr>
        <p:spPr/>
        <p:txBody>
          <a:bodyPr/>
          <a:lstStyle/>
          <a:p>
            <a:fld id="{298347E3-7FAF-1B49-A59C-EE974B02BE71}" type="slidenum">
              <a:rPr lang="en-GB" smtClean="0"/>
              <a:t>‹#›</a:t>
            </a:fld>
            <a:endParaRPr lang="en-GB"/>
          </a:p>
        </p:txBody>
      </p:sp>
    </p:spTree>
    <p:extLst>
      <p:ext uri="{BB962C8B-B14F-4D97-AF65-F5344CB8AC3E}">
        <p14:creationId xmlns:p14="http://schemas.microsoft.com/office/powerpoint/2010/main" val="7932838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70F0D5-5B0A-7440-835A-A6519143F200}"/>
              </a:ext>
            </a:extLst>
          </p:cNvPr>
          <p:cNvSpPr>
            <a:spLocks noGrp="1"/>
          </p:cNvSpPr>
          <p:nvPr>
            <p:ph type="dt" sz="half" idx="10"/>
          </p:nvPr>
        </p:nvSpPr>
        <p:spPr/>
        <p:txBody>
          <a:bodyPr/>
          <a:lstStyle/>
          <a:p>
            <a:fld id="{C2DF5D36-AE76-2340-BBC9-7564A9AA2E2D}" type="datetimeFigureOut">
              <a:rPr lang="en-GB" smtClean="0"/>
              <a:t>30/04/2019</a:t>
            </a:fld>
            <a:endParaRPr lang="en-GB"/>
          </a:p>
        </p:txBody>
      </p:sp>
      <p:sp>
        <p:nvSpPr>
          <p:cNvPr id="3" name="Footer Placeholder 2">
            <a:extLst>
              <a:ext uri="{FF2B5EF4-FFF2-40B4-BE49-F238E27FC236}">
                <a16:creationId xmlns:a16="http://schemas.microsoft.com/office/drawing/2014/main" id="{69771B98-7A5A-A842-AE4A-563529334E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179ADB-E1A9-7C46-A722-60825EC107A0}"/>
              </a:ext>
            </a:extLst>
          </p:cNvPr>
          <p:cNvSpPr>
            <a:spLocks noGrp="1"/>
          </p:cNvSpPr>
          <p:nvPr>
            <p:ph type="sldNum" sz="quarter" idx="12"/>
          </p:nvPr>
        </p:nvSpPr>
        <p:spPr/>
        <p:txBody>
          <a:bodyPr/>
          <a:lstStyle/>
          <a:p>
            <a:fld id="{298347E3-7FAF-1B49-A59C-EE974B02BE71}" type="slidenum">
              <a:rPr lang="en-GB" smtClean="0"/>
              <a:t>‹#›</a:t>
            </a:fld>
            <a:endParaRPr lang="en-GB"/>
          </a:p>
        </p:txBody>
      </p:sp>
    </p:spTree>
    <p:extLst>
      <p:ext uri="{BB962C8B-B14F-4D97-AF65-F5344CB8AC3E}">
        <p14:creationId xmlns:p14="http://schemas.microsoft.com/office/powerpoint/2010/main" val="3394778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E61D7-E280-6E44-96FC-F36D315A35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357A44-CF5F-3442-B95D-260BD2F454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6617828-C727-1F42-A398-25BDD44C8F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B99BA2-608E-A146-9AD5-7D377865321A}"/>
              </a:ext>
            </a:extLst>
          </p:cNvPr>
          <p:cNvSpPr>
            <a:spLocks noGrp="1"/>
          </p:cNvSpPr>
          <p:nvPr>
            <p:ph type="dt" sz="half" idx="10"/>
          </p:nvPr>
        </p:nvSpPr>
        <p:spPr/>
        <p:txBody>
          <a:bodyPr/>
          <a:lstStyle/>
          <a:p>
            <a:fld id="{C2DF5D36-AE76-2340-BBC9-7564A9AA2E2D}" type="datetimeFigureOut">
              <a:rPr lang="en-GB" smtClean="0"/>
              <a:t>30/04/2019</a:t>
            </a:fld>
            <a:endParaRPr lang="en-GB"/>
          </a:p>
        </p:txBody>
      </p:sp>
      <p:sp>
        <p:nvSpPr>
          <p:cNvPr id="6" name="Footer Placeholder 5">
            <a:extLst>
              <a:ext uri="{FF2B5EF4-FFF2-40B4-BE49-F238E27FC236}">
                <a16:creationId xmlns:a16="http://schemas.microsoft.com/office/drawing/2014/main" id="{C3846391-BCAA-6848-9C5F-E6D1E87FC8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714127-A891-0D40-AEE5-62276F6AAAB5}"/>
              </a:ext>
            </a:extLst>
          </p:cNvPr>
          <p:cNvSpPr>
            <a:spLocks noGrp="1"/>
          </p:cNvSpPr>
          <p:nvPr>
            <p:ph type="sldNum" sz="quarter" idx="12"/>
          </p:nvPr>
        </p:nvSpPr>
        <p:spPr/>
        <p:txBody>
          <a:bodyPr/>
          <a:lstStyle/>
          <a:p>
            <a:fld id="{298347E3-7FAF-1B49-A59C-EE974B02BE71}" type="slidenum">
              <a:rPr lang="en-GB" smtClean="0"/>
              <a:t>‹#›</a:t>
            </a:fld>
            <a:endParaRPr lang="en-GB"/>
          </a:p>
        </p:txBody>
      </p:sp>
    </p:spTree>
    <p:extLst>
      <p:ext uri="{BB962C8B-B14F-4D97-AF65-F5344CB8AC3E}">
        <p14:creationId xmlns:p14="http://schemas.microsoft.com/office/powerpoint/2010/main" val="3050476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2040F-74B9-4E4B-90A8-34E7B8E03B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0E7CA9-E13A-5C4C-BFEB-17B6B4FF55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6E6A30A-2E6E-E24E-91ED-067DFF6351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05F992-42FD-324A-B415-40C35DBB547C}"/>
              </a:ext>
            </a:extLst>
          </p:cNvPr>
          <p:cNvSpPr>
            <a:spLocks noGrp="1"/>
          </p:cNvSpPr>
          <p:nvPr>
            <p:ph type="dt" sz="half" idx="10"/>
          </p:nvPr>
        </p:nvSpPr>
        <p:spPr/>
        <p:txBody>
          <a:bodyPr/>
          <a:lstStyle/>
          <a:p>
            <a:fld id="{C2DF5D36-AE76-2340-BBC9-7564A9AA2E2D}" type="datetimeFigureOut">
              <a:rPr lang="en-GB" smtClean="0"/>
              <a:t>30/04/2019</a:t>
            </a:fld>
            <a:endParaRPr lang="en-GB"/>
          </a:p>
        </p:txBody>
      </p:sp>
      <p:sp>
        <p:nvSpPr>
          <p:cNvPr id="6" name="Footer Placeholder 5">
            <a:extLst>
              <a:ext uri="{FF2B5EF4-FFF2-40B4-BE49-F238E27FC236}">
                <a16:creationId xmlns:a16="http://schemas.microsoft.com/office/drawing/2014/main" id="{FED7A8CD-2735-5A41-AB9F-64561E845E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ECFBF2-647F-C240-A338-D71FBF42AE10}"/>
              </a:ext>
            </a:extLst>
          </p:cNvPr>
          <p:cNvSpPr>
            <a:spLocks noGrp="1"/>
          </p:cNvSpPr>
          <p:nvPr>
            <p:ph type="sldNum" sz="quarter" idx="12"/>
          </p:nvPr>
        </p:nvSpPr>
        <p:spPr/>
        <p:txBody>
          <a:bodyPr/>
          <a:lstStyle/>
          <a:p>
            <a:fld id="{298347E3-7FAF-1B49-A59C-EE974B02BE71}" type="slidenum">
              <a:rPr lang="en-GB" smtClean="0"/>
              <a:t>‹#›</a:t>
            </a:fld>
            <a:endParaRPr lang="en-GB"/>
          </a:p>
        </p:txBody>
      </p:sp>
    </p:spTree>
    <p:extLst>
      <p:ext uri="{BB962C8B-B14F-4D97-AF65-F5344CB8AC3E}">
        <p14:creationId xmlns:p14="http://schemas.microsoft.com/office/powerpoint/2010/main" val="17614155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D102E-A96F-6F4A-9DF9-AD7CEE8D80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9AD832-55AA-CE42-BCEE-D11CDFA454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DB1CC9-4FF7-524E-96E9-72C02061BF74}"/>
              </a:ext>
            </a:extLst>
          </p:cNvPr>
          <p:cNvSpPr>
            <a:spLocks noGrp="1"/>
          </p:cNvSpPr>
          <p:nvPr>
            <p:ph type="dt" sz="half" idx="10"/>
          </p:nvPr>
        </p:nvSpPr>
        <p:spPr/>
        <p:txBody>
          <a:bodyPr/>
          <a:lstStyle/>
          <a:p>
            <a:fld id="{C2DF5D36-AE76-2340-BBC9-7564A9AA2E2D}" type="datetimeFigureOut">
              <a:rPr lang="en-GB" smtClean="0"/>
              <a:t>30/04/2019</a:t>
            </a:fld>
            <a:endParaRPr lang="en-GB"/>
          </a:p>
        </p:txBody>
      </p:sp>
      <p:sp>
        <p:nvSpPr>
          <p:cNvPr id="5" name="Footer Placeholder 4">
            <a:extLst>
              <a:ext uri="{FF2B5EF4-FFF2-40B4-BE49-F238E27FC236}">
                <a16:creationId xmlns:a16="http://schemas.microsoft.com/office/drawing/2014/main" id="{3F46949F-4E01-404E-8379-F9D23DCE96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58A120-B61B-9A4F-B433-8409C74E4126}"/>
              </a:ext>
            </a:extLst>
          </p:cNvPr>
          <p:cNvSpPr>
            <a:spLocks noGrp="1"/>
          </p:cNvSpPr>
          <p:nvPr>
            <p:ph type="sldNum" sz="quarter" idx="12"/>
          </p:nvPr>
        </p:nvSpPr>
        <p:spPr/>
        <p:txBody>
          <a:bodyPr/>
          <a:lstStyle/>
          <a:p>
            <a:fld id="{298347E3-7FAF-1B49-A59C-EE974B02BE71}" type="slidenum">
              <a:rPr lang="en-GB" smtClean="0"/>
              <a:t>‹#›</a:t>
            </a:fld>
            <a:endParaRPr lang="en-GB"/>
          </a:p>
        </p:txBody>
      </p:sp>
    </p:spTree>
    <p:extLst>
      <p:ext uri="{BB962C8B-B14F-4D97-AF65-F5344CB8AC3E}">
        <p14:creationId xmlns:p14="http://schemas.microsoft.com/office/powerpoint/2010/main" val="2523816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91F373-4B76-F74D-9CFF-D4BFC8099A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4B18A7-AAEA-3A46-A761-C534ECB5981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132431-49CB-254C-AC6A-2ED19E02B500}"/>
              </a:ext>
            </a:extLst>
          </p:cNvPr>
          <p:cNvSpPr>
            <a:spLocks noGrp="1"/>
          </p:cNvSpPr>
          <p:nvPr>
            <p:ph type="dt" sz="half" idx="10"/>
          </p:nvPr>
        </p:nvSpPr>
        <p:spPr/>
        <p:txBody>
          <a:bodyPr/>
          <a:lstStyle/>
          <a:p>
            <a:fld id="{C2DF5D36-AE76-2340-BBC9-7564A9AA2E2D}" type="datetimeFigureOut">
              <a:rPr lang="en-GB" smtClean="0"/>
              <a:t>30/04/2019</a:t>
            </a:fld>
            <a:endParaRPr lang="en-GB"/>
          </a:p>
        </p:txBody>
      </p:sp>
      <p:sp>
        <p:nvSpPr>
          <p:cNvPr id="5" name="Footer Placeholder 4">
            <a:extLst>
              <a:ext uri="{FF2B5EF4-FFF2-40B4-BE49-F238E27FC236}">
                <a16:creationId xmlns:a16="http://schemas.microsoft.com/office/drawing/2014/main" id="{69FCFF5F-821D-0B42-B44D-9CE42758D4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336B64-9EEF-B74D-84FE-3413B7093FF1}"/>
              </a:ext>
            </a:extLst>
          </p:cNvPr>
          <p:cNvSpPr>
            <a:spLocks noGrp="1"/>
          </p:cNvSpPr>
          <p:nvPr>
            <p:ph type="sldNum" sz="quarter" idx="12"/>
          </p:nvPr>
        </p:nvSpPr>
        <p:spPr/>
        <p:txBody>
          <a:bodyPr/>
          <a:lstStyle/>
          <a:p>
            <a:fld id="{298347E3-7FAF-1B49-A59C-EE974B02BE71}" type="slidenum">
              <a:rPr lang="en-GB" smtClean="0"/>
              <a:t>‹#›</a:t>
            </a:fld>
            <a:endParaRPr lang="en-GB"/>
          </a:p>
        </p:txBody>
      </p:sp>
    </p:spTree>
    <p:extLst>
      <p:ext uri="{BB962C8B-B14F-4D97-AF65-F5344CB8AC3E}">
        <p14:creationId xmlns:p14="http://schemas.microsoft.com/office/powerpoint/2010/main" val="2961576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Image background">
  <p:cSld name="Image background">
    <p:bg>
      <p:bgPr>
        <a:solidFill>
          <a:srgbClr val="51B148"/>
        </a:solidFill>
        <a:effectLst/>
      </p:bgPr>
    </p:bg>
    <p:spTree>
      <p:nvGrpSpPr>
        <p:cNvPr id="1" name="Shape 98"/>
        <p:cNvGrpSpPr/>
        <p:nvPr/>
      </p:nvGrpSpPr>
      <p:grpSpPr>
        <a:xfrm>
          <a:off x="0" y="0"/>
          <a:ext cx="0" cy="0"/>
          <a:chOff x="0" y="0"/>
          <a:chExt cx="0" cy="0"/>
        </a:xfrm>
      </p:grpSpPr>
      <p:sp>
        <p:nvSpPr>
          <p:cNvPr id="99" name="Google Shape;99;p13"/>
          <p:cNvSpPr txBox="1">
            <a:spLocks noGrp="1"/>
          </p:cNvSpPr>
          <p:nvPr>
            <p:ph type="sldNum" idx="12"/>
          </p:nvPr>
        </p:nvSpPr>
        <p:spPr>
          <a:xfrm>
            <a:off x="101612" y="6333135"/>
            <a:ext cx="731600" cy="524800"/>
          </a:xfrm>
          <a:prstGeom prst="rect">
            <a:avLst/>
          </a:prstGeom>
        </p:spPr>
        <p:txBody>
          <a:bodyPr spcFirstLastPara="1" wrap="square" lIns="91425" tIns="91425" rIns="91425" bIns="91425" anchor="ctr" anchorCtr="0">
            <a:noAutofit/>
          </a:bodyPr>
          <a:lstStyle>
            <a:lvl1pPr lvl="0" rtl="0">
              <a:buNone/>
              <a:defRPr>
                <a:solidFill>
                  <a:srgbClr val="FFFFFF"/>
                </a:solidFill>
              </a:defRPr>
            </a:lvl1pPr>
            <a:lvl2pPr lvl="1" rtl="0">
              <a:buNone/>
              <a:defRPr>
                <a:solidFill>
                  <a:srgbClr val="FFFFFF"/>
                </a:solidFill>
              </a:defRPr>
            </a:lvl2pPr>
            <a:lvl3pPr lvl="2" rtl="0">
              <a:buNone/>
              <a:defRPr>
                <a:solidFill>
                  <a:srgbClr val="FFFFFF"/>
                </a:solidFill>
              </a:defRPr>
            </a:lvl3pPr>
            <a:lvl4pPr lvl="3" rtl="0">
              <a:buNone/>
              <a:defRPr>
                <a:solidFill>
                  <a:srgbClr val="FFFFFF"/>
                </a:solidFill>
              </a:defRPr>
            </a:lvl4pPr>
            <a:lvl5pPr lvl="4" rtl="0">
              <a:buNone/>
              <a:defRPr>
                <a:solidFill>
                  <a:srgbClr val="FFFFFF"/>
                </a:solidFill>
              </a:defRPr>
            </a:lvl5pPr>
            <a:lvl6pPr lvl="5" rtl="0">
              <a:buNone/>
              <a:defRPr>
                <a:solidFill>
                  <a:srgbClr val="FFFFFF"/>
                </a:solidFill>
              </a:defRPr>
            </a:lvl6pPr>
            <a:lvl7pPr lvl="6" rtl="0">
              <a:buNone/>
              <a:defRPr>
                <a:solidFill>
                  <a:srgbClr val="FFFFFF"/>
                </a:solidFill>
              </a:defRPr>
            </a:lvl7pPr>
            <a:lvl8pPr lvl="7" rtl="0">
              <a:buNone/>
              <a:defRPr>
                <a:solidFill>
                  <a:srgbClr val="FFFFFF"/>
                </a:solidFill>
              </a:defRPr>
            </a:lvl8pPr>
            <a:lvl9pPr lvl="8" rtl="0">
              <a:buNone/>
              <a:defRPr>
                <a:solidFill>
                  <a:srgbClr val="FFFFFF"/>
                </a:solidFill>
              </a:defRPr>
            </a:lvl9pPr>
          </a:lstStyle>
          <a:p>
            <a:pPr algn="l"/>
            <a:fld id="{00000000-1234-1234-1234-123412341234}" type="slidenum">
              <a:rPr lang="en" smtClean="0"/>
              <a:pPr algn="l"/>
              <a:t>‹#›</a:t>
            </a:fld>
            <a:endParaRPr lang="en"/>
          </a:p>
        </p:txBody>
      </p:sp>
      <p:sp>
        <p:nvSpPr>
          <p:cNvPr id="100" name="Google Shape;100;p13"/>
          <p:cNvSpPr/>
          <p:nvPr/>
        </p:nvSpPr>
        <p:spPr>
          <a:xfrm rot="3560713">
            <a:off x="10559973" y="5519878"/>
            <a:ext cx="1506345" cy="91424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B8F567"/>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1" name="Google Shape;101;p13"/>
          <p:cNvSpPr/>
          <p:nvPr/>
        </p:nvSpPr>
        <p:spPr>
          <a:xfrm rot="1619439">
            <a:off x="10025215" y="5284451"/>
            <a:ext cx="586803" cy="876392"/>
          </a:xfrm>
          <a:custGeom>
            <a:avLst/>
            <a:gdLst/>
            <a:ahLst/>
            <a:cxnLst/>
            <a:rect l="l" t="t" r="r" b="b"/>
            <a:pathLst>
              <a:path w="6004" h="8967" extrusionOk="0">
                <a:moveTo>
                  <a:pt x="4383" y="0"/>
                </a:moveTo>
                <a:lnTo>
                  <a:pt x="4015" y="19"/>
                </a:lnTo>
                <a:lnTo>
                  <a:pt x="3757" y="56"/>
                </a:lnTo>
                <a:lnTo>
                  <a:pt x="3481" y="93"/>
                </a:lnTo>
                <a:lnTo>
                  <a:pt x="3168" y="166"/>
                </a:lnTo>
                <a:lnTo>
                  <a:pt x="2836" y="258"/>
                </a:lnTo>
                <a:lnTo>
                  <a:pt x="2486" y="387"/>
                </a:lnTo>
                <a:lnTo>
                  <a:pt x="2137" y="534"/>
                </a:lnTo>
                <a:lnTo>
                  <a:pt x="1787" y="737"/>
                </a:lnTo>
                <a:lnTo>
                  <a:pt x="1621" y="847"/>
                </a:lnTo>
                <a:lnTo>
                  <a:pt x="1455" y="958"/>
                </a:lnTo>
                <a:lnTo>
                  <a:pt x="1290" y="1087"/>
                </a:lnTo>
                <a:lnTo>
                  <a:pt x="1142" y="1234"/>
                </a:lnTo>
                <a:lnTo>
                  <a:pt x="995" y="1400"/>
                </a:lnTo>
                <a:lnTo>
                  <a:pt x="848" y="1565"/>
                </a:lnTo>
                <a:lnTo>
                  <a:pt x="719" y="1750"/>
                </a:lnTo>
                <a:lnTo>
                  <a:pt x="590" y="1934"/>
                </a:lnTo>
                <a:lnTo>
                  <a:pt x="480" y="2155"/>
                </a:lnTo>
                <a:lnTo>
                  <a:pt x="369" y="2376"/>
                </a:lnTo>
                <a:lnTo>
                  <a:pt x="277" y="2615"/>
                </a:lnTo>
                <a:lnTo>
                  <a:pt x="203" y="2854"/>
                </a:lnTo>
                <a:lnTo>
                  <a:pt x="148" y="3112"/>
                </a:lnTo>
                <a:lnTo>
                  <a:pt x="93" y="3370"/>
                </a:lnTo>
                <a:lnTo>
                  <a:pt x="56" y="3628"/>
                </a:lnTo>
                <a:lnTo>
                  <a:pt x="19" y="3904"/>
                </a:lnTo>
                <a:lnTo>
                  <a:pt x="1" y="4456"/>
                </a:lnTo>
                <a:lnTo>
                  <a:pt x="1" y="5008"/>
                </a:lnTo>
                <a:lnTo>
                  <a:pt x="38" y="5542"/>
                </a:lnTo>
                <a:lnTo>
                  <a:pt x="93" y="6076"/>
                </a:lnTo>
                <a:lnTo>
                  <a:pt x="185" y="6592"/>
                </a:lnTo>
                <a:lnTo>
                  <a:pt x="277" y="7089"/>
                </a:lnTo>
                <a:lnTo>
                  <a:pt x="369" y="7531"/>
                </a:lnTo>
                <a:lnTo>
                  <a:pt x="553" y="8286"/>
                </a:lnTo>
                <a:lnTo>
                  <a:pt x="701" y="8783"/>
                </a:lnTo>
                <a:lnTo>
                  <a:pt x="756" y="8967"/>
                </a:lnTo>
                <a:lnTo>
                  <a:pt x="940" y="8875"/>
                </a:lnTo>
                <a:lnTo>
                  <a:pt x="1400" y="8636"/>
                </a:lnTo>
                <a:lnTo>
                  <a:pt x="2063" y="8249"/>
                </a:lnTo>
                <a:lnTo>
                  <a:pt x="2450" y="7991"/>
                </a:lnTo>
                <a:lnTo>
                  <a:pt x="2855" y="7715"/>
                </a:lnTo>
                <a:lnTo>
                  <a:pt x="3278" y="7420"/>
                </a:lnTo>
                <a:lnTo>
                  <a:pt x="3702" y="7089"/>
                </a:lnTo>
                <a:lnTo>
                  <a:pt x="4125" y="6721"/>
                </a:lnTo>
                <a:lnTo>
                  <a:pt x="4512" y="6334"/>
                </a:lnTo>
                <a:lnTo>
                  <a:pt x="4880" y="5947"/>
                </a:lnTo>
                <a:lnTo>
                  <a:pt x="5064" y="5727"/>
                </a:lnTo>
                <a:lnTo>
                  <a:pt x="5211" y="5524"/>
                </a:lnTo>
                <a:lnTo>
                  <a:pt x="5359" y="5303"/>
                </a:lnTo>
                <a:lnTo>
                  <a:pt x="5506" y="5082"/>
                </a:lnTo>
                <a:lnTo>
                  <a:pt x="5616" y="4843"/>
                </a:lnTo>
                <a:lnTo>
                  <a:pt x="5727" y="4622"/>
                </a:lnTo>
                <a:lnTo>
                  <a:pt x="5819" y="4382"/>
                </a:lnTo>
                <a:lnTo>
                  <a:pt x="5893" y="4162"/>
                </a:lnTo>
                <a:lnTo>
                  <a:pt x="5929" y="3941"/>
                </a:lnTo>
                <a:lnTo>
                  <a:pt x="5966" y="3701"/>
                </a:lnTo>
                <a:lnTo>
                  <a:pt x="6003" y="3499"/>
                </a:lnTo>
                <a:lnTo>
                  <a:pt x="6003" y="3278"/>
                </a:lnTo>
                <a:lnTo>
                  <a:pt x="6003" y="3057"/>
                </a:lnTo>
                <a:lnTo>
                  <a:pt x="5985" y="2854"/>
                </a:lnTo>
                <a:lnTo>
                  <a:pt x="5948" y="2652"/>
                </a:lnTo>
                <a:lnTo>
                  <a:pt x="5911" y="2449"/>
                </a:lnTo>
                <a:lnTo>
                  <a:pt x="5801" y="2063"/>
                </a:lnTo>
                <a:lnTo>
                  <a:pt x="5672" y="1713"/>
                </a:lnTo>
                <a:lnTo>
                  <a:pt x="5506" y="1381"/>
                </a:lnTo>
                <a:lnTo>
                  <a:pt x="5340" y="1087"/>
                </a:lnTo>
                <a:lnTo>
                  <a:pt x="5175" y="811"/>
                </a:lnTo>
                <a:lnTo>
                  <a:pt x="5009" y="571"/>
                </a:lnTo>
                <a:lnTo>
                  <a:pt x="4843" y="369"/>
                </a:lnTo>
                <a:lnTo>
                  <a:pt x="4604" y="93"/>
                </a:lnTo>
                <a:lnTo>
                  <a:pt x="4512" y="0"/>
                </a:lnTo>
                <a:close/>
              </a:path>
            </a:pathLst>
          </a:custGeom>
          <a:solidFill>
            <a:srgbClr val="FFFFF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2" name="Google Shape;102;p13"/>
          <p:cNvSpPr/>
          <p:nvPr/>
        </p:nvSpPr>
        <p:spPr>
          <a:xfrm rot="-5564790">
            <a:off x="1542405" y="282001"/>
            <a:ext cx="896047" cy="715769"/>
          </a:xfrm>
          <a:custGeom>
            <a:avLst/>
            <a:gdLst/>
            <a:ahLst/>
            <a:cxnLst/>
            <a:rect l="l" t="t" r="r" b="b"/>
            <a:pathLst>
              <a:path w="13184" h="10532" extrusionOk="0">
                <a:moveTo>
                  <a:pt x="4640" y="0"/>
                </a:moveTo>
                <a:lnTo>
                  <a:pt x="4107" y="19"/>
                </a:lnTo>
                <a:lnTo>
                  <a:pt x="3609" y="55"/>
                </a:lnTo>
                <a:lnTo>
                  <a:pt x="3112" y="147"/>
                </a:lnTo>
                <a:lnTo>
                  <a:pt x="2652" y="240"/>
                </a:lnTo>
                <a:lnTo>
                  <a:pt x="2229" y="368"/>
                </a:lnTo>
                <a:lnTo>
                  <a:pt x="1823" y="497"/>
                </a:lnTo>
                <a:lnTo>
                  <a:pt x="1455" y="645"/>
                </a:lnTo>
                <a:lnTo>
                  <a:pt x="1124" y="792"/>
                </a:lnTo>
                <a:lnTo>
                  <a:pt x="608" y="1050"/>
                </a:lnTo>
                <a:lnTo>
                  <a:pt x="9280" y="7659"/>
                </a:lnTo>
                <a:lnTo>
                  <a:pt x="93" y="1731"/>
                </a:lnTo>
                <a:lnTo>
                  <a:pt x="38" y="2302"/>
                </a:lnTo>
                <a:lnTo>
                  <a:pt x="1" y="2651"/>
                </a:lnTo>
                <a:lnTo>
                  <a:pt x="1" y="3038"/>
                </a:lnTo>
                <a:lnTo>
                  <a:pt x="1" y="3480"/>
                </a:lnTo>
                <a:lnTo>
                  <a:pt x="38" y="3922"/>
                </a:lnTo>
                <a:lnTo>
                  <a:pt x="93" y="4401"/>
                </a:lnTo>
                <a:lnTo>
                  <a:pt x="166" y="4879"/>
                </a:lnTo>
                <a:lnTo>
                  <a:pt x="295" y="5376"/>
                </a:lnTo>
                <a:lnTo>
                  <a:pt x="461" y="5873"/>
                </a:lnTo>
                <a:lnTo>
                  <a:pt x="553" y="6131"/>
                </a:lnTo>
                <a:lnTo>
                  <a:pt x="664" y="6389"/>
                </a:lnTo>
                <a:lnTo>
                  <a:pt x="792" y="6628"/>
                </a:lnTo>
                <a:lnTo>
                  <a:pt x="940" y="6868"/>
                </a:lnTo>
                <a:lnTo>
                  <a:pt x="1087" y="7107"/>
                </a:lnTo>
                <a:lnTo>
                  <a:pt x="1253" y="7346"/>
                </a:lnTo>
                <a:lnTo>
                  <a:pt x="1437" y="7586"/>
                </a:lnTo>
                <a:lnTo>
                  <a:pt x="1639" y="7807"/>
                </a:lnTo>
                <a:lnTo>
                  <a:pt x="1842" y="8028"/>
                </a:lnTo>
                <a:lnTo>
                  <a:pt x="2081" y="8249"/>
                </a:lnTo>
                <a:lnTo>
                  <a:pt x="2321" y="8451"/>
                </a:lnTo>
                <a:lnTo>
                  <a:pt x="2597" y="8654"/>
                </a:lnTo>
                <a:lnTo>
                  <a:pt x="2928" y="8875"/>
                </a:lnTo>
                <a:lnTo>
                  <a:pt x="3296" y="9077"/>
                </a:lnTo>
                <a:lnTo>
                  <a:pt x="3683" y="9280"/>
                </a:lnTo>
                <a:lnTo>
                  <a:pt x="4070" y="9445"/>
                </a:lnTo>
                <a:lnTo>
                  <a:pt x="4475" y="9611"/>
                </a:lnTo>
                <a:lnTo>
                  <a:pt x="4898" y="9758"/>
                </a:lnTo>
                <a:lnTo>
                  <a:pt x="5322" y="9869"/>
                </a:lnTo>
                <a:lnTo>
                  <a:pt x="5764" y="9998"/>
                </a:lnTo>
                <a:lnTo>
                  <a:pt x="6187" y="10090"/>
                </a:lnTo>
                <a:lnTo>
                  <a:pt x="6629" y="10182"/>
                </a:lnTo>
                <a:lnTo>
                  <a:pt x="7071" y="10255"/>
                </a:lnTo>
                <a:lnTo>
                  <a:pt x="7513" y="10329"/>
                </a:lnTo>
                <a:lnTo>
                  <a:pt x="8378" y="10421"/>
                </a:lnTo>
                <a:lnTo>
                  <a:pt x="9225" y="10476"/>
                </a:lnTo>
                <a:lnTo>
                  <a:pt x="10035" y="10513"/>
                </a:lnTo>
                <a:lnTo>
                  <a:pt x="10772" y="10532"/>
                </a:lnTo>
                <a:lnTo>
                  <a:pt x="11434" y="10513"/>
                </a:lnTo>
                <a:lnTo>
                  <a:pt x="12024" y="10495"/>
                </a:lnTo>
                <a:lnTo>
                  <a:pt x="12870" y="10458"/>
                </a:lnTo>
                <a:lnTo>
                  <a:pt x="13183" y="10421"/>
                </a:lnTo>
                <a:lnTo>
                  <a:pt x="13091" y="10127"/>
                </a:lnTo>
                <a:lnTo>
                  <a:pt x="12852" y="9316"/>
                </a:lnTo>
                <a:lnTo>
                  <a:pt x="12686" y="8764"/>
                </a:lnTo>
                <a:lnTo>
                  <a:pt x="12465" y="8138"/>
                </a:lnTo>
                <a:lnTo>
                  <a:pt x="12189" y="7438"/>
                </a:lnTo>
                <a:lnTo>
                  <a:pt x="11895" y="6684"/>
                </a:lnTo>
                <a:lnTo>
                  <a:pt x="11545" y="5929"/>
                </a:lnTo>
                <a:lnTo>
                  <a:pt x="11158" y="5137"/>
                </a:lnTo>
                <a:lnTo>
                  <a:pt x="10956" y="4750"/>
                </a:lnTo>
                <a:lnTo>
                  <a:pt x="10735" y="4364"/>
                </a:lnTo>
                <a:lnTo>
                  <a:pt x="10495" y="3977"/>
                </a:lnTo>
                <a:lnTo>
                  <a:pt x="10256" y="3590"/>
                </a:lnTo>
                <a:lnTo>
                  <a:pt x="9998" y="3222"/>
                </a:lnTo>
                <a:lnTo>
                  <a:pt x="9740" y="2872"/>
                </a:lnTo>
                <a:lnTo>
                  <a:pt x="9464" y="2523"/>
                </a:lnTo>
                <a:lnTo>
                  <a:pt x="9170" y="2191"/>
                </a:lnTo>
                <a:lnTo>
                  <a:pt x="8875" y="1878"/>
                </a:lnTo>
                <a:lnTo>
                  <a:pt x="8562" y="1584"/>
                </a:lnTo>
                <a:lnTo>
                  <a:pt x="8249" y="1307"/>
                </a:lnTo>
                <a:lnTo>
                  <a:pt x="7918" y="1068"/>
                </a:lnTo>
                <a:lnTo>
                  <a:pt x="7642" y="884"/>
                </a:lnTo>
                <a:lnTo>
                  <a:pt x="7365" y="718"/>
                </a:lnTo>
                <a:lnTo>
                  <a:pt x="7089" y="589"/>
                </a:lnTo>
                <a:lnTo>
                  <a:pt x="6813" y="460"/>
                </a:lnTo>
                <a:lnTo>
                  <a:pt x="6537" y="350"/>
                </a:lnTo>
                <a:lnTo>
                  <a:pt x="6261" y="258"/>
                </a:lnTo>
                <a:lnTo>
                  <a:pt x="5985" y="184"/>
                </a:lnTo>
                <a:lnTo>
                  <a:pt x="5708" y="111"/>
                </a:lnTo>
                <a:lnTo>
                  <a:pt x="5432" y="74"/>
                </a:lnTo>
                <a:lnTo>
                  <a:pt x="5174" y="37"/>
                </a:lnTo>
                <a:lnTo>
                  <a:pt x="4898" y="19"/>
                </a:lnTo>
                <a:lnTo>
                  <a:pt x="4640" y="0"/>
                </a:lnTo>
                <a:close/>
              </a:path>
            </a:pathLst>
          </a:custGeom>
          <a:solidFill>
            <a:srgbClr val="B8F567"/>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3" name="Google Shape;103;p13"/>
          <p:cNvSpPr/>
          <p:nvPr/>
        </p:nvSpPr>
        <p:spPr>
          <a:xfrm rot="8585060">
            <a:off x="321473" y="352438"/>
            <a:ext cx="1300879" cy="2129580"/>
          </a:xfrm>
          <a:custGeom>
            <a:avLst/>
            <a:gdLst/>
            <a:ahLst/>
            <a:cxnLst/>
            <a:rect l="l" t="t" r="r" b="b"/>
            <a:pathLst>
              <a:path w="5838" h="9557" extrusionOk="0">
                <a:moveTo>
                  <a:pt x="3628" y="0"/>
                </a:moveTo>
                <a:lnTo>
                  <a:pt x="3499" y="37"/>
                </a:lnTo>
                <a:lnTo>
                  <a:pt x="3149" y="129"/>
                </a:lnTo>
                <a:lnTo>
                  <a:pt x="2910" y="203"/>
                </a:lnTo>
                <a:lnTo>
                  <a:pt x="2634" y="313"/>
                </a:lnTo>
                <a:lnTo>
                  <a:pt x="2358" y="442"/>
                </a:lnTo>
                <a:lnTo>
                  <a:pt x="2045" y="608"/>
                </a:lnTo>
                <a:lnTo>
                  <a:pt x="1732" y="792"/>
                </a:lnTo>
                <a:lnTo>
                  <a:pt x="1419" y="1013"/>
                </a:lnTo>
                <a:lnTo>
                  <a:pt x="1124" y="1289"/>
                </a:lnTo>
                <a:lnTo>
                  <a:pt x="977" y="1418"/>
                </a:lnTo>
                <a:lnTo>
                  <a:pt x="848" y="1584"/>
                </a:lnTo>
                <a:lnTo>
                  <a:pt x="719" y="1750"/>
                </a:lnTo>
                <a:lnTo>
                  <a:pt x="590" y="1915"/>
                </a:lnTo>
                <a:lnTo>
                  <a:pt x="480" y="2099"/>
                </a:lnTo>
                <a:lnTo>
                  <a:pt x="369" y="2302"/>
                </a:lnTo>
                <a:lnTo>
                  <a:pt x="277" y="2504"/>
                </a:lnTo>
                <a:lnTo>
                  <a:pt x="203" y="2725"/>
                </a:lnTo>
                <a:lnTo>
                  <a:pt x="130" y="2946"/>
                </a:lnTo>
                <a:lnTo>
                  <a:pt x="75" y="3186"/>
                </a:lnTo>
                <a:lnTo>
                  <a:pt x="38" y="3443"/>
                </a:lnTo>
                <a:lnTo>
                  <a:pt x="19" y="3701"/>
                </a:lnTo>
                <a:lnTo>
                  <a:pt x="1" y="3959"/>
                </a:lnTo>
                <a:lnTo>
                  <a:pt x="1" y="4217"/>
                </a:lnTo>
                <a:lnTo>
                  <a:pt x="19" y="4493"/>
                </a:lnTo>
                <a:lnTo>
                  <a:pt x="56" y="4751"/>
                </a:lnTo>
                <a:lnTo>
                  <a:pt x="130" y="5303"/>
                </a:lnTo>
                <a:lnTo>
                  <a:pt x="259" y="5837"/>
                </a:lnTo>
                <a:lnTo>
                  <a:pt x="406" y="6353"/>
                </a:lnTo>
                <a:lnTo>
                  <a:pt x="572" y="6868"/>
                </a:lnTo>
                <a:lnTo>
                  <a:pt x="756" y="7365"/>
                </a:lnTo>
                <a:lnTo>
                  <a:pt x="940" y="7807"/>
                </a:lnTo>
                <a:lnTo>
                  <a:pt x="1142" y="8231"/>
                </a:lnTo>
                <a:lnTo>
                  <a:pt x="1474" y="8930"/>
                </a:lnTo>
                <a:lnTo>
                  <a:pt x="1732" y="9390"/>
                </a:lnTo>
                <a:lnTo>
                  <a:pt x="1824" y="9556"/>
                </a:lnTo>
                <a:lnTo>
                  <a:pt x="1971" y="9427"/>
                </a:lnTo>
                <a:lnTo>
                  <a:pt x="2376" y="9096"/>
                </a:lnTo>
                <a:lnTo>
                  <a:pt x="2947" y="8580"/>
                </a:lnTo>
                <a:lnTo>
                  <a:pt x="3260" y="8249"/>
                </a:lnTo>
                <a:lnTo>
                  <a:pt x="3610" y="7899"/>
                </a:lnTo>
                <a:lnTo>
                  <a:pt x="3959" y="7512"/>
                </a:lnTo>
                <a:lnTo>
                  <a:pt x="4309" y="7107"/>
                </a:lnTo>
                <a:lnTo>
                  <a:pt x="4641" y="6666"/>
                </a:lnTo>
                <a:lnTo>
                  <a:pt x="4954" y="6205"/>
                </a:lnTo>
                <a:lnTo>
                  <a:pt x="5230" y="5745"/>
                </a:lnTo>
                <a:lnTo>
                  <a:pt x="5359" y="5506"/>
                </a:lnTo>
                <a:lnTo>
                  <a:pt x="5469" y="5266"/>
                </a:lnTo>
                <a:lnTo>
                  <a:pt x="5561" y="5008"/>
                </a:lnTo>
                <a:lnTo>
                  <a:pt x="5653" y="4769"/>
                </a:lnTo>
                <a:lnTo>
                  <a:pt x="5727" y="4530"/>
                </a:lnTo>
                <a:lnTo>
                  <a:pt x="5782" y="4272"/>
                </a:lnTo>
                <a:lnTo>
                  <a:pt x="5819" y="4033"/>
                </a:lnTo>
                <a:lnTo>
                  <a:pt x="5837" y="3793"/>
                </a:lnTo>
                <a:lnTo>
                  <a:pt x="5837" y="3554"/>
                </a:lnTo>
                <a:lnTo>
                  <a:pt x="5837" y="3333"/>
                </a:lnTo>
                <a:lnTo>
                  <a:pt x="5801" y="3112"/>
                </a:lnTo>
                <a:lnTo>
                  <a:pt x="5764" y="2910"/>
                </a:lnTo>
                <a:lnTo>
                  <a:pt x="5727" y="2689"/>
                </a:lnTo>
                <a:lnTo>
                  <a:pt x="5653" y="2486"/>
                </a:lnTo>
                <a:lnTo>
                  <a:pt x="5580" y="2302"/>
                </a:lnTo>
                <a:lnTo>
                  <a:pt x="5506" y="2118"/>
                </a:lnTo>
                <a:lnTo>
                  <a:pt x="5322" y="1768"/>
                </a:lnTo>
                <a:lnTo>
                  <a:pt x="5119" y="1437"/>
                </a:lnTo>
                <a:lnTo>
                  <a:pt x="4898" y="1142"/>
                </a:lnTo>
                <a:lnTo>
                  <a:pt x="4677" y="884"/>
                </a:lnTo>
                <a:lnTo>
                  <a:pt x="4457" y="663"/>
                </a:lnTo>
                <a:lnTo>
                  <a:pt x="4236" y="461"/>
                </a:lnTo>
                <a:lnTo>
                  <a:pt x="4051" y="295"/>
                </a:lnTo>
                <a:lnTo>
                  <a:pt x="3757" y="74"/>
                </a:lnTo>
                <a:lnTo>
                  <a:pt x="3628" y="0"/>
                </a:lnTo>
                <a:close/>
              </a:path>
            </a:pathLst>
          </a:custGeom>
          <a:solidFill>
            <a:srgbClr val="1D5885">
              <a:alpha val="5231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032619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BD6788-21C1-8444-B6AE-28E10151CD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0A633A-40C5-9442-97E5-C08DF31B23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D340AE-5361-5E46-BD60-E0B7EA1C52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DF5D36-AE76-2340-BBC9-7564A9AA2E2D}" type="datetimeFigureOut">
              <a:rPr lang="en-GB" smtClean="0"/>
              <a:t>30/04/2019</a:t>
            </a:fld>
            <a:endParaRPr lang="en-GB"/>
          </a:p>
        </p:txBody>
      </p:sp>
      <p:sp>
        <p:nvSpPr>
          <p:cNvPr id="5" name="Footer Placeholder 4">
            <a:extLst>
              <a:ext uri="{FF2B5EF4-FFF2-40B4-BE49-F238E27FC236}">
                <a16:creationId xmlns:a16="http://schemas.microsoft.com/office/drawing/2014/main" id="{7FAAB787-C186-3B4D-BB6A-A6D4E31985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28247FF-9CC7-1D46-AB83-E2FD2F56D4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8347E3-7FAF-1B49-A59C-EE974B02BE71}" type="slidenum">
              <a:rPr lang="en-GB" smtClean="0"/>
              <a:t>‹#›</a:t>
            </a:fld>
            <a:endParaRPr lang="en-GB"/>
          </a:p>
        </p:txBody>
      </p:sp>
    </p:spTree>
    <p:extLst>
      <p:ext uri="{BB962C8B-B14F-4D97-AF65-F5344CB8AC3E}">
        <p14:creationId xmlns:p14="http://schemas.microsoft.com/office/powerpoint/2010/main" val="4196410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tiff"/></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6.xml"/><Relationship Id="rId1" Type="http://schemas.openxmlformats.org/officeDocument/2006/relationships/slideLayout" Target="../slideLayouts/slideLayout12.xml"/><Relationship Id="rId4" Type="http://schemas.openxmlformats.org/officeDocument/2006/relationships/image" Target="../media/image19.tiff"/></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kellibradycontentknowledge.weebly.com/animism.html"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amacad.org/publication/indigenous-americans-spirituality-and-ecos"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tiff"/><Relationship Id="rId7" Type="http://schemas.openxmlformats.org/officeDocument/2006/relationships/image" Target="../media/image24.jpe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30.jpeg"/><Relationship Id="rId13" Type="http://schemas.openxmlformats.org/officeDocument/2006/relationships/image" Target="../media/image35.tiff"/><Relationship Id="rId3" Type="http://schemas.openxmlformats.org/officeDocument/2006/relationships/image" Target="../media/image25.tiff"/><Relationship Id="rId7" Type="http://schemas.openxmlformats.org/officeDocument/2006/relationships/image" Target="../media/image29.tiff"/><Relationship Id="rId12" Type="http://schemas.openxmlformats.org/officeDocument/2006/relationships/image" Target="../media/image34.tiff"/><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28.jpeg"/><Relationship Id="rId11" Type="http://schemas.openxmlformats.org/officeDocument/2006/relationships/image" Target="../media/image33.tiff"/><Relationship Id="rId5" Type="http://schemas.openxmlformats.org/officeDocument/2006/relationships/image" Target="../media/image27.jpeg"/><Relationship Id="rId10" Type="http://schemas.openxmlformats.org/officeDocument/2006/relationships/image" Target="../media/image32.jpeg"/><Relationship Id="rId4" Type="http://schemas.openxmlformats.org/officeDocument/2006/relationships/image" Target="../media/image26.jpeg"/><Relationship Id="rId9" Type="http://schemas.openxmlformats.org/officeDocument/2006/relationships/image" Target="../media/image31.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makah.com/makah-tribal-info/whaling/"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41.jpeg"/><Relationship Id="rId3" Type="http://schemas.openxmlformats.org/officeDocument/2006/relationships/image" Target="../media/image36.jpeg"/><Relationship Id="rId7" Type="http://schemas.openxmlformats.org/officeDocument/2006/relationships/image" Target="../media/image40.tiff"/><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jpeg"/><Relationship Id="rId9" Type="http://schemas.openxmlformats.org/officeDocument/2006/relationships/image" Target="../media/image42.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hyperlink" Target="https://kellibradycontentknowledge.weebly.com/animism.html" TargetMode="External"/><Relationship Id="rId7" Type="http://schemas.openxmlformats.org/officeDocument/2006/relationships/hyperlink" Target="https://www.mollylarkin.com/native-american-thanksgiving-prayer/" TargetMode="External"/><Relationship Id="rId2" Type="http://schemas.openxmlformats.org/officeDocument/2006/relationships/notesSlide" Target="../notesSlides/notesSlide32.xml"/><Relationship Id="rId1" Type="http://schemas.openxmlformats.org/officeDocument/2006/relationships/slideLayout" Target="../slideLayouts/slideLayout12.xml"/><Relationship Id="rId6" Type="http://schemas.openxmlformats.org/officeDocument/2006/relationships/hyperlink" Target="https://www.encyclopedia.com/environment/encyclopedias-almanacs-transcripts-and-maps/ecology-and-religion-ecology-and-indigenous-traditions" TargetMode="External"/><Relationship Id="rId5" Type="http://schemas.openxmlformats.org/officeDocument/2006/relationships/hyperlink" Target="https://www.amacad.org/publication/indigenous-americans-spirituality-and-ecos" TargetMode="External"/><Relationship Id="rId4" Type="http://schemas.openxmlformats.org/officeDocument/2006/relationships/hyperlink" Target="https://wanderingbull.com/native-americans-buffalo/"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makah.com/makah-tribal-info/whaling/" TargetMode="External"/><Relationship Id="rId2" Type="http://schemas.openxmlformats.org/officeDocument/2006/relationships/notesSlide" Target="../notesSlides/notesSlide33.xml"/><Relationship Id="rId1" Type="http://schemas.openxmlformats.org/officeDocument/2006/relationships/slideLayout" Target="../slideLayouts/slideLayout12.xml"/><Relationship Id="rId4" Type="http://schemas.openxmlformats.org/officeDocument/2006/relationships/hyperlink" Target="https://newsmaven.io/indiancountrytoday/archive/13-quotes-that-remind-us-to-protect-mother-earth-40y-MhzbbUeLOO5HY6yHew/" TargetMode="External"/></Relationships>
</file>

<file path=ppt/slides/_rels/slide35.xml.rels><?xml version="1.0" encoding="UTF-8" standalone="yes"?>
<Relationships xmlns="http://schemas.openxmlformats.org/package/2006/relationships"><Relationship Id="rId8" Type="http://schemas.openxmlformats.org/officeDocument/2006/relationships/hyperlink" Target="http://www.cartoonbucket.com/cartoons/princess-pocahontas-standing-pose/" TargetMode="External"/><Relationship Id="rId3" Type="http://schemas.openxmlformats.org/officeDocument/2006/relationships/hyperlink" Target="https://fineartamerica.com/art/native+american+warrior" TargetMode="External"/><Relationship Id="rId7" Type="http://schemas.openxmlformats.org/officeDocument/2006/relationships/hyperlink" Target="https://www.deviantart.com/sambeawesome/art/Grandmother-Willow-618869186" TargetMode="External"/><Relationship Id="rId2" Type="http://schemas.openxmlformats.org/officeDocument/2006/relationships/notesSlide" Target="../notesSlides/notesSlide34.xml"/><Relationship Id="rId1" Type="http://schemas.openxmlformats.org/officeDocument/2006/relationships/slideLayout" Target="../slideLayouts/slideLayout12.xml"/><Relationship Id="rId6" Type="http://schemas.openxmlformats.org/officeDocument/2006/relationships/hyperlink" Target="https://www.flickr.com/photos/23767177@N00/244635715/" TargetMode="External"/><Relationship Id="rId5" Type="http://schemas.openxmlformats.org/officeDocument/2006/relationships/hyperlink" Target="https://www.firstpeople.us/pictures/art/odd-sizes/pt/Native-670x686.html" TargetMode="External"/><Relationship Id="rId4" Type="http://schemas.openxmlformats.org/officeDocument/2006/relationships/hyperlink" Target="https://synthio.com/product-suite-abm/"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skinnerinc.com/auctions/2636B/lots/202" TargetMode="External"/><Relationship Id="rId2" Type="http://schemas.openxmlformats.org/officeDocument/2006/relationships/notesSlide" Target="../notesSlides/notesSlide35.xml"/><Relationship Id="rId1" Type="http://schemas.openxmlformats.org/officeDocument/2006/relationships/slideLayout" Target="../slideLayouts/slideLayout12.xml"/><Relationship Id="rId6" Type="http://schemas.openxmlformats.org/officeDocument/2006/relationships/hyperlink" Target="https://www.picturethisgallery.com/art/crow-indian-with-peace-pipe/" TargetMode="External"/><Relationship Id="rId5" Type="http://schemas.openxmlformats.org/officeDocument/2006/relationships/hyperlink" Target="http://www.picturethisgallery.com/" TargetMode="External"/><Relationship Id="rId4" Type="http://schemas.openxmlformats.org/officeDocument/2006/relationships/hyperlink" Target="https://www.tapatalk.com/groups/paleoplanet69529/bladder-bag-t38395.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pic>
        <p:nvPicPr>
          <p:cNvPr id="9" name="Google Shape;124;p16">
            <a:extLst>
              <a:ext uri="{FF2B5EF4-FFF2-40B4-BE49-F238E27FC236}">
                <a16:creationId xmlns:a16="http://schemas.microsoft.com/office/drawing/2014/main" id="{A78BDA90-E52E-6947-B01B-CEFF3051E729}"/>
              </a:ext>
            </a:extLst>
          </p:cNvPr>
          <p:cNvPicPr preferRelativeResize="0"/>
          <p:nvPr/>
        </p:nvPicPr>
        <p:blipFill>
          <a:blip r:embed="rId3" cstate="email">
            <a:extLst>
              <a:ext uri="{28A0092B-C50C-407E-A947-70E740481C1C}">
                <a14:useLocalDpi xmlns:a14="http://schemas.microsoft.com/office/drawing/2010/main"/>
              </a:ext>
            </a:extLst>
          </a:blip>
          <a:stretch>
            <a:fillRect/>
          </a:stretch>
        </p:blipFill>
        <p:spPr>
          <a:xfrm rot="20475105">
            <a:off x="5763183" y="836599"/>
            <a:ext cx="4402692" cy="3540972"/>
          </a:xfrm>
          <a:prstGeom prst="round2DiagRect">
            <a:avLst>
              <a:gd name="adj1" fmla="val 50000"/>
              <a:gd name="adj2" fmla="val 0"/>
            </a:avLst>
          </a:prstGeom>
          <a:noFill/>
          <a:ln>
            <a:noFill/>
          </a:ln>
        </p:spPr>
      </p:pic>
      <p:sp>
        <p:nvSpPr>
          <p:cNvPr id="10" name="Google Shape;126;p16">
            <a:extLst>
              <a:ext uri="{FF2B5EF4-FFF2-40B4-BE49-F238E27FC236}">
                <a16:creationId xmlns:a16="http://schemas.microsoft.com/office/drawing/2014/main" id="{C07DDEDC-BC56-A84E-A7C0-323D2F5AD6FC}"/>
              </a:ext>
            </a:extLst>
          </p:cNvPr>
          <p:cNvSpPr/>
          <p:nvPr/>
        </p:nvSpPr>
        <p:spPr>
          <a:xfrm rot="1553879">
            <a:off x="6694580" y="4967455"/>
            <a:ext cx="3264772" cy="1824534"/>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 name="Google Shape;127;p16">
            <a:extLst>
              <a:ext uri="{FF2B5EF4-FFF2-40B4-BE49-F238E27FC236}">
                <a16:creationId xmlns:a16="http://schemas.microsoft.com/office/drawing/2014/main" id="{2D8B943C-3E6A-2B42-B5C1-3D28B3D93CED}"/>
              </a:ext>
            </a:extLst>
          </p:cNvPr>
          <p:cNvSpPr/>
          <p:nvPr/>
        </p:nvSpPr>
        <p:spPr>
          <a:xfrm rot="-7428817">
            <a:off x="9669148" y="3268471"/>
            <a:ext cx="1368761" cy="2486303"/>
          </a:xfrm>
          <a:custGeom>
            <a:avLst/>
            <a:gdLst/>
            <a:ahLst/>
            <a:cxnLst/>
            <a:rect l="l" t="t" r="r" b="b"/>
            <a:pathLst>
              <a:path w="6004" h="8967" extrusionOk="0">
                <a:moveTo>
                  <a:pt x="4383" y="0"/>
                </a:moveTo>
                <a:lnTo>
                  <a:pt x="4015" y="19"/>
                </a:lnTo>
                <a:lnTo>
                  <a:pt x="3757" y="56"/>
                </a:lnTo>
                <a:lnTo>
                  <a:pt x="3481" y="93"/>
                </a:lnTo>
                <a:lnTo>
                  <a:pt x="3168" y="166"/>
                </a:lnTo>
                <a:lnTo>
                  <a:pt x="2836" y="258"/>
                </a:lnTo>
                <a:lnTo>
                  <a:pt x="2486" y="387"/>
                </a:lnTo>
                <a:lnTo>
                  <a:pt x="2137" y="534"/>
                </a:lnTo>
                <a:lnTo>
                  <a:pt x="1787" y="737"/>
                </a:lnTo>
                <a:lnTo>
                  <a:pt x="1621" y="847"/>
                </a:lnTo>
                <a:lnTo>
                  <a:pt x="1455" y="958"/>
                </a:lnTo>
                <a:lnTo>
                  <a:pt x="1290" y="1087"/>
                </a:lnTo>
                <a:lnTo>
                  <a:pt x="1142" y="1234"/>
                </a:lnTo>
                <a:lnTo>
                  <a:pt x="995" y="1400"/>
                </a:lnTo>
                <a:lnTo>
                  <a:pt x="848" y="1565"/>
                </a:lnTo>
                <a:lnTo>
                  <a:pt x="719" y="1750"/>
                </a:lnTo>
                <a:lnTo>
                  <a:pt x="590" y="1934"/>
                </a:lnTo>
                <a:lnTo>
                  <a:pt x="480" y="2155"/>
                </a:lnTo>
                <a:lnTo>
                  <a:pt x="369" y="2376"/>
                </a:lnTo>
                <a:lnTo>
                  <a:pt x="277" y="2615"/>
                </a:lnTo>
                <a:lnTo>
                  <a:pt x="203" y="2854"/>
                </a:lnTo>
                <a:lnTo>
                  <a:pt x="148" y="3112"/>
                </a:lnTo>
                <a:lnTo>
                  <a:pt x="93" y="3370"/>
                </a:lnTo>
                <a:lnTo>
                  <a:pt x="56" y="3628"/>
                </a:lnTo>
                <a:lnTo>
                  <a:pt x="19" y="3904"/>
                </a:lnTo>
                <a:lnTo>
                  <a:pt x="1" y="4456"/>
                </a:lnTo>
                <a:lnTo>
                  <a:pt x="1" y="5008"/>
                </a:lnTo>
                <a:lnTo>
                  <a:pt x="38" y="5542"/>
                </a:lnTo>
                <a:lnTo>
                  <a:pt x="93" y="6076"/>
                </a:lnTo>
                <a:lnTo>
                  <a:pt x="185" y="6592"/>
                </a:lnTo>
                <a:lnTo>
                  <a:pt x="277" y="7089"/>
                </a:lnTo>
                <a:lnTo>
                  <a:pt x="369" y="7531"/>
                </a:lnTo>
                <a:lnTo>
                  <a:pt x="553" y="8286"/>
                </a:lnTo>
                <a:lnTo>
                  <a:pt x="701" y="8783"/>
                </a:lnTo>
                <a:lnTo>
                  <a:pt x="756" y="8967"/>
                </a:lnTo>
                <a:lnTo>
                  <a:pt x="940" y="8875"/>
                </a:lnTo>
                <a:lnTo>
                  <a:pt x="1400" y="8636"/>
                </a:lnTo>
                <a:lnTo>
                  <a:pt x="2063" y="8249"/>
                </a:lnTo>
                <a:lnTo>
                  <a:pt x="2450" y="7991"/>
                </a:lnTo>
                <a:lnTo>
                  <a:pt x="2855" y="7715"/>
                </a:lnTo>
                <a:lnTo>
                  <a:pt x="3278" y="7420"/>
                </a:lnTo>
                <a:lnTo>
                  <a:pt x="3702" y="7089"/>
                </a:lnTo>
                <a:lnTo>
                  <a:pt x="4125" y="6721"/>
                </a:lnTo>
                <a:lnTo>
                  <a:pt x="4512" y="6334"/>
                </a:lnTo>
                <a:lnTo>
                  <a:pt x="4880" y="5947"/>
                </a:lnTo>
                <a:lnTo>
                  <a:pt x="5064" y="5727"/>
                </a:lnTo>
                <a:lnTo>
                  <a:pt x="5211" y="5524"/>
                </a:lnTo>
                <a:lnTo>
                  <a:pt x="5359" y="5303"/>
                </a:lnTo>
                <a:lnTo>
                  <a:pt x="5506" y="5082"/>
                </a:lnTo>
                <a:lnTo>
                  <a:pt x="5616" y="4843"/>
                </a:lnTo>
                <a:lnTo>
                  <a:pt x="5727" y="4622"/>
                </a:lnTo>
                <a:lnTo>
                  <a:pt x="5819" y="4382"/>
                </a:lnTo>
                <a:lnTo>
                  <a:pt x="5893" y="4162"/>
                </a:lnTo>
                <a:lnTo>
                  <a:pt x="5929" y="3941"/>
                </a:lnTo>
                <a:lnTo>
                  <a:pt x="5966" y="3701"/>
                </a:lnTo>
                <a:lnTo>
                  <a:pt x="6003" y="3499"/>
                </a:lnTo>
                <a:lnTo>
                  <a:pt x="6003" y="3278"/>
                </a:lnTo>
                <a:lnTo>
                  <a:pt x="6003" y="3057"/>
                </a:lnTo>
                <a:lnTo>
                  <a:pt x="5985" y="2854"/>
                </a:lnTo>
                <a:lnTo>
                  <a:pt x="5948" y="2652"/>
                </a:lnTo>
                <a:lnTo>
                  <a:pt x="5911" y="2449"/>
                </a:lnTo>
                <a:lnTo>
                  <a:pt x="5801" y="2063"/>
                </a:lnTo>
                <a:lnTo>
                  <a:pt x="5672" y="1713"/>
                </a:lnTo>
                <a:lnTo>
                  <a:pt x="5506" y="1381"/>
                </a:lnTo>
                <a:lnTo>
                  <a:pt x="5340" y="1087"/>
                </a:lnTo>
                <a:lnTo>
                  <a:pt x="5175" y="811"/>
                </a:lnTo>
                <a:lnTo>
                  <a:pt x="5009" y="571"/>
                </a:lnTo>
                <a:lnTo>
                  <a:pt x="4843" y="369"/>
                </a:lnTo>
                <a:lnTo>
                  <a:pt x="4604" y="93"/>
                </a:lnTo>
                <a:lnTo>
                  <a:pt x="4512" y="0"/>
                </a:lnTo>
                <a:close/>
              </a:path>
            </a:pathLst>
          </a:custGeom>
          <a:solidFill>
            <a:srgbClr val="51B1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TextBox 11">
            <a:extLst>
              <a:ext uri="{FF2B5EF4-FFF2-40B4-BE49-F238E27FC236}">
                <a16:creationId xmlns:a16="http://schemas.microsoft.com/office/drawing/2014/main" id="{F8DC7D18-FFA5-2648-A3FB-1C587F348409}"/>
              </a:ext>
            </a:extLst>
          </p:cNvPr>
          <p:cNvSpPr txBox="1"/>
          <p:nvPr/>
        </p:nvSpPr>
        <p:spPr>
          <a:xfrm>
            <a:off x="708026" y="612844"/>
            <a:ext cx="6529807" cy="5632311"/>
          </a:xfrm>
          <a:prstGeom prst="rect">
            <a:avLst/>
          </a:prstGeom>
          <a:noFill/>
        </p:spPr>
        <p:txBody>
          <a:bodyPr wrap="square" rtlCol="0">
            <a:spAutoFit/>
          </a:bodyPr>
          <a:lstStyle/>
          <a:p>
            <a:r>
              <a:rPr lang="en-GB" sz="7200" b="1" dirty="0">
                <a:solidFill>
                  <a:schemeClr val="bg1"/>
                </a:solidFill>
              </a:rPr>
              <a:t>Ecological Legacy of Indigenous Religious Traditions</a:t>
            </a:r>
          </a:p>
        </p:txBody>
      </p:sp>
      <p:sp>
        <p:nvSpPr>
          <p:cNvPr id="13" name="TextBox 12">
            <a:extLst>
              <a:ext uri="{FF2B5EF4-FFF2-40B4-BE49-F238E27FC236}">
                <a16:creationId xmlns:a16="http://schemas.microsoft.com/office/drawing/2014/main" id="{471D3D80-126E-9C41-B3C3-26409156A591}"/>
              </a:ext>
            </a:extLst>
          </p:cNvPr>
          <p:cNvSpPr txBox="1"/>
          <p:nvPr/>
        </p:nvSpPr>
        <p:spPr>
          <a:xfrm>
            <a:off x="8124002" y="4373122"/>
            <a:ext cx="1804168" cy="246221"/>
          </a:xfrm>
          <a:prstGeom prst="rect">
            <a:avLst/>
          </a:prstGeom>
          <a:noFill/>
        </p:spPr>
        <p:txBody>
          <a:bodyPr wrap="square" rtlCol="0">
            <a:spAutoFit/>
          </a:bodyPr>
          <a:lstStyle/>
          <a:p>
            <a:r>
              <a:rPr lang="en-GB" sz="1000" dirty="0"/>
              <a:t>Figure 1</a:t>
            </a:r>
          </a:p>
        </p:txBody>
      </p:sp>
    </p:spTree>
    <p:extLst>
      <p:ext uri="{BB962C8B-B14F-4D97-AF65-F5344CB8AC3E}">
        <p14:creationId xmlns:p14="http://schemas.microsoft.com/office/powerpoint/2010/main" val="73847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Google Shape;126;p16">
            <a:extLst>
              <a:ext uri="{FF2B5EF4-FFF2-40B4-BE49-F238E27FC236}">
                <a16:creationId xmlns:a16="http://schemas.microsoft.com/office/drawing/2014/main" id="{95653D63-D603-3746-8A99-E1D2C2B4B437}"/>
              </a:ext>
            </a:extLst>
          </p:cNvPr>
          <p:cNvSpPr/>
          <p:nvPr/>
        </p:nvSpPr>
        <p:spPr>
          <a:xfrm rot="15541043">
            <a:off x="-77028" y="1114291"/>
            <a:ext cx="3803141" cy="234098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68B4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12" name="Google Shape;126;p16">
            <a:extLst>
              <a:ext uri="{FF2B5EF4-FFF2-40B4-BE49-F238E27FC236}">
                <a16:creationId xmlns:a16="http://schemas.microsoft.com/office/drawing/2014/main" id="{E772C6DD-D584-7340-81E0-687814018C8B}"/>
              </a:ext>
            </a:extLst>
          </p:cNvPr>
          <p:cNvSpPr/>
          <p:nvPr/>
        </p:nvSpPr>
        <p:spPr>
          <a:xfrm>
            <a:off x="2685659" y="3704631"/>
            <a:ext cx="1922614" cy="128435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ED9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13" name="Google Shape;127;p16">
            <a:extLst>
              <a:ext uri="{FF2B5EF4-FFF2-40B4-BE49-F238E27FC236}">
                <a16:creationId xmlns:a16="http://schemas.microsoft.com/office/drawing/2014/main" id="{58CCCA64-9A8B-9E40-8930-A966D9C275DB}"/>
              </a:ext>
            </a:extLst>
          </p:cNvPr>
          <p:cNvSpPr/>
          <p:nvPr/>
        </p:nvSpPr>
        <p:spPr>
          <a:xfrm rot="1051891">
            <a:off x="1648727" y="4495495"/>
            <a:ext cx="794992" cy="1302599"/>
          </a:xfrm>
          <a:custGeom>
            <a:avLst/>
            <a:gdLst/>
            <a:ahLst/>
            <a:cxnLst/>
            <a:rect l="l" t="t" r="r" b="b"/>
            <a:pathLst>
              <a:path w="6004" h="8967" extrusionOk="0">
                <a:moveTo>
                  <a:pt x="4383" y="0"/>
                </a:moveTo>
                <a:lnTo>
                  <a:pt x="4015" y="19"/>
                </a:lnTo>
                <a:lnTo>
                  <a:pt x="3757" y="56"/>
                </a:lnTo>
                <a:lnTo>
                  <a:pt x="3481" y="93"/>
                </a:lnTo>
                <a:lnTo>
                  <a:pt x="3168" y="166"/>
                </a:lnTo>
                <a:lnTo>
                  <a:pt x="2836" y="258"/>
                </a:lnTo>
                <a:lnTo>
                  <a:pt x="2486" y="387"/>
                </a:lnTo>
                <a:lnTo>
                  <a:pt x="2137" y="534"/>
                </a:lnTo>
                <a:lnTo>
                  <a:pt x="1787" y="737"/>
                </a:lnTo>
                <a:lnTo>
                  <a:pt x="1621" y="847"/>
                </a:lnTo>
                <a:lnTo>
                  <a:pt x="1455" y="958"/>
                </a:lnTo>
                <a:lnTo>
                  <a:pt x="1290" y="1087"/>
                </a:lnTo>
                <a:lnTo>
                  <a:pt x="1142" y="1234"/>
                </a:lnTo>
                <a:lnTo>
                  <a:pt x="995" y="1400"/>
                </a:lnTo>
                <a:lnTo>
                  <a:pt x="848" y="1565"/>
                </a:lnTo>
                <a:lnTo>
                  <a:pt x="719" y="1750"/>
                </a:lnTo>
                <a:lnTo>
                  <a:pt x="590" y="1934"/>
                </a:lnTo>
                <a:lnTo>
                  <a:pt x="480" y="2155"/>
                </a:lnTo>
                <a:lnTo>
                  <a:pt x="369" y="2376"/>
                </a:lnTo>
                <a:lnTo>
                  <a:pt x="277" y="2615"/>
                </a:lnTo>
                <a:lnTo>
                  <a:pt x="203" y="2854"/>
                </a:lnTo>
                <a:lnTo>
                  <a:pt x="148" y="3112"/>
                </a:lnTo>
                <a:lnTo>
                  <a:pt x="93" y="3370"/>
                </a:lnTo>
                <a:lnTo>
                  <a:pt x="56" y="3628"/>
                </a:lnTo>
                <a:lnTo>
                  <a:pt x="19" y="3904"/>
                </a:lnTo>
                <a:lnTo>
                  <a:pt x="1" y="4456"/>
                </a:lnTo>
                <a:lnTo>
                  <a:pt x="1" y="5008"/>
                </a:lnTo>
                <a:lnTo>
                  <a:pt x="38" y="5542"/>
                </a:lnTo>
                <a:lnTo>
                  <a:pt x="93" y="6076"/>
                </a:lnTo>
                <a:lnTo>
                  <a:pt x="185" y="6592"/>
                </a:lnTo>
                <a:lnTo>
                  <a:pt x="277" y="7089"/>
                </a:lnTo>
                <a:lnTo>
                  <a:pt x="369" y="7531"/>
                </a:lnTo>
                <a:lnTo>
                  <a:pt x="553" y="8286"/>
                </a:lnTo>
                <a:lnTo>
                  <a:pt x="701" y="8783"/>
                </a:lnTo>
                <a:lnTo>
                  <a:pt x="756" y="8967"/>
                </a:lnTo>
                <a:lnTo>
                  <a:pt x="940" y="8875"/>
                </a:lnTo>
                <a:lnTo>
                  <a:pt x="1400" y="8636"/>
                </a:lnTo>
                <a:lnTo>
                  <a:pt x="2063" y="8249"/>
                </a:lnTo>
                <a:lnTo>
                  <a:pt x="2450" y="7991"/>
                </a:lnTo>
                <a:lnTo>
                  <a:pt x="2855" y="7715"/>
                </a:lnTo>
                <a:lnTo>
                  <a:pt x="3278" y="7420"/>
                </a:lnTo>
                <a:lnTo>
                  <a:pt x="3702" y="7089"/>
                </a:lnTo>
                <a:lnTo>
                  <a:pt x="4125" y="6721"/>
                </a:lnTo>
                <a:lnTo>
                  <a:pt x="4512" y="6334"/>
                </a:lnTo>
                <a:lnTo>
                  <a:pt x="4880" y="5947"/>
                </a:lnTo>
                <a:lnTo>
                  <a:pt x="5064" y="5727"/>
                </a:lnTo>
                <a:lnTo>
                  <a:pt x="5211" y="5524"/>
                </a:lnTo>
                <a:lnTo>
                  <a:pt x="5359" y="5303"/>
                </a:lnTo>
                <a:lnTo>
                  <a:pt x="5506" y="5082"/>
                </a:lnTo>
                <a:lnTo>
                  <a:pt x="5616" y="4843"/>
                </a:lnTo>
                <a:lnTo>
                  <a:pt x="5727" y="4622"/>
                </a:lnTo>
                <a:lnTo>
                  <a:pt x="5819" y="4382"/>
                </a:lnTo>
                <a:lnTo>
                  <a:pt x="5893" y="4162"/>
                </a:lnTo>
                <a:lnTo>
                  <a:pt x="5929" y="3941"/>
                </a:lnTo>
                <a:lnTo>
                  <a:pt x="5966" y="3701"/>
                </a:lnTo>
                <a:lnTo>
                  <a:pt x="6003" y="3499"/>
                </a:lnTo>
                <a:lnTo>
                  <a:pt x="6003" y="3278"/>
                </a:lnTo>
                <a:lnTo>
                  <a:pt x="6003" y="3057"/>
                </a:lnTo>
                <a:lnTo>
                  <a:pt x="5985" y="2854"/>
                </a:lnTo>
                <a:lnTo>
                  <a:pt x="5948" y="2652"/>
                </a:lnTo>
                <a:lnTo>
                  <a:pt x="5911" y="2449"/>
                </a:lnTo>
                <a:lnTo>
                  <a:pt x="5801" y="2063"/>
                </a:lnTo>
                <a:lnTo>
                  <a:pt x="5672" y="1713"/>
                </a:lnTo>
                <a:lnTo>
                  <a:pt x="5506" y="1381"/>
                </a:lnTo>
                <a:lnTo>
                  <a:pt x="5340" y="1087"/>
                </a:lnTo>
                <a:lnTo>
                  <a:pt x="5175" y="811"/>
                </a:lnTo>
                <a:lnTo>
                  <a:pt x="5009" y="571"/>
                </a:lnTo>
                <a:lnTo>
                  <a:pt x="4843" y="369"/>
                </a:lnTo>
                <a:lnTo>
                  <a:pt x="4604" y="93"/>
                </a:lnTo>
                <a:lnTo>
                  <a:pt x="4512" y="0"/>
                </a:lnTo>
                <a:close/>
              </a:path>
            </a:pathLst>
          </a:custGeom>
          <a:solidFill>
            <a:srgbClr val="51B1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Oval 13">
            <a:extLst>
              <a:ext uri="{FF2B5EF4-FFF2-40B4-BE49-F238E27FC236}">
                <a16:creationId xmlns:a16="http://schemas.microsoft.com/office/drawing/2014/main" id="{38668FCF-BA4F-A54A-BA23-393975EDB624}"/>
              </a:ext>
            </a:extLst>
          </p:cNvPr>
          <p:cNvSpPr/>
          <p:nvPr/>
        </p:nvSpPr>
        <p:spPr>
          <a:xfrm>
            <a:off x="2737779" y="0"/>
            <a:ext cx="2358221" cy="2262203"/>
          </a:xfrm>
          <a:prstGeom prst="ellipse">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Oval 14">
            <a:extLst>
              <a:ext uri="{FF2B5EF4-FFF2-40B4-BE49-F238E27FC236}">
                <a16:creationId xmlns:a16="http://schemas.microsoft.com/office/drawing/2014/main" id="{83230A7C-0B2B-2145-A552-15C98E9ED45F}"/>
              </a:ext>
            </a:extLst>
          </p:cNvPr>
          <p:cNvSpPr/>
          <p:nvPr/>
        </p:nvSpPr>
        <p:spPr>
          <a:xfrm>
            <a:off x="0" y="4241105"/>
            <a:ext cx="1470998" cy="1412900"/>
          </a:xfrm>
          <a:prstGeom prst="ellipse">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Oval 15">
            <a:extLst>
              <a:ext uri="{FF2B5EF4-FFF2-40B4-BE49-F238E27FC236}">
                <a16:creationId xmlns:a16="http://schemas.microsoft.com/office/drawing/2014/main" id="{6E8C29F0-6D71-F443-9811-BF731CBD9F93}"/>
              </a:ext>
            </a:extLst>
          </p:cNvPr>
          <p:cNvSpPr/>
          <p:nvPr/>
        </p:nvSpPr>
        <p:spPr>
          <a:xfrm>
            <a:off x="2399491" y="5370750"/>
            <a:ext cx="1487250" cy="1487250"/>
          </a:xfrm>
          <a:prstGeom prst="ellipse">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Google Shape;113;p15">
            <a:extLst>
              <a:ext uri="{FF2B5EF4-FFF2-40B4-BE49-F238E27FC236}">
                <a16:creationId xmlns:a16="http://schemas.microsoft.com/office/drawing/2014/main" id="{53CAD557-0A2F-5F49-A582-669487349A8D}"/>
              </a:ext>
            </a:extLst>
          </p:cNvPr>
          <p:cNvSpPr txBox="1">
            <a:spLocks noGrp="1"/>
          </p:cNvSpPr>
          <p:nvPr>
            <p:ph type="title"/>
          </p:nvPr>
        </p:nvSpPr>
        <p:spPr>
          <a:xfrm>
            <a:off x="5291089" y="-195949"/>
            <a:ext cx="7392631" cy="1521601"/>
          </a:xfrm>
          <a:prstGeom prst="rect">
            <a:avLst/>
          </a:prstGeom>
          <a:ln>
            <a:noFill/>
          </a:ln>
        </p:spPr>
        <p:txBody>
          <a:bodyPr spcFirstLastPara="1" vert="horz" wrap="square" lIns="121900" tIns="121900" rIns="121900" bIns="121900" rtlCol="0" anchor="b" anchorCtr="0">
            <a:noAutofit/>
          </a:bodyPr>
          <a:lstStyle/>
          <a:p>
            <a:pPr lvl="0"/>
            <a:r>
              <a:rPr lang="en-US" sz="4800" b="1" dirty="0">
                <a:solidFill>
                  <a:srgbClr val="92D050"/>
                </a:solidFill>
                <a:latin typeface="Calibri" panose="020F0502020204030204" pitchFamily="34" charset="0"/>
                <a:ea typeface="AppleGothic" pitchFamily="2" charset="-127"/>
                <a:cs typeface="Calibri" panose="020F0502020204030204" pitchFamily="34" charset="0"/>
              </a:rPr>
              <a:t>Aims and Objectives</a:t>
            </a:r>
            <a:endParaRPr sz="4800" b="1" dirty="0">
              <a:solidFill>
                <a:srgbClr val="92D050"/>
              </a:solidFill>
              <a:latin typeface="Calibri" panose="020F0502020204030204" pitchFamily="34" charset="0"/>
              <a:ea typeface="AppleGothic" pitchFamily="2" charset="-127"/>
              <a:cs typeface="Calibri" panose="020F0502020204030204" pitchFamily="34" charset="0"/>
            </a:endParaRPr>
          </a:p>
        </p:txBody>
      </p:sp>
      <p:sp>
        <p:nvSpPr>
          <p:cNvPr id="18" name="TextBox 17">
            <a:extLst>
              <a:ext uri="{FF2B5EF4-FFF2-40B4-BE49-F238E27FC236}">
                <a16:creationId xmlns:a16="http://schemas.microsoft.com/office/drawing/2014/main" id="{0C6233B8-E4BB-9A4F-85E4-CD50623F356B}"/>
              </a:ext>
            </a:extLst>
          </p:cNvPr>
          <p:cNvSpPr txBox="1"/>
          <p:nvPr/>
        </p:nvSpPr>
        <p:spPr>
          <a:xfrm>
            <a:off x="5291089" y="1673306"/>
            <a:ext cx="7001849" cy="2585323"/>
          </a:xfrm>
          <a:prstGeom prst="rect">
            <a:avLst/>
          </a:prstGeom>
          <a:noFill/>
        </p:spPr>
        <p:txBody>
          <a:bodyPr wrap="square" rtlCol="0">
            <a:spAutoFit/>
          </a:bodyPr>
          <a:lstStyle/>
          <a:p>
            <a:pPr>
              <a:buClr>
                <a:schemeClr val="accent6"/>
              </a:buClr>
              <a:buSzPct val="120000"/>
            </a:pPr>
            <a:endParaRPr lang="en-GB" dirty="0"/>
          </a:p>
          <a:p>
            <a:pPr marL="285750" indent="-285750">
              <a:buClr>
                <a:schemeClr val="accent6"/>
              </a:buClr>
              <a:buSzPct val="120000"/>
              <a:buFont typeface="Zapf Dingbats"/>
              <a:buChar char="✿"/>
            </a:pPr>
            <a:r>
              <a:rPr lang="en-GB" dirty="0"/>
              <a:t>Define indigenous religions </a:t>
            </a:r>
          </a:p>
          <a:p>
            <a:pPr>
              <a:buClr>
                <a:schemeClr val="accent6"/>
              </a:buClr>
              <a:buSzPct val="120000"/>
            </a:pPr>
            <a:endParaRPr lang="en-GB" dirty="0"/>
          </a:p>
          <a:p>
            <a:pPr marL="285750" indent="-285750">
              <a:buClr>
                <a:schemeClr val="accent6"/>
              </a:buClr>
              <a:buSzPct val="120000"/>
              <a:buFont typeface="Zapf Dingbats"/>
              <a:buChar char="✿"/>
            </a:pPr>
            <a:r>
              <a:rPr lang="en-GB" dirty="0"/>
              <a:t>Briefly evaluate relationship between indigenous religions and the environment</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Examine ecological themes </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Evaluate ecological legacy of the Native Americans </a:t>
            </a:r>
          </a:p>
        </p:txBody>
      </p:sp>
      <p:pic>
        <p:nvPicPr>
          <p:cNvPr id="19" name="Picture 18">
            <a:extLst>
              <a:ext uri="{FF2B5EF4-FFF2-40B4-BE49-F238E27FC236}">
                <a16:creationId xmlns:a16="http://schemas.microsoft.com/office/drawing/2014/main" id="{1DE21900-7CAA-184F-8751-08674605D94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984330" y="193737"/>
            <a:ext cx="1874727" cy="1874727"/>
          </a:xfrm>
          <a:prstGeom prst="rect">
            <a:avLst/>
          </a:prstGeom>
        </p:spPr>
      </p:pic>
      <p:pic>
        <p:nvPicPr>
          <p:cNvPr id="20" name="Picture 19">
            <a:extLst>
              <a:ext uri="{FF2B5EF4-FFF2-40B4-BE49-F238E27FC236}">
                <a16:creationId xmlns:a16="http://schemas.microsoft.com/office/drawing/2014/main" id="{8B49BA96-8E90-634D-97E8-D562CE03DB3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540182" y="5567921"/>
            <a:ext cx="1150450" cy="1150450"/>
          </a:xfrm>
          <a:prstGeom prst="rect">
            <a:avLst/>
          </a:prstGeom>
        </p:spPr>
      </p:pic>
      <p:pic>
        <p:nvPicPr>
          <p:cNvPr id="21" name="Picture 20">
            <a:extLst>
              <a:ext uri="{FF2B5EF4-FFF2-40B4-BE49-F238E27FC236}">
                <a16:creationId xmlns:a16="http://schemas.microsoft.com/office/drawing/2014/main" id="{435E8AF0-27CE-9340-8969-462BF7F8064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60274" y="4439036"/>
            <a:ext cx="1150450" cy="1150450"/>
          </a:xfrm>
          <a:prstGeom prst="rect">
            <a:avLst/>
          </a:prstGeom>
        </p:spPr>
      </p:pic>
      <p:sp>
        <p:nvSpPr>
          <p:cNvPr id="22" name="TextBox 21">
            <a:extLst>
              <a:ext uri="{FF2B5EF4-FFF2-40B4-BE49-F238E27FC236}">
                <a16:creationId xmlns:a16="http://schemas.microsoft.com/office/drawing/2014/main" id="{FFF82474-3368-714F-BB96-12FE5618B0FA}"/>
              </a:ext>
            </a:extLst>
          </p:cNvPr>
          <p:cNvSpPr txBox="1"/>
          <p:nvPr/>
        </p:nvSpPr>
        <p:spPr>
          <a:xfrm>
            <a:off x="2046223" y="6575322"/>
            <a:ext cx="1804168" cy="246221"/>
          </a:xfrm>
          <a:prstGeom prst="rect">
            <a:avLst/>
          </a:prstGeom>
          <a:noFill/>
        </p:spPr>
        <p:txBody>
          <a:bodyPr wrap="square" rtlCol="0">
            <a:spAutoFit/>
          </a:bodyPr>
          <a:lstStyle/>
          <a:p>
            <a:r>
              <a:rPr lang="en-GB" sz="1000" dirty="0"/>
              <a:t>Figure 2</a:t>
            </a:r>
          </a:p>
        </p:txBody>
      </p:sp>
    </p:spTree>
    <p:extLst>
      <p:ext uri="{BB962C8B-B14F-4D97-AF65-F5344CB8AC3E}">
        <p14:creationId xmlns:p14="http://schemas.microsoft.com/office/powerpoint/2010/main" val="1964095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64862" y="214539"/>
            <a:ext cx="11018196" cy="769441"/>
          </a:xfrm>
          <a:prstGeom prst="rect">
            <a:avLst/>
          </a:prstGeom>
          <a:noFill/>
        </p:spPr>
        <p:txBody>
          <a:bodyPr wrap="square" rtlCol="0">
            <a:spAutoFit/>
          </a:bodyPr>
          <a:lstStyle/>
          <a:p>
            <a:r>
              <a:rPr lang="en-GB" sz="4400" b="1" dirty="0">
                <a:solidFill>
                  <a:srgbClr val="92D050"/>
                </a:solidFill>
                <a:latin typeface="Calibri" panose="020F0502020204030204" pitchFamily="34" charset="0"/>
                <a:cs typeface="Calibri" panose="020F0502020204030204" pitchFamily="34" charset="0"/>
              </a:rPr>
              <a:t>What is an Indigenous Religion?</a:t>
            </a:r>
          </a:p>
        </p:txBody>
      </p:sp>
      <p:sp>
        <p:nvSpPr>
          <p:cNvPr id="9" name="TextBox 8">
            <a:extLst>
              <a:ext uri="{FF2B5EF4-FFF2-40B4-BE49-F238E27FC236}">
                <a16:creationId xmlns:a16="http://schemas.microsoft.com/office/drawing/2014/main" id="{7CF8DE8B-7CE2-C04A-8899-79841BAB3383}"/>
              </a:ext>
            </a:extLst>
          </p:cNvPr>
          <p:cNvSpPr txBox="1"/>
          <p:nvPr/>
        </p:nvSpPr>
        <p:spPr>
          <a:xfrm>
            <a:off x="1431701" y="1847074"/>
            <a:ext cx="10377015" cy="3139321"/>
          </a:xfrm>
          <a:prstGeom prst="rect">
            <a:avLst/>
          </a:prstGeom>
          <a:noFill/>
        </p:spPr>
        <p:txBody>
          <a:bodyPr wrap="square" rtlCol="0">
            <a:spAutoFit/>
          </a:bodyPr>
          <a:lstStyle/>
          <a:p>
            <a:pPr>
              <a:buClr>
                <a:schemeClr val="accent6"/>
              </a:buClr>
              <a:buSzPct val="120000"/>
            </a:pPr>
            <a:endParaRPr lang="en-GB" dirty="0"/>
          </a:p>
          <a:p>
            <a:pPr marL="285750" indent="-285750">
              <a:buClr>
                <a:schemeClr val="accent6"/>
              </a:buClr>
              <a:buSzPct val="120000"/>
              <a:buFont typeface="Zapf Dingbats"/>
              <a:buChar char="✿"/>
            </a:pPr>
            <a:r>
              <a:rPr lang="en-GB" dirty="0"/>
              <a:t>Small-scale societies with distinct languages</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Identify with specific geographical bioregions</a:t>
            </a:r>
            <a:r>
              <a:rPr lang="en-GB" baseline="30000" dirty="0"/>
              <a:t> </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Mythic narratives, sacred places and ceremonies and </a:t>
            </a:r>
          </a:p>
          <a:p>
            <a:pPr>
              <a:buClr>
                <a:schemeClr val="accent6"/>
              </a:buClr>
              <a:buSzPct val="120000"/>
            </a:pPr>
            <a:r>
              <a:rPr lang="en-GB" dirty="0"/>
              <a:t>      kinship systems</a:t>
            </a:r>
          </a:p>
          <a:p>
            <a:pPr>
              <a:buClr>
                <a:schemeClr val="accent6"/>
              </a:buClr>
              <a:buSzPct val="120000"/>
            </a:pPr>
            <a:endParaRPr lang="en-GB" dirty="0"/>
          </a:p>
          <a:p>
            <a:pPr marL="285750" indent="-285750">
              <a:buClr>
                <a:schemeClr val="accent6"/>
              </a:buClr>
              <a:buSzPct val="120000"/>
              <a:buFont typeface="Zapf Dingbats"/>
              <a:buChar char="✿"/>
            </a:pPr>
            <a:r>
              <a:rPr lang="en-GB" dirty="0"/>
              <a:t>Predominately oral cultures </a:t>
            </a:r>
          </a:p>
          <a:p>
            <a:pPr marL="285750" indent="-285750">
              <a:buClr>
                <a:schemeClr val="accent6"/>
              </a:buClr>
              <a:buSzPct val="120000"/>
              <a:buFont typeface="Zapf Dingbats"/>
              <a:buChar char="✿"/>
            </a:pPr>
            <a:endParaRPr lang="en-GB" dirty="0"/>
          </a:p>
          <a:p>
            <a:pPr>
              <a:buClr>
                <a:schemeClr val="accent6"/>
              </a:buClr>
              <a:buSzPct val="120000"/>
            </a:pPr>
            <a:endParaRPr lang="en-GB" dirty="0"/>
          </a:p>
        </p:txBody>
      </p:sp>
      <p:pic>
        <p:nvPicPr>
          <p:cNvPr id="2" name="Picture 1">
            <a:extLst>
              <a:ext uri="{FF2B5EF4-FFF2-40B4-BE49-F238E27FC236}">
                <a16:creationId xmlns:a16="http://schemas.microsoft.com/office/drawing/2014/main" id="{37836A91-7C51-704B-835D-D1CDAB475B2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895410" y="1436535"/>
            <a:ext cx="2824743" cy="1587505"/>
          </a:xfrm>
          <a:prstGeom prst="rect">
            <a:avLst/>
          </a:prstGeom>
        </p:spPr>
      </p:pic>
      <p:pic>
        <p:nvPicPr>
          <p:cNvPr id="3" name="Picture 2">
            <a:extLst>
              <a:ext uri="{FF2B5EF4-FFF2-40B4-BE49-F238E27FC236}">
                <a16:creationId xmlns:a16="http://schemas.microsoft.com/office/drawing/2014/main" id="{8C238225-5AB1-2943-9024-068DAD06E869}"/>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0149407" y="3237367"/>
            <a:ext cx="1568514" cy="2091351"/>
          </a:xfrm>
          <a:prstGeom prst="rect">
            <a:avLst/>
          </a:prstGeom>
        </p:spPr>
      </p:pic>
      <p:pic>
        <p:nvPicPr>
          <p:cNvPr id="10" name="Picture 9">
            <a:extLst>
              <a:ext uri="{FF2B5EF4-FFF2-40B4-BE49-F238E27FC236}">
                <a16:creationId xmlns:a16="http://schemas.microsoft.com/office/drawing/2014/main" id="{31EC1662-8552-684E-A27F-CBA5806849E4}"/>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434502" y="3357651"/>
            <a:ext cx="2541240" cy="1523378"/>
          </a:xfrm>
          <a:prstGeom prst="rect">
            <a:avLst/>
          </a:prstGeom>
        </p:spPr>
      </p:pic>
      <p:pic>
        <p:nvPicPr>
          <p:cNvPr id="11" name="Picture 10">
            <a:extLst>
              <a:ext uri="{FF2B5EF4-FFF2-40B4-BE49-F238E27FC236}">
                <a16:creationId xmlns:a16="http://schemas.microsoft.com/office/drawing/2014/main" id="{6C1DB735-99EC-E04D-9AB6-27413C0EAFFF}"/>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7428824" y="5035646"/>
            <a:ext cx="2662324" cy="1772994"/>
          </a:xfrm>
          <a:prstGeom prst="rect">
            <a:avLst/>
          </a:prstGeom>
        </p:spPr>
      </p:pic>
      <p:pic>
        <p:nvPicPr>
          <p:cNvPr id="14" name="Picture 13">
            <a:extLst>
              <a:ext uri="{FF2B5EF4-FFF2-40B4-BE49-F238E27FC236}">
                <a16:creationId xmlns:a16="http://schemas.microsoft.com/office/drawing/2014/main" id="{5343B9DD-CC16-2F4A-B8BF-7C7B48CA1F45}"/>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7474981" y="1430811"/>
            <a:ext cx="1309829" cy="1796816"/>
          </a:xfrm>
          <a:prstGeom prst="rect">
            <a:avLst/>
          </a:prstGeom>
        </p:spPr>
      </p:pic>
      <p:sp>
        <p:nvSpPr>
          <p:cNvPr id="16" name="TextBox 15">
            <a:extLst>
              <a:ext uri="{FF2B5EF4-FFF2-40B4-BE49-F238E27FC236}">
                <a16:creationId xmlns:a16="http://schemas.microsoft.com/office/drawing/2014/main" id="{0C868D57-9968-FB41-B27D-798EA6936D5C}"/>
              </a:ext>
            </a:extLst>
          </p:cNvPr>
          <p:cNvSpPr txBox="1"/>
          <p:nvPr/>
        </p:nvSpPr>
        <p:spPr>
          <a:xfrm>
            <a:off x="6465" y="6454854"/>
            <a:ext cx="7428037" cy="369332"/>
          </a:xfrm>
          <a:prstGeom prst="rect">
            <a:avLst/>
          </a:prstGeom>
          <a:noFill/>
        </p:spPr>
        <p:txBody>
          <a:bodyPr wrap="square" rtlCol="0">
            <a:spAutoFit/>
          </a:bodyPr>
          <a:lstStyle/>
          <a:p>
            <a:pPr lvl="0">
              <a:defRPr/>
            </a:pPr>
            <a:r>
              <a:rPr lang="en-GB" sz="900" dirty="0"/>
              <a:t>1. John A. Grim, Ecology and Religion: Ecology And Indigenous Traditions. In </a:t>
            </a:r>
            <a:r>
              <a:rPr lang="en-GB" sz="900" i="1" dirty="0" err="1"/>
              <a:t>Encyclopedia.com</a:t>
            </a:r>
            <a:r>
              <a:rPr lang="en-GB" sz="900" dirty="0"/>
              <a:t>, 2005  [cited 27 April 2019]. Available from: &lt;https://</a:t>
            </a:r>
            <a:r>
              <a:rPr lang="en-GB" sz="900" dirty="0" err="1"/>
              <a:t>www.encyclopedia.com</a:t>
            </a:r>
            <a:r>
              <a:rPr lang="en-GB" sz="900" dirty="0"/>
              <a:t>/environment/</a:t>
            </a:r>
            <a:r>
              <a:rPr lang="en-GB" sz="900" dirty="0" err="1"/>
              <a:t>encyclopedias</a:t>
            </a:r>
            <a:r>
              <a:rPr lang="en-GB" sz="900" dirty="0"/>
              <a:t>-almanacs-transcripts-and-maps/ecology-and-religion-ecology-and-indigenous-traditions&gt;</a:t>
            </a:r>
          </a:p>
        </p:txBody>
      </p:sp>
      <p:sp>
        <p:nvSpPr>
          <p:cNvPr id="17" name="TextBox 16">
            <a:extLst>
              <a:ext uri="{FF2B5EF4-FFF2-40B4-BE49-F238E27FC236}">
                <a16:creationId xmlns:a16="http://schemas.microsoft.com/office/drawing/2014/main" id="{554EFF77-CC85-3A47-9D40-692B74C6FC3A}"/>
              </a:ext>
            </a:extLst>
          </p:cNvPr>
          <p:cNvSpPr txBox="1"/>
          <p:nvPr/>
        </p:nvSpPr>
        <p:spPr>
          <a:xfrm>
            <a:off x="8232116" y="1184590"/>
            <a:ext cx="1804168" cy="246221"/>
          </a:xfrm>
          <a:prstGeom prst="rect">
            <a:avLst/>
          </a:prstGeom>
          <a:noFill/>
        </p:spPr>
        <p:txBody>
          <a:bodyPr wrap="square" rtlCol="0">
            <a:spAutoFit/>
          </a:bodyPr>
          <a:lstStyle/>
          <a:p>
            <a:r>
              <a:rPr lang="en-GB" sz="1000" dirty="0"/>
              <a:t>Figure 3</a:t>
            </a:r>
          </a:p>
        </p:txBody>
      </p:sp>
      <p:sp>
        <p:nvSpPr>
          <p:cNvPr id="18" name="TextBox 17">
            <a:extLst>
              <a:ext uri="{FF2B5EF4-FFF2-40B4-BE49-F238E27FC236}">
                <a16:creationId xmlns:a16="http://schemas.microsoft.com/office/drawing/2014/main" id="{DD4397FB-4143-EE49-B43A-09CCF747E117}"/>
              </a:ext>
            </a:extLst>
          </p:cNvPr>
          <p:cNvSpPr txBox="1"/>
          <p:nvPr/>
        </p:nvSpPr>
        <p:spPr>
          <a:xfrm>
            <a:off x="11051807" y="1179360"/>
            <a:ext cx="1804168" cy="246221"/>
          </a:xfrm>
          <a:prstGeom prst="rect">
            <a:avLst/>
          </a:prstGeom>
          <a:noFill/>
        </p:spPr>
        <p:txBody>
          <a:bodyPr wrap="square" rtlCol="0">
            <a:spAutoFit/>
          </a:bodyPr>
          <a:lstStyle/>
          <a:p>
            <a:r>
              <a:rPr lang="en-GB" sz="1000" dirty="0"/>
              <a:t>Figure 4</a:t>
            </a:r>
          </a:p>
        </p:txBody>
      </p:sp>
      <p:sp>
        <p:nvSpPr>
          <p:cNvPr id="21" name="TextBox 20">
            <a:extLst>
              <a:ext uri="{FF2B5EF4-FFF2-40B4-BE49-F238E27FC236}">
                <a16:creationId xmlns:a16="http://schemas.microsoft.com/office/drawing/2014/main" id="{5F6AC354-E89F-0042-9334-FAC74B782B04}"/>
              </a:ext>
            </a:extLst>
          </p:cNvPr>
          <p:cNvSpPr txBox="1"/>
          <p:nvPr/>
        </p:nvSpPr>
        <p:spPr>
          <a:xfrm>
            <a:off x="9378083" y="3104336"/>
            <a:ext cx="1804168" cy="246221"/>
          </a:xfrm>
          <a:prstGeom prst="rect">
            <a:avLst/>
          </a:prstGeom>
          <a:noFill/>
        </p:spPr>
        <p:txBody>
          <a:bodyPr wrap="square" rtlCol="0">
            <a:spAutoFit/>
          </a:bodyPr>
          <a:lstStyle/>
          <a:p>
            <a:r>
              <a:rPr lang="en-GB" sz="1000" dirty="0"/>
              <a:t>Figure 5</a:t>
            </a:r>
          </a:p>
        </p:txBody>
      </p:sp>
      <p:sp>
        <p:nvSpPr>
          <p:cNvPr id="22" name="TextBox 21">
            <a:extLst>
              <a:ext uri="{FF2B5EF4-FFF2-40B4-BE49-F238E27FC236}">
                <a16:creationId xmlns:a16="http://schemas.microsoft.com/office/drawing/2014/main" id="{EB37019B-1ECD-A241-B844-20D53F8268A5}"/>
              </a:ext>
            </a:extLst>
          </p:cNvPr>
          <p:cNvSpPr txBox="1"/>
          <p:nvPr/>
        </p:nvSpPr>
        <p:spPr>
          <a:xfrm>
            <a:off x="9483534" y="4849881"/>
            <a:ext cx="1804168" cy="246221"/>
          </a:xfrm>
          <a:prstGeom prst="rect">
            <a:avLst/>
          </a:prstGeom>
          <a:noFill/>
        </p:spPr>
        <p:txBody>
          <a:bodyPr wrap="square" rtlCol="0">
            <a:spAutoFit/>
          </a:bodyPr>
          <a:lstStyle/>
          <a:p>
            <a:r>
              <a:rPr lang="en-GB" sz="1000" dirty="0"/>
              <a:t>Figure 7</a:t>
            </a:r>
          </a:p>
        </p:txBody>
      </p:sp>
      <p:sp>
        <p:nvSpPr>
          <p:cNvPr id="23" name="TextBox 22">
            <a:extLst>
              <a:ext uri="{FF2B5EF4-FFF2-40B4-BE49-F238E27FC236}">
                <a16:creationId xmlns:a16="http://schemas.microsoft.com/office/drawing/2014/main" id="{9619289F-E8D9-AF46-A6BF-5B068A7CE172}"/>
              </a:ext>
            </a:extLst>
          </p:cNvPr>
          <p:cNvSpPr txBox="1"/>
          <p:nvPr/>
        </p:nvSpPr>
        <p:spPr>
          <a:xfrm>
            <a:off x="11192930" y="3025881"/>
            <a:ext cx="1804168" cy="246221"/>
          </a:xfrm>
          <a:prstGeom prst="rect">
            <a:avLst/>
          </a:prstGeom>
          <a:noFill/>
        </p:spPr>
        <p:txBody>
          <a:bodyPr wrap="square" rtlCol="0">
            <a:spAutoFit/>
          </a:bodyPr>
          <a:lstStyle/>
          <a:p>
            <a:r>
              <a:rPr lang="en-GB" sz="1000" dirty="0"/>
              <a:t>Figure 6</a:t>
            </a:r>
          </a:p>
        </p:txBody>
      </p:sp>
    </p:spTree>
    <p:extLst>
      <p:ext uri="{BB962C8B-B14F-4D97-AF65-F5344CB8AC3E}">
        <p14:creationId xmlns:p14="http://schemas.microsoft.com/office/powerpoint/2010/main" val="299389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D5D07A1-79C3-4842-89E0-ADEDC952F2A4}"/>
              </a:ext>
            </a:extLst>
          </p:cNvPr>
          <p:cNvSpPr/>
          <p:nvPr/>
        </p:nvSpPr>
        <p:spPr>
          <a:xfrm rot="14614471">
            <a:off x="1111690" y="854675"/>
            <a:ext cx="3828694" cy="219929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68B4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5" name="Google Shape;126;p16">
            <a:extLst>
              <a:ext uri="{FF2B5EF4-FFF2-40B4-BE49-F238E27FC236}">
                <a16:creationId xmlns:a16="http://schemas.microsoft.com/office/drawing/2014/main" id="{CC135086-9646-CF4F-8A93-C457C3A0C4FE}"/>
              </a:ext>
            </a:extLst>
          </p:cNvPr>
          <p:cNvSpPr/>
          <p:nvPr/>
        </p:nvSpPr>
        <p:spPr>
          <a:xfrm rot="9026827">
            <a:off x="1342942" y="4160742"/>
            <a:ext cx="2867847" cy="194134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6" name="Google Shape;126;p16">
            <a:extLst>
              <a:ext uri="{FF2B5EF4-FFF2-40B4-BE49-F238E27FC236}">
                <a16:creationId xmlns:a16="http://schemas.microsoft.com/office/drawing/2014/main" id="{956AEC97-DE64-9D45-9B03-60A5E824A230}"/>
              </a:ext>
            </a:extLst>
          </p:cNvPr>
          <p:cNvSpPr/>
          <p:nvPr/>
        </p:nvSpPr>
        <p:spPr>
          <a:xfrm rot="3251371">
            <a:off x="9853864" y="4783071"/>
            <a:ext cx="2181794" cy="15018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68B4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7" name="Google Shape;126;p16">
            <a:extLst>
              <a:ext uri="{FF2B5EF4-FFF2-40B4-BE49-F238E27FC236}">
                <a16:creationId xmlns:a16="http://schemas.microsoft.com/office/drawing/2014/main" id="{D612F461-8110-AB4A-B6A4-DCD900008BDB}"/>
              </a:ext>
            </a:extLst>
          </p:cNvPr>
          <p:cNvSpPr/>
          <p:nvPr/>
        </p:nvSpPr>
        <p:spPr>
          <a:xfrm rot="7588996">
            <a:off x="8403642" y="5428834"/>
            <a:ext cx="1573964" cy="998890"/>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9" name="Oval 8">
            <a:extLst>
              <a:ext uri="{FF2B5EF4-FFF2-40B4-BE49-F238E27FC236}">
                <a16:creationId xmlns:a16="http://schemas.microsoft.com/office/drawing/2014/main" id="{A0D832C8-0C5E-4F42-A919-57B67C92D9BF}"/>
              </a:ext>
            </a:extLst>
          </p:cNvPr>
          <p:cNvSpPr/>
          <p:nvPr/>
        </p:nvSpPr>
        <p:spPr>
          <a:xfrm>
            <a:off x="3697835" y="174950"/>
            <a:ext cx="1330037" cy="1274618"/>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D7D4C276-9A24-6F43-B682-CCE8BA956E7A}"/>
              </a:ext>
            </a:extLst>
          </p:cNvPr>
          <p:cNvSpPr/>
          <p:nvPr/>
        </p:nvSpPr>
        <p:spPr>
          <a:xfrm>
            <a:off x="9697521" y="1686613"/>
            <a:ext cx="2494479" cy="2443703"/>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930955D9-30A4-124A-BB78-0A2ED96B53DF}"/>
              </a:ext>
            </a:extLst>
          </p:cNvPr>
          <p:cNvSpPr/>
          <p:nvPr/>
        </p:nvSpPr>
        <p:spPr>
          <a:xfrm>
            <a:off x="0" y="2741435"/>
            <a:ext cx="2216727" cy="2168599"/>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7772EBCA-A307-9049-95E4-00186A7A041B}"/>
              </a:ext>
            </a:extLst>
          </p:cNvPr>
          <p:cNvSpPr txBox="1"/>
          <p:nvPr/>
        </p:nvSpPr>
        <p:spPr>
          <a:xfrm>
            <a:off x="4467495" y="1606995"/>
            <a:ext cx="1291045" cy="2215991"/>
          </a:xfrm>
          <a:prstGeom prst="rect">
            <a:avLst/>
          </a:prstGeom>
          <a:noFill/>
        </p:spPr>
        <p:txBody>
          <a:bodyPr wrap="square" rtlCol="0">
            <a:spAutoFit/>
          </a:bodyPr>
          <a:lstStyle/>
          <a:p>
            <a:r>
              <a:rPr lang="en-GB" sz="13800" b="1" dirty="0"/>
              <a:t>“</a:t>
            </a:r>
          </a:p>
        </p:txBody>
      </p:sp>
      <p:sp>
        <p:nvSpPr>
          <p:cNvPr id="3" name="TextBox 2">
            <a:extLst>
              <a:ext uri="{FF2B5EF4-FFF2-40B4-BE49-F238E27FC236}">
                <a16:creationId xmlns:a16="http://schemas.microsoft.com/office/drawing/2014/main" id="{EBA7734B-F110-6A4F-9802-BE60A5BE7CD0}"/>
              </a:ext>
            </a:extLst>
          </p:cNvPr>
          <p:cNvSpPr txBox="1"/>
          <p:nvPr/>
        </p:nvSpPr>
        <p:spPr>
          <a:xfrm>
            <a:off x="5218859" y="2298497"/>
            <a:ext cx="6641432" cy="2308324"/>
          </a:xfrm>
          <a:prstGeom prst="rect">
            <a:avLst/>
          </a:prstGeom>
          <a:noFill/>
        </p:spPr>
        <p:txBody>
          <a:bodyPr wrap="square" rtlCol="0">
            <a:spAutoFit/>
          </a:bodyPr>
          <a:lstStyle/>
          <a:p>
            <a:r>
              <a:rPr lang="en-GB" sz="2400" b="1" i="1" dirty="0">
                <a:solidFill>
                  <a:schemeClr val="bg1"/>
                </a:solidFill>
              </a:rPr>
              <a:t>Indigenous, thus, refers to small-scale societies around the planet who share and preserve ways of knowing the world embedded in particular languages, story-cycles kinship systems, worldview dispositions, and integrated relationships with the land on which they live”</a:t>
            </a:r>
            <a:r>
              <a:rPr lang="en-GB" dirty="0">
                <a:solidFill>
                  <a:schemeClr val="bg1"/>
                </a:solidFill>
              </a:rPr>
              <a:t> -  John Grim</a:t>
            </a:r>
          </a:p>
        </p:txBody>
      </p:sp>
      <p:sp>
        <p:nvSpPr>
          <p:cNvPr id="2" name="Rectangle 1">
            <a:extLst>
              <a:ext uri="{FF2B5EF4-FFF2-40B4-BE49-F238E27FC236}">
                <a16:creationId xmlns:a16="http://schemas.microsoft.com/office/drawing/2014/main" id="{E1DA8938-DA54-4C44-B40D-5802807B9487}"/>
              </a:ext>
            </a:extLst>
          </p:cNvPr>
          <p:cNvSpPr/>
          <p:nvPr/>
        </p:nvSpPr>
        <p:spPr>
          <a:xfrm>
            <a:off x="0" y="6579602"/>
            <a:ext cx="12192000" cy="246221"/>
          </a:xfrm>
          <a:prstGeom prst="rect">
            <a:avLst/>
          </a:prstGeom>
        </p:spPr>
        <p:txBody>
          <a:bodyPr wrap="square">
            <a:spAutoFit/>
          </a:bodyPr>
          <a:lstStyle/>
          <a:p>
            <a:r>
              <a:rPr lang="en-GB" sz="1000" dirty="0">
                <a:solidFill>
                  <a:schemeClr val="bg1"/>
                </a:solidFill>
              </a:rPr>
              <a:t>2. John A. Grim, ‘ Recovering Religious Ecology with Indigenous Traditions’, </a:t>
            </a:r>
            <a:r>
              <a:rPr lang="en-GB" sz="1000" i="1" dirty="0" err="1">
                <a:solidFill>
                  <a:schemeClr val="bg1"/>
                </a:solidFill>
              </a:rPr>
              <a:t>fore.yale.edu</a:t>
            </a:r>
            <a:r>
              <a:rPr lang="en-GB" sz="1000" i="1" dirty="0">
                <a:solidFill>
                  <a:schemeClr val="bg1"/>
                </a:solidFill>
              </a:rPr>
              <a:t>, </a:t>
            </a:r>
            <a:r>
              <a:rPr lang="en-GB" sz="1000" dirty="0">
                <a:solidFill>
                  <a:schemeClr val="bg1"/>
                </a:solidFill>
              </a:rPr>
              <a:t>p.1. </a:t>
            </a:r>
            <a:r>
              <a:rPr lang="en-GB" sz="1000" i="1" dirty="0">
                <a:solidFill>
                  <a:schemeClr val="bg1"/>
                </a:solidFill>
              </a:rPr>
              <a:t> </a:t>
            </a:r>
            <a:r>
              <a:rPr lang="en-GB" sz="1000" dirty="0">
                <a:solidFill>
                  <a:schemeClr val="bg1"/>
                </a:solidFill>
              </a:rPr>
              <a:t>&lt;http://</a:t>
            </a:r>
            <a:r>
              <a:rPr lang="en-GB" sz="1000" dirty="0" err="1">
                <a:solidFill>
                  <a:schemeClr val="bg1"/>
                </a:solidFill>
              </a:rPr>
              <a:t>fore.yale.edu</a:t>
            </a:r>
            <a:r>
              <a:rPr lang="en-GB" sz="1000" dirty="0">
                <a:solidFill>
                  <a:schemeClr val="bg1"/>
                </a:solidFill>
              </a:rPr>
              <a:t>/files/Grim_Recovering_Religious_Ecology_with_Indigenous_Traditions.pdf&gt; [accessed 25 April 2019]</a:t>
            </a:r>
          </a:p>
        </p:txBody>
      </p:sp>
    </p:spTree>
    <p:extLst>
      <p:ext uri="{BB962C8B-B14F-4D97-AF65-F5344CB8AC3E}">
        <p14:creationId xmlns:p14="http://schemas.microsoft.com/office/powerpoint/2010/main" val="1846893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TextBox 8">
            <a:extLst>
              <a:ext uri="{FF2B5EF4-FFF2-40B4-BE49-F238E27FC236}">
                <a16:creationId xmlns:a16="http://schemas.microsoft.com/office/drawing/2014/main" id="{7CF8DE8B-7CE2-C04A-8899-79841BAB3383}"/>
              </a:ext>
            </a:extLst>
          </p:cNvPr>
          <p:cNvSpPr txBox="1"/>
          <p:nvPr/>
        </p:nvSpPr>
        <p:spPr>
          <a:xfrm>
            <a:off x="1431701" y="1133205"/>
            <a:ext cx="10019489" cy="6863417"/>
          </a:xfrm>
          <a:prstGeom prst="rect">
            <a:avLst/>
          </a:prstGeom>
          <a:noFill/>
        </p:spPr>
        <p:txBody>
          <a:bodyPr wrap="square" rtlCol="0">
            <a:spAutoFit/>
          </a:bodyPr>
          <a:lstStyle/>
          <a:p>
            <a:pPr marL="285750" indent="-285750">
              <a:buClr>
                <a:schemeClr val="accent6"/>
              </a:buClr>
              <a:buSzPct val="120000"/>
              <a:buFont typeface="Zapf Dingbats"/>
              <a:buChar char="✿"/>
            </a:pPr>
            <a:r>
              <a:rPr lang="en-GB" dirty="0"/>
              <a:t>Substantial global population</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Notable by diversity therefore, difficult to generalize </a:t>
            </a:r>
            <a:r>
              <a:rPr lang="en-GB" baseline="30000" dirty="0"/>
              <a:t>3</a:t>
            </a:r>
            <a:endParaRPr lang="en-GB" dirty="0"/>
          </a:p>
          <a:p>
            <a:pPr>
              <a:buClr>
                <a:schemeClr val="accent6"/>
              </a:buClr>
              <a:buSzPct val="120000"/>
            </a:pPr>
            <a:endParaRPr lang="en-GB" dirty="0"/>
          </a:p>
          <a:p>
            <a:pPr marL="285750" indent="-285750">
              <a:buClr>
                <a:schemeClr val="accent6"/>
              </a:buClr>
              <a:buSzPct val="120000"/>
              <a:buFont typeface="Zapf Dingbats"/>
              <a:buChar char="✿"/>
            </a:pPr>
            <a:r>
              <a:rPr lang="en-GB" dirty="0"/>
              <a:t>One attribute of indigenous traditions that depicts their relationships with the universe is what Grim terms a “lifeway”</a:t>
            </a:r>
          </a:p>
          <a:p>
            <a:pPr marL="285750" indent="-285750">
              <a:buClr>
                <a:schemeClr val="accent6"/>
              </a:buClr>
              <a:buSzPct val="120000"/>
              <a:buFont typeface="Zapf Dingbats"/>
              <a:buChar char="✿"/>
            </a:pPr>
            <a:endParaRPr lang="en-GB" b="1" dirty="0">
              <a:solidFill>
                <a:srgbClr val="9ED968"/>
              </a:solidFill>
            </a:endParaRPr>
          </a:p>
          <a:p>
            <a:pPr marL="285750" indent="-285750">
              <a:buClr>
                <a:schemeClr val="accent6"/>
              </a:buClr>
              <a:buSzPct val="120000"/>
              <a:buFont typeface="Zapf Dingbats"/>
              <a:buChar char="✿"/>
            </a:pPr>
            <a:r>
              <a:rPr lang="en-GB" b="1" dirty="0">
                <a:solidFill>
                  <a:srgbClr val="9ED968"/>
                </a:solidFill>
              </a:rPr>
              <a:t>Lifeway</a:t>
            </a:r>
            <a:r>
              <a:rPr lang="en-GB" dirty="0">
                <a:solidFill>
                  <a:srgbClr val="9ED968"/>
                </a:solidFill>
              </a:rPr>
              <a:t>:  </a:t>
            </a:r>
            <a:r>
              <a:rPr lang="en-GB" b="1" dirty="0"/>
              <a:t>“A lifeway is a pervasive and seamless connection between the economy, the lifestyle, the ritual activity, the politics of a people,”</a:t>
            </a:r>
            <a:r>
              <a:rPr lang="en-GB" baseline="30000" dirty="0"/>
              <a:t>4</a:t>
            </a:r>
          </a:p>
          <a:p>
            <a:pPr>
              <a:buClr>
                <a:schemeClr val="accent6"/>
              </a:buClr>
              <a:buSzPct val="120000"/>
            </a:pPr>
            <a:endParaRPr lang="en-GB" dirty="0"/>
          </a:p>
          <a:p>
            <a:pPr marL="285750" indent="-285750">
              <a:buClr>
                <a:schemeClr val="accent6"/>
              </a:buClr>
              <a:buSzPct val="120000"/>
              <a:buFont typeface="Zapf Dingbats"/>
              <a:buChar char="✿"/>
            </a:pPr>
            <a:r>
              <a:rPr lang="en-GB" dirty="0"/>
              <a:t>Holistic way of living </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Despite being diverse indigenous lifeways also have ‘family characteristics’</a:t>
            </a:r>
          </a:p>
          <a:p>
            <a:pPr marL="285750" indent="-285750">
              <a:buClr>
                <a:schemeClr val="accent6"/>
              </a:buClr>
              <a:buSzPct val="120000"/>
              <a:buFont typeface="Zapf Dingbats"/>
              <a:buChar char="✿"/>
            </a:pPr>
            <a:endParaRPr lang="en-GB" baseline="30000" dirty="0"/>
          </a:p>
          <a:p>
            <a:pPr marL="742950" lvl="1" indent="-285750">
              <a:buClr>
                <a:schemeClr val="accent6"/>
              </a:buClr>
              <a:buSzPct val="120000"/>
              <a:buFont typeface="Zapf Dingbats"/>
              <a:buChar char="✿"/>
            </a:pPr>
            <a:r>
              <a:rPr lang="en-GB" sz="1600" dirty="0"/>
              <a:t>Anxiety for spontaneities of religious experience </a:t>
            </a:r>
          </a:p>
          <a:p>
            <a:pPr marL="742950" lvl="1" indent="-285750">
              <a:buClr>
                <a:schemeClr val="accent6"/>
              </a:buClr>
              <a:buSzPct val="120000"/>
              <a:buFont typeface="Zapf Dingbats"/>
              <a:buChar char="✿"/>
            </a:pPr>
            <a:r>
              <a:rPr lang="en-GB" sz="1600" dirty="0"/>
              <a:t>Incredible relationships with local bioregions</a:t>
            </a:r>
          </a:p>
          <a:p>
            <a:pPr marL="742950" lvl="1" indent="-285750">
              <a:buClr>
                <a:schemeClr val="accent6"/>
              </a:buClr>
              <a:buSzPct val="120000"/>
              <a:buFont typeface="Zapf Dingbats"/>
              <a:buChar char="✿"/>
            </a:pPr>
            <a:r>
              <a:rPr lang="en-GB" sz="1600" dirty="0"/>
              <a:t>Developed ritual practices </a:t>
            </a:r>
            <a:r>
              <a:rPr lang="en-GB" sz="1600" baseline="30000" dirty="0"/>
              <a:t>5</a:t>
            </a:r>
          </a:p>
          <a:p>
            <a:pPr marL="742950" lvl="1" indent="-285750">
              <a:buClr>
                <a:schemeClr val="accent6"/>
              </a:buClr>
              <a:buSzPct val="120000"/>
              <a:buFont typeface="Zapf Dingbats"/>
              <a:buChar char="✿"/>
            </a:pPr>
            <a:endParaRPr lang="en-GB" sz="1600" dirty="0"/>
          </a:p>
          <a:p>
            <a:pPr marL="742950" lvl="1"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endParaRPr lang="en-GB" baseline="30000" dirty="0"/>
          </a:p>
          <a:p>
            <a:pPr marL="285750" indent="-285750">
              <a:buClr>
                <a:schemeClr val="accent6"/>
              </a:buClr>
              <a:buSzPct val="120000"/>
              <a:buFont typeface="Zapf Dingbats"/>
              <a:buChar char="✿"/>
            </a:pPr>
            <a:endParaRPr lang="en-GB" baseline="30000" dirty="0"/>
          </a:p>
          <a:p>
            <a:pPr marL="285750" indent="-285750">
              <a:buClr>
                <a:schemeClr val="accent6"/>
              </a:buClr>
              <a:buSzPct val="120000"/>
              <a:buFont typeface="Zapf Dingbats"/>
              <a:buChar char="✿"/>
            </a:pPr>
            <a:endParaRPr lang="en-GB" dirty="0"/>
          </a:p>
          <a:p>
            <a:pPr marL="285750" indent="-285750">
              <a:buClr>
                <a:schemeClr val="accent6"/>
              </a:buClr>
              <a:buFont typeface="Zapf Dingbats"/>
              <a:buChar char="✿"/>
            </a:pPr>
            <a:endParaRPr lang="en-GB" dirty="0"/>
          </a:p>
          <a:p>
            <a:pPr marL="285750" indent="-285750">
              <a:buClr>
                <a:schemeClr val="accent6"/>
              </a:buClr>
              <a:buFont typeface="Zapf Dingbats"/>
              <a:buChar char="✿"/>
            </a:pPr>
            <a:endParaRPr lang="en-GB" dirty="0"/>
          </a:p>
          <a:p>
            <a:pPr marL="285750" indent="-285750">
              <a:buClr>
                <a:schemeClr val="accent6"/>
              </a:buClr>
              <a:buFont typeface="Zapf Dingbats"/>
              <a:buChar char="✿"/>
            </a:pPr>
            <a:endParaRPr lang="en-GB" dirty="0"/>
          </a:p>
        </p:txBody>
      </p:sp>
      <p:sp>
        <p:nvSpPr>
          <p:cNvPr id="10" name="TextBox 9">
            <a:extLst>
              <a:ext uri="{FF2B5EF4-FFF2-40B4-BE49-F238E27FC236}">
                <a16:creationId xmlns:a16="http://schemas.microsoft.com/office/drawing/2014/main" id="{6AF059E1-C848-704A-8BC1-EC44E9155DCB}"/>
              </a:ext>
            </a:extLst>
          </p:cNvPr>
          <p:cNvSpPr txBox="1"/>
          <p:nvPr/>
        </p:nvSpPr>
        <p:spPr>
          <a:xfrm>
            <a:off x="1864862" y="214539"/>
            <a:ext cx="11018196" cy="769441"/>
          </a:xfrm>
          <a:prstGeom prst="rect">
            <a:avLst/>
          </a:prstGeom>
          <a:noFill/>
        </p:spPr>
        <p:txBody>
          <a:bodyPr wrap="square" rtlCol="0">
            <a:spAutoFit/>
          </a:bodyPr>
          <a:lstStyle/>
          <a:p>
            <a:r>
              <a:rPr lang="en-GB" sz="4400" b="1" dirty="0">
                <a:solidFill>
                  <a:srgbClr val="92D050"/>
                </a:solidFill>
                <a:latin typeface="Calibri" panose="020F0502020204030204" pitchFamily="34" charset="0"/>
                <a:cs typeface="Calibri" panose="020F0502020204030204" pitchFamily="34" charset="0"/>
              </a:rPr>
              <a:t>Studying Indigenous Religion</a:t>
            </a:r>
          </a:p>
        </p:txBody>
      </p:sp>
      <p:sp>
        <p:nvSpPr>
          <p:cNvPr id="2" name="Rectangle 1">
            <a:extLst>
              <a:ext uri="{FF2B5EF4-FFF2-40B4-BE49-F238E27FC236}">
                <a16:creationId xmlns:a16="http://schemas.microsoft.com/office/drawing/2014/main" id="{77E70E2F-2294-F54E-9CA7-139B81B1B581}"/>
              </a:ext>
            </a:extLst>
          </p:cNvPr>
          <p:cNvSpPr/>
          <p:nvPr/>
        </p:nvSpPr>
        <p:spPr>
          <a:xfrm>
            <a:off x="3252" y="5923764"/>
            <a:ext cx="10528273" cy="1092607"/>
          </a:xfrm>
          <a:prstGeom prst="rect">
            <a:avLst/>
          </a:prstGeom>
        </p:spPr>
        <p:txBody>
          <a:bodyPr wrap="square">
            <a:spAutoFit/>
          </a:bodyPr>
          <a:lstStyle/>
          <a:p>
            <a:endParaRPr lang="en-GB" sz="1000" dirty="0"/>
          </a:p>
          <a:p>
            <a:pPr>
              <a:defRPr/>
            </a:pPr>
            <a:r>
              <a:rPr lang="en-GB" sz="900" dirty="0"/>
              <a:t>3.John A. Grim, ‘ Recovering Religious Ecology with Indigenous Traditions’, </a:t>
            </a:r>
            <a:r>
              <a:rPr lang="en-GB" sz="900" i="1" dirty="0" err="1"/>
              <a:t>fore.yale.edu</a:t>
            </a:r>
            <a:r>
              <a:rPr lang="en-GB" sz="900" i="1" dirty="0"/>
              <a:t>, </a:t>
            </a:r>
            <a:r>
              <a:rPr lang="en-GB" sz="900" dirty="0"/>
              <a:t>p.1. </a:t>
            </a:r>
            <a:r>
              <a:rPr lang="en-GB" sz="900" i="1" dirty="0"/>
              <a:t> </a:t>
            </a:r>
            <a:r>
              <a:rPr lang="en-GB" sz="900" dirty="0"/>
              <a:t>&lt;http://</a:t>
            </a:r>
            <a:r>
              <a:rPr lang="en-GB" sz="900" dirty="0" err="1"/>
              <a:t>fore.yale.edu</a:t>
            </a:r>
            <a:r>
              <a:rPr lang="en-GB" sz="900" dirty="0"/>
              <a:t>/files/Grim_Recovering_Religious_Ecology_with_Indigenous_Traditions.pdf&gt; [accessed 25 April 2019]</a:t>
            </a:r>
          </a:p>
          <a:p>
            <a:pPr lvl="0">
              <a:defRPr/>
            </a:pPr>
            <a:r>
              <a:rPr lang="en-GB" sz="900" dirty="0"/>
              <a:t>4..Fredo Villasenor, ‘Grim: Indigenous ‘lifeways’ can inform modern understanding of the universe’, </a:t>
            </a:r>
            <a:r>
              <a:rPr lang="en-GB" sz="900" i="1" dirty="0"/>
              <a:t>The </a:t>
            </a:r>
            <a:r>
              <a:rPr lang="en-GB" sz="900" i="1" dirty="0" err="1"/>
              <a:t>ChautauQuan</a:t>
            </a:r>
            <a:r>
              <a:rPr lang="en-GB" sz="900" i="1" dirty="0"/>
              <a:t> Daily</a:t>
            </a:r>
            <a:r>
              <a:rPr lang="en-GB" sz="900" dirty="0"/>
              <a:t>, 26 June 2013 &lt;https://</a:t>
            </a:r>
            <a:r>
              <a:rPr lang="en-GB" sz="900" dirty="0" err="1"/>
              <a:t>chqdaily.wordpress.com</a:t>
            </a:r>
            <a:r>
              <a:rPr lang="en-GB" sz="900" dirty="0"/>
              <a:t>/2013/06/26/grim-indigenous-lifeways-can-inform-modern-understanding-of-the-universe/&gt; [accessed 29</a:t>
            </a:r>
            <a:r>
              <a:rPr lang="en-GB" sz="900" baseline="30000" dirty="0"/>
              <a:t> </a:t>
            </a:r>
            <a:r>
              <a:rPr lang="en-GB" sz="900" dirty="0"/>
              <a:t>April 2019] </a:t>
            </a:r>
          </a:p>
          <a:p>
            <a:pPr>
              <a:defRPr/>
            </a:pPr>
            <a:r>
              <a:rPr lang="en-GB" sz="900" dirty="0">
                <a:latin typeface="Calibri" panose="020F0502020204030204" pitchFamily="34" charset="0"/>
                <a:cs typeface="Calibri" panose="020F0502020204030204" pitchFamily="34" charset="0"/>
              </a:rPr>
              <a:t>5.John A. Grim, Indigenous Traditions and Ecology, </a:t>
            </a:r>
            <a:r>
              <a:rPr lang="en-GB" sz="900" i="1" dirty="0">
                <a:latin typeface="Calibri" panose="020F0502020204030204" pitchFamily="34" charset="0"/>
                <a:cs typeface="Calibri" panose="020F0502020204030204" pitchFamily="34" charset="0"/>
              </a:rPr>
              <a:t>The Forum on Religion and Ecology at Yale, </a:t>
            </a:r>
            <a:r>
              <a:rPr lang="en-GB" sz="900" dirty="0">
                <a:latin typeface="Calibri" panose="020F0502020204030204" pitchFamily="34" charset="0"/>
                <a:cs typeface="Calibri" panose="020F0502020204030204" pitchFamily="34" charset="0"/>
              </a:rPr>
              <a:t>Yale University &lt;https://</a:t>
            </a:r>
            <a:r>
              <a:rPr lang="en-GB" sz="900" dirty="0" err="1">
                <a:latin typeface="Calibri" panose="020F0502020204030204" pitchFamily="34" charset="0"/>
                <a:cs typeface="Calibri" panose="020F0502020204030204" pitchFamily="34" charset="0"/>
              </a:rPr>
              <a:t>www.encyclopedia.com</a:t>
            </a:r>
            <a:r>
              <a:rPr lang="en-GB" sz="900" dirty="0">
                <a:latin typeface="Calibri" panose="020F0502020204030204" pitchFamily="34" charset="0"/>
                <a:cs typeface="Calibri" panose="020F0502020204030204" pitchFamily="34" charset="0"/>
              </a:rPr>
              <a:t>/religion/</a:t>
            </a:r>
            <a:r>
              <a:rPr lang="en-GB" sz="900" dirty="0" err="1">
                <a:latin typeface="Calibri" panose="020F0502020204030204" pitchFamily="34" charset="0"/>
                <a:cs typeface="Calibri" panose="020F0502020204030204" pitchFamily="34" charset="0"/>
              </a:rPr>
              <a:t>encyclopedias</a:t>
            </a:r>
            <a:r>
              <a:rPr lang="en-GB" sz="900" dirty="0">
                <a:latin typeface="Calibri" panose="020F0502020204030204" pitchFamily="34" charset="0"/>
                <a:cs typeface="Calibri" panose="020F0502020204030204" pitchFamily="34" charset="0"/>
              </a:rPr>
              <a:t>-almanacs-transcripts-and-maps/indigenous-religions&gt; [accessed 25 April 2019]</a:t>
            </a:r>
          </a:p>
          <a:p>
            <a:pPr lvl="0">
              <a:defRPr/>
            </a:pPr>
            <a:endParaRPr lang="en-GB" sz="1000" i="1" dirty="0"/>
          </a:p>
        </p:txBody>
      </p:sp>
    </p:spTree>
    <p:extLst>
      <p:ext uri="{BB962C8B-B14F-4D97-AF65-F5344CB8AC3E}">
        <p14:creationId xmlns:p14="http://schemas.microsoft.com/office/powerpoint/2010/main" val="33207877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1018196" cy="769441"/>
          </a:xfrm>
          <a:prstGeom prst="rect">
            <a:avLst/>
          </a:prstGeom>
          <a:noFill/>
        </p:spPr>
        <p:txBody>
          <a:bodyPr wrap="square" rtlCol="0">
            <a:spAutoFit/>
          </a:bodyPr>
          <a:lstStyle/>
          <a:p>
            <a:r>
              <a:rPr lang="en-GB" sz="4400" b="1" dirty="0">
                <a:solidFill>
                  <a:srgbClr val="92D050"/>
                </a:solidFill>
                <a:latin typeface="Calibri" panose="020F0502020204030204" pitchFamily="34" charset="0"/>
                <a:cs typeface="Calibri" panose="020F0502020204030204" pitchFamily="34" charset="0"/>
              </a:rPr>
              <a:t>Indigenous Religions and Ecology</a:t>
            </a:r>
          </a:p>
        </p:txBody>
      </p:sp>
      <p:sp>
        <p:nvSpPr>
          <p:cNvPr id="2" name="Rectangle 1">
            <a:extLst>
              <a:ext uri="{FF2B5EF4-FFF2-40B4-BE49-F238E27FC236}">
                <a16:creationId xmlns:a16="http://schemas.microsoft.com/office/drawing/2014/main" id="{FEE88F4F-A1BE-C24E-A316-8F673F3E0219}"/>
              </a:ext>
            </a:extLst>
          </p:cNvPr>
          <p:cNvSpPr/>
          <p:nvPr/>
        </p:nvSpPr>
        <p:spPr>
          <a:xfrm>
            <a:off x="0" y="6564779"/>
            <a:ext cx="9545053" cy="246221"/>
          </a:xfrm>
          <a:prstGeom prst="rect">
            <a:avLst/>
          </a:prstGeom>
        </p:spPr>
        <p:txBody>
          <a:bodyPr wrap="square">
            <a:spAutoFit/>
          </a:bodyPr>
          <a:lstStyle/>
          <a:p>
            <a:r>
              <a:rPr lang="en-GB" sz="1000" dirty="0"/>
              <a:t>6. John Grim, ‘Indigenous Traditions and Ecology’, </a:t>
            </a:r>
            <a:r>
              <a:rPr lang="en-GB" sz="1000" i="1" dirty="0"/>
              <a:t>The Forum on Religion and Ecology at Yale</a:t>
            </a:r>
            <a:r>
              <a:rPr lang="en-GB" sz="1000" dirty="0"/>
              <a:t>, &lt;http://</a:t>
            </a:r>
            <a:r>
              <a:rPr lang="en-GB" sz="1000" dirty="0" err="1"/>
              <a:t>fore.yale.edu</a:t>
            </a:r>
            <a:r>
              <a:rPr lang="en-GB" sz="1000" dirty="0"/>
              <a:t>/religion/indigenous/&gt; [accessed 25 April 2019]</a:t>
            </a:r>
          </a:p>
        </p:txBody>
      </p:sp>
      <p:sp>
        <p:nvSpPr>
          <p:cNvPr id="10" name="TextBox 9">
            <a:extLst>
              <a:ext uri="{FF2B5EF4-FFF2-40B4-BE49-F238E27FC236}">
                <a16:creationId xmlns:a16="http://schemas.microsoft.com/office/drawing/2014/main" id="{78B0E18D-2FFA-9845-B13A-9A035A362BAE}"/>
              </a:ext>
            </a:extLst>
          </p:cNvPr>
          <p:cNvSpPr txBox="1"/>
          <p:nvPr/>
        </p:nvSpPr>
        <p:spPr>
          <a:xfrm>
            <a:off x="1431701" y="1999838"/>
            <a:ext cx="10100745" cy="3416320"/>
          </a:xfrm>
          <a:prstGeom prst="rect">
            <a:avLst/>
          </a:prstGeom>
          <a:noFill/>
        </p:spPr>
        <p:txBody>
          <a:bodyPr wrap="square" rtlCol="0">
            <a:spAutoFit/>
          </a:bodyPr>
          <a:lstStyle/>
          <a:p>
            <a:pPr>
              <a:buClr>
                <a:srgbClr val="9ED968"/>
              </a:buClr>
              <a:buSzPct val="120000"/>
            </a:pPr>
            <a:endParaRPr lang="en-GB" dirty="0"/>
          </a:p>
          <a:p>
            <a:pPr marL="285750" indent="-285750">
              <a:buClr>
                <a:srgbClr val="9ED968"/>
              </a:buClr>
              <a:buSzPct val="120000"/>
              <a:buFont typeface="Zapf Dingbats"/>
              <a:buChar char="✿"/>
            </a:pPr>
            <a:r>
              <a:rPr lang="en-GB" dirty="0"/>
              <a:t>For indigenous traditions the natural world is often significant to their indigenous lifeways</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Due to their intimate relationships with land and traditional environmental knowledge, there is  growing recognition of the relevance of indigenous religions in the contemporary discussion  on ecological issues</a:t>
            </a:r>
          </a:p>
          <a:p>
            <a:pPr>
              <a:buClr>
                <a:srgbClr val="9ED968"/>
              </a:buClr>
              <a:buSzPct val="120000"/>
            </a:pPr>
            <a:endParaRPr lang="en-GB" dirty="0"/>
          </a:p>
          <a:p>
            <a:pPr marL="285750" indent="-285750">
              <a:buClr>
                <a:srgbClr val="9ED968"/>
              </a:buClr>
              <a:buSzPct val="120000"/>
              <a:buFont typeface="Zapf Dingbats"/>
              <a:buChar char="✿"/>
            </a:pPr>
            <a:r>
              <a:rPr lang="en-GB" dirty="0"/>
              <a:t>Often an assumed positive environmental ethic</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endParaRPr lang="en-GB" dirty="0"/>
          </a:p>
        </p:txBody>
      </p:sp>
    </p:spTree>
    <p:extLst>
      <p:ext uri="{BB962C8B-B14F-4D97-AF65-F5344CB8AC3E}">
        <p14:creationId xmlns:p14="http://schemas.microsoft.com/office/powerpoint/2010/main" val="2483855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1018196" cy="769441"/>
          </a:xfrm>
          <a:prstGeom prst="rect">
            <a:avLst/>
          </a:prstGeom>
          <a:noFill/>
        </p:spPr>
        <p:txBody>
          <a:bodyPr wrap="square" rtlCol="0">
            <a:spAutoFit/>
          </a:bodyPr>
          <a:lstStyle/>
          <a:p>
            <a:r>
              <a:rPr lang="en-GB" sz="4400" b="1" dirty="0">
                <a:solidFill>
                  <a:srgbClr val="92D050"/>
                </a:solidFill>
                <a:latin typeface="Calibri" panose="020F0502020204030204" pitchFamily="34" charset="0"/>
                <a:cs typeface="Calibri" panose="020F0502020204030204" pitchFamily="34" charset="0"/>
              </a:rPr>
              <a:t>Ecological Themes in Indigenous Religions</a:t>
            </a:r>
          </a:p>
        </p:txBody>
      </p:sp>
      <p:sp>
        <p:nvSpPr>
          <p:cNvPr id="9" name="TextBox 8">
            <a:extLst>
              <a:ext uri="{FF2B5EF4-FFF2-40B4-BE49-F238E27FC236}">
                <a16:creationId xmlns:a16="http://schemas.microsoft.com/office/drawing/2014/main" id="{7CF8DE8B-7CE2-C04A-8899-79841BAB3383}"/>
              </a:ext>
            </a:extLst>
          </p:cNvPr>
          <p:cNvSpPr txBox="1"/>
          <p:nvPr/>
        </p:nvSpPr>
        <p:spPr>
          <a:xfrm>
            <a:off x="1548202" y="1636128"/>
            <a:ext cx="10019489" cy="3416320"/>
          </a:xfrm>
          <a:prstGeom prst="rect">
            <a:avLst/>
          </a:prstGeom>
          <a:noFill/>
        </p:spPr>
        <p:txBody>
          <a:bodyPr wrap="square" rtlCol="0">
            <a:spAutoFit/>
          </a:bodyPr>
          <a:lstStyle/>
          <a:p>
            <a:pPr marL="285750" indent="-285750">
              <a:buClr>
                <a:schemeClr val="accent6"/>
              </a:buClr>
              <a:buFont typeface="Zapf Dingbats"/>
              <a:buChar char="✿"/>
            </a:pPr>
            <a:r>
              <a:rPr lang="en-GB" dirty="0"/>
              <a:t>According to John Grim the ecological themes that emerge from an engagement with indigenous religions are:</a:t>
            </a:r>
          </a:p>
          <a:p>
            <a:pPr>
              <a:buClr>
                <a:schemeClr val="accent6"/>
              </a:buClr>
            </a:pPr>
            <a:endParaRPr lang="en-GB" dirty="0"/>
          </a:p>
          <a:p>
            <a:pPr marL="800100" lvl="1" indent="-342900">
              <a:buClr>
                <a:schemeClr val="accent6"/>
              </a:buClr>
              <a:buFont typeface="+mj-lt"/>
              <a:buAutoNum type="arabicPeriod"/>
            </a:pPr>
            <a:r>
              <a:rPr lang="en-GB" dirty="0"/>
              <a:t>’Kinship’ </a:t>
            </a:r>
          </a:p>
          <a:p>
            <a:pPr marL="800100" lvl="1" indent="-342900">
              <a:buClr>
                <a:schemeClr val="accent6"/>
              </a:buClr>
              <a:buFont typeface="+mj-lt"/>
              <a:buAutoNum type="arabicPeriod"/>
            </a:pPr>
            <a:endParaRPr lang="en-GB" dirty="0"/>
          </a:p>
          <a:p>
            <a:pPr marL="800100" lvl="1" indent="-342900">
              <a:buClr>
                <a:schemeClr val="accent6"/>
              </a:buClr>
              <a:buFont typeface="+mj-lt"/>
              <a:buAutoNum type="arabicPeriod"/>
            </a:pPr>
            <a:r>
              <a:rPr lang="en-GB" dirty="0"/>
              <a:t>‘Spatial and biographical relations with space’</a:t>
            </a:r>
          </a:p>
          <a:p>
            <a:pPr marL="800100" lvl="1" indent="-342900">
              <a:buClr>
                <a:schemeClr val="accent6"/>
              </a:buClr>
              <a:buFont typeface="+mj-lt"/>
              <a:buAutoNum type="arabicPeriod"/>
            </a:pPr>
            <a:endParaRPr lang="en-GB" dirty="0"/>
          </a:p>
          <a:p>
            <a:pPr marL="800100" lvl="1" indent="-342900">
              <a:buClr>
                <a:schemeClr val="accent6"/>
              </a:buClr>
              <a:buFont typeface="+mj-lt"/>
              <a:buAutoNum type="arabicPeriod"/>
            </a:pPr>
            <a:r>
              <a:rPr lang="en-GB" dirty="0"/>
              <a:t>‘Traditional environmental knowledge’ </a:t>
            </a:r>
          </a:p>
          <a:p>
            <a:pPr marL="800100" lvl="1" indent="-342900">
              <a:buClr>
                <a:schemeClr val="accent6"/>
              </a:buClr>
              <a:buFont typeface="+mj-lt"/>
              <a:buAutoNum type="arabicPeriod"/>
            </a:pPr>
            <a:endParaRPr lang="en-GB" dirty="0"/>
          </a:p>
          <a:p>
            <a:pPr marL="800100" lvl="1" indent="-342900">
              <a:buClr>
                <a:schemeClr val="accent6"/>
              </a:buClr>
              <a:buFont typeface="+mj-lt"/>
              <a:buAutoNum type="arabicPeriod"/>
            </a:pPr>
            <a:r>
              <a:rPr lang="en-GB" dirty="0"/>
              <a:t>‘Cosmology’ </a:t>
            </a:r>
            <a:r>
              <a:rPr lang="en-GB" baseline="30000" dirty="0"/>
              <a:t>7</a:t>
            </a:r>
            <a:r>
              <a:rPr lang="en-GB" dirty="0"/>
              <a:t>  </a:t>
            </a:r>
          </a:p>
          <a:p>
            <a:pPr marL="285750" indent="-285750">
              <a:buClr>
                <a:schemeClr val="accent6"/>
              </a:buClr>
              <a:buFont typeface="Zapf Dingbats"/>
              <a:buChar char="✿"/>
            </a:pPr>
            <a:endParaRPr lang="en-GB" dirty="0"/>
          </a:p>
          <a:p>
            <a:pPr>
              <a:buClr>
                <a:schemeClr val="accent6"/>
              </a:buClr>
            </a:pPr>
            <a:endParaRPr lang="en-GB" dirty="0"/>
          </a:p>
        </p:txBody>
      </p:sp>
      <p:sp>
        <p:nvSpPr>
          <p:cNvPr id="2" name="Rectangle 1">
            <a:extLst>
              <a:ext uri="{FF2B5EF4-FFF2-40B4-BE49-F238E27FC236}">
                <a16:creationId xmlns:a16="http://schemas.microsoft.com/office/drawing/2014/main" id="{FEE88F4F-A1BE-C24E-A316-8F673F3E0219}"/>
              </a:ext>
            </a:extLst>
          </p:cNvPr>
          <p:cNvSpPr/>
          <p:nvPr/>
        </p:nvSpPr>
        <p:spPr>
          <a:xfrm>
            <a:off x="0" y="6594007"/>
            <a:ext cx="9545053" cy="246221"/>
          </a:xfrm>
          <a:prstGeom prst="rect">
            <a:avLst/>
          </a:prstGeom>
        </p:spPr>
        <p:txBody>
          <a:bodyPr wrap="square">
            <a:spAutoFit/>
          </a:bodyPr>
          <a:lstStyle/>
          <a:p>
            <a:r>
              <a:rPr lang="en-GB" sz="1000" dirty="0"/>
              <a:t>7. John Grim, ‘Indigenous Traditions and Ecology’, </a:t>
            </a:r>
            <a:r>
              <a:rPr lang="en-GB" sz="1000" i="1" dirty="0"/>
              <a:t>The Forum on Religion and Ecology at Yale</a:t>
            </a:r>
            <a:r>
              <a:rPr lang="en-GB" sz="1000" dirty="0"/>
              <a:t>, &lt;http://</a:t>
            </a:r>
            <a:r>
              <a:rPr lang="en-GB" sz="1000" dirty="0" err="1"/>
              <a:t>fore.yale.edu</a:t>
            </a:r>
            <a:r>
              <a:rPr lang="en-GB" sz="1000" dirty="0"/>
              <a:t>/religion/indigenous/&gt; [accessed 25 April 2019]</a:t>
            </a:r>
          </a:p>
        </p:txBody>
      </p:sp>
    </p:spTree>
    <p:extLst>
      <p:ext uri="{BB962C8B-B14F-4D97-AF65-F5344CB8AC3E}">
        <p14:creationId xmlns:p14="http://schemas.microsoft.com/office/powerpoint/2010/main" val="14663262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F8DC7D18-FFA5-2648-A3FB-1C587F348409}"/>
              </a:ext>
            </a:extLst>
          </p:cNvPr>
          <p:cNvSpPr txBox="1"/>
          <p:nvPr/>
        </p:nvSpPr>
        <p:spPr>
          <a:xfrm>
            <a:off x="6415470" y="742819"/>
            <a:ext cx="6529807" cy="5016758"/>
          </a:xfrm>
          <a:prstGeom prst="rect">
            <a:avLst/>
          </a:prstGeom>
          <a:noFill/>
        </p:spPr>
        <p:txBody>
          <a:bodyPr wrap="square" rtlCol="0">
            <a:spAutoFit/>
          </a:bodyPr>
          <a:lstStyle/>
          <a:p>
            <a:r>
              <a:rPr lang="en-GB" sz="8000" b="1" dirty="0">
                <a:solidFill>
                  <a:schemeClr val="bg1"/>
                </a:solidFill>
              </a:rPr>
              <a:t>Ecological Legacy of Native Americans</a:t>
            </a:r>
          </a:p>
        </p:txBody>
      </p:sp>
      <p:sp>
        <p:nvSpPr>
          <p:cNvPr id="6" name="Google Shape;127;p16">
            <a:extLst>
              <a:ext uri="{FF2B5EF4-FFF2-40B4-BE49-F238E27FC236}">
                <a16:creationId xmlns:a16="http://schemas.microsoft.com/office/drawing/2014/main" id="{4EB64D55-FC31-204B-A78B-C147749B56FC}"/>
              </a:ext>
            </a:extLst>
          </p:cNvPr>
          <p:cNvSpPr/>
          <p:nvPr/>
        </p:nvSpPr>
        <p:spPr>
          <a:xfrm rot="11848660">
            <a:off x="2938156" y="641940"/>
            <a:ext cx="2618853" cy="3991839"/>
          </a:xfrm>
          <a:custGeom>
            <a:avLst/>
            <a:gdLst/>
            <a:ahLst/>
            <a:cxnLst/>
            <a:rect l="l" t="t" r="r" b="b"/>
            <a:pathLst>
              <a:path w="6004" h="8967" extrusionOk="0">
                <a:moveTo>
                  <a:pt x="4383" y="0"/>
                </a:moveTo>
                <a:lnTo>
                  <a:pt x="4015" y="19"/>
                </a:lnTo>
                <a:lnTo>
                  <a:pt x="3757" y="56"/>
                </a:lnTo>
                <a:lnTo>
                  <a:pt x="3481" y="93"/>
                </a:lnTo>
                <a:lnTo>
                  <a:pt x="3168" y="166"/>
                </a:lnTo>
                <a:lnTo>
                  <a:pt x="2836" y="258"/>
                </a:lnTo>
                <a:lnTo>
                  <a:pt x="2486" y="387"/>
                </a:lnTo>
                <a:lnTo>
                  <a:pt x="2137" y="534"/>
                </a:lnTo>
                <a:lnTo>
                  <a:pt x="1787" y="737"/>
                </a:lnTo>
                <a:lnTo>
                  <a:pt x="1621" y="847"/>
                </a:lnTo>
                <a:lnTo>
                  <a:pt x="1455" y="958"/>
                </a:lnTo>
                <a:lnTo>
                  <a:pt x="1290" y="1087"/>
                </a:lnTo>
                <a:lnTo>
                  <a:pt x="1142" y="1234"/>
                </a:lnTo>
                <a:lnTo>
                  <a:pt x="995" y="1400"/>
                </a:lnTo>
                <a:lnTo>
                  <a:pt x="848" y="1565"/>
                </a:lnTo>
                <a:lnTo>
                  <a:pt x="719" y="1750"/>
                </a:lnTo>
                <a:lnTo>
                  <a:pt x="590" y="1934"/>
                </a:lnTo>
                <a:lnTo>
                  <a:pt x="480" y="2155"/>
                </a:lnTo>
                <a:lnTo>
                  <a:pt x="369" y="2376"/>
                </a:lnTo>
                <a:lnTo>
                  <a:pt x="277" y="2615"/>
                </a:lnTo>
                <a:lnTo>
                  <a:pt x="203" y="2854"/>
                </a:lnTo>
                <a:lnTo>
                  <a:pt x="148" y="3112"/>
                </a:lnTo>
                <a:lnTo>
                  <a:pt x="93" y="3370"/>
                </a:lnTo>
                <a:lnTo>
                  <a:pt x="56" y="3628"/>
                </a:lnTo>
                <a:lnTo>
                  <a:pt x="19" y="3904"/>
                </a:lnTo>
                <a:lnTo>
                  <a:pt x="1" y="4456"/>
                </a:lnTo>
                <a:lnTo>
                  <a:pt x="1" y="5008"/>
                </a:lnTo>
                <a:lnTo>
                  <a:pt x="38" y="5542"/>
                </a:lnTo>
                <a:lnTo>
                  <a:pt x="93" y="6076"/>
                </a:lnTo>
                <a:lnTo>
                  <a:pt x="185" y="6592"/>
                </a:lnTo>
                <a:lnTo>
                  <a:pt x="277" y="7089"/>
                </a:lnTo>
                <a:lnTo>
                  <a:pt x="369" y="7531"/>
                </a:lnTo>
                <a:lnTo>
                  <a:pt x="553" y="8286"/>
                </a:lnTo>
                <a:lnTo>
                  <a:pt x="701" y="8783"/>
                </a:lnTo>
                <a:lnTo>
                  <a:pt x="756" y="8967"/>
                </a:lnTo>
                <a:lnTo>
                  <a:pt x="940" y="8875"/>
                </a:lnTo>
                <a:lnTo>
                  <a:pt x="1400" y="8636"/>
                </a:lnTo>
                <a:lnTo>
                  <a:pt x="2063" y="8249"/>
                </a:lnTo>
                <a:lnTo>
                  <a:pt x="2450" y="7991"/>
                </a:lnTo>
                <a:lnTo>
                  <a:pt x="2855" y="7715"/>
                </a:lnTo>
                <a:lnTo>
                  <a:pt x="3278" y="7420"/>
                </a:lnTo>
                <a:lnTo>
                  <a:pt x="3702" y="7089"/>
                </a:lnTo>
                <a:lnTo>
                  <a:pt x="4125" y="6721"/>
                </a:lnTo>
                <a:lnTo>
                  <a:pt x="4512" y="6334"/>
                </a:lnTo>
                <a:lnTo>
                  <a:pt x="4880" y="5947"/>
                </a:lnTo>
                <a:lnTo>
                  <a:pt x="5064" y="5727"/>
                </a:lnTo>
                <a:lnTo>
                  <a:pt x="5211" y="5524"/>
                </a:lnTo>
                <a:lnTo>
                  <a:pt x="5359" y="5303"/>
                </a:lnTo>
                <a:lnTo>
                  <a:pt x="5506" y="5082"/>
                </a:lnTo>
                <a:lnTo>
                  <a:pt x="5616" y="4843"/>
                </a:lnTo>
                <a:lnTo>
                  <a:pt x="5727" y="4622"/>
                </a:lnTo>
                <a:lnTo>
                  <a:pt x="5819" y="4382"/>
                </a:lnTo>
                <a:lnTo>
                  <a:pt x="5893" y="4162"/>
                </a:lnTo>
                <a:lnTo>
                  <a:pt x="5929" y="3941"/>
                </a:lnTo>
                <a:lnTo>
                  <a:pt x="5966" y="3701"/>
                </a:lnTo>
                <a:lnTo>
                  <a:pt x="6003" y="3499"/>
                </a:lnTo>
                <a:lnTo>
                  <a:pt x="6003" y="3278"/>
                </a:lnTo>
                <a:lnTo>
                  <a:pt x="6003" y="3057"/>
                </a:lnTo>
                <a:lnTo>
                  <a:pt x="5985" y="2854"/>
                </a:lnTo>
                <a:lnTo>
                  <a:pt x="5948" y="2652"/>
                </a:lnTo>
                <a:lnTo>
                  <a:pt x="5911" y="2449"/>
                </a:lnTo>
                <a:lnTo>
                  <a:pt x="5801" y="2063"/>
                </a:lnTo>
                <a:lnTo>
                  <a:pt x="5672" y="1713"/>
                </a:lnTo>
                <a:lnTo>
                  <a:pt x="5506" y="1381"/>
                </a:lnTo>
                <a:lnTo>
                  <a:pt x="5340" y="1087"/>
                </a:lnTo>
                <a:lnTo>
                  <a:pt x="5175" y="811"/>
                </a:lnTo>
                <a:lnTo>
                  <a:pt x="5009" y="571"/>
                </a:lnTo>
                <a:lnTo>
                  <a:pt x="4843" y="369"/>
                </a:lnTo>
                <a:lnTo>
                  <a:pt x="4604" y="93"/>
                </a:lnTo>
                <a:lnTo>
                  <a:pt x="4512" y="0"/>
                </a:lnTo>
                <a:close/>
              </a:path>
            </a:pathLst>
          </a:custGeom>
          <a:solidFill>
            <a:srgbClr val="51B1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7;p16">
            <a:extLst>
              <a:ext uri="{FF2B5EF4-FFF2-40B4-BE49-F238E27FC236}">
                <a16:creationId xmlns:a16="http://schemas.microsoft.com/office/drawing/2014/main" id="{7B9D60B9-0845-EF49-9F37-8E879C9A9CF1}"/>
              </a:ext>
            </a:extLst>
          </p:cNvPr>
          <p:cNvSpPr/>
          <p:nvPr/>
        </p:nvSpPr>
        <p:spPr>
          <a:xfrm rot="6299883">
            <a:off x="695165" y="3053709"/>
            <a:ext cx="1691751" cy="2737534"/>
          </a:xfrm>
          <a:custGeom>
            <a:avLst/>
            <a:gdLst/>
            <a:ahLst/>
            <a:cxnLst/>
            <a:rect l="l" t="t" r="r" b="b"/>
            <a:pathLst>
              <a:path w="6004" h="8967" extrusionOk="0">
                <a:moveTo>
                  <a:pt x="4383" y="0"/>
                </a:moveTo>
                <a:lnTo>
                  <a:pt x="4015" y="19"/>
                </a:lnTo>
                <a:lnTo>
                  <a:pt x="3757" y="56"/>
                </a:lnTo>
                <a:lnTo>
                  <a:pt x="3481" y="93"/>
                </a:lnTo>
                <a:lnTo>
                  <a:pt x="3168" y="166"/>
                </a:lnTo>
                <a:lnTo>
                  <a:pt x="2836" y="258"/>
                </a:lnTo>
                <a:lnTo>
                  <a:pt x="2486" y="387"/>
                </a:lnTo>
                <a:lnTo>
                  <a:pt x="2137" y="534"/>
                </a:lnTo>
                <a:lnTo>
                  <a:pt x="1787" y="737"/>
                </a:lnTo>
                <a:lnTo>
                  <a:pt x="1621" y="847"/>
                </a:lnTo>
                <a:lnTo>
                  <a:pt x="1455" y="958"/>
                </a:lnTo>
                <a:lnTo>
                  <a:pt x="1290" y="1087"/>
                </a:lnTo>
                <a:lnTo>
                  <a:pt x="1142" y="1234"/>
                </a:lnTo>
                <a:lnTo>
                  <a:pt x="995" y="1400"/>
                </a:lnTo>
                <a:lnTo>
                  <a:pt x="848" y="1565"/>
                </a:lnTo>
                <a:lnTo>
                  <a:pt x="719" y="1750"/>
                </a:lnTo>
                <a:lnTo>
                  <a:pt x="590" y="1934"/>
                </a:lnTo>
                <a:lnTo>
                  <a:pt x="480" y="2155"/>
                </a:lnTo>
                <a:lnTo>
                  <a:pt x="369" y="2376"/>
                </a:lnTo>
                <a:lnTo>
                  <a:pt x="277" y="2615"/>
                </a:lnTo>
                <a:lnTo>
                  <a:pt x="203" y="2854"/>
                </a:lnTo>
                <a:lnTo>
                  <a:pt x="148" y="3112"/>
                </a:lnTo>
                <a:lnTo>
                  <a:pt x="93" y="3370"/>
                </a:lnTo>
                <a:lnTo>
                  <a:pt x="56" y="3628"/>
                </a:lnTo>
                <a:lnTo>
                  <a:pt x="19" y="3904"/>
                </a:lnTo>
                <a:lnTo>
                  <a:pt x="1" y="4456"/>
                </a:lnTo>
                <a:lnTo>
                  <a:pt x="1" y="5008"/>
                </a:lnTo>
                <a:lnTo>
                  <a:pt x="38" y="5542"/>
                </a:lnTo>
                <a:lnTo>
                  <a:pt x="93" y="6076"/>
                </a:lnTo>
                <a:lnTo>
                  <a:pt x="185" y="6592"/>
                </a:lnTo>
                <a:lnTo>
                  <a:pt x="277" y="7089"/>
                </a:lnTo>
                <a:lnTo>
                  <a:pt x="369" y="7531"/>
                </a:lnTo>
                <a:lnTo>
                  <a:pt x="553" y="8286"/>
                </a:lnTo>
                <a:lnTo>
                  <a:pt x="701" y="8783"/>
                </a:lnTo>
                <a:lnTo>
                  <a:pt x="756" y="8967"/>
                </a:lnTo>
                <a:lnTo>
                  <a:pt x="940" y="8875"/>
                </a:lnTo>
                <a:lnTo>
                  <a:pt x="1400" y="8636"/>
                </a:lnTo>
                <a:lnTo>
                  <a:pt x="2063" y="8249"/>
                </a:lnTo>
                <a:lnTo>
                  <a:pt x="2450" y="7991"/>
                </a:lnTo>
                <a:lnTo>
                  <a:pt x="2855" y="7715"/>
                </a:lnTo>
                <a:lnTo>
                  <a:pt x="3278" y="7420"/>
                </a:lnTo>
                <a:lnTo>
                  <a:pt x="3702" y="7089"/>
                </a:lnTo>
                <a:lnTo>
                  <a:pt x="4125" y="6721"/>
                </a:lnTo>
                <a:lnTo>
                  <a:pt x="4512" y="6334"/>
                </a:lnTo>
                <a:lnTo>
                  <a:pt x="4880" y="5947"/>
                </a:lnTo>
                <a:lnTo>
                  <a:pt x="5064" y="5727"/>
                </a:lnTo>
                <a:lnTo>
                  <a:pt x="5211" y="5524"/>
                </a:lnTo>
                <a:lnTo>
                  <a:pt x="5359" y="5303"/>
                </a:lnTo>
                <a:lnTo>
                  <a:pt x="5506" y="5082"/>
                </a:lnTo>
                <a:lnTo>
                  <a:pt x="5616" y="4843"/>
                </a:lnTo>
                <a:lnTo>
                  <a:pt x="5727" y="4622"/>
                </a:lnTo>
                <a:lnTo>
                  <a:pt x="5819" y="4382"/>
                </a:lnTo>
                <a:lnTo>
                  <a:pt x="5893" y="4162"/>
                </a:lnTo>
                <a:lnTo>
                  <a:pt x="5929" y="3941"/>
                </a:lnTo>
                <a:lnTo>
                  <a:pt x="5966" y="3701"/>
                </a:lnTo>
                <a:lnTo>
                  <a:pt x="6003" y="3499"/>
                </a:lnTo>
                <a:lnTo>
                  <a:pt x="6003" y="3278"/>
                </a:lnTo>
                <a:lnTo>
                  <a:pt x="6003" y="3057"/>
                </a:lnTo>
                <a:lnTo>
                  <a:pt x="5985" y="2854"/>
                </a:lnTo>
                <a:lnTo>
                  <a:pt x="5948" y="2652"/>
                </a:lnTo>
                <a:lnTo>
                  <a:pt x="5911" y="2449"/>
                </a:lnTo>
                <a:lnTo>
                  <a:pt x="5801" y="2063"/>
                </a:lnTo>
                <a:lnTo>
                  <a:pt x="5672" y="1713"/>
                </a:lnTo>
                <a:lnTo>
                  <a:pt x="5506" y="1381"/>
                </a:lnTo>
                <a:lnTo>
                  <a:pt x="5340" y="1087"/>
                </a:lnTo>
                <a:lnTo>
                  <a:pt x="5175" y="811"/>
                </a:lnTo>
                <a:lnTo>
                  <a:pt x="5009" y="571"/>
                </a:lnTo>
                <a:lnTo>
                  <a:pt x="4843" y="369"/>
                </a:lnTo>
                <a:lnTo>
                  <a:pt x="4604" y="93"/>
                </a:lnTo>
                <a:lnTo>
                  <a:pt x="4512" y="0"/>
                </a:lnTo>
                <a:close/>
              </a:path>
            </a:pathLst>
          </a:custGeom>
          <a:solidFill>
            <a:srgbClr val="51B1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Oval 1">
            <a:extLst>
              <a:ext uri="{FF2B5EF4-FFF2-40B4-BE49-F238E27FC236}">
                <a16:creationId xmlns:a16="http://schemas.microsoft.com/office/drawing/2014/main" id="{AED586D3-6A80-8A4E-83B0-EFC64CCC1E1F}"/>
              </a:ext>
            </a:extLst>
          </p:cNvPr>
          <p:cNvSpPr/>
          <p:nvPr/>
        </p:nvSpPr>
        <p:spPr>
          <a:xfrm>
            <a:off x="50608" y="0"/>
            <a:ext cx="2887145" cy="2631298"/>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Oval 12">
            <a:extLst>
              <a:ext uri="{FF2B5EF4-FFF2-40B4-BE49-F238E27FC236}">
                <a16:creationId xmlns:a16="http://schemas.microsoft.com/office/drawing/2014/main" id="{07379575-8092-174F-9348-B8064BEE59F4}"/>
              </a:ext>
            </a:extLst>
          </p:cNvPr>
          <p:cNvSpPr/>
          <p:nvPr/>
        </p:nvSpPr>
        <p:spPr>
          <a:xfrm>
            <a:off x="50608" y="5292147"/>
            <a:ext cx="1634247" cy="1495439"/>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Oval 13">
            <a:extLst>
              <a:ext uri="{FF2B5EF4-FFF2-40B4-BE49-F238E27FC236}">
                <a16:creationId xmlns:a16="http://schemas.microsoft.com/office/drawing/2014/main" id="{F7F4D75F-A17C-814E-9305-8DBE99F589AD}"/>
              </a:ext>
            </a:extLst>
          </p:cNvPr>
          <p:cNvSpPr/>
          <p:nvPr/>
        </p:nvSpPr>
        <p:spPr>
          <a:xfrm>
            <a:off x="3046444" y="4693767"/>
            <a:ext cx="2326498" cy="2093819"/>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5" name="Picture 14">
            <a:extLst>
              <a:ext uri="{FF2B5EF4-FFF2-40B4-BE49-F238E27FC236}">
                <a16:creationId xmlns:a16="http://schemas.microsoft.com/office/drawing/2014/main" id="{0E054D08-6E98-3843-97CA-79FAC62D88A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73815" y="128429"/>
            <a:ext cx="2440729" cy="2499014"/>
          </a:xfrm>
          <a:prstGeom prst="ellipse">
            <a:avLst/>
          </a:prstGeom>
          <a:ln>
            <a:noFill/>
          </a:ln>
          <a:effectLst>
            <a:softEdge rad="112500"/>
          </a:effectLst>
        </p:spPr>
      </p:pic>
      <p:pic>
        <p:nvPicPr>
          <p:cNvPr id="16" name="Picture 15">
            <a:extLst>
              <a:ext uri="{FF2B5EF4-FFF2-40B4-BE49-F238E27FC236}">
                <a16:creationId xmlns:a16="http://schemas.microsoft.com/office/drawing/2014/main" id="{52498A96-99CC-F340-BE66-D88B704E37C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8632712">
            <a:off x="2664241" y="1702227"/>
            <a:ext cx="3105032" cy="2330653"/>
          </a:xfrm>
          <a:prstGeom prst="ellipse">
            <a:avLst/>
          </a:prstGeom>
          <a:ln>
            <a:noFill/>
          </a:ln>
          <a:effectLst>
            <a:softEdge rad="112500"/>
          </a:effectLst>
        </p:spPr>
      </p:pic>
      <p:pic>
        <p:nvPicPr>
          <p:cNvPr id="17" name="Picture 16">
            <a:extLst>
              <a:ext uri="{FF2B5EF4-FFF2-40B4-BE49-F238E27FC236}">
                <a16:creationId xmlns:a16="http://schemas.microsoft.com/office/drawing/2014/main" id="{1BBFB622-5260-8B4C-9113-D87DC4931A5A}"/>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rot="20772438">
            <a:off x="3255584" y="4707179"/>
            <a:ext cx="1898332" cy="2066995"/>
          </a:xfrm>
          <a:prstGeom prst="ellipse">
            <a:avLst/>
          </a:prstGeom>
          <a:ln>
            <a:noFill/>
          </a:ln>
          <a:effectLst>
            <a:softEdge rad="112500"/>
          </a:effectLst>
        </p:spPr>
      </p:pic>
      <p:pic>
        <p:nvPicPr>
          <p:cNvPr id="18" name="Picture 17">
            <a:extLst>
              <a:ext uri="{FF2B5EF4-FFF2-40B4-BE49-F238E27FC236}">
                <a16:creationId xmlns:a16="http://schemas.microsoft.com/office/drawing/2014/main" id="{1A12D3C2-4EDE-9D4A-85A2-BB50DD881243}"/>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26107" y="5304338"/>
            <a:ext cx="1483248" cy="1483248"/>
          </a:xfrm>
          <a:prstGeom prst="ellipse">
            <a:avLst/>
          </a:prstGeom>
          <a:ln>
            <a:noFill/>
          </a:ln>
          <a:effectLst>
            <a:softEdge rad="112500"/>
          </a:effectLst>
        </p:spPr>
      </p:pic>
      <p:sp>
        <p:nvSpPr>
          <p:cNvPr id="19" name="Oval 18">
            <a:extLst>
              <a:ext uri="{FF2B5EF4-FFF2-40B4-BE49-F238E27FC236}">
                <a16:creationId xmlns:a16="http://schemas.microsoft.com/office/drawing/2014/main" id="{ABF5ADCB-0E51-9F43-B952-2FB0E977E84A}"/>
              </a:ext>
            </a:extLst>
          </p:cNvPr>
          <p:cNvSpPr/>
          <p:nvPr/>
        </p:nvSpPr>
        <p:spPr>
          <a:xfrm>
            <a:off x="3225218" y="48366"/>
            <a:ext cx="1379800" cy="1291238"/>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0" name="Picture 19">
            <a:extLst>
              <a:ext uri="{FF2B5EF4-FFF2-40B4-BE49-F238E27FC236}">
                <a16:creationId xmlns:a16="http://schemas.microsoft.com/office/drawing/2014/main" id="{D3333F24-6FA5-194A-A355-557AD276E9AA}"/>
              </a:ext>
            </a:extLst>
          </p:cNvPr>
          <p:cNvPicPr>
            <a:picLocks noChangeAspect="1"/>
          </p:cNvPicPr>
          <p:nvPr/>
        </p:nvPicPr>
        <p:blipFill rotWithShape="1">
          <a:blip r:embed="rId7" cstate="email">
            <a:extLst>
              <a:ext uri="{28A0092B-C50C-407E-A947-70E740481C1C}">
                <a14:useLocalDpi xmlns:a14="http://schemas.microsoft.com/office/drawing/2010/main"/>
              </a:ext>
            </a:extLst>
          </a:blip>
          <a:srcRect/>
          <a:stretch/>
        </p:blipFill>
        <p:spPr>
          <a:xfrm>
            <a:off x="3160960" y="70655"/>
            <a:ext cx="1468666" cy="1246660"/>
          </a:xfrm>
          <a:prstGeom prst="ellipse">
            <a:avLst/>
          </a:prstGeom>
          <a:ln>
            <a:noFill/>
          </a:ln>
          <a:effectLst>
            <a:softEdge rad="112500"/>
          </a:effectLst>
        </p:spPr>
      </p:pic>
      <p:pic>
        <p:nvPicPr>
          <p:cNvPr id="21" name="Picture 20">
            <a:extLst>
              <a:ext uri="{FF2B5EF4-FFF2-40B4-BE49-F238E27FC236}">
                <a16:creationId xmlns:a16="http://schemas.microsoft.com/office/drawing/2014/main" id="{8698B3D3-5538-C541-A91B-64AF7BBEFC8F}"/>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rot="2007611">
            <a:off x="438679" y="3690732"/>
            <a:ext cx="2459276" cy="1383342"/>
          </a:xfrm>
          <a:prstGeom prst="ellipse">
            <a:avLst/>
          </a:prstGeom>
          <a:ln>
            <a:noFill/>
          </a:ln>
          <a:effectLst>
            <a:softEdge rad="112500"/>
          </a:effectLst>
        </p:spPr>
      </p:pic>
      <p:sp>
        <p:nvSpPr>
          <p:cNvPr id="22" name="TextBox 21">
            <a:extLst>
              <a:ext uri="{FF2B5EF4-FFF2-40B4-BE49-F238E27FC236}">
                <a16:creationId xmlns:a16="http://schemas.microsoft.com/office/drawing/2014/main" id="{627B2B3C-CBD8-7E47-9A93-22CE7BCE4282}"/>
              </a:ext>
            </a:extLst>
          </p:cNvPr>
          <p:cNvSpPr txBox="1"/>
          <p:nvPr/>
        </p:nvSpPr>
        <p:spPr>
          <a:xfrm>
            <a:off x="3839533" y="1236993"/>
            <a:ext cx="1804168" cy="246221"/>
          </a:xfrm>
          <a:prstGeom prst="rect">
            <a:avLst/>
          </a:prstGeom>
          <a:noFill/>
        </p:spPr>
        <p:txBody>
          <a:bodyPr wrap="square" rtlCol="0">
            <a:spAutoFit/>
          </a:bodyPr>
          <a:lstStyle/>
          <a:p>
            <a:r>
              <a:rPr lang="en-GB" sz="1000" dirty="0"/>
              <a:t>Figure 9</a:t>
            </a:r>
          </a:p>
        </p:txBody>
      </p:sp>
      <p:sp>
        <p:nvSpPr>
          <p:cNvPr id="23" name="TextBox 22">
            <a:extLst>
              <a:ext uri="{FF2B5EF4-FFF2-40B4-BE49-F238E27FC236}">
                <a16:creationId xmlns:a16="http://schemas.microsoft.com/office/drawing/2014/main" id="{27152E15-9ED6-2946-A673-5A01113C7E83}"/>
              </a:ext>
            </a:extLst>
          </p:cNvPr>
          <p:cNvSpPr txBox="1"/>
          <p:nvPr/>
        </p:nvSpPr>
        <p:spPr>
          <a:xfrm>
            <a:off x="2220310" y="5251675"/>
            <a:ext cx="1804168" cy="246221"/>
          </a:xfrm>
          <a:prstGeom prst="rect">
            <a:avLst/>
          </a:prstGeom>
          <a:noFill/>
        </p:spPr>
        <p:txBody>
          <a:bodyPr wrap="square" rtlCol="0">
            <a:spAutoFit/>
          </a:bodyPr>
          <a:lstStyle/>
          <a:p>
            <a:r>
              <a:rPr lang="en-GB" sz="1000" dirty="0"/>
              <a:t>Figure 11</a:t>
            </a:r>
          </a:p>
        </p:txBody>
      </p:sp>
      <p:sp>
        <p:nvSpPr>
          <p:cNvPr id="24" name="TextBox 23">
            <a:extLst>
              <a:ext uri="{FF2B5EF4-FFF2-40B4-BE49-F238E27FC236}">
                <a16:creationId xmlns:a16="http://schemas.microsoft.com/office/drawing/2014/main" id="{B0774781-6F9A-3546-BF1A-923064A9C77A}"/>
              </a:ext>
            </a:extLst>
          </p:cNvPr>
          <p:cNvSpPr txBox="1"/>
          <p:nvPr/>
        </p:nvSpPr>
        <p:spPr>
          <a:xfrm>
            <a:off x="4216757" y="4317463"/>
            <a:ext cx="1804168" cy="246221"/>
          </a:xfrm>
          <a:prstGeom prst="rect">
            <a:avLst/>
          </a:prstGeom>
          <a:noFill/>
        </p:spPr>
        <p:txBody>
          <a:bodyPr wrap="square" rtlCol="0">
            <a:spAutoFit/>
          </a:bodyPr>
          <a:lstStyle/>
          <a:p>
            <a:r>
              <a:rPr lang="en-GB" sz="1000" dirty="0"/>
              <a:t>Figure 10</a:t>
            </a:r>
          </a:p>
        </p:txBody>
      </p:sp>
      <p:sp>
        <p:nvSpPr>
          <p:cNvPr id="25" name="TextBox 24">
            <a:extLst>
              <a:ext uri="{FF2B5EF4-FFF2-40B4-BE49-F238E27FC236}">
                <a16:creationId xmlns:a16="http://schemas.microsoft.com/office/drawing/2014/main" id="{B4D0F000-2B58-1344-87AF-C4754E19858D}"/>
              </a:ext>
            </a:extLst>
          </p:cNvPr>
          <p:cNvSpPr txBox="1"/>
          <p:nvPr/>
        </p:nvSpPr>
        <p:spPr>
          <a:xfrm>
            <a:off x="1785776" y="2552543"/>
            <a:ext cx="1804168" cy="246221"/>
          </a:xfrm>
          <a:prstGeom prst="rect">
            <a:avLst/>
          </a:prstGeom>
          <a:noFill/>
        </p:spPr>
        <p:txBody>
          <a:bodyPr wrap="square" rtlCol="0">
            <a:spAutoFit/>
          </a:bodyPr>
          <a:lstStyle/>
          <a:p>
            <a:r>
              <a:rPr lang="en-GB" sz="1000" dirty="0"/>
              <a:t>Figure 8</a:t>
            </a:r>
          </a:p>
        </p:txBody>
      </p:sp>
      <p:sp>
        <p:nvSpPr>
          <p:cNvPr id="26" name="TextBox 25">
            <a:extLst>
              <a:ext uri="{FF2B5EF4-FFF2-40B4-BE49-F238E27FC236}">
                <a16:creationId xmlns:a16="http://schemas.microsoft.com/office/drawing/2014/main" id="{8F2102EC-68AA-F948-A234-D2CB672C29C8}"/>
              </a:ext>
            </a:extLst>
          </p:cNvPr>
          <p:cNvSpPr txBox="1"/>
          <p:nvPr/>
        </p:nvSpPr>
        <p:spPr>
          <a:xfrm>
            <a:off x="1356803" y="6553556"/>
            <a:ext cx="1804168" cy="246221"/>
          </a:xfrm>
          <a:prstGeom prst="rect">
            <a:avLst/>
          </a:prstGeom>
          <a:noFill/>
        </p:spPr>
        <p:txBody>
          <a:bodyPr wrap="square" rtlCol="0">
            <a:spAutoFit/>
          </a:bodyPr>
          <a:lstStyle/>
          <a:p>
            <a:r>
              <a:rPr lang="en-GB" sz="1000" dirty="0"/>
              <a:t>Figure 12</a:t>
            </a:r>
          </a:p>
        </p:txBody>
      </p:sp>
      <p:sp>
        <p:nvSpPr>
          <p:cNvPr id="27" name="TextBox 26">
            <a:extLst>
              <a:ext uri="{FF2B5EF4-FFF2-40B4-BE49-F238E27FC236}">
                <a16:creationId xmlns:a16="http://schemas.microsoft.com/office/drawing/2014/main" id="{D0101505-7FDF-BE4D-991E-DFCCFF41CDA5}"/>
              </a:ext>
            </a:extLst>
          </p:cNvPr>
          <p:cNvSpPr txBox="1"/>
          <p:nvPr/>
        </p:nvSpPr>
        <p:spPr>
          <a:xfrm>
            <a:off x="4832388" y="6568091"/>
            <a:ext cx="1804168" cy="246221"/>
          </a:xfrm>
          <a:prstGeom prst="rect">
            <a:avLst/>
          </a:prstGeom>
          <a:noFill/>
        </p:spPr>
        <p:txBody>
          <a:bodyPr wrap="square" rtlCol="0">
            <a:spAutoFit/>
          </a:bodyPr>
          <a:lstStyle/>
          <a:p>
            <a:r>
              <a:rPr lang="en-GB" sz="1000" dirty="0"/>
              <a:t>Figure 13</a:t>
            </a:r>
          </a:p>
        </p:txBody>
      </p:sp>
    </p:spTree>
    <p:extLst>
      <p:ext uri="{BB962C8B-B14F-4D97-AF65-F5344CB8AC3E}">
        <p14:creationId xmlns:p14="http://schemas.microsoft.com/office/powerpoint/2010/main" val="28281799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1018196" cy="830997"/>
          </a:xfrm>
          <a:prstGeom prst="rect">
            <a:avLst/>
          </a:prstGeom>
          <a:noFill/>
        </p:spPr>
        <p:txBody>
          <a:bodyPr wrap="square" rtlCol="0">
            <a:spAutoFit/>
          </a:bodyPr>
          <a:lstStyle/>
          <a:p>
            <a:r>
              <a:rPr lang="en-GB" sz="4800" b="1" dirty="0">
                <a:solidFill>
                  <a:srgbClr val="92D050"/>
                </a:solidFill>
                <a:latin typeface="Calibri" panose="020F0502020204030204" pitchFamily="34" charset="0"/>
                <a:cs typeface="Calibri" panose="020F0502020204030204" pitchFamily="34" charset="0"/>
              </a:rPr>
              <a:t>Native Americans</a:t>
            </a:r>
          </a:p>
        </p:txBody>
      </p:sp>
      <p:sp>
        <p:nvSpPr>
          <p:cNvPr id="2" name="TextBox 1">
            <a:extLst>
              <a:ext uri="{FF2B5EF4-FFF2-40B4-BE49-F238E27FC236}">
                <a16:creationId xmlns:a16="http://schemas.microsoft.com/office/drawing/2014/main" id="{DD0E76EA-2AA4-0547-83CA-FC05071C96A8}"/>
              </a:ext>
            </a:extLst>
          </p:cNvPr>
          <p:cNvSpPr txBox="1"/>
          <p:nvPr/>
        </p:nvSpPr>
        <p:spPr>
          <a:xfrm>
            <a:off x="1822314" y="1276255"/>
            <a:ext cx="10369686" cy="6124754"/>
          </a:xfrm>
          <a:prstGeom prst="rect">
            <a:avLst/>
          </a:prstGeom>
          <a:noFill/>
        </p:spPr>
        <p:txBody>
          <a:bodyPr wrap="square" rtlCol="0">
            <a:spAutoFit/>
          </a:bodyPr>
          <a:lstStyle/>
          <a:p>
            <a:pPr>
              <a:buClr>
                <a:schemeClr val="accent6"/>
              </a:buClr>
              <a:buSzPct val="120000"/>
            </a:pPr>
            <a:endParaRPr lang="en-GB" dirty="0"/>
          </a:p>
          <a:p>
            <a:pPr marL="285750" indent="-285750">
              <a:buClr>
                <a:schemeClr val="accent6"/>
              </a:buClr>
              <a:buSzPct val="120000"/>
              <a:buFont typeface="Zapf Dingbats"/>
              <a:buChar char="✿"/>
            </a:pPr>
            <a:r>
              <a:rPr lang="en-GB" dirty="0"/>
              <a:t>Indigenous people of North America</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A collection of  diverse cultures and  people across North America grouped into the sole category of ‘Native Americans’ </a:t>
            </a:r>
          </a:p>
          <a:p>
            <a:pPr>
              <a:buClr>
                <a:schemeClr val="accent6"/>
              </a:buClr>
              <a:buSzPct val="120000"/>
            </a:pPr>
            <a:endParaRPr lang="en-GB" dirty="0"/>
          </a:p>
          <a:p>
            <a:pPr marL="285750" indent="-285750">
              <a:buClr>
                <a:schemeClr val="accent6"/>
              </a:buClr>
              <a:buSzPct val="120000"/>
              <a:buFont typeface="Zapf Dingbats"/>
              <a:buChar char="✿"/>
            </a:pPr>
            <a:r>
              <a:rPr lang="en-GB" dirty="0"/>
              <a:t>Ancient and rich worldview </a:t>
            </a:r>
          </a:p>
          <a:p>
            <a:pPr>
              <a:buClr>
                <a:schemeClr val="accent6"/>
              </a:buClr>
              <a:buSzPct val="120000"/>
            </a:pPr>
            <a:endParaRPr lang="en-GB" dirty="0"/>
          </a:p>
          <a:p>
            <a:pPr marL="285750" indent="-285750">
              <a:buClr>
                <a:schemeClr val="accent6"/>
              </a:buClr>
              <a:buSzPct val="120000"/>
              <a:buFont typeface="Zapf Dingbats"/>
              <a:buChar char="✿"/>
            </a:pPr>
            <a:r>
              <a:rPr lang="en-GB" dirty="0"/>
              <a:t>566 federally recognised tribes</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Shared religious elements</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Native American tribes include: </a:t>
            </a:r>
            <a:r>
              <a:rPr lang="en-GB" sz="1600" dirty="0"/>
              <a:t>The Lakota; Cheyenne; Cherokee; Makah; Blackfoot; Hopi</a:t>
            </a:r>
          </a:p>
          <a:p>
            <a:pPr marL="285750" indent="-285750">
              <a:buClr>
                <a:schemeClr val="accent6"/>
              </a:buClr>
              <a:buSzPct val="120000"/>
              <a:buFont typeface="Zapf Dingbats"/>
              <a:buChar char="✿"/>
            </a:pPr>
            <a:endParaRPr lang="en-GB" sz="1600" dirty="0"/>
          </a:p>
          <a:p>
            <a:pPr marL="285750" indent="-285750">
              <a:buClr>
                <a:schemeClr val="accent6"/>
              </a:buClr>
              <a:buSzPct val="120000"/>
              <a:buFont typeface="Zapf Dingbats"/>
              <a:buChar char="✿"/>
            </a:pPr>
            <a:endParaRPr lang="en-GB" sz="1600" dirty="0"/>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endParaRPr lang="en-GB" dirty="0"/>
          </a:p>
        </p:txBody>
      </p:sp>
      <p:sp>
        <p:nvSpPr>
          <p:cNvPr id="9" name="Rectangle 8">
            <a:extLst>
              <a:ext uri="{FF2B5EF4-FFF2-40B4-BE49-F238E27FC236}">
                <a16:creationId xmlns:a16="http://schemas.microsoft.com/office/drawing/2014/main" id="{BE054EB3-1051-5B44-BA80-6EB4FF3FDFC8}"/>
              </a:ext>
            </a:extLst>
          </p:cNvPr>
          <p:cNvSpPr/>
          <p:nvPr/>
        </p:nvSpPr>
        <p:spPr>
          <a:xfrm>
            <a:off x="-2664" y="6445160"/>
            <a:ext cx="10660764" cy="400110"/>
          </a:xfrm>
          <a:prstGeom prst="rect">
            <a:avLst/>
          </a:prstGeom>
        </p:spPr>
        <p:txBody>
          <a:bodyPr wrap="square">
            <a:spAutoFit/>
          </a:bodyPr>
          <a:lstStyle/>
          <a:p>
            <a:pPr lvl="0">
              <a:buClr>
                <a:schemeClr val="accent6"/>
              </a:buClr>
              <a:buSzPct val="120000"/>
              <a:defRPr/>
            </a:pPr>
            <a:r>
              <a:rPr lang="en-GB" sz="1000" dirty="0"/>
              <a:t>8. Peter B. Campbell, ‘’Those are our Eiffel Towers, our Pyramids’: Why Standing Rock is about much more than oil’, </a:t>
            </a:r>
            <a:r>
              <a:rPr lang="en-GB" sz="1000" i="1" dirty="0"/>
              <a:t>The Guardian</a:t>
            </a:r>
            <a:r>
              <a:rPr lang="en-GB" sz="1000" dirty="0"/>
              <a:t>, 15 May 2017&lt;https://</a:t>
            </a:r>
            <a:r>
              <a:rPr lang="en-GB" sz="1000" dirty="0" err="1"/>
              <a:t>www.theguardian.com</a:t>
            </a:r>
            <a:r>
              <a:rPr lang="en-GB" sz="1000" dirty="0"/>
              <a:t>/science/2017/may/15/those-are-our-eiffel-towers-our-pyramids-why-standing-rock-is-about-much-more-than-oil&gt; [accessed 28 April 2]</a:t>
            </a:r>
          </a:p>
        </p:txBody>
      </p:sp>
    </p:spTree>
    <p:extLst>
      <p:ext uri="{BB962C8B-B14F-4D97-AF65-F5344CB8AC3E}">
        <p14:creationId xmlns:p14="http://schemas.microsoft.com/office/powerpoint/2010/main" val="22797690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9ED968"/>
        </a:solidFill>
        <a:effectLst/>
      </p:bgPr>
    </p:bg>
    <p:spTree>
      <p:nvGrpSpPr>
        <p:cNvPr id="1" name=""/>
        <p:cNvGrpSpPr/>
        <p:nvPr/>
      </p:nvGrpSpPr>
      <p:grpSpPr>
        <a:xfrm>
          <a:off x="0" y="0"/>
          <a:ext cx="0" cy="0"/>
          <a:chOff x="0" y="0"/>
          <a:chExt cx="0" cy="0"/>
        </a:xfrm>
      </p:grpSpPr>
      <p:sp>
        <p:nvSpPr>
          <p:cNvPr id="5" name="Google Shape;126;p16">
            <a:extLst>
              <a:ext uri="{FF2B5EF4-FFF2-40B4-BE49-F238E27FC236}">
                <a16:creationId xmlns:a16="http://schemas.microsoft.com/office/drawing/2014/main" id="{F3FA41FB-683C-294A-B10A-AC40C89FB869}"/>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4843E306-9EF9-CB4D-8DD8-E7E783265E13}"/>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038ED712-D308-5142-A681-C3D8570B4C49}"/>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26;p16">
            <a:extLst>
              <a:ext uri="{FF2B5EF4-FFF2-40B4-BE49-F238E27FC236}">
                <a16:creationId xmlns:a16="http://schemas.microsoft.com/office/drawing/2014/main" id="{7E22DC43-F456-C54D-8710-33F64B86A901}"/>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9" name="Picture 8">
            <a:extLst>
              <a:ext uri="{FF2B5EF4-FFF2-40B4-BE49-F238E27FC236}">
                <a16:creationId xmlns:a16="http://schemas.microsoft.com/office/drawing/2014/main" id="{797405B8-6109-AA4B-B31D-D08BEEEE025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098157" y="508399"/>
            <a:ext cx="8048466" cy="5970499"/>
          </a:xfrm>
          <a:prstGeom prst="rect">
            <a:avLst/>
          </a:prstGeom>
        </p:spPr>
      </p:pic>
      <p:sp>
        <p:nvSpPr>
          <p:cNvPr id="10" name="TextBox 9">
            <a:extLst>
              <a:ext uri="{FF2B5EF4-FFF2-40B4-BE49-F238E27FC236}">
                <a16:creationId xmlns:a16="http://schemas.microsoft.com/office/drawing/2014/main" id="{A7B0144E-9572-C24C-8780-AE6808E0D61F}"/>
              </a:ext>
            </a:extLst>
          </p:cNvPr>
          <p:cNvSpPr txBox="1"/>
          <p:nvPr/>
        </p:nvSpPr>
        <p:spPr>
          <a:xfrm>
            <a:off x="9330199" y="6469328"/>
            <a:ext cx="1804168" cy="246221"/>
          </a:xfrm>
          <a:prstGeom prst="rect">
            <a:avLst/>
          </a:prstGeom>
          <a:noFill/>
        </p:spPr>
        <p:txBody>
          <a:bodyPr wrap="square" rtlCol="0">
            <a:spAutoFit/>
          </a:bodyPr>
          <a:lstStyle/>
          <a:p>
            <a:r>
              <a:rPr lang="en-GB" sz="1000" dirty="0"/>
              <a:t>Figure 14</a:t>
            </a:r>
          </a:p>
        </p:txBody>
      </p:sp>
    </p:spTree>
    <p:extLst>
      <p:ext uri="{BB962C8B-B14F-4D97-AF65-F5344CB8AC3E}">
        <p14:creationId xmlns:p14="http://schemas.microsoft.com/office/powerpoint/2010/main" val="706388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0369686" cy="1323439"/>
          </a:xfrm>
          <a:prstGeom prst="rect">
            <a:avLst/>
          </a:prstGeom>
          <a:noFill/>
        </p:spPr>
        <p:txBody>
          <a:bodyPr wrap="square" rtlCol="0">
            <a:spAutoFit/>
          </a:bodyPr>
          <a:lstStyle/>
          <a:p>
            <a:r>
              <a:rPr lang="en-GB" sz="4000" b="1" dirty="0">
                <a:solidFill>
                  <a:srgbClr val="92D050"/>
                </a:solidFill>
                <a:latin typeface="Calibri" panose="020F0502020204030204" pitchFamily="34" charset="0"/>
                <a:cs typeface="Calibri" panose="020F0502020204030204" pitchFamily="34" charset="0"/>
              </a:rPr>
              <a:t>Native Americans and the Environment: </a:t>
            </a:r>
          </a:p>
          <a:p>
            <a:r>
              <a:rPr lang="en-GB" sz="4000" b="1" dirty="0">
                <a:solidFill>
                  <a:srgbClr val="92D050"/>
                </a:solidFill>
                <a:latin typeface="Calibri" panose="020F0502020204030204" pitchFamily="34" charset="0"/>
                <a:cs typeface="Calibri" panose="020F0502020204030204" pitchFamily="34" charset="0"/>
              </a:rPr>
              <a:t>The ‘Ecological Indian’ </a:t>
            </a:r>
          </a:p>
        </p:txBody>
      </p:sp>
      <p:sp>
        <p:nvSpPr>
          <p:cNvPr id="2" name="TextBox 1">
            <a:extLst>
              <a:ext uri="{FF2B5EF4-FFF2-40B4-BE49-F238E27FC236}">
                <a16:creationId xmlns:a16="http://schemas.microsoft.com/office/drawing/2014/main" id="{3987D10B-49E8-2047-A096-8AD7EF18EE7B}"/>
              </a:ext>
            </a:extLst>
          </p:cNvPr>
          <p:cNvSpPr txBox="1"/>
          <p:nvPr/>
        </p:nvSpPr>
        <p:spPr>
          <a:xfrm>
            <a:off x="1822314" y="2486433"/>
            <a:ext cx="9645785" cy="2954655"/>
          </a:xfrm>
          <a:prstGeom prst="rect">
            <a:avLst/>
          </a:prstGeom>
          <a:noFill/>
        </p:spPr>
        <p:txBody>
          <a:bodyPr wrap="square" rtlCol="0">
            <a:spAutoFit/>
          </a:bodyPr>
          <a:lstStyle/>
          <a:p>
            <a:pPr marL="285750" indent="-285750">
              <a:buClr>
                <a:srgbClr val="9ED968"/>
              </a:buClr>
              <a:buSzPct val="120000"/>
              <a:buFont typeface="Zapf Dingbats"/>
              <a:buChar char="✿"/>
            </a:pPr>
            <a:r>
              <a:rPr lang="en-GB" dirty="0"/>
              <a:t> Native Americans are often referred to as the “first ecologists”</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The image of Native Americans as the ‘Ecological Indian’ became popular in the 1960s</a:t>
            </a:r>
          </a:p>
          <a:p>
            <a:pPr>
              <a:buClr>
                <a:srgbClr val="9ED968"/>
              </a:buClr>
              <a:buSzPct val="120000"/>
            </a:pPr>
            <a:endParaRPr lang="en-GB" dirty="0"/>
          </a:p>
          <a:p>
            <a:pPr marL="285750" indent="-285750">
              <a:buClr>
                <a:srgbClr val="9ED968"/>
              </a:buClr>
              <a:buSzPct val="120000"/>
              <a:buFont typeface="Zapf Dingbats"/>
              <a:buChar char="✿"/>
            </a:pPr>
            <a:r>
              <a:rPr lang="en-GB" dirty="0"/>
              <a:t>Generally accepted as a true depiction</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endParaRPr lang="en-GB" dirty="0"/>
          </a:p>
          <a:p>
            <a:pPr lvl="1">
              <a:buClr>
                <a:srgbClr val="9ED968"/>
              </a:buClr>
              <a:buSzPct val="120000"/>
            </a:pPr>
            <a:endParaRPr lang="en-GB" b="1" dirty="0">
              <a:solidFill>
                <a:srgbClr val="9ED968"/>
              </a:solidFill>
            </a:endParaRPr>
          </a:p>
          <a:p>
            <a:pPr marL="285750" indent="-285750">
              <a:buClr>
                <a:srgbClr val="9ED968"/>
              </a:buClr>
              <a:buSzPct val="120000"/>
              <a:buFont typeface="Zapf Dingbats"/>
              <a:buChar char="✿"/>
            </a:pPr>
            <a:endParaRPr lang="en-GB" sz="2400" b="1" dirty="0"/>
          </a:p>
        </p:txBody>
      </p:sp>
      <p:sp>
        <p:nvSpPr>
          <p:cNvPr id="3" name="Rectangle 2">
            <a:extLst>
              <a:ext uri="{FF2B5EF4-FFF2-40B4-BE49-F238E27FC236}">
                <a16:creationId xmlns:a16="http://schemas.microsoft.com/office/drawing/2014/main" id="{1A90B261-C60E-614E-B77C-64B0D131B08A}"/>
              </a:ext>
            </a:extLst>
          </p:cNvPr>
          <p:cNvSpPr/>
          <p:nvPr/>
        </p:nvSpPr>
        <p:spPr>
          <a:xfrm>
            <a:off x="0" y="6611779"/>
            <a:ext cx="9442143" cy="246221"/>
          </a:xfrm>
          <a:prstGeom prst="rect">
            <a:avLst/>
          </a:prstGeom>
        </p:spPr>
        <p:txBody>
          <a:bodyPr wrap="square">
            <a:spAutoFit/>
          </a:bodyPr>
          <a:lstStyle/>
          <a:p>
            <a:r>
              <a:rPr lang="en-GB" sz="1000" dirty="0"/>
              <a:t>9. Shepard </a:t>
            </a:r>
            <a:r>
              <a:rPr lang="en-GB" sz="1000" dirty="0" err="1"/>
              <a:t>Krech</a:t>
            </a:r>
            <a:r>
              <a:rPr lang="en-GB" sz="1000" dirty="0"/>
              <a:t> III, ‘’American Indians as “First Ecologists”, in </a:t>
            </a:r>
            <a:r>
              <a:rPr lang="en-GB" sz="1000" i="1" dirty="0" err="1"/>
              <a:t>Encyclopedia</a:t>
            </a:r>
            <a:r>
              <a:rPr lang="en-GB" sz="1000" i="1" dirty="0"/>
              <a:t> of Religion and Nature, </a:t>
            </a:r>
            <a:r>
              <a:rPr lang="en-GB" sz="1000" dirty="0"/>
              <a:t>ed. by </a:t>
            </a:r>
            <a:r>
              <a:rPr lang="en-GB" sz="1000" dirty="0" err="1"/>
              <a:t>Bron</a:t>
            </a:r>
            <a:r>
              <a:rPr lang="en-GB" sz="1000" dirty="0"/>
              <a:t> Taylor, ( London; New York: Continuum, 2005), pp.42-44.</a:t>
            </a:r>
          </a:p>
        </p:txBody>
      </p:sp>
    </p:spTree>
    <p:extLst>
      <p:ext uri="{BB962C8B-B14F-4D97-AF65-F5344CB8AC3E}">
        <p14:creationId xmlns:p14="http://schemas.microsoft.com/office/powerpoint/2010/main" val="36892934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TextBox 9">
            <a:extLst>
              <a:ext uri="{FF2B5EF4-FFF2-40B4-BE49-F238E27FC236}">
                <a16:creationId xmlns:a16="http://schemas.microsoft.com/office/drawing/2014/main" id="{347637AD-923F-D342-94C4-0A70CF3C8BD7}"/>
              </a:ext>
            </a:extLst>
          </p:cNvPr>
          <p:cNvSpPr txBox="1"/>
          <p:nvPr/>
        </p:nvSpPr>
        <p:spPr>
          <a:xfrm>
            <a:off x="10636219" y="5122430"/>
            <a:ext cx="1804168" cy="246221"/>
          </a:xfrm>
          <a:prstGeom prst="rect">
            <a:avLst/>
          </a:prstGeom>
          <a:noFill/>
        </p:spPr>
        <p:txBody>
          <a:bodyPr wrap="square" rtlCol="0">
            <a:spAutoFit/>
          </a:bodyPr>
          <a:lstStyle/>
          <a:p>
            <a:r>
              <a:rPr lang="en-GB" sz="1000" dirty="0"/>
              <a:t>Figure 16</a:t>
            </a:r>
          </a:p>
        </p:txBody>
      </p:sp>
      <p:pic>
        <p:nvPicPr>
          <p:cNvPr id="12" name="Picture 2">
            <a:extLst>
              <a:ext uri="{FF2B5EF4-FFF2-40B4-BE49-F238E27FC236}">
                <a16:creationId xmlns:a16="http://schemas.microsoft.com/office/drawing/2014/main" id="{74E28E8E-4453-044F-90D8-0E6F633A1395}"/>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245252" y="599256"/>
            <a:ext cx="4089633" cy="44730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a:extLst>
              <a:ext uri="{FF2B5EF4-FFF2-40B4-BE49-F238E27FC236}">
                <a16:creationId xmlns:a16="http://schemas.microsoft.com/office/drawing/2014/main" id="{A4DE16C6-12BE-FD4F-B253-A90FD84C44E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974285" y="1693946"/>
            <a:ext cx="5800896" cy="3260104"/>
          </a:xfrm>
          <a:prstGeom prst="rect">
            <a:avLst/>
          </a:prstGeom>
        </p:spPr>
      </p:pic>
      <p:sp>
        <p:nvSpPr>
          <p:cNvPr id="13" name="TextBox 12">
            <a:extLst>
              <a:ext uri="{FF2B5EF4-FFF2-40B4-BE49-F238E27FC236}">
                <a16:creationId xmlns:a16="http://schemas.microsoft.com/office/drawing/2014/main" id="{4F0C014F-3329-B54A-9EA7-0BEDCD1E10C6}"/>
              </a:ext>
            </a:extLst>
          </p:cNvPr>
          <p:cNvSpPr txBox="1"/>
          <p:nvPr/>
        </p:nvSpPr>
        <p:spPr>
          <a:xfrm>
            <a:off x="6215674" y="4985955"/>
            <a:ext cx="1804168" cy="246221"/>
          </a:xfrm>
          <a:prstGeom prst="rect">
            <a:avLst/>
          </a:prstGeom>
          <a:noFill/>
        </p:spPr>
        <p:txBody>
          <a:bodyPr wrap="square" rtlCol="0">
            <a:spAutoFit/>
          </a:bodyPr>
          <a:lstStyle/>
          <a:p>
            <a:r>
              <a:rPr lang="en-GB" sz="1000" dirty="0"/>
              <a:t>Figure 15</a:t>
            </a:r>
          </a:p>
        </p:txBody>
      </p:sp>
      <p:sp>
        <p:nvSpPr>
          <p:cNvPr id="3" name="Rectangle 2">
            <a:extLst>
              <a:ext uri="{FF2B5EF4-FFF2-40B4-BE49-F238E27FC236}">
                <a16:creationId xmlns:a16="http://schemas.microsoft.com/office/drawing/2014/main" id="{52D7843B-473D-3B4F-846F-D72CE0E4E029}"/>
              </a:ext>
            </a:extLst>
          </p:cNvPr>
          <p:cNvSpPr/>
          <p:nvPr/>
        </p:nvSpPr>
        <p:spPr>
          <a:xfrm>
            <a:off x="974285" y="5477240"/>
            <a:ext cx="9300962" cy="1077218"/>
          </a:xfrm>
          <a:prstGeom prst="rect">
            <a:avLst/>
          </a:prstGeom>
        </p:spPr>
        <p:txBody>
          <a:bodyPr wrap="square">
            <a:spAutoFit/>
          </a:bodyPr>
          <a:lstStyle/>
          <a:p>
            <a:pPr algn="ctr">
              <a:buClr>
                <a:srgbClr val="9ED968"/>
              </a:buClr>
              <a:buSzPct val="120000"/>
            </a:pPr>
            <a:r>
              <a:rPr lang="en-GB" sz="3200" dirty="0">
                <a:solidFill>
                  <a:srgbClr val="9ED968"/>
                </a:solidFill>
              </a:rPr>
              <a:t> </a:t>
            </a:r>
            <a:r>
              <a:rPr lang="en-GB" sz="3200" b="1" dirty="0">
                <a:solidFill>
                  <a:srgbClr val="9ED968"/>
                </a:solidFill>
              </a:rPr>
              <a:t>“Pollution: it’s a crying shame. People start pollution. People can stop it.”</a:t>
            </a:r>
          </a:p>
        </p:txBody>
      </p:sp>
      <p:sp>
        <p:nvSpPr>
          <p:cNvPr id="8" name="Rectangle 7">
            <a:extLst>
              <a:ext uri="{FF2B5EF4-FFF2-40B4-BE49-F238E27FC236}">
                <a16:creationId xmlns:a16="http://schemas.microsoft.com/office/drawing/2014/main" id="{8824BA70-239B-DE47-92D6-6011480BB10C}"/>
              </a:ext>
            </a:extLst>
          </p:cNvPr>
          <p:cNvSpPr/>
          <p:nvPr/>
        </p:nvSpPr>
        <p:spPr>
          <a:xfrm>
            <a:off x="-1" y="6627122"/>
            <a:ext cx="10466864" cy="246221"/>
          </a:xfrm>
          <a:prstGeom prst="rect">
            <a:avLst/>
          </a:prstGeom>
        </p:spPr>
        <p:txBody>
          <a:bodyPr wrap="square">
            <a:spAutoFit/>
          </a:bodyPr>
          <a:lstStyle/>
          <a:p>
            <a:r>
              <a:rPr lang="en-GB" sz="1000" dirty="0"/>
              <a:t>10. Shepard </a:t>
            </a:r>
            <a:r>
              <a:rPr lang="en-GB" sz="1000" dirty="0" err="1"/>
              <a:t>Krech</a:t>
            </a:r>
            <a:r>
              <a:rPr lang="en-GB" sz="1000" dirty="0"/>
              <a:t> III, ‘’American Indians as “First Ecologists”, in </a:t>
            </a:r>
            <a:r>
              <a:rPr lang="en-GB" sz="1000" i="1" dirty="0" err="1"/>
              <a:t>Encyclopedia</a:t>
            </a:r>
            <a:r>
              <a:rPr lang="en-GB" sz="1000" i="1" dirty="0"/>
              <a:t> of Religion and Nature, </a:t>
            </a:r>
            <a:r>
              <a:rPr lang="en-GB" sz="1000" dirty="0"/>
              <a:t>ed. by </a:t>
            </a:r>
            <a:r>
              <a:rPr lang="en-GB" sz="1000" dirty="0" err="1"/>
              <a:t>Bron</a:t>
            </a:r>
            <a:r>
              <a:rPr lang="en-GB" sz="1000" dirty="0"/>
              <a:t> Taylor, ( London; New York: Continuum, 2005), pp.42-44</a:t>
            </a:r>
          </a:p>
        </p:txBody>
      </p:sp>
    </p:spTree>
    <p:extLst>
      <p:ext uri="{BB962C8B-B14F-4D97-AF65-F5344CB8AC3E}">
        <p14:creationId xmlns:p14="http://schemas.microsoft.com/office/powerpoint/2010/main" val="11851774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D5D07A1-79C3-4842-89E0-ADEDC952F2A4}"/>
              </a:ext>
            </a:extLst>
          </p:cNvPr>
          <p:cNvSpPr/>
          <p:nvPr/>
        </p:nvSpPr>
        <p:spPr>
          <a:xfrm rot="14614471">
            <a:off x="1111690" y="854675"/>
            <a:ext cx="3828694" cy="219929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68B4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5" name="Google Shape;126;p16">
            <a:extLst>
              <a:ext uri="{FF2B5EF4-FFF2-40B4-BE49-F238E27FC236}">
                <a16:creationId xmlns:a16="http://schemas.microsoft.com/office/drawing/2014/main" id="{CC135086-9646-CF4F-8A93-C457C3A0C4FE}"/>
              </a:ext>
            </a:extLst>
          </p:cNvPr>
          <p:cNvSpPr/>
          <p:nvPr/>
        </p:nvSpPr>
        <p:spPr>
          <a:xfrm rot="9026827">
            <a:off x="1342942" y="4160742"/>
            <a:ext cx="2867847" cy="194134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6" name="Google Shape;126;p16">
            <a:extLst>
              <a:ext uri="{FF2B5EF4-FFF2-40B4-BE49-F238E27FC236}">
                <a16:creationId xmlns:a16="http://schemas.microsoft.com/office/drawing/2014/main" id="{956AEC97-DE64-9D45-9B03-60A5E824A230}"/>
              </a:ext>
            </a:extLst>
          </p:cNvPr>
          <p:cNvSpPr/>
          <p:nvPr/>
        </p:nvSpPr>
        <p:spPr>
          <a:xfrm rot="3251371">
            <a:off x="9853864" y="4783071"/>
            <a:ext cx="2181794" cy="15018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68B4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7" name="Google Shape;126;p16">
            <a:extLst>
              <a:ext uri="{FF2B5EF4-FFF2-40B4-BE49-F238E27FC236}">
                <a16:creationId xmlns:a16="http://schemas.microsoft.com/office/drawing/2014/main" id="{D612F461-8110-AB4A-B6A4-DCD900008BDB}"/>
              </a:ext>
            </a:extLst>
          </p:cNvPr>
          <p:cNvSpPr/>
          <p:nvPr/>
        </p:nvSpPr>
        <p:spPr>
          <a:xfrm rot="7588996">
            <a:off x="8403642" y="5428834"/>
            <a:ext cx="1573964" cy="998890"/>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9" name="Oval 8">
            <a:extLst>
              <a:ext uri="{FF2B5EF4-FFF2-40B4-BE49-F238E27FC236}">
                <a16:creationId xmlns:a16="http://schemas.microsoft.com/office/drawing/2014/main" id="{A0D832C8-0C5E-4F42-A919-57B67C92D9BF}"/>
              </a:ext>
            </a:extLst>
          </p:cNvPr>
          <p:cNvSpPr/>
          <p:nvPr/>
        </p:nvSpPr>
        <p:spPr>
          <a:xfrm>
            <a:off x="3697835" y="174950"/>
            <a:ext cx="1330037" cy="1274618"/>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D7D4C276-9A24-6F43-B682-CCE8BA956E7A}"/>
              </a:ext>
            </a:extLst>
          </p:cNvPr>
          <p:cNvSpPr/>
          <p:nvPr/>
        </p:nvSpPr>
        <p:spPr>
          <a:xfrm>
            <a:off x="9697521" y="1686613"/>
            <a:ext cx="2494479" cy="2443703"/>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930955D9-30A4-124A-BB78-0A2ED96B53DF}"/>
              </a:ext>
            </a:extLst>
          </p:cNvPr>
          <p:cNvSpPr/>
          <p:nvPr/>
        </p:nvSpPr>
        <p:spPr>
          <a:xfrm>
            <a:off x="0" y="2741435"/>
            <a:ext cx="2216727" cy="2168599"/>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7772EBCA-A307-9049-95E4-00186A7A041B}"/>
              </a:ext>
            </a:extLst>
          </p:cNvPr>
          <p:cNvSpPr txBox="1"/>
          <p:nvPr/>
        </p:nvSpPr>
        <p:spPr>
          <a:xfrm>
            <a:off x="4467495" y="1606995"/>
            <a:ext cx="1291045" cy="2215991"/>
          </a:xfrm>
          <a:prstGeom prst="rect">
            <a:avLst/>
          </a:prstGeom>
          <a:noFill/>
        </p:spPr>
        <p:txBody>
          <a:bodyPr wrap="square" rtlCol="0">
            <a:spAutoFit/>
          </a:bodyPr>
          <a:lstStyle/>
          <a:p>
            <a:r>
              <a:rPr lang="en-GB" sz="13800" b="1" dirty="0"/>
              <a:t>“</a:t>
            </a:r>
          </a:p>
        </p:txBody>
      </p:sp>
      <p:sp>
        <p:nvSpPr>
          <p:cNvPr id="2" name="Rectangle 1">
            <a:extLst>
              <a:ext uri="{FF2B5EF4-FFF2-40B4-BE49-F238E27FC236}">
                <a16:creationId xmlns:a16="http://schemas.microsoft.com/office/drawing/2014/main" id="{2BBA8229-7F51-6E45-9E5C-3B40997A7975}"/>
              </a:ext>
            </a:extLst>
          </p:cNvPr>
          <p:cNvSpPr/>
          <p:nvPr/>
        </p:nvSpPr>
        <p:spPr>
          <a:xfrm>
            <a:off x="5171524" y="2144947"/>
            <a:ext cx="6096000" cy="1077218"/>
          </a:xfrm>
          <a:prstGeom prst="rect">
            <a:avLst/>
          </a:prstGeom>
        </p:spPr>
        <p:txBody>
          <a:bodyPr>
            <a:spAutoFit/>
          </a:bodyPr>
          <a:lstStyle/>
          <a:p>
            <a:br>
              <a:rPr lang="en-GB" sz="3200" dirty="0"/>
            </a:br>
            <a:endParaRPr lang="en-GB" sz="3200" b="1" dirty="0">
              <a:solidFill>
                <a:schemeClr val="bg1"/>
              </a:solidFill>
              <a:latin typeface="Calibri" panose="020F0502020204030204" pitchFamily="34" charset="0"/>
              <a:cs typeface="Calibri" panose="020F0502020204030204" pitchFamily="34" charset="0"/>
            </a:endParaRPr>
          </a:p>
        </p:txBody>
      </p:sp>
      <p:sp>
        <p:nvSpPr>
          <p:cNvPr id="3" name="Rectangle 2">
            <a:extLst>
              <a:ext uri="{FF2B5EF4-FFF2-40B4-BE49-F238E27FC236}">
                <a16:creationId xmlns:a16="http://schemas.microsoft.com/office/drawing/2014/main" id="{1F60547C-2CDD-544A-B658-09E14B7B5302}"/>
              </a:ext>
            </a:extLst>
          </p:cNvPr>
          <p:cNvSpPr/>
          <p:nvPr/>
        </p:nvSpPr>
        <p:spPr>
          <a:xfrm>
            <a:off x="4753406" y="1698671"/>
            <a:ext cx="6096000" cy="3046988"/>
          </a:xfrm>
          <a:prstGeom prst="rect">
            <a:avLst/>
          </a:prstGeom>
        </p:spPr>
        <p:txBody>
          <a:bodyPr>
            <a:spAutoFit/>
          </a:bodyPr>
          <a:lstStyle/>
          <a:p>
            <a:pPr lvl="1">
              <a:buClr>
                <a:srgbClr val="9ED968"/>
              </a:buClr>
              <a:buSzPct val="120000"/>
            </a:pPr>
            <a:endParaRPr lang="en-GB" sz="3200" b="1" dirty="0">
              <a:solidFill>
                <a:schemeClr val="bg1"/>
              </a:solidFill>
            </a:endParaRPr>
          </a:p>
          <a:p>
            <a:pPr lvl="1">
              <a:buClr>
                <a:srgbClr val="9ED968"/>
              </a:buClr>
              <a:buSzPct val="120000"/>
            </a:pPr>
            <a:r>
              <a:rPr lang="en-GB" sz="3200" b="1" i="1" dirty="0">
                <a:solidFill>
                  <a:schemeClr val="bg1"/>
                </a:solidFill>
              </a:rPr>
              <a:t>Propped up for everything that was environmentally sound, the Indian was introduced to the American public as the great high priest of the Ecology cult”</a:t>
            </a:r>
          </a:p>
        </p:txBody>
      </p:sp>
      <p:sp>
        <p:nvSpPr>
          <p:cNvPr id="8" name="Rectangle 7">
            <a:extLst>
              <a:ext uri="{FF2B5EF4-FFF2-40B4-BE49-F238E27FC236}">
                <a16:creationId xmlns:a16="http://schemas.microsoft.com/office/drawing/2014/main" id="{96BD520B-0ADB-8344-B3BC-EF2945C20B61}"/>
              </a:ext>
            </a:extLst>
          </p:cNvPr>
          <p:cNvSpPr/>
          <p:nvPr/>
        </p:nvSpPr>
        <p:spPr>
          <a:xfrm>
            <a:off x="0" y="6608064"/>
            <a:ext cx="8887968" cy="246221"/>
          </a:xfrm>
          <a:prstGeom prst="rect">
            <a:avLst/>
          </a:prstGeom>
        </p:spPr>
        <p:txBody>
          <a:bodyPr wrap="square">
            <a:spAutoFit/>
          </a:bodyPr>
          <a:lstStyle/>
          <a:p>
            <a:r>
              <a:rPr lang="en-GB" sz="1000" dirty="0">
                <a:solidFill>
                  <a:schemeClr val="bg1"/>
                </a:solidFill>
              </a:rPr>
              <a:t>11.Calvin Martin, </a:t>
            </a:r>
            <a:r>
              <a:rPr lang="en-GB" sz="1000" i="1" dirty="0">
                <a:solidFill>
                  <a:schemeClr val="bg1"/>
                </a:solidFill>
              </a:rPr>
              <a:t>Keepers of the Game: Indian-Animal Relationships and the Fur Trade,</a:t>
            </a:r>
            <a:r>
              <a:rPr lang="en-GB" sz="1000" dirty="0">
                <a:solidFill>
                  <a:schemeClr val="bg1"/>
                </a:solidFill>
              </a:rPr>
              <a:t> (Berkeley; Los Angeles; London: University of California Press, 1978), p. 157.</a:t>
            </a:r>
          </a:p>
        </p:txBody>
      </p:sp>
    </p:spTree>
    <p:extLst>
      <p:ext uri="{BB962C8B-B14F-4D97-AF65-F5344CB8AC3E}">
        <p14:creationId xmlns:p14="http://schemas.microsoft.com/office/powerpoint/2010/main" val="39950365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 name="TextBox 1">
            <a:extLst>
              <a:ext uri="{FF2B5EF4-FFF2-40B4-BE49-F238E27FC236}">
                <a16:creationId xmlns:a16="http://schemas.microsoft.com/office/drawing/2014/main" id="{C0991373-34BB-3340-84F0-1C869644DD5C}"/>
              </a:ext>
            </a:extLst>
          </p:cNvPr>
          <p:cNvSpPr txBox="1"/>
          <p:nvPr/>
        </p:nvSpPr>
        <p:spPr>
          <a:xfrm>
            <a:off x="2133600" y="2644170"/>
            <a:ext cx="7924800" cy="1569660"/>
          </a:xfrm>
          <a:prstGeom prst="rect">
            <a:avLst/>
          </a:prstGeom>
          <a:noFill/>
        </p:spPr>
        <p:txBody>
          <a:bodyPr wrap="square" rtlCol="0">
            <a:spAutoFit/>
          </a:bodyPr>
          <a:lstStyle/>
          <a:p>
            <a:pPr algn="ctr"/>
            <a:r>
              <a:rPr lang="en-GB" sz="4800" b="1" dirty="0">
                <a:solidFill>
                  <a:schemeClr val="bg1"/>
                </a:solidFill>
                <a:latin typeface="Calibri" panose="020F0502020204030204" pitchFamily="34" charset="0"/>
                <a:cs typeface="Calibri" panose="020F0502020204030204" pitchFamily="34" charset="0"/>
              </a:rPr>
              <a:t>Is this image of the ‘ecological Indian’ true to reality?</a:t>
            </a:r>
          </a:p>
        </p:txBody>
      </p:sp>
    </p:spTree>
    <p:extLst>
      <p:ext uri="{BB962C8B-B14F-4D97-AF65-F5344CB8AC3E}">
        <p14:creationId xmlns:p14="http://schemas.microsoft.com/office/powerpoint/2010/main" val="12916568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0369686" cy="1200329"/>
          </a:xfrm>
          <a:prstGeom prst="rect">
            <a:avLst/>
          </a:prstGeom>
          <a:noFill/>
        </p:spPr>
        <p:txBody>
          <a:bodyPr wrap="square" rtlCol="0">
            <a:spAutoFit/>
          </a:bodyPr>
          <a:lstStyle/>
          <a:p>
            <a:r>
              <a:rPr lang="en-GB" sz="3600" b="1" dirty="0">
                <a:solidFill>
                  <a:srgbClr val="92D050"/>
                </a:solidFill>
                <a:latin typeface="Calibri" panose="020F0502020204030204" pitchFamily="34" charset="0"/>
                <a:cs typeface="Calibri" panose="020F0502020204030204" pitchFamily="34" charset="0"/>
              </a:rPr>
              <a:t>Native Americans and the Environment: Kinship with the World </a:t>
            </a:r>
          </a:p>
        </p:txBody>
      </p:sp>
      <p:sp>
        <p:nvSpPr>
          <p:cNvPr id="2" name="TextBox 1">
            <a:extLst>
              <a:ext uri="{FF2B5EF4-FFF2-40B4-BE49-F238E27FC236}">
                <a16:creationId xmlns:a16="http://schemas.microsoft.com/office/drawing/2014/main" id="{31419C80-9967-7045-A4DA-1F1493EF50F3}"/>
              </a:ext>
            </a:extLst>
          </p:cNvPr>
          <p:cNvSpPr txBox="1"/>
          <p:nvPr/>
        </p:nvSpPr>
        <p:spPr>
          <a:xfrm>
            <a:off x="2476500" y="2476500"/>
            <a:ext cx="237566" cy="369332"/>
          </a:xfrm>
          <a:prstGeom prst="rect">
            <a:avLst/>
          </a:prstGeom>
          <a:noFill/>
        </p:spPr>
        <p:txBody>
          <a:bodyPr wrap="none" rtlCol="0">
            <a:spAutoFit/>
          </a:bodyPr>
          <a:lstStyle/>
          <a:p>
            <a:r>
              <a:rPr lang="en-GB" dirty="0"/>
              <a:t> </a:t>
            </a:r>
          </a:p>
        </p:txBody>
      </p:sp>
      <p:sp>
        <p:nvSpPr>
          <p:cNvPr id="3" name="TextBox 2">
            <a:extLst>
              <a:ext uri="{FF2B5EF4-FFF2-40B4-BE49-F238E27FC236}">
                <a16:creationId xmlns:a16="http://schemas.microsoft.com/office/drawing/2014/main" id="{8C5BE866-C874-FC4F-A0E3-904C5317B7F1}"/>
              </a:ext>
            </a:extLst>
          </p:cNvPr>
          <p:cNvSpPr txBox="1"/>
          <p:nvPr/>
        </p:nvSpPr>
        <p:spPr>
          <a:xfrm>
            <a:off x="1548202" y="2013741"/>
            <a:ext cx="10369686" cy="4247317"/>
          </a:xfrm>
          <a:prstGeom prst="rect">
            <a:avLst/>
          </a:prstGeom>
          <a:noFill/>
        </p:spPr>
        <p:txBody>
          <a:bodyPr wrap="square" rtlCol="0">
            <a:spAutoFit/>
          </a:bodyPr>
          <a:lstStyle/>
          <a:p>
            <a:pPr marL="285750" indent="-285750">
              <a:buClr>
                <a:srgbClr val="9ED968"/>
              </a:buClr>
              <a:buFont typeface="Zapf Dingbats"/>
              <a:buChar char="✿"/>
            </a:pPr>
            <a:r>
              <a:rPr lang="en-GB" dirty="0"/>
              <a:t>Belief in interdependence- live in interconnectedness with nature</a:t>
            </a:r>
          </a:p>
          <a:p>
            <a:pPr marL="285750" indent="-285750">
              <a:buClr>
                <a:srgbClr val="9ED968"/>
              </a:buClr>
              <a:buFont typeface="Zapf Dingbats"/>
              <a:buChar char="✿"/>
            </a:pPr>
            <a:endParaRPr lang="en-GB" dirty="0"/>
          </a:p>
          <a:p>
            <a:pPr marL="285750" indent="-285750">
              <a:buClr>
                <a:srgbClr val="9ED968"/>
              </a:buClr>
              <a:buFont typeface="Zapf Dingbats"/>
              <a:buChar char="✿"/>
            </a:pPr>
            <a:r>
              <a:rPr lang="en-GB" dirty="0"/>
              <a:t>A part of the natural world - not outside or separate </a:t>
            </a:r>
            <a:r>
              <a:rPr lang="en-GB" baseline="30000" dirty="0"/>
              <a:t>12</a:t>
            </a:r>
            <a:endParaRPr lang="en-GB" dirty="0"/>
          </a:p>
          <a:p>
            <a:pPr marL="285750" indent="-285750">
              <a:buClr>
                <a:srgbClr val="9ED968"/>
              </a:buClr>
              <a:buFont typeface="Zapf Dingbats"/>
              <a:buChar char="✿"/>
            </a:pPr>
            <a:endParaRPr lang="en-GB" dirty="0"/>
          </a:p>
          <a:p>
            <a:pPr marL="285750" indent="-285750">
              <a:buClr>
                <a:srgbClr val="9ED968"/>
              </a:buClr>
              <a:buFont typeface="Zapf Dingbats"/>
              <a:buChar char="✿"/>
            </a:pPr>
            <a:r>
              <a:rPr lang="en-GB" dirty="0"/>
              <a:t>Imbued with the Great Spirit (or Great Mystery)</a:t>
            </a:r>
          </a:p>
          <a:p>
            <a:pPr marL="285750" indent="-285750">
              <a:buClr>
                <a:srgbClr val="9ED968"/>
              </a:buClr>
              <a:buFont typeface="Zapf Dingbats"/>
              <a:buChar char="✿"/>
            </a:pPr>
            <a:endParaRPr lang="en-GB" dirty="0"/>
          </a:p>
          <a:p>
            <a:pPr marL="285750" indent="-285750">
              <a:buClr>
                <a:srgbClr val="9ED968"/>
              </a:buClr>
              <a:buFont typeface="Zapf Dingbats"/>
              <a:buChar char="✿"/>
            </a:pPr>
            <a:r>
              <a:rPr lang="en-GB" dirty="0"/>
              <a:t>Human beings and the natural world are equal</a:t>
            </a:r>
          </a:p>
          <a:p>
            <a:pPr marL="285750" indent="-285750">
              <a:buClr>
                <a:srgbClr val="9ED968"/>
              </a:buClr>
              <a:buFont typeface="Zapf Dingbats"/>
              <a:buChar char="✿"/>
            </a:pPr>
            <a:endParaRPr lang="en-GB" dirty="0"/>
          </a:p>
          <a:p>
            <a:pPr marL="285750" indent="-285750">
              <a:buClr>
                <a:srgbClr val="9ED968"/>
              </a:buClr>
              <a:buFont typeface="Zapf Dingbats"/>
              <a:buChar char="✿"/>
            </a:pPr>
            <a:r>
              <a:rPr lang="en-GB" dirty="0"/>
              <a:t>Elements of the natural world as familial relationships - animals, fish, trees and rocks – as brothers, sisters, uncles and grandparents </a:t>
            </a:r>
            <a:r>
              <a:rPr lang="en-GB" baseline="30000" dirty="0"/>
              <a:t>13</a:t>
            </a:r>
            <a:endParaRPr lang="en-GB" dirty="0"/>
          </a:p>
          <a:p>
            <a:pPr marL="285750" indent="-285750">
              <a:buClr>
                <a:srgbClr val="9ED968"/>
              </a:buClr>
              <a:buFont typeface="Zapf Dingbats"/>
              <a:buChar char="✿"/>
            </a:pPr>
            <a:endParaRPr lang="en-GB" dirty="0"/>
          </a:p>
          <a:p>
            <a:pPr marL="285750" indent="-285750">
              <a:buClr>
                <a:srgbClr val="9ED968"/>
              </a:buClr>
              <a:buFont typeface="Zapf Dingbats"/>
              <a:buChar char="✿"/>
            </a:pPr>
            <a:endParaRPr lang="en-GB" dirty="0"/>
          </a:p>
          <a:p>
            <a:pPr marL="285750" indent="-285750">
              <a:buClr>
                <a:srgbClr val="9ED968"/>
              </a:buClr>
              <a:buFont typeface="Zapf Dingbats"/>
              <a:buChar char="✿"/>
            </a:pPr>
            <a:endParaRPr lang="en-GB" dirty="0"/>
          </a:p>
          <a:p>
            <a:pPr marL="285750" indent="-285750">
              <a:buClr>
                <a:srgbClr val="9ED968"/>
              </a:buClr>
              <a:buFont typeface="Zapf Dingbats"/>
              <a:buChar char="✿"/>
            </a:pPr>
            <a:endParaRPr lang="en-GB" dirty="0"/>
          </a:p>
          <a:p>
            <a:pPr marL="285750" indent="-285750">
              <a:buClr>
                <a:srgbClr val="9ED968"/>
              </a:buClr>
              <a:buFont typeface="Zapf Dingbats"/>
              <a:buChar char="✿"/>
            </a:pPr>
            <a:endParaRPr lang="en-GB" dirty="0"/>
          </a:p>
        </p:txBody>
      </p:sp>
      <p:sp>
        <p:nvSpPr>
          <p:cNvPr id="9" name="Rectangle 8">
            <a:extLst>
              <a:ext uri="{FF2B5EF4-FFF2-40B4-BE49-F238E27FC236}">
                <a16:creationId xmlns:a16="http://schemas.microsoft.com/office/drawing/2014/main" id="{E3ADF536-4B10-A940-97E3-F20CF5264A31}"/>
              </a:ext>
            </a:extLst>
          </p:cNvPr>
          <p:cNvSpPr/>
          <p:nvPr/>
        </p:nvSpPr>
        <p:spPr>
          <a:xfrm>
            <a:off x="12336" y="6304002"/>
            <a:ext cx="10369686" cy="553998"/>
          </a:xfrm>
          <a:prstGeom prst="rect">
            <a:avLst/>
          </a:prstGeom>
        </p:spPr>
        <p:txBody>
          <a:bodyPr wrap="square">
            <a:spAutoFit/>
          </a:bodyPr>
          <a:lstStyle/>
          <a:p>
            <a:pPr>
              <a:buClr>
                <a:schemeClr val="accent6"/>
              </a:buClr>
              <a:buSzPct val="120000"/>
              <a:defRPr/>
            </a:pPr>
            <a:r>
              <a:rPr lang="en-GB" sz="1000" dirty="0"/>
              <a:t>12. Luan Ross, ’ Native American Cultures: Family Life, Kinship, and Gender’, </a:t>
            </a:r>
            <a:r>
              <a:rPr lang="en-GB" sz="1000" i="1" dirty="0" err="1"/>
              <a:t>Encyclopedia</a:t>
            </a:r>
            <a:r>
              <a:rPr lang="en-GB" sz="1000" i="1" dirty="0"/>
              <a:t> of the American West, </a:t>
            </a:r>
            <a:r>
              <a:rPr lang="en-GB" sz="1000" dirty="0"/>
              <a:t>4 (1996), p.1 &lt; http://</a:t>
            </a:r>
            <a:r>
              <a:rPr lang="en-GB" sz="1000" dirty="0" err="1"/>
              <a:t>www.salesianlibrary.org</a:t>
            </a:r>
            <a:r>
              <a:rPr lang="en-GB" sz="1000" dirty="0"/>
              <a:t>/faculty/</a:t>
            </a:r>
            <a:r>
              <a:rPr lang="en-GB" sz="1000" dirty="0" err="1"/>
              <a:t>babcock</a:t>
            </a:r>
            <a:r>
              <a:rPr lang="en-GB" sz="1000" dirty="0"/>
              <a:t>/</a:t>
            </a:r>
            <a:r>
              <a:rPr lang="en-GB" sz="1000" dirty="0" err="1"/>
              <a:t>culture.pdf</a:t>
            </a:r>
            <a:r>
              <a:rPr lang="en-GB" sz="1000" dirty="0"/>
              <a:t> &gt; [accessed 28 April 2019]</a:t>
            </a:r>
            <a:r>
              <a:rPr lang="en-GB" sz="1000" i="1" dirty="0"/>
              <a:t> </a:t>
            </a:r>
            <a:endParaRPr lang="en-GB" sz="1000" dirty="0"/>
          </a:p>
          <a:p>
            <a:pPr lvl="0">
              <a:buClr>
                <a:schemeClr val="accent6"/>
              </a:buClr>
              <a:buSzPct val="120000"/>
              <a:defRPr/>
            </a:pPr>
            <a:r>
              <a:rPr lang="en-GB" sz="1000" dirty="0"/>
              <a:t>13. Winona </a:t>
            </a:r>
            <a:r>
              <a:rPr lang="en-GB" sz="1000" dirty="0" err="1"/>
              <a:t>LaDuke</a:t>
            </a:r>
            <a:r>
              <a:rPr lang="en-GB" sz="1000" dirty="0"/>
              <a:t>, </a:t>
            </a:r>
            <a:r>
              <a:rPr lang="en-GB" sz="1000" i="1" dirty="0"/>
              <a:t>All Our Relations: Native Struggles for Land and Life</a:t>
            </a:r>
            <a:r>
              <a:rPr lang="en-GB" sz="1000" dirty="0"/>
              <a:t>, (Cambridge: South End Press, 1999), p.2.</a:t>
            </a:r>
            <a:endParaRPr lang="en-GB" sz="1000" i="1" dirty="0"/>
          </a:p>
        </p:txBody>
      </p:sp>
    </p:spTree>
    <p:extLst>
      <p:ext uri="{BB962C8B-B14F-4D97-AF65-F5344CB8AC3E}">
        <p14:creationId xmlns:p14="http://schemas.microsoft.com/office/powerpoint/2010/main" val="2975484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D5D07A1-79C3-4842-89E0-ADEDC952F2A4}"/>
              </a:ext>
            </a:extLst>
          </p:cNvPr>
          <p:cNvSpPr/>
          <p:nvPr/>
        </p:nvSpPr>
        <p:spPr>
          <a:xfrm rot="14614471">
            <a:off x="1111690" y="854675"/>
            <a:ext cx="3828694" cy="219929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68B4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5" name="Google Shape;126;p16">
            <a:extLst>
              <a:ext uri="{FF2B5EF4-FFF2-40B4-BE49-F238E27FC236}">
                <a16:creationId xmlns:a16="http://schemas.microsoft.com/office/drawing/2014/main" id="{CC135086-9646-CF4F-8A93-C457C3A0C4FE}"/>
              </a:ext>
            </a:extLst>
          </p:cNvPr>
          <p:cNvSpPr/>
          <p:nvPr/>
        </p:nvSpPr>
        <p:spPr>
          <a:xfrm rot="9026827">
            <a:off x="1342942" y="4160742"/>
            <a:ext cx="2867847" cy="194134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6" name="Google Shape;126;p16">
            <a:extLst>
              <a:ext uri="{FF2B5EF4-FFF2-40B4-BE49-F238E27FC236}">
                <a16:creationId xmlns:a16="http://schemas.microsoft.com/office/drawing/2014/main" id="{956AEC97-DE64-9D45-9B03-60A5E824A230}"/>
              </a:ext>
            </a:extLst>
          </p:cNvPr>
          <p:cNvSpPr/>
          <p:nvPr/>
        </p:nvSpPr>
        <p:spPr>
          <a:xfrm rot="3251371">
            <a:off x="9853864" y="4783071"/>
            <a:ext cx="2181794" cy="15018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68B4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7" name="Google Shape;126;p16">
            <a:extLst>
              <a:ext uri="{FF2B5EF4-FFF2-40B4-BE49-F238E27FC236}">
                <a16:creationId xmlns:a16="http://schemas.microsoft.com/office/drawing/2014/main" id="{D612F461-8110-AB4A-B6A4-DCD900008BDB}"/>
              </a:ext>
            </a:extLst>
          </p:cNvPr>
          <p:cNvSpPr/>
          <p:nvPr/>
        </p:nvSpPr>
        <p:spPr>
          <a:xfrm rot="7588996">
            <a:off x="8403642" y="5428834"/>
            <a:ext cx="1573964" cy="998890"/>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9" name="Oval 8">
            <a:extLst>
              <a:ext uri="{FF2B5EF4-FFF2-40B4-BE49-F238E27FC236}">
                <a16:creationId xmlns:a16="http://schemas.microsoft.com/office/drawing/2014/main" id="{A0D832C8-0C5E-4F42-A919-57B67C92D9BF}"/>
              </a:ext>
            </a:extLst>
          </p:cNvPr>
          <p:cNvSpPr/>
          <p:nvPr/>
        </p:nvSpPr>
        <p:spPr>
          <a:xfrm>
            <a:off x="3697835" y="174950"/>
            <a:ext cx="1330037" cy="1274618"/>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D7D4C276-9A24-6F43-B682-CCE8BA956E7A}"/>
              </a:ext>
            </a:extLst>
          </p:cNvPr>
          <p:cNvSpPr/>
          <p:nvPr/>
        </p:nvSpPr>
        <p:spPr>
          <a:xfrm>
            <a:off x="9697521" y="1686613"/>
            <a:ext cx="2494479" cy="2443703"/>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930955D9-30A4-124A-BB78-0A2ED96B53DF}"/>
              </a:ext>
            </a:extLst>
          </p:cNvPr>
          <p:cNvSpPr/>
          <p:nvPr/>
        </p:nvSpPr>
        <p:spPr>
          <a:xfrm>
            <a:off x="0" y="2741435"/>
            <a:ext cx="2216727" cy="2168599"/>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7772EBCA-A307-9049-95E4-00186A7A041B}"/>
              </a:ext>
            </a:extLst>
          </p:cNvPr>
          <p:cNvSpPr txBox="1"/>
          <p:nvPr/>
        </p:nvSpPr>
        <p:spPr>
          <a:xfrm>
            <a:off x="4467495" y="1606995"/>
            <a:ext cx="1291045" cy="2215991"/>
          </a:xfrm>
          <a:prstGeom prst="rect">
            <a:avLst/>
          </a:prstGeom>
          <a:noFill/>
        </p:spPr>
        <p:txBody>
          <a:bodyPr wrap="square" rtlCol="0">
            <a:spAutoFit/>
          </a:bodyPr>
          <a:lstStyle/>
          <a:p>
            <a:r>
              <a:rPr lang="en-GB" sz="13800" b="1" dirty="0"/>
              <a:t>“</a:t>
            </a:r>
          </a:p>
        </p:txBody>
      </p:sp>
      <p:sp>
        <p:nvSpPr>
          <p:cNvPr id="2" name="Rectangle 1">
            <a:extLst>
              <a:ext uri="{FF2B5EF4-FFF2-40B4-BE49-F238E27FC236}">
                <a16:creationId xmlns:a16="http://schemas.microsoft.com/office/drawing/2014/main" id="{2BBA8229-7F51-6E45-9E5C-3B40997A7975}"/>
              </a:ext>
            </a:extLst>
          </p:cNvPr>
          <p:cNvSpPr/>
          <p:nvPr/>
        </p:nvSpPr>
        <p:spPr>
          <a:xfrm>
            <a:off x="5171524" y="2144947"/>
            <a:ext cx="6096000" cy="4308872"/>
          </a:xfrm>
          <a:prstGeom prst="rect">
            <a:avLst/>
          </a:prstGeom>
        </p:spPr>
        <p:txBody>
          <a:bodyPr>
            <a:spAutoFit/>
          </a:bodyPr>
          <a:lstStyle/>
          <a:p>
            <a:pPr fontAlgn="base"/>
            <a:r>
              <a:rPr lang="en-GB" sz="3200" b="1" i="1" dirty="0">
                <a:solidFill>
                  <a:schemeClr val="bg1"/>
                </a:solidFill>
                <a:latin typeface="Calibri" panose="020F0502020204030204" pitchFamily="34" charset="0"/>
                <a:cs typeface="Calibri" panose="020F0502020204030204" pitchFamily="34" charset="0"/>
              </a:rPr>
              <a:t>The Great Spirit is in all things. He is in the air we breathe. The Great Spirit is our Father, but the Earth is our Mother. She nourishes us. That which we put into the ground she returns to us.”</a:t>
            </a:r>
            <a:r>
              <a:rPr lang="en-GB" b="1" i="1" dirty="0">
                <a:solidFill>
                  <a:schemeClr val="bg1"/>
                </a:solidFill>
                <a:latin typeface="Calibri" panose="020F0502020204030204" pitchFamily="34" charset="0"/>
                <a:cs typeface="Calibri" panose="020F0502020204030204" pitchFamily="34" charset="0"/>
              </a:rPr>
              <a:t>-</a:t>
            </a:r>
            <a:r>
              <a:rPr lang="en-GB" dirty="0">
                <a:solidFill>
                  <a:schemeClr val="bg1"/>
                </a:solidFill>
                <a:latin typeface="Calibri" panose="020F0502020204030204" pitchFamily="34" charset="0"/>
                <a:cs typeface="Calibri" panose="020F0502020204030204" pitchFamily="34" charset="0"/>
              </a:rPr>
              <a:t> </a:t>
            </a:r>
            <a:r>
              <a:rPr lang="en-GB" b="1" dirty="0">
                <a:solidFill>
                  <a:schemeClr val="bg1"/>
                </a:solidFill>
                <a:latin typeface="Calibri" panose="020F0502020204030204" pitchFamily="34" charset="0"/>
                <a:cs typeface="Calibri" panose="020F0502020204030204" pitchFamily="34" charset="0"/>
              </a:rPr>
              <a:t>Big Thunder (</a:t>
            </a:r>
            <a:r>
              <a:rPr lang="en-GB" b="1" dirty="0" err="1">
                <a:solidFill>
                  <a:schemeClr val="bg1"/>
                </a:solidFill>
                <a:latin typeface="Calibri" panose="020F0502020204030204" pitchFamily="34" charset="0"/>
                <a:cs typeface="Calibri" panose="020F0502020204030204" pitchFamily="34" charset="0"/>
              </a:rPr>
              <a:t>Bedagi</a:t>
            </a:r>
            <a:r>
              <a:rPr lang="en-GB" b="1" dirty="0">
                <a:solidFill>
                  <a:schemeClr val="bg1"/>
                </a:solidFill>
                <a:latin typeface="Calibri" panose="020F0502020204030204" pitchFamily="34" charset="0"/>
                <a:cs typeface="Calibri" panose="020F0502020204030204" pitchFamily="34" charset="0"/>
              </a:rPr>
              <a:t>) </a:t>
            </a:r>
            <a:r>
              <a:rPr lang="en-GB" b="1" dirty="0" err="1">
                <a:solidFill>
                  <a:schemeClr val="bg1"/>
                </a:solidFill>
                <a:latin typeface="Calibri" panose="020F0502020204030204" pitchFamily="34" charset="0"/>
                <a:cs typeface="Calibri" panose="020F0502020204030204" pitchFamily="34" charset="0"/>
              </a:rPr>
              <a:t>Wabanaki</a:t>
            </a:r>
            <a:r>
              <a:rPr lang="en-GB" b="1" dirty="0">
                <a:solidFill>
                  <a:schemeClr val="bg1"/>
                </a:solidFill>
                <a:latin typeface="Calibri" panose="020F0502020204030204" pitchFamily="34" charset="0"/>
                <a:cs typeface="Calibri" panose="020F0502020204030204" pitchFamily="34" charset="0"/>
              </a:rPr>
              <a:t> Algonquin</a:t>
            </a:r>
          </a:p>
          <a:p>
            <a:br>
              <a:rPr lang="en-GB" sz="3200" dirty="0"/>
            </a:br>
            <a:endParaRPr lang="en-GB" sz="3200" b="1" dirty="0">
              <a:solidFill>
                <a:schemeClr val="bg1"/>
              </a:solidFill>
              <a:latin typeface="Calibri" panose="020F0502020204030204" pitchFamily="34" charset="0"/>
              <a:cs typeface="Calibri" panose="020F0502020204030204" pitchFamily="34" charset="0"/>
            </a:endParaRPr>
          </a:p>
        </p:txBody>
      </p:sp>
      <p:sp>
        <p:nvSpPr>
          <p:cNvPr id="3" name="Rectangle 2">
            <a:extLst>
              <a:ext uri="{FF2B5EF4-FFF2-40B4-BE49-F238E27FC236}">
                <a16:creationId xmlns:a16="http://schemas.microsoft.com/office/drawing/2014/main" id="{A4307DD6-5B2D-BC4C-8A4D-A4E480B05A8E}"/>
              </a:ext>
            </a:extLst>
          </p:cNvPr>
          <p:cNvSpPr/>
          <p:nvPr/>
        </p:nvSpPr>
        <p:spPr>
          <a:xfrm>
            <a:off x="23832" y="6413694"/>
            <a:ext cx="8887326" cy="400110"/>
          </a:xfrm>
          <a:prstGeom prst="rect">
            <a:avLst/>
          </a:prstGeom>
        </p:spPr>
        <p:txBody>
          <a:bodyPr wrap="square">
            <a:spAutoFit/>
          </a:bodyPr>
          <a:lstStyle/>
          <a:p>
            <a:pPr lvl="0">
              <a:defRPr/>
            </a:pPr>
            <a:r>
              <a:rPr lang="en-GB" sz="1000" dirty="0">
                <a:solidFill>
                  <a:schemeClr val="bg1"/>
                </a:solidFill>
              </a:rPr>
              <a:t>14. 13 Quotes That Remind Us to Protect Mother Earth. In</a:t>
            </a:r>
            <a:r>
              <a:rPr lang="en-GB" sz="1000" i="1" dirty="0">
                <a:solidFill>
                  <a:schemeClr val="bg1"/>
                </a:solidFill>
              </a:rPr>
              <a:t> Indian Country Today, </a:t>
            </a:r>
            <a:r>
              <a:rPr lang="en-GB" sz="1000" dirty="0">
                <a:solidFill>
                  <a:schemeClr val="bg1"/>
                </a:solidFill>
              </a:rPr>
              <a:t>updated 27 January 2016 [cited 29 April 2019] Available from:&lt;https://</a:t>
            </a:r>
            <a:r>
              <a:rPr lang="en-GB" sz="1000" dirty="0" err="1">
                <a:solidFill>
                  <a:schemeClr val="bg1"/>
                </a:solidFill>
              </a:rPr>
              <a:t>newsmaven.io</a:t>
            </a:r>
            <a:r>
              <a:rPr lang="en-GB" sz="1000" dirty="0">
                <a:solidFill>
                  <a:schemeClr val="bg1"/>
                </a:solidFill>
              </a:rPr>
              <a:t>/</a:t>
            </a:r>
            <a:r>
              <a:rPr lang="en-GB" sz="1000" dirty="0" err="1">
                <a:solidFill>
                  <a:schemeClr val="bg1"/>
                </a:solidFill>
              </a:rPr>
              <a:t>indiancountrytoday</a:t>
            </a:r>
            <a:r>
              <a:rPr lang="en-GB" sz="1000" dirty="0">
                <a:solidFill>
                  <a:schemeClr val="bg1"/>
                </a:solidFill>
              </a:rPr>
              <a:t>/archive/13-quotes-that-remind-us-to-protect-mother-earth-40y-MhzbbUeLOO5HY6yHew/&gt;</a:t>
            </a:r>
          </a:p>
        </p:txBody>
      </p:sp>
    </p:spTree>
    <p:extLst>
      <p:ext uri="{BB962C8B-B14F-4D97-AF65-F5344CB8AC3E}">
        <p14:creationId xmlns:p14="http://schemas.microsoft.com/office/powerpoint/2010/main" val="20490715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pic>
        <p:nvPicPr>
          <p:cNvPr id="15" name="Picture 14">
            <a:extLst>
              <a:ext uri="{FF2B5EF4-FFF2-40B4-BE49-F238E27FC236}">
                <a16:creationId xmlns:a16="http://schemas.microsoft.com/office/drawing/2014/main" id="{62BFCDCD-0BD1-A243-86F5-417E9EDE4D0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5400" y="-33790"/>
            <a:ext cx="12257130" cy="6866389"/>
          </a:xfrm>
          <a:prstGeom prst="rect">
            <a:avLst/>
          </a:prstGeom>
          <a:effectLst>
            <a:outerShdw blurRad="50800" dist="50800" dir="5400000" algn="ctr" rotWithShape="0">
              <a:srgbClr val="000000"/>
            </a:outerShdw>
          </a:effectLst>
        </p:spPr>
      </p:pic>
      <p:sp>
        <p:nvSpPr>
          <p:cNvPr id="2" name="TextBox 1">
            <a:extLst>
              <a:ext uri="{FF2B5EF4-FFF2-40B4-BE49-F238E27FC236}">
                <a16:creationId xmlns:a16="http://schemas.microsoft.com/office/drawing/2014/main" id="{C0991373-34BB-3340-84F0-1C869644DD5C}"/>
              </a:ext>
            </a:extLst>
          </p:cNvPr>
          <p:cNvSpPr txBox="1"/>
          <p:nvPr/>
        </p:nvSpPr>
        <p:spPr>
          <a:xfrm>
            <a:off x="2691032" y="296410"/>
            <a:ext cx="7924800" cy="769441"/>
          </a:xfrm>
          <a:prstGeom prst="rect">
            <a:avLst/>
          </a:prstGeom>
          <a:noFill/>
        </p:spPr>
        <p:txBody>
          <a:bodyPr wrap="square" rtlCol="0">
            <a:spAutoFit/>
          </a:bodyPr>
          <a:lstStyle/>
          <a:p>
            <a:pPr algn="ctr"/>
            <a:r>
              <a:rPr lang="en-GB" sz="4400" b="1" dirty="0" err="1">
                <a:solidFill>
                  <a:schemeClr val="bg1"/>
                </a:solidFill>
                <a:latin typeface="Calibri" panose="020F0502020204030204" pitchFamily="34" charset="0"/>
                <a:cs typeface="Calibri" panose="020F0502020204030204" pitchFamily="34" charset="0"/>
              </a:rPr>
              <a:t>Colors</a:t>
            </a:r>
            <a:r>
              <a:rPr lang="en-GB" sz="4400" b="1" dirty="0">
                <a:solidFill>
                  <a:schemeClr val="bg1"/>
                </a:solidFill>
                <a:latin typeface="Calibri" panose="020F0502020204030204" pitchFamily="34" charset="0"/>
                <a:cs typeface="Calibri" panose="020F0502020204030204" pitchFamily="34" charset="0"/>
              </a:rPr>
              <a:t> of the Wind </a:t>
            </a:r>
          </a:p>
        </p:txBody>
      </p:sp>
      <p:sp>
        <p:nvSpPr>
          <p:cNvPr id="4" name="Rectangle 3">
            <a:extLst>
              <a:ext uri="{FF2B5EF4-FFF2-40B4-BE49-F238E27FC236}">
                <a16:creationId xmlns:a16="http://schemas.microsoft.com/office/drawing/2014/main" id="{B34C54DC-B5DA-9245-84DB-B74A7B07B3E2}"/>
              </a:ext>
            </a:extLst>
          </p:cNvPr>
          <p:cNvSpPr/>
          <p:nvPr/>
        </p:nvSpPr>
        <p:spPr>
          <a:xfrm>
            <a:off x="1630328" y="1649309"/>
            <a:ext cx="10046208" cy="3323987"/>
          </a:xfrm>
          <a:prstGeom prst="rect">
            <a:avLst/>
          </a:prstGeom>
        </p:spPr>
        <p:txBody>
          <a:bodyPr wrap="square">
            <a:spAutoFit/>
          </a:bodyPr>
          <a:lstStyle/>
          <a:p>
            <a:pPr algn="ctr"/>
            <a:r>
              <a:rPr lang="en-GB" b="1" dirty="0">
                <a:solidFill>
                  <a:schemeClr val="bg1"/>
                </a:solidFill>
                <a:latin typeface="Calibri" panose="020F0502020204030204" pitchFamily="34" charset="0"/>
                <a:cs typeface="Calibri" panose="020F0502020204030204" pitchFamily="34" charset="0"/>
              </a:rPr>
              <a:t>You think you own whatever land you land on</a:t>
            </a:r>
            <a:br>
              <a:rPr lang="en-GB" b="1" dirty="0">
                <a:solidFill>
                  <a:schemeClr val="bg1"/>
                </a:solidFill>
                <a:latin typeface="Calibri" panose="020F0502020204030204" pitchFamily="34" charset="0"/>
                <a:cs typeface="Calibri" panose="020F0502020204030204" pitchFamily="34" charset="0"/>
              </a:rPr>
            </a:br>
            <a:r>
              <a:rPr lang="en-GB" b="1" dirty="0">
                <a:solidFill>
                  <a:schemeClr val="bg1"/>
                </a:solidFill>
                <a:latin typeface="Calibri" panose="020F0502020204030204" pitchFamily="34" charset="0"/>
                <a:cs typeface="Calibri" panose="020F0502020204030204" pitchFamily="34" charset="0"/>
              </a:rPr>
              <a:t>The Earth is just a dead thing you can claim</a:t>
            </a:r>
            <a:br>
              <a:rPr lang="en-GB" b="1" dirty="0">
                <a:solidFill>
                  <a:schemeClr val="bg1"/>
                </a:solidFill>
                <a:latin typeface="Calibri" panose="020F0502020204030204" pitchFamily="34" charset="0"/>
                <a:cs typeface="Calibri" panose="020F0502020204030204" pitchFamily="34" charset="0"/>
              </a:rPr>
            </a:br>
            <a:r>
              <a:rPr lang="en-GB" b="1" dirty="0">
                <a:solidFill>
                  <a:schemeClr val="bg1"/>
                </a:solidFill>
                <a:latin typeface="Calibri" panose="020F0502020204030204" pitchFamily="34" charset="0"/>
                <a:cs typeface="Calibri" panose="020F0502020204030204" pitchFamily="34" charset="0"/>
              </a:rPr>
              <a:t>But I know every rock and tree and creature</a:t>
            </a:r>
            <a:br>
              <a:rPr lang="en-GB" b="1" dirty="0">
                <a:solidFill>
                  <a:schemeClr val="bg1"/>
                </a:solidFill>
                <a:latin typeface="Calibri" panose="020F0502020204030204" pitchFamily="34" charset="0"/>
                <a:cs typeface="Calibri" panose="020F0502020204030204" pitchFamily="34" charset="0"/>
              </a:rPr>
            </a:br>
            <a:r>
              <a:rPr lang="en-GB" b="1" dirty="0">
                <a:solidFill>
                  <a:schemeClr val="bg1"/>
                </a:solidFill>
                <a:latin typeface="Calibri" panose="020F0502020204030204" pitchFamily="34" charset="0"/>
                <a:cs typeface="Calibri" panose="020F0502020204030204" pitchFamily="34" charset="0"/>
              </a:rPr>
              <a:t>Has a life, has a spirit, has a name</a:t>
            </a:r>
          </a:p>
          <a:p>
            <a:pPr algn="ctr"/>
            <a:endParaRPr lang="en-GB" b="1" dirty="0">
              <a:solidFill>
                <a:schemeClr val="bg1"/>
              </a:solidFill>
              <a:latin typeface="Calibri" panose="020F0502020204030204" pitchFamily="34" charset="0"/>
              <a:cs typeface="Calibri" panose="020F0502020204030204" pitchFamily="34" charset="0"/>
            </a:endParaRPr>
          </a:p>
          <a:p>
            <a:pPr algn="ctr"/>
            <a:r>
              <a:rPr lang="en-GB" sz="2400" b="1" dirty="0">
                <a:solidFill>
                  <a:schemeClr val="bg1"/>
                </a:solidFill>
                <a:latin typeface="Calibri" panose="020F0502020204030204" pitchFamily="34" charset="0"/>
                <a:cs typeface="Calibri" panose="020F0502020204030204" pitchFamily="34" charset="0"/>
              </a:rPr>
              <a:t>***</a:t>
            </a:r>
          </a:p>
          <a:p>
            <a:pPr algn="ctr"/>
            <a:endParaRPr lang="en-GB" sz="2400" b="1" dirty="0">
              <a:solidFill>
                <a:schemeClr val="bg1"/>
              </a:solidFill>
              <a:latin typeface="Calibri" panose="020F0502020204030204" pitchFamily="34" charset="0"/>
              <a:cs typeface="Calibri" panose="020F0502020204030204" pitchFamily="34" charset="0"/>
            </a:endParaRPr>
          </a:p>
          <a:p>
            <a:pPr algn="ctr"/>
            <a:r>
              <a:rPr lang="en-GB" b="1" dirty="0">
                <a:solidFill>
                  <a:schemeClr val="bg1"/>
                </a:solidFill>
                <a:latin typeface="Calibri" panose="020F0502020204030204" pitchFamily="34" charset="0"/>
                <a:cs typeface="Calibri" panose="020F0502020204030204" pitchFamily="34" charset="0"/>
              </a:rPr>
              <a:t>The rainstorm and the river are my brothers</a:t>
            </a:r>
            <a:br>
              <a:rPr lang="en-GB" sz="2800" b="1" dirty="0">
                <a:solidFill>
                  <a:schemeClr val="bg1"/>
                </a:solidFill>
                <a:latin typeface="Calibri" panose="020F0502020204030204" pitchFamily="34" charset="0"/>
                <a:cs typeface="Calibri" panose="020F0502020204030204" pitchFamily="34" charset="0"/>
              </a:rPr>
            </a:br>
            <a:r>
              <a:rPr lang="en-GB" b="1" dirty="0">
                <a:solidFill>
                  <a:schemeClr val="bg1"/>
                </a:solidFill>
                <a:latin typeface="Calibri" panose="020F0502020204030204" pitchFamily="34" charset="0"/>
                <a:cs typeface="Calibri" panose="020F0502020204030204" pitchFamily="34" charset="0"/>
              </a:rPr>
              <a:t>The heron and the otter are my friends</a:t>
            </a:r>
            <a:br>
              <a:rPr lang="en-GB" sz="2800" b="1" dirty="0">
                <a:solidFill>
                  <a:schemeClr val="bg1"/>
                </a:solidFill>
                <a:latin typeface="Calibri" panose="020F0502020204030204" pitchFamily="34" charset="0"/>
                <a:cs typeface="Calibri" panose="020F0502020204030204" pitchFamily="34" charset="0"/>
              </a:rPr>
            </a:br>
            <a:r>
              <a:rPr lang="en-GB" b="1" dirty="0">
                <a:solidFill>
                  <a:schemeClr val="bg1"/>
                </a:solidFill>
                <a:latin typeface="Calibri" panose="020F0502020204030204" pitchFamily="34" charset="0"/>
                <a:cs typeface="Calibri" panose="020F0502020204030204" pitchFamily="34" charset="0"/>
              </a:rPr>
              <a:t>And we are all connected to each other</a:t>
            </a:r>
            <a:br>
              <a:rPr lang="en-GB" sz="2800" b="1" dirty="0">
                <a:solidFill>
                  <a:schemeClr val="bg1"/>
                </a:solidFill>
                <a:latin typeface="Calibri" panose="020F0502020204030204" pitchFamily="34" charset="0"/>
                <a:cs typeface="Calibri" panose="020F0502020204030204" pitchFamily="34" charset="0"/>
              </a:rPr>
            </a:br>
            <a:r>
              <a:rPr lang="en-GB" b="1" dirty="0">
                <a:solidFill>
                  <a:schemeClr val="bg1"/>
                </a:solidFill>
                <a:latin typeface="Calibri" panose="020F0502020204030204" pitchFamily="34" charset="0"/>
                <a:cs typeface="Calibri" panose="020F0502020204030204" pitchFamily="34" charset="0"/>
              </a:rPr>
              <a:t>In a circle, in a hoop that never ends</a:t>
            </a:r>
            <a:endParaRPr lang="en-GB" sz="2800" b="1" dirty="0">
              <a:solidFill>
                <a:schemeClr val="bg1"/>
              </a:solidFill>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91365AD1-7700-4B44-8829-96D16F842C8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946910" y="1396051"/>
            <a:ext cx="2866344" cy="5056230"/>
          </a:xfrm>
          <a:prstGeom prst="rect">
            <a:avLst/>
          </a:prstGeom>
        </p:spPr>
      </p:pic>
      <p:sp>
        <p:nvSpPr>
          <p:cNvPr id="6" name="TextBox 5">
            <a:extLst>
              <a:ext uri="{FF2B5EF4-FFF2-40B4-BE49-F238E27FC236}">
                <a16:creationId xmlns:a16="http://schemas.microsoft.com/office/drawing/2014/main" id="{85E30ED2-5D25-3549-BB0E-32AEBF813521}"/>
              </a:ext>
            </a:extLst>
          </p:cNvPr>
          <p:cNvSpPr txBox="1"/>
          <p:nvPr/>
        </p:nvSpPr>
        <p:spPr>
          <a:xfrm>
            <a:off x="10957242" y="6333028"/>
            <a:ext cx="1804168" cy="246221"/>
          </a:xfrm>
          <a:prstGeom prst="rect">
            <a:avLst/>
          </a:prstGeom>
          <a:noFill/>
        </p:spPr>
        <p:txBody>
          <a:bodyPr wrap="square" rtlCol="0">
            <a:spAutoFit/>
          </a:bodyPr>
          <a:lstStyle/>
          <a:p>
            <a:r>
              <a:rPr lang="en-GB" sz="1000" dirty="0">
                <a:solidFill>
                  <a:schemeClr val="bg1"/>
                </a:solidFill>
              </a:rPr>
              <a:t>Figure 18</a:t>
            </a:r>
          </a:p>
        </p:txBody>
      </p:sp>
      <p:sp>
        <p:nvSpPr>
          <p:cNvPr id="10" name="Rectangle 9">
            <a:extLst>
              <a:ext uri="{FF2B5EF4-FFF2-40B4-BE49-F238E27FC236}">
                <a16:creationId xmlns:a16="http://schemas.microsoft.com/office/drawing/2014/main" id="{E5C8A438-1012-984E-A807-D492DCFE2CA3}"/>
              </a:ext>
            </a:extLst>
          </p:cNvPr>
          <p:cNvSpPr/>
          <p:nvPr/>
        </p:nvSpPr>
        <p:spPr>
          <a:xfrm>
            <a:off x="30417" y="6579249"/>
            <a:ext cx="8607677" cy="246221"/>
          </a:xfrm>
          <a:prstGeom prst="rect">
            <a:avLst/>
          </a:prstGeom>
        </p:spPr>
        <p:txBody>
          <a:bodyPr wrap="square">
            <a:spAutoFit/>
          </a:bodyPr>
          <a:lstStyle/>
          <a:p>
            <a:r>
              <a:rPr lang="en-GB" sz="1000" dirty="0">
                <a:solidFill>
                  <a:schemeClr val="bg1"/>
                </a:solidFill>
                <a:latin typeface="Open Sans"/>
              </a:rPr>
              <a:t>15. Eric Goldberg and Mike Gabriel, </a:t>
            </a:r>
            <a:r>
              <a:rPr lang="en-GB" sz="1000" i="1" dirty="0">
                <a:solidFill>
                  <a:schemeClr val="bg1"/>
                </a:solidFill>
                <a:latin typeface="Open Sans"/>
              </a:rPr>
              <a:t>Pocahontas</a:t>
            </a:r>
            <a:r>
              <a:rPr lang="en-GB" sz="1000" dirty="0">
                <a:solidFill>
                  <a:schemeClr val="bg1"/>
                </a:solidFill>
                <a:latin typeface="Open Sans"/>
              </a:rPr>
              <a:t> (Walt Disney Animation Studios; Buena Vista Pictures Distribution, Inc., 1995).</a:t>
            </a:r>
            <a:endParaRPr lang="en-GB" sz="1000" dirty="0">
              <a:solidFill>
                <a:schemeClr val="bg1"/>
              </a:solidFill>
            </a:endParaRPr>
          </a:p>
        </p:txBody>
      </p:sp>
      <p:sp>
        <p:nvSpPr>
          <p:cNvPr id="16" name="TextBox 15">
            <a:extLst>
              <a:ext uri="{FF2B5EF4-FFF2-40B4-BE49-F238E27FC236}">
                <a16:creationId xmlns:a16="http://schemas.microsoft.com/office/drawing/2014/main" id="{CF07FB27-8C74-1846-AF92-3F758674BEE1}"/>
              </a:ext>
            </a:extLst>
          </p:cNvPr>
          <p:cNvSpPr txBox="1"/>
          <p:nvPr/>
        </p:nvSpPr>
        <p:spPr>
          <a:xfrm>
            <a:off x="11044052" y="108081"/>
            <a:ext cx="1804168" cy="246221"/>
          </a:xfrm>
          <a:prstGeom prst="rect">
            <a:avLst/>
          </a:prstGeom>
          <a:noFill/>
        </p:spPr>
        <p:txBody>
          <a:bodyPr wrap="square" rtlCol="0">
            <a:spAutoFit/>
          </a:bodyPr>
          <a:lstStyle/>
          <a:p>
            <a:r>
              <a:rPr lang="en-GB" sz="1000" dirty="0">
                <a:solidFill>
                  <a:schemeClr val="bg1"/>
                </a:solidFill>
              </a:rPr>
              <a:t>Figure 17</a:t>
            </a:r>
          </a:p>
        </p:txBody>
      </p:sp>
    </p:spTree>
    <p:extLst>
      <p:ext uri="{BB962C8B-B14F-4D97-AF65-F5344CB8AC3E}">
        <p14:creationId xmlns:p14="http://schemas.microsoft.com/office/powerpoint/2010/main" val="23378151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1018196" cy="707886"/>
          </a:xfrm>
          <a:prstGeom prst="rect">
            <a:avLst/>
          </a:prstGeom>
          <a:noFill/>
        </p:spPr>
        <p:txBody>
          <a:bodyPr wrap="square" rtlCol="0">
            <a:spAutoFit/>
          </a:bodyPr>
          <a:lstStyle/>
          <a:p>
            <a:r>
              <a:rPr lang="en-GB" sz="4000" b="1" dirty="0">
                <a:solidFill>
                  <a:srgbClr val="92D050"/>
                </a:solidFill>
                <a:latin typeface="Calibri" panose="020F0502020204030204" pitchFamily="34" charset="0"/>
                <a:cs typeface="Calibri" panose="020F0502020204030204" pitchFamily="34" charset="0"/>
              </a:rPr>
              <a:t>Native Americans and the Environment: Land </a:t>
            </a:r>
          </a:p>
        </p:txBody>
      </p:sp>
      <p:sp>
        <p:nvSpPr>
          <p:cNvPr id="9" name="TextBox 8">
            <a:extLst>
              <a:ext uri="{FF2B5EF4-FFF2-40B4-BE49-F238E27FC236}">
                <a16:creationId xmlns:a16="http://schemas.microsoft.com/office/drawing/2014/main" id="{8706A25E-15C5-0940-AD87-2F85BBC4BD4C}"/>
              </a:ext>
            </a:extLst>
          </p:cNvPr>
          <p:cNvSpPr txBox="1"/>
          <p:nvPr/>
        </p:nvSpPr>
        <p:spPr>
          <a:xfrm>
            <a:off x="2012497" y="1531993"/>
            <a:ext cx="10369686" cy="2862322"/>
          </a:xfrm>
          <a:prstGeom prst="rect">
            <a:avLst/>
          </a:prstGeom>
          <a:noFill/>
        </p:spPr>
        <p:txBody>
          <a:bodyPr wrap="square" rtlCol="0">
            <a:spAutoFit/>
          </a:bodyPr>
          <a:lstStyle/>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It is a means to support life</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Land is central </a:t>
            </a:r>
          </a:p>
          <a:p>
            <a:pPr>
              <a:buClr>
                <a:srgbClr val="9ED968"/>
              </a:buClr>
              <a:buSzPct val="120000"/>
            </a:pPr>
            <a:endParaRPr lang="en-GB" dirty="0"/>
          </a:p>
          <a:p>
            <a:pPr marL="285750" indent="-285750">
              <a:buClr>
                <a:srgbClr val="9ED968"/>
              </a:buClr>
              <a:buSzPct val="120000"/>
              <a:buFont typeface="Zapf Dingbats"/>
              <a:buChar char="✿"/>
            </a:pPr>
            <a:r>
              <a:rPr lang="en-GB" dirty="0"/>
              <a:t>Strong source of:</a:t>
            </a:r>
          </a:p>
          <a:p>
            <a:pPr marL="742950" lvl="1" indent="-285750">
              <a:buClr>
                <a:srgbClr val="9ED968"/>
              </a:buClr>
              <a:buSzPct val="120000"/>
              <a:buFont typeface="Zapf Dingbats"/>
              <a:buChar char="✿"/>
            </a:pPr>
            <a:r>
              <a:rPr lang="en-GB" dirty="0"/>
              <a:t>Identity </a:t>
            </a:r>
          </a:p>
          <a:p>
            <a:pPr marL="742950" lvl="1" indent="-285750">
              <a:buClr>
                <a:srgbClr val="9ED968"/>
              </a:buClr>
              <a:buSzPct val="120000"/>
              <a:buFont typeface="Zapf Dingbats"/>
              <a:buChar char="✿"/>
            </a:pPr>
            <a:r>
              <a:rPr lang="en-GB" dirty="0"/>
              <a:t>Tribal history and stories </a:t>
            </a:r>
          </a:p>
          <a:p>
            <a:endParaRPr lang="en-GB" dirty="0">
              <a:solidFill>
                <a:srgbClr val="FF0000"/>
              </a:solidFill>
            </a:endParaRPr>
          </a:p>
          <a:p>
            <a:endParaRPr lang="en-GB" dirty="0">
              <a:solidFill>
                <a:srgbClr val="FF0000"/>
              </a:solidFill>
            </a:endParaRPr>
          </a:p>
        </p:txBody>
      </p:sp>
      <p:sp>
        <p:nvSpPr>
          <p:cNvPr id="2" name="Rectangle 1">
            <a:extLst>
              <a:ext uri="{FF2B5EF4-FFF2-40B4-BE49-F238E27FC236}">
                <a16:creationId xmlns:a16="http://schemas.microsoft.com/office/drawing/2014/main" id="{EED811E7-709A-7F4D-894D-90D44C9574B0}"/>
              </a:ext>
            </a:extLst>
          </p:cNvPr>
          <p:cNvSpPr/>
          <p:nvPr/>
        </p:nvSpPr>
        <p:spPr>
          <a:xfrm>
            <a:off x="-18384" y="6408841"/>
            <a:ext cx="10369686" cy="400110"/>
          </a:xfrm>
          <a:prstGeom prst="rect">
            <a:avLst/>
          </a:prstGeom>
        </p:spPr>
        <p:txBody>
          <a:bodyPr wrap="square">
            <a:spAutoFit/>
          </a:bodyPr>
          <a:lstStyle/>
          <a:p>
            <a:pPr lvl="0">
              <a:buClr>
                <a:srgbClr val="9ED968"/>
              </a:buClr>
              <a:buSzPct val="120000"/>
              <a:defRPr/>
            </a:pPr>
            <a:r>
              <a:rPr lang="en-GB" sz="1000" dirty="0"/>
              <a:t>16. Padraig Kirwan, The Emergent Land: Nature and Ecology in Native American Expressive Forms. In </a:t>
            </a:r>
            <a:r>
              <a:rPr lang="en-GB" sz="1000" i="1" dirty="0" err="1"/>
              <a:t>ucd.ie</a:t>
            </a:r>
            <a:r>
              <a:rPr lang="en-GB" sz="1000" i="1" dirty="0"/>
              <a:t>, </a:t>
            </a:r>
            <a:r>
              <a:rPr lang="en-GB" sz="1000" dirty="0"/>
              <a:t>[online], [cited28 April 2019]. Available from:</a:t>
            </a:r>
            <a:r>
              <a:rPr lang="en-GB" sz="1000" i="1" dirty="0"/>
              <a:t> </a:t>
            </a:r>
            <a:r>
              <a:rPr lang="en-GB" sz="1000" dirty="0"/>
              <a:t>&lt;http://</a:t>
            </a:r>
            <a:r>
              <a:rPr lang="en-GB" sz="1000" dirty="0" err="1"/>
              <a:t>www.ucd.ie</a:t>
            </a:r>
            <a:r>
              <a:rPr lang="en-GB" sz="1000" dirty="0"/>
              <a:t>/pages/99/articles/</a:t>
            </a:r>
            <a:r>
              <a:rPr lang="en-GB" sz="1000" dirty="0" err="1"/>
              <a:t>kirwan.pdf</a:t>
            </a:r>
            <a:r>
              <a:rPr lang="en-GB" sz="1000" dirty="0"/>
              <a:t>&gt;</a:t>
            </a:r>
          </a:p>
        </p:txBody>
      </p:sp>
    </p:spTree>
    <p:extLst>
      <p:ext uri="{BB962C8B-B14F-4D97-AF65-F5344CB8AC3E}">
        <p14:creationId xmlns:p14="http://schemas.microsoft.com/office/powerpoint/2010/main" val="12497437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D5D07A1-79C3-4842-89E0-ADEDC952F2A4}"/>
              </a:ext>
            </a:extLst>
          </p:cNvPr>
          <p:cNvSpPr/>
          <p:nvPr/>
        </p:nvSpPr>
        <p:spPr>
          <a:xfrm rot="14614471">
            <a:off x="1111690" y="854675"/>
            <a:ext cx="3828694" cy="219929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68B4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5" name="Google Shape;126;p16">
            <a:extLst>
              <a:ext uri="{FF2B5EF4-FFF2-40B4-BE49-F238E27FC236}">
                <a16:creationId xmlns:a16="http://schemas.microsoft.com/office/drawing/2014/main" id="{CC135086-9646-CF4F-8A93-C457C3A0C4FE}"/>
              </a:ext>
            </a:extLst>
          </p:cNvPr>
          <p:cNvSpPr/>
          <p:nvPr/>
        </p:nvSpPr>
        <p:spPr>
          <a:xfrm rot="9026827">
            <a:off x="1342942" y="4160742"/>
            <a:ext cx="2867847" cy="194134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6" name="Google Shape;126;p16">
            <a:extLst>
              <a:ext uri="{FF2B5EF4-FFF2-40B4-BE49-F238E27FC236}">
                <a16:creationId xmlns:a16="http://schemas.microsoft.com/office/drawing/2014/main" id="{956AEC97-DE64-9D45-9B03-60A5E824A230}"/>
              </a:ext>
            </a:extLst>
          </p:cNvPr>
          <p:cNvSpPr/>
          <p:nvPr/>
        </p:nvSpPr>
        <p:spPr>
          <a:xfrm rot="3251371">
            <a:off x="9853864" y="4783071"/>
            <a:ext cx="2181794" cy="15018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68B4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7" name="Google Shape;126;p16">
            <a:extLst>
              <a:ext uri="{FF2B5EF4-FFF2-40B4-BE49-F238E27FC236}">
                <a16:creationId xmlns:a16="http://schemas.microsoft.com/office/drawing/2014/main" id="{D612F461-8110-AB4A-B6A4-DCD900008BDB}"/>
              </a:ext>
            </a:extLst>
          </p:cNvPr>
          <p:cNvSpPr/>
          <p:nvPr/>
        </p:nvSpPr>
        <p:spPr>
          <a:xfrm rot="7588996">
            <a:off x="8403642" y="5428834"/>
            <a:ext cx="1573964" cy="998890"/>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9" name="Oval 8">
            <a:extLst>
              <a:ext uri="{FF2B5EF4-FFF2-40B4-BE49-F238E27FC236}">
                <a16:creationId xmlns:a16="http://schemas.microsoft.com/office/drawing/2014/main" id="{A0D832C8-0C5E-4F42-A919-57B67C92D9BF}"/>
              </a:ext>
            </a:extLst>
          </p:cNvPr>
          <p:cNvSpPr/>
          <p:nvPr/>
        </p:nvSpPr>
        <p:spPr>
          <a:xfrm>
            <a:off x="3697835" y="174950"/>
            <a:ext cx="1330037" cy="1274618"/>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D7D4C276-9A24-6F43-B682-CCE8BA956E7A}"/>
              </a:ext>
            </a:extLst>
          </p:cNvPr>
          <p:cNvSpPr/>
          <p:nvPr/>
        </p:nvSpPr>
        <p:spPr>
          <a:xfrm>
            <a:off x="9697521" y="1686613"/>
            <a:ext cx="2494479" cy="2443703"/>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930955D9-30A4-124A-BB78-0A2ED96B53DF}"/>
              </a:ext>
            </a:extLst>
          </p:cNvPr>
          <p:cNvSpPr/>
          <p:nvPr/>
        </p:nvSpPr>
        <p:spPr>
          <a:xfrm>
            <a:off x="0" y="2741435"/>
            <a:ext cx="2216727" cy="2168599"/>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7772EBCA-A307-9049-95E4-00186A7A041B}"/>
              </a:ext>
            </a:extLst>
          </p:cNvPr>
          <p:cNvSpPr txBox="1"/>
          <p:nvPr/>
        </p:nvSpPr>
        <p:spPr>
          <a:xfrm>
            <a:off x="4467495" y="1606995"/>
            <a:ext cx="1291045" cy="2215991"/>
          </a:xfrm>
          <a:prstGeom prst="rect">
            <a:avLst/>
          </a:prstGeom>
          <a:noFill/>
        </p:spPr>
        <p:txBody>
          <a:bodyPr wrap="square" rtlCol="0">
            <a:spAutoFit/>
          </a:bodyPr>
          <a:lstStyle/>
          <a:p>
            <a:r>
              <a:rPr lang="en-GB" sz="13800" b="1" dirty="0"/>
              <a:t>“</a:t>
            </a:r>
          </a:p>
        </p:txBody>
      </p:sp>
      <p:sp>
        <p:nvSpPr>
          <p:cNvPr id="3" name="TextBox 2">
            <a:extLst>
              <a:ext uri="{FF2B5EF4-FFF2-40B4-BE49-F238E27FC236}">
                <a16:creationId xmlns:a16="http://schemas.microsoft.com/office/drawing/2014/main" id="{EBA7734B-F110-6A4F-9802-BE60A5BE7CD0}"/>
              </a:ext>
            </a:extLst>
          </p:cNvPr>
          <p:cNvSpPr txBox="1"/>
          <p:nvPr/>
        </p:nvSpPr>
        <p:spPr>
          <a:xfrm>
            <a:off x="5218859" y="2298497"/>
            <a:ext cx="6641432" cy="3139321"/>
          </a:xfrm>
          <a:prstGeom prst="rect">
            <a:avLst/>
          </a:prstGeom>
          <a:noFill/>
        </p:spPr>
        <p:txBody>
          <a:bodyPr wrap="square" rtlCol="0">
            <a:spAutoFit/>
          </a:bodyPr>
          <a:lstStyle/>
          <a:p>
            <a:r>
              <a:rPr lang="en-GB" sz="2200" b="1" i="1" dirty="0">
                <a:solidFill>
                  <a:schemeClr val="bg1"/>
                </a:solidFill>
              </a:rPr>
              <a:t>the term landscape, as it has entered into the English language, is misleading. ‘A portion of territory the eye can comprehend in a single view’ does not correctly describe the relationship between the human being and his or her surroundings. This assumes the viewer is somehow outside or separate from the territory he or she surveys. Viewers are as much a part of the landscape as the boulders they stand on.” </a:t>
            </a:r>
          </a:p>
          <a:p>
            <a:endParaRPr lang="en-GB" sz="2200" b="1" i="1" dirty="0">
              <a:solidFill>
                <a:schemeClr val="bg1"/>
              </a:solidFill>
            </a:endParaRPr>
          </a:p>
        </p:txBody>
      </p:sp>
      <p:sp>
        <p:nvSpPr>
          <p:cNvPr id="2" name="Rectangle 1">
            <a:extLst>
              <a:ext uri="{FF2B5EF4-FFF2-40B4-BE49-F238E27FC236}">
                <a16:creationId xmlns:a16="http://schemas.microsoft.com/office/drawing/2014/main" id="{E04F0F12-73BE-BA43-BDA6-DBDEC87DBB8C}"/>
              </a:ext>
            </a:extLst>
          </p:cNvPr>
          <p:cNvSpPr/>
          <p:nvPr/>
        </p:nvSpPr>
        <p:spPr>
          <a:xfrm>
            <a:off x="-15409" y="6595235"/>
            <a:ext cx="8848899" cy="246221"/>
          </a:xfrm>
          <a:prstGeom prst="rect">
            <a:avLst/>
          </a:prstGeom>
        </p:spPr>
        <p:txBody>
          <a:bodyPr wrap="square">
            <a:spAutoFit/>
          </a:bodyPr>
          <a:lstStyle/>
          <a:p>
            <a:pPr lvl="0">
              <a:defRPr/>
            </a:pPr>
            <a:r>
              <a:rPr lang="en-GB" sz="1000" dirty="0">
                <a:solidFill>
                  <a:schemeClr val="bg1"/>
                </a:solidFill>
              </a:rPr>
              <a:t>17. Leslie Marmon Silko</a:t>
            </a:r>
            <a:r>
              <a:rPr lang="en-GB" sz="1000" i="1" dirty="0">
                <a:solidFill>
                  <a:schemeClr val="bg1"/>
                </a:solidFill>
              </a:rPr>
              <a:t>, Yellow Woman and a Beauty of the Spirit: Essays on Native American Life Today </a:t>
            </a:r>
            <a:r>
              <a:rPr lang="en-GB" sz="1000" dirty="0">
                <a:solidFill>
                  <a:schemeClr val="bg1"/>
                </a:solidFill>
              </a:rPr>
              <a:t>, (New York: Touchstone, 1996, 2</a:t>
            </a:r>
            <a:r>
              <a:rPr lang="en-GB" sz="1000" baseline="30000" dirty="0">
                <a:solidFill>
                  <a:schemeClr val="bg1"/>
                </a:solidFill>
              </a:rPr>
              <a:t>nd</a:t>
            </a:r>
            <a:r>
              <a:rPr lang="en-GB" sz="1000" dirty="0">
                <a:solidFill>
                  <a:schemeClr val="bg1"/>
                </a:solidFill>
              </a:rPr>
              <a:t> ed.), p.27.</a:t>
            </a:r>
          </a:p>
        </p:txBody>
      </p:sp>
    </p:spTree>
    <p:extLst>
      <p:ext uri="{BB962C8B-B14F-4D97-AF65-F5344CB8AC3E}">
        <p14:creationId xmlns:p14="http://schemas.microsoft.com/office/powerpoint/2010/main" val="29810446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0369686" cy="1200329"/>
          </a:xfrm>
          <a:prstGeom prst="rect">
            <a:avLst/>
          </a:prstGeom>
          <a:noFill/>
        </p:spPr>
        <p:txBody>
          <a:bodyPr wrap="square" rtlCol="0">
            <a:spAutoFit/>
          </a:bodyPr>
          <a:lstStyle/>
          <a:p>
            <a:r>
              <a:rPr lang="en-GB" sz="3600" b="1" dirty="0">
                <a:solidFill>
                  <a:srgbClr val="92D050"/>
                </a:solidFill>
                <a:latin typeface="Calibri" panose="020F0502020204030204" pitchFamily="34" charset="0"/>
                <a:cs typeface="Calibri" panose="020F0502020204030204" pitchFamily="34" charset="0"/>
              </a:rPr>
              <a:t>Native Americans and the Environment: Animate and Sacred Earth </a:t>
            </a:r>
          </a:p>
        </p:txBody>
      </p:sp>
      <p:sp>
        <p:nvSpPr>
          <p:cNvPr id="2" name="TextBox 1">
            <a:extLst>
              <a:ext uri="{FF2B5EF4-FFF2-40B4-BE49-F238E27FC236}">
                <a16:creationId xmlns:a16="http://schemas.microsoft.com/office/drawing/2014/main" id="{98BF7C76-6BF4-6744-864C-7E773031E7C8}"/>
              </a:ext>
            </a:extLst>
          </p:cNvPr>
          <p:cNvSpPr txBox="1"/>
          <p:nvPr/>
        </p:nvSpPr>
        <p:spPr>
          <a:xfrm>
            <a:off x="1822314" y="2094582"/>
            <a:ext cx="9931536" cy="3970318"/>
          </a:xfrm>
          <a:prstGeom prst="rect">
            <a:avLst/>
          </a:prstGeom>
          <a:noFill/>
        </p:spPr>
        <p:txBody>
          <a:bodyPr wrap="square" rtlCol="0">
            <a:spAutoFit/>
          </a:bodyPr>
          <a:lstStyle/>
          <a:p>
            <a:pPr marL="285750" indent="-285750">
              <a:buClr>
                <a:srgbClr val="9ED968"/>
              </a:buClr>
              <a:buSzPct val="120000"/>
              <a:buFont typeface="Zapf Dingbats"/>
              <a:buChar char="✿"/>
            </a:pPr>
            <a:r>
              <a:rPr lang="en-GB" dirty="0"/>
              <a:t>Animism : “This is the belief that all living things have souls. Therefore, wild animals and plants are believed to have souls. ”</a:t>
            </a:r>
            <a:r>
              <a:rPr lang="en-GB" baseline="30000" dirty="0"/>
              <a:t>18</a:t>
            </a:r>
            <a:endParaRPr lang="en-GB" dirty="0"/>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Native Americans view the entirety of the universe as alive</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The Earth is a living conscious being that should be respected </a:t>
            </a:r>
            <a:endParaRPr lang="en-GB" baseline="30000" dirty="0"/>
          </a:p>
          <a:p>
            <a:pPr marL="285750" indent="-285750">
              <a:buClr>
                <a:srgbClr val="9ED968"/>
              </a:buClr>
              <a:buSzPct val="120000"/>
              <a:buFont typeface="Zapf Dingbats"/>
              <a:buChar char="✿"/>
            </a:pPr>
            <a:endParaRPr lang="en-GB" baseline="30000" dirty="0"/>
          </a:p>
          <a:p>
            <a:pPr marL="285750" indent="-285750">
              <a:buClr>
                <a:srgbClr val="9ED968"/>
              </a:buClr>
              <a:buSzPct val="120000"/>
              <a:buFont typeface="Zapf Dingbats"/>
              <a:buChar char="✿"/>
            </a:pPr>
            <a:endParaRPr lang="en-GB" baseline="30000" dirty="0"/>
          </a:p>
          <a:p>
            <a:pPr marL="285750" indent="-285750">
              <a:buClr>
                <a:srgbClr val="9ED968"/>
              </a:buClr>
              <a:buSzPct val="120000"/>
              <a:buFont typeface="Zapf Dingbats"/>
              <a:buChar char="✿"/>
            </a:pPr>
            <a:r>
              <a:rPr lang="en-GB" dirty="0"/>
              <a:t>Non- human elements are alive</a:t>
            </a:r>
            <a:r>
              <a:rPr lang="en-GB" baseline="30000" dirty="0"/>
              <a:t>19</a:t>
            </a:r>
            <a:endParaRPr lang="en-GB" dirty="0"/>
          </a:p>
          <a:p>
            <a:pPr marL="285750" indent="-285750">
              <a:buClr>
                <a:srgbClr val="9ED968"/>
              </a:buClr>
              <a:buSzPct val="120000"/>
              <a:buFont typeface="Zapf Dingbats"/>
              <a:buChar char="✿"/>
            </a:pPr>
            <a:endParaRPr lang="en-GB" dirty="0"/>
          </a:p>
          <a:p>
            <a:pPr>
              <a:buClr>
                <a:srgbClr val="9ED968"/>
              </a:buClr>
              <a:buSzPct val="120000"/>
            </a:pPr>
            <a:endParaRPr lang="en-GB" dirty="0"/>
          </a:p>
          <a:p>
            <a:pPr marL="285750" indent="-285750">
              <a:buClr>
                <a:srgbClr val="9ED968"/>
              </a:buClr>
              <a:buSzPct val="120000"/>
              <a:buFont typeface="Zapf Dingbats"/>
              <a:buChar char="✿"/>
            </a:pPr>
            <a:endParaRPr lang="en-GB" baseline="30000" dirty="0"/>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endParaRPr lang="en-GB" dirty="0"/>
          </a:p>
          <a:p>
            <a:endParaRPr lang="en-GB" dirty="0"/>
          </a:p>
        </p:txBody>
      </p:sp>
      <p:sp>
        <p:nvSpPr>
          <p:cNvPr id="3" name="Rectangle 2">
            <a:extLst>
              <a:ext uri="{FF2B5EF4-FFF2-40B4-BE49-F238E27FC236}">
                <a16:creationId xmlns:a16="http://schemas.microsoft.com/office/drawing/2014/main" id="{33BF87F1-D819-ED45-84AC-7226A66BE4CB}"/>
              </a:ext>
            </a:extLst>
          </p:cNvPr>
          <p:cNvSpPr/>
          <p:nvPr/>
        </p:nvSpPr>
        <p:spPr>
          <a:xfrm>
            <a:off x="0" y="6257685"/>
            <a:ext cx="10503264" cy="553998"/>
          </a:xfrm>
          <a:prstGeom prst="rect">
            <a:avLst/>
          </a:prstGeom>
        </p:spPr>
        <p:txBody>
          <a:bodyPr wrap="square">
            <a:spAutoFit/>
          </a:bodyPr>
          <a:lstStyle/>
          <a:p>
            <a:pPr>
              <a:defRPr/>
            </a:pPr>
            <a:r>
              <a:rPr lang="en-GB" sz="1000" dirty="0"/>
              <a:t>18. Animism. In </a:t>
            </a:r>
            <a:r>
              <a:rPr lang="en-GB" sz="1000" i="1" dirty="0"/>
              <a:t>Cherokee Indian Culture </a:t>
            </a:r>
            <a:r>
              <a:rPr lang="en-GB" sz="1000" dirty="0"/>
              <a:t>[online], [cited 28 April 2019]. Available from:&lt;</a:t>
            </a:r>
            <a:r>
              <a:rPr lang="en-GB" sz="1000" dirty="0">
                <a:hlinkClick r:id="rId3"/>
              </a:rPr>
              <a:t>https://kellibradycontentknowledge.weebly.com/animism.html</a:t>
            </a:r>
            <a:r>
              <a:rPr lang="en-GB" sz="1000" dirty="0"/>
              <a:t>&gt;</a:t>
            </a:r>
          </a:p>
          <a:p>
            <a:pPr>
              <a:defRPr/>
            </a:pPr>
            <a:r>
              <a:rPr lang="en-GB" sz="1000" dirty="0"/>
              <a:t>19. Jack D. Forbes, Indigenous Americans: Spirituality and </a:t>
            </a:r>
            <a:r>
              <a:rPr lang="en-GB" sz="1000" dirty="0" err="1"/>
              <a:t>Ecos</a:t>
            </a:r>
            <a:r>
              <a:rPr lang="en-GB" sz="1000" dirty="0"/>
              <a:t>. In </a:t>
            </a:r>
            <a:r>
              <a:rPr lang="en-GB" sz="1000" i="1" dirty="0"/>
              <a:t>Daedalus </a:t>
            </a:r>
            <a:r>
              <a:rPr lang="en-GB" sz="1000" dirty="0"/>
              <a:t>[online], 2001, [cited 28 April 2019]. Available from: &lt;</a:t>
            </a:r>
            <a:r>
              <a:rPr lang="en-GB" sz="1000" dirty="0">
                <a:hlinkClick r:id="rId4"/>
              </a:rPr>
              <a:t>https://www.amacad.org/publication/indigenous-americans-spirituality-and-ecos</a:t>
            </a:r>
            <a:r>
              <a:rPr lang="en-GB" sz="1000" dirty="0"/>
              <a:t>&gt;</a:t>
            </a:r>
          </a:p>
        </p:txBody>
      </p:sp>
    </p:spTree>
    <p:extLst>
      <p:ext uri="{BB962C8B-B14F-4D97-AF65-F5344CB8AC3E}">
        <p14:creationId xmlns:p14="http://schemas.microsoft.com/office/powerpoint/2010/main" val="18503767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1018196" cy="830997"/>
          </a:xfrm>
          <a:prstGeom prst="rect">
            <a:avLst/>
          </a:prstGeom>
          <a:noFill/>
        </p:spPr>
        <p:txBody>
          <a:bodyPr wrap="square" rtlCol="0">
            <a:spAutoFit/>
          </a:bodyPr>
          <a:lstStyle/>
          <a:p>
            <a:r>
              <a:rPr lang="en-GB" sz="4800" b="1" dirty="0">
                <a:solidFill>
                  <a:srgbClr val="92D050"/>
                </a:solidFill>
                <a:latin typeface="Calibri" panose="020F0502020204030204" pitchFamily="34" charset="0"/>
                <a:cs typeface="Calibri" panose="020F0502020204030204" pitchFamily="34" charset="0"/>
              </a:rPr>
              <a:t>Dakota Access Pipeline Protest </a:t>
            </a:r>
          </a:p>
        </p:txBody>
      </p:sp>
      <p:sp>
        <p:nvSpPr>
          <p:cNvPr id="9" name="TextBox 8">
            <a:extLst>
              <a:ext uri="{FF2B5EF4-FFF2-40B4-BE49-F238E27FC236}">
                <a16:creationId xmlns:a16="http://schemas.microsoft.com/office/drawing/2014/main" id="{BF6248E8-4421-924B-A560-64CAC4D0B7D4}"/>
              </a:ext>
            </a:extLst>
          </p:cNvPr>
          <p:cNvSpPr txBox="1"/>
          <p:nvPr/>
        </p:nvSpPr>
        <p:spPr>
          <a:xfrm>
            <a:off x="1822314" y="1719282"/>
            <a:ext cx="9814237" cy="3970318"/>
          </a:xfrm>
          <a:prstGeom prst="rect">
            <a:avLst/>
          </a:prstGeom>
          <a:noFill/>
        </p:spPr>
        <p:txBody>
          <a:bodyPr wrap="square" rtlCol="0">
            <a:spAutoFit/>
          </a:bodyPr>
          <a:lstStyle/>
          <a:p>
            <a:pPr algn="ctr">
              <a:buClr>
                <a:schemeClr val="accent6"/>
              </a:buClr>
              <a:buSzPct val="120000"/>
            </a:pPr>
            <a:r>
              <a:rPr lang="en-GB" b="1" dirty="0">
                <a:solidFill>
                  <a:srgbClr val="9ED968"/>
                </a:solidFill>
              </a:rPr>
              <a:t>“Defend the Sacred”</a:t>
            </a:r>
          </a:p>
          <a:p>
            <a:pPr algn="ctr">
              <a:buClr>
                <a:schemeClr val="accent6"/>
              </a:buClr>
              <a:buSzPct val="120000"/>
            </a:pPr>
            <a:endParaRPr lang="en-GB" b="1" dirty="0">
              <a:solidFill>
                <a:srgbClr val="9ED968"/>
              </a:solidFill>
            </a:endParaRPr>
          </a:p>
          <a:p>
            <a:pPr marL="285750" indent="-285750">
              <a:buClr>
                <a:schemeClr val="accent6"/>
              </a:buClr>
              <a:buSzPct val="120000"/>
              <a:buFont typeface="Zapf Dingbats"/>
              <a:buChar char="✿"/>
            </a:pPr>
            <a:r>
              <a:rPr lang="en-GB" dirty="0"/>
              <a:t>Standing Rock community heavily protested  the Dakota Access Pipeline to protect the sacred earth</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Pipeline runs through sacred landscape – land that historically belonged to Standing Rock</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Potentially threatened their access to clean water</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Identified as Water Protectors </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Threatened the indigenous lifeways</a:t>
            </a:r>
          </a:p>
          <a:p>
            <a:pPr>
              <a:buClr>
                <a:schemeClr val="accent6"/>
              </a:buClr>
              <a:buSzPct val="120000"/>
            </a:pPr>
            <a:endParaRPr lang="en-GB" dirty="0"/>
          </a:p>
          <a:p>
            <a:pPr marL="285750" indent="-285750">
              <a:buClr>
                <a:schemeClr val="accent6"/>
              </a:buClr>
              <a:buSzPct val="120000"/>
              <a:buFont typeface="Zapf Dingbats"/>
              <a:buChar char="✿"/>
            </a:pPr>
            <a:endParaRPr lang="en-GB" b="1" dirty="0">
              <a:solidFill>
                <a:srgbClr val="9ED968"/>
              </a:solidFill>
            </a:endParaRPr>
          </a:p>
          <a:p>
            <a:pPr algn="ctr">
              <a:buClr>
                <a:schemeClr val="accent6"/>
              </a:buClr>
              <a:buSzPct val="120000"/>
            </a:pPr>
            <a:r>
              <a:rPr lang="en-GB" b="1" dirty="0">
                <a:solidFill>
                  <a:srgbClr val="9ED968"/>
                </a:solidFill>
              </a:rPr>
              <a:t>“Those are our Eiffel Towers, our pyramids”  </a:t>
            </a:r>
          </a:p>
        </p:txBody>
      </p:sp>
      <p:sp>
        <p:nvSpPr>
          <p:cNvPr id="2" name="Rectangle 1">
            <a:extLst>
              <a:ext uri="{FF2B5EF4-FFF2-40B4-BE49-F238E27FC236}">
                <a16:creationId xmlns:a16="http://schemas.microsoft.com/office/drawing/2014/main" id="{7160E79A-DCD1-8145-A7BD-0DACDD337B5F}"/>
              </a:ext>
            </a:extLst>
          </p:cNvPr>
          <p:cNvSpPr/>
          <p:nvPr/>
        </p:nvSpPr>
        <p:spPr>
          <a:xfrm>
            <a:off x="0" y="6407480"/>
            <a:ext cx="10299032" cy="400110"/>
          </a:xfrm>
          <a:prstGeom prst="rect">
            <a:avLst/>
          </a:prstGeom>
        </p:spPr>
        <p:txBody>
          <a:bodyPr wrap="square">
            <a:spAutoFit/>
          </a:bodyPr>
          <a:lstStyle/>
          <a:p>
            <a:pPr lvl="0">
              <a:buClr>
                <a:schemeClr val="accent6"/>
              </a:buClr>
              <a:buSzPct val="120000"/>
              <a:defRPr/>
            </a:pPr>
            <a:r>
              <a:rPr lang="en-GB" sz="1000" dirty="0"/>
              <a:t>20. Peter B. Campbell, ‘’Those are our Eiffel Towers, our Pyramids’: Why Standing Rock is about much more than oil’, </a:t>
            </a:r>
            <a:r>
              <a:rPr lang="en-GB" sz="1000" i="1" dirty="0"/>
              <a:t>The Guardian</a:t>
            </a:r>
            <a:r>
              <a:rPr lang="en-GB" sz="1000" dirty="0"/>
              <a:t>, 15 May 2017&lt;https://</a:t>
            </a:r>
            <a:r>
              <a:rPr lang="en-GB" sz="1000" dirty="0" err="1"/>
              <a:t>www.theguardian.com</a:t>
            </a:r>
            <a:r>
              <a:rPr lang="en-GB" sz="1000" dirty="0"/>
              <a:t>/science/2017/may/15/those-are-our-eiffel-towers-our-pyramids-why-standing-rock-is-about-much-more-than-oil&gt; [accessed 28 April 2]</a:t>
            </a:r>
          </a:p>
        </p:txBody>
      </p:sp>
    </p:spTree>
    <p:extLst>
      <p:ext uri="{BB962C8B-B14F-4D97-AF65-F5344CB8AC3E}">
        <p14:creationId xmlns:p14="http://schemas.microsoft.com/office/powerpoint/2010/main" val="16477659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 name="Picture 1">
            <a:extLst>
              <a:ext uri="{FF2B5EF4-FFF2-40B4-BE49-F238E27FC236}">
                <a16:creationId xmlns:a16="http://schemas.microsoft.com/office/drawing/2014/main" id="{F279FB45-1397-DD40-B3C4-B07BA469067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006104" y="147967"/>
            <a:ext cx="4447822" cy="3307355"/>
          </a:xfrm>
          <a:prstGeom prst="rect">
            <a:avLst/>
          </a:prstGeom>
        </p:spPr>
      </p:pic>
      <p:sp>
        <p:nvSpPr>
          <p:cNvPr id="3" name="TextBox 2">
            <a:extLst>
              <a:ext uri="{FF2B5EF4-FFF2-40B4-BE49-F238E27FC236}">
                <a16:creationId xmlns:a16="http://schemas.microsoft.com/office/drawing/2014/main" id="{552A8AB3-6DEA-6D42-91D8-AECE9DED807D}"/>
              </a:ext>
            </a:extLst>
          </p:cNvPr>
          <p:cNvSpPr txBox="1"/>
          <p:nvPr/>
        </p:nvSpPr>
        <p:spPr>
          <a:xfrm>
            <a:off x="5869168" y="3455322"/>
            <a:ext cx="1127312" cy="246221"/>
          </a:xfrm>
          <a:prstGeom prst="rect">
            <a:avLst/>
          </a:prstGeom>
          <a:noFill/>
        </p:spPr>
        <p:txBody>
          <a:bodyPr wrap="square" rtlCol="0">
            <a:spAutoFit/>
          </a:bodyPr>
          <a:lstStyle/>
          <a:p>
            <a:r>
              <a:rPr lang="en-GB" sz="1000" dirty="0"/>
              <a:t>Figure 19</a:t>
            </a:r>
          </a:p>
        </p:txBody>
      </p:sp>
      <p:pic>
        <p:nvPicPr>
          <p:cNvPr id="9" name="Picture 8">
            <a:extLst>
              <a:ext uri="{FF2B5EF4-FFF2-40B4-BE49-F238E27FC236}">
                <a16:creationId xmlns:a16="http://schemas.microsoft.com/office/drawing/2014/main" id="{C502FD23-FB05-254A-BAB7-DFF447C1C6C8}"/>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136713" y="353202"/>
            <a:ext cx="4345328" cy="2896885"/>
          </a:xfrm>
          <a:prstGeom prst="rect">
            <a:avLst/>
          </a:prstGeom>
        </p:spPr>
      </p:pic>
      <p:sp>
        <p:nvSpPr>
          <p:cNvPr id="10" name="TextBox 9">
            <a:extLst>
              <a:ext uri="{FF2B5EF4-FFF2-40B4-BE49-F238E27FC236}">
                <a16:creationId xmlns:a16="http://schemas.microsoft.com/office/drawing/2014/main" id="{2BF8B93C-FB3A-A74B-9CC6-B91634E2A581}"/>
              </a:ext>
            </a:extLst>
          </p:cNvPr>
          <p:cNvSpPr txBox="1"/>
          <p:nvPr/>
        </p:nvSpPr>
        <p:spPr>
          <a:xfrm>
            <a:off x="10715250" y="3282741"/>
            <a:ext cx="1127312" cy="246221"/>
          </a:xfrm>
          <a:prstGeom prst="rect">
            <a:avLst/>
          </a:prstGeom>
          <a:noFill/>
        </p:spPr>
        <p:txBody>
          <a:bodyPr wrap="square" rtlCol="0">
            <a:spAutoFit/>
          </a:bodyPr>
          <a:lstStyle/>
          <a:p>
            <a:r>
              <a:rPr lang="en-GB" sz="1000" dirty="0"/>
              <a:t>Figure 20</a:t>
            </a:r>
          </a:p>
        </p:txBody>
      </p:sp>
      <p:pic>
        <p:nvPicPr>
          <p:cNvPr id="11" name="Picture 10">
            <a:extLst>
              <a:ext uri="{FF2B5EF4-FFF2-40B4-BE49-F238E27FC236}">
                <a16:creationId xmlns:a16="http://schemas.microsoft.com/office/drawing/2014/main" id="{177946E1-634C-4541-8139-EF3BA3BBEF2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69911" y="3790613"/>
            <a:ext cx="4111390" cy="2734235"/>
          </a:xfrm>
          <a:prstGeom prst="rect">
            <a:avLst/>
          </a:prstGeom>
        </p:spPr>
      </p:pic>
      <p:sp>
        <p:nvSpPr>
          <p:cNvPr id="12" name="TextBox 11">
            <a:extLst>
              <a:ext uri="{FF2B5EF4-FFF2-40B4-BE49-F238E27FC236}">
                <a16:creationId xmlns:a16="http://schemas.microsoft.com/office/drawing/2014/main" id="{E5473988-5DE8-734B-A8AF-85034D5F7E2E}"/>
              </a:ext>
            </a:extLst>
          </p:cNvPr>
          <p:cNvSpPr txBox="1"/>
          <p:nvPr/>
        </p:nvSpPr>
        <p:spPr>
          <a:xfrm>
            <a:off x="3917645" y="6524848"/>
            <a:ext cx="1127312" cy="246221"/>
          </a:xfrm>
          <a:prstGeom prst="rect">
            <a:avLst/>
          </a:prstGeom>
          <a:noFill/>
        </p:spPr>
        <p:txBody>
          <a:bodyPr wrap="square" rtlCol="0">
            <a:spAutoFit/>
          </a:bodyPr>
          <a:lstStyle/>
          <a:p>
            <a:r>
              <a:rPr lang="en-GB" sz="1000" dirty="0"/>
              <a:t>Figure 21</a:t>
            </a:r>
          </a:p>
        </p:txBody>
      </p:sp>
      <p:pic>
        <p:nvPicPr>
          <p:cNvPr id="13" name="Picture 12">
            <a:extLst>
              <a:ext uri="{FF2B5EF4-FFF2-40B4-BE49-F238E27FC236}">
                <a16:creationId xmlns:a16="http://schemas.microsoft.com/office/drawing/2014/main" id="{D8153F7B-5537-D143-8506-70D1FBDD7D2B}"/>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4863266" y="3878280"/>
            <a:ext cx="3987894" cy="2558899"/>
          </a:xfrm>
          <a:prstGeom prst="rect">
            <a:avLst/>
          </a:prstGeom>
        </p:spPr>
      </p:pic>
      <p:sp>
        <p:nvSpPr>
          <p:cNvPr id="14" name="TextBox 13">
            <a:extLst>
              <a:ext uri="{FF2B5EF4-FFF2-40B4-BE49-F238E27FC236}">
                <a16:creationId xmlns:a16="http://schemas.microsoft.com/office/drawing/2014/main" id="{16FC9B02-77AE-6C49-9224-161A449B04D6}"/>
              </a:ext>
            </a:extLst>
          </p:cNvPr>
          <p:cNvSpPr txBox="1"/>
          <p:nvPr/>
        </p:nvSpPr>
        <p:spPr>
          <a:xfrm>
            <a:off x="10326313" y="5278166"/>
            <a:ext cx="1127312" cy="246221"/>
          </a:xfrm>
          <a:prstGeom prst="rect">
            <a:avLst/>
          </a:prstGeom>
          <a:noFill/>
        </p:spPr>
        <p:txBody>
          <a:bodyPr wrap="square" rtlCol="0">
            <a:spAutoFit/>
          </a:bodyPr>
          <a:lstStyle/>
          <a:p>
            <a:r>
              <a:rPr lang="en-GB" sz="1000" dirty="0"/>
              <a:t>Figure 23</a:t>
            </a:r>
          </a:p>
        </p:txBody>
      </p:sp>
      <p:pic>
        <p:nvPicPr>
          <p:cNvPr id="15" name="Picture 14">
            <a:extLst>
              <a:ext uri="{FF2B5EF4-FFF2-40B4-BE49-F238E27FC236}">
                <a16:creationId xmlns:a16="http://schemas.microsoft.com/office/drawing/2014/main" id="{C8F09EAB-E1E7-9E4E-A0F6-CFEE57ABA1E5}"/>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9127142" y="3541360"/>
            <a:ext cx="2664012" cy="1763760"/>
          </a:xfrm>
          <a:prstGeom prst="rect">
            <a:avLst/>
          </a:prstGeom>
        </p:spPr>
      </p:pic>
      <p:sp>
        <p:nvSpPr>
          <p:cNvPr id="16" name="TextBox 15">
            <a:extLst>
              <a:ext uri="{FF2B5EF4-FFF2-40B4-BE49-F238E27FC236}">
                <a16:creationId xmlns:a16="http://schemas.microsoft.com/office/drawing/2014/main" id="{CA175938-423E-6941-8486-DB5586A987E9}"/>
              </a:ext>
            </a:extLst>
          </p:cNvPr>
          <p:cNvSpPr txBox="1"/>
          <p:nvPr/>
        </p:nvSpPr>
        <p:spPr>
          <a:xfrm>
            <a:off x="8329576" y="6644670"/>
            <a:ext cx="1127312" cy="246221"/>
          </a:xfrm>
          <a:prstGeom prst="rect">
            <a:avLst/>
          </a:prstGeom>
          <a:noFill/>
        </p:spPr>
        <p:txBody>
          <a:bodyPr wrap="square" rtlCol="0">
            <a:spAutoFit/>
          </a:bodyPr>
          <a:lstStyle/>
          <a:p>
            <a:r>
              <a:rPr lang="en-GB" sz="1000" dirty="0"/>
              <a:t>Figure 22</a:t>
            </a:r>
          </a:p>
        </p:txBody>
      </p:sp>
    </p:spTree>
    <p:extLst>
      <p:ext uri="{BB962C8B-B14F-4D97-AF65-F5344CB8AC3E}">
        <p14:creationId xmlns:p14="http://schemas.microsoft.com/office/powerpoint/2010/main" val="29430051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0369686" cy="1323439"/>
          </a:xfrm>
          <a:prstGeom prst="rect">
            <a:avLst/>
          </a:prstGeom>
          <a:noFill/>
        </p:spPr>
        <p:txBody>
          <a:bodyPr wrap="square" rtlCol="0">
            <a:spAutoFit/>
          </a:bodyPr>
          <a:lstStyle/>
          <a:p>
            <a:r>
              <a:rPr lang="en-GB" sz="4000" b="1" dirty="0">
                <a:solidFill>
                  <a:srgbClr val="92D050"/>
                </a:solidFill>
                <a:latin typeface="Calibri" panose="020F0502020204030204" pitchFamily="34" charset="0"/>
                <a:cs typeface="Calibri" panose="020F0502020204030204" pitchFamily="34" charset="0"/>
              </a:rPr>
              <a:t>Native Americans and the Environment: Gratitude </a:t>
            </a:r>
          </a:p>
        </p:txBody>
      </p:sp>
      <p:sp>
        <p:nvSpPr>
          <p:cNvPr id="2" name="TextBox 1">
            <a:extLst>
              <a:ext uri="{FF2B5EF4-FFF2-40B4-BE49-F238E27FC236}">
                <a16:creationId xmlns:a16="http://schemas.microsoft.com/office/drawing/2014/main" id="{7CE67E93-4881-7B46-A41B-878898E64D01}"/>
              </a:ext>
            </a:extLst>
          </p:cNvPr>
          <p:cNvSpPr txBox="1"/>
          <p:nvPr/>
        </p:nvSpPr>
        <p:spPr>
          <a:xfrm>
            <a:off x="1822314" y="2238900"/>
            <a:ext cx="9619488" cy="4524315"/>
          </a:xfrm>
          <a:prstGeom prst="rect">
            <a:avLst/>
          </a:prstGeom>
          <a:noFill/>
        </p:spPr>
        <p:txBody>
          <a:bodyPr wrap="square" rtlCol="0">
            <a:spAutoFit/>
          </a:bodyPr>
          <a:lstStyle/>
          <a:p>
            <a:pPr marL="285750" indent="-285750">
              <a:buClr>
                <a:srgbClr val="9ED968"/>
              </a:buClr>
              <a:buSzPct val="120000"/>
              <a:buFont typeface="Zapf Dingbats"/>
              <a:buChar char="✿"/>
            </a:pPr>
            <a:r>
              <a:rPr lang="en-GB" dirty="0"/>
              <a:t>Giving thanks is part of the Native American tradition </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Predominately offer gratitude to the creator and  elements of the natural world- plants and animals</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Often show gratitude through ritual practice </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Ceremonies :</a:t>
            </a:r>
          </a:p>
          <a:p>
            <a:pPr marL="742950" lvl="1" indent="-285750">
              <a:buClr>
                <a:srgbClr val="9ED968"/>
              </a:buClr>
              <a:buSzPct val="120000"/>
              <a:buFont typeface="Zapf Dingbats"/>
              <a:buChar char="✿"/>
            </a:pPr>
            <a:r>
              <a:rPr lang="en-GB" dirty="0"/>
              <a:t>Green Corn Festival</a:t>
            </a:r>
          </a:p>
          <a:p>
            <a:pPr marL="742950" lvl="1" indent="-285750">
              <a:buClr>
                <a:srgbClr val="9ED968"/>
              </a:buClr>
              <a:buSzPct val="120000"/>
              <a:buFont typeface="Zapf Dingbats"/>
              <a:buChar char="✿"/>
            </a:pPr>
            <a:r>
              <a:rPr lang="en-GB" dirty="0"/>
              <a:t>Strawberry Ceremony</a:t>
            </a:r>
          </a:p>
          <a:p>
            <a:pPr marL="742950" lvl="1" indent="-285750">
              <a:buClr>
                <a:srgbClr val="9ED968"/>
              </a:buClr>
              <a:buSzPct val="120000"/>
              <a:buFont typeface="Zapf Dingbats"/>
              <a:buChar char="✿"/>
            </a:pPr>
            <a:r>
              <a:rPr lang="en-GB" dirty="0"/>
              <a:t>Bean Dance </a:t>
            </a:r>
          </a:p>
          <a:p>
            <a:pPr marL="742950" lvl="1" indent="-285750">
              <a:buClr>
                <a:srgbClr val="9ED968"/>
              </a:buClr>
              <a:buSzPct val="120000"/>
              <a:buFont typeface="Zapf Dingbats"/>
              <a:buChar char="✿"/>
            </a:pPr>
            <a:r>
              <a:rPr lang="en-GB" dirty="0"/>
              <a:t>Buffalo Dance </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endParaRPr lang="en-GB" dirty="0"/>
          </a:p>
        </p:txBody>
      </p:sp>
      <p:sp>
        <p:nvSpPr>
          <p:cNvPr id="3" name="Rectangle 2">
            <a:extLst>
              <a:ext uri="{FF2B5EF4-FFF2-40B4-BE49-F238E27FC236}">
                <a16:creationId xmlns:a16="http://schemas.microsoft.com/office/drawing/2014/main" id="{14337AB2-F241-1F4F-AF2C-23C872C1C293}"/>
              </a:ext>
            </a:extLst>
          </p:cNvPr>
          <p:cNvSpPr/>
          <p:nvPr/>
        </p:nvSpPr>
        <p:spPr>
          <a:xfrm>
            <a:off x="0" y="6383430"/>
            <a:ext cx="10107891" cy="400110"/>
          </a:xfrm>
          <a:prstGeom prst="rect">
            <a:avLst/>
          </a:prstGeom>
        </p:spPr>
        <p:txBody>
          <a:bodyPr wrap="square">
            <a:spAutoFit/>
          </a:bodyPr>
          <a:lstStyle/>
          <a:p>
            <a:r>
              <a:rPr lang="en-GB" sz="1000" dirty="0"/>
              <a:t>21. Many Thanks. In </a:t>
            </a:r>
            <a:r>
              <a:rPr lang="en-GB" sz="1000" i="1" dirty="0"/>
              <a:t>Indians, Insanity and American History </a:t>
            </a:r>
            <a:r>
              <a:rPr lang="en-GB" sz="1000" dirty="0"/>
              <a:t>[online] [cited 28 April 2019] Available from: &lt;http://</a:t>
            </a:r>
            <a:r>
              <a:rPr lang="en-GB" sz="1000" dirty="0" err="1"/>
              <a:t>cantonasylumforinsaneindians.com</a:t>
            </a:r>
            <a:r>
              <a:rPr lang="en-GB" sz="1000" dirty="0"/>
              <a:t>/</a:t>
            </a:r>
            <a:r>
              <a:rPr lang="en-GB" sz="1000" dirty="0" err="1"/>
              <a:t>history_blog</a:t>
            </a:r>
            <a:r>
              <a:rPr lang="en-GB" sz="1000" dirty="0"/>
              <a:t>/tag/expressions-of-gratitude-in-native-</a:t>
            </a:r>
            <a:r>
              <a:rPr lang="en-GB" sz="1000" dirty="0" err="1"/>
              <a:t>american</a:t>
            </a:r>
            <a:r>
              <a:rPr lang="en-GB" sz="1000" dirty="0"/>
              <a:t>-culture</a:t>
            </a:r>
          </a:p>
        </p:txBody>
      </p:sp>
    </p:spTree>
    <p:extLst>
      <p:ext uri="{BB962C8B-B14F-4D97-AF65-F5344CB8AC3E}">
        <p14:creationId xmlns:p14="http://schemas.microsoft.com/office/powerpoint/2010/main" val="5185464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D5D07A1-79C3-4842-89E0-ADEDC952F2A4}"/>
              </a:ext>
            </a:extLst>
          </p:cNvPr>
          <p:cNvSpPr/>
          <p:nvPr/>
        </p:nvSpPr>
        <p:spPr>
          <a:xfrm rot="14614471">
            <a:off x="1111690" y="854675"/>
            <a:ext cx="3828694" cy="219929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68B4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5" name="Google Shape;126;p16">
            <a:extLst>
              <a:ext uri="{FF2B5EF4-FFF2-40B4-BE49-F238E27FC236}">
                <a16:creationId xmlns:a16="http://schemas.microsoft.com/office/drawing/2014/main" id="{CC135086-9646-CF4F-8A93-C457C3A0C4FE}"/>
              </a:ext>
            </a:extLst>
          </p:cNvPr>
          <p:cNvSpPr/>
          <p:nvPr/>
        </p:nvSpPr>
        <p:spPr>
          <a:xfrm rot="9026827">
            <a:off x="1342942" y="4160742"/>
            <a:ext cx="2867847" cy="194134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6" name="Google Shape;126;p16">
            <a:extLst>
              <a:ext uri="{FF2B5EF4-FFF2-40B4-BE49-F238E27FC236}">
                <a16:creationId xmlns:a16="http://schemas.microsoft.com/office/drawing/2014/main" id="{956AEC97-DE64-9D45-9B03-60A5E824A230}"/>
              </a:ext>
            </a:extLst>
          </p:cNvPr>
          <p:cNvSpPr/>
          <p:nvPr/>
        </p:nvSpPr>
        <p:spPr>
          <a:xfrm rot="3251371">
            <a:off x="9853864" y="4783071"/>
            <a:ext cx="2181794" cy="15018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68B4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7" name="Google Shape;126;p16">
            <a:extLst>
              <a:ext uri="{FF2B5EF4-FFF2-40B4-BE49-F238E27FC236}">
                <a16:creationId xmlns:a16="http://schemas.microsoft.com/office/drawing/2014/main" id="{D612F461-8110-AB4A-B6A4-DCD900008BDB}"/>
              </a:ext>
            </a:extLst>
          </p:cNvPr>
          <p:cNvSpPr/>
          <p:nvPr/>
        </p:nvSpPr>
        <p:spPr>
          <a:xfrm rot="7588996">
            <a:off x="8403642" y="5428834"/>
            <a:ext cx="1573964" cy="998890"/>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9" name="Oval 8">
            <a:extLst>
              <a:ext uri="{FF2B5EF4-FFF2-40B4-BE49-F238E27FC236}">
                <a16:creationId xmlns:a16="http://schemas.microsoft.com/office/drawing/2014/main" id="{A0D832C8-0C5E-4F42-A919-57B67C92D9BF}"/>
              </a:ext>
            </a:extLst>
          </p:cNvPr>
          <p:cNvSpPr/>
          <p:nvPr/>
        </p:nvSpPr>
        <p:spPr>
          <a:xfrm>
            <a:off x="3697835" y="174950"/>
            <a:ext cx="1330037" cy="1274618"/>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D7D4C276-9A24-6F43-B682-CCE8BA956E7A}"/>
              </a:ext>
            </a:extLst>
          </p:cNvPr>
          <p:cNvSpPr/>
          <p:nvPr/>
        </p:nvSpPr>
        <p:spPr>
          <a:xfrm>
            <a:off x="9697521" y="1686613"/>
            <a:ext cx="2494479" cy="2443703"/>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930955D9-30A4-124A-BB78-0A2ED96B53DF}"/>
              </a:ext>
            </a:extLst>
          </p:cNvPr>
          <p:cNvSpPr/>
          <p:nvPr/>
        </p:nvSpPr>
        <p:spPr>
          <a:xfrm>
            <a:off x="0" y="2741435"/>
            <a:ext cx="2216727" cy="2168599"/>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7772EBCA-A307-9049-95E4-00186A7A041B}"/>
              </a:ext>
            </a:extLst>
          </p:cNvPr>
          <p:cNvSpPr txBox="1"/>
          <p:nvPr/>
        </p:nvSpPr>
        <p:spPr>
          <a:xfrm>
            <a:off x="4467495" y="1606995"/>
            <a:ext cx="1291045" cy="2215991"/>
          </a:xfrm>
          <a:prstGeom prst="rect">
            <a:avLst/>
          </a:prstGeom>
          <a:noFill/>
        </p:spPr>
        <p:txBody>
          <a:bodyPr wrap="square" rtlCol="0">
            <a:spAutoFit/>
          </a:bodyPr>
          <a:lstStyle/>
          <a:p>
            <a:r>
              <a:rPr lang="en-GB" sz="13800" b="1" dirty="0"/>
              <a:t>“</a:t>
            </a:r>
          </a:p>
        </p:txBody>
      </p:sp>
      <p:sp>
        <p:nvSpPr>
          <p:cNvPr id="2" name="Rectangle 1">
            <a:extLst>
              <a:ext uri="{FF2B5EF4-FFF2-40B4-BE49-F238E27FC236}">
                <a16:creationId xmlns:a16="http://schemas.microsoft.com/office/drawing/2014/main" id="{E1E4C7C4-9584-D449-9732-77C66C2EE2AE}"/>
              </a:ext>
            </a:extLst>
          </p:cNvPr>
          <p:cNvSpPr/>
          <p:nvPr/>
        </p:nvSpPr>
        <p:spPr>
          <a:xfrm>
            <a:off x="5273124" y="2314435"/>
            <a:ext cx="6096000" cy="2862322"/>
          </a:xfrm>
          <a:prstGeom prst="rect">
            <a:avLst/>
          </a:prstGeom>
        </p:spPr>
        <p:txBody>
          <a:bodyPr>
            <a:spAutoFit/>
          </a:bodyPr>
          <a:lstStyle/>
          <a:p>
            <a:r>
              <a:rPr lang="en-GB" sz="2000" b="1" i="1" dirty="0">
                <a:solidFill>
                  <a:schemeClr val="bg1"/>
                </a:solidFill>
              </a:rPr>
              <a:t>…And the Great Mystery decided to have Plants growing on the earth. They are available in abundance as Medicines to heal us and Food to sustain us….</a:t>
            </a:r>
          </a:p>
          <a:p>
            <a:endParaRPr lang="en-GB" sz="2000" b="1" i="1" dirty="0">
              <a:solidFill>
                <a:schemeClr val="bg1"/>
              </a:solidFill>
            </a:endParaRPr>
          </a:p>
          <a:p>
            <a:r>
              <a:rPr lang="en-GB" sz="2000" b="1" i="1" dirty="0">
                <a:solidFill>
                  <a:schemeClr val="bg1"/>
                </a:solidFill>
              </a:rPr>
              <a:t>And the Animals are a great gift – they are our friends and relatives upon the earth. The four </a:t>
            </a:r>
            <a:r>
              <a:rPr lang="en-GB" sz="2000" b="1" i="1" dirty="0" err="1">
                <a:solidFill>
                  <a:schemeClr val="bg1"/>
                </a:solidFill>
              </a:rPr>
              <a:t>leggeds</a:t>
            </a:r>
            <a:r>
              <a:rPr lang="en-GB" sz="2000" b="1" i="1" dirty="0">
                <a:solidFill>
                  <a:schemeClr val="bg1"/>
                </a:solidFill>
              </a:rPr>
              <a:t> test us and amuse us; they’re our teachers and companions. And they provide food and clothing for the people.”</a:t>
            </a:r>
            <a:endParaRPr lang="en-GB" sz="4000" b="1" i="1" dirty="0">
              <a:solidFill>
                <a:schemeClr val="bg1"/>
              </a:solidFill>
              <a:latin typeface="Calibri" panose="020F0502020204030204" pitchFamily="34" charset="0"/>
              <a:cs typeface="Calibri" panose="020F0502020204030204" pitchFamily="34" charset="0"/>
            </a:endParaRPr>
          </a:p>
        </p:txBody>
      </p:sp>
      <p:sp>
        <p:nvSpPr>
          <p:cNvPr id="3" name="Rectangle 2">
            <a:extLst>
              <a:ext uri="{FF2B5EF4-FFF2-40B4-BE49-F238E27FC236}">
                <a16:creationId xmlns:a16="http://schemas.microsoft.com/office/drawing/2014/main" id="{9C264505-D13A-6143-AB54-EF7CBBC90E03}"/>
              </a:ext>
            </a:extLst>
          </p:cNvPr>
          <p:cNvSpPr/>
          <p:nvPr/>
        </p:nvSpPr>
        <p:spPr>
          <a:xfrm>
            <a:off x="0" y="6230109"/>
            <a:ext cx="9345168" cy="553998"/>
          </a:xfrm>
          <a:prstGeom prst="rect">
            <a:avLst/>
          </a:prstGeom>
        </p:spPr>
        <p:txBody>
          <a:bodyPr wrap="square">
            <a:spAutoFit/>
          </a:bodyPr>
          <a:lstStyle/>
          <a:p>
            <a:endParaRPr lang="en-GB" sz="1000" dirty="0">
              <a:solidFill>
                <a:schemeClr val="bg1"/>
              </a:solidFill>
            </a:endParaRPr>
          </a:p>
          <a:p>
            <a:pPr lvl="0">
              <a:defRPr/>
            </a:pPr>
            <a:r>
              <a:rPr lang="en-GB" sz="1000" dirty="0">
                <a:solidFill>
                  <a:schemeClr val="bg1"/>
                </a:solidFill>
              </a:rPr>
              <a:t>22. Molly Larkin, ‘A Native American Thanksgiving Prayer</a:t>
            </a:r>
            <a:r>
              <a:rPr lang="en-GB" sz="1000" b="1" dirty="0">
                <a:solidFill>
                  <a:schemeClr val="bg1"/>
                </a:solidFill>
              </a:rPr>
              <a:t>’. </a:t>
            </a:r>
            <a:r>
              <a:rPr lang="en-GB" sz="1000" dirty="0">
                <a:solidFill>
                  <a:schemeClr val="bg1"/>
                </a:solidFill>
              </a:rPr>
              <a:t>In </a:t>
            </a:r>
            <a:r>
              <a:rPr lang="en-GB" sz="1000" i="1" dirty="0" err="1">
                <a:solidFill>
                  <a:schemeClr val="bg1"/>
                </a:solidFill>
              </a:rPr>
              <a:t>mollylarkin.com</a:t>
            </a:r>
            <a:r>
              <a:rPr lang="en-GB" sz="1000" i="1" dirty="0">
                <a:solidFill>
                  <a:schemeClr val="bg1"/>
                </a:solidFill>
              </a:rPr>
              <a:t> , </a:t>
            </a:r>
            <a:r>
              <a:rPr lang="en-GB" sz="1000" dirty="0">
                <a:solidFill>
                  <a:schemeClr val="bg1"/>
                </a:solidFill>
              </a:rPr>
              <a:t>updated 23 November 2014 [cited 28 April 2019] Available from: &lt;https://</a:t>
            </a:r>
            <a:r>
              <a:rPr lang="en-GB" sz="1000" dirty="0" err="1">
                <a:solidFill>
                  <a:schemeClr val="bg1"/>
                </a:solidFill>
              </a:rPr>
              <a:t>www.mollylarkin.com</a:t>
            </a:r>
            <a:r>
              <a:rPr lang="en-GB" sz="1000" dirty="0">
                <a:solidFill>
                  <a:schemeClr val="bg1"/>
                </a:solidFill>
              </a:rPr>
              <a:t>/native-</a:t>
            </a:r>
            <a:r>
              <a:rPr lang="en-GB" sz="1000" dirty="0" err="1">
                <a:solidFill>
                  <a:schemeClr val="bg1"/>
                </a:solidFill>
              </a:rPr>
              <a:t>american</a:t>
            </a:r>
            <a:r>
              <a:rPr lang="en-GB" sz="1000" dirty="0">
                <a:solidFill>
                  <a:schemeClr val="bg1"/>
                </a:solidFill>
              </a:rPr>
              <a:t>-thanksgiving-prayer/&gt;</a:t>
            </a:r>
          </a:p>
        </p:txBody>
      </p:sp>
    </p:spTree>
    <p:extLst>
      <p:ext uri="{BB962C8B-B14F-4D97-AF65-F5344CB8AC3E}">
        <p14:creationId xmlns:p14="http://schemas.microsoft.com/office/powerpoint/2010/main" val="11132977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 name="TextBox 1">
            <a:extLst>
              <a:ext uri="{FF2B5EF4-FFF2-40B4-BE49-F238E27FC236}">
                <a16:creationId xmlns:a16="http://schemas.microsoft.com/office/drawing/2014/main" id="{C0991373-34BB-3340-84F0-1C869644DD5C}"/>
              </a:ext>
            </a:extLst>
          </p:cNvPr>
          <p:cNvSpPr txBox="1"/>
          <p:nvPr/>
        </p:nvSpPr>
        <p:spPr>
          <a:xfrm>
            <a:off x="2381250" y="2641074"/>
            <a:ext cx="7924800" cy="1938992"/>
          </a:xfrm>
          <a:prstGeom prst="rect">
            <a:avLst/>
          </a:prstGeom>
          <a:noFill/>
        </p:spPr>
        <p:txBody>
          <a:bodyPr wrap="square" rtlCol="0">
            <a:spAutoFit/>
          </a:bodyPr>
          <a:lstStyle/>
          <a:p>
            <a:pPr algn="ctr"/>
            <a:r>
              <a:rPr lang="en-GB" sz="4000" b="1" dirty="0">
                <a:solidFill>
                  <a:schemeClr val="bg1"/>
                </a:solidFill>
                <a:latin typeface="Calibri" panose="020F0502020204030204" pitchFamily="34" charset="0"/>
                <a:cs typeface="Calibri" panose="020F0502020204030204" pitchFamily="34" charset="0"/>
              </a:rPr>
              <a:t>Native Americans have also been accused as having a negative environmental ethic</a:t>
            </a:r>
          </a:p>
        </p:txBody>
      </p:sp>
    </p:spTree>
    <p:extLst>
      <p:ext uri="{BB962C8B-B14F-4D97-AF65-F5344CB8AC3E}">
        <p14:creationId xmlns:p14="http://schemas.microsoft.com/office/powerpoint/2010/main" val="42350475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1018196" cy="830997"/>
          </a:xfrm>
          <a:prstGeom prst="rect">
            <a:avLst/>
          </a:prstGeom>
          <a:noFill/>
        </p:spPr>
        <p:txBody>
          <a:bodyPr wrap="square" rtlCol="0">
            <a:spAutoFit/>
          </a:bodyPr>
          <a:lstStyle/>
          <a:p>
            <a:r>
              <a:rPr lang="en-GB" sz="4800" b="1" dirty="0">
                <a:solidFill>
                  <a:srgbClr val="92D050"/>
                </a:solidFill>
                <a:latin typeface="Calibri" panose="020F0502020204030204" pitchFamily="34" charset="0"/>
                <a:cs typeface="Calibri" panose="020F0502020204030204" pitchFamily="34" charset="0"/>
              </a:rPr>
              <a:t>Native Americans and Buffalo</a:t>
            </a:r>
          </a:p>
        </p:txBody>
      </p:sp>
      <p:sp>
        <p:nvSpPr>
          <p:cNvPr id="9" name="TextBox 8">
            <a:extLst>
              <a:ext uri="{FF2B5EF4-FFF2-40B4-BE49-F238E27FC236}">
                <a16:creationId xmlns:a16="http://schemas.microsoft.com/office/drawing/2014/main" id="{A006CFDE-F4B6-2846-B1E3-C38976EB58EC}"/>
              </a:ext>
            </a:extLst>
          </p:cNvPr>
          <p:cNvSpPr txBox="1"/>
          <p:nvPr/>
        </p:nvSpPr>
        <p:spPr>
          <a:xfrm>
            <a:off x="1845939" y="1397675"/>
            <a:ext cx="9607686" cy="3693319"/>
          </a:xfrm>
          <a:prstGeom prst="rect">
            <a:avLst/>
          </a:prstGeom>
          <a:noFill/>
        </p:spPr>
        <p:txBody>
          <a:bodyPr wrap="square" rtlCol="0">
            <a:spAutoFit/>
          </a:bodyPr>
          <a:lstStyle/>
          <a:p>
            <a:pPr>
              <a:buClr>
                <a:schemeClr val="accent6"/>
              </a:buClr>
              <a:buSzPct val="120000"/>
            </a:pPr>
            <a:endParaRPr lang="en-GB" dirty="0"/>
          </a:p>
          <a:p>
            <a:pPr marL="285750" indent="-285750">
              <a:buClr>
                <a:schemeClr val="accent6"/>
              </a:buClr>
              <a:buSzPct val="120000"/>
              <a:buFont typeface="Zapf Dingbats"/>
              <a:buChar char="✿"/>
            </a:pPr>
            <a:r>
              <a:rPr lang="en-GB" dirty="0"/>
              <a:t>Dependent on buffalo</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Spiritual connection </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Referred to as family- as a ‘brother’</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Native Americans used every part of the buffalo</a:t>
            </a:r>
          </a:p>
          <a:p>
            <a:pPr marL="285750" indent="-285750">
              <a:buClr>
                <a:schemeClr val="accent6"/>
              </a:buClr>
              <a:buSzPct val="120000"/>
              <a:buFont typeface="Zapf Dingbats"/>
              <a:buChar char="✿"/>
            </a:pPr>
            <a:endParaRPr lang="en-GB" dirty="0"/>
          </a:p>
          <a:p>
            <a:pPr>
              <a:buClr>
                <a:schemeClr val="accent6"/>
              </a:buClr>
              <a:buSzPct val="120000"/>
            </a:pPr>
            <a:endParaRPr lang="en-GB" dirty="0"/>
          </a:p>
          <a:p>
            <a:pPr>
              <a:buClr>
                <a:schemeClr val="accent6"/>
              </a:buClr>
              <a:buSzPct val="120000"/>
            </a:pPr>
            <a:endParaRPr lang="en-GB" dirty="0"/>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endParaRPr lang="en-GB" dirty="0"/>
          </a:p>
        </p:txBody>
      </p:sp>
      <p:sp>
        <p:nvSpPr>
          <p:cNvPr id="3" name="Rectangle 2">
            <a:extLst>
              <a:ext uri="{FF2B5EF4-FFF2-40B4-BE49-F238E27FC236}">
                <a16:creationId xmlns:a16="http://schemas.microsoft.com/office/drawing/2014/main" id="{BFEC9DB9-5F7B-5A4F-B272-0D396C4DC303}"/>
              </a:ext>
            </a:extLst>
          </p:cNvPr>
          <p:cNvSpPr/>
          <p:nvPr/>
        </p:nvSpPr>
        <p:spPr>
          <a:xfrm>
            <a:off x="-39041" y="6603758"/>
            <a:ext cx="10403810" cy="246221"/>
          </a:xfrm>
          <a:prstGeom prst="rect">
            <a:avLst/>
          </a:prstGeom>
        </p:spPr>
        <p:txBody>
          <a:bodyPr wrap="none">
            <a:spAutoFit/>
          </a:bodyPr>
          <a:lstStyle/>
          <a:p>
            <a:r>
              <a:rPr lang="en-GB" sz="1000" dirty="0"/>
              <a:t>23. Coleen, Native Americans and Buffalo. In </a:t>
            </a:r>
            <a:r>
              <a:rPr lang="en-GB" sz="1000" i="1" dirty="0"/>
              <a:t>The Wandering Bull, LLC </a:t>
            </a:r>
            <a:r>
              <a:rPr lang="en-GB" sz="1000" dirty="0"/>
              <a:t>[online], updated 17 March 2017, [cited 28 April 2019] Available form:&lt;https://</a:t>
            </a:r>
            <a:r>
              <a:rPr lang="en-GB" sz="1000" dirty="0" err="1"/>
              <a:t>wanderingbull.com</a:t>
            </a:r>
            <a:r>
              <a:rPr lang="en-GB" sz="1000" dirty="0"/>
              <a:t>/native-</a:t>
            </a:r>
            <a:r>
              <a:rPr lang="en-GB" sz="1000" dirty="0" err="1"/>
              <a:t>americans</a:t>
            </a:r>
            <a:r>
              <a:rPr lang="en-GB" sz="1000" dirty="0"/>
              <a:t>-buffalo/&gt;</a:t>
            </a:r>
          </a:p>
        </p:txBody>
      </p:sp>
    </p:spTree>
    <p:extLst>
      <p:ext uri="{BB962C8B-B14F-4D97-AF65-F5344CB8AC3E}">
        <p14:creationId xmlns:p14="http://schemas.microsoft.com/office/powerpoint/2010/main" val="17863548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4380BCF1-D7DB-7A4E-A710-D966423AFEA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555105" y="3962213"/>
            <a:ext cx="2313063" cy="1734797"/>
          </a:xfrm>
          <a:prstGeom prst="rect">
            <a:avLst/>
          </a:prstGeom>
        </p:spPr>
      </p:pic>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2" name="Picture 11">
            <a:extLst>
              <a:ext uri="{FF2B5EF4-FFF2-40B4-BE49-F238E27FC236}">
                <a16:creationId xmlns:a16="http://schemas.microsoft.com/office/drawing/2014/main" id="{95F6561E-96A5-A642-BF95-E57DBB85BF9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22818" y="4652829"/>
            <a:ext cx="2975479" cy="2064238"/>
          </a:xfrm>
          <a:prstGeom prst="rect">
            <a:avLst/>
          </a:prstGeom>
        </p:spPr>
      </p:pic>
      <p:pic>
        <p:nvPicPr>
          <p:cNvPr id="13" name="Picture 12">
            <a:extLst>
              <a:ext uri="{FF2B5EF4-FFF2-40B4-BE49-F238E27FC236}">
                <a16:creationId xmlns:a16="http://schemas.microsoft.com/office/drawing/2014/main" id="{63AFDB53-21F4-6E49-A890-53AE7A2695D5}"/>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363023" y="4206962"/>
            <a:ext cx="3148698" cy="2550445"/>
          </a:xfrm>
          <a:prstGeom prst="rect">
            <a:avLst/>
          </a:prstGeom>
        </p:spPr>
      </p:pic>
      <p:pic>
        <p:nvPicPr>
          <p:cNvPr id="14" name="Picture 13">
            <a:extLst>
              <a:ext uri="{FF2B5EF4-FFF2-40B4-BE49-F238E27FC236}">
                <a16:creationId xmlns:a16="http://schemas.microsoft.com/office/drawing/2014/main" id="{2553E254-6268-9F4D-8D67-0C10F1902F48}"/>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6776447" y="3418772"/>
            <a:ext cx="2478119" cy="3295371"/>
          </a:xfrm>
          <a:prstGeom prst="rect">
            <a:avLst/>
          </a:prstGeom>
        </p:spPr>
      </p:pic>
      <p:pic>
        <p:nvPicPr>
          <p:cNvPr id="15" name="Picture 14">
            <a:extLst>
              <a:ext uri="{FF2B5EF4-FFF2-40B4-BE49-F238E27FC236}">
                <a16:creationId xmlns:a16="http://schemas.microsoft.com/office/drawing/2014/main" id="{326AB8F6-AC78-F24D-ABCA-83127F4524D9}"/>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9354746" y="2597540"/>
            <a:ext cx="2449367" cy="1588261"/>
          </a:xfrm>
          <a:prstGeom prst="rect">
            <a:avLst/>
          </a:prstGeom>
        </p:spPr>
      </p:pic>
      <p:pic>
        <p:nvPicPr>
          <p:cNvPr id="16" name="Picture 15">
            <a:extLst>
              <a:ext uri="{FF2B5EF4-FFF2-40B4-BE49-F238E27FC236}">
                <a16:creationId xmlns:a16="http://schemas.microsoft.com/office/drawing/2014/main" id="{9D1C47F8-1D60-024F-A07D-933B0F73FA3E}"/>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6458596" y="126519"/>
            <a:ext cx="2333656" cy="3111542"/>
          </a:xfrm>
          <a:prstGeom prst="rect">
            <a:avLst/>
          </a:prstGeom>
        </p:spPr>
      </p:pic>
      <p:pic>
        <p:nvPicPr>
          <p:cNvPr id="19" name="Picture 18">
            <a:extLst>
              <a:ext uri="{FF2B5EF4-FFF2-40B4-BE49-F238E27FC236}">
                <a16:creationId xmlns:a16="http://schemas.microsoft.com/office/drawing/2014/main" id="{314DA38B-35E9-FB47-9EFC-A2CEFB7CBE17}"/>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2012497" y="199435"/>
            <a:ext cx="2744039" cy="2169506"/>
          </a:xfrm>
          <a:prstGeom prst="rect">
            <a:avLst/>
          </a:prstGeom>
        </p:spPr>
      </p:pic>
      <p:pic>
        <p:nvPicPr>
          <p:cNvPr id="20" name="Picture 19">
            <a:extLst>
              <a:ext uri="{FF2B5EF4-FFF2-40B4-BE49-F238E27FC236}">
                <a16:creationId xmlns:a16="http://schemas.microsoft.com/office/drawing/2014/main" id="{7C1185CD-50BA-3941-9B18-C783947B5296}"/>
              </a:ext>
            </a:extLst>
          </p:cNvPr>
          <p:cNvPicPr>
            <a:picLocks noChangeAspect="1"/>
          </p:cNvPicPr>
          <p:nvPr/>
        </p:nvPicPr>
        <p:blipFill rotWithShape="1">
          <a:blip r:embed="rId10" cstate="screen">
            <a:extLst>
              <a:ext uri="{28A0092B-C50C-407E-A947-70E740481C1C}">
                <a14:useLocalDpi xmlns:a14="http://schemas.microsoft.com/office/drawing/2010/main"/>
              </a:ext>
            </a:extLst>
          </a:blip>
          <a:srcRect/>
          <a:stretch/>
        </p:blipFill>
        <p:spPr>
          <a:xfrm>
            <a:off x="192694" y="2494868"/>
            <a:ext cx="2599777" cy="1868263"/>
          </a:xfrm>
          <a:prstGeom prst="rect">
            <a:avLst/>
          </a:prstGeom>
        </p:spPr>
      </p:pic>
      <p:pic>
        <p:nvPicPr>
          <p:cNvPr id="22" name="Picture 21">
            <a:extLst>
              <a:ext uri="{FF2B5EF4-FFF2-40B4-BE49-F238E27FC236}">
                <a16:creationId xmlns:a16="http://schemas.microsoft.com/office/drawing/2014/main" id="{432ADF15-BCF2-864D-858D-DD9301FDA455}"/>
              </a:ext>
            </a:extLst>
          </p:cNvPr>
          <p:cNvPicPr>
            <a:picLocks noChangeAspect="1"/>
          </p:cNvPicPr>
          <p:nvPr/>
        </p:nvPicPr>
        <p:blipFill rotWithShape="1">
          <a:blip r:embed="rId11" cstate="email">
            <a:extLst>
              <a:ext uri="{28A0092B-C50C-407E-A947-70E740481C1C}">
                <a14:useLocalDpi xmlns:a14="http://schemas.microsoft.com/office/drawing/2010/main"/>
              </a:ext>
            </a:extLst>
          </a:blip>
          <a:srcRect/>
          <a:stretch/>
        </p:blipFill>
        <p:spPr>
          <a:xfrm>
            <a:off x="2902366" y="2590869"/>
            <a:ext cx="3303529" cy="1551857"/>
          </a:xfrm>
          <a:prstGeom prst="rect">
            <a:avLst/>
          </a:prstGeom>
        </p:spPr>
      </p:pic>
      <p:pic>
        <p:nvPicPr>
          <p:cNvPr id="21" name="Picture 20">
            <a:extLst>
              <a:ext uri="{FF2B5EF4-FFF2-40B4-BE49-F238E27FC236}">
                <a16:creationId xmlns:a16="http://schemas.microsoft.com/office/drawing/2014/main" id="{A3EF2606-0B0E-B84B-AFA4-B9B3C135880A}"/>
              </a:ext>
            </a:extLst>
          </p:cNvPr>
          <p:cNvPicPr>
            <a:picLocks noChangeAspect="1"/>
          </p:cNvPicPr>
          <p:nvPr/>
        </p:nvPicPr>
        <p:blipFill>
          <a:blip r:embed="rId12"/>
          <a:stretch>
            <a:fillRect/>
          </a:stretch>
        </p:blipFill>
        <p:spPr>
          <a:xfrm>
            <a:off x="9010477" y="118542"/>
            <a:ext cx="3082616" cy="2047577"/>
          </a:xfrm>
          <a:prstGeom prst="rect">
            <a:avLst/>
          </a:prstGeom>
        </p:spPr>
      </p:pic>
      <p:sp>
        <p:nvSpPr>
          <p:cNvPr id="23" name="TextBox 22">
            <a:extLst>
              <a:ext uri="{FF2B5EF4-FFF2-40B4-BE49-F238E27FC236}">
                <a16:creationId xmlns:a16="http://schemas.microsoft.com/office/drawing/2014/main" id="{15E73076-8067-664F-B743-87BCC484EAD4}"/>
              </a:ext>
            </a:extLst>
          </p:cNvPr>
          <p:cNvSpPr txBox="1"/>
          <p:nvPr/>
        </p:nvSpPr>
        <p:spPr>
          <a:xfrm>
            <a:off x="4164633" y="2351319"/>
            <a:ext cx="1804168" cy="246221"/>
          </a:xfrm>
          <a:prstGeom prst="rect">
            <a:avLst/>
          </a:prstGeom>
          <a:noFill/>
        </p:spPr>
        <p:txBody>
          <a:bodyPr wrap="square" rtlCol="0">
            <a:spAutoFit/>
          </a:bodyPr>
          <a:lstStyle/>
          <a:p>
            <a:r>
              <a:rPr lang="en-GB" sz="1000" dirty="0"/>
              <a:t>Figure 24</a:t>
            </a:r>
          </a:p>
        </p:txBody>
      </p:sp>
      <p:sp>
        <p:nvSpPr>
          <p:cNvPr id="24" name="TextBox 23">
            <a:extLst>
              <a:ext uri="{FF2B5EF4-FFF2-40B4-BE49-F238E27FC236}">
                <a16:creationId xmlns:a16="http://schemas.microsoft.com/office/drawing/2014/main" id="{C78793C1-E0BD-0E4A-AE8A-52C3DCFA587A}"/>
              </a:ext>
            </a:extLst>
          </p:cNvPr>
          <p:cNvSpPr txBox="1"/>
          <p:nvPr/>
        </p:nvSpPr>
        <p:spPr>
          <a:xfrm>
            <a:off x="5576358" y="2358379"/>
            <a:ext cx="1804168" cy="246221"/>
          </a:xfrm>
          <a:prstGeom prst="rect">
            <a:avLst/>
          </a:prstGeom>
          <a:noFill/>
        </p:spPr>
        <p:txBody>
          <a:bodyPr wrap="square" rtlCol="0">
            <a:spAutoFit/>
          </a:bodyPr>
          <a:lstStyle/>
          <a:p>
            <a:r>
              <a:rPr lang="en-GB" sz="1000" dirty="0"/>
              <a:t>Figure 25</a:t>
            </a:r>
          </a:p>
        </p:txBody>
      </p:sp>
      <p:sp>
        <p:nvSpPr>
          <p:cNvPr id="25" name="TextBox 24">
            <a:extLst>
              <a:ext uri="{FF2B5EF4-FFF2-40B4-BE49-F238E27FC236}">
                <a16:creationId xmlns:a16="http://schemas.microsoft.com/office/drawing/2014/main" id="{BB64353D-AA80-3545-A250-2E66D5C4833D}"/>
              </a:ext>
            </a:extLst>
          </p:cNvPr>
          <p:cNvSpPr txBox="1"/>
          <p:nvPr/>
        </p:nvSpPr>
        <p:spPr>
          <a:xfrm>
            <a:off x="11553017" y="2105098"/>
            <a:ext cx="1804168" cy="246221"/>
          </a:xfrm>
          <a:prstGeom prst="rect">
            <a:avLst/>
          </a:prstGeom>
          <a:noFill/>
        </p:spPr>
        <p:txBody>
          <a:bodyPr wrap="square" rtlCol="0">
            <a:spAutoFit/>
          </a:bodyPr>
          <a:lstStyle/>
          <a:p>
            <a:r>
              <a:rPr lang="en-GB" sz="1000" dirty="0"/>
              <a:t>Figure27</a:t>
            </a:r>
          </a:p>
        </p:txBody>
      </p:sp>
      <p:sp>
        <p:nvSpPr>
          <p:cNvPr id="26" name="TextBox 25">
            <a:extLst>
              <a:ext uri="{FF2B5EF4-FFF2-40B4-BE49-F238E27FC236}">
                <a16:creationId xmlns:a16="http://schemas.microsoft.com/office/drawing/2014/main" id="{47D4D6AB-40C4-0E40-8AA4-62904B73605E}"/>
              </a:ext>
            </a:extLst>
          </p:cNvPr>
          <p:cNvSpPr txBox="1"/>
          <p:nvPr/>
        </p:nvSpPr>
        <p:spPr>
          <a:xfrm>
            <a:off x="8244626" y="3182778"/>
            <a:ext cx="1804168" cy="246221"/>
          </a:xfrm>
          <a:prstGeom prst="rect">
            <a:avLst/>
          </a:prstGeom>
          <a:noFill/>
        </p:spPr>
        <p:txBody>
          <a:bodyPr wrap="square" rtlCol="0">
            <a:spAutoFit/>
          </a:bodyPr>
          <a:lstStyle/>
          <a:p>
            <a:r>
              <a:rPr lang="en-GB" sz="1000" dirty="0"/>
              <a:t>Figure 26</a:t>
            </a:r>
          </a:p>
        </p:txBody>
      </p:sp>
      <p:sp>
        <p:nvSpPr>
          <p:cNvPr id="27" name="TextBox 26">
            <a:extLst>
              <a:ext uri="{FF2B5EF4-FFF2-40B4-BE49-F238E27FC236}">
                <a16:creationId xmlns:a16="http://schemas.microsoft.com/office/drawing/2014/main" id="{D36ED0B5-482A-2744-807D-6CFD13B4823B}"/>
              </a:ext>
            </a:extLst>
          </p:cNvPr>
          <p:cNvSpPr txBox="1"/>
          <p:nvPr/>
        </p:nvSpPr>
        <p:spPr>
          <a:xfrm>
            <a:off x="11289916" y="3984838"/>
            <a:ext cx="1804168" cy="246221"/>
          </a:xfrm>
          <a:prstGeom prst="rect">
            <a:avLst/>
          </a:prstGeom>
          <a:noFill/>
        </p:spPr>
        <p:txBody>
          <a:bodyPr wrap="square" rtlCol="0">
            <a:spAutoFit/>
          </a:bodyPr>
          <a:lstStyle/>
          <a:p>
            <a:r>
              <a:rPr lang="en-GB" sz="1000" dirty="0"/>
              <a:t>Figure 28</a:t>
            </a:r>
          </a:p>
        </p:txBody>
      </p:sp>
      <p:sp>
        <p:nvSpPr>
          <p:cNvPr id="28" name="TextBox 27">
            <a:extLst>
              <a:ext uri="{FF2B5EF4-FFF2-40B4-BE49-F238E27FC236}">
                <a16:creationId xmlns:a16="http://schemas.microsoft.com/office/drawing/2014/main" id="{EA1DF635-B5D9-1447-B579-F9B30861DC1A}"/>
              </a:ext>
            </a:extLst>
          </p:cNvPr>
          <p:cNvSpPr txBox="1"/>
          <p:nvPr/>
        </p:nvSpPr>
        <p:spPr>
          <a:xfrm>
            <a:off x="11289916" y="5153645"/>
            <a:ext cx="1804168" cy="246221"/>
          </a:xfrm>
          <a:prstGeom prst="rect">
            <a:avLst/>
          </a:prstGeom>
          <a:noFill/>
        </p:spPr>
        <p:txBody>
          <a:bodyPr wrap="square" rtlCol="0">
            <a:spAutoFit/>
          </a:bodyPr>
          <a:lstStyle/>
          <a:p>
            <a:r>
              <a:rPr lang="en-GB" sz="1000" dirty="0"/>
              <a:t>Figure 31</a:t>
            </a:r>
          </a:p>
        </p:txBody>
      </p:sp>
      <p:sp>
        <p:nvSpPr>
          <p:cNvPr id="29" name="TextBox 28">
            <a:extLst>
              <a:ext uri="{FF2B5EF4-FFF2-40B4-BE49-F238E27FC236}">
                <a16:creationId xmlns:a16="http://schemas.microsoft.com/office/drawing/2014/main" id="{F826E565-2EAB-8D49-96D2-45CCB662F007}"/>
              </a:ext>
            </a:extLst>
          </p:cNvPr>
          <p:cNvSpPr txBox="1"/>
          <p:nvPr/>
        </p:nvSpPr>
        <p:spPr>
          <a:xfrm>
            <a:off x="8691529" y="6667753"/>
            <a:ext cx="1804168" cy="246221"/>
          </a:xfrm>
          <a:prstGeom prst="rect">
            <a:avLst/>
          </a:prstGeom>
          <a:noFill/>
        </p:spPr>
        <p:txBody>
          <a:bodyPr wrap="square" rtlCol="0">
            <a:spAutoFit/>
          </a:bodyPr>
          <a:lstStyle/>
          <a:p>
            <a:r>
              <a:rPr lang="en-GB" sz="1000" dirty="0"/>
              <a:t>Figure 35</a:t>
            </a:r>
          </a:p>
        </p:txBody>
      </p:sp>
      <p:sp>
        <p:nvSpPr>
          <p:cNvPr id="30" name="TextBox 29">
            <a:extLst>
              <a:ext uri="{FF2B5EF4-FFF2-40B4-BE49-F238E27FC236}">
                <a16:creationId xmlns:a16="http://schemas.microsoft.com/office/drawing/2014/main" id="{AF532268-CD62-354B-8392-D3EBD14B41B0}"/>
              </a:ext>
            </a:extLst>
          </p:cNvPr>
          <p:cNvSpPr txBox="1"/>
          <p:nvPr/>
        </p:nvSpPr>
        <p:spPr>
          <a:xfrm>
            <a:off x="5938775" y="6686041"/>
            <a:ext cx="1804168" cy="246221"/>
          </a:xfrm>
          <a:prstGeom prst="rect">
            <a:avLst/>
          </a:prstGeom>
          <a:noFill/>
        </p:spPr>
        <p:txBody>
          <a:bodyPr wrap="square" rtlCol="0">
            <a:spAutoFit/>
          </a:bodyPr>
          <a:lstStyle/>
          <a:p>
            <a:r>
              <a:rPr lang="en-GB" sz="1000" dirty="0"/>
              <a:t>Figure 33</a:t>
            </a:r>
          </a:p>
        </p:txBody>
      </p:sp>
      <p:sp>
        <p:nvSpPr>
          <p:cNvPr id="31" name="TextBox 30">
            <a:extLst>
              <a:ext uri="{FF2B5EF4-FFF2-40B4-BE49-F238E27FC236}">
                <a16:creationId xmlns:a16="http://schemas.microsoft.com/office/drawing/2014/main" id="{B3375491-DD6B-9D4A-BD1E-D17CBE8DE852}"/>
              </a:ext>
            </a:extLst>
          </p:cNvPr>
          <p:cNvSpPr txBox="1"/>
          <p:nvPr/>
        </p:nvSpPr>
        <p:spPr>
          <a:xfrm>
            <a:off x="5760439" y="3953681"/>
            <a:ext cx="1804168" cy="246221"/>
          </a:xfrm>
          <a:prstGeom prst="rect">
            <a:avLst/>
          </a:prstGeom>
          <a:noFill/>
        </p:spPr>
        <p:txBody>
          <a:bodyPr wrap="square" rtlCol="0">
            <a:spAutoFit/>
          </a:bodyPr>
          <a:lstStyle/>
          <a:p>
            <a:r>
              <a:rPr lang="en-GB" sz="1000" dirty="0"/>
              <a:t>Figure 30</a:t>
            </a:r>
          </a:p>
        </p:txBody>
      </p:sp>
      <p:sp>
        <p:nvSpPr>
          <p:cNvPr id="32" name="TextBox 31">
            <a:extLst>
              <a:ext uri="{FF2B5EF4-FFF2-40B4-BE49-F238E27FC236}">
                <a16:creationId xmlns:a16="http://schemas.microsoft.com/office/drawing/2014/main" id="{06A12EB6-9294-384D-827A-C0EA878AACC0}"/>
              </a:ext>
            </a:extLst>
          </p:cNvPr>
          <p:cNvSpPr txBox="1"/>
          <p:nvPr/>
        </p:nvSpPr>
        <p:spPr>
          <a:xfrm>
            <a:off x="2328576" y="4328272"/>
            <a:ext cx="1804168" cy="246221"/>
          </a:xfrm>
          <a:prstGeom prst="rect">
            <a:avLst/>
          </a:prstGeom>
          <a:noFill/>
        </p:spPr>
        <p:txBody>
          <a:bodyPr wrap="square" rtlCol="0">
            <a:spAutoFit/>
          </a:bodyPr>
          <a:lstStyle/>
          <a:p>
            <a:r>
              <a:rPr lang="en-GB" sz="1000" dirty="0"/>
              <a:t>Figure 29</a:t>
            </a:r>
          </a:p>
        </p:txBody>
      </p:sp>
      <p:sp>
        <p:nvSpPr>
          <p:cNvPr id="33" name="TextBox 32">
            <a:extLst>
              <a:ext uri="{FF2B5EF4-FFF2-40B4-BE49-F238E27FC236}">
                <a16:creationId xmlns:a16="http://schemas.microsoft.com/office/drawing/2014/main" id="{5D4E34DA-44DE-D643-9004-22715D777254}"/>
              </a:ext>
            </a:extLst>
          </p:cNvPr>
          <p:cNvSpPr txBox="1"/>
          <p:nvPr/>
        </p:nvSpPr>
        <p:spPr>
          <a:xfrm>
            <a:off x="2415766" y="6671219"/>
            <a:ext cx="1804168" cy="246221"/>
          </a:xfrm>
          <a:prstGeom prst="rect">
            <a:avLst/>
          </a:prstGeom>
          <a:noFill/>
        </p:spPr>
        <p:txBody>
          <a:bodyPr wrap="square" rtlCol="0">
            <a:spAutoFit/>
          </a:bodyPr>
          <a:lstStyle/>
          <a:p>
            <a:r>
              <a:rPr lang="en-GB" sz="1000" dirty="0"/>
              <a:t>Figure 32</a:t>
            </a:r>
          </a:p>
        </p:txBody>
      </p:sp>
      <p:pic>
        <p:nvPicPr>
          <p:cNvPr id="2" name="Picture 1">
            <a:extLst>
              <a:ext uri="{FF2B5EF4-FFF2-40B4-BE49-F238E27FC236}">
                <a16:creationId xmlns:a16="http://schemas.microsoft.com/office/drawing/2014/main" id="{EFC20FE0-2B8B-CF4F-B942-487D5446772E}"/>
              </a:ext>
            </a:extLst>
          </p:cNvPr>
          <p:cNvPicPr>
            <a:picLocks noChangeAspect="1"/>
          </p:cNvPicPr>
          <p:nvPr/>
        </p:nvPicPr>
        <p:blipFill rotWithShape="1">
          <a:blip r:embed="rId13"/>
          <a:srcRect l="19375" r="13670"/>
          <a:stretch/>
        </p:blipFill>
        <p:spPr>
          <a:xfrm>
            <a:off x="4958083" y="420115"/>
            <a:ext cx="1236549" cy="1846816"/>
          </a:xfrm>
          <a:prstGeom prst="rect">
            <a:avLst/>
          </a:prstGeom>
        </p:spPr>
      </p:pic>
    </p:spTree>
    <p:extLst>
      <p:ext uri="{BB962C8B-B14F-4D97-AF65-F5344CB8AC3E}">
        <p14:creationId xmlns:p14="http://schemas.microsoft.com/office/powerpoint/2010/main" val="21275231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1018196" cy="830997"/>
          </a:xfrm>
          <a:prstGeom prst="rect">
            <a:avLst/>
          </a:prstGeom>
          <a:noFill/>
        </p:spPr>
        <p:txBody>
          <a:bodyPr wrap="square" rtlCol="0">
            <a:spAutoFit/>
          </a:bodyPr>
          <a:lstStyle/>
          <a:p>
            <a:r>
              <a:rPr lang="en-GB" sz="4800" b="1" dirty="0">
                <a:solidFill>
                  <a:srgbClr val="92D050"/>
                </a:solidFill>
                <a:latin typeface="Calibri" panose="020F0502020204030204" pitchFamily="34" charset="0"/>
                <a:cs typeface="Calibri" panose="020F0502020204030204" pitchFamily="34" charset="0"/>
              </a:rPr>
              <a:t>The Buffalo Jump</a:t>
            </a:r>
          </a:p>
        </p:txBody>
      </p:sp>
      <p:sp>
        <p:nvSpPr>
          <p:cNvPr id="2" name="TextBox 1">
            <a:extLst>
              <a:ext uri="{FF2B5EF4-FFF2-40B4-BE49-F238E27FC236}">
                <a16:creationId xmlns:a16="http://schemas.microsoft.com/office/drawing/2014/main" id="{6804D48D-4F77-E148-B0FA-9253DA9251CE}"/>
              </a:ext>
            </a:extLst>
          </p:cNvPr>
          <p:cNvSpPr txBox="1"/>
          <p:nvPr/>
        </p:nvSpPr>
        <p:spPr>
          <a:xfrm>
            <a:off x="2012497" y="1481328"/>
            <a:ext cx="9380927" cy="5078313"/>
          </a:xfrm>
          <a:prstGeom prst="rect">
            <a:avLst/>
          </a:prstGeom>
          <a:noFill/>
        </p:spPr>
        <p:txBody>
          <a:bodyPr wrap="square" rtlCol="0">
            <a:spAutoFit/>
          </a:bodyPr>
          <a:lstStyle/>
          <a:p>
            <a:pPr marL="285750" indent="-285750">
              <a:buClr>
                <a:srgbClr val="9ED968"/>
              </a:buClr>
              <a:buSzPct val="120000"/>
              <a:buFont typeface="Zapf Dingbats"/>
              <a:buChar char="✿"/>
            </a:pPr>
            <a:r>
              <a:rPr lang="en-GB" dirty="0">
                <a:solidFill>
                  <a:srgbClr val="9ED968"/>
                </a:solidFill>
              </a:rPr>
              <a:t> </a:t>
            </a:r>
            <a:r>
              <a:rPr lang="en-GB" b="1" dirty="0"/>
              <a:t>What?</a:t>
            </a:r>
          </a:p>
          <a:p>
            <a:pPr marL="742950" lvl="1" indent="-285750">
              <a:buClr>
                <a:srgbClr val="9ED968"/>
              </a:buClr>
              <a:buSzPct val="120000"/>
              <a:buFont typeface="Zapf Dingbats"/>
              <a:buChar char="✿"/>
            </a:pPr>
            <a:endParaRPr lang="en-GB" dirty="0"/>
          </a:p>
          <a:p>
            <a:pPr marL="742950" lvl="1" indent="-285750">
              <a:buClr>
                <a:srgbClr val="9ED968"/>
              </a:buClr>
              <a:buSzPct val="120000"/>
              <a:buFont typeface="Zapf Dingbats"/>
              <a:buChar char="✿"/>
            </a:pPr>
            <a:r>
              <a:rPr lang="en-GB" dirty="0"/>
              <a:t>Communal hunting method</a:t>
            </a:r>
          </a:p>
          <a:p>
            <a:pPr marL="742950" lvl="1" indent="-285750">
              <a:buClr>
                <a:srgbClr val="9ED968"/>
              </a:buClr>
              <a:buSzPct val="120000"/>
              <a:buFont typeface="Zapf Dingbats"/>
              <a:buChar char="✿"/>
            </a:pPr>
            <a:r>
              <a:rPr lang="en-GB" dirty="0"/>
              <a:t>Luring a herd of bison off a cliff making them to plummet to their death </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b="1" dirty="0"/>
              <a:t>How?</a:t>
            </a:r>
          </a:p>
          <a:p>
            <a:pPr marL="742950" lvl="1" indent="-285750">
              <a:buClr>
                <a:srgbClr val="9ED968"/>
              </a:buClr>
              <a:buSzPct val="120000"/>
              <a:buFont typeface="Zapf Dingbats"/>
              <a:buChar char="✿"/>
            </a:pPr>
            <a:endParaRPr lang="en-GB" b="1" dirty="0"/>
          </a:p>
          <a:p>
            <a:pPr marL="742950" lvl="1" indent="-285750">
              <a:buClr>
                <a:srgbClr val="9ED968"/>
              </a:buClr>
              <a:buSzPct val="120000"/>
              <a:buFont typeface="Zapf Dingbats"/>
              <a:buChar char="✿"/>
            </a:pPr>
            <a:r>
              <a:rPr lang="en-GB" dirty="0"/>
              <a:t>Male masked himself in bison hides and imitates the animals behaviour</a:t>
            </a:r>
          </a:p>
          <a:p>
            <a:pPr marL="742950" lvl="1" indent="-285750">
              <a:buClr>
                <a:srgbClr val="9ED968"/>
              </a:buClr>
              <a:buSzPct val="120000"/>
              <a:buFont typeface="Zapf Dingbats"/>
              <a:buChar char="✿"/>
            </a:pPr>
            <a:r>
              <a:rPr lang="en-GB" dirty="0"/>
              <a:t>Created distressed calf calls driving the herd towards sound and cliff edge </a:t>
            </a:r>
          </a:p>
          <a:p>
            <a:pPr marL="742950" lvl="1" indent="-285750">
              <a:buClr>
                <a:srgbClr val="9ED968"/>
              </a:buClr>
              <a:buSzPct val="120000"/>
              <a:buFont typeface="Zapf Dingbats"/>
              <a:buChar char="✿"/>
            </a:pPr>
            <a:r>
              <a:rPr lang="en-GB" dirty="0"/>
              <a:t>Other tribe members disguised as wolves approached herd from behind</a:t>
            </a:r>
          </a:p>
          <a:p>
            <a:pPr marL="742950" lvl="1" indent="-285750">
              <a:buClr>
                <a:srgbClr val="9ED968"/>
              </a:buClr>
              <a:buSzPct val="120000"/>
              <a:buFont typeface="Zapf Dingbats"/>
              <a:buChar char="✿"/>
            </a:pPr>
            <a:r>
              <a:rPr lang="en-GB" dirty="0"/>
              <a:t>Forming a  V-shape configuration and waved sheets to guide bison off cliff</a:t>
            </a:r>
          </a:p>
          <a:p>
            <a:pPr lvl="1">
              <a:buClr>
                <a:srgbClr val="9ED968"/>
              </a:buClr>
              <a:buSzPct val="120000"/>
            </a:pPr>
            <a:endParaRPr lang="en-GB" dirty="0"/>
          </a:p>
          <a:p>
            <a:pPr marL="285750" indent="-285750">
              <a:buClr>
                <a:srgbClr val="9ED968"/>
              </a:buClr>
              <a:buSzPct val="120000"/>
              <a:buFont typeface="Zapf Dingbats"/>
              <a:buChar char="✿"/>
            </a:pPr>
            <a:r>
              <a:rPr lang="en-GB" b="1" dirty="0"/>
              <a:t>Why?</a:t>
            </a:r>
          </a:p>
          <a:p>
            <a:pPr marL="742950" lvl="1" indent="-285750">
              <a:buClr>
                <a:srgbClr val="9ED968"/>
              </a:buClr>
              <a:buSzPct val="120000"/>
              <a:buFont typeface="Zapf Dingbats"/>
              <a:buChar char="✿"/>
            </a:pPr>
            <a:endParaRPr lang="en-GB" dirty="0"/>
          </a:p>
          <a:p>
            <a:pPr marL="742950" lvl="1" indent="-285750">
              <a:buClr>
                <a:srgbClr val="9ED968"/>
              </a:buClr>
              <a:buSzPct val="120000"/>
              <a:buFont typeface="Zapf Dingbats"/>
              <a:buChar char="✿"/>
            </a:pPr>
            <a:r>
              <a:rPr lang="en-GB" dirty="0"/>
              <a:t>Could supply food, clothing and other resources for a tribes for a long time </a:t>
            </a:r>
          </a:p>
          <a:p>
            <a:pPr marL="742950" lvl="1" indent="-285750">
              <a:buClr>
                <a:srgbClr val="9ED968"/>
              </a:buClr>
              <a:buSzPct val="120000"/>
              <a:buFont typeface="Zapf Dingbats"/>
              <a:buChar char="✿"/>
            </a:pPr>
            <a:r>
              <a:rPr lang="en-GB" dirty="0"/>
              <a:t>A herd of 50 bison would provide around 11,000 – 20,000 pounds of meat</a:t>
            </a:r>
          </a:p>
          <a:p>
            <a:pPr marL="742950" lvl="1" indent="-285750">
              <a:buClr>
                <a:srgbClr val="9ED968"/>
              </a:buClr>
              <a:buSzPct val="120000"/>
              <a:buFont typeface="Zapf Dingbats"/>
              <a:buChar char="✿"/>
            </a:pPr>
            <a:endParaRPr lang="en-GB" dirty="0"/>
          </a:p>
          <a:p>
            <a:pPr marL="742950" lvl="1" indent="-285750">
              <a:buClr>
                <a:srgbClr val="9ED968"/>
              </a:buClr>
              <a:buSzPct val="120000"/>
              <a:buFont typeface="Zapf Dingbats"/>
              <a:buChar char="✿"/>
            </a:pPr>
            <a:endParaRPr lang="en-GB" dirty="0"/>
          </a:p>
        </p:txBody>
      </p:sp>
      <p:sp>
        <p:nvSpPr>
          <p:cNvPr id="3" name="Rectangle 2">
            <a:extLst>
              <a:ext uri="{FF2B5EF4-FFF2-40B4-BE49-F238E27FC236}">
                <a16:creationId xmlns:a16="http://schemas.microsoft.com/office/drawing/2014/main" id="{41E49F7E-5873-DE41-82FB-37C86CF51983}"/>
              </a:ext>
            </a:extLst>
          </p:cNvPr>
          <p:cNvSpPr/>
          <p:nvPr/>
        </p:nvSpPr>
        <p:spPr>
          <a:xfrm>
            <a:off x="0" y="6424076"/>
            <a:ext cx="9250218" cy="400110"/>
          </a:xfrm>
          <a:prstGeom prst="rect">
            <a:avLst/>
          </a:prstGeom>
        </p:spPr>
        <p:txBody>
          <a:bodyPr wrap="square">
            <a:spAutoFit/>
          </a:bodyPr>
          <a:lstStyle/>
          <a:p>
            <a:r>
              <a:rPr lang="en-GB" sz="1000" dirty="0"/>
              <a:t>24. Bison Bellows: Indigenous Hunting Practise’. In </a:t>
            </a:r>
            <a:r>
              <a:rPr lang="en-GB" sz="1000" i="1" dirty="0"/>
              <a:t>National Park Service </a:t>
            </a:r>
            <a:r>
              <a:rPr lang="en-GB" sz="1000" dirty="0"/>
              <a:t>[online], updated 6 November 2017 [cited 28 April 2019]. Available from: &lt;https://</a:t>
            </a:r>
            <a:r>
              <a:rPr lang="en-GB" sz="1000" dirty="0" err="1"/>
              <a:t>www.nps.gov</a:t>
            </a:r>
            <a:r>
              <a:rPr lang="en-GB" sz="1000" dirty="0"/>
              <a:t>/articles/bison-bellows-3-31-16.htm&gt;</a:t>
            </a:r>
          </a:p>
        </p:txBody>
      </p:sp>
    </p:spTree>
    <p:extLst>
      <p:ext uri="{BB962C8B-B14F-4D97-AF65-F5344CB8AC3E}">
        <p14:creationId xmlns:p14="http://schemas.microsoft.com/office/powerpoint/2010/main" val="36758811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1018196" cy="769441"/>
          </a:xfrm>
          <a:prstGeom prst="rect">
            <a:avLst/>
          </a:prstGeom>
          <a:noFill/>
        </p:spPr>
        <p:txBody>
          <a:bodyPr wrap="square" rtlCol="0">
            <a:spAutoFit/>
          </a:bodyPr>
          <a:lstStyle/>
          <a:p>
            <a:r>
              <a:rPr lang="en-GB" sz="4400" b="1" dirty="0">
                <a:solidFill>
                  <a:srgbClr val="92D050"/>
                </a:solidFill>
                <a:latin typeface="Calibri" panose="020F0502020204030204" pitchFamily="34" charset="0"/>
                <a:cs typeface="Calibri" panose="020F0502020204030204" pitchFamily="34" charset="0"/>
              </a:rPr>
              <a:t>Makah Indian Nation and Whale Hunting</a:t>
            </a:r>
          </a:p>
        </p:txBody>
      </p:sp>
      <p:sp>
        <p:nvSpPr>
          <p:cNvPr id="2" name="TextBox 1">
            <a:extLst>
              <a:ext uri="{FF2B5EF4-FFF2-40B4-BE49-F238E27FC236}">
                <a16:creationId xmlns:a16="http://schemas.microsoft.com/office/drawing/2014/main" id="{DAD4B7CE-14C6-5443-841E-C854988630D2}"/>
              </a:ext>
            </a:extLst>
          </p:cNvPr>
          <p:cNvSpPr txBox="1"/>
          <p:nvPr/>
        </p:nvSpPr>
        <p:spPr>
          <a:xfrm>
            <a:off x="1431701" y="1412731"/>
            <a:ext cx="10600944" cy="5078313"/>
          </a:xfrm>
          <a:prstGeom prst="rect">
            <a:avLst/>
          </a:prstGeom>
          <a:noFill/>
        </p:spPr>
        <p:txBody>
          <a:bodyPr wrap="square" rtlCol="0">
            <a:spAutoFit/>
          </a:bodyPr>
          <a:lstStyle/>
          <a:p>
            <a:pPr marL="285750" indent="-285750">
              <a:buClr>
                <a:srgbClr val="9ED968"/>
              </a:buClr>
              <a:buSzPct val="120000"/>
              <a:buFont typeface="Zapf Dingbats"/>
              <a:buChar char="✿"/>
            </a:pPr>
            <a:r>
              <a:rPr lang="en-GB" dirty="0"/>
              <a:t>Whaling is a significant part of their </a:t>
            </a:r>
            <a:r>
              <a:rPr lang="en-GB" b="1" dirty="0">
                <a:solidFill>
                  <a:srgbClr val="9ED968"/>
                </a:solidFill>
              </a:rPr>
              <a:t>culture, identity, ceremonies </a:t>
            </a:r>
            <a:r>
              <a:rPr lang="en-GB" dirty="0"/>
              <a:t>and</a:t>
            </a:r>
            <a:r>
              <a:rPr lang="en-GB" b="1" dirty="0">
                <a:solidFill>
                  <a:srgbClr val="9ED968"/>
                </a:solidFill>
              </a:rPr>
              <a:t> sustenance </a:t>
            </a:r>
          </a:p>
          <a:p>
            <a:pPr marL="285750" indent="-285750">
              <a:buClr>
                <a:srgbClr val="9ED968"/>
              </a:buClr>
              <a:buSzPct val="120000"/>
              <a:buFont typeface="Zapf Dingbats"/>
              <a:buChar char="✿"/>
            </a:pPr>
            <a:endParaRPr lang="en-GB" b="1" dirty="0">
              <a:solidFill>
                <a:srgbClr val="9ED968"/>
              </a:solidFill>
            </a:endParaRPr>
          </a:p>
          <a:p>
            <a:pPr marL="285750" indent="-285750">
              <a:buClr>
                <a:srgbClr val="9ED968"/>
              </a:buClr>
              <a:buSzPct val="120000"/>
              <a:buFont typeface="Zapf Dingbats"/>
              <a:buChar char="✿"/>
            </a:pPr>
            <a:r>
              <a:rPr lang="en-GB" dirty="0"/>
              <a:t>Relationship is least 1,500 years old </a:t>
            </a:r>
            <a:r>
              <a:rPr lang="en-GB" baseline="30000" dirty="0"/>
              <a:t>25</a:t>
            </a:r>
            <a:endParaRPr lang="en-GB" dirty="0"/>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Provide: oil, meat, blubber for food as well as bone, sinew and gut for carving and artwork</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Theme and inspiration of tribal songs, dances, designs and basketry</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Early 20</a:t>
            </a:r>
            <a:r>
              <a:rPr lang="en-GB" baseline="30000" dirty="0"/>
              <a:t>th</a:t>
            </a:r>
            <a:r>
              <a:rPr lang="en-GB" dirty="0"/>
              <a:t> Century whaling was banned due to exploitation of grey Whales by non-natives </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Mid 1990’s grey whales removed from United States Endangered Species Act list </a:t>
            </a:r>
          </a:p>
          <a:p>
            <a:pPr marL="285750" indent="-285750">
              <a:buClr>
                <a:srgbClr val="9ED968"/>
              </a:buClr>
              <a:buSzPct val="120000"/>
              <a:buFont typeface="Zapf Dingbats"/>
              <a:buChar char="✿"/>
            </a:pPr>
            <a:endParaRPr lang="en-GB" b="1" dirty="0">
              <a:solidFill>
                <a:srgbClr val="9ED968"/>
              </a:solidFill>
            </a:endParaRPr>
          </a:p>
          <a:p>
            <a:pPr marL="285750" indent="-285750">
              <a:buClr>
                <a:srgbClr val="9ED968"/>
              </a:buClr>
              <a:buSzPct val="120000"/>
              <a:buFont typeface="Zapf Dingbats"/>
              <a:buChar char="✿"/>
            </a:pPr>
            <a:r>
              <a:rPr lang="en-GB" dirty="0"/>
              <a:t>Resumed hunting and had their first successful hunt in 70 years</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Unable to hunt since 2000 but continue to fight for the pursuit</a:t>
            </a:r>
            <a:r>
              <a:rPr lang="en-GB" baseline="30000" dirty="0"/>
              <a:t>26</a:t>
            </a:r>
            <a:r>
              <a:rPr lang="en-GB" dirty="0"/>
              <a:t> </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endParaRPr lang="en-GB" dirty="0"/>
          </a:p>
        </p:txBody>
      </p:sp>
      <p:sp>
        <p:nvSpPr>
          <p:cNvPr id="3" name="Rectangle 2">
            <a:extLst>
              <a:ext uri="{FF2B5EF4-FFF2-40B4-BE49-F238E27FC236}">
                <a16:creationId xmlns:a16="http://schemas.microsoft.com/office/drawing/2014/main" id="{8AEA9ED1-E78F-F745-B754-8C15F130D178}"/>
              </a:ext>
            </a:extLst>
          </p:cNvPr>
          <p:cNvSpPr/>
          <p:nvPr/>
        </p:nvSpPr>
        <p:spPr>
          <a:xfrm>
            <a:off x="29742" y="6411573"/>
            <a:ext cx="9369552" cy="553998"/>
          </a:xfrm>
          <a:prstGeom prst="rect">
            <a:avLst/>
          </a:prstGeom>
        </p:spPr>
        <p:txBody>
          <a:bodyPr wrap="square">
            <a:spAutoFit/>
          </a:bodyPr>
          <a:lstStyle/>
          <a:p>
            <a:pPr>
              <a:buClr>
                <a:srgbClr val="9ED968"/>
              </a:buClr>
              <a:buSzPct val="120000"/>
            </a:pPr>
            <a:r>
              <a:rPr lang="en-GB" sz="1000" dirty="0"/>
              <a:t>25. ‘Description of the USA Aboriginal Subsistence Hunt: Makah Tribe’. </a:t>
            </a:r>
            <a:r>
              <a:rPr lang="en-GB" sz="1000" i="1" dirty="0"/>
              <a:t>International Whaling Commission </a:t>
            </a:r>
            <a:r>
              <a:rPr lang="en-GB" sz="1000" dirty="0"/>
              <a:t>[cited 28 April 2019]Available from: &lt;https://</a:t>
            </a:r>
            <a:r>
              <a:rPr lang="en-GB" sz="1000" dirty="0" err="1"/>
              <a:t>iwc.int</a:t>
            </a:r>
            <a:r>
              <a:rPr lang="en-GB" sz="1000" dirty="0"/>
              <a:t>/</a:t>
            </a:r>
            <a:r>
              <a:rPr lang="en-GB" sz="1000" dirty="0" err="1"/>
              <a:t>makah</a:t>
            </a:r>
            <a:r>
              <a:rPr lang="en-GB" sz="1000" dirty="0"/>
              <a:t>-tribe&gt;</a:t>
            </a:r>
          </a:p>
          <a:p>
            <a:pPr>
              <a:buClr>
                <a:srgbClr val="9ED968"/>
              </a:buClr>
              <a:buSzPct val="120000"/>
            </a:pPr>
            <a:r>
              <a:rPr lang="en-GB" sz="1000" dirty="0"/>
              <a:t>26. The Makah Whaling Tradition. In </a:t>
            </a:r>
            <a:r>
              <a:rPr lang="en-GB" sz="1000" i="1" dirty="0" err="1"/>
              <a:t>makah.com</a:t>
            </a:r>
            <a:r>
              <a:rPr lang="en-GB" sz="1000" i="1" dirty="0"/>
              <a:t> </a:t>
            </a:r>
            <a:r>
              <a:rPr lang="en-GB" sz="1000" dirty="0"/>
              <a:t>[online], updated 4 April 2014[cited 28 April 2019] Available from:&lt;</a:t>
            </a:r>
            <a:r>
              <a:rPr lang="en-GB" sz="1000" dirty="0">
                <a:hlinkClick r:id="rId3"/>
              </a:rPr>
              <a:t>https://makah.com/makah-tribal-info/whaling/</a:t>
            </a:r>
            <a:r>
              <a:rPr lang="en-GB" sz="1000" dirty="0"/>
              <a:t>&gt;</a:t>
            </a:r>
          </a:p>
          <a:p>
            <a:pPr>
              <a:buClr>
                <a:srgbClr val="9ED968"/>
              </a:buClr>
              <a:buSzPct val="120000"/>
            </a:pPr>
            <a:endParaRPr lang="en-GB" sz="1000" dirty="0"/>
          </a:p>
        </p:txBody>
      </p:sp>
    </p:spTree>
    <p:extLst>
      <p:ext uri="{BB962C8B-B14F-4D97-AF65-F5344CB8AC3E}">
        <p14:creationId xmlns:p14="http://schemas.microsoft.com/office/powerpoint/2010/main" val="18103758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 name="Picture 1">
            <a:extLst>
              <a:ext uri="{FF2B5EF4-FFF2-40B4-BE49-F238E27FC236}">
                <a16:creationId xmlns:a16="http://schemas.microsoft.com/office/drawing/2014/main" id="{EC5A576F-B00B-7540-A9FB-77FFF059BFA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55129" y="2983304"/>
            <a:ext cx="3714736" cy="3714736"/>
          </a:xfrm>
          <a:prstGeom prst="rect">
            <a:avLst/>
          </a:prstGeom>
        </p:spPr>
      </p:pic>
      <p:pic>
        <p:nvPicPr>
          <p:cNvPr id="3" name="Picture 2">
            <a:extLst>
              <a:ext uri="{FF2B5EF4-FFF2-40B4-BE49-F238E27FC236}">
                <a16:creationId xmlns:a16="http://schemas.microsoft.com/office/drawing/2014/main" id="{DCF098EA-985D-DE4D-82FF-56DA1F4980A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678423" y="99522"/>
            <a:ext cx="3394918" cy="2546189"/>
          </a:xfrm>
          <a:prstGeom prst="rect">
            <a:avLst/>
          </a:prstGeom>
        </p:spPr>
      </p:pic>
      <p:pic>
        <p:nvPicPr>
          <p:cNvPr id="8" name="Picture 7">
            <a:extLst>
              <a:ext uri="{FF2B5EF4-FFF2-40B4-BE49-F238E27FC236}">
                <a16:creationId xmlns:a16="http://schemas.microsoft.com/office/drawing/2014/main" id="{7A0F95F3-4D09-594A-B71F-A8674763FE7D}"/>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205014" y="4057842"/>
            <a:ext cx="4624835" cy="2640607"/>
          </a:xfrm>
          <a:prstGeom prst="rect">
            <a:avLst/>
          </a:prstGeom>
        </p:spPr>
      </p:pic>
      <p:pic>
        <p:nvPicPr>
          <p:cNvPr id="9" name="Picture 8">
            <a:extLst>
              <a:ext uri="{FF2B5EF4-FFF2-40B4-BE49-F238E27FC236}">
                <a16:creationId xmlns:a16="http://schemas.microsoft.com/office/drawing/2014/main" id="{AC849B01-FA89-7D42-8899-7816C5DC2D43}"/>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a:off x="4738734" y="1698436"/>
            <a:ext cx="3785596" cy="2203499"/>
          </a:xfrm>
          <a:prstGeom prst="rect">
            <a:avLst/>
          </a:prstGeom>
        </p:spPr>
      </p:pic>
      <p:pic>
        <p:nvPicPr>
          <p:cNvPr id="10" name="Picture 9">
            <a:extLst>
              <a:ext uri="{FF2B5EF4-FFF2-40B4-BE49-F238E27FC236}">
                <a16:creationId xmlns:a16="http://schemas.microsoft.com/office/drawing/2014/main" id="{5F91ACFE-FDF9-194E-86A6-12C7600333F0}"/>
              </a:ext>
            </a:extLst>
          </p:cNvPr>
          <p:cNvPicPr>
            <a:picLocks noChangeAspect="1"/>
          </p:cNvPicPr>
          <p:nvPr/>
        </p:nvPicPr>
        <p:blipFill>
          <a:blip r:embed="rId7"/>
          <a:stretch>
            <a:fillRect/>
          </a:stretch>
        </p:blipFill>
        <p:spPr>
          <a:xfrm>
            <a:off x="8995674" y="2825508"/>
            <a:ext cx="3088830" cy="2479765"/>
          </a:xfrm>
          <a:prstGeom prst="rect">
            <a:avLst/>
          </a:prstGeom>
        </p:spPr>
      </p:pic>
      <p:pic>
        <p:nvPicPr>
          <p:cNvPr id="12" name="Picture 11">
            <a:extLst>
              <a:ext uri="{FF2B5EF4-FFF2-40B4-BE49-F238E27FC236}">
                <a16:creationId xmlns:a16="http://schemas.microsoft.com/office/drawing/2014/main" id="{CF80E9D5-BC99-634D-BBD2-05E2DA7294C5}"/>
              </a:ext>
            </a:extLst>
          </p:cNvPr>
          <p:cNvPicPr>
            <a:picLocks noChangeAspect="1"/>
          </p:cNvPicPr>
          <p:nvPr/>
        </p:nvPicPr>
        <p:blipFill rotWithShape="1">
          <a:blip r:embed="rId8" cstate="email">
            <a:extLst>
              <a:ext uri="{28A0092B-C50C-407E-A947-70E740481C1C}">
                <a14:useLocalDpi xmlns:a14="http://schemas.microsoft.com/office/drawing/2010/main"/>
              </a:ext>
            </a:extLst>
          </a:blip>
          <a:srcRect/>
          <a:stretch/>
        </p:blipFill>
        <p:spPr>
          <a:xfrm>
            <a:off x="4830174" y="151274"/>
            <a:ext cx="3657990" cy="1289425"/>
          </a:xfrm>
          <a:prstGeom prst="rect">
            <a:avLst/>
          </a:prstGeom>
        </p:spPr>
      </p:pic>
      <p:sp>
        <p:nvSpPr>
          <p:cNvPr id="13" name="TextBox 12">
            <a:extLst>
              <a:ext uri="{FF2B5EF4-FFF2-40B4-BE49-F238E27FC236}">
                <a16:creationId xmlns:a16="http://schemas.microsoft.com/office/drawing/2014/main" id="{6B1C6160-CA8A-C043-BBC3-D59AE27E308F}"/>
              </a:ext>
            </a:extLst>
          </p:cNvPr>
          <p:cNvSpPr txBox="1"/>
          <p:nvPr/>
        </p:nvSpPr>
        <p:spPr>
          <a:xfrm>
            <a:off x="3869865" y="2779687"/>
            <a:ext cx="1804168" cy="246221"/>
          </a:xfrm>
          <a:prstGeom prst="rect">
            <a:avLst/>
          </a:prstGeom>
          <a:noFill/>
        </p:spPr>
        <p:txBody>
          <a:bodyPr wrap="square" rtlCol="0">
            <a:spAutoFit/>
          </a:bodyPr>
          <a:lstStyle/>
          <a:p>
            <a:r>
              <a:rPr lang="en-GB" sz="1000" dirty="0"/>
              <a:t>Figure 36</a:t>
            </a:r>
          </a:p>
        </p:txBody>
      </p:sp>
      <p:sp>
        <p:nvSpPr>
          <p:cNvPr id="14" name="TextBox 13">
            <a:extLst>
              <a:ext uri="{FF2B5EF4-FFF2-40B4-BE49-F238E27FC236}">
                <a16:creationId xmlns:a16="http://schemas.microsoft.com/office/drawing/2014/main" id="{9EB49FA0-E27E-B240-B95B-99715CB333FF}"/>
              </a:ext>
            </a:extLst>
          </p:cNvPr>
          <p:cNvSpPr txBox="1"/>
          <p:nvPr/>
        </p:nvSpPr>
        <p:spPr>
          <a:xfrm>
            <a:off x="3254804" y="6664043"/>
            <a:ext cx="1804168" cy="246221"/>
          </a:xfrm>
          <a:prstGeom prst="rect">
            <a:avLst/>
          </a:prstGeom>
          <a:noFill/>
        </p:spPr>
        <p:txBody>
          <a:bodyPr wrap="square" rtlCol="0">
            <a:spAutoFit/>
          </a:bodyPr>
          <a:lstStyle/>
          <a:p>
            <a:r>
              <a:rPr lang="en-GB" sz="1000" dirty="0"/>
              <a:t>Figure 40</a:t>
            </a:r>
          </a:p>
        </p:txBody>
      </p:sp>
      <p:sp>
        <p:nvSpPr>
          <p:cNvPr id="15" name="TextBox 14">
            <a:extLst>
              <a:ext uri="{FF2B5EF4-FFF2-40B4-BE49-F238E27FC236}">
                <a16:creationId xmlns:a16="http://schemas.microsoft.com/office/drawing/2014/main" id="{F1761F35-88B2-034F-AA63-9EBCF5AD5455}"/>
              </a:ext>
            </a:extLst>
          </p:cNvPr>
          <p:cNvSpPr txBox="1"/>
          <p:nvPr/>
        </p:nvSpPr>
        <p:spPr>
          <a:xfrm>
            <a:off x="8262914" y="6672031"/>
            <a:ext cx="1804168" cy="246221"/>
          </a:xfrm>
          <a:prstGeom prst="rect">
            <a:avLst/>
          </a:prstGeom>
          <a:noFill/>
        </p:spPr>
        <p:txBody>
          <a:bodyPr wrap="square" rtlCol="0">
            <a:spAutoFit/>
          </a:bodyPr>
          <a:lstStyle/>
          <a:p>
            <a:r>
              <a:rPr lang="en-GB" sz="1000" dirty="0"/>
              <a:t>Figure 41</a:t>
            </a:r>
          </a:p>
        </p:txBody>
      </p:sp>
      <p:sp>
        <p:nvSpPr>
          <p:cNvPr id="16" name="TextBox 15">
            <a:extLst>
              <a:ext uri="{FF2B5EF4-FFF2-40B4-BE49-F238E27FC236}">
                <a16:creationId xmlns:a16="http://schemas.microsoft.com/office/drawing/2014/main" id="{D9F3C694-2C60-D641-A10E-037436790C65}"/>
              </a:ext>
            </a:extLst>
          </p:cNvPr>
          <p:cNvSpPr txBox="1"/>
          <p:nvPr/>
        </p:nvSpPr>
        <p:spPr>
          <a:xfrm>
            <a:off x="11471913" y="5260957"/>
            <a:ext cx="1804168" cy="246221"/>
          </a:xfrm>
          <a:prstGeom prst="rect">
            <a:avLst/>
          </a:prstGeom>
          <a:noFill/>
        </p:spPr>
        <p:txBody>
          <a:bodyPr wrap="square" rtlCol="0">
            <a:spAutoFit/>
          </a:bodyPr>
          <a:lstStyle/>
          <a:p>
            <a:r>
              <a:rPr lang="en-GB" sz="1000" dirty="0"/>
              <a:t>Figure 42</a:t>
            </a:r>
          </a:p>
        </p:txBody>
      </p:sp>
      <p:sp>
        <p:nvSpPr>
          <p:cNvPr id="17" name="TextBox 16">
            <a:extLst>
              <a:ext uri="{FF2B5EF4-FFF2-40B4-BE49-F238E27FC236}">
                <a16:creationId xmlns:a16="http://schemas.microsoft.com/office/drawing/2014/main" id="{E2D8FF68-53AC-5046-B58A-F5A0FE6CA8E4}"/>
              </a:ext>
            </a:extLst>
          </p:cNvPr>
          <p:cNvSpPr txBox="1"/>
          <p:nvPr/>
        </p:nvSpPr>
        <p:spPr>
          <a:xfrm>
            <a:off x="11471913" y="2623553"/>
            <a:ext cx="1804168" cy="246221"/>
          </a:xfrm>
          <a:prstGeom prst="rect">
            <a:avLst/>
          </a:prstGeom>
          <a:noFill/>
        </p:spPr>
        <p:txBody>
          <a:bodyPr wrap="square" rtlCol="0">
            <a:spAutoFit/>
          </a:bodyPr>
          <a:lstStyle/>
          <a:p>
            <a:r>
              <a:rPr lang="en-GB" sz="1000" dirty="0"/>
              <a:t>Figure 38</a:t>
            </a:r>
          </a:p>
        </p:txBody>
      </p:sp>
      <p:sp>
        <p:nvSpPr>
          <p:cNvPr id="18" name="TextBox 17">
            <a:extLst>
              <a:ext uri="{FF2B5EF4-FFF2-40B4-BE49-F238E27FC236}">
                <a16:creationId xmlns:a16="http://schemas.microsoft.com/office/drawing/2014/main" id="{F8C5D953-9CC2-A040-9184-7F7FD5837515}"/>
              </a:ext>
            </a:extLst>
          </p:cNvPr>
          <p:cNvSpPr txBox="1"/>
          <p:nvPr/>
        </p:nvSpPr>
        <p:spPr>
          <a:xfrm>
            <a:off x="7927765" y="3847750"/>
            <a:ext cx="1804168" cy="246221"/>
          </a:xfrm>
          <a:prstGeom prst="rect">
            <a:avLst/>
          </a:prstGeom>
          <a:noFill/>
        </p:spPr>
        <p:txBody>
          <a:bodyPr wrap="square" rtlCol="0">
            <a:spAutoFit/>
          </a:bodyPr>
          <a:lstStyle/>
          <a:p>
            <a:r>
              <a:rPr lang="en-GB" sz="1000" dirty="0"/>
              <a:t>Figure 39</a:t>
            </a:r>
          </a:p>
        </p:txBody>
      </p:sp>
      <p:sp>
        <p:nvSpPr>
          <p:cNvPr id="19" name="TextBox 18">
            <a:extLst>
              <a:ext uri="{FF2B5EF4-FFF2-40B4-BE49-F238E27FC236}">
                <a16:creationId xmlns:a16="http://schemas.microsoft.com/office/drawing/2014/main" id="{1160EE15-792A-D64A-AB11-D96CC1FDB016}"/>
              </a:ext>
            </a:extLst>
          </p:cNvPr>
          <p:cNvSpPr txBox="1"/>
          <p:nvPr/>
        </p:nvSpPr>
        <p:spPr>
          <a:xfrm>
            <a:off x="7927765" y="1445082"/>
            <a:ext cx="1804168" cy="246221"/>
          </a:xfrm>
          <a:prstGeom prst="rect">
            <a:avLst/>
          </a:prstGeom>
          <a:noFill/>
        </p:spPr>
        <p:txBody>
          <a:bodyPr wrap="square" rtlCol="0">
            <a:spAutoFit/>
          </a:bodyPr>
          <a:lstStyle/>
          <a:p>
            <a:r>
              <a:rPr lang="en-GB" sz="1000" dirty="0"/>
              <a:t>Figure 37</a:t>
            </a:r>
          </a:p>
        </p:txBody>
      </p:sp>
      <p:pic>
        <p:nvPicPr>
          <p:cNvPr id="20" name="Picture 19">
            <a:extLst>
              <a:ext uri="{FF2B5EF4-FFF2-40B4-BE49-F238E27FC236}">
                <a16:creationId xmlns:a16="http://schemas.microsoft.com/office/drawing/2014/main" id="{C10E8119-8D4B-964C-8996-34BEA5C91B7D}"/>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2628365" y="99522"/>
            <a:ext cx="1804167" cy="2709416"/>
          </a:xfrm>
          <a:prstGeom prst="rect">
            <a:avLst/>
          </a:prstGeom>
        </p:spPr>
      </p:pic>
    </p:spTree>
    <p:extLst>
      <p:ext uri="{BB962C8B-B14F-4D97-AF65-F5344CB8AC3E}">
        <p14:creationId xmlns:p14="http://schemas.microsoft.com/office/powerpoint/2010/main" val="3120035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87042D05-E870-8148-826B-582081FEB3FB}"/>
              </a:ext>
            </a:extLst>
          </p:cNvPr>
          <p:cNvSpPr txBox="1"/>
          <p:nvPr/>
        </p:nvSpPr>
        <p:spPr>
          <a:xfrm>
            <a:off x="2133600" y="307183"/>
            <a:ext cx="7924800" cy="830997"/>
          </a:xfrm>
          <a:prstGeom prst="rect">
            <a:avLst/>
          </a:prstGeom>
          <a:noFill/>
        </p:spPr>
        <p:txBody>
          <a:bodyPr wrap="square" rtlCol="0">
            <a:spAutoFit/>
          </a:bodyPr>
          <a:lstStyle/>
          <a:p>
            <a:r>
              <a:rPr lang="en-GB" sz="4800" b="1" dirty="0">
                <a:solidFill>
                  <a:srgbClr val="92D050"/>
                </a:solidFill>
                <a:latin typeface="Calibri" panose="020F0502020204030204" pitchFamily="34" charset="0"/>
                <a:cs typeface="Calibri" panose="020F0502020204030204" pitchFamily="34" charset="0"/>
              </a:rPr>
              <a:t>Evaluation</a:t>
            </a:r>
            <a:r>
              <a:rPr lang="en-GB" sz="4000" b="1" dirty="0">
                <a:solidFill>
                  <a:srgbClr val="92D050"/>
                </a:solidFill>
                <a:latin typeface="Calibri" panose="020F0502020204030204" pitchFamily="34" charset="0"/>
                <a:cs typeface="Calibri" panose="020F0502020204030204" pitchFamily="34" charset="0"/>
              </a:rPr>
              <a:t> </a:t>
            </a:r>
          </a:p>
        </p:txBody>
      </p:sp>
      <p:sp>
        <p:nvSpPr>
          <p:cNvPr id="2" name="TextBox 1">
            <a:extLst>
              <a:ext uri="{FF2B5EF4-FFF2-40B4-BE49-F238E27FC236}">
                <a16:creationId xmlns:a16="http://schemas.microsoft.com/office/drawing/2014/main" id="{67AFD289-492C-7A40-96ED-CA5D11EB2B01}"/>
              </a:ext>
            </a:extLst>
          </p:cNvPr>
          <p:cNvSpPr txBox="1"/>
          <p:nvPr/>
        </p:nvSpPr>
        <p:spPr>
          <a:xfrm>
            <a:off x="2133600" y="1488642"/>
            <a:ext cx="8581650" cy="3139321"/>
          </a:xfrm>
          <a:prstGeom prst="rect">
            <a:avLst/>
          </a:prstGeom>
          <a:noFill/>
        </p:spPr>
        <p:txBody>
          <a:bodyPr wrap="square" rtlCol="0">
            <a:spAutoFit/>
          </a:bodyPr>
          <a:lstStyle/>
          <a:p>
            <a:pPr marL="285750" indent="-285750">
              <a:buClr>
                <a:srgbClr val="9ED968"/>
              </a:buClr>
              <a:buFont typeface="Zapf Dingbats"/>
              <a:buChar char="✿"/>
            </a:pPr>
            <a:r>
              <a:rPr lang="en-GB" dirty="0"/>
              <a:t>Ambivalent</a:t>
            </a:r>
          </a:p>
          <a:p>
            <a:pPr marL="285750" indent="-285750">
              <a:buClr>
                <a:srgbClr val="9ED968"/>
              </a:buClr>
              <a:buFont typeface="Zapf Dingbats"/>
              <a:buChar char="✿"/>
            </a:pPr>
            <a:endParaRPr lang="en-GB" dirty="0"/>
          </a:p>
          <a:p>
            <a:pPr marL="285750" indent="-285750">
              <a:buClr>
                <a:srgbClr val="9ED968"/>
              </a:buClr>
              <a:buFont typeface="Zapf Dingbats"/>
              <a:buChar char="✿"/>
            </a:pPr>
            <a:r>
              <a:rPr lang="en-GB" dirty="0"/>
              <a:t>It is clear that Native Americans are not fundamentally green</a:t>
            </a:r>
          </a:p>
          <a:p>
            <a:pPr marL="285750" indent="-285750">
              <a:buClr>
                <a:srgbClr val="9ED968"/>
              </a:buClr>
              <a:buFont typeface="Zapf Dingbats"/>
              <a:buChar char="✿"/>
            </a:pPr>
            <a:endParaRPr lang="en-GB" dirty="0"/>
          </a:p>
          <a:p>
            <a:pPr marL="285750" indent="-285750">
              <a:buClr>
                <a:srgbClr val="9ED968"/>
              </a:buClr>
              <a:buFont typeface="Zapf Dingbats"/>
              <a:buChar char="✿"/>
            </a:pPr>
            <a:r>
              <a:rPr lang="en-GB" dirty="0"/>
              <a:t>Conservation has not always been an issue for Native American tribes</a:t>
            </a:r>
          </a:p>
          <a:p>
            <a:pPr marL="285750" indent="-285750">
              <a:buClr>
                <a:srgbClr val="9ED968"/>
              </a:buClr>
              <a:buFont typeface="Zapf Dingbats"/>
              <a:buChar char="✿"/>
            </a:pPr>
            <a:endParaRPr lang="en-GB" dirty="0"/>
          </a:p>
          <a:p>
            <a:pPr marL="285750" indent="-285750">
              <a:buClr>
                <a:srgbClr val="9ED968"/>
              </a:buClr>
              <a:buFont typeface="Zapf Dingbats"/>
              <a:buChar char="✿"/>
            </a:pPr>
            <a:r>
              <a:rPr lang="en-GB" dirty="0"/>
              <a:t>‘Ecological Indian’ is not entirely inaccurate </a:t>
            </a:r>
          </a:p>
          <a:p>
            <a:pPr>
              <a:buClr>
                <a:srgbClr val="9ED968"/>
              </a:buClr>
            </a:pPr>
            <a:endParaRPr lang="en-GB" dirty="0"/>
          </a:p>
          <a:p>
            <a:pPr marL="285750" indent="-285750">
              <a:buClr>
                <a:srgbClr val="9ED968"/>
              </a:buClr>
              <a:buFont typeface="Zapf Dingbats"/>
              <a:buChar char="✿"/>
            </a:pPr>
            <a:r>
              <a:rPr lang="en-GB" dirty="0"/>
              <a:t>Respect the earth and the nature within it and view it as sacred</a:t>
            </a:r>
          </a:p>
          <a:p>
            <a:pPr marL="285750" indent="-285750">
              <a:buClr>
                <a:srgbClr val="9ED968"/>
              </a:buClr>
              <a:buFont typeface="Zapf Dingbats"/>
              <a:buChar char="✿"/>
            </a:pPr>
            <a:endParaRPr lang="en-GB" dirty="0"/>
          </a:p>
          <a:p>
            <a:pPr marL="285750" indent="-285750">
              <a:buClr>
                <a:srgbClr val="9ED968"/>
              </a:buClr>
              <a:buFont typeface="Zapf Dingbats"/>
              <a:buChar char="✿"/>
            </a:pPr>
            <a:r>
              <a:rPr lang="en-GB" dirty="0"/>
              <a:t>I think Native Americans are more ’green’ than ’grey’</a:t>
            </a:r>
          </a:p>
        </p:txBody>
      </p:sp>
    </p:spTree>
    <p:extLst>
      <p:ext uri="{BB962C8B-B14F-4D97-AF65-F5344CB8AC3E}">
        <p14:creationId xmlns:p14="http://schemas.microsoft.com/office/powerpoint/2010/main" val="29166113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 name="TextBox 1">
            <a:extLst>
              <a:ext uri="{FF2B5EF4-FFF2-40B4-BE49-F238E27FC236}">
                <a16:creationId xmlns:a16="http://schemas.microsoft.com/office/drawing/2014/main" id="{C0991373-34BB-3340-84F0-1C869644DD5C}"/>
              </a:ext>
            </a:extLst>
          </p:cNvPr>
          <p:cNvSpPr txBox="1"/>
          <p:nvPr/>
        </p:nvSpPr>
        <p:spPr>
          <a:xfrm>
            <a:off x="2133600" y="2274838"/>
            <a:ext cx="7924800" cy="2862322"/>
          </a:xfrm>
          <a:prstGeom prst="rect">
            <a:avLst/>
          </a:prstGeom>
          <a:noFill/>
        </p:spPr>
        <p:txBody>
          <a:bodyPr wrap="square" rtlCol="0">
            <a:spAutoFit/>
          </a:bodyPr>
          <a:lstStyle/>
          <a:p>
            <a:pPr algn="ctr"/>
            <a:r>
              <a:rPr lang="en-GB" sz="6000" b="1" dirty="0">
                <a:solidFill>
                  <a:schemeClr val="bg1"/>
                </a:solidFill>
                <a:latin typeface="Calibri" panose="020F0502020204030204" pitchFamily="34" charset="0"/>
                <a:cs typeface="Calibri" panose="020F0502020204030204" pitchFamily="34" charset="0"/>
              </a:rPr>
              <a:t>Thank you for listening</a:t>
            </a:r>
          </a:p>
          <a:p>
            <a:pPr algn="ctr"/>
            <a:endParaRPr lang="en-GB" sz="6000" b="1" dirty="0">
              <a:solidFill>
                <a:schemeClr val="bg1"/>
              </a:solidFill>
              <a:latin typeface="Calibri" panose="020F0502020204030204" pitchFamily="34" charset="0"/>
              <a:cs typeface="Calibri" panose="020F0502020204030204" pitchFamily="34" charset="0"/>
            </a:endParaRPr>
          </a:p>
          <a:p>
            <a:pPr algn="ctr"/>
            <a:r>
              <a:rPr lang="en-GB" sz="6000" b="1" dirty="0">
                <a:solidFill>
                  <a:schemeClr val="bg1"/>
                </a:solidFill>
                <a:latin typeface="Calibri" panose="020F0502020204030204" pitchFamily="34" charset="0"/>
                <a:cs typeface="Calibri" panose="020F0502020204030204" pitchFamily="34" charset="0"/>
              </a:rPr>
              <a:t>Any questions? </a:t>
            </a:r>
          </a:p>
        </p:txBody>
      </p:sp>
    </p:spTree>
    <p:extLst>
      <p:ext uri="{BB962C8B-B14F-4D97-AF65-F5344CB8AC3E}">
        <p14:creationId xmlns:p14="http://schemas.microsoft.com/office/powerpoint/2010/main" val="30525478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 name="TextBox 1">
            <a:extLst>
              <a:ext uri="{FF2B5EF4-FFF2-40B4-BE49-F238E27FC236}">
                <a16:creationId xmlns:a16="http://schemas.microsoft.com/office/drawing/2014/main" id="{C0991373-34BB-3340-84F0-1C869644DD5C}"/>
              </a:ext>
            </a:extLst>
          </p:cNvPr>
          <p:cNvSpPr txBox="1"/>
          <p:nvPr/>
        </p:nvSpPr>
        <p:spPr>
          <a:xfrm>
            <a:off x="2636872" y="411125"/>
            <a:ext cx="7924800" cy="830997"/>
          </a:xfrm>
          <a:prstGeom prst="rect">
            <a:avLst/>
          </a:prstGeom>
          <a:noFill/>
        </p:spPr>
        <p:txBody>
          <a:bodyPr wrap="square" rtlCol="0">
            <a:spAutoFit/>
          </a:bodyPr>
          <a:lstStyle/>
          <a:p>
            <a:r>
              <a:rPr lang="en-GB" sz="4800" b="1" dirty="0">
                <a:solidFill>
                  <a:schemeClr val="bg1"/>
                </a:solidFill>
                <a:latin typeface="Calibri" panose="020F0502020204030204" pitchFamily="34" charset="0"/>
                <a:cs typeface="Calibri" panose="020F0502020204030204" pitchFamily="34" charset="0"/>
              </a:rPr>
              <a:t>Bibliography </a:t>
            </a:r>
          </a:p>
        </p:txBody>
      </p:sp>
      <p:sp>
        <p:nvSpPr>
          <p:cNvPr id="4" name="TextBox 3">
            <a:extLst>
              <a:ext uri="{FF2B5EF4-FFF2-40B4-BE49-F238E27FC236}">
                <a16:creationId xmlns:a16="http://schemas.microsoft.com/office/drawing/2014/main" id="{6800A8E7-2DDB-F048-85FF-047212FE7F63}"/>
              </a:ext>
            </a:extLst>
          </p:cNvPr>
          <p:cNvSpPr txBox="1"/>
          <p:nvPr/>
        </p:nvSpPr>
        <p:spPr>
          <a:xfrm>
            <a:off x="2176272" y="1242122"/>
            <a:ext cx="10015728" cy="5647700"/>
          </a:xfrm>
          <a:prstGeom prst="rect">
            <a:avLst/>
          </a:prstGeom>
          <a:noFill/>
        </p:spPr>
        <p:txBody>
          <a:bodyPr wrap="square" rtlCol="0">
            <a:spAutoFit/>
          </a:bodyPr>
          <a:lstStyle/>
          <a:p>
            <a:pPr marL="285750" indent="-285750">
              <a:buClr>
                <a:schemeClr val="bg1"/>
              </a:buClr>
              <a:buFont typeface="Zapf Dingbats"/>
              <a:buChar char="✿"/>
            </a:pPr>
            <a:endParaRPr lang="en-GB" sz="1100" dirty="0">
              <a:solidFill>
                <a:schemeClr val="bg1"/>
              </a:solidFill>
              <a:latin typeface="Calibri" panose="020F0502020204030204" pitchFamily="34" charset="0"/>
              <a:cs typeface="Calibri" panose="020F0502020204030204" pitchFamily="34" charset="0"/>
            </a:endParaRPr>
          </a:p>
          <a:p>
            <a:pPr marL="285750" indent="-285750">
              <a:buClr>
                <a:schemeClr val="bg1"/>
              </a:buClr>
              <a:buFont typeface="Zapf Dingbats"/>
              <a:buChar char="✿"/>
            </a:pPr>
            <a:r>
              <a:rPr lang="en-GB" sz="1100" dirty="0">
                <a:solidFill>
                  <a:schemeClr val="bg1"/>
                </a:solidFill>
              </a:rPr>
              <a:t>Animism. In </a:t>
            </a:r>
            <a:r>
              <a:rPr lang="en-GB" sz="1100" i="1" dirty="0">
                <a:solidFill>
                  <a:schemeClr val="bg1"/>
                </a:solidFill>
              </a:rPr>
              <a:t>Cherokee Indian Culture </a:t>
            </a:r>
            <a:r>
              <a:rPr lang="en-GB" sz="1100" dirty="0">
                <a:solidFill>
                  <a:schemeClr val="bg1"/>
                </a:solidFill>
              </a:rPr>
              <a:t>[online], [cited 28 April 2019]. Available from:&lt;</a:t>
            </a:r>
            <a:r>
              <a:rPr lang="en-GB" sz="1100" dirty="0">
                <a:solidFill>
                  <a:schemeClr val="bg1"/>
                </a:solidFill>
                <a:hlinkClick r:id="rId3">
                  <a:extLst>
                    <a:ext uri="{A12FA001-AC4F-418D-AE19-62706E023703}">
                      <ahyp:hlinkClr xmlns:ahyp="http://schemas.microsoft.com/office/drawing/2018/hyperlinkcolor" val="tx"/>
                    </a:ext>
                  </a:extLst>
                </a:hlinkClick>
              </a:rPr>
              <a:t>https://kellibradycontentknowledge.weebly.com/animism.html</a:t>
            </a:r>
            <a:r>
              <a:rPr lang="en-GB" sz="1100" dirty="0">
                <a:solidFill>
                  <a:schemeClr val="bg1"/>
                </a:solidFill>
              </a:rPr>
              <a:t>&gt;</a:t>
            </a:r>
          </a:p>
          <a:p>
            <a:pPr marL="285750" indent="-285750">
              <a:buClr>
                <a:schemeClr val="bg1"/>
              </a:buClr>
              <a:buFont typeface="Zapf Dingbats"/>
              <a:buChar char="✿"/>
            </a:pPr>
            <a:r>
              <a:rPr lang="en-GB" sz="1100" dirty="0">
                <a:solidFill>
                  <a:schemeClr val="bg1"/>
                </a:solidFill>
                <a:latin typeface="Calibri" panose="020F0502020204030204" pitchFamily="34" charset="0"/>
                <a:cs typeface="Calibri" panose="020F0502020204030204" pitchFamily="34" charset="0"/>
              </a:rPr>
              <a:t>‘Bison Bellows: Indigenous Hunting Practise’. In </a:t>
            </a:r>
            <a:r>
              <a:rPr lang="en-GB" sz="1100" i="1" dirty="0">
                <a:solidFill>
                  <a:schemeClr val="bg1"/>
                </a:solidFill>
                <a:latin typeface="Calibri" panose="020F0502020204030204" pitchFamily="34" charset="0"/>
                <a:cs typeface="Calibri" panose="020F0502020204030204" pitchFamily="34" charset="0"/>
              </a:rPr>
              <a:t>National Park Service </a:t>
            </a:r>
            <a:r>
              <a:rPr lang="en-GB" sz="1100" dirty="0">
                <a:solidFill>
                  <a:schemeClr val="bg1"/>
                </a:solidFill>
                <a:latin typeface="Calibri" panose="020F0502020204030204" pitchFamily="34" charset="0"/>
                <a:cs typeface="Calibri" panose="020F0502020204030204" pitchFamily="34" charset="0"/>
              </a:rPr>
              <a:t>[online], updated 6 November 2017 [cited 28 April 2019]. Available from: &lt;https://</a:t>
            </a:r>
            <a:r>
              <a:rPr lang="en-GB" sz="1100" dirty="0" err="1">
                <a:solidFill>
                  <a:schemeClr val="bg1"/>
                </a:solidFill>
                <a:latin typeface="Calibri" panose="020F0502020204030204" pitchFamily="34" charset="0"/>
                <a:cs typeface="Calibri" panose="020F0502020204030204" pitchFamily="34" charset="0"/>
              </a:rPr>
              <a:t>www.nps.gov</a:t>
            </a:r>
            <a:r>
              <a:rPr lang="en-GB" sz="1100" dirty="0">
                <a:solidFill>
                  <a:schemeClr val="bg1"/>
                </a:solidFill>
                <a:latin typeface="Calibri" panose="020F0502020204030204" pitchFamily="34" charset="0"/>
                <a:cs typeface="Calibri" panose="020F0502020204030204" pitchFamily="34" charset="0"/>
              </a:rPr>
              <a:t>/articles/bison-bellows-3-31-16.htm&gt;</a:t>
            </a:r>
          </a:p>
          <a:p>
            <a:pPr marL="285750" indent="-285750">
              <a:buClr>
                <a:schemeClr val="bg1"/>
              </a:buClr>
              <a:buFont typeface="Zapf Dingbats"/>
              <a:buChar char="✿"/>
            </a:pPr>
            <a:r>
              <a:rPr lang="en-GB" sz="1100" dirty="0">
                <a:solidFill>
                  <a:schemeClr val="bg1"/>
                </a:solidFill>
                <a:latin typeface="Calibri" panose="020F0502020204030204" pitchFamily="34" charset="0"/>
                <a:cs typeface="Calibri" panose="020F0502020204030204" pitchFamily="34" charset="0"/>
              </a:rPr>
              <a:t>Booth, Annie </a:t>
            </a:r>
            <a:r>
              <a:rPr lang="en-GB" sz="1100" dirty="0" err="1">
                <a:solidFill>
                  <a:schemeClr val="bg1"/>
                </a:solidFill>
                <a:latin typeface="Calibri" panose="020F0502020204030204" pitchFamily="34" charset="0"/>
                <a:cs typeface="Calibri" panose="020F0502020204030204" pitchFamily="34" charset="0"/>
              </a:rPr>
              <a:t>L.,</a:t>
            </a:r>
            <a:r>
              <a:rPr lang="en-GB" sz="1100" i="1" dirty="0" err="1">
                <a:solidFill>
                  <a:schemeClr val="bg1"/>
                </a:solidFill>
                <a:latin typeface="Calibri" panose="020F0502020204030204" pitchFamily="34" charset="0"/>
                <a:cs typeface="Calibri" panose="020F0502020204030204" pitchFamily="34" charset="0"/>
              </a:rPr>
              <a:t>‘</a:t>
            </a:r>
            <a:r>
              <a:rPr lang="en-GB" sz="1100" dirty="0" err="1">
                <a:solidFill>
                  <a:schemeClr val="bg1"/>
                </a:solidFill>
                <a:latin typeface="Calibri" panose="020F0502020204030204" pitchFamily="34" charset="0"/>
                <a:cs typeface="Calibri" panose="020F0502020204030204" pitchFamily="34" charset="0"/>
              </a:rPr>
              <a:t>We</a:t>
            </a:r>
            <a:r>
              <a:rPr lang="en-GB" sz="1100" dirty="0">
                <a:solidFill>
                  <a:schemeClr val="bg1"/>
                </a:solidFill>
                <a:latin typeface="Calibri" panose="020F0502020204030204" pitchFamily="34" charset="0"/>
                <a:cs typeface="Calibri" panose="020F0502020204030204" pitchFamily="34" charset="0"/>
              </a:rPr>
              <a:t> Are The Land: Native Americans View Of Nature’, in </a:t>
            </a:r>
            <a:r>
              <a:rPr lang="en-GB" sz="1100" i="1" dirty="0">
                <a:solidFill>
                  <a:schemeClr val="bg1"/>
                </a:solidFill>
                <a:latin typeface="Calibri" panose="020F0502020204030204" pitchFamily="34" charset="0"/>
                <a:cs typeface="Calibri" panose="020F0502020204030204" pitchFamily="34" charset="0"/>
              </a:rPr>
              <a:t>Nature Across Cultures: Views of Nature and the Environment in Non-Western Cultures, </a:t>
            </a:r>
            <a:r>
              <a:rPr lang="en-GB" sz="1100" dirty="0">
                <a:solidFill>
                  <a:schemeClr val="bg1"/>
                </a:solidFill>
                <a:latin typeface="Calibri" panose="020F0502020204030204" pitchFamily="34" charset="0"/>
                <a:cs typeface="Calibri" panose="020F0502020204030204" pitchFamily="34" charset="0"/>
              </a:rPr>
              <a:t>ed. by Helaine Selin, (Massachusetts: Springer Science &amp; Business Media, 2013), pp. 329- 350 .</a:t>
            </a:r>
            <a:endParaRPr lang="en-GB" sz="1100" i="1" dirty="0">
              <a:solidFill>
                <a:schemeClr val="bg1"/>
              </a:solidFill>
              <a:latin typeface="Calibri" panose="020F0502020204030204" pitchFamily="34" charset="0"/>
              <a:cs typeface="Calibri" panose="020F0502020204030204" pitchFamily="34" charset="0"/>
            </a:endParaRPr>
          </a:p>
          <a:p>
            <a:pPr marL="285750" indent="-285750">
              <a:buClr>
                <a:schemeClr val="bg1"/>
              </a:buClr>
              <a:buFont typeface="Zapf Dingbats"/>
              <a:buChar char="✿"/>
            </a:pPr>
            <a:r>
              <a:rPr lang="en-GB" sz="1100" dirty="0">
                <a:solidFill>
                  <a:schemeClr val="bg1"/>
                </a:solidFill>
              </a:rPr>
              <a:t>Campbell, Peter B. ,‘’Those are our Eiffel Towers, our Pyramids’: Why Standing Rock is about much more than oil’, </a:t>
            </a:r>
            <a:r>
              <a:rPr lang="en-GB" sz="1100" i="1" dirty="0">
                <a:solidFill>
                  <a:schemeClr val="bg1"/>
                </a:solidFill>
              </a:rPr>
              <a:t>The Guardian</a:t>
            </a:r>
            <a:r>
              <a:rPr lang="en-GB" sz="1100" dirty="0">
                <a:solidFill>
                  <a:schemeClr val="bg1"/>
                </a:solidFill>
              </a:rPr>
              <a:t>, 15 May 2017&lt;https://</a:t>
            </a:r>
            <a:r>
              <a:rPr lang="en-GB" sz="1100" dirty="0" err="1">
                <a:solidFill>
                  <a:schemeClr val="bg1"/>
                </a:solidFill>
              </a:rPr>
              <a:t>www.theguardian.com</a:t>
            </a:r>
            <a:r>
              <a:rPr lang="en-GB" sz="1100" dirty="0">
                <a:solidFill>
                  <a:schemeClr val="bg1"/>
                </a:solidFill>
              </a:rPr>
              <a:t>/science/2017/may/15/those-are-our-eiffel-towers-our-pyramids-why-standing-rock-is-about-much-more-than-oil&gt; [accessed 28 April 2]</a:t>
            </a:r>
            <a:endParaRPr lang="en-GB" sz="1100" dirty="0">
              <a:solidFill>
                <a:schemeClr val="bg1"/>
              </a:solidFill>
              <a:latin typeface="Calibri" panose="020F0502020204030204" pitchFamily="34" charset="0"/>
              <a:cs typeface="Calibri" panose="020F0502020204030204" pitchFamily="34" charset="0"/>
            </a:endParaRPr>
          </a:p>
          <a:p>
            <a:pPr marL="285750" indent="-285750">
              <a:buClr>
                <a:schemeClr val="bg1"/>
              </a:buClr>
              <a:buFont typeface="Zapf Dingbats"/>
              <a:buChar char="✿"/>
            </a:pPr>
            <a:r>
              <a:rPr lang="en-GB" sz="1100" dirty="0">
                <a:solidFill>
                  <a:schemeClr val="bg1"/>
                </a:solidFill>
              </a:rPr>
              <a:t>Coleen, Native Americans and Buffalo. In </a:t>
            </a:r>
            <a:r>
              <a:rPr lang="en-GB" sz="1100" i="1" dirty="0">
                <a:solidFill>
                  <a:schemeClr val="bg1"/>
                </a:solidFill>
              </a:rPr>
              <a:t>The Wandering Bull, LLC </a:t>
            </a:r>
            <a:r>
              <a:rPr lang="en-GB" sz="1100" dirty="0">
                <a:solidFill>
                  <a:schemeClr val="bg1"/>
                </a:solidFill>
              </a:rPr>
              <a:t>[online], updated 17 March 2017, [cited 28 April 2019] Available form:&lt;</a:t>
            </a:r>
            <a:r>
              <a:rPr lang="en-GB" sz="1100" dirty="0">
                <a:solidFill>
                  <a:schemeClr val="bg1"/>
                </a:solidFill>
                <a:hlinkClick r:id="rId4">
                  <a:extLst>
                    <a:ext uri="{A12FA001-AC4F-418D-AE19-62706E023703}">
                      <ahyp:hlinkClr xmlns:ahyp="http://schemas.microsoft.com/office/drawing/2018/hyperlinkcolor" val="tx"/>
                    </a:ext>
                  </a:extLst>
                </a:hlinkClick>
              </a:rPr>
              <a:t>https://wanderingbull.com/native-americans-buffalo/</a:t>
            </a:r>
            <a:r>
              <a:rPr lang="en-GB" sz="1100" dirty="0">
                <a:solidFill>
                  <a:schemeClr val="bg1"/>
                </a:solidFill>
              </a:rPr>
              <a:t>&gt;</a:t>
            </a:r>
          </a:p>
          <a:p>
            <a:pPr marL="285750" indent="-285750">
              <a:buClr>
                <a:schemeClr val="bg1"/>
              </a:buClr>
              <a:buFont typeface="Zapf Dingbats"/>
              <a:buChar char="✿"/>
            </a:pPr>
            <a:r>
              <a:rPr lang="en-GB" sz="1100" dirty="0">
                <a:solidFill>
                  <a:schemeClr val="bg1"/>
                </a:solidFill>
              </a:rPr>
              <a:t>‘Description of the USA Aboriginal Subsistence Hunt: Makah Tribe’. </a:t>
            </a:r>
            <a:r>
              <a:rPr lang="en-GB" sz="1100" i="1" dirty="0">
                <a:solidFill>
                  <a:schemeClr val="bg1"/>
                </a:solidFill>
              </a:rPr>
              <a:t>International Whaling Commission </a:t>
            </a:r>
            <a:r>
              <a:rPr lang="en-GB" sz="1100" dirty="0">
                <a:solidFill>
                  <a:schemeClr val="bg1"/>
                </a:solidFill>
              </a:rPr>
              <a:t>[cited 28 April 2019]Available from: &lt;https://</a:t>
            </a:r>
            <a:r>
              <a:rPr lang="en-GB" sz="1100" dirty="0" err="1">
                <a:solidFill>
                  <a:schemeClr val="bg1"/>
                </a:solidFill>
              </a:rPr>
              <a:t>iwc.int</a:t>
            </a:r>
            <a:r>
              <a:rPr lang="en-GB" sz="1100" dirty="0">
                <a:solidFill>
                  <a:schemeClr val="bg1"/>
                </a:solidFill>
              </a:rPr>
              <a:t>/</a:t>
            </a:r>
            <a:r>
              <a:rPr lang="en-GB" sz="1100" dirty="0" err="1">
                <a:solidFill>
                  <a:schemeClr val="bg1"/>
                </a:solidFill>
              </a:rPr>
              <a:t>makah</a:t>
            </a:r>
            <a:r>
              <a:rPr lang="en-GB" sz="1100" dirty="0">
                <a:solidFill>
                  <a:schemeClr val="bg1"/>
                </a:solidFill>
              </a:rPr>
              <a:t>-tribe&gt;</a:t>
            </a:r>
          </a:p>
          <a:p>
            <a:pPr marL="285750" indent="-285750">
              <a:buClr>
                <a:schemeClr val="bg1"/>
              </a:buClr>
              <a:buFont typeface="Zapf Dingbats"/>
              <a:buChar char="✿"/>
            </a:pPr>
            <a:r>
              <a:rPr lang="en-GB" sz="1100" dirty="0">
                <a:solidFill>
                  <a:schemeClr val="bg1"/>
                </a:solidFill>
              </a:rPr>
              <a:t>Forbes, Jack D. Indigenous Americans: Spirituality and </a:t>
            </a:r>
            <a:r>
              <a:rPr lang="en-GB" sz="1100" dirty="0" err="1">
                <a:solidFill>
                  <a:schemeClr val="bg1"/>
                </a:solidFill>
              </a:rPr>
              <a:t>Ecos</a:t>
            </a:r>
            <a:r>
              <a:rPr lang="en-GB" sz="1100" dirty="0">
                <a:solidFill>
                  <a:schemeClr val="bg1"/>
                </a:solidFill>
              </a:rPr>
              <a:t>. In </a:t>
            </a:r>
            <a:r>
              <a:rPr lang="en-GB" sz="1100" i="1" dirty="0">
                <a:solidFill>
                  <a:schemeClr val="bg1"/>
                </a:solidFill>
              </a:rPr>
              <a:t>Daedalus </a:t>
            </a:r>
            <a:r>
              <a:rPr lang="en-GB" sz="1100" dirty="0">
                <a:solidFill>
                  <a:schemeClr val="bg1"/>
                </a:solidFill>
              </a:rPr>
              <a:t>[online], 2001, [cited 28 April 2019]. Available from: &lt;</a:t>
            </a:r>
            <a:r>
              <a:rPr lang="en-GB" sz="1100" dirty="0">
                <a:solidFill>
                  <a:schemeClr val="bg1"/>
                </a:solidFill>
                <a:hlinkClick r:id="rId5">
                  <a:extLst>
                    <a:ext uri="{A12FA001-AC4F-418D-AE19-62706E023703}">
                      <ahyp:hlinkClr xmlns:ahyp="http://schemas.microsoft.com/office/drawing/2018/hyperlinkcolor" val="tx"/>
                    </a:ext>
                  </a:extLst>
                </a:hlinkClick>
              </a:rPr>
              <a:t>https://www.amacad.org/publication/indigenous-americans-spirituality-and-ecos</a:t>
            </a:r>
            <a:r>
              <a:rPr lang="en-GB" sz="1100" dirty="0">
                <a:solidFill>
                  <a:schemeClr val="bg1"/>
                </a:solidFill>
              </a:rPr>
              <a:t>&gt;</a:t>
            </a:r>
          </a:p>
          <a:p>
            <a:pPr marL="285750" indent="-285750">
              <a:buClr>
                <a:schemeClr val="bg1"/>
              </a:buClr>
              <a:buFont typeface="Zapf Dingbats"/>
              <a:buChar char="✿"/>
            </a:pPr>
            <a:r>
              <a:rPr lang="en-GB" sz="1100" dirty="0">
                <a:solidFill>
                  <a:schemeClr val="bg1"/>
                </a:solidFill>
                <a:latin typeface="Calibri" panose="020F0502020204030204" pitchFamily="34" charset="0"/>
                <a:cs typeface="Calibri" panose="020F0502020204030204" pitchFamily="34" charset="0"/>
              </a:rPr>
              <a:t>Grim, John A. Ecology and Religion: Ecology And Indigenous Traditions. In </a:t>
            </a:r>
            <a:r>
              <a:rPr lang="en-GB" sz="1100" i="1" dirty="0" err="1">
                <a:solidFill>
                  <a:schemeClr val="bg1"/>
                </a:solidFill>
                <a:latin typeface="Calibri" panose="020F0502020204030204" pitchFamily="34" charset="0"/>
                <a:cs typeface="Calibri" panose="020F0502020204030204" pitchFamily="34" charset="0"/>
              </a:rPr>
              <a:t>Encyclopedia.com</a:t>
            </a:r>
            <a:r>
              <a:rPr lang="en-GB" sz="1100" dirty="0">
                <a:solidFill>
                  <a:schemeClr val="bg1"/>
                </a:solidFill>
                <a:latin typeface="Calibri" panose="020F0502020204030204" pitchFamily="34" charset="0"/>
                <a:cs typeface="Calibri" panose="020F0502020204030204" pitchFamily="34" charset="0"/>
              </a:rPr>
              <a:t>, 2005  [cited 27 April 2019]. Available from: </a:t>
            </a:r>
            <a:r>
              <a:rPr lang="en-GB" sz="1100" dirty="0">
                <a:solidFill>
                  <a:schemeClr val="bg1"/>
                </a:solidFill>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https://www.encyclopedia.com/environment/encyclopedias-almanacs-transcripts-and-maps/ecology-and-religion-ecology-and-indigenous-traditions</a:t>
            </a:r>
            <a:endParaRPr lang="en-GB" sz="1100" dirty="0">
              <a:solidFill>
                <a:schemeClr val="bg1"/>
              </a:solidFill>
              <a:latin typeface="Calibri" panose="020F0502020204030204" pitchFamily="34" charset="0"/>
              <a:cs typeface="Calibri" panose="020F0502020204030204" pitchFamily="34" charset="0"/>
            </a:endParaRPr>
          </a:p>
          <a:p>
            <a:pPr marL="285750" indent="-285750">
              <a:buClr>
                <a:schemeClr val="bg1"/>
              </a:buClr>
              <a:buFont typeface="Zapf Dingbats"/>
              <a:buChar char="✿"/>
            </a:pPr>
            <a:r>
              <a:rPr lang="en-GB" sz="1100" dirty="0">
                <a:solidFill>
                  <a:schemeClr val="bg1"/>
                </a:solidFill>
                <a:latin typeface="Calibri" panose="020F0502020204030204" pitchFamily="34" charset="0"/>
                <a:cs typeface="Calibri" panose="020F0502020204030204" pitchFamily="34" charset="0"/>
              </a:rPr>
              <a:t>Goldberg, Eric and Mike Gabriel, </a:t>
            </a:r>
            <a:r>
              <a:rPr lang="en-GB" sz="1100" i="1" dirty="0">
                <a:solidFill>
                  <a:schemeClr val="bg1"/>
                </a:solidFill>
                <a:latin typeface="Calibri" panose="020F0502020204030204" pitchFamily="34" charset="0"/>
                <a:cs typeface="Calibri" panose="020F0502020204030204" pitchFamily="34" charset="0"/>
              </a:rPr>
              <a:t>Pocahontas</a:t>
            </a:r>
            <a:r>
              <a:rPr lang="en-GB" sz="1100" dirty="0">
                <a:solidFill>
                  <a:schemeClr val="bg1"/>
                </a:solidFill>
                <a:latin typeface="Calibri" panose="020F0502020204030204" pitchFamily="34" charset="0"/>
                <a:cs typeface="Calibri" panose="020F0502020204030204" pitchFamily="34" charset="0"/>
              </a:rPr>
              <a:t> (Walt Disney Animation Studios; Buena Vista Pictures Distribution, Inc., 1995).</a:t>
            </a:r>
          </a:p>
          <a:p>
            <a:pPr marL="285750" indent="-285750">
              <a:buClr>
                <a:schemeClr val="bg1"/>
              </a:buClr>
              <a:buFont typeface="Zapf Dingbats"/>
              <a:buChar char="✿"/>
            </a:pPr>
            <a:r>
              <a:rPr lang="en-GB" sz="1100" dirty="0">
                <a:solidFill>
                  <a:schemeClr val="bg1"/>
                </a:solidFill>
                <a:latin typeface="Calibri" panose="020F0502020204030204" pitchFamily="34" charset="0"/>
                <a:cs typeface="Calibri" panose="020F0502020204030204" pitchFamily="34" charset="0"/>
              </a:rPr>
              <a:t>Grim, John A., Indigenous Traditions and Ecology, </a:t>
            </a:r>
            <a:r>
              <a:rPr lang="en-GB" sz="1100" i="1" dirty="0">
                <a:solidFill>
                  <a:schemeClr val="bg1"/>
                </a:solidFill>
                <a:latin typeface="Calibri" panose="020F0502020204030204" pitchFamily="34" charset="0"/>
                <a:cs typeface="Calibri" panose="020F0502020204030204" pitchFamily="34" charset="0"/>
              </a:rPr>
              <a:t>The Forum on Religion and Ecology at Yale, </a:t>
            </a:r>
            <a:r>
              <a:rPr lang="en-GB" sz="1100" dirty="0">
                <a:solidFill>
                  <a:schemeClr val="bg1"/>
                </a:solidFill>
                <a:latin typeface="Calibri" panose="020F0502020204030204" pitchFamily="34" charset="0"/>
                <a:cs typeface="Calibri" panose="020F0502020204030204" pitchFamily="34" charset="0"/>
              </a:rPr>
              <a:t>Yale University &lt;https://</a:t>
            </a:r>
            <a:r>
              <a:rPr lang="en-GB" sz="1100" dirty="0" err="1">
                <a:solidFill>
                  <a:schemeClr val="bg1"/>
                </a:solidFill>
                <a:latin typeface="Calibri" panose="020F0502020204030204" pitchFamily="34" charset="0"/>
                <a:cs typeface="Calibri" panose="020F0502020204030204" pitchFamily="34" charset="0"/>
              </a:rPr>
              <a:t>www.encyclopedia.com</a:t>
            </a:r>
            <a:r>
              <a:rPr lang="en-GB" sz="1100" dirty="0">
                <a:solidFill>
                  <a:schemeClr val="bg1"/>
                </a:solidFill>
                <a:latin typeface="Calibri" panose="020F0502020204030204" pitchFamily="34" charset="0"/>
                <a:cs typeface="Calibri" panose="020F0502020204030204" pitchFamily="34" charset="0"/>
              </a:rPr>
              <a:t>/religion/</a:t>
            </a:r>
            <a:r>
              <a:rPr lang="en-GB" sz="1100" dirty="0" err="1">
                <a:solidFill>
                  <a:schemeClr val="bg1"/>
                </a:solidFill>
                <a:latin typeface="Calibri" panose="020F0502020204030204" pitchFamily="34" charset="0"/>
                <a:cs typeface="Calibri" panose="020F0502020204030204" pitchFamily="34" charset="0"/>
              </a:rPr>
              <a:t>encyclopedias</a:t>
            </a:r>
            <a:r>
              <a:rPr lang="en-GB" sz="1100" dirty="0">
                <a:solidFill>
                  <a:schemeClr val="bg1"/>
                </a:solidFill>
                <a:latin typeface="Calibri" panose="020F0502020204030204" pitchFamily="34" charset="0"/>
                <a:cs typeface="Calibri" panose="020F0502020204030204" pitchFamily="34" charset="0"/>
              </a:rPr>
              <a:t>-almanacs-transcripts-and-maps/indigenous-religions&gt; [accessed 25 April 2019]</a:t>
            </a:r>
          </a:p>
          <a:p>
            <a:pPr marL="285750" indent="-285750">
              <a:buClr>
                <a:schemeClr val="bg1"/>
              </a:buClr>
              <a:buFont typeface="Zapf Dingbats"/>
              <a:buChar char="✿"/>
            </a:pPr>
            <a:r>
              <a:rPr lang="en-GB" sz="1100" dirty="0">
                <a:solidFill>
                  <a:schemeClr val="bg1"/>
                </a:solidFill>
              </a:rPr>
              <a:t>Kirwan, Padraig, The Emergent Land: Nature and Ecology in Native American Expressive Forms. In </a:t>
            </a:r>
            <a:r>
              <a:rPr lang="en-GB" sz="1100" i="1" dirty="0" err="1">
                <a:solidFill>
                  <a:schemeClr val="bg1"/>
                </a:solidFill>
              </a:rPr>
              <a:t>ucd.ie</a:t>
            </a:r>
            <a:r>
              <a:rPr lang="en-GB" sz="1100" i="1" dirty="0">
                <a:solidFill>
                  <a:schemeClr val="bg1"/>
                </a:solidFill>
              </a:rPr>
              <a:t>, </a:t>
            </a:r>
            <a:r>
              <a:rPr lang="en-GB" sz="1100" dirty="0">
                <a:solidFill>
                  <a:schemeClr val="bg1"/>
                </a:solidFill>
              </a:rPr>
              <a:t>[online], [cited28 April 2019]. Available from:</a:t>
            </a:r>
            <a:r>
              <a:rPr lang="en-GB" sz="1100" i="1" dirty="0">
                <a:solidFill>
                  <a:schemeClr val="bg1"/>
                </a:solidFill>
              </a:rPr>
              <a:t> </a:t>
            </a:r>
            <a:r>
              <a:rPr lang="en-GB" sz="1100" dirty="0">
                <a:solidFill>
                  <a:schemeClr val="bg1"/>
                </a:solidFill>
              </a:rPr>
              <a:t>&lt;http://</a:t>
            </a:r>
            <a:r>
              <a:rPr lang="en-GB" sz="1100" dirty="0" err="1">
                <a:solidFill>
                  <a:schemeClr val="bg1"/>
                </a:solidFill>
              </a:rPr>
              <a:t>www.ucd.ie</a:t>
            </a:r>
            <a:r>
              <a:rPr lang="en-GB" sz="1100" dirty="0">
                <a:solidFill>
                  <a:schemeClr val="bg1"/>
                </a:solidFill>
              </a:rPr>
              <a:t>/pages/99/articles/</a:t>
            </a:r>
            <a:r>
              <a:rPr lang="en-GB" sz="1100" dirty="0" err="1">
                <a:solidFill>
                  <a:schemeClr val="bg1"/>
                </a:solidFill>
              </a:rPr>
              <a:t>kirwan.pdf</a:t>
            </a:r>
            <a:r>
              <a:rPr lang="en-GB" sz="1100" dirty="0">
                <a:solidFill>
                  <a:schemeClr val="bg1"/>
                </a:solidFill>
              </a:rPr>
              <a:t>&gt;</a:t>
            </a:r>
            <a:endParaRPr lang="en-GB" sz="1100" dirty="0">
              <a:solidFill>
                <a:schemeClr val="bg1"/>
              </a:solidFill>
              <a:latin typeface="Calibri" panose="020F0502020204030204" pitchFamily="34" charset="0"/>
              <a:cs typeface="Calibri" panose="020F0502020204030204" pitchFamily="34" charset="0"/>
            </a:endParaRPr>
          </a:p>
          <a:p>
            <a:pPr marL="285750" indent="-285750">
              <a:buClr>
                <a:schemeClr val="bg1"/>
              </a:buClr>
              <a:buFont typeface="Zapf Dingbats"/>
              <a:buChar char="✿"/>
            </a:pPr>
            <a:r>
              <a:rPr lang="en-GB" sz="1100" dirty="0" err="1">
                <a:solidFill>
                  <a:schemeClr val="bg1"/>
                </a:solidFill>
                <a:latin typeface="Calibri" panose="020F0502020204030204" pitchFamily="34" charset="0"/>
                <a:cs typeface="Calibri" panose="020F0502020204030204" pitchFamily="34" charset="0"/>
              </a:rPr>
              <a:t>Krech</a:t>
            </a:r>
            <a:r>
              <a:rPr lang="en-GB" sz="1100" dirty="0">
                <a:solidFill>
                  <a:schemeClr val="bg1"/>
                </a:solidFill>
                <a:latin typeface="Calibri" panose="020F0502020204030204" pitchFamily="34" charset="0"/>
                <a:cs typeface="Calibri" panose="020F0502020204030204" pitchFamily="34" charset="0"/>
              </a:rPr>
              <a:t> III, Shepard ,‘’American Indians as “First Ecologists”, in </a:t>
            </a:r>
            <a:r>
              <a:rPr lang="en-GB" sz="1100" i="1" dirty="0" err="1">
                <a:solidFill>
                  <a:schemeClr val="bg1"/>
                </a:solidFill>
                <a:latin typeface="Calibri" panose="020F0502020204030204" pitchFamily="34" charset="0"/>
                <a:cs typeface="Calibri" panose="020F0502020204030204" pitchFamily="34" charset="0"/>
              </a:rPr>
              <a:t>Encyclopedia</a:t>
            </a:r>
            <a:r>
              <a:rPr lang="en-GB" sz="1100" i="1" dirty="0">
                <a:solidFill>
                  <a:schemeClr val="bg1"/>
                </a:solidFill>
                <a:latin typeface="Calibri" panose="020F0502020204030204" pitchFamily="34" charset="0"/>
                <a:cs typeface="Calibri" panose="020F0502020204030204" pitchFamily="34" charset="0"/>
              </a:rPr>
              <a:t> of Religion and Nature, </a:t>
            </a:r>
            <a:r>
              <a:rPr lang="en-GB" sz="1100" dirty="0">
                <a:solidFill>
                  <a:schemeClr val="bg1"/>
                </a:solidFill>
                <a:latin typeface="Calibri" panose="020F0502020204030204" pitchFamily="34" charset="0"/>
                <a:cs typeface="Calibri" panose="020F0502020204030204" pitchFamily="34" charset="0"/>
              </a:rPr>
              <a:t>ed. by </a:t>
            </a:r>
            <a:r>
              <a:rPr lang="en-GB" sz="1100" dirty="0" err="1">
                <a:solidFill>
                  <a:schemeClr val="bg1"/>
                </a:solidFill>
                <a:latin typeface="Calibri" panose="020F0502020204030204" pitchFamily="34" charset="0"/>
                <a:cs typeface="Calibri" panose="020F0502020204030204" pitchFamily="34" charset="0"/>
              </a:rPr>
              <a:t>Bron</a:t>
            </a:r>
            <a:r>
              <a:rPr lang="en-GB" sz="1100" dirty="0">
                <a:solidFill>
                  <a:schemeClr val="bg1"/>
                </a:solidFill>
                <a:latin typeface="Calibri" panose="020F0502020204030204" pitchFamily="34" charset="0"/>
                <a:cs typeface="Calibri" panose="020F0502020204030204" pitchFamily="34" charset="0"/>
              </a:rPr>
              <a:t> Taylor, ( London; New York: Continuum, 2005).</a:t>
            </a:r>
          </a:p>
          <a:p>
            <a:pPr marL="285750" indent="-285750">
              <a:buClr>
                <a:schemeClr val="bg1"/>
              </a:buClr>
              <a:buFont typeface="Zapf Dingbats"/>
              <a:buChar char="✿"/>
            </a:pPr>
            <a:r>
              <a:rPr lang="en-GB" sz="1100" dirty="0" err="1">
                <a:solidFill>
                  <a:schemeClr val="bg1"/>
                </a:solidFill>
              </a:rPr>
              <a:t>LaDuke</a:t>
            </a:r>
            <a:r>
              <a:rPr lang="en-GB" sz="1100" dirty="0">
                <a:solidFill>
                  <a:schemeClr val="bg1"/>
                </a:solidFill>
              </a:rPr>
              <a:t> Winona, </a:t>
            </a:r>
            <a:r>
              <a:rPr lang="en-GB" sz="1100" i="1" dirty="0">
                <a:solidFill>
                  <a:schemeClr val="bg1"/>
                </a:solidFill>
              </a:rPr>
              <a:t>All Our Relations: Native Struggles for Land and Life</a:t>
            </a:r>
            <a:r>
              <a:rPr lang="en-GB" sz="1100" dirty="0">
                <a:solidFill>
                  <a:schemeClr val="bg1"/>
                </a:solidFill>
              </a:rPr>
              <a:t>, (Cambridge: South End Press, 1999).</a:t>
            </a:r>
            <a:endParaRPr lang="en-GB" sz="1100" dirty="0">
              <a:solidFill>
                <a:schemeClr val="bg1"/>
              </a:solidFill>
              <a:latin typeface="Calibri" panose="020F0502020204030204" pitchFamily="34" charset="0"/>
              <a:cs typeface="Calibri" panose="020F0502020204030204" pitchFamily="34" charset="0"/>
            </a:endParaRPr>
          </a:p>
          <a:p>
            <a:pPr marL="285750" indent="-285750">
              <a:buClr>
                <a:schemeClr val="bg1"/>
              </a:buClr>
              <a:buFont typeface="Zapf Dingbats"/>
              <a:buChar char="✿"/>
            </a:pPr>
            <a:r>
              <a:rPr lang="en-GB" sz="1100" dirty="0">
                <a:solidFill>
                  <a:schemeClr val="bg1"/>
                </a:solidFill>
                <a:latin typeface="Calibri" panose="020F0502020204030204" pitchFamily="34" charset="0"/>
                <a:cs typeface="Calibri" panose="020F0502020204030204" pitchFamily="34" charset="0"/>
              </a:rPr>
              <a:t>Larkin, Molly, ‘A Native American Thanksgiving Prayer</a:t>
            </a:r>
            <a:r>
              <a:rPr lang="en-GB" sz="1100" b="1" dirty="0">
                <a:solidFill>
                  <a:schemeClr val="bg1"/>
                </a:solidFill>
                <a:latin typeface="Calibri" panose="020F0502020204030204" pitchFamily="34" charset="0"/>
                <a:cs typeface="Calibri" panose="020F0502020204030204" pitchFamily="34" charset="0"/>
              </a:rPr>
              <a:t>’. </a:t>
            </a:r>
            <a:r>
              <a:rPr lang="en-GB" sz="1100" dirty="0">
                <a:solidFill>
                  <a:schemeClr val="bg1"/>
                </a:solidFill>
                <a:latin typeface="Calibri" panose="020F0502020204030204" pitchFamily="34" charset="0"/>
                <a:cs typeface="Calibri" panose="020F0502020204030204" pitchFamily="34" charset="0"/>
              </a:rPr>
              <a:t>In </a:t>
            </a:r>
            <a:r>
              <a:rPr lang="en-GB" sz="1100" i="1" dirty="0" err="1">
                <a:solidFill>
                  <a:schemeClr val="bg1"/>
                </a:solidFill>
                <a:latin typeface="Calibri" panose="020F0502020204030204" pitchFamily="34" charset="0"/>
                <a:cs typeface="Calibri" panose="020F0502020204030204" pitchFamily="34" charset="0"/>
              </a:rPr>
              <a:t>mollylarkin.com</a:t>
            </a:r>
            <a:r>
              <a:rPr lang="en-GB" sz="1100" i="1" dirty="0">
                <a:solidFill>
                  <a:schemeClr val="bg1"/>
                </a:solidFill>
                <a:latin typeface="Calibri" panose="020F0502020204030204" pitchFamily="34" charset="0"/>
                <a:cs typeface="Calibri" panose="020F0502020204030204" pitchFamily="34" charset="0"/>
              </a:rPr>
              <a:t> , </a:t>
            </a:r>
            <a:r>
              <a:rPr lang="en-GB" sz="1100" dirty="0">
                <a:solidFill>
                  <a:schemeClr val="bg1"/>
                </a:solidFill>
                <a:latin typeface="Calibri" panose="020F0502020204030204" pitchFamily="34" charset="0"/>
                <a:cs typeface="Calibri" panose="020F0502020204030204" pitchFamily="34" charset="0"/>
              </a:rPr>
              <a:t>updated 23 November 2014 [cited 28 April 2019] Available from: &lt;</a:t>
            </a:r>
            <a:r>
              <a:rPr lang="en-GB" sz="1100" dirty="0">
                <a:solidFill>
                  <a:schemeClr val="bg1"/>
                </a:solidFill>
                <a:latin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https://www.mollylarkin.com/native-american-thanksgiving-prayer/</a:t>
            </a:r>
            <a:r>
              <a:rPr lang="en-GB" sz="1100" dirty="0">
                <a:solidFill>
                  <a:schemeClr val="bg1"/>
                </a:solidFill>
                <a:latin typeface="Calibri" panose="020F0502020204030204" pitchFamily="34" charset="0"/>
                <a:cs typeface="Calibri" panose="020F0502020204030204" pitchFamily="34" charset="0"/>
              </a:rPr>
              <a:t>&gt;</a:t>
            </a:r>
          </a:p>
          <a:p>
            <a:pPr>
              <a:defRPr/>
            </a:pPr>
            <a:endParaRPr lang="en-GB" sz="1000" dirty="0">
              <a:solidFill>
                <a:schemeClr val="bg1"/>
              </a:solidFill>
              <a:latin typeface="Calibri" panose="020F0502020204030204" pitchFamily="34" charset="0"/>
              <a:cs typeface="Calibri" panose="020F0502020204030204" pitchFamily="34" charset="0"/>
            </a:endParaRPr>
          </a:p>
          <a:p>
            <a:pPr marL="285750" indent="-285750">
              <a:buClr>
                <a:schemeClr val="bg1"/>
              </a:buClr>
              <a:buFont typeface="Zapf Dingbats"/>
              <a:buChar char="✿"/>
            </a:pPr>
            <a:endParaRPr lang="en-GB" sz="1000" dirty="0">
              <a:solidFill>
                <a:schemeClr val="bg1"/>
              </a:solidFill>
              <a:latin typeface="Calibri" panose="020F0502020204030204" pitchFamily="34" charset="0"/>
              <a:cs typeface="Calibri" panose="020F0502020204030204" pitchFamily="34" charset="0"/>
            </a:endParaRPr>
          </a:p>
          <a:p>
            <a:pPr>
              <a:buClr>
                <a:schemeClr val="accent6"/>
              </a:buClr>
              <a:buSzPct val="120000"/>
              <a:defRPr/>
            </a:pPr>
            <a:endParaRPr lang="en-GB" sz="900" dirty="0"/>
          </a:p>
          <a:p>
            <a:endParaRPr lang="en-GB" sz="1000" dirty="0"/>
          </a:p>
          <a:p>
            <a:endParaRPr lang="en-GB" dirty="0"/>
          </a:p>
          <a:p>
            <a:endParaRPr lang="en-GB" dirty="0"/>
          </a:p>
        </p:txBody>
      </p:sp>
    </p:spTree>
    <p:extLst>
      <p:ext uri="{BB962C8B-B14F-4D97-AF65-F5344CB8AC3E}">
        <p14:creationId xmlns:p14="http://schemas.microsoft.com/office/powerpoint/2010/main" val="32609736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 name="TextBox 1">
            <a:extLst>
              <a:ext uri="{FF2B5EF4-FFF2-40B4-BE49-F238E27FC236}">
                <a16:creationId xmlns:a16="http://schemas.microsoft.com/office/drawing/2014/main" id="{C0991373-34BB-3340-84F0-1C869644DD5C}"/>
              </a:ext>
            </a:extLst>
          </p:cNvPr>
          <p:cNvSpPr txBox="1"/>
          <p:nvPr/>
        </p:nvSpPr>
        <p:spPr>
          <a:xfrm>
            <a:off x="2636872" y="411125"/>
            <a:ext cx="7924800" cy="830997"/>
          </a:xfrm>
          <a:prstGeom prst="rect">
            <a:avLst/>
          </a:prstGeom>
          <a:noFill/>
        </p:spPr>
        <p:txBody>
          <a:bodyPr wrap="square" rtlCol="0">
            <a:spAutoFit/>
          </a:bodyPr>
          <a:lstStyle/>
          <a:p>
            <a:r>
              <a:rPr lang="en-GB" sz="4800" b="1" dirty="0">
                <a:solidFill>
                  <a:schemeClr val="bg1"/>
                </a:solidFill>
                <a:latin typeface="Calibri" panose="020F0502020204030204" pitchFamily="34" charset="0"/>
                <a:cs typeface="Calibri" panose="020F0502020204030204" pitchFamily="34" charset="0"/>
              </a:rPr>
              <a:t>Bibliography </a:t>
            </a:r>
          </a:p>
        </p:txBody>
      </p:sp>
      <p:sp>
        <p:nvSpPr>
          <p:cNvPr id="4" name="TextBox 3">
            <a:extLst>
              <a:ext uri="{FF2B5EF4-FFF2-40B4-BE49-F238E27FC236}">
                <a16:creationId xmlns:a16="http://schemas.microsoft.com/office/drawing/2014/main" id="{6800A8E7-2DDB-F048-85FF-047212FE7F63}"/>
              </a:ext>
            </a:extLst>
          </p:cNvPr>
          <p:cNvSpPr txBox="1"/>
          <p:nvPr/>
        </p:nvSpPr>
        <p:spPr>
          <a:xfrm>
            <a:off x="2031893" y="1642734"/>
            <a:ext cx="10015728" cy="3185487"/>
          </a:xfrm>
          <a:prstGeom prst="rect">
            <a:avLst/>
          </a:prstGeom>
          <a:noFill/>
        </p:spPr>
        <p:txBody>
          <a:bodyPr wrap="square" rtlCol="0">
            <a:spAutoFit/>
          </a:bodyPr>
          <a:lstStyle/>
          <a:p>
            <a:pPr marL="285750" indent="-285750">
              <a:buClr>
                <a:schemeClr val="bg1"/>
              </a:buClr>
              <a:buFont typeface="Zapf Dingbats"/>
              <a:buChar char="✿"/>
            </a:pPr>
            <a:r>
              <a:rPr lang="en-GB" sz="1100" dirty="0">
                <a:solidFill>
                  <a:schemeClr val="bg1"/>
                </a:solidFill>
              </a:rPr>
              <a:t>Many Thanks. In </a:t>
            </a:r>
            <a:r>
              <a:rPr lang="en-GB" sz="1100" i="1" dirty="0">
                <a:solidFill>
                  <a:schemeClr val="bg1"/>
                </a:solidFill>
              </a:rPr>
              <a:t>Indians, Insanity and American History </a:t>
            </a:r>
            <a:r>
              <a:rPr lang="en-GB" sz="1100" dirty="0">
                <a:solidFill>
                  <a:schemeClr val="bg1"/>
                </a:solidFill>
              </a:rPr>
              <a:t>[online] [cited 28 April 2019] Available from: &lt;http://</a:t>
            </a:r>
            <a:r>
              <a:rPr lang="en-GB" sz="1100" dirty="0" err="1">
                <a:solidFill>
                  <a:schemeClr val="bg1"/>
                </a:solidFill>
              </a:rPr>
              <a:t>cantonasylumforinsaneindians.com</a:t>
            </a:r>
            <a:r>
              <a:rPr lang="en-GB" sz="1100" dirty="0">
                <a:solidFill>
                  <a:schemeClr val="bg1"/>
                </a:solidFill>
              </a:rPr>
              <a:t>/</a:t>
            </a:r>
            <a:r>
              <a:rPr lang="en-GB" sz="1100" dirty="0" err="1">
                <a:solidFill>
                  <a:schemeClr val="bg1"/>
                </a:solidFill>
              </a:rPr>
              <a:t>history_blog</a:t>
            </a:r>
            <a:r>
              <a:rPr lang="en-GB" sz="1100" dirty="0">
                <a:solidFill>
                  <a:schemeClr val="bg1"/>
                </a:solidFill>
              </a:rPr>
              <a:t>/tag/expressions-of-gratitude-in-native-</a:t>
            </a:r>
            <a:r>
              <a:rPr lang="en-GB" sz="1100" dirty="0" err="1">
                <a:solidFill>
                  <a:schemeClr val="bg1"/>
                </a:solidFill>
              </a:rPr>
              <a:t>american</a:t>
            </a:r>
            <a:r>
              <a:rPr lang="en-GB" sz="1100" dirty="0">
                <a:solidFill>
                  <a:schemeClr val="bg1"/>
                </a:solidFill>
              </a:rPr>
              <a:t>-culture</a:t>
            </a:r>
            <a:endParaRPr lang="en-GB" sz="1100" dirty="0">
              <a:solidFill>
                <a:schemeClr val="bg1"/>
              </a:solidFill>
              <a:latin typeface="Calibri" panose="020F0502020204030204" pitchFamily="34" charset="0"/>
              <a:cs typeface="Calibri" panose="020F0502020204030204" pitchFamily="34" charset="0"/>
            </a:endParaRPr>
          </a:p>
          <a:p>
            <a:pPr marL="285750" indent="-285750">
              <a:buClr>
                <a:schemeClr val="bg1"/>
              </a:buClr>
              <a:buFont typeface="Zapf Dingbats"/>
              <a:buChar char="✿"/>
            </a:pPr>
            <a:r>
              <a:rPr lang="en-GB" sz="1100" dirty="0">
                <a:solidFill>
                  <a:schemeClr val="bg1"/>
                </a:solidFill>
                <a:latin typeface="Calibri" panose="020F0502020204030204" pitchFamily="34" charset="0"/>
                <a:cs typeface="Calibri" panose="020F0502020204030204" pitchFamily="34" charset="0"/>
              </a:rPr>
              <a:t>Martin, Calvin, </a:t>
            </a:r>
            <a:r>
              <a:rPr lang="en-GB" sz="1100" i="1" dirty="0">
                <a:solidFill>
                  <a:schemeClr val="bg1"/>
                </a:solidFill>
                <a:latin typeface="Calibri" panose="020F0502020204030204" pitchFamily="34" charset="0"/>
                <a:cs typeface="Calibri" panose="020F0502020204030204" pitchFamily="34" charset="0"/>
              </a:rPr>
              <a:t>Keepers of the Game: Indian-Animal Relationships and the Fur Trade,</a:t>
            </a:r>
            <a:r>
              <a:rPr lang="en-GB" sz="1100" dirty="0">
                <a:solidFill>
                  <a:schemeClr val="bg1"/>
                </a:solidFill>
                <a:latin typeface="Calibri" panose="020F0502020204030204" pitchFamily="34" charset="0"/>
                <a:cs typeface="Calibri" panose="020F0502020204030204" pitchFamily="34" charset="0"/>
              </a:rPr>
              <a:t> (Berkeley; Los Angeles; London: University of California Press, 1978).</a:t>
            </a:r>
          </a:p>
          <a:p>
            <a:pPr marL="285750" indent="-285750">
              <a:buClr>
                <a:schemeClr val="bg1"/>
              </a:buClr>
              <a:buFont typeface="Zapf Dingbats"/>
              <a:buChar char="✿"/>
            </a:pPr>
            <a:r>
              <a:rPr lang="en-GB" sz="1100" dirty="0">
                <a:solidFill>
                  <a:schemeClr val="bg1"/>
                </a:solidFill>
              </a:rPr>
              <a:t>Ross, Luan,’ Native American Cultures: Family Life, Kinship, and Gender’, </a:t>
            </a:r>
            <a:r>
              <a:rPr lang="en-GB" sz="1100" i="1" dirty="0" err="1">
                <a:solidFill>
                  <a:schemeClr val="bg1"/>
                </a:solidFill>
              </a:rPr>
              <a:t>Encyclopedia</a:t>
            </a:r>
            <a:r>
              <a:rPr lang="en-GB" sz="1100" i="1" dirty="0">
                <a:solidFill>
                  <a:schemeClr val="bg1"/>
                </a:solidFill>
              </a:rPr>
              <a:t> of the American West, </a:t>
            </a:r>
            <a:r>
              <a:rPr lang="en-GB" sz="1100" dirty="0">
                <a:solidFill>
                  <a:schemeClr val="bg1"/>
                </a:solidFill>
              </a:rPr>
              <a:t>4 (1996), p.1 &lt; http://</a:t>
            </a:r>
            <a:r>
              <a:rPr lang="en-GB" sz="1100" dirty="0" err="1">
                <a:solidFill>
                  <a:schemeClr val="bg1"/>
                </a:solidFill>
              </a:rPr>
              <a:t>www.salesianlibrary.org</a:t>
            </a:r>
            <a:r>
              <a:rPr lang="en-GB" sz="1100" dirty="0">
                <a:solidFill>
                  <a:schemeClr val="bg1"/>
                </a:solidFill>
              </a:rPr>
              <a:t>/faculty/</a:t>
            </a:r>
            <a:r>
              <a:rPr lang="en-GB" sz="1100" dirty="0" err="1">
                <a:solidFill>
                  <a:schemeClr val="bg1"/>
                </a:solidFill>
              </a:rPr>
              <a:t>babcock</a:t>
            </a:r>
            <a:r>
              <a:rPr lang="en-GB" sz="1100" dirty="0">
                <a:solidFill>
                  <a:schemeClr val="bg1"/>
                </a:solidFill>
              </a:rPr>
              <a:t>/</a:t>
            </a:r>
            <a:r>
              <a:rPr lang="en-GB" sz="1100" dirty="0" err="1">
                <a:solidFill>
                  <a:schemeClr val="bg1"/>
                </a:solidFill>
              </a:rPr>
              <a:t>culture.pdf</a:t>
            </a:r>
            <a:r>
              <a:rPr lang="en-GB" sz="1100" dirty="0">
                <a:solidFill>
                  <a:schemeClr val="bg1"/>
                </a:solidFill>
              </a:rPr>
              <a:t> &gt; [accessed 28 April 2019]</a:t>
            </a:r>
          </a:p>
          <a:p>
            <a:pPr marL="285750" indent="-285750">
              <a:buClr>
                <a:schemeClr val="bg1"/>
              </a:buClr>
              <a:buFont typeface="Zapf Dingbats"/>
              <a:buChar char="✿"/>
            </a:pPr>
            <a:r>
              <a:rPr lang="en-GB" sz="1100" dirty="0">
                <a:solidFill>
                  <a:schemeClr val="bg1"/>
                </a:solidFill>
              </a:rPr>
              <a:t>Silko. Leslie Marmon</a:t>
            </a:r>
            <a:r>
              <a:rPr lang="en-GB" sz="1100" i="1" dirty="0">
                <a:solidFill>
                  <a:schemeClr val="bg1"/>
                </a:solidFill>
              </a:rPr>
              <a:t>, Yellow Woman and a Beauty of the Spirit: Essays on Native American Life Today </a:t>
            </a:r>
            <a:r>
              <a:rPr lang="en-GB" sz="1100" dirty="0">
                <a:solidFill>
                  <a:schemeClr val="bg1"/>
                </a:solidFill>
              </a:rPr>
              <a:t>, (New York: Touchstone, 1996, 2</a:t>
            </a:r>
            <a:r>
              <a:rPr lang="en-GB" sz="1100" baseline="30000" dirty="0">
                <a:solidFill>
                  <a:schemeClr val="bg1"/>
                </a:solidFill>
              </a:rPr>
              <a:t>nd</a:t>
            </a:r>
            <a:r>
              <a:rPr lang="en-GB" sz="1100" dirty="0">
                <a:solidFill>
                  <a:schemeClr val="bg1"/>
                </a:solidFill>
              </a:rPr>
              <a:t> ed.).</a:t>
            </a:r>
          </a:p>
          <a:p>
            <a:pPr marL="285750" indent="-285750">
              <a:buClr>
                <a:schemeClr val="bg1"/>
              </a:buClr>
              <a:buFont typeface="Zapf Dingbats"/>
              <a:buChar char="✿"/>
            </a:pPr>
            <a:r>
              <a:rPr lang="en-GB" sz="1100" dirty="0">
                <a:solidFill>
                  <a:schemeClr val="bg1"/>
                </a:solidFill>
              </a:rPr>
              <a:t>The Makah Whaling Tradition. In </a:t>
            </a:r>
            <a:r>
              <a:rPr lang="en-GB" sz="1100" i="1" dirty="0" err="1">
                <a:solidFill>
                  <a:schemeClr val="bg1"/>
                </a:solidFill>
              </a:rPr>
              <a:t>makah.com</a:t>
            </a:r>
            <a:r>
              <a:rPr lang="en-GB" sz="1100" i="1" dirty="0">
                <a:solidFill>
                  <a:schemeClr val="bg1"/>
                </a:solidFill>
              </a:rPr>
              <a:t> </a:t>
            </a:r>
            <a:r>
              <a:rPr lang="en-GB" sz="1100" dirty="0">
                <a:solidFill>
                  <a:schemeClr val="bg1"/>
                </a:solidFill>
              </a:rPr>
              <a:t>[online], updated 4 April 2014[cited 28 April 2019] Available from:&lt;</a:t>
            </a:r>
            <a:r>
              <a:rPr lang="en-GB" sz="1100" dirty="0">
                <a:solidFill>
                  <a:schemeClr val="bg1"/>
                </a:solidFill>
                <a:hlinkClick r:id="rId3">
                  <a:extLst>
                    <a:ext uri="{A12FA001-AC4F-418D-AE19-62706E023703}">
                      <ahyp:hlinkClr xmlns:ahyp="http://schemas.microsoft.com/office/drawing/2018/hyperlinkcolor" val="tx"/>
                    </a:ext>
                  </a:extLst>
                </a:hlinkClick>
              </a:rPr>
              <a:t>https://makah.com/makah-tribal-info/whaling/</a:t>
            </a:r>
            <a:r>
              <a:rPr lang="en-GB" sz="1100" dirty="0">
                <a:solidFill>
                  <a:schemeClr val="bg1"/>
                </a:solidFill>
              </a:rPr>
              <a:t>&gt;</a:t>
            </a:r>
          </a:p>
          <a:p>
            <a:pPr marL="285750" indent="-285750">
              <a:buClr>
                <a:schemeClr val="bg1"/>
              </a:buClr>
              <a:buFont typeface="Zapf Dingbats"/>
              <a:buChar char="✿"/>
            </a:pPr>
            <a:r>
              <a:rPr lang="en-GB" sz="1100" dirty="0">
                <a:solidFill>
                  <a:schemeClr val="bg1"/>
                </a:solidFill>
              </a:rPr>
              <a:t>Villasenor, </a:t>
            </a:r>
            <a:r>
              <a:rPr lang="en-GB" sz="1100" dirty="0" err="1">
                <a:solidFill>
                  <a:schemeClr val="bg1"/>
                </a:solidFill>
              </a:rPr>
              <a:t>Fredo</a:t>
            </a:r>
            <a:r>
              <a:rPr lang="en-GB" sz="1100" dirty="0">
                <a:solidFill>
                  <a:schemeClr val="bg1"/>
                </a:solidFill>
              </a:rPr>
              <a:t> , ‘Grim: Indigenous ‘lifeways’ can inform modern understanding of the universe’, </a:t>
            </a:r>
            <a:r>
              <a:rPr lang="en-GB" sz="1100" i="1" dirty="0">
                <a:solidFill>
                  <a:schemeClr val="bg1"/>
                </a:solidFill>
              </a:rPr>
              <a:t>The </a:t>
            </a:r>
            <a:r>
              <a:rPr lang="en-GB" sz="1100" i="1" dirty="0" err="1">
                <a:solidFill>
                  <a:schemeClr val="bg1"/>
                </a:solidFill>
              </a:rPr>
              <a:t>ChautauQuan</a:t>
            </a:r>
            <a:r>
              <a:rPr lang="en-GB" sz="1100" i="1" dirty="0">
                <a:solidFill>
                  <a:schemeClr val="bg1"/>
                </a:solidFill>
              </a:rPr>
              <a:t> Daily</a:t>
            </a:r>
            <a:r>
              <a:rPr lang="en-GB" sz="1100" dirty="0">
                <a:solidFill>
                  <a:schemeClr val="bg1"/>
                </a:solidFill>
              </a:rPr>
              <a:t>, 26 June 2013 &lt;https://</a:t>
            </a:r>
            <a:r>
              <a:rPr lang="en-GB" sz="1100" dirty="0" err="1">
                <a:solidFill>
                  <a:schemeClr val="bg1"/>
                </a:solidFill>
              </a:rPr>
              <a:t>chqdaily.wordpress.com</a:t>
            </a:r>
            <a:r>
              <a:rPr lang="en-GB" sz="1100" dirty="0">
                <a:solidFill>
                  <a:schemeClr val="bg1"/>
                </a:solidFill>
              </a:rPr>
              <a:t>/2013/06/26/grim-indigenous-lifeways-can-inform-modern-understanding-of-the-universe/&gt; [accessed 29</a:t>
            </a:r>
            <a:r>
              <a:rPr lang="en-GB" sz="1100" baseline="30000" dirty="0">
                <a:solidFill>
                  <a:schemeClr val="bg1"/>
                </a:solidFill>
              </a:rPr>
              <a:t> </a:t>
            </a:r>
            <a:r>
              <a:rPr lang="en-GB" sz="1100" dirty="0">
                <a:solidFill>
                  <a:schemeClr val="bg1"/>
                </a:solidFill>
              </a:rPr>
              <a:t>April 2019] </a:t>
            </a:r>
          </a:p>
          <a:p>
            <a:pPr marL="285750" indent="-285750">
              <a:buClr>
                <a:schemeClr val="bg1"/>
              </a:buClr>
              <a:buFont typeface="Zapf Dingbats"/>
              <a:buChar char="✿"/>
            </a:pPr>
            <a:r>
              <a:rPr lang="en-GB" sz="1100" dirty="0">
                <a:solidFill>
                  <a:schemeClr val="bg1"/>
                </a:solidFill>
                <a:latin typeface="Calibri" panose="020F0502020204030204" pitchFamily="34" charset="0"/>
                <a:cs typeface="Calibri" panose="020F0502020204030204" pitchFamily="34" charset="0"/>
              </a:rPr>
              <a:t>13 Quotes That Remind Us to Protect Mother Earth. In</a:t>
            </a:r>
            <a:r>
              <a:rPr lang="en-GB" sz="1100" i="1" dirty="0">
                <a:solidFill>
                  <a:schemeClr val="bg1"/>
                </a:solidFill>
                <a:latin typeface="Calibri" panose="020F0502020204030204" pitchFamily="34" charset="0"/>
                <a:cs typeface="Calibri" panose="020F0502020204030204" pitchFamily="34" charset="0"/>
              </a:rPr>
              <a:t> Indian Country Today, </a:t>
            </a:r>
            <a:r>
              <a:rPr lang="en-GB" sz="1100" dirty="0">
                <a:solidFill>
                  <a:schemeClr val="bg1"/>
                </a:solidFill>
                <a:latin typeface="Calibri" panose="020F0502020204030204" pitchFamily="34" charset="0"/>
                <a:cs typeface="Calibri" panose="020F0502020204030204" pitchFamily="34" charset="0"/>
              </a:rPr>
              <a:t>updated 27 January 2016 [cited 29 April 2019] Available from:&lt;</a:t>
            </a:r>
            <a:r>
              <a:rPr lang="en-GB" sz="1100" dirty="0">
                <a:solidFill>
                  <a:schemeClr val="bg1"/>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https://newsmaven.io/indiancountrytoday/archive/13-quotes-that-remind-us-to-protect-mother-earth-40y-MhzbbUeLOO5HY6yHew/</a:t>
            </a:r>
            <a:r>
              <a:rPr lang="en-GB" sz="1100" dirty="0">
                <a:solidFill>
                  <a:schemeClr val="bg1"/>
                </a:solidFill>
                <a:latin typeface="Calibri" panose="020F0502020204030204" pitchFamily="34" charset="0"/>
                <a:cs typeface="Calibri" panose="020F0502020204030204" pitchFamily="34" charset="0"/>
              </a:rPr>
              <a:t>&gt;</a:t>
            </a:r>
          </a:p>
          <a:p>
            <a:pPr>
              <a:buClr>
                <a:schemeClr val="accent6"/>
              </a:buClr>
              <a:buSzPct val="120000"/>
              <a:defRPr/>
            </a:pPr>
            <a:r>
              <a:rPr lang="en-GB" sz="1100" dirty="0">
                <a:solidFill>
                  <a:schemeClr val="bg1"/>
                </a:solidFill>
              </a:rPr>
              <a:t> </a:t>
            </a:r>
          </a:p>
          <a:p>
            <a:pPr>
              <a:buClr>
                <a:schemeClr val="accent6"/>
              </a:buClr>
              <a:buSzPct val="120000"/>
              <a:defRPr/>
            </a:pPr>
            <a:endParaRPr lang="en-GB" sz="1100" dirty="0">
              <a:solidFill>
                <a:schemeClr val="bg1"/>
              </a:solidFill>
            </a:endParaRPr>
          </a:p>
          <a:p>
            <a:pPr>
              <a:buClr>
                <a:schemeClr val="accent6"/>
              </a:buClr>
              <a:buSzPct val="120000"/>
              <a:defRPr/>
            </a:pPr>
            <a:r>
              <a:rPr lang="en-GB" sz="1100" i="1" dirty="0">
                <a:solidFill>
                  <a:schemeClr val="bg1"/>
                </a:solidFill>
              </a:rPr>
              <a:t> </a:t>
            </a:r>
            <a:endParaRPr lang="en-GB" sz="1100" dirty="0">
              <a:solidFill>
                <a:schemeClr val="bg1"/>
              </a:solidFill>
            </a:endParaRPr>
          </a:p>
          <a:p>
            <a:endParaRPr lang="en-GB" sz="1100" dirty="0">
              <a:solidFill>
                <a:schemeClr val="bg1"/>
              </a:solidFill>
            </a:endParaRPr>
          </a:p>
          <a:p>
            <a:endParaRPr lang="en-GB" dirty="0"/>
          </a:p>
          <a:p>
            <a:endParaRPr lang="en-GB" dirty="0"/>
          </a:p>
        </p:txBody>
      </p:sp>
    </p:spTree>
    <p:extLst>
      <p:ext uri="{BB962C8B-B14F-4D97-AF65-F5344CB8AC3E}">
        <p14:creationId xmlns:p14="http://schemas.microsoft.com/office/powerpoint/2010/main" val="27632540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 name="TextBox 1">
            <a:extLst>
              <a:ext uri="{FF2B5EF4-FFF2-40B4-BE49-F238E27FC236}">
                <a16:creationId xmlns:a16="http://schemas.microsoft.com/office/drawing/2014/main" id="{C0991373-34BB-3340-84F0-1C869644DD5C}"/>
              </a:ext>
            </a:extLst>
          </p:cNvPr>
          <p:cNvSpPr txBox="1"/>
          <p:nvPr/>
        </p:nvSpPr>
        <p:spPr>
          <a:xfrm>
            <a:off x="2636872" y="411125"/>
            <a:ext cx="7924800" cy="830997"/>
          </a:xfrm>
          <a:prstGeom prst="rect">
            <a:avLst/>
          </a:prstGeom>
          <a:noFill/>
        </p:spPr>
        <p:txBody>
          <a:bodyPr wrap="square" rtlCol="0">
            <a:spAutoFit/>
          </a:bodyPr>
          <a:lstStyle/>
          <a:p>
            <a:r>
              <a:rPr lang="en-GB" sz="4800" b="1" dirty="0">
                <a:solidFill>
                  <a:schemeClr val="bg1"/>
                </a:solidFill>
                <a:latin typeface="Calibri" panose="020F0502020204030204" pitchFamily="34" charset="0"/>
                <a:cs typeface="Calibri" panose="020F0502020204030204" pitchFamily="34" charset="0"/>
              </a:rPr>
              <a:t>Images</a:t>
            </a:r>
          </a:p>
        </p:txBody>
      </p:sp>
      <p:sp>
        <p:nvSpPr>
          <p:cNvPr id="3" name="TextBox 2">
            <a:extLst>
              <a:ext uri="{FF2B5EF4-FFF2-40B4-BE49-F238E27FC236}">
                <a16:creationId xmlns:a16="http://schemas.microsoft.com/office/drawing/2014/main" id="{B1F545BE-4A0D-E042-B156-41D44F9DBFCF}"/>
              </a:ext>
            </a:extLst>
          </p:cNvPr>
          <p:cNvSpPr txBox="1"/>
          <p:nvPr/>
        </p:nvSpPr>
        <p:spPr>
          <a:xfrm>
            <a:off x="1887426" y="1242122"/>
            <a:ext cx="10304573" cy="5786199"/>
          </a:xfrm>
          <a:prstGeom prst="rect">
            <a:avLst/>
          </a:prstGeom>
          <a:noFill/>
        </p:spPr>
        <p:txBody>
          <a:bodyPr wrap="square" rtlCol="0">
            <a:spAutoFit/>
          </a:bodyPr>
          <a:lstStyle/>
          <a:p>
            <a:pPr marL="285750" indent="-285750">
              <a:buClr>
                <a:schemeClr val="bg1"/>
              </a:buClr>
              <a:buFont typeface="Zapf Dingbats"/>
              <a:buChar char="✿"/>
            </a:pPr>
            <a:r>
              <a:rPr lang="en-GB" sz="1000" b="1" dirty="0">
                <a:solidFill>
                  <a:schemeClr val="bg1"/>
                </a:solidFill>
              </a:rPr>
              <a:t>Figure 1-</a:t>
            </a:r>
            <a:r>
              <a:rPr lang="en-GB" sz="1000" dirty="0">
                <a:solidFill>
                  <a:schemeClr val="bg1"/>
                </a:solidFill>
              </a:rPr>
              <a:t>Native American Warrior Art, </a:t>
            </a:r>
            <a:r>
              <a:rPr lang="en-GB" sz="1000" i="1" dirty="0">
                <a:solidFill>
                  <a:schemeClr val="bg1"/>
                </a:solidFill>
              </a:rPr>
              <a:t>Fine Art America</a:t>
            </a:r>
            <a:r>
              <a:rPr lang="en-GB" sz="1000" dirty="0">
                <a:solidFill>
                  <a:schemeClr val="bg1"/>
                </a:solidFill>
              </a:rPr>
              <a:t>, &lt;</a:t>
            </a:r>
            <a:r>
              <a:rPr lang="en-GB" sz="1000" u="sng" dirty="0">
                <a:solidFill>
                  <a:schemeClr val="bg1"/>
                </a:solidFill>
                <a:hlinkClick r:id="rId3">
                  <a:extLst>
                    <a:ext uri="{A12FA001-AC4F-418D-AE19-62706E023703}">
                      <ahyp:hlinkClr xmlns:ahyp="http://schemas.microsoft.com/office/drawing/2018/hyperlinkcolor" val="tx"/>
                    </a:ext>
                  </a:extLst>
                </a:hlinkClick>
              </a:rPr>
              <a:t>https://fineartamerica.com/art/native+american+warrior</a:t>
            </a:r>
            <a:r>
              <a:rPr lang="en-GB" sz="1000" dirty="0">
                <a:solidFill>
                  <a:schemeClr val="bg1"/>
                </a:solidFill>
              </a:rPr>
              <a:t>&gt; [date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2- </a:t>
            </a:r>
            <a:r>
              <a:rPr lang="en-GB" sz="1000" dirty="0">
                <a:solidFill>
                  <a:schemeClr val="bg1"/>
                </a:solidFill>
              </a:rPr>
              <a:t>ABM - Product Page - </a:t>
            </a:r>
            <a:r>
              <a:rPr lang="en-GB" sz="1000" dirty="0" err="1">
                <a:solidFill>
                  <a:schemeClr val="bg1"/>
                </a:solidFill>
              </a:rPr>
              <a:t>Synthio</a:t>
            </a:r>
            <a:r>
              <a:rPr lang="en-GB" sz="1000" dirty="0">
                <a:solidFill>
                  <a:schemeClr val="bg1"/>
                </a:solidFill>
              </a:rPr>
              <a:t>, </a:t>
            </a:r>
            <a:r>
              <a:rPr lang="en-GB" sz="1000" dirty="0" err="1">
                <a:solidFill>
                  <a:schemeClr val="bg1"/>
                </a:solidFill>
              </a:rPr>
              <a:t>www.</a:t>
            </a:r>
            <a:r>
              <a:rPr lang="en-GB" sz="1000" i="1" dirty="0" err="1">
                <a:solidFill>
                  <a:schemeClr val="bg1"/>
                </a:solidFill>
              </a:rPr>
              <a:t>synthio.com</a:t>
            </a:r>
            <a:r>
              <a:rPr lang="en-GB" sz="1000" i="1" dirty="0">
                <a:solidFill>
                  <a:schemeClr val="bg1"/>
                </a:solidFill>
              </a:rPr>
              <a:t>, </a:t>
            </a:r>
            <a:r>
              <a:rPr lang="en-GB" sz="1000" dirty="0">
                <a:solidFill>
                  <a:schemeClr val="bg1"/>
                </a:solidFill>
              </a:rPr>
              <a:t>&lt;</a:t>
            </a:r>
            <a:r>
              <a:rPr lang="en-GB" sz="1000" u="sng" dirty="0">
                <a:solidFill>
                  <a:schemeClr val="bg1"/>
                </a:solidFill>
                <a:hlinkClick r:id="rId4">
                  <a:extLst>
                    <a:ext uri="{A12FA001-AC4F-418D-AE19-62706E023703}">
                      <ahyp:hlinkClr xmlns:ahyp="http://schemas.microsoft.com/office/drawing/2018/hyperlinkcolor" val="tx"/>
                    </a:ext>
                  </a:extLst>
                </a:hlinkClick>
              </a:rPr>
              <a:t>https://synthio.com/product-suite-abm/</a:t>
            </a:r>
            <a:r>
              <a:rPr lang="en-GB" sz="1000" dirty="0">
                <a:solidFill>
                  <a:schemeClr val="bg1"/>
                </a:solidFill>
              </a:rPr>
              <a:t>&gt;[date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3- </a:t>
            </a:r>
            <a:r>
              <a:rPr lang="en-GB" sz="1000" dirty="0">
                <a:solidFill>
                  <a:schemeClr val="bg1"/>
                </a:solidFill>
              </a:rPr>
              <a:t>CHEROKEE INDIAN TRIBE OF ALABAMA,</a:t>
            </a:r>
            <a:r>
              <a:rPr lang="en-GB" sz="1000" i="1" dirty="0">
                <a:solidFill>
                  <a:schemeClr val="bg1"/>
                </a:solidFill>
              </a:rPr>
              <a:t> </a:t>
            </a:r>
            <a:r>
              <a:rPr lang="en-GB" sz="1000" i="1" dirty="0" err="1">
                <a:solidFill>
                  <a:schemeClr val="bg1"/>
                </a:solidFill>
              </a:rPr>
              <a:t>digitalalabama.com</a:t>
            </a:r>
            <a:r>
              <a:rPr lang="en-GB" sz="1000" i="1" dirty="0">
                <a:solidFill>
                  <a:schemeClr val="bg1"/>
                </a:solidFill>
              </a:rPr>
              <a:t>,</a:t>
            </a:r>
            <a:r>
              <a:rPr lang="en-GB" sz="1000" dirty="0">
                <a:solidFill>
                  <a:schemeClr val="bg1"/>
                </a:solidFill>
              </a:rPr>
              <a:t> &lt;https://</a:t>
            </a:r>
            <a:r>
              <a:rPr lang="en-GB" sz="1000" dirty="0" err="1">
                <a:solidFill>
                  <a:schemeClr val="bg1"/>
                </a:solidFill>
              </a:rPr>
              <a:t>digitalalabama.com</a:t>
            </a:r>
            <a:r>
              <a:rPr lang="en-GB" sz="1000" dirty="0">
                <a:solidFill>
                  <a:schemeClr val="bg1"/>
                </a:solidFill>
              </a:rPr>
              <a:t>/</a:t>
            </a:r>
            <a:r>
              <a:rPr lang="en-GB" sz="1000" dirty="0" err="1">
                <a:solidFill>
                  <a:schemeClr val="bg1"/>
                </a:solidFill>
              </a:rPr>
              <a:t>alabama</a:t>
            </a:r>
            <a:r>
              <a:rPr lang="en-GB" sz="1000" dirty="0">
                <a:solidFill>
                  <a:schemeClr val="bg1"/>
                </a:solidFill>
              </a:rPr>
              <a:t>-native-</a:t>
            </a:r>
            <a:r>
              <a:rPr lang="en-GB" sz="1000" dirty="0" err="1">
                <a:solidFill>
                  <a:schemeClr val="bg1"/>
                </a:solidFill>
              </a:rPr>
              <a:t>american</a:t>
            </a:r>
            <a:r>
              <a:rPr lang="en-GB" sz="1000" dirty="0">
                <a:solidFill>
                  <a:schemeClr val="bg1"/>
                </a:solidFill>
              </a:rPr>
              <a:t>-tribes/</a:t>
            </a:r>
            <a:r>
              <a:rPr lang="en-GB" sz="1000" dirty="0" err="1">
                <a:solidFill>
                  <a:schemeClr val="bg1"/>
                </a:solidFill>
              </a:rPr>
              <a:t>cherokee</a:t>
            </a:r>
            <a:r>
              <a:rPr lang="en-GB" sz="1000" dirty="0">
                <a:solidFill>
                  <a:schemeClr val="bg1"/>
                </a:solidFill>
              </a:rPr>
              <a:t>-</a:t>
            </a:r>
            <a:r>
              <a:rPr lang="en-GB" sz="1000" dirty="0" err="1">
                <a:solidFill>
                  <a:schemeClr val="bg1"/>
                </a:solidFill>
              </a:rPr>
              <a:t>indian</a:t>
            </a:r>
            <a:r>
              <a:rPr lang="en-GB" sz="1000" dirty="0">
                <a:solidFill>
                  <a:schemeClr val="bg1"/>
                </a:solidFill>
              </a:rPr>
              <a:t>-tribe-of-</a:t>
            </a:r>
            <a:r>
              <a:rPr lang="en-GB" sz="1000" dirty="0" err="1">
                <a:solidFill>
                  <a:schemeClr val="bg1"/>
                </a:solidFill>
              </a:rPr>
              <a:t>alabama</a:t>
            </a:r>
            <a:r>
              <a:rPr lang="en-GB" sz="1000" dirty="0">
                <a:solidFill>
                  <a:schemeClr val="bg1"/>
                </a:solidFill>
              </a:rPr>
              <a:t>/5575&gt;[date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4- </a:t>
            </a:r>
            <a:r>
              <a:rPr lang="en-GB" sz="1000" dirty="0">
                <a:solidFill>
                  <a:schemeClr val="bg1"/>
                </a:solidFill>
              </a:rPr>
              <a:t>Ten things you should know about indigenous oral traditions, </a:t>
            </a:r>
            <a:r>
              <a:rPr lang="en-GB" sz="1000" i="1" dirty="0" err="1">
                <a:solidFill>
                  <a:schemeClr val="bg1"/>
                </a:solidFill>
              </a:rPr>
              <a:t>www.canoha.ca</a:t>
            </a:r>
            <a:r>
              <a:rPr lang="en-GB" sz="1000" i="1" dirty="0">
                <a:solidFill>
                  <a:schemeClr val="bg1"/>
                </a:solidFill>
              </a:rPr>
              <a:t>, </a:t>
            </a:r>
            <a:r>
              <a:rPr lang="en-GB" sz="1000" dirty="0">
                <a:solidFill>
                  <a:schemeClr val="bg1"/>
                </a:solidFill>
              </a:rPr>
              <a:t>&lt;https://</a:t>
            </a:r>
            <a:r>
              <a:rPr lang="en-GB" sz="1000" dirty="0" err="1">
                <a:solidFill>
                  <a:schemeClr val="bg1"/>
                </a:solidFill>
              </a:rPr>
              <a:t>www.canoha.ca</a:t>
            </a:r>
            <a:r>
              <a:rPr lang="en-GB" sz="1000" dirty="0">
                <a:solidFill>
                  <a:schemeClr val="bg1"/>
                </a:solidFill>
              </a:rPr>
              <a:t>/ten-things-you-should-know-about-indigenous-oral-traditions/&gt;[date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5-</a:t>
            </a:r>
            <a:r>
              <a:rPr lang="en-GB" sz="1000" dirty="0">
                <a:solidFill>
                  <a:schemeClr val="bg1"/>
                </a:solidFill>
              </a:rPr>
              <a:t>Malawi’s Rastafarians Want Govt to Recognize ‘Sacred’ Marijuana, </a:t>
            </a:r>
            <a:r>
              <a:rPr lang="en-GB" sz="1000" i="1" dirty="0" err="1">
                <a:solidFill>
                  <a:schemeClr val="bg1"/>
                </a:solidFill>
              </a:rPr>
              <a:t>www.puffpuffpost.com</a:t>
            </a:r>
            <a:r>
              <a:rPr lang="en-GB" sz="1000" i="1" dirty="0">
                <a:solidFill>
                  <a:schemeClr val="bg1"/>
                </a:solidFill>
              </a:rPr>
              <a:t>, </a:t>
            </a:r>
            <a:r>
              <a:rPr lang="en-GB" sz="1000" dirty="0">
                <a:solidFill>
                  <a:schemeClr val="bg1"/>
                </a:solidFill>
              </a:rPr>
              <a:t>&lt;https://</a:t>
            </a:r>
            <a:r>
              <a:rPr lang="en-GB" sz="1000" dirty="0" err="1">
                <a:solidFill>
                  <a:schemeClr val="bg1"/>
                </a:solidFill>
              </a:rPr>
              <a:t>www.puffpuffpost.com</a:t>
            </a:r>
            <a:r>
              <a:rPr lang="en-GB" sz="1000" dirty="0">
                <a:solidFill>
                  <a:schemeClr val="bg1"/>
                </a:solidFill>
              </a:rPr>
              <a:t>/</a:t>
            </a:r>
            <a:r>
              <a:rPr lang="en-GB" sz="1000" dirty="0" err="1">
                <a:solidFill>
                  <a:schemeClr val="bg1"/>
                </a:solidFill>
              </a:rPr>
              <a:t>malawis</a:t>
            </a:r>
            <a:r>
              <a:rPr lang="en-GB" sz="1000" dirty="0">
                <a:solidFill>
                  <a:schemeClr val="bg1"/>
                </a:solidFill>
              </a:rPr>
              <a:t>-</a:t>
            </a:r>
            <a:r>
              <a:rPr lang="en-GB" sz="1000" dirty="0" err="1">
                <a:solidFill>
                  <a:schemeClr val="bg1"/>
                </a:solidFill>
              </a:rPr>
              <a:t>rastafarians</a:t>
            </a:r>
            <a:r>
              <a:rPr lang="en-GB" sz="1000" dirty="0">
                <a:solidFill>
                  <a:schemeClr val="bg1"/>
                </a:solidFill>
              </a:rPr>
              <a:t>-want-govt-to-recognize-scared-marijuana/&gt;[date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6- </a:t>
            </a:r>
            <a:r>
              <a:rPr lang="en-GB" sz="1000" dirty="0">
                <a:solidFill>
                  <a:schemeClr val="bg1"/>
                </a:solidFill>
              </a:rPr>
              <a:t>Inuit Tent &amp; Inuit Eskimo Tent Rings On Baffin Island Canada, </a:t>
            </a:r>
            <a:r>
              <a:rPr lang="en-GB" sz="1000" i="1" dirty="0" err="1">
                <a:solidFill>
                  <a:schemeClr val="bg1"/>
                </a:solidFill>
              </a:rPr>
              <a:t>memphite.com</a:t>
            </a:r>
            <a:r>
              <a:rPr lang="en-GB" sz="1000" i="1" dirty="0">
                <a:solidFill>
                  <a:schemeClr val="bg1"/>
                </a:solidFill>
              </a:rPr>
              <a:t>, </a:t>
            </a:r>
            <a:r>
              <a:rPr lang="en-GB" sz="1000" dirty="0">
                <a:solidFill>
                  <a:schemeClr val="bg1"/>
                </a:solidFill>
              </a:rPr>
              <a:t>&lt;https://</a:t>
            </a:r>
            <a:r>
              <a:rPr lang="en-GB" sz="1000" dirty="0" err="1">
                <a:solidFill>
                  <a:schemeClr val="bg1"/>
                </a:solidFill>
              </a:rPr>
              <a:t>memphite.com</a:t>
            </a:r>
            <a:r>
              <a:rPr lang="en-GB" sz="1000" dirty="0">
                <a:solidFill>
                  <a:schemeClr val="bg1"/>
                </a:solidFill>
              </a:rPr>
              <a:t>/aW51aXQgdGVudA/&gt;[date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7- </a:t>
            </a:r>
            <a:r>
              <a:rPr lang="en-GB" sz="1000" dirty="0">
                <a:solidFill>
                  <a:schemeClr val="bg1"/>
                </a:solidFill>
              </a:rPr>
              <a:t>Dancers perform at the Laura Aboriginal Dance Festival, </a:t>
            </a:r>
            <a:r>
              <a:rPr lang="en-GB" sz="1000" i="1" dirty="0" err="1">
                <a:solidFill>
                  <a:schemeClr val="bg1"/>
                </a:solidFill>
              </a:rPr>
              <a:t>www.abc.net.au</a:t>
            </a:r>
            <a:r>
              <a:rPr lang="en-GB" sz="1000" i="1" dirty="0">
                <a:solidFill>
                  <a:schemeClr val="bg1"/>
                </a:solidFill>
              </a:rPr>
              <a:t>, &lt;</a:t>
            </a:r>
            <a:r>
              <a:rPr lang="en-GB" sz="1000" dirty="0">
                <a:solidFill>
                  <a:schemeClr val="bg1"/>
                </a:solidFill>
              </a:rPr>
              <a:t>https://</a:t>
            </a:r>
            <a:r>
              <a:rPr lang="en-GB" sz="1000" dirty="0" err="1">
                <a:solidFill>
                  <a:schemeClr val="bg1"/>
                </a:solidFill>
              </a:rPr>
              <a:t>www.abc.net.au</a:t>
            </a:r>
            <a:r>
              <a:rPr lang="en-GB" sz="1000" dirty="0">
                <a:solidFill>
                  <a:schemeClr val="bg1"/>
                </a:solidFill>
              </a:rPr>
              <a:t>/news/2009-06-22/dancers-perform-at-the-</a:t>
            </a:r>
            <a:r>
              <a:rPr lang="en-GB" sz="1000" dirty="0" err="1">
                <a:solidFill>
                  <a:schemeClr val="bg1"/>
                </a:solidFill>
              </a:rPr>
              <a:t>laura</a:t>
            </a:r>
            <a:r>
              <a:rPr lang="en-GB" sz="1000" dirty="0">
                <a:solidFill>
                  <a:schemeClr val="bg1"/>
                </a:solidFill>
              </a:rPr>
              <a:t>-aboriginal-dance/1328174&gt;[date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8-</a:t>
            </a:r>
            <a:r>
              <a:rPr lang="en-GB" sz="1000" dirty="0">
                <a:solidFill>
                  <a:schemeClr val="bg1"/>
                </a:solidFill>
              </a:rPr>
              <a:t>Man Belongs Earth, </a:t>
            </a:r>
            <a:r>
              <a:rPr lang="en-GB" sz="1000" dirty="0" err="1">
                <a:solidFill>
                  <a:schemeClr val="bg1"/>
                </a:solidFill>
              </a:rPr>
              <a:t>Firstpeople.com</a:t>
            </a:r>
            <a:r>
              <a:rPr lang="en-GB" sz="1000" dirty="0">
                <a:solidFill>
                  <a:schemeClr val="bg1"/>
                </a:solidFill>
              </a:rPr>
              <a:t>, &lt;</a:t>
            </a:r>
            <a:r>
              <a:rPr lang="en-GB" sz="1000" u="sng" dirty="0">
                <a:solidFill>
                  <a:schemeClr val="bg1"/>
                </a:solidFill>
                <a:hlinkClick r:id="rId5">
                  <a:extLst>
                    <a:ext uri="{A12FA001-AC4F-418D-AE19-62706E023703}">
                      <ahyp:hlinkClr xmlns:ahyp="http://schemas.microsoft.com/office/drawing/2018/hyperlinkcolor" val="tx"/>
                    </a:ext>
                  </a:extLst>
                </a:hlinkClick>
              </a:rPr>
              <a:t>https://www.firstpeople.us/pictures/art/odd-sizes/pt/Native-670x686.html</a:t>
            </a:r>
            <a:r>
              <a:rPr lang="en-GB" sz="1000" dirty="0">
                <a:solidFill>
                  <a:schemeClr val="bg1"/>
                </a:solidFill>
              </a:rPr>
              <a:t>&gt; [date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9-</a:t>
            </a:r>
            <a:r>
              <a:rPr lang="en-GB" sz="1000" dirty="0">
                <a:solidFill>
                  <a:schemeClr val="bg1"/>
                </a:solidFill>
              </a:rPr>
              <a:t>Medicine dog, </a:t>
            </a:r>
            <a:r>
              <a:rPr lang="en-GB" sz="1000" i="1" dirty="0" err="1">
                <a:solidFill>
                  <a:schemeClr val="bg1"/>
                </a:solidFill>
              </a:rPr>
              <a:t>Flickr.com</a:t>
            </a:r>
            <a:r>
              <a:rPr lang="en-GB" sz="1000" dirty="0">
                <a:solidFill>
                  <a:schemeClr val="bg1"/>
                </a:solidFill>
              </a:rPr>
              <a:t>, &lt;</a:t>
            </a:r>
            <a:r>
              <a:rPr lang="en-GB" sz="1000" u="sng" dirty="0">
                <a:solidFill>
                  <a:schemeClr val="bg1"/>
                </a:solidFill>
                <a:hlinkClick r:id="rId6">
                  <a:extLst>
                    <a:ext uri="{A12FA001-AC4F-418D-AE19-62706E023703}">
                      <ahyp:hlinkClr xmlns:ahyp="http://schemas.microsoft.com/office/drawing/2018/hyperlinkcolor" val="tx"/>
                    </a:ext>
                  </a:extLst>
                </a:hlinkClick>
              </a:rPr>
              <a:t>https://www.flickr.com/photos/23767177@N00/244635715/</a:t>
            </a:r>
            <a:r>
              <a:rPr lang="en-GB" sz="1000" dirty="0">
                <a:solidFill>
                  <a:schemeClr val="bg1"/>
                </a:solidFill>
              </a:rPr>
              <a:t>&gt; [date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10-</a:t>
            </a:r>
            <a:r>
              <a:rPr lang="en-GB" sz="1000" dirty="0">
                <a:solidFill>
                  <a:schemeClr val="bg1"/>
                </a:solidFill>
              </a:rPr>
              <a:t>Defeating the Dakota Access Pipeline at Standing Rock: what it means for Indigenous people and environmentalism, </a:t>
            </a:r>
            <a:r>
              <a:rPr lang="en-GB" sz="1000" i="1" dirty="0" err="1">
                <a:solidFill>
                  <a:schemeClr val="bg1"/>
                </a:solidFill>
              </a:rPr>
              <a:t>sydney.edu.au</a:t>
            </a:r>
            <a:r>
              <a:rPr lang="en-GB" sz="1000" dirty="0">
                <a:solidFill>
                  <a:schemeClr val="bg1"/>
                </a:solidFill>
              </a:rPr>
              <a:t>, &lt;http://</a:t>
            </a:r>
            <a:r>
              <a:rPr lang="en-GB" sz="1000" dirty="0" err="1">
                <a:solidFill>
                  <a:schemeClr val="bg1"/>
                </a:solidFill>
              </a:rPr>
              <a:t>sydney.edu.au</a:t>
            </a:r>
            <a:r>
              <a:rPr lang="en-GB" sz="1000" dirty="0">
                <a:solidFill>
                  <a:schemeClr val="bg1"/>
                </a:solidFill>
              </a:rPr>
              <a:t>/environment-institute/events/defeating-the-dakota-access-pipeline-at-standing-rock-what-it-means-for-indigenous-people-and-environmentalism/&gt;[date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11-Pocahontas- </a:t>
            </a:r>
            <a:r>
              <a:rPr lang="en-GB" sz="1000" b="1" dirty="0" err="1">
                <a:solidFill>
                  <a:schemeClr val="bg1"/>
                </a:solidFill>
              </a:rPr>
              <a:t>Colors</a:t>
            </a:r>
            <a:r>
              <a:rPr lang="en-GB" sz="1000" b="1" dirty="0">
                <a:solidFill>
                  <a:schemeClr val="bg1"/>
                </a:solidFill>
              </a:rPr>
              <a:t> of the Wind, </a:t>
            </a:r>
            <a:r>
              <a:rPr lang="en-GB" sz="1000" b="1" i="1" dirty="0" err="1">
                <a:solidFill>
                  <a:schemeClr val="bg1"/>
                </a:solidFill>
              </a:rPr>
              <a:t>Youtube.com</a:t>
            </a:r>
            <a:r>
              <a:rPr lang="en-GB" sz="1000" b="1" dirty="0">
                <a:solidFill>
                  <a:schemeClr val="bg1"/>
                </a:solidFill>
              </a:rPr>
              <a:t>, &lt;https://</a:t>
            </a:r>
            <a:r>
              <a:rPr lang="en-GB" sz="1000" b="1" dirty="0" err="1">
                <a:solidFill>
                  <a:schemeClr val="bg1"/>
                </a:solidFill>
              </a:rPr>
              <a:t>www.youtube.com</a:t>
            </a:r>
            <a:r>
              <a:rPr lang="en-GB" sz="1000" b="1" dirty="0">
                <a:solidFill>
                  <a:schemeClr val="bg1"/>
                </a:solidFill>
              </a:rPr>
              <a:t>/</a:t>
            </a:r>
            <a:r>
              <a:rPr lang="en-GB" sz="1000" b="1" dirty="0" err="1">
                <a:solidFill>
                  <a:schemeClr val="bg1"/>
                </a:solidFill>
              </a:rPr>
              <a:t>watch?v</a:t>
            </a:r>
            <a:r>
              <a:rPr lang="en-GB" sz="1000" b="1" dirty="0">
                <a:solidFill>
                  <a:schemeClr val="bg1"/>
                </a:solidFill>
              </a:rPr>
              <a:t>=QstY2G9hRuc&gt; [date accessed 28 April 2019]</a:t>
            </a:r>
          </a:p>
          <a:p>
            <a:pPr marL="285750" indent="-285750">
              <a:buClr>
                <a:schemeClr val="bg1"/>
              </a:buClr>
              <a:buFont typeface="Zapf Dingbats"/>
              <a:buChar char="✿"/>
            </a:pPr>
            <a:r>
              <a:rPr lang="en-GB" sz="1000" b="1" dirty="0">
                <a:solidFill>
                  <a:schemeClr val="bg1"/>
                </a:solidFill>
              </a:rPr>
              <a:t>Figure 12-</a:t>
            </a:r>
            <a:r>
              <a:rPr lang="en-GB" sz="1000" dirty="0">
                <a:solidFill>
                  <a:schemeClr val="bg1"/>
                </a:solidFill>
              </a:rPr>
              <a:t>Powdawe -Shinnecock Whale Hunt of the 17 Century, </a:t>
            </a:r>
            <a:r>
              <a:rPr lang="en-GB" sz="1000" i="1" dirty="0" err="1">
                <a:solidFill>
                  <a:schemeClr val="bg1"/>
                </a:solidFill>
              </a:rPr>
              <a:t>www.davidmartine.com</a:t>
            </a:r>
            <a:r>
              <a:rPr lang="en-GB" sz="1000" i="1" dirty="0">
                <a:solidFill>
                  <a:schemeClr val="bg1"/>
                </a:solidFill>
              </a:rPr>
              <a:t>, </a:t>
            </a:r>
            <a:r>
              <a:rPr lang="en-GB" sz="1000" dirty="0">
                <a:solidFill>
                  <a:schemeClr val="bg1"/>
                </a:solidFill>
              </a:rPr>
              <a:t>&lt;http://</a:t>
            </a:r>
            <a:r>
              <a:rPr lang="en-GB" sz="1000" dirty="0" err="1">
                <a:solidFill>
                  <a:schemeClr val="bg1"/>
                </a:solidFill>
              </a:rPr>
              <a:t>www.davidmartine.com</a:t>
            </a:r>
            <a:r>
              <a:rPr lang="en-GB" sz="1000" dirty="0">
                <a:solidFill>
                  <a:schemeClr val="bg1"/>
                </a:solidFill>
              </a:rPr>
              <a:t>/?part=</a:t>
            </a:r>
            <a:r>
              <a:rPr lang="en-GB" sz="1000" dirty="0" err="1">
                <a:solidFill>
                  <a:schemeClr val="bg1"/>
                </a:solidFill>
              </a:rPr>
              <a:t>fineart&amp;articles_id</a:t>
            </a:r>
            <a:r>
              <a:rPr lang="en-GB" sz="1000" dirty="0">
                <a:solidFill>
                  <a:schemeClr val="bg1"/>
                </a:solidFill>
              </a:rPr>
              <a:t>=1677&amp;act=artist1&amp;artist=92&amp;collection=437&amp;sort=</a:t>
            </a:r>
            <a:r>
              <a:rPr lang="en-GB" sz="1000" dirty="0" err="1">
                <a:solidFill>
                  <a:schemeClr val="bg1"/>
                </a:solidFill>
              </a:rPr>
              <a:t>c_articles.pos,c_articles.title&amp;desc_asc</a:t>
            </a:r>
            <a:r>
              <a:rPr lang="en-GB" sz="1000" dirty="0">
                <a:solidFill>
                  <a:schemeClr val="bg1"/>
                </a:solidFill>
              </a:rPr>
              <a:t>=</a:t>
            </a:r>
            <a:r>
              <a:rPr lang="en-GB" sz="1000" dirty="0" err="1">
                <a:solidFill>
                  <a:schemeClr val="bg1"/>
                </a:solidFill>
              </a:rPr>
              <a:t>asc</a:t>
            </a:r>
            <a:r>
              <a:rPr lang="en-GB" sz="1000" dirty="0">
                <a:solidFill>
                  <a:schemeClr val="bg1"/>
                </a:solidFill>
              </a:rPr>
              <a:t>&gt;[date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13-</a:t>
            </a:r>
          </a:p>
          <a:p>
            <a:pPr marL="285750" indent="-285750">
              <a:buClr>
                <a:schemeClr val="bg1"/>
              </a:buClr>
              <a:buFont typeface="Zapf Dingbats"/>
              <a:buChar char="✿"/>
            </a:pPr>
            <a:r>
              <a:rPr lang="en-GB" sz="1000" b="1" dirty="0">
                <a:solidFill>
                  <a:schemeClr val="bg1"/>
                </a:solidFill>
              </a:rPr>
              <a:t>Figure 14-</a:t>
            </a:r>
            <a:r>
              <a:rPr lang="en-GB" sz="1000" dirty="0">
                <a:solidFill>
                  <a:schemeClr val="bg1"/>
                </a:solidFill>
              </a:rPr>
              <a:t>Tribes of Native Nations, </a:t>
            </a:r>
            <a:r>
              <a:rPr lang="en-GB" sz="1000" i="1" dirty="0" err="1">
                <a:solidFill>
                  <a:schemeClr val="bg1"/>
                </a:solidFill>
              </a:rPr>
              <a:t>danceforallpeople.com</a:t>
            </a:r>
            <a:r>
              <a:rPr lang="en-GB" sz="1000" i="1" dirty="0">
                <a:solidFill>
                  <a:schemeClr val="bg1"/>
                </a:solidFill>
              </a:rPr>
              <a:t>,</a:t>
            </a:r>
            <a:r>
              <a:rPr lang="en-GB" sz="1000" dirty="0">
                <a:solidFill>
                  <a:schemeClr val="bg1"/>
                </a:solidFill>
              </a:rPr>
              <a:t> &lt;https://</a:t>
            </a:r>
            <a:r>
              <a:rPr lang="en-GB" sz="1000" dirty="0" err="1">
                <a:solidFill>
                  <a:schemeClr val="bg1"/>
                </a:solidFill>
              </a:rPr>
              <a:t>danceforallpeople.com</a:t>
            </a:r>
            <a:r>
              <a:rPr lang="en-GB" sz="1000" dirty="0">
                <a:solidFill>
                  <a:schemeClr val="bg1"/>
                </a:solidFill>
              </a:rPr>
              <a:t>/tribes-of-native-nations/&gt;[date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15-</a:t>
            </a:r>
            <a:r>
              <a:rPr lang="en-GB" sz="1000" dirty="0">
                <a:solidFill>
                  <a:schemeClr val="bg1"/>
                </a:solidFill>
              </a:rPr>
              <a:t>Environmental Law and Native American Law, </a:t>
            </a:r>
            <a:r>
              <a:rPr lang="en-GB" sz="1000" i="1" dirty="0" err="1">
                <a:solidFill>
                  <a:schemeClr val="bg1"/>
                </a:solidFill>
              </a:rPr>
              <a:t>www.researchgate.net</a:t>
            </a:r>
            <a:r>
              <a:rPr lang="en-GB" sz="1000" i="1" dirty="0">
                <a:solidFill>
                  <a:schemeClr val="bg1"/>
                </a:solidFill>
              </a:rPr>
              <a:t>, </a:t>
            </a:r>
            <a:r>
              <a:rPr lang="en-GB" sz="1000" dirty="0">
                <a:solidFill>
                  <a:schemeClr val="bg1"/>
                </a:solidFill>
              </a:rPr>
              <a:t>&lt;https://</a:t>
            </a:r>
            <a:r>
              <a:rPr lang="en-GB" sz="1000" dirty="0" err="1">
                <a:solidFill>
                  <a:schemeClr val="bg1"/>
                </a:solidFill>
              </a:rPr>
              <a:t>www.researchgate.net</a:t>
            </a:r>
            <a:r>
              <a:rPr lang="en-GB" sz="1000" dirty="0">
                <a:solidFill>
                  <a:schemeClr val="bg1"/>
                </a:solidFill>
              </a:rPr>
              <a:t>/publication/228128470_Environmental_Law_and_Native_American_Law/</a:t>
            </a:r>
            <a:r>
              <a:rPr lang="en-GB" sz="1000" dirty="0" err="1">
                <a:solidFill>
                  <a:schemeClr val="bg1"/>
                </a:solidFill>
              </a:rPr>
              <a:t>figures?lo</a:t>
            </a:r>
            <a:r>
              <a:rPr lang="en-GB" sz="1000" dirty="0">
                <a:solidFill>
                  <a:schemeClr val="bg1"/>
                </a:solidFill>
              </a:rPr>
              <a:t>=1&gt;[date accessed 27 April 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16-</a:t>
            </a:r>
            <a:r>
              <a:rPr lang="en-GB" sz="1000" dirty="0">
                <a:solidFill>
                  <a:schemeClr val="bg1"/>
                </a:solidFill>
              </a:rPr>
              <a:t>THE FAMOUS “CRYING INDIAN” WHO WASN’T, </a:t>
            </a:r>
            <a:r>
              <a:rPr lang="en-GB" sz="1000" i="1" dirty="0" err="1">
                <a:solidFill>
                  <a:schemeClr val="bg1"/>
                </a:solidFill>
              </a:rPr>
              <a:t>www.todayifoundout.com</a:t>
            </a:r>
            <a:r>
              <a:rPr lang="en-GB" sz="1000" i="1" dirty="0">
                <a:solidFill>
                  <a:schemeClr val="bg1"/>
                </a:solidFill>
              </a:rPr>
              <a:t>, &lt;</a:t>
            </a:r>
            <a:r>
              <a:rPr lang="en-GB" sz="1000" dirty="0">
                <a:solidFill>
                  <a:schemeClr val="bg1"/>
                </a:solidFill>
              </a:rPr>
              <a:t>http://</a:t>
            </a:r>
            <a:r>
              <a:rPr lang="en-GB" sz="1000" dirty="0" err="1">
                <a:solidFill>
                  <a:schemeClr val="bg1"/>
                </a:solidFill>
              </a:rPr>
              <a:t>www.todayifoundout.com</a:t>
            </a:r>
            <a:r>
              <a:rPr lang="en-GB" sz="1000" dirty="0">
                <a:solidFill>
                  <a:schemeClr val="bg1"/>
                </a:solidFill>
              </a:rPr>
              <a:t>/</a:t>
            </a:r>
            <a:r>
              <a:rPr lang="en-GB" sz="1000" dirty="0" err="1">
                <a:solidFill>
                  <a:schemeClr val="bg1"/>
                </a:solidFill>
              </a:rPr>
              <a:t>index.php</a:t>
            </a:r>
            <a:r>
              <a:rPr lang="en-GB" sz="1000" dirty="0">
                <a:solidFill>
                  <a:schemeClr val="bg1"/>
                </a:solidFill>
              </a:rPr>
              <a:t>/2016/02/iron-eyes-</a:t>
            </a:r>
            <a:r>
              <a:rPr lang="en-GB" sz="1000" dirty="0" err="1">
                <a:solidFill>
                  <a:schemeClr val="bg1"/>
                </a:solidFill>
              </a:rPr>
              <a:t>cody</a:t>
            </a:r>
            <a:r>
              <a:rPr lang="en-GB" sz="1000" dirty="0">
                <a:solidFill>
                  <a:schemeClr val="bg1"/>
                </a:solidFill>
              </a:rPr>
              <a:t>-native-</a:t>
            </a:r>
            <a:r>
              <a:rPr lang="en-GB" sz="1000" dirty="0" err="1">
                <a:solidFill>
                  <a:schemeClr val="bg1"/>
                </a:solidFill>
              </a:rPr>
              <a:t>american</a:t>
            </a:r>
            <a:r>
              <a:rPr lang="en-GB" sz="1000" dirty="0">
                <a:solidFill>
                  <a:schemeClr val="bg1"/>
                </a:solidFill>
              </a:rPr>
              <a:t>-actor-</a:t>
            </a:r>
            <a:r>
              <a:rPr lang="en-GB" sz="1000" dirty="0" err="1">
                <a:solidFill>
                  <a:schemeClr val="bg1"/>
                </a:solidFill>
              </a:rPr>
              <a:t>wasnt</a:t>
            </a:r>
            <a:r>
              <a:rPr lang="en-GB" sz="1000" dirty="0">
                <a:solidFill>
                  <a:schemeClr val="bg1"/>
                </a:solidFill>
              </a:rPr>
              <a:t>/&gt;[date accessed 27 April 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17-</a:t>
            </a:r>
            <a:r>
              <a:rPr lang="en-GB" sz="1000" dirty="0">
                <a:solidFill>
                  <a:schemeClr val="bg1"/>
                </a:solidFill>
              </a:rPr>
              <a:t>Grandmother Willow, </a:t>
            </a:r>
            <a:r>
              <a:rPr lang="en-GB" sz="1000" i="1" dirty="0" err="1">
                <a:solidFill>
                  <a:schemeClr val="bg1"/>
                </a:solidFill>
              </a:rPr>
              <a:t>deviant.com</a:t>
            </a:r>
            <a:r>
              <a:rPr lang="en-GB" sz="1000" dirty="0">
                <a:solidFill>
                  <a:schemeClr val="bg1"/>
                </a:solidFill>
              </a:rPr>
              <a:t> &lt;</a:t>
            </a:r>
            <a:r>
              <a:rPr lang="en-GB" sz="1000" u="sng" dirty="0">
                <a:solidFill>
                  <a:schemeClr val="bg1"/>
                </a:solidFill>
                <a:hlinkClick r:id="rId7">
                  <a:extLst>
                    <a:ext uri="{A12FA001-AC4F-418D-AE19-62706E023703}">
                      <ahyp:hlinkClr xmlns:ahyp="http://schemas.microsoft.com/office/drawing/2018/hyperlinkcolor" val="tx"/>
                    </a:ext>
                  </a:extLst>
                </a:hlinkClick>
              </a:rPr>
              <a:t>https://www.deviantart.com/sambeawesome/art/Grandmother-Willow-618869186</a:t>
            </a:r>
            <a:r>
              <a:rPr lang="en-GB" sz="1000" dirty="0">
                <a:solidFill>
                  <a:schemeClr val="bg1"/>
                </a:solidFill>
              </a:rPr>
              <a:t>&gt; [date accessed 27 April 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18-</a:t>
            </a:r>
            <a:r>
              <a:rPr lang="en-GB" sz="1000" dirty="0">
                <a:solidFill>
                  <a:schemeClr val="bg1"/>
                </a:solidFill>
              </a:rPr>
              <a:t>Princess Pocahontas Standing Pose, </a:t>
            </a:r>
            <a:r>
              <a:rPr lang="en-GB" sz="1000" i="1" dirty="0" err="1">
                <a:solidFill>
                  <a:schemeClr val="bg1"/>
                </a:solidFill>
              </a:rPr>
              <a:t>www.cartoonbucket.com</a:t>
            </a:r>
            <a:r>
              <a:rPr lang="en-GB" sz="1000" i="1" dirty="0">
                <a:solidFill>
                  <a:schemeClr val="bg1"/>
                </a:solidFill>
              </a:rPr>
              <a:t>, </a:t>
            </a:r>
            <a:r>
              <a:rPr lang="en-GB" sz="1000" dirty="0">
                <a:solidFill>
                  <a:schemeClr val="bg1"/>
                </a:solidFill>
              </a:rPr>
              <a:t>&lt;</a:t>
            </a:r>
            <a:r>
              <a:rPr lang="en-GB" sz="1000" u="sng" dirty="0">
                <a:solidFill>
                  <a:schemeClr val="bg1"/>
                </a:solidFill>
                <a:hlinkClick r:id="rId8">
                  <a:extLst>
                    <a:ext uri="{A12FA001-AC4F-418D-AE19-62706E023703}">
                      <ahyp:hlinkClr xmlns:ahyp="http://schemas.microsoft.com/office/drawing/2018/hyperlinkcolor" val="tx"/>
                    </a:ext>
                  </a:extLst>
                </a:hlinkClick>
              </a:rPr>
              <a:t>http://www.cartoonbucket.com/cartoons/princess-pocahontas-standing-pose/</a:t>
            </a:r>
            <a:r>
              <a:rPr lang="en-GB" sz="1000" dirty="0">
                <a:solidFill>
                  <a:schemeClr val="bg1"/>
                </a:solidFill>
              </a:rPr>
              <a:t>&gt; [date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19-</a:t>
            </a:r>
            <a:r>
              <a:rPr lang="en-GB" sz="1000" dirty="0">
                <a:solidFill>
                  <a:schemeClr val="bg1"/>
                </a:solidFill>
              </a:rPr>
              <a:t>Dakota Pipeline: What's behind the controversy?, </a:t>
            </a:r>
            <a:r>
              <a:rPr lang="en-GB" sz="1000" i="1" dirty="0" err="1">
                <a:solidFill>
                  <a:schemeClr val="bg1"/>
                </a:solidFill>
              </a:rPr>
              <a:t>www.bbc.co.uk</a:t>
            </a:r>
            <a:r>
              <a:rPr lang="en-GB" sz="1000" i="1" dirty="0">
                <a:solidFill>
                  <a:schemeClr val="bg1"/>
                </a:solidFill>
              </a:rPr>
              <a:t>, </a:t>
            </a:r>
            <a:r>
              <a:rPr lang="en-GB" sz="1000" dirty="0">
                <a:solidFill>
                  <a:schemeClr val="bg1"/>
                </a:solidFill>
              </a:rPr>
              <a:t>&lt;https://</a:t>
            </a:r>
            <a:r>
              <a:rPr lang="en-GB" sz="1000" dirty="0" err="1">
                <a:solidFill>
                  <a:schemeClr val="bg1"/>
                </a:solidFill>
              </a:rPr>
              <a:t>www.bbc.co.uk</a:t>
            </a:r>
            <a:r>
              <a:rPr lang="en-GB" sz="1000" dirty="0">
                <a:solidFill>
                  <a:schemeClr val="bg1"/>
                </a:solidFill>
              </a:rPr>
              <a:t>/news/world-us-canada-37863955&gt;[date accessed 27 April 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20-</a:t>
            </a:r>
            <a:r>
              <a:rPr lang="en-GB" sz="1000" dirty="0">
                <a:solidFill>
                  <a:schemeClr val="bg1"/>
                </a:solidFill>
              </a:rPr>
              <a:t>Oil expected in Dakota Access Pipeline this week, </a:t>
            </a:r>
            <a:r>
              <a:rPr lang="en-GB" sz="1000" i="1" dirty="0" err="1">
                <a:solidFill>
                  <a:schemeClr val="bg1"/>
                </a:solidFill>
              </a:rPr>
              <a:t>www.hcn.org</a:t>
            </a:r>
            <a:r>
              <a:rPr lang="en-GB" sz="1000" i="1" dirty="0">
                <a:solidFill>
                  <a:schemeClr val="bg1"/>
                </a:solidFill>
              </a:rPr>
              <a:t>, </a:t>
            </a:r>
            <a:r>
              <a:rPr lang="en-GB" sz="1000" dirty="0">
                <a:solidFill>
                  <a:schemeClr val="bg1"/>
                </a:solidFill>
              </a:rPr>
              <a:t>&lt;https://</a:t>
            </a:r>
            <a:r>
              <a:rPr lang="en-GB" sz="1000" dirty="0" err="1">
                <a:solidFill>
                  <a:schemeClr val="bg1"/>
                </a:solidFill>
              </a:rPr>
              <a:t>www.hcn.org</a:t>
            </a:r>
            <a:r>
              <a:rPr lang="en-GB" sz="1000" dirty="0">
                <a:solidFill>
                  <a:schemeClr val="bg1"/>
                </a:solidFill>
              </a:rPr>
              <a:t>/articles/oil-expected-to-flow-through-</a:t>
            </a:r>
            <a:r>
              <a:rPr lang="en-GB" sz="1000" dirty="0" err="1">
                <a:solidFill>
                  <a:schemeClr val="bg1"/>
                </a:solidFill>
              </a:rPr>
              <a:t>dakota</a:t>
            </a:r>
            <a:r>
              <a:rPr lang="en-GB" sz="1000" dirty="0">
                <a:solidFill>
                  <a:schemeClr val="bg1"/>
                </a:solidFill>
              </a:rPr>
              <a:t>-access-pipeline-this-week&gt;[date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21-</a:t>
            </a:r>
            <a:r>
              <a:rPr lang="en-GB" sz="1000" dirty="0">
                <a:solidFill>
                  <a:schemeClr val="bg1"/>
                </a:solidFill>
              </a:rPr>
              <a:t>DAKOTA ACCESS PIPELINE, </a:t>
            </a:r>
            <a:r>
              <a:rPr lang="en-GB" sz="1000" i="1" dirty="0" err="1">
                <a:solidFill>
                  <a:schemeClr val="bg1"/>
                </a:solidFill>
              </a:rPr>
              <a:t>www.honorearth.org</a:t>
            </a:r>
            <a:r>
              <a:rPr lang="en-GB" sz="1000" i="1" dirty="0">
                <a:solidFill>
                  <a:schemeClr val="bg1"/>
                </a:solidFill>
              </a:rPr>
              <a:t>, </a:t>
            </a:r>
            <a:r>
              <a:rPr lang="en-GB" sz="1000" dirty="0">
                <a:solidFill>
                  <a:schemeClr val="bg1"/>
                </a:solidFill>
              </a:rPr>
              <a:t>&lt;http://</a:t>
            </a:r>
            <a:r>
              <a:rPr lang="en-GB" sz="1000" dirty="0" err="1">
                <a:solidFill>
                  <a:schemeClr val="bg1"/>
                </a:solidFill>
              </a:rPr>
              <a:t>www.honorearth.org</a:t>
            </a:r>
            <a:r>
              <a:rPr lang="en-GB" sz="1000" dirty="0">
                <a:solidFill>
                  <a:schemeClr val="bg1"/>
                </a:solidFill>
              </a:rPr>
              <a:t>/</a:t>
            </a:r>
            <a:r>
              <a:rPr lang="en-GB" sz="1000" dirty="0" err="1">
                <a:solidFill>
                  <a:schemeClr val="bg1"/>
                </a:solidFill>
              </a:rPr>
              <a:t>dapl</a:t>
            </a:r>
            <a:r>
              <a:rPr lang="en-GB" sz="1000" dirty="0">
                <a:solidFill>
                  <a:schemeClr val="bg1"/>
                </a:solidFill>
              </a:rPr>
              <a:t>&gt;[date accessed 27/04/2019]</a:t>
            </a:r>
          </a:p>
          <a:p>
            <a:r>
              <a:rPr lang="en-GB" sz="1000" b="1" dirty="0">
                <a:solidFill>
                  <a:schemeClr val="bg1"/>
                </a:solidFill>
              </a:rPr>
              <a:t>Figure 22-</a:t>
            </a:r>
            <a:r>
              <a:rPr lang="en-GB" sz="1000" dirty="0">
                <a:solidFill>
                  <a:schemeClr val="bg1"/>
                </a:solidFill>
              </a:rPr>
              <a:t>What The Dakota Access Pipeline Protest Says About Race And The Sad State Of American Democracy</a:t>
            </a:r>
            <a:endParaRPr lang="en-GB" sz="1000" b="1" dirty="0">
              <a:solidFill>
                <a:schemeClr val="bg1"/>
              </a:solidFill>
            </a:endParaRPr>
          </a:p>
          <a:p>
            <a:r>
              <a:rPr lang="en-GB" sz="1000" i="1" dirty="0" err="1">
                <a:solidFill>
                  <a:schemeClr val="bg1"/>
                </a:solidFill>
              </a:rPr>
              <a:t>Huffpost</a:t>
            </a:r>
            <a:r>
              <a:rPr lang="en-GB" sz="1000" dirty="0">
                <a:solidFill>
                  <a:schemeClr val="bg1"/>
                </a:solidFill>
              </a:rPr>
              <a:t>&lt;https://</a:t>
            </a:r>
            <a:r>
              <a:rPr lang="en-GB" sz="1000" dirty="0" err="1">
                <a:solidFill>
                  <a:schemeClr val="bg1"/>
                </a:solidFill>
              </a:rPr>
              <a:t>www.huffpost.com</a:t>
            </a:r>
            <a:r>
              <a:rPr lang="en-GB" sz="1000" dirty="0">
                <a:solidFill>
                  <a:schemeClr val="bg1"/>
                </a:solidFill>
              </a:rPr>
              <a:t>/entry/what-the-dakota-access-pipeline-protest-says-about_b_58139ae1e4b096e870696523&gt;[date accessed 27 April 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24-</a:t>
            </a:r>
            <a:r>
              <a:rPr lang="en-GB" sz="1000" dirty="0">
                <a:solidFill>
                  <a:schemeClr val="bg1"/>
                </a:solidFill>
              </a:rPr>
              <a:t>Native American Buffalo Medicine Bag 6x7" -Sioux (b114), </a:t>
            </a:r>
            <a:r>
              <a:rPr lang="en-GB" sz="1000" i="1" dirty="0" err="1">
                <a:solidFill>
                  <a:schemeClr val="bg1"/>
                </a:solidFill>
              </a:rPr>
              <a:t>www.missiondelrey.com</a:t>
            </a:r>
            <a:r>
              <a:rPr lang="en-GB" sz="1000" i="1" dirty="0">
                <a:solidFill>
                  <a:schemeClr val="bg1"/>
                </a:solidFill>
              </a:rPr>
              <a:t>,</a:t>
            </a:r>
            <a:endParaRPr lang="en-GB" sz="1000" dirty="0">
              <a:solidFill>
                <a:schemeClr val="bg1"/>
              </a:solidFill>
            </a:endParaRPr>
          </a:p>
          <a:p>
            <a:r>
              <a:rPr lang="en-GB" sz="1000" dirty="0">
                <a:solidFill>
                  <a:schemeClr val="bg1"/>
                </a:solidFill>
              </a:rPr>
              <a:t>&lt;http://</a:t>
            </a:r>
            <a:r>
              <a:rPr lang="en-GB" sz="1000" dirty="0" err="1">
                <a:solidFill>
                  <a:schemeClr val="bg1"/>
                </a:solidFill>
              </a:rPr>
              <a:t>www.missiondelrey.com</a:t>
            </a:r>
            <a:r>
              <a:rPr lang="en-GB" sz="1000" dirty="0">
                <a:solidFill>
                  <a:schemeClr val="bg1"/>
                </a:solidFill>
              </a:rPr>
              <a:t>/native-american-buffalo-medicine-bag-6x7-sioux-b114/&gt;[date accessed 27/04/2019]</a:t>
            </a:r>
          </a:p>
          <a:p>
            <a:br>
              <a:rPr lang="en-GB" sz="1000" dirty="0">
                <a:solidFill>
                  <a:schemeClr val="bg1"/>
                </a:solidFill>
              </a:rPr>
            </a:br>
            <a:endParaRPr lang="en-GB" sz="1000" b="1" dirty="0">
              <a:solidFill>
                <a:schemeClr val="bg1"/>
              </a:solidFill>
            </a:endParaRPr>
          </a:p>
          <a:p>
            <a:pPr>
              <a:buClr>
                <a:schemeClr val="bg1"/>
              </a:buClr>
            </a:pPr>
            <a:endParaRPr lang="en-GB" sz="1000" b="1" dirty="0">
              <a:solidFill>
                <a:schemeClr val="bg1"/>
              </a:solidFill>
            </a:endParaRPr>
          </a:p>
        </p:txBody>
      </p:sp>
    </p:spTree>
    <p:extLst>
      <p:ext uri="{BB962C8B-B14F-4D97-AF65-F5344CB8AC3E}">
        <p14:creationId xmlns:p14="http://schemas.microsoft.com/office/powerpoint/2010/main" val="18080213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 name="TextBox 1">
            <a:extLst>
              <a:ext uri="{FF2B5EF4-FFF2-40B4-BE49-F238E27FC236}">
                <a16:creationId xmlns:a16="http://schemas.microsoft.com/office/drawing/2014/main" id="{C0991373-34BB-3340-84F0-1C869644DD5C}"/>
              </a:ext>
            </a:extLst>
          </p:cNvPr>
          <p:cNvSpPr txBox="1"/>
          <p:nvPr/>
        </p:nvSpPr>
        <p:spPr>
          <a:xfrm>
            <a:off x="2636872" y="411125"/>
            <a:ext cx="7924800" cy="830997"/>
          </a:xfrm>
          <a:prstGeom prst="rect">
            <a:avLst/>
          </a:prstGeom>
          <a:noFill/>
        </p:spPr>
        <p:txBody>
          <a:bodyPr wrap="square" rtlCol="0">
            <a:spAutoFit/>
          </a:bodyPr>
          <a:lstStyle/>
          <a:p>
            <a:r>
              <a:rPr lang="en-GB" sz="4800" b="1" dirty="0">
                <a:solidFill>
                  <a:schemeClr val="bg1"/>
                </a:solidFill>
                <a:latin typeface="Calibri" panose="020F0502020204030204" pitchFamily="34" charset="0"/>
                <a:cs typeface="Calibri" panose="020F0502020204030204" pitchFamily="34" charset="0"/>
              </a:rPr>
              <a:t>Images</a:t>
            </a:r>
          </a:p>
        </p:txBody>
      </p:sp>
      <p:sp>
        <p:nvSpPr>
          <p:cNvPr id="3" name="TextBox 2">
            <a:extLst>
              <a:ext uri="{FF2B5EF4-FFF2-40B4-BE49-F238E27FC236}">
                <a16:creationId xmlns:a16="http://schemas.microsoft.com/office/drawing/2014/main" id="{B1F545BE-4A0D-E042-B156-41D44F9DBFCF}"/>
              </a:ext>
            </a:extLst>
          </p:cNvPr>
          <p:cNvSpPr txBox="1"/>
          <p:nvPr/>
        </p:nvSpPr>
        <p:spPr>
          <a:xfrm>
            <a:off x="1887427" y="1459230"/>
            <a:ext cx="10304573" cy="3939540"/>
          </a:xfrm>
          <a:prstGeom prst="rect">
            <a:avLst/>
          </a:prstGeom>
          <a:noFill/>
        </p:spPr>
        <p:txBody>
          <a:bodyPr wrap="square" rtlCol="0">
            <a:spAutoFit/>
          </a:bodyPr>
          <a:lstStyle/>
          <a:p>
            <a:pPr marL="285750" indent="-285750">
              <a:buClr>
                <a:schemeClr val="bg1"/>
              </a:buClr>
              <a:buFont typeface="Zapf Dingbats"/>
              <a:buChar char="✿"/>
            </a:pPr>
            <a:r>
              <a:rPr lang="en-GB" sz="1000" b="1" dirty="0">
                <a:solidFill>
                  <a:schemeClr val="bg1"/>
                </a:solidFill>
              </a:rPr>
              <a:t>Figure 25-</a:t>
            </a:r>
            <a:r>
              <a:rPr lang="en-GB" sz="1000" dirty="0">
                <a:solidFill>
                  <a:schemeClr val="bg1"/>
                </a:solidFill>
              </a:rPr>
              <a:t>Cheyenne Beaded Buffalo Hide Knife Sheath, </a:t>
            </a:r>
            <a:r>
              <a:rPr lang="en-GB" sz="1000" i="1" dirty="0" err="1">
                <a:solidFill>
                  <a:schemeClr val="bg1"/>
                </a:solidFill>
              </a:rPr>
              <a:t>www.skinnerinc.com</a:t>
            </a:r>
            <a:r>
              <a:rPr lang="en-GB" sz="1000" i="1" dirty="0">
                <a:solidFill>
                  <a:schemeClr val="bg1"/>
                </a:solidFill>
              </a:rPr>
              <a:t>, </a:t>
            </a:r>
            <a:r>
              <a:rPr lang="en-GB" sz="1000" dirty="0">
                <a:solidFill>
                  <a:schemeClr val="bg1"/>
                </a:solidFill>
              </a:rPr>
              <a:t>&lt;</a:t>
            </a:r>
            <a:r>
              <a:rPr lang="en-GB" sz="1000" u="sng" dirty="0">
                <a:solidFill>
                  <a:schemeClr val="bg1"/>
                </a:solidFill>
                <a:hlinkClick r:id="rId3">
                  <a:extLst>
                    <a:ext uri="{A12FA001-AC4F-418D-AE19-62706E023703}">
                      <ahyp:hlinkClr xmlns:ahyp="http://schemas.microsoft.com/office/drawing/2018/hyperlinkcolor" val="tx"/>
                    </a:ext>
                  </a:extLst>
                </a:hlinkClick>
              </a:rPr>
              <a:t>https://www.skinnerinc.com/auctions/2636B/lots/202</a:t>
            </a:r>
            <a:r>
              <a:rPr lang="en-GB" sz="1000" dirty="0">
                <a:solidFill>
                  <a:schemeClr val="bg1"/>
                </a:solidFill>
              </a:rPr>
              <a:t>&gt;[date accessed 27 April 2019]</a:t>
            </a:r>
          </a:p>
          <a:p>
            <a:pPr marL="285750" indent="-285750">
              <a:buClr>
                <a:schemeClr val="bg1"/>
              </a:buClr>
              <a:buFont typeface="Zapf Dingbats"/>
              <a:buChar char="✿"/>
            </a:pPr>
            <a:r>
              <a:rPr lang="en-GB" sz="1000" b="1" dirty="0">
                <a:solidFill>
                  <a:schemeClr val="bg1"/>
                </a:solidFill>
              </a:rPr>
              <a:t>Figure 26- </a:t>
            </a:r>
            <a:r>
              <a:rPr lang="da" sz="1000" dirty="0">
                <a:solidFill>
                  <a:schemeClr val="bg1"/>
                </a:solidFill>
              </a:rPr>
              <a:t>Bladder bag, </a:t>
            </a:r>
            <a:r>
              <a:rPr lang="da" sz="1000" i="1" dirty="0">
                <a:solidFill>
                  <a:schemeClr val="bg1"/>
                </a:solidFill>
              </a:rPr>
              <a:t>Plaeoplanet </a:t>
            </a:r>
            <a:r>
              <a:rPr lang="da" sz="1000" dirty="0">
                <a:solidFill>
                  <a:schemeClr val="bg1"/>
                </a:solidFill>
              </a:rPr>
              <a:t>&lt;</a:t>
            </a:r>
            <a:r>
              <a:rPr lang="da" sz="1000" u="sng" dirty="0">
                <a:solidFill>
                  <a:schemeClr val="bg1"/>
                </a:solidFill>
                <a:hlinkClick r:id="rId4">
                  <a:extLst>
                    <a:ext uri="{A12FA001-AC4F-418D-AE19-62706E023703}">
                      <ahyp:hlinkClr xmlns:ahyp="http://schemas.microsoft.com/office/drawing/2018/hyperlinkcolor" val="tx"/>
                    </a:ext>
                  </a:extLst>
                </a:hlinkClick>
              </a:rPr>
              <a:t>https://www.tapatalk.com/groups/paleoplanet69529/bladder-bag-t38395.html</a:t>
            </a:r>
            <a:r>
              <a:rPr lang="da" sz="1000" dirty="0">
                <a:solidFill>
                  <a:schemeClr val="bg1"/>
                </a:solidFill>
              </a:rPr>
              <a:t>&gt; [date accessed 27 April 2019]</a:t>
            </a:r>
            <a:r>
              <a:rPr lang="en-GB" sz="1000" b="1" dirty="0">
                <a:solidFill>
                  <a:schemeClr val="bg1"/>
                </a:solidFill>
              </a:rPr>
              <a:t> </a:t>
            </a:r>
          </a:p>
          <a:p>
            <a:pPr marL="285750" indent="-285750">
              <a:buClr>
                <a:schemeClr val="bg1"/>
              </a:buClr>
              <a:buFont typeface="Zapf Dingbats"/>
              <a:buChar char="✿"/>
            </a:pPr>
            <a:r>
              <a:rPr lang="en-GB" sz="1000" b="1" dirty="0">
                <a:solidFill>
                  <a:schemeClr val="bg1"/>
                </a:solidFill>
              </a:rPr>
              <a:t>Figure 27-</a:t>
            </a:r>
            <a:r>
              <a:rPr lang="en-GB" sz="1000" dirty="0">
                <a:solidFill>
                  <a:schemeClr val="bg1"/>
                </a:solidFill>
              </a:rPr>
              <a:t>Buffalo Jumps, </a:t>
            </a:r>
            <a:r>
              <a:rPr lang="en-GB" sz="1000" i="1" dirty="0" err="1">
                <a:solidFill>
                  <a:schemeClr val="bg1"/>
                </a:solidFill>
              </a:rPr>
              <a:t>allaboutbison.com</a:t>
            </a:r>
            <a:r>
              <a:rPr lang="en-GB" sz="1000" i="1" dirty="0">
                <a:solidFill>
                  <a:schemeClr val="bg1"/>
                </a:solidFill>
              </a:rPr>
              <a:t>, </a:t>
            </a:r>
            <a:r>
              <a:rPr lang="en-GB" sz="1000" dirty="0">
                <a:solidFill>
                  <a:schemeClr val="bg1"/>
                </a:solidFill>
              </a:rPr>
              <a:t>&lt;https://</a:t>
            </a:r>
            <a:r>
              <a:rPr lang="en-GB" sz="1000" dirty="0" err="1">
                <a:solidFill>
                  <a:schemeClr val="bg1"/>
                </a:solidFill>
              </a:rPr>
              <a:t>allaboutbison.com</a:t>
            </a:r>
            <a:r>
              <a:rPr lang="en-GB" sz="1000" dirty="0">
                <a:solidFill>
                  <a:schemeClr val="bg1"/>
                </a:solidFill>
              </a:rPr>
              <a:t>/buffalo-jumps/&gt;[date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28-</a:t>
            </a:r>
            <a:r>
              <a:rPr lang="en-GB" sz="1000" dirty="0">
                <a:solidFill>
                  <a:schemeClr val="bg1"/>
                </a:solidFill>
              </a:rPr>
              <a:t>Lakota Sioux Buffalo Quiver &amp; Arrows, </a:t>
            </a:r>
            <a:r>
              <a:rPr lang="en-GB" sz="1000" i="1" dirty="0" err="1">
                <a:solidFill>
                  <a:schemeClr val="bg1"/>
                </a:solidFill>
              </a:rPr>
              <a:t>www.icollector.com</a:t>
            </a:r>
            <a:r>
              <a:rPr lang="en-GB" sz="1000" i="1" dirty="0">
                <a:solidFill>
                  <a:schemeClr val="bg1"/>
                </a:solidFill>
              </a:rPr>
              <a:t>, </a:t>
            </a:r>
            <a:r>
              <a:rPr lang="en-GB" sz="1000" dirty="0">
                <a:solidFill>
                  <a:schemeClr val="bg1"/>
                </a:solidFill>
              </a:rPr>
              <a:t>&lt;https://</a:t>
            </a:r>
            <a:r>
              <a:rPr lang="en-GB" sz="1000" dirty="0" err="1">
                <a:solidFill>
                  <a:schemeClr val="bg1"/>
                </a:solidFill>
              </a:rPr>
              <a:t>www.icollector.com</a:t>
            </a:r>
            <a:r>
              <a:rPr lang="en-GB" sz="1000" dirty="0">
                <a:solidFill>
                  <a:schemeClr val="bg1"/>
                </a:solidFill>
              </a:rPr>
              <a:t>/Lakota-Sioux-Buffalo-Quiver-Arrows_i23599912&gt;[date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29-</a:t>
            </a:r>
            <a:r>
              <a:rPr lang="en-GB" sz="1000" dirty="0">
                <a:solidFill>
                  <a:schemeClr val="bg1"/>
                </a:solidFill>
              </a:rPr>
              <a:t>Native American Buffalo Robes - Bison Rug, </a:t>
            </a:r>
            <a:r>
              <a:rPr lang="en-GB" sz="1000" dirty="0" err="1">
                <a:solidFill>
                  <a:schemeClr val="bg1"/>
                </a:solidFill>
              </a:rPr>
              <a:t>www.</a:t>
            </a:r>
            <a:r>
              <a:rPr lang="en-GB" sz="1000" i="1" dirty="0" err="1">
                <a:solidFill>
                  <a:schemeClr val="bg1"/>
                </a:solidFill>
              </a:rPr>
              <a:t>nativeamericanbuffalorobes.com</a:t>
            </a:r>
            <a:r>
              <a:rPr lang="en-GB" sz="1000" i="1" dirty="0">
                <a:solidFill>
                  <a:schemeClr val="bg1"/>
                </a:solidFill>
              </a:rPr>
              <a:t>, </a:t>
            </a:r>
            <a:r>
              <a:rPr lang="en-GB" sz="1000" dirty="0">
                <a:solidFill>
                  <a:schemeClr val="bg1"/>
                </a:solidFill>
              </a:rPr>
              <a:t>&lt;http://</a:t>
            </a:r>
            <a:r>
              <a:rPr lang="en-GB" sz="1000" dirty="0" err="1">
                <a:solidFill>
                  <a:schemeClr val="bg1"/>
                </a:solidFill>
              </a:rPr>
              <a:t>www.nativeamericanbuffalorobes.com</a:t>
            </a:r>
            <a:r>
              <a:rPr lang="en-GB" sz="1000" dirty="0">
                <a:solidFill>
                  <a:schemeClr val="bg1"/>
                </a:solidFill>
              </a:rPr>
              <a:t>&gt;[date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30: </a:t>
            </a:r>
            <a:r>
              <a:rPr lang="en-GB" sz="1000" dirty="0">
                <a:solidFill>
                  <a:schemeClr val="bg1"/>
                </a:solidFill>
              </a:rPr>
              <a:t>Ladle, </a:t>
            </a:r>
            <a:r>
              <a:rPr lang="en-GB" sz="1000" i="1" dirty="0" err="1">
                <a:solidFill>
                  <a:schemeClr val="bg1"/>
                </a:solidFill>
              </a:rPr>
              <a:t>musee-mccord.qc.ca</a:t>
            </a:r>
            <a:r>
              <a:rPr lang="en-GB" sz="1000" i="1" dirty="0">
                <a:solidFill>
                  <a:schemeClr val="bg1"/>
                </a:solidFill>
              </a:rPr>
              <a:t>,</a:t>
            </a:r>
            <a:r>
              <a:rPr lang="en-GB" sz="1000" dirty="0">
                <a:solidFill>
                  <a:schemeClr val="bg1"/>
                </a:solidFill>
              </a:rPr>
              <a:t> &lt;http://</a:t>
            </a:r>
            <a:r>
              <a:rPr lang="en-GB" sz="1000" dirty="0" err="1">
                <a:solidFill>
                  <a:schemeClr val="bg1"/>
                </a:solidFill>
              </a:rPr>
              <a:t>collections.musee-mccord.qc.ca</a:t>
            </a:r>
            <a:r>
              <a:rPr lang="en-GB" sz="1000" dirty="0">
                <a:solidFill>
                  <a:schemeClr val="bg1"/>
                </a:solidFill>
              </a:rPr>
              <a:t>/scripts/</a:t>
            </a:r>
            <a:r>
              <a:rPr lang="en-GB" sz="1000" dirty="0" err="1">
                <a:solidFill>
                  <a:schemeClr val="bg1"/>
                </a:solidFill>
              </a:rPr>
              <a:t>viewobject.php?Lang</a:t>
            </a:r>
            <a:r>
              <a:rPr lang="en-GB" sz="1000" dirty="0">
                <a:solidFill>
                  <a:schemeClr val="bg1"/>
                </a:solidFill>
              </a:rPr>
              <a:t>=1&amp;section=196&amp;accessnumber=M10400&amp;imageID=269648&amp;pageMulti=1/&gt;[date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31-</a:t>
            </a:r>
            <a:r>
              <a:rPr lang="en-GB" sz="1000" dirty="0">
                <a:solidFill>
                  <a:schemeClr val="bg1"/>
                </a:solidFill>
              </a:rPr>
              <a:t>Women’s beaded buffalo hide moccasins / Native American; Cheyenne, </a:t>
            </a:r>
            <a:r>
              <a:rPr lang="en-GB" sz="1000" i="1" dirty="0" err="1">
                <a:solidFill>
                  <a:schemeClr val="bg1"/>
                </a:solidFill>
              </a:rPr>
              <a:t>gilcrease.org</a:t>
            </a:r>
            <a:r>
              <a:rPr lang="en-GB" sz="1000" i="1" dirty="0">
                <a:solidFill>
                  <a:schemeClr val="bg1"/>
                </a:solidFill>
              </a:rPr>
              <a:t>, </a:t>
            </a:r>
            <a:r>
              <a:rPr lang="en-GB" sz="1000" dirty="0">
                <a:solidFill>
                  <a:schemeClr val="bg1"/>
                </a:solidFill>
              </a:rPr>
              <a:t>&lt;https://</a:t>
            </a:r>
            <a:r>
              <a:rPr lang="en-GB" sz="1000" dirty="0" err="1">
                <a:solidFill>
                  <a:schemeClr val="bg1"/>
                </a:solidFill>
              </a:rPr>
              <a:t>collections.gilcrease.org</a:t>
            </a:r>
            <a:r>
              <a:rPr lang="en-GB" sz="1000" dirty="0">
                <a:solidFill>
                  <a:schemeClr val="bg1"/>
                </a:solidFill>
              </a:rPr>
              <a:t>/object/84283a-b&gt;[date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32: </a:t>
            </a:r>
            <a:r>
              <a:rPr lang="en-GB" sz="1000" dirty="0">
                <a:solidFill>
                  <a:schemeClr val="bg1"/>
                </a:solidFill>
              </a:rPr>
              <a:t>First Nations become First </a:t>
            </a:r>
            <a:r>
              <a:rPr lang="en-GB" sz="1000" dirty="0" err="1">
                <a:solidFill>
                  <a:schemeClr val="bg1"/>
                </a:solidFill>
              </a:rPr>
              <a:t>Restorationists</a:t>
            </a:r>
            <a:r>
              <a:rPr lang="en-GB" sz="1000" dirty="0">
                <a:solidFill>
                  <a:schemeClr val="bg1"/>
                </a:solidFill>
              </a:rPr>
              <a:t> Part II: A Bison Case Study, </a:t>
            </a:r>
            <a:r>
              <a:rPr lang="en-GB" sz="1000" i="1" dirty="0">
                <a:solidFill>
                  <a:schemeClr val="bg1"/>
                </a:solidFill>
              </a:rPr>
              <a:t>http://</a:t>
            </a:r>
            <a:r>
              <a:rPr lang="en-GB" sz="1000" i="1" dirty="0" err="1">
                <a:solidFill>
                  <a:schemeClr val="bg1"/>
                </a:solidFill>
              </a:rPr>
              <a:t>enviroprojects.blogspot.com</a:t>
            </a:r>
            <a:r>
              <a:rPr lang="en-GB" sz="1000" i="1" dirty="0">
                <a:solidFill>
                  <a:schemeClr val="bg1"/>
                </a:solidFill>
              </a:rPr>
              <a:t>,</a:t>
            </a:r>
            <a:r>
              <a:rPr lang="en-GB" sz="1000" dirty="0">
                <a:solidFill>
                  <a:schemeClr val="bg1"/>
                </a:solidFill>
              </a:rPr>
              <a:t> &lt;http://</a:t>
            </a:r>
            <a:r>
              <a:rPr lang="en-GB" sz="1000" dirty="0" err="1">
                <a:solidFill>
                  <a:schemeClr val="bg1"/>
                </a:solidFill>
              </a:rPr>
              <a:t>enviroprojects.blogspot.com</a:t>
            </a:r>
            <a:r>
              <a:rPr lang="en-GB" sz="1000" dirty="0">
                <a:solidFill>
                  <a:schemeClr val="bg1"/>
                </a:solidFill>
              </a:rPr>
              <a:t>/2016/04/first-nations-become-</a:t>
            </a:r>
            <a:r>
              <a:rPr lang="en-GB" sz="1000" dirty="0" err="1">
                <a:solidFill>
                  <a:schemeClr val="bg1"/>
                </a:solidFill>
              </a:rPr>
              <a:t>first.html</a:t>
            </a:r>
            <a:r>
              <a:rPr lang="en-GB" sz="1000" dirty="0">
                <a:solidFill>
                  <a:schemeClr val="bg1"/>
                </a:solidFill>
              </a:rPr>
              <a:t>&gt;[date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33-</a:t>
            </a:r>
            <a:r>
              <a:rPr lang="en-GB" sz="1000" dirty="0">
                <a:solidFill>
                  <a:schemeClr val="bg1"/>
                </a:solidFill>
              </a:rPr>
              <a:t>Crow Indian With Peace Pipe, </a:t>
            </a:r>
            <a:r>
              <a:rPr lang="en-GB" sz="1000" i="1" u="sng" dirty="0">
                <a:solidFill>
                  <a:schemeClr val="bg1"/>
                </a:solidFill>
                <a:hlinkClick r:id="rId5">
                  <a:extLst>
                    <a:ext uri="{A12FA001-AC4F-418D-AE19-62706E023703}">
                      <ahyp:hlinkClr xmlns:ahyp="http://schemas.microsoft.com/office/drawing/2018/hyperlinkcolor" val="tx"/>
                    </a:ext>
                  </a:extLst>
                </a:hlinkClick>
              </a:rPr>
              <a:t>www.picturethisgallery.com</a:t>
            </a:r>
            <a:r>
              <a:rPr lang="en-GB" sz="1000" i="1" dirty="0">
                <a:solidFill>
                  <a:schemeClr val="bg1"/>
                </a:solidFill>
              </a:rPr>
              <a:t>, </a:t>
            </a:r>
            <a:r>
              <a:rPr lang="en-GB" sz="1000" dirty="0">
                <a:solidFill>
                  <a:schemeClr val="bg1"/>
                </a:solidFill>
              </a:rPr>
              <a:t>&lt;</a:t>
            </a:r>
            <a:r>
              <a:rPr lang="en-GB" sz="1000" u="sng" dirty="0">
                <a:solidFill>
                  <a:schemeClr val="bg1"/>
                </a:solidFill>
                <a:hlinkClick r:id="rId6">
                  <a:extLst>
                    <a:ext uri="{A12FA001-AC4F-418D-AE19-62706E023703}">
                      <ahyp:hlinkClr xmlns:ahyp="http://schemas.microsoft.com/office/drawing/2018/hyperlinkcolor" val="tx"/>
                    </a:ext>
                  </a:extLst>
                </a:hlinkClick>
              </a:rPr>
              <a:t>https://www.picturethisgallery.com/art/crow-indian-with-peace-pipe/</a:t>
            </a:r>
            <a:r>
              <a:rPr lang="en-GB" sz="1000" dirty="0">
                <a:solidFill>
                  <a:schemeClr val="bg1"/>
                </a:solidFill>
              </a:rPr>
              <a:t>&gt;[date accessed 27 April 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35-</a:t>
            </a:r>
            <a:r>
              <a:rPr lang="en-GB" sz="1000" dirty="0">
                <a:solidFill>
                  <a:schemeClr val="bg1"/>
                </a:solidFill>
              </a:rPr>
              <a:t>Buffalo Hide Tipi, </a:t>
            </a:r>
            <a:r>
              <a:rPr lang="en-GB" sz="1000" i="1" dirty="0">
                <a:solidFill>
                  <a:schemeClr val="bg1"/>
                </a:solidFill>
              </a:rPr>
              <a:t>www.1001freedownloads.com,</a:t>
            </a:r>
            <a:r>
              <a:rPr lang="en-GB" sz="1000" dirty="0">
                <a:solidFill>
                  <a:schemeClr val="bg1"/>
                </a:solidFill>
              </a:rPr>
              <a:t> &lt;https://www.1001freedownloads.com/free-photo/buffalo-hide-tipi&gt;[date accessed 27/04/2019]</a:t>
            </a:r>
            <a:endParaRPr lang="en-GB" sz="1000" b="1" dirty="0">
              <a:solidFill>
                <a:schemeClr val="bg1"/>
              </a:solidFill>
            </a:endParaRPr>
          </a:p>
          <a:p>
            <a:pPr marL="171450" indent="-171450">
              <a:buClr>
                <a:schemeClr val="bg1"/>
              </a:buClr>
              <a:buFont typeface="Zapf Dingbats"/>
              <a:buChar char="✿"/>
            </a:pPr>
            <a:r>
              <a:rPr lang="en-GB" sz="1000" b="1" dirty="0">
                <a:solidFill>
                  <a:schemeClr val="bg1"/>
                </a:solidFill>
              </a:rPr>
              <a:t>Figure 36-</a:t>
            </a:r>
            <a:r>
              <a:rPr lang="en-GB" sz="1000" dirty="0">
                <a:solidFill>
                  <a:schemeClr val="bg1"/>
                </a:solidFill>
              </a:rPr>
              <a:t>Description of the USA Aboriginal Subsistence Hunt:</a:t>
            </a:r>
          </a:p>
          <a:p>
            <a:pPr marL="171450" indent="-171450">
              <a:buClr>
                <a:schemeClr val="bg1"/>
              </a:buClr>
              <a:buFont typeface="Zapf Dingbats"/>
              <a:buChar char="✿"/>
            </a:pPr>
            <a:r>
              <a:rPr lang="en-GB" sz="1000" dirty="0">
                <a:solidFill>
                  <a:schemeClr val="bg1"/>
                </a:solidFill>
              </a:rPr>
              <a:t>Makah Tribe, </a:t>
            </a:r>
            <a:r>
              <a:rPr lang="en-GB" sz="1000" i="1" dirty="0" err="1">
                <a:solidFill>
                  <a:schemeClr val="bg1"/>
                </a:solidFill>
              </a:rPr>
              <a:t>iwc.int</a:t>
            </a:r>
            <a:r>
              <a:rPr lang="en-GB" sz="1000" i="1" dirty="0">
                <a:solidFill>
                  <a:schemeClr val="bg1"/>
                </a:solidFill>
              </a:rPr>
              <a:t>,</a:t>
            </a:r>
            <a:r>
              <a:rPr lang="en-GB" sz="1000" dirty="0">
                <a:solidFill>
                  <a:schemeClr val="bg1"/>
                </a:solidFill>
              </a:rPr>
              <a:t> &lt;https://</a:t>
            </a:r>
            <a:r>
              <a:rPr lang="en-GB" sz="1000" dirty="0" err="1">
                <a:solidFill>
                  <a:schemeClr val="bg1"/>
                </a:solidFill>
              </a:rPr>
              <a:t>iwc.int</a:t>
            </a:r>
            <a:r>
              <a:rPr lang="en-GB" sz="1000" dirty="0">
                <a:solidFill>
                  <a:schemeClr val="bg1"/>
                </a:solidFill>
              </a:rPr>
              <a:t>/</a:t>
            </a:r>
            <a:r>
              <a:rPr lang="en-GB" sz="1000" dirty="0" err="1">
                <a:solidFill>
                  <a:schemeClr val="bg1"/>
                </a:solidFill>
              </a:rPr>
              <a:t>makah</a:t>
            </a:r>
            <a:r>
              <a:rPr lang="en-GB" sz="1000" dirty="0">
                <a:solidFill>
                  <a:schemeClr val="bg1"/>
                </a:solidFill>
              </a:rPr>
              <a:t>-tribe&gt;[date accessed 27/04/2019]</a:t>
            </a:r>
            <a:endParaRPr lang="en-GB" sz="1000" b="1" dirty="0">
              <a:solidFill>
                <a:schemeClr val="bg1"/>
              </a:solidFill>
            </a:endParaRPr>
          </a:p>
          <a:p>
            <a:pPr marL="171450" indent="-171450">
              <a:buClr>
                <a:schemeClr val="bg1"/>
              </a:buClr>
              <a:buFont typeface="Zapf Dingbats"/>
              <a:buChar char="✿"/>
            </a:pPr>
            <a:r>
              <a:rPr lang="en-GB" sz="1000" b="1" dirty="0">
                <a:solidFill>
                  <a:schemeClr val="bg1"/>
                </a:solidFill>
              </a:rPr>
              <a:t>Figure 37-</a:t>
            </a:r>
            <a:r>
              <a:rPr lang="en-GB" sz="1000" dirty="0">
                <a:solidFill>
                  <a:schemeClr val="bg1"/>
                </a:solidFill>
              </a:rPr>
              <a:t>Makah Whaling &amp; Whale Hunt, </a:t>
            </a:r>
            <a:r>
              <a:rPr lang="en-GB" sz="1000" i="1" dirty="0" err="1">
                <a:solidFill>
                  <a:schemeClr val="bg1"/>
                </a:solidFill>
              </a:rPr>
              <a:t>makah.com</a:t>
            </a:r>
            <a:r>
              <a:rPr lang="en-GB" sz="1000" i="1" dirty="0">
                <a:solidFill>
                  <a:schemeClr val="bg1"/>
                </a:solidFill>
              </a:rPr>
              <a:t>, </a:t>
            </a:r>
            <a:r>
              <a:rPr lang="en-GB" sz="1000" dirty="0">
                <a:solidFill>
                  <a:schemeClr val="bg1"/>
                </a:solidFill>
              </a:rPr>
              <a:t>&lt;https://</a:t>
            </a:r>
            <a:r>
              <a:rPr lang="en-GB" sz="1000" dirty="0" err="1">
                <a:solidFill>
                  <a:schemeClr val="bg1"/>
                </a:solidFill>
              </a:rPr>
              <a:t>makah.com</a:t>
            </a:r>
            <a:r>
              <a:rPr lang="en-GB" sz="1000" dirty="0">
                <a:solidFill>
                  <a:schemeClr val="bg1"/>
                </a:solidFill>
              </a:rPr>
              <a:t>/</a:t>
            </a:r>
            <a:r>
              <a:rPr lang="en-GB" sz="1000" dirty="0" err="1">
                <a:solidFill>
                  <a:schemeClr val="bg1"/>
                </a:solidFill>
              </a:rPr>
              <a:t>makah</a:t>
            </a:r>
            <a:r>
              <a:rPr lang="en-GB" sz="1000" dirty="0">
                <a:solidFill>
                  <a:schemeClr val="bg1"/>
                </a:solidFill>
              </a:rPr>
              <a:t>-tribal-info/whaling/&gt;[date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38-</a:t>
            </a:r>
            <a:r>
              <a:rPr lang="en-GB" sz="1000" dirty="0">
                <a:solidFill>
                  <a:schemeClr val="bg1"/>
                </a:solidFill>
              </a:rPr>
              <a:t>Chumash Indians hunting whales, </a:t>
            </a:r>
            <a:r>
              <a:rPr lang="en-GB" sz="1000" i="1" dirty="0" err="1">
                <a:solidFill>
                  <a:schemeClr val="bg1"/>
                </a:solidFill>
              </a:rPr>
              <a:t>www.flickr.com</a:t>
            </a:r>
            <a:r>
              <a:rPr lang="en-GB" sz="1000" i="1" dirty="0">
                <a:solidFill>
                  <a:schemeClr val="bg1"/>
                </a:solidFill>
              </a:rPr>
              <a:t>, </a:t>
            </a:r>
            <a:r>
              <a:rPr lang="en-GB" sz="1000" dirty="0">
                <a:solidFill>
                  <a:schemeClr val="bg1"/>
                </a:solidFill>
              </a:rPr>
              <a:t>&lt;http://</a:t>
            </a:r>
            <a:r>
              <a:rPr lang="en-GB" sz="1000" dirty="0" err="1">
                <a:solidFill>
                  <a:schemeClr val="bg1"/>
                </a:solidFill>
              </a:rPr>
              <a:t>www.flickr.com</a:t>
            </a:r>
            <a:r>
              <a:rPr lang="en-GB" sz="1000" dirty="0">
                <a:solidFill>
                  <a:schemeClr val="bg1"/>
                </a:solidFill>
              </a:rPr>
              <a:t>/photos/</a:t>
            </a:r>
            <a:r>
              <a:rPr lang="en-GB" sz="1000" dirty="0" err="1">
                <a:solidFill>
                  <a:schemeClr val="bg1"/>
                </a:solidFill>
              </a:rPr>
              <a:t>lratliff</a:t>
            </a:r>
            <a:r>
              <a:rPr lang="en-GB" sz="1000" dirty="0">
                <a:solidFill>
                  <a:schemeClr val="bg1"/>
                </a:solidFill>
              </a:rPr>
              <a:t>/154394657/&gt;[date accessed 27/04/2019]</a:t>
            </a:r>
            <a:endParaRPr lang="en-GB" sz="1000" b="1" dirty="0">
              <a:solidFill>
                <a:schemeClr val="bg1"/>
              </a:solidFill>
            </a:endParaRPr>
          </a:p>
          <a:p>
            <a:pPr marL="171450" indent="-171450">
              <a:buClr>
                <a:schemeClr val="bg1"/>
              </a:buClr>
              <a:buFont typeface="Zapf Dingbats"/>
              <a:buChar char="✿"/>
            </a:pPr>
            <a:r>
              <a:rPr lang="en-GB" sz="1000" b="1" dirty="0">
                <a:solidFill>
                  <a:schemeClr val="bg1"/>
                </a:solidFill>
              </a:rPr>
              <a:t>Figure 39-</a:t>
            </a:r>
            <a:r>
              <a:rPr lang="en-GB" sz="1000" dirty="0">
                <a:solidFill>
                  <a:schemeClr val="bg1"/>
                </a:solidFill>
              </a:rPr>
              <a:t>Description of the USA Aboriginal Subsistence Hunt:</a:t>
            </a:r>
          </a:p>
          <a:p>
            <a:pPr marL="171450" indent="-171450">
              <a:buClr>
                <a:schemeClr val="bg1"/>
              </a:buClr>
              <a:buFont typeface="Zapf Dingbats"/>
              <a:buChar char="✿"/>
            </a:pPr>
            <a:r>
              <a:rPr lang="en-GB" sz="1000" dirty="0">
                <a:solidFill>
                  <a:schemeClr val="bg1"/>
                </a:solidFill>
              </a:rPr>
              <a:t>Makah Tribe, </a:t>
            </a:r>
            <a:r>
              <a:rPr lang="en-GB" sz="1000" i="1" dirty="0" err="1">
                <a:solidFill>
                  <a:schemeClr val="bg1"/>
                </a:solidFill>
              </a:rPr>
              <a:t>iwc.int</a:t>
            </a:r>
            <a:r>
              <a:rPr lang="en-GB" sz="1000" i="1" dirty="0">
                <a:solidFill>
                  <a:schemeClr val="bg1"/>
                </a:solidFill>
              </a:rPr>
              <a:t>,</a:t>
            </a:r>
            <a:r>
              <a:rPr lang="en-GB" sz="1000" dirty="0">
                <a:solidFill>
                  <a:schemeClr val="bg1"/>
                </a:solidFill>
              </a:rPr>
              <a:t> &lt;https://</a:t>
            </a:r>
            <a:r>
              <a:rPr lang="en-GB" sz="1000" dirty="0" err="1">
                <a:solidFill>
                  <a:schemeClr val="bg1"/>
                </a:solidFill>
              </a:rPr>
              <a:t>iwc.int</a:t>
            </a:r>
            <a:r>
              <a:rPr lang="en-GB" sz="1000" dirty="0">
                <a:solidFill>
                  <a:schemeClr val="bg1"/>
                </a:solidFill>
              </a:rPr>
              <a:t>/</a:t>
            </a:r>
            <a:r>
              <a:rPr lang="en-GB" sz="1000" dirty="0" err="1">
                <a:solidFill>
                  <a:schemeClr val="bg1"/>
                </a:solidFill>
              </a:rPr>
              <a:t>makah</a:t>
            </a:r>
            <a:r>
              <a:rPr lang="en-GB" sz="1000" dirty="0">
                <a:solidFill>
                  <a:schemeClr val="bg1"/>
                </a:solidFill>
              </a:rPr>
              <a:t>-tribe&gt;[date accessed 27/04/2019]</a:t>
            </a:r>
            <a:endParaRPr lang="en-GB" sz="1000" b="1" dirty="0">
              <a:solidFill>
                <a:schemeClr val="bg1"/>
              </a:solidFill>
            </a:endParaRPr>
          </a:p>
          <a:p>
            <a:pPr marL="171450" indent="-171450">
              <a:buClr>
                <a:schemeClr val="bg1"/>
              </a:buClr>
              <a:buFont typeface="Zapf Dingbats"/>
              <a:buChar char="✿"/>
            </a:pPr>
            <a:r>
              <a:rPr lang="en-GB" sz="1000" b="1" dirty="0">
                <a:solidFill>
                  <a:schemeClr val="bg1"/>
                </a:solidFill>
              </a:rPr>
              <a:t>Figure 40: </a:t>
            </a:r>
            <a:r>
              <a:rPr lang="en-GB" sz="1000" dirty="0" err="1">
                <a:solidFill>
                  <a:schemeClr val="bg1"/>
                </a:solidFill>
              </a:rPr>
              <a:t>Powdawe</a:t>
            </a:r>
            <a:r>
              <a:rPr lang="en-GB" sz="1000" dirty="0">
                <a:solidFill>
                  <a:schemeClr val="bg1"/>
                </a:solidFill>
              </a:rPr>
              <a:t> -Shinnecock Whale Hunt of the 17 Century, </a:t>
            </a:r>
            <a:r>
              <a:rPr lang="en-GB" sz="1000" i="1" dirty="0" err="1">
                <a:solidFill>
                  <a:schemeClr val="bg1"/>
                </a:solidFill>
              </a:rPr>
              <a:t>www.davidmartine.com</a:t>
            </a:r>
            <a:r>
              <a:rPr lang="en-GB" sz="1000" i="1" dirty="0">
                <a:solidFill>
                  <a:schemeClr val="bg1"/>
                </a:solidFill>
              </a:rPr>
              <a:t>, </a:t>
            </a:r>
            <a:r>
              <a:rPr lang="en-GB" sz="1000" dirty="0">
                <a:solidFill>
                  <a:schemeClr val="bg1"/>
                </a:solidFill>
              </a:rPr>
              <a:t>&lt;http://</a:t>
            </a:r>
            <a:r>
              <a:rPr lang="en-GB" sz="1000" dirty="0" err="1">
                <a:solidFill>
                  <a:schemeClr val="bg1"/>
                </a:solidFill>
              </a:rPr>
              <a:t>www.davidmartine.com</a:t>
            </a:r>
            <a:r>
              <a:rPr lang="en-GB" sz="1000" dirty="0">
                <a:solidFill>
                  <a:schemeClr val="bg1"/>
                </a:solidFill>
              </a:rPr>
              <a:t>/?part=</a:t>
            </a:r>
            <a:r>
              <a:rPr lang="en-GB" sz="1000" dirty="0" err="1">
                <a:solidFill>
                  <a:schemeClr val="bg1"/>
                </a:solidFill>
              </a:rPr>
              <a:t>fineart&amp;articles_id</a:t>
            </a:r>
            <a:r>
              <a:rPr lang="en-GB" sz="1000" dirty="0">
                <a:solidFill>
                  <a:schemeClr val="bg1"/>
                </a:solidFill>
              </a:rPr>
              <a:t>=1677&amp;act=artist1&amp;artist=92&amp;collection=437&amp;sort=</a:t>
            </a:r>
            <a:r>
              <a:rPr lang="en-GB" sz="1000" dirty="0" err="1">
                <a:solidFill>
                  <a:schemeClr val="bg1"/>
                </a:solidFill>
              </a:rPr>
              <a:t>c_articles.pos,c_articles.title&amp;desc_asc</a:t>
            </a:r>
            <a:r>
              <a:rPr lang="en-GB" sz="1000" dirty="0">
                <a:solidFill>
                  <a:schemeClr val="bg1"/>
                </a:solidFill>
              </a:rPr>
              <a:t>=</a:t>
            </a:r>
            <a:r>
              <a:rPr lang="en-GB" sz="1000" dirty="0" err="1">
                <a:solidFill>
                  <a:schemeClr val="bg1"/>
                </a:solidFill>
              </a:rPr>
              <a:t>asc</a:t>
            </a:r>
            <a:r>
              <a:rPr lang="en-GB" sz="1000" dirty="0">
                <a:solidFill>
                  <a:schemeClr val="bg1"/>
                </a:solidFill>
              </a:rPr>
              <a:t>&gt;[date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41-</a:t>
            </a:r>
            <a:r>
              <a:rPr lang="en-GB" sz="1000" dirty="0">
                <a:solidFill>
                  <a:schemeClr val="bg1"/>
                </a:solidFill>
              </a:rPr>
              <a:t>Description of the USA Aboriginal Subsistence </a:t>
            </a:r>
            <a:r>
              <a:rPr lang="en-GB" sz="1000" dirty="0" err="1">
                <a:solidFill>
                  <a:schemeClr val="bg1"/>
                </a:solidFill>
              </a:rPr>
              <a:t>Hunt:Makah</a:t>
            </a:r>
            <a:r>
              <a:rPr lang="en-GB" sz="1000" dirty="0">
                <a:solidFill>
                  <a:schemeClr val="bg1"/>
                </a:solidFill>
              </a:rPr>
              <a:t> Tribe, </a:t>
            </a:r>
            <a:r>
              <a:rPr lang="en-GB" sz="1000" i="1" dirty="0" err="1">
                <a:solidFill>
                  <a:schemeClr val="bg1"/>
                </a:solidFill>
              </a:rPr>
              <a:t>iwc.int</a:t>
            </a:r>
            <a:r>
              <a:rPr lang="en-GB" sz="1000" i="1" dirty="0">
                <a:solidFill>
                  <a:schemeClr val="bg1"/>
                </a:solidFill>
              </a:rPr>
              <a:t>,</a:t>
            </a:r>
            <a:r>
              <a:rPr lang="en-GB" sz="1000" dirty="0">
                <a:solidFill>
                  <a:schemeClr val="bg1"/>
                </a:solidFill>
              </a:rPr>
              <a:t> &lt;https://</a:t>
            </a:r>
            <a:r>
              <a:rPr lang="en-GB" sz="1000" dirty="0" err="1">
                <a:solidFill>
                  <a:schemeClr val="bg1"/>
                </a:solidFill>
              </a:rPr>
              <a:t>iwc.int</a:t>
            </a:r>
            <a:r>
              <a:rPr lang="en-GB" sz="1000" dirty="0">
                <a:solidFill>
                  <a:schemeClr val="bg1"/>
                </a:solidFill>
              </a:rPr>
              <a:t>/</a:t>
            </a:r>
            <a:r>
              <a:rPr lang="en-GB" sz="1000" dirty="0" err="1">
                <a:solidFill>
                  <a:schemeClr val="bg1"/>
                </a:solidFill>
              </a:rPr>
              <a:t>makah</a:t>
            </a:r>
            <a:r>
              <a:rPr lang="en-GB" sz="1000" dirty="0">
                <a:solidFill>
                  <a:schemeClr val="bg1"/>
                </a:solidFill>
              </a:rPr>
              <a:t>-tribe&gt;[date accessed 27/04/2019]</a:t>
            </a:r>
            <a:endParaRPr lang="en-GB" sz="1000" b="1" dirty="0">
              <a:solidFill>
                <a:schemeClr val="bg1"/>
              </a:solidFill>
            </a:endParaRPr>
          </a:p>
          <a:p>
            <a:pPr marL="171450" indent="-171450">
              <a:buClr>
                <a:schemeClr val="bg1"/>
              </a:buClr>
              <a:buFont typeface="Zapf Dingbats"/>
              <a:buChar char="✿"/>
            </a:pPr>
            <a:r>
              <a:rPr lang="en-GB" sz="1000" b="1" dirty="0">
                <a:solidFill>
                  <a:schemeClr val="bg1"/>
                </a:solidFill>
              </a:rPr>
              <a:t>Figure 42-</a:t>
            </a:r>
            <a:r>
              <a:rPr lang="en-GB" sz="1000" dirty="0">
                <a:solidFill>
                  <a:schemeClr val="bg1"/>
                </a:solidFill>
              </a:rPr>
              <a:t>Description of the USA Aboriginal Subsistence </a:t>
            </a:r>
            <a:r>
              <a:rPr lang="en-GB" sz="1000" dirty="0" err="1">
                <a:solidFill>
                  <a:schemeClr val="bg1"/>
                </a:solidFill>
              </a:rPr>
              <a:t>Hunt:Makah</a:t>
            </a:r>
            <a:r>
              <a:rPr lang="en-GB" sz="1000" dirty="0">
                <a:solidFill>
                  <a:schemeClr val="bg1"/>
                </a:solidFill>
              </a:rPr>
              <a:t> Tribe, </a:t>
            </a:r>
            <a:r>
              <a:rPr lang="en-GB" sz="1000" i="1" dirty="0" err="1">
                <a:solidFill>
                  <a:schemeClr val="bg1"/>
                </a:solidFill>
              </a:rPr>
              <a:t>iwc.int</a:t>
            </a:r>
            <a:r>
              <a:rPr lang="en-GB" sz="1000" i="1" dirty="0">
                <a:solidFill>
                  <a:schemeClr val="bg1"/>
                </a:solidFill>
              </a:rPr>
              <a:t>,</a:t>
            </a:r>
            <a:r>
              <a:rPr lang="en-GB" sz="1000" dirty="0">
                <a:solidFill>
                  <a:schemeClr val="bg1"/>
                </a:solidFill>
              </a:rPr>
              <a:t> &lt;https://</a:t>
            </a:r>
            <a:r>
              <a:rPr lang="en-GB" sz="1000" dirty="0" err="1">
                <a:solidFill>
                  <a:schemeClr val="bg1"/>
                </a:solidFill>
              </a:rPr>
              <a:t>iwc.int</a:t>
            </a:r>
            <a:r>
              <a:rPr lang="en-GB" sz="1000" dirty="0">
                <a:solidFill>
                  <a:schemeClr val="bg1"/>
                </a:solidFill>
              </a:rPr>
              <a:t>/</a:t>
            </a:r>
            <a:r>
              <a:rPr lang="en-GB" sz="1000" dirty="0" err="1">
                <a:solidFill>
                  <a:schemeClr val="bg1"/>
                </a:solidFill>
              </a:rPr>
              <a:t>makah</a:t>
            </a:r>
            <a:r>
              <a:rPr lang="en-GB" sz="1000" dirty="0">
                <a:solidFill>
                  <a:schemeClr val="bg1"/>
                </a:solidFill>
              </a:rPr>
              <a:t>-tribe&gt;[date accessed 27/04/2019]</a:t>
            </a:r>
            <a:endParaRPr lang="en-GB" sz="1000" b="1" dirty="0">
              <a:solidFill>
                <a:schemeClr val="bg1"/>
              </a:solidFill>
            </a:endParaRPr>
          </a:p>
          <a:p>
            <a:pPr marL="285750" indent="-285750">
              <a:buClr>
                <a:schemeClr val="bg1"/>
              </a:buClr>
              <a:buFont typeface="Zapf Dingbats"/>
              <a:buChar char="✿"/>
            </a:pPr>
            <a:endParaRPr lang="en-GB" sz="1000" b="1" dirty="0">
              <a:solidFill>
                <a:schemeClr val="bg1"/>
              </a:solidFill>
            </a:endParaRPr>
          </a:p>
          <a:p>
            <a:pPr marL="285750" indent="-285750">
              <a:buClr>
                <a:schemeClr val="bg1"/>
              </a:buClr>
              <a:buFont typeface="Zapf Dingbats"/>
              <a:buChar char="✿"/>
            </a:pPr>
            <a:endParaRPr lang="en-GB" sz="1000" b="1" dirty="0">
              <a:solidFill>
                <a:schemeClr val="bg1"/>
              </a:solidFill>
            </a:endParaRPr>
          </a:p>
          <a:p>
            <a:pPr>
              <a:buClr>
                <a:schemeClr val="bg1"/>
              </a:buClr>
            </a:pPr>
            <a:endParaRPr lang="en-GB" sz="1000" b="1" dirty="0">
              <a:solidFill>
                <a:schemeClr val="bg1"/>
              </a:solidFill>
            </a:endParaRPr>
          </a:p>
        </p:txBody>
      </p:sp>
    </p:spTree>
    <p:extLst>
      <p:ext uri="{BB962C8B-B14F-4D97-AF65-F5344CB8AC3E}">
        <p14:creationId xmlns:p14="http://schemas.microsoft.com/office/powerpoint/2010/main" val="3257463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5949</TotalTime>
  <Words>3971</Words>
  <Application>Microsoft Macintosh PowerPoint</Application>
  <PresentationFormat>Widescreen</PresentationFormat>
  <Paragraphs>417</Paragraphs>
  <Slides>36</Slides>
  <Notes>35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Arial</vt:lpstr>
      <vt:lpstr>Calibri</vt:lpstr>
      <vt:lpstr>Calibri Light</vt:lpstr>
      <vt:lpstr>Open Sans</vt:lpstr>
      <vt:lpstr>Zapf Dingbats</vt:lpstr>
      <vt:lpstr>Office Theme</vt:lpstr>
      <vt:lpstr>PowerPoint Presentation</vt:lpstr>
      <vt:lpstr>Aims and Objectives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Katie Ball (1600566)</dc:creator>
  <cp:lastModifiedBy>Katie Ball (1600566)</cp:lastModifiedBy>
  <cp:revision>188</cp:revision>
  <dcterms:created xsi:type="dcterms:W3CDTF">2019-04-25T19:34:04Z</dcterms:created>
  <dcterms:modified xsi:type="dcterms:W3CDTF">2019-04-30T22:38:57Z</dcterms:modified>
</cp:coreProperties>
</file>