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5"/>
  </p:notesMasterIdLst>
  <p:sldIdLst>
    <p:sldId id="256" r:id="rId2"/>
    <p:sldId id="257" r:id="rId3"/>
    <p:sldId id="258" r:id="rId4"/>
    <p:sldId id="266" r:id="rId5"/>
    <p:sldId id="259" r:id="rId6"/>
    <p:sldId id="267" r:id="rId7"/>
    <p:sldId id="260" r:id="rId8"/>
    <p:sldId id="261" r:id="rId9"/>
    <p:sldId id="263" r:id="rId10"/>
    <p:sldId id="262" r:id="rId11"/>
    <p:sldId id="264" r:id="rId12"/>
    <p:sldId id="26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F6BED4-F6C8-4C15-868C-7BE1338ED899}" v="90" dt="2024-11-07T22:44:55.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96" autoAdjust="0"/>
    <p:restoredTop sz="94660"/>
  </p:normalViewPr>
  <p:slideViewPr>
    <p:cSldViewPr snapToGrid="0">
      <p:cViewPr>
        <p:scale>
          <a:sx n="33" d="100"/>
          <a:sy n="33" d="100"/>
        </p:scale>
        <p:origin x="504" y="7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ith Coulson" userId="4d62bab3ed19f4bb" providerId="LiveId" clId="{4BF6BED4-F6C8-4C15-868C-7BE1338ED899}"/>
    <pc:docChg chg="undo redo custSel addSld delSld modSld sldOrd">
      <pc:chgData name="Tanith Coulson" userId="4d62bab3ed19f4bb" providerId="LiveId" clId="{4BF6BED4-F6C8-4C15-868C-7BE1338ED899}" dt="2024-11-07T22:44:55.871" v="7910" actId="1076"/>
      <pc:docMkLst>
        <pc:docMk/>
      </pc:docMkLst>
      <pc:sldChg chg="modSp mod">
        <pc:chgData name="Tanith Coulson" userId="4d62bab3ed19f4bb" providerId="LiveId" clId="{4BF6BED4-F6C8-4C15-868C-7BE1338ED899}" dt="2024-11-07T14:23:03.553" v="4751" actId="20577"/>
        <pc:sldMkLst>
          <pc:docMk/>
          <pc:sldMk cId="109857222" sldId="256"/>
        </pc:sldMkLst>
        <pc:spChg chg="mod">
          <ac:chgData name="Tanith Coulson" userId="4d62bab3ed19f4bb" providerId="LiveId" clId="{4BF6BED4-F6C8-4C15-868C-7BE1338ED899}" dt="2024-11-07T14:23:03.553" v="4751" actId="20577"/>
          <ac:spMkLst>
            <pc:docMk/>
            <pc:sldMk cId="109857222" sldId="256"/>
            <ac:spMk id="3" creationId="{00000000-0000-0000-0000-000000000000}"/>
          </ac:spMkLst>
        </pc:spChg>
      </pc:sldChg>
      <pc:sldChg chg="addSp delSp modSp mod modTransition modNotesTx">
        <pc:chgData name="Tanith Coulson" userId="4d62bab3ed19f4bb" providerId="LiveId" clId="{4BF6BED4-F6C8-4C15-868C-7BE1338ED899}" dt="2024-11-07T22:44:55.871" v="7910" actId="1076"/>
        <pc:sldMkLst>
          <pc:docMk/>
          <pc:sldMk cId="3143524907" sldId="257"/>
        </pc:sldMkLst>
        <pc:spChg chg="add del mod">
          <ac:chgData name="Tanith Coulson" userId="4d62bab3ed19f4bb" providerId="LiveId" clId="{4BF6BED4-F6C8-4C15-868C-7BE1338ED899}" dt="2024-11-07T22:44:41.217" v="7907" actId="478"/>
          <ac:spMkLst>
            <pc:docMk/>
            <pc:sldMk cId="3143524907" sldId="257"/>
            <ac:spMk id="5" creationId="{1A11401D-183A-3E50-F1D2-104649A3D469}"/>
          </ac:spMkLst>
        </pc:spChg>
        <pc:spChg chg="add mod">
          <ac:chgData name="Tanith Coulson" userId="4d62bab3ed19f4bb" providerId="LiveId" clId="{4BF6BED4-F6C8-4C15-868C-7BE1338ED899}" dt="2024-11-07T22:44:47.943" v="7909" actId="1076"/>
          <ac:spMkLst>
            <pc:docMk/>
            <pc:sldMk cId="3143524907" sldId="257"/>
            <ac:spMk id="7" creationId="{D4233B11-B276-DB0E-E1CC-E423CDB85597}"/>
          </ac:spMkLst>
        </pc:spChg>
        <pc:picChg chg="add del mod">
          <ac:chgData name="Tanith Coulson" userId="4d62bab3ed19f4bb" providerId="LiveId" clId="{4BF6BED4-F6C8-4C15-868C-7BE1338ED899}" dt="2024-11-07T22:43:56.633" v="7902" actId="478"/>
          <ac:picMkLst>
            <pc:docMk/>
            <pc:sldMk cId="3143524907" sldId="257"/>
            <ac:picMk id="1026" creationId="{5D965A9E-4D59-DE12-9882-A73FC0C2213E}"/>
          </ac:picMkLst>
        </pc:picChg>
        <pc:picChg chg="add mod">
          <ac:chgData name="Tanith Coulson" userId="4d62bab3ed19f4bb" providerId="LiveId" clId="{4BF6BED4-F6C8-4C15-868C-7BE1338ED899}" dt="2024-11-07T22:44:55.871" v="7910" actId="1076"/>
          <ac:picMkLst>
            <pc:docMk/>
            <pc:sldMk cId="3143524907" sldId="257"/>
            <ac:picMk id="1028" creationId="{68FECF8F-D820-888C-B820-B25D1B0BA303}"/>
          </ac:picMkLst>
        </pc:picChg>
      </pc:sldChg>
      <pc:sldChg chg="addSp modSp mod modTransition">
        <pc:chgData name="Tanith Coulson" userId="4d62bab3ed19f4bb" providerId="LiveId" clId="{4BF6BED4-F6C8-4C15-868C-7BE1338ED899}" dt="2024-11-07T22:35:55.190" v="7897"/>
        <pc:sldMkLst>
          <pc:docMk/>
          <pc:sldMk cId="273853460" sldId="258"/>
        </pc:sldMkLst>
        <pc:spChg chg="add mod">
          <ac:chgData name="Tanith Coulson" userId="4d62bab3ed19f4bb" providerId="LiveId" clId="{4BF6BED4-F6C8-4C15-868C-7BE1338ED899}" dt="2024-11-04T11:00:57.866" v="465" actId="20577"/>
          <ac:spMkLst>
            <pc:docMk/>
            <pc:sldMk cId="273853460" sldId="258"/>
            <ac:spMk id="4" creationId="{A4063830-C589-865B-B5AF-4481F0F18781}"/>
          </ac:spMkLst>
        </pc:spChg>
        <pc:spChg chg="add mod">
          <ac:chgData name="Tanith Coulson" userId="4d62bab3ed19f4bb" providerId="LiveId" clId="{4BF6BED4-F6C8-4C15-868C-7BE1338ED899}" dt="2024-11-07T22:23:02.465" v="7819" actId="1076"/>
          <ac:spMkLst>
            <pc:docMk/>
            <pc:sldMk cId="273853460" sldId="258"/>
            <ac:spMk id="6" creationId="{A1DAA3D9-C8D6-4B60-A0EB-01E672FF984B}"/>
          </ac:spMkLst>
        </pc:spChg>
        <pc:picChg chg="add mod">
          <ac:chgData name="Tanith Coulson" userId="4d62bab3ed19f4bb" providerId="LiveId" clId="{4BF6BED4-F6C8-4C15-868C-7BE1338ED899}" dt="2024-11-07T22:22:38.448" v="7813" actId="1076"/>
          <ac:picMkLst>
            <pc:docMk/>
            <pc:sldMk cId="273853460" sldId="258"/>
            <ac:picMk id="2050" creationId="{34AC8575-F214-6354-DBA5-44ABB723930A}"/>
          </ac:picMkLst>
        </pc:picChg>
      </pc:sldChg>
      <pc:sldChg chg="addSp modSp mod modTransition">
        <pc:chgData name="Tanith Coulson" userId="4d62bab3ed19f4bb" providerId="LiveId" clId="{4BF6BED4-F6C8-4C15-868C-7BE1338ED899}" dt="2024-11-07T22:36:27.181" v="7899"/>
        <pc:sldMkLst>
          <pc:docMk/>
          <pc:sldMk cId="2651353283" sldId="259"/>
        </pc:sldMkLst>
        <pc:spChg chg="mod">
          <ac:chgData name="Tanith Coulson" userId="4d62bab3ed19f4bb" providerId="LiveId" clId="{4BF6BED4-F6C8-4C15-868C-7BE1338ED899}" dt="2024-11-07T21:04:31.019" v="7048" actId="27636"/>
          <ac:spMkLst>
            <pc:docMk/>
            <pc:sldMk cId="2651353283" sldId="259"/>
            <ac:spMk id="3" creationId="{F722CBF3-3AD9-69F5-235B-A0C98A5497CE}"/>
          </ac:spMkLst>
        </pc:spChg>
        <pc:spChg chg="add mod">
          <ac:chgData name="Tanith Coulson" userId="4d62bab3ed19f4bb" providerId="LiveId" clId="{4BF6BED4-F6C8-4C15-868C-7BE1338ED899}" dt="2024-11-07T22:25:34.601" v="7835" actId="1076"/>
          <ac:spMkLst>
            <pc:docMk/>
            <pc:sldMk cId="2651353283" sldId="259"/>
            <ac:spMk id="5" creationId="{4A6AE4D8-C2DC-B035-087E-A992057B89D8}"/>
          </ac:spMkLst>
        </pc:spChg>
        <pc:picChg chg="add mod">
          <ac:chgData name="Tanith Coulson" userId="4d62bab3ed19f4bb" providerId="LiveId" clId="{4BF6BED4-F6C8-4C15-868C-7BE1338ED899}" dt="2024-11-07T22:25:29.275" v="7834" actId="1440"/>
          <ac:picMkLst>
            <pc:docMk/>
            <pc:sldMk cId="2651353283" sldId="259"/>
            <ac:picMk id="3074" creationId="{DC7B439F-FC94-D379-7BD2-D5723B2A3B25}"/>
          </ac:picMkLst>
        </pc:picChg>
      </pc:sldChg>
      <pc:sldChg chg="modSp new mod modTransition modNotesTx">
        <pc:chgData name="Tanith Coulson" userId="4d62bab3ed19f4bb" providerId="LiveId" clId="{4BF6BED4-F6C8-4C15-868C-7BE1338ED899}" dt="2024-11-07T22:36:57.728" v="7901"/>
        <pc:sldMkLst>
          <pc:docMk/>
          <pc:sldMk cId="570360028" sldId="260"/>
        </pc:sldMkLst>
        <pc:spChg chg="mod">
          <ac:chgData name="Tanith Coulson" userId="4d62bab3ed19f4bb" providerId="LiveId" clId="{4BF6BED4-F6C8-4C15-868C-7BE1338ED899}" dt="2024-11-04T11:09:11.237" v="636" actId="20577"/>
          <ac:spMkLst>
            <pc:docMk/>
            <pc:sldMk cId="570360028" sldId="260"/>
            <ac:spMk id="2" creationId="{A6F49354-08FC-BDDC-2856-C7FBEACAF28A}"/>
          </ac:spMkLst>
        </pc:spChg>
        <pc:spChg chg="mod">
          <ac:chgData name="Tanith Coulson" userId="4d62bab3ed19f4bb" providerId="LiveId" clId="{4BF6BED4-F6C8-4C15-868C-7BE1338ED899}" dt="2024-11-07T20:24:34.833" v="6559" actId="27636"/>
          <ac:spMkLst>
            <pc:docMk/>
            <pc:sldMk cId="570360028" sldId="260"/>
            <ac:spMk id="3" creationId="{AC2D1EC9-1CAC-752F-2DAF-66A4FBA84D77}"/>
          </ac:spMkLst>
        </pc:spChg>
      </pc:sldChg>
      <pc:sldChg chg="modSp new add del mod">
        <pc:chgData name="Tanith Coulson" userId="4d62bab3ed19f4bb" providerId="LiveId" clId="{4BF6BED4-F6C8-4C15-868C-7BE1338ED899}" dt="2024-11-07T20:29:59.084" v="6570" actId="403"/>
        <pc:sldMkLst>
          <pc:docMk/>
          <pc:sldMk cId="3853444939" sldId="261"/>
        </pc:sldMkLst>
        <pc:spChg chg="mod">
          <ac:chgData name="Tanith Coulson" userId="4d62bab3ed19f4bb" providerId="LiveId" clId="{4BF6BED4-F6C8-4C15-868C-7BE1338ED899}" dt="2024-11-07T20:29:45.553" v="6567" actId="1076"/>
          <ac:spMkLst>
            <pc:docMk/>
            <pc:sldMk cId="3853444939" sldId="261"/>
            <ac:spMk id="2" creationId="{D2C5A8FB-CE32-80EF-C50E-D5EA412F424E}"/>
          </ac:spMkLst>
        </pc:spChg>
        <pc:spChg chg="mod">
          <ac:chgData name="Tanith Coulson" userId="4d62bab3ed19f4bb" providerId="LiveId" clId="{4BF6BED4-F6C8-4C15-868C-7BE1338ED899}" dt="2024-11-07T20:29:59.084" v="6570" actId="403"/>
          <ac:spMkLst>
            <pc:docMk/>
            <pc:sldMk cId="3853444939" sldId="261"/>
            <ac:spMk id="3" creationId="{28AF09D0-69F0-AA86-AA3E-A441ABF2799D}"/>
          </ac:spMkLst>
        </pc:spChg>
      </pc:sldChg>
      <pc:sldChg chg="addSp delSp modSp new mod">
        <pc:chgData name="Tanith Coulson" userId="4d62bab3ed19f4bb" providerId="LiveId" clId="{4BF6BED4-F6C8-4C15-868C-7BE1338ED899}" dt="2024-11-07T22:35:32.242" v="7895" actId="1440"/>
        <pc:sldMkLst>
          <pc:docMk/>
          <pc:sldMk cId="3677367443" sldId="262"/>
        </pc:sldMkLst>
        <pc:spChg chg="mod">
          <ac:chgData name="Tanith Coulson" userId="4d62bab3ed19f4bb" providerId="LiveId" clId="{4BF6BED4-F6C8-4C15-868C-7BE1338ED899}" dt="2024-11-07T14:14:43.941" v="4241" actId="20577"/>
          <ac:spMkLst>
            <pc:docMk/>
            <pc:sldMk cId="3677367443" sldId="262"/>
            <ac:spMk id="2" creationId="{0BA9225F-E46B-9ACC-27C5-207F6EB97C89}"/>
          </ac:spMkLst>
        </pc:spChg>
        <pc:spChg chg="mod">
          <ac:chgData name="Tanith Coulson" userId="4d62bab3ed19f4bb" providerId="LiveId" clId="{4BF6BED4-F6C8-4C15-868C-7BE1338ED899}" dt="2024-11-07T22:34:43.035" v="7885" actId="1076"/>
          <ac:spMkLst>
            <pc:docMk/>
            <pc:sldMk cId="3677367443" sldId="262"/>
            <ac:spMk id="3" creationId="{981719AB-2CB1-70E1-409F-8BF2071E7274}"/>
          </ac:spMkLst>
        </pc:spChg>
        <pc:spChg chg="add del mod">
          <ac:chgData name="Tanith Coulson" userId="4d62bab3ed19f4bb" providerId="LiveId" clId="{4BF6BED4-F6C8-4C15-868C-7BE1338ED899}" dt="2024-11-07T22:33:14.116" v="7866" actId="478"/>
          <ac:spMkLst>
            <pc:docMk/>
            <pc:sldMk cId="3677367443" sldId="262"/>
            <ac:spMk id="5" creationId="{5503FAE7-D559-1754-D6CB-D653596A694C}"/>
          </ac:spMkLst>
        </pc:spChg>
        <pc:spChg chg="add del mod">
          <ac:chgData name="Tanith Coulson" userId="4d62bab3ed19f4bb" providerId="LiveId" clId="{4BF6BED4-F6C8-4C15-868C-7BE1338ED899}" dt="2024-11-07T22:33:59.024" v="7876" actId="478"/>
          <ac:spMkLst>
            <pc:docMk/>
            <pc:sldMk cId="3677367443" sldId="262"/>
            <ac:spMk id="7" creationId="{9D7360B7-12F2-5633-02DF-CEBE17DBA394}"/>
          </ac:spMkLst>
        </pc:spChg>
        <pc:spChg chg="add mod">
          <ac:chgData name="Tanith Coulson" userId="4d62bab3ed19f4bb" providerId="LiveId" clId="{4BF6BED4-F6C8-4C15-868C-7BE1338ED899}" dt="2024-11-07T22:35:07.912" v="7891" actId="1076"/>
          <ac:spMkLst>
            <pc:docMk/>
            <pc:sldMk cId="3677367443" sldId="262"/>
            <ac:spMk id="8" creationId="{1A57D060-F6BE-65BC-477A-157775BEA541}"/>
          </ac:spMkLst>
        </pc:spChg>
        <pc:picChg chg="add del mod">
          <ac:chgData name="Tanith Coulson" userId="4d62bab3ed19f4bb" providerId="LiveId" clId="{4BF6BED4-F6C8-4C15-868C-7BE1338ED899}" dt="2024-11-07T22:34:16.556" v="7880" actId="478"/>
          <ac:picMkLst>
            <pc:docMk/>
            <pc:sldMk cId="3677367443" sldId="262"/>
            <ac:picMk id="9" creationId="{133F1234-07CD-6027-49BF-D1DF803B994D}"/>
          </ac:picMkLst>
        </pc:picChg>
        <pc:picChg chg="add del mod">
          <ac:chgData name="Tanith Coulson" userId="4d62bab3ed19f4bb" providerId="LiveId" clId="{4BF6BED4-F6C8-4C15-868C-7BE1338ED899}" dt="2024-11-07T22:33:59.024" v="7876" actId="478"/>
          <ac:picMkLst>
            <pc:docMk/>
            <pc:sldMk cId="3677367443" sldId="262"/>
            <ac:picMk id="6146" creationId="{7CFA2966-0DB6-E466-6737-8663197B75A7}"/>
          </ac:picMkLst>
        </pc:picChg>
        <pc:picChg chg="add mod">
          <ac:chgData name="Tanith Coulson" userId="4d62bab3ed19f4bb" providerId="LiveId" clId="{4BF6BED4-F6C8-4C15-868C-7BE1338ED899}" dt="2024-11-07T22:35:32.242" v="7895" actId="1440"/>
          <ac:picMkLst>
            <pc:docMk/>
            <pc:sldMk cId="3677367443" sldId="262"/>
            <ac:picMk id="6148" creationId="{EF1EEE49-B019-66CA-9051-6FB3DE99D871}"/>
          </ac:picMkLst>
        </pc:picChg>
      </pc:sldChg>
      <pc:sldChg chg="addSp modSp new add del mod ord">
        <pc:chgData name="Tanith Coulson" userId="4d62bab3ed19f4bb" providerId="LiveId" clId="{4BF6BED4-F6C8-4C15-868C-7BE1338ED899}" dt="2024-11-07T22:31:57.377" v="7863" actId="1076"/>
        <pc:sldMkLst>
          <pc:docMk/>
          <pc:sldMk cId="2362761141" sldId="263"/>
        </pc:sldMkLst>
        <pc:spChg chg="mod">
          <ac:chgData name="Tanith Coulson" userId="4d62bab3ed19f4bb" providerId="LiveId" clId="{4BF6BED4-F6C8-4C15-868C-7BE1338ED899}" dt="2024-11-07T13:36:49.014" v="2847" actId="20577"/>
          <ac:spMkLst>
            <pc:docMk/>
            <pc:sldMk cId="2362761141" sldId="263"/>
            <ac:spMk id="2" creationId="{B3C3EBC3-BB51-2F3F-3728-63B1170BA573}"/>
          </ac:spMkLst>
        </pc:spChg>
        <pc:spChg chg="mod">
          <ac:chgData name="Tanith Coulson" userId="4d62bab3ed19f4bb" providerId="LiveId" clId="{4BF6BED4-F6C8-4C15-868C-7BE1338ED899}" dt="2024-11-07T22:31:57.377" v="7863" actId="1076"/>
          <ac:spMkLst>
            <pc:docMk/>
            <pc:sldMk cId="2362761141" sldId="263"/>
            <ac:spMk id="3" creationId="{049CBC70-19A1-685C-FDF1-C02A52CAF848}"/>
          </ac:spMkLst>
        </pc:spChg>
        <pc:spChg chg="add mod">
          <ac:chgData name="Tanith Coulson" userId="4d62bab3ed19f4bb" providerId="LiveId" clId="{4BF6BED4-F6C8-4C15-868C-7BE1338ED899}" dt="2024-11-07T22:31:46.971" v="7862" actId="1076"/>
          <ac:spMkLst>
            <pc:docMk/>
            <pc:sldMk cId="2362761141" sldId="263"/>
            <ac:spMk id="5" creationId="{398ECE74-29CB-5B75-D94B-B21FF25995D9}"/>
          </ac:spMkLst>
        </pc:spChg>
        <pc:picChg chg="add mod">
          <ac:chgData name="Tanith Coulson" userId="4d62bab3ed19f4bb" providerId="LiveId" clId="{4BF6BED4-F6C8-4C15-868C-7BE1338ED899}" dt="2024-11-07T22:31:05.757" v="7854" actId="1076"/>
          <ac:picMkLst>
            <pc:docMk/>
            <pc:sldMk cId="2362761141" sldId="263"/>
            <ac:picMk id="5122" creationId="{C6E853B6-DCB0-135C-B0F5-1BB2CE936BEE}"/>
          </ac:picMkLst>
        </pc:picChg>
      </pc:sldChg>
      <pc:sldChg chg="modSp new mod">
        <pc:chgData name="Tanith Coulson" userId="4d62bab3ed19f4bb" providerId="LiveId" clId="{4BF6BED4-F6C8-4C15-868C-7BE1338ED899}" dt="2024-11-07T14:34:50.574" v="5880" actId="20577"/>
        <pc:sldMkLst>
          <pc:docMk/>
          <pc:sldMk cId="2350529421" sldId="264"/>
        </pc:sldMkLst>
        <pc:spChg chg="mod">
          <ac:chgData name="Tanith Coulson" userId="4d62bab3ed19f4bb" providerId="LiveId" clId="{4BF6BED4-F6C8-4C15-868C-7BE1338ED899}" dt="2024-11-04T11:58:45.842" v="2186" actId="20577"/>
          <ac:spMkLst>
            <pc:docMk/>
            <pc:sldMk cId="2350529421" sldId="264"/>
            <ac:spMk id="2" creationId="{5F84E602-8567-4121-FE02-AE759BAB8B20}"/>
          </ac:spMkLst>
        </pc:spChg>
        <pc:spChg chg="mod">
          <ac:chgData name="Tanith Coulson" userId="4d62bab3ed19f4bb" providerId="LiveId" clId="{4BF6BED4-F6C8-4C15-868C-7BE1338ED899}" dt="2024-11-07T14:34:50.574" v="5880" actId="20577"/>
          <ac:spMkLst>
            <pc:docMk/>
            <pc:sldMk cId="2350529421" sldId="264"/>
            <ac:spMk id="3" creationId="{034E2776-374A-7FB2-3339-F2E8F6BD3F0A}"/>
          </ac:spMkLst>
        </pc:spChg>
      </pc:sldChg>
      <pc:sldChg chg="modSp new mod">
        <pc:chgData name="Tanith Coulson" userId="4d62bab3ed19f4bb" providerId="LiveId" clId="{4BF6BED4-F6C8-4C15-868C-7BE1338ED899}" dt="2024-11-07T22:15:45.338" v="7781" actId="27636"/>
        <pc:sldMkLst>
          <pc:docMk/>
          <pc:sldMk cId="754251466" sldId="265"/>
        </pc:sldMkLst>
        <pc:spChg chg="mod">
          <ac:chgData name="Tanith Coulson" userId="4d62bab3ed19f4bb" providerId="LiveId" clId="{4BF6BED4-F6C8-4C15-868C-7BE1338ED899}" dt="2024-11-04T12:01:44.779" v="2197" actId="20577"/>
          <ac:spMkLst>
            <pc:docMk/>
            <pc:sldMk cId="754251466" sldId="265"/>
            <ac:spMk id="2" creationId="{84E7FC55-D62A-DCCF-2348-DF009CDA173A}"/>
          </ac:spMkLst>
        </pc:spChg>
        <pc:spChg chg="mod">
          <ac:chgData name="Tanith Coulson" userId="4d62bab3ed19f4bb" providerId="LiveId" clId="{4BF6BED4-F6C8-4C15-868C-7BE1338ED899}" dt="2024-11-07T22:15:45.338" v="7781" actId="27636"/>
          <ac:spMkLst>
            <pc:docMk/>
            <pc:sldMk cId="754251466" sldId="265"/>
            <ac:spMk id="3" creationId="{982B8309-F9A4-D352-4B7C-7996A22A8C1B}"/>
          </ac:spMkLst>
        </pc:spChg>
      </pc:sldChg>
      <pc:sldChg chg="modSp new mod modTransition">
        <pc:chgData name="Tanith Coulson" userId="4d62bab3ed19f4bb" providerId="LiveId" clId="{4BF6BED4-F6C8-4C15-868C-7BE1338ED899}" dt="2024-11-07T22:36:08.487" v="7898"/>
        <pc:sldMkLst>
          <pc:docMk/>
          <pc:sldMk cId="2594002390" sldId="266"/>
        </pc:sldMkLst>
        <pc:spChg chg="mod">
          <ac:chgData name="Tanith Coulson" userId="4d62bab3ed19f4bb" providerId="LiveId" clId="{4BF6BED4-F6C8-4C15-868C-7BE1338ED899}" dt="2024-11-07T20:24:16.059" v="6554" actId="1076"/>
          <ac:spMkLst>
            <pc:docMk/>
            <pc:sldMk cId="2594002390" sldId="266"/>
            <ac:spMk id="2" creationId="{01AE46C6-F822-3131-7524-B55B26F4B0A9}"/>
          </ac:spMkLst>
        </pc:spChg>
        <pc:spChg chg="mod">
          <ac:chgData name="Tanith Coulson" userId="4d62bab3ed19f4bb" providerId="LiveId" clId="{4BF6BED4-F6C8-4C15-868C-7BE1338ED899}" dt="2024-11-07T20:24:02.654" v="6553" actId="27636"/>
          <ac:spMkLst>
            <pc:docMk/>
            <pc:sldMk cId="2594002390" sldId="266"/>
            <ac:spMk id="3" creationId="{8D62DEA1-5708-7645-540E-73536AFFC63F}"/>
          </ac:spMkLst>
        </pc:spChg>
      </pc:sldChg>
      <pc:sldChg chg="modSp new del mod">
        <pc:chgData name="Tanith Coulson" userId="4d62bab3ed19f4bb" providerId="LiveId" clId="{4BF6BED4-F6C8-4C15-868C-7BE1338ED899}" dt="2024-11-07T13:06:52.523" v="2217" actId="2696"/>
        <pc:sldMkLst>
          <pc:docMk/>
          <pc:sldMk cId="3132315385" sldId="266"/>
        </pc:sldMkLst>
        <pc:spChg chg="mod">
          <ac:chgData name="Tanith Coulson" userId="4d62bab3ed19f4bb" providerId="LiveId" clId="{4BF6BED4-F6C8-4C15-868C-7BE1338ED899}" dt="2024-11-07T13:05:40.443" v="2216" actId="20577"/>
          <ac:spMkLst>
            <pc:docMk/>
            <pc:sldMk cId="3132315385" sldId="266"/>
            <ac:spMk id="2" creationId="{583C3EF1-1BF5-A23E-E19C-4591D09F7889}"/>
          </ac:spMkLst>
        </pc:spChg>
      </pc:sldChg>
      <pc:sldChg chg="addSp modSp new mod modTransition">
        <pc:chgData name="Tanith Coulson" userId="4d62bab3ed19f4bb" providerId="LiveId" clId="{4BF6BED4-F6C8-4C15-868C-7BE1338ED899}" dt="2024-11-07T22:36:36.694" v="7900"/>
        <pc:sldMkLst>
          <pc:docMk/>
          <pc:sldMk cId="342182799" sldId="267"/>
        </pc:sldMkLst>
        <pc:spChg chg="mod">
          <ac:chgData name="Tanith Coulson" userId="4d62bab3ed19f4bb" providerId="LiveId" clId="{4BF6BED4-F6C8-4C15-868C-7BE1338ED899}" dt="2024-11-07T20:32:00.606" v="6616" actId="20577"/>
          <ac:spMkLst>
            <pc:docMk/>
            <pc:sldMk cId="342182799" sldId="267"/>
            <ac:spMk id="2" creationId="{CC1A0AE5-FD6A-4A13-17F6-CAF04090CCCD}"/>
          </ac:spMkLst>
        </pc:spChg>
        <pc:spChg chg="mod">
          <ac:chgData name="Tanith Coulson" userId="4d62bab3ed19f4bb" providerId="LiveId" clId="{4BF6BED4-F6C8-4C15-868C-7BE1338ED899}" dt="2024-11-07T22:27:40.133" v="7848" actId="1076"/>
          <ac:spMkLst>
            <pc:docMk/>
            <pc:sldMk cId="342182799" sldId="267"/>
            <ac:spMk id="3" creationId="{C93F1342-A000-9A64-DE93-F24665CF53F5}"/>
          </ac:spMkLst>
        </pc:spChg>
        <pc:spChg chg="add mod">
          <ac:chgData name="Tanith Coulson" userId="4d62bab3ed19f4bb" providerId="LiveId" clId="{4BF6BED4-F6C8-4C15-868C-7BE1338ED899}" dt="2024-11-07T22:27:46.300" v="7850" actId="1076"/>
          <ac:spMkLst>
            <pc:docMk/>
            <pc:sldMk cId="342182799" sldId="267"/>
            <ac:spMk id="5" creationId="{638994A4-51C5-92BA-C3B9-4FBF9DBD86E9}"/>
          </ac:spMkLst>
        </pc:spChg>
        <pc:picChg chg="add mod">
          <ac:chgData name="Tanith Coulson" userId="4d62bab3ed19f4bb" providerId="LiveId" clId="{4BF6BED4-F6C8-4C15-868C-7BE1338ED899}" dt="2024-11-07T22:27:42.800" v="7849" actId="1076"/>
          <ac:picMkLst>
            <pc:docMk/>
            <pc:sldMk cId="342182799" sldId="267"/>
            <ac:picMk id="4098" creationId="{367ED3BE-1EA6-33BF-96C7-07E953E05AE4}"/>
          </ac:picMkLst>
        </pc:picChg>
      </pc:sldChg>
      <pc:sldChg chg="delSp modSp new mod">
        <pc:chgData name="Tanith Coulson" userId="4d62bab3ed19f4bb" providerId="LiveId" clId="{4BF6BED4-F6C8-4C15-868C-7BE1338ED899}" dt="2024-11-07T22:16:58.968" v="7795" actId="14100"/>
        <pc:sldMkLst>
          <pc:docMk/>
          <pc:sldMk cId="1174117549" sldId="268"/>
        </pc:sldMkLst>
        <pc:spChg chg="del">
          <ac:chgData name="Tanith Coulson" userId="4d62bab3ed19f4bb" providerId="LiveId" clId="{4BF6BED4-F6C8-4C15-868C-7BE1338ED899}" dt="2024-11-07T22:03:14.787" v="7515" actId="478"/>
          <ac:spMkLst>
            <pc:docMk/>
            <pc:sldMk cId="1174117549" sldId="268"/>
            <ac:spMk id="2" creationId="{F8FDD1D4-8621-EE58-BA9A-4CED4EAA660F}"/>
          </ac:spMkLst>
        </pc:spChg>
        <pc:spChg chg="mod">
          <ac:chgData name="Tanith Coulson" userId="4d62bab3ed19f4bb" providerId="LiveId" clId="{4BF6BED4-F6C8-4C15-868C-7BE1338ED899}" dt="2024-11-07T22:16:58.968" v="7795" actId="14100"/>
          <ac:spMkLst>
            <pc:docMk/>
            <pc:sldMk cId="1174117549" sldId="268"/>
            <ac:spMk id="3" creationId="{F8D4722C-6085-2B4A-DD5E-08ACE47D12D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C890E8-F37B-44D6-8B0A-1617F96EFD0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0B5CC7B-8106-48CA-90D6-465F19D13A28}">
      <dgm:prSet/>
      <dgm:spPr/>
      <dgm:t>
        <a:bodyPr/>
        <a:lstStyle/>
        <a:p>
          <a:r>
            <a:rPr lang="en-US"/>
            <a:t>"Anti-social </a:t>
          </a:r>
          <a:r>
            <a:rPr lang="en-GB"/>
            <a:t>behaviour</a:t>
          </a:r>
          <a:r>
            <a:rPr lang="en-US"/>
            <a:t> (ASB) is conduct that has caused – or is likely to cause – harassment, alarm, or distress to any person" College of Policing (2024).</a:t>
          </a:r>
        </a:p>
      </dgm:t>
    </dgm:pt>
    <dgm:pt modelId="{2D947B59-8D49-4CF0-8BE0-E91E6C67D1D5}" type="parTrans" cxnId="{40722294-E12D-41BD-9A98-09707ED3796B}">
      <dgm:prSet/>
      <dgm:spPr/>
      <dgm:t>
        <a:bodyPr/>
        <a:lstStyle/>
        <a:p>
          <a:endParaRPr lang="en-US"/>
        </a:p>
      </dgm:t>
    </dgm:pt>
    <dgm:pt modelId="{0F017053-3CEF-44AA-A28E-5F051E587D4C}" type="sibTrans" cxnId="{40722294-E12D-41BD-9A98-09707ED3796B}">
      <dgm:prSet/>
      <dgm:spPr/>
      <dgm:t>
        <a:bodyPr/>
        <a:lstStyle/>
        <a:p>
          <a:endParaRPr lang="en-US"/>
        </a:p>
      </dgm:t>
    </dgm:pt>
    <dgm:pt modelId="{D955082B-1117-4D16-8D96-7197045E1B5E}">
      <dgm:prSet/>
      <dgm:spPr/>
      <dgm:t>
        <a:bodyPr/>
        <a:lstStyle/>
        <a:p>
          <a:r>
            <a:rPr lang="en-US"/>
            <a:t>Personal ASB: targets a specific individual/group.</a:t>
          </a:r>
        </a:p>
      </dgm:t>
    </dgm:pt>
    <dgm:pt modelId="{3467CCC9-DAC9-48E1-BD54-7541454975B8}" type="parTrans" cxnId="{E8D3AC42-4BCA-444B-A9E8-5FF9CD3BFF1E}">
      <dgm:prSet/>
      <dgm:spPr/>
      <dgm:t>
        <a:bodyPr/>
        <a:lstStyle/>
        <a:p>
          <a:endParaRPr lang="en-US"/>
        </a:p>
      </dgm:t>
    </dgm:pt>
    <dgm:pt modelId="{15816D80-E433-45BC-A5F2-907FBCC00F6F}" type="sibTrans" cxnId="{E8D3AC42-4BCA-444B-A9E8-5FF9CD3BFF1E}">
      <dgm:prSet/>
      <dgm:spPr/>
      <dgm:t>
        <a:bodyPr/>
        <a:lstStyle/>
        <a:p>
          <a:endParaRPr lang="en-US"/>
        </a:p>
      </dgm:t>
    </dgm:pt>
    <dgm:pt modelId="{A1E10D2F-0E70-441F-92C4-D1A5DA2966A3}">
      <dgm:prSet/>
      <dgm:spPr/>
      <dgm:t>
        <a:bodyPr/>
        <a:lstStyle/>
        <a:p>
          <a:r>
            <a:rPr lang="en-US"/>
            <a:t>Nuisance ASB: causes trouble, annoyance, or suffering to a community.</a:t>
          </a:r>
        </a:p>
      </dgm:t>
    </dgm:pt>
    <dgm:pt modelId="{3A05B3C9-CF31-4707-AD89-481E6469CB8F}" type="parTrans" cxnId="{E79D3DEF-FE00-4134-9AD4-20DCEB5C8796}">
      <dgm:prSet/>
      <dgm:spPr/>
      <dgm:t>
        <a:bodyPr/>
        <a:lstStyle/>
        <a:p>
          <a:endParaRPr lang="en-US"/>
        </a:p>
      </dgm:t>
    </dgm:pt>
    <dgm:pt modelId="{CE089543-4F3A-4DB2-8FF0-D14CEEA8AEA5}" type="sibTrans" cxnId="{E79D3DEF-FE00-4134-9AD4-20DCEB5C8796}">
      <dgm:prSet/>
      <dgm:spPr/>
      <dgm:t>
        <a:bodyPr/>
        <a:lstStyle/>
        <a:p>
          <a:endParaRPr lang="en-US"/>
        </a:p>
      </dgm:t>
    </dgm:pt>
    <dgm:pt modelId="{39239BFB-DC3C-4354-B7DF-E35ABC0A1708}">
      <dgm:prSet/>
      <dgm:spPr/>
      <dgm:t>
        <a:bodyPr/>
        <a:lstStyle/>
        <a:p>
          <a:r>
            <a:rPr lang="en-US"/>
            <a:t>Enviromental ASB: a person's actions affect the wider environment, e.g. public spaces. </a:t>
          </a:r>
        </a:p>
      </dgm:t>
    </dgm:pt>
    <dgm:pt modelId="{8F3F841F-E384-43A8-8B21-0214F703C9CE}" type="parTrans" cxnId="{8515FF62-39AA-4D74-B811-5CF1B6576B09}">
      <dgm:prSet/>
      <dgm:spPr/>
      <dgm:t>
        <a:bodyPr/>
        <a:lstStyle/>
        <a:p>
          <a:endParaRPr lang="en-US"/>
        </a:p>
      </dgm:t>
    </dgm:pt>
    <dgm:pt modelId="{C85C10D1-4784-401E-AC9B-1847E36599DA}" type="sibTrans" cxnId="{8515FF62-39AA-4D74-B811-5CF1B6576B09}">
      <dgm:prSet/>
      <dgm:spPr/>
      <dgm:t>
        <a:bodyPr/>
        <a:lstStyle/>
        <a:p>
          <a:endParaRPr lang="en-US"/>
        </a:p>
      </dgm:t>
    </dgm:pt>
    <dgm:pt modelId="{F0E13F02-EBC8-411F-9EC4-D84D1AB8CBCC}" type="pres">
      <dgm:prSet presAssocID="{10C890E8-F37B-44D6-8B0A-1617F96EFD01}" presName="linear" presStyleCnt="0">
        <dgm:presLayoutVars>
          <dgm:animLvl val="lvl"/>
          <dgm:resizeHandles val="exact"/>
        </dgm:presLayoutVars>
      </dgm:prSet>
      <dgm:spPr/>
    </dgm:pt>
    <dgm:pt modelId="{2D314C4A-F10B-4B09-8DF0-2A33C44B889A}" type="pres">
      <dgm:prSet presAssocID="{A0B5CC7B-8106-48CA-90D6-465F19D13A28}" presName="parentText" presStyleLbl="node1" presStyleIdx="0" presStyleCnt="4">
        <dgm:presLayoutVars>
          <dgm:chMax val="0"/>
          <dgm:bulletEnabled val="1"/>
        </dgm:presLayoutVars>
      </dgm:prSet>
      <dgm:spPr/>
    </dgm:pt>
    <dgm:pt modelId="{7802CBF7-2778-4E10-9EA5-66FEEF391C8E}" type="pres">
      <dgm:prSet presAssocID="{0F017053-3CEF-44AA-A28E-5F051E587D4C}" presName="spacer" presStyleCnt="0"/>
      <dgm:spPr/>
    </dgm:pt>
    <dgm:pt modelId="{DBC47B08-4BA4-4DC5-ADFD-74F57995C6F7}" type="pres">
      <dgm:prSet presAssocID="{D955082B-1117-4D16-8D96-7197045E1B5E}" presName="parentText" presStyleLbl="node1" presStyleIdx="1" presStyleCnt="4">
        <dgm:presLayoutVars>
          <dgm:chMax val="0"/>
          <dgm:bulletEnabled val="1"/>
        </dgm:presLayoutVars>
      </dgm:prSet>
      <dgm:spPr/>
    </dgm:pt>
    <dgm:pt modelId="{0E4BFC25-61C7-4FB3-915C-A4C8106401E0}" type="pres">
      <dgm:prSet presAssocID="{15816D80-E433-45BC-A5F2-907FBCC00F6F}" presName="spacer" presStyleCnt="0"/>
      <dgm:spPr/>
    </dgm:pt>
    <dgm:pt modelId="{1EC708F8-E3C5-4B35-91D1-565B20057443}" type="pres">
      <dgm:prSet presAssocID="{A1E10D2F-0E70-441F-92C4-D1A5DA2966A3}" presName="parentText" presStyleLbl="node1" presStyleIdx="2" presStyleCnt="4">
        <dgm:presLayoutVars>
          <dgm:chMax val="0"/>
          <dgm:bulletEnabled val="1"/>
        </dgm:presLayoutVars>
      </dgm:prSet>
      <dgm:spPr/>
    </dgm:pt>
    <dgm:pt modelId="{CD528C55-B005-4FE1-A2CD-2105853B4B28}" type="pres">
      <dgm:prSet presAssocID="{CE089543-4F3A-4DB2-8FF0-D14CEEA8AEA5}" presName="spacer" presStyleCnt="0"/>
      <dgm:spPr/>
    </dgm:pt>
    <dgm:pt modelId="{3653AE25-0871-48FC-A860-AACE3CC29ADF}" type="pres">
      <dgm:prSet presAssocID="{39239BFB-DC3C-4354-B7DF-E35ABC0A1708}" presName="parentText" presStyleLbl="node1" presStyleIdx="3" presStyleCnt="4">
        <dgm:presLayoutVars>
          <dgm:chMax val="0"/>
          <dgm:bulletEnabled val="1"/>
        </dgm:presLayoutVars>
      </dgm:prSet>
      <dgm:spPr/>
    </dgm:pt>
  </dgm:ptLst>
  <dgm:cxnLst>
    <dgm:cxn modelId="{01359B1F-5E38-488B-A4EF-4A177C53F878}" type="presOf" srcId="{10C890E8-F37B-44D6-8B0A-1617F96EFD01}" destId="{F0E13F02-EBC8-411F-9EC4-D84D1AB8CBCC}" srcOrd="0" destOrd="0" presId="urn:microsoft.com/office/officeart/2005/8/layout/vList2"/>
    <dgm:cxn modelId="{9EEF2939-6222-435A-9BC7-B01E9FE8D1A4}" type="presOf" srcId="{A1E10D2F-0E70-441F-92C4-D1A5DA2966A3}" destId="{1EC708F8-E3C5-4B35-91D1-565B20057443}" srcOrd="0" destOrd="0" presId="urn:microsoft.com/office/officeart/2005/8/layout/vList2"/>
    <dgm:cxn modelId="{E8D3AC42-4BCA-444B-A9E8-5FF9CD3BFF1E}" srcId="{10C890E8-F37B-44D6-8B0A-1617F96EFD01}" destId="{D955082B-1117-4D16-8D96-7197045E1B5E}" srcOrd="1" destOrd="0" parTransId="{3467CCC9-DAC9-48E1-BD54-7541454975B8}" sibTransId="{15816D80-E433-45BC-A5F2-907FBCC00F6F}"/>
    <dgm:cxn modelId="{8515FF62-39AA-4D74-B811-5CF1B6576B09}" srcId="{10C890E8-F37B-44D6-8B0A-1617F96EFD01}" destId="{39239BFB-DC3C-4354-B7DF-E35ABC0A1708}" srcOrd="3" destOrd="0" parTransId="{8F3F841F-E384-43A8-8B21-0214F703C9CE}" sibTransId="{C85C10D1-4784-401E-AC9B-1847E36599DA}"/>
    <dgm:cxn modelId="{40722294-E12D-41BD-9A98-09707ED3796B}" srcId="{10C890E8-F37B-44D6-8B0A-1617F96EFD01}" destId="{A0B5CC7B-8106-48CA-90D6-465F19D13A28}" srcOrd="0" destOrd="0" parTransId="{2D947B59-8D49-4CF0-8BE0-E91E6C67D1D5}" sibTransId="{0F017053-3CEF-44AA-A28E-5F051E587D4C}"/>
    <dgm:cxn modelId="{C1CC389A-4723-4929-B91A-E8E7921A0963}" type="presOf" srcId="{D955082B-1117-4D16-8D96-7197045E1B5E}" destId="{DBC47B08-4BA4-4DC5-ADFD-74F57995C6F7}" srcOrd="0" destOrd="0" presId="urn:microsoft.com/office/officeart/2005/8/layout/vList2"/>
    <dgm:cxn modelId="{AA214E9F-EE0E-427A-B6F9-675774201566}" type="presOf" srcId="{A0B5CC7B-8106-48CA-90D6-465F19D13A28}" destId="{2D314C4A-F10B-4B09-8DF0-2A33C44B889A}" srcOrd="0" destOrd="0" presId="urn:microsoft.com/office/officeart/2005/8/layout/vList2"/>
    <dgm:cxn modelId="{E79D3DEF-FE00-4134-9AD4-20DCEB5C8796}" srcId="{10C890E8-F37B-44D6-8B0A-1617F96EFD01}" destId="{A1E10D2F-0E70-441F-92C4-D1A5DA2966A3}" srcOrd="2" destOrd="0" parTransId="{3A05B3C9-CF31-4707-AD89-481E6469CB8F}" sibTransId="{CE089543-4F3A-4DB2-8FF0-D14CEEA8AEA5}"/>
    <dgm:cxn modelId="{53A07DF6-8BF1-4528-A6B3-382C2535119F}" type="presOf" srcId="{39239BFB-DC3C-4354-B7DF-E35ABC0A1708}" destId="{3653AE25-0871-48FC-A860-AACE3CC29ADF}" srcOrd="0" destOrd="0" presId="urn:microsoft.com/office/officeart/2005/8/layout/vList2"/>
    <dgm:cxn modelId="{039A49F4-17E4-4103-AA01-D1A8F6D6840F}" type="presParOf" srcId="{F0E13F02-EBC8-411F-9EC4-D84D1AB8CBCC}" destId="{2D314C4A-F10B-4B09-8DF0-2A33C44B889A}" srcOrd="0" destOrd="0" presId="urn:microsoft.com/office/officeart/2005/8/layout/vList2"/>
    <dgm:cxn modelId="{3B4A079C-D977-48B2-A781-C14721222FAA}" type="presParOf" srcId="{F0E13F02-EBC8-411F-9EC4-D84D1AB8CBCC}" destId="{7802CBF7-2778-4E10-9EA5-66FEEF391C8E}" srcOrd="1" destOrd="0" presId="urn:microsoft.com/office/officeart/2005/8/layout/vList2"/>
    <dgm:cxn modelId="{F398923E-740C-4C22-98C0-B5197A2ED605}" type="presParOf" srcId="{F0E13F02-EBC8-411F-9EC4-D84D1AB8CBCC}" destId="{DBC47B08-4BA4-4DC5-ADFD-74F57995C6F7}" srcOrd="2" destOrd="0" presId="urn:microsoft.com/office/officeart/2005/8/layout/vList2"/>
    <dgm:cxn modelId="{152573A0-2E85-4F1D-98C1-91F059D4C8D6}" type="presParOf" srcId="{F0E13F02-EBC8-411F-9EC4-D84D1AB8CBCC}" destId="{0E4BFC25-61C7-4FB3-915C-A4C8106401E0}" srcOrd="3" destOrd="0" presId="urn:microsoft.com/office/officeart/2005/8/layout/vList2"/>
    <dgm:cxn modelId="{D1EBC40A-70BF-4B7C-8AE4-BD0EF6F673F3}" type="presParOf" srcId="{F0E13F02-EBC8-411F-9EC4-D84D1AB8CBCC}" destId="{1EC708F8-E3C5-4B35-91D1-565B20057443}" srcOrd="4" destOrd="0" presId="urn:microsoft.com/office/officeart/2005/8/layout/vList2"/>
    <dgm:cxn modelId="{54A16BBE-C952-4FFC-9805-E3886D294376}" type="presParOf" srcId="{F0E13F02-EBC8-411F-9EC4-D84D1AB8CBCC}" destId="{CD528C55-B005-4FE1-A2CD-2105853B4B28}" srcOrd="5" destOrd="0" presId="urn:microsoft.com/office/officeart/2005/8/layout/vList2"/>
    <dgm:cxn modelId="{FBE4E67A-B4BF-47BA-95BC-AA5B05F74197}" type="presParOf" srcId="{F0E13F02-EBC8-411F-9EC4-D84D1AB8CBCC}" destId="{3653AE25-0871-48FC-A860-AACE3CC29AD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4304D-DA24-435C-84AA-B1794A75400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48AAFF1-8A1E-415B-A06D-6EAF893C8400}">
      <dgm:prSet custT="1"/>
      <dgm:spPr/>
      <dgm:t>
        <a:bodyPr/>
        <a:lstStyle/>
        <a:p>
          <a:pPr algn="ctr"/>
          <a:r>
            <a:rPr lang="en-US" sz="2000" dirty="0"/>
            <a:t>- ASB Act 2003 - The Government published its proposals for tackling ASB, ‘</a:t>
          </a:r>
          <a:r>
            <a:rPr lang="en-US" sz="2000" i="1" dirty="0"/>
            <a:t>Respect and Responsibility – taking a stand against anti-social </a:t>
          </a:r>
          <a:r>
            <a:rPr lang="en-US" sz="2000" i="1" dirty="0" err="1"/>
            <a:t>behaviour</a:t>
          </a:r>
          <a:r>
            <a:rPr lang="en-US" sz="2000" i="1" dirty="0"/>
            <a:t>’</a:t>
          </a:r>
          <a:r>
            <a:rPr lang="en-US" sz="2000" dirty="0"/>
            <a:t>. </a:t>
          </a:r>
        </a:p>
        <a:p>
          <a:pPr algn="ctr"/>
          <a:r>
            <a:rPr lang="en-US" sz="2000" dirty="0"/>
            <a:t>- Anti-social </a:t>
          </a:r>
          <a:r>
            <a:rPr lang="en-US" sz="2000" dirty="0" err="1"/>
            <a:t>Behaviour</a:t>
          </a:r>
          <a:r>
            <a:rPr lang="en-US" sz="2000" dirty="0"/>
            <a:t>, Crime and Policing Act 2014 - Effective powers to tackle ASB with better protection for victims and communities. (Home Office, 2013).</a:t>
          </a:r>
        </a:p>
        <a:p>
          <a:pPr algn="ctr"/>
          <a:r>
            <a:rPr lang="en-US" sz="2000" dirty="0"/>
            <a:t>- The Public Order Act 1986 - Regulates protests, riots, and offensive </a:t>
          </a:r>
          <a:r>
            <a:rPr lang="en-US" sz="2000" dirty="0" err="1"/>
            <a:t>behaviour</a:t>
          </a:r>
          <a:r>
            <a:rPr lang="en-US" sz="2000" dirty="0"/>
            <a:t>. </a:t>
          </a:r>
        </a:p>
      </dgm:t>
    </dgm:pt>
    <dgm:pt modelId="{1CA3C28D-F3A7-4FCC-860E-322694CE00EE}" type="parTrans" cxnId="{B637907E-8F25-4D2E-94A1-514505B54AAF}">
      <dgm:prSet/>
      <dgm:spPr/>
      <dgm:t>
        <a:bodyPr/>
        <a:lstStyle/>
        <a:p>
          <a:endParaRPr lang="en-US"/>
        </a:p>
      </dgm:t>
    </dgm:pt>
    <dgm:pt modelId="{FF89ED34-53C5-4A85-8C43-60861C3FE2F9}" type="sibTrans" cxnId="{B637907E-8F25-4D2E-94A1-514505B54AAF}">
      <dgm:prSet/>
      <dgm:spPr/>
      <dgm:t>
        <a:bodyPr/>
        <a:lstStyle/>
        <a:p>
          <a:endParaRPr lang="en-US"/>
        </a:p>
      </dgm:t>
    </dgm:pt>
    <dgm:pt modelId="{A0F07F06-D364-44AC-9305-17F80DEB592B}" type="pres">
      <dgm:prSet presAssocID="{ECA4304D-DA24-435C-84AA-B1794A754007}" presName="outerComposite" presStyleCnt="0">
        <dgm:presLayoutVars>
          <dgm:chMax val="5"/>
          <dgm:dir/>
          <dgm:resizeHandles val="exact"/>
        </dgm:presLayoutVars>
      </dgm:prSet>
      <dgm:spPr/>
    </dgm:pt>
    <dgm:pt modelId="{4BD2FA87-E978-425E-BAC4-763AD20940CF}" type="pres">
      <dgm:prSet presAssocID="{ECA4304D-DA24-435C-84AA-B1794A754007}" presName="dummyMaxCanvas" presStyleCnt="0">
        <dgm:presLayoutVars/>
      </dgm:prSet>
      <dgm:spPr/>
    </dgm:pt>
    <dgm:pt modelId="{6824C8E1-D3F2-4A44-A572-6A97B034D7FA}" type="pres">
      <dgm:prSet presAssocID="{ECA4304D-DA24-435C-84AA-B1794A754007}" presName="OneNode_1" presStyleLbl="node1" presStyleIdx="0" presStyleCnt="1" custScaleY="200000">
        <dgm:presLayoutVars>
          <dgm:bulletEnabled val="1"/>
        </dgm:presLayoutVars>
      </dgm:prSet>
      <dgm:spPr/>
    </dgm:pt>
  </dgm:ptLst>
  <dgm:cxnLst>
    <dgm:cxn modelId="{25B02D76-BB51-4260-BF68-DBF27E464743}" type="presOf" srcId="{348AAFF1-8A1E-415B-A06D-6EAF893C8400}" destId="{6824C8E1-D3F2-4A44-A572-6A97B034D7FA}" srcOrd="0" destOrd="0" presId="urn:microsoft.com/office/officeart/2005/8/layout/vProcess5"/>
    <dgm:cxn modelId="{A23DEE5A-1C1D-407C-9446-2F3314D03C01}" type="presOf" srcId="{ECA4304D-DA24-435C-84AA-B1794A754007}" destId="{A0F07F06-D364-44AC-9305-17F80DEB592B}" srcOrd="0" destOrd="0" presId="urn:microsoft.com/office/officeart/2005/8/layout/vProcess5"/>
    <dgm:cxn modelId="{B637907E-8F25-4D2E-94A1-514505B54AAF}" srcId="{ECA4304D-DA24-435C-84AA-B1794A754007}" destId="{348AAFF1-8A1E-415B-A06D-6EAF893C8400}" srcOrd="0" destOrd="0" parTransId="{1CA3C28D-F3A7-4FCC-860E-322694CE00EE}" sibTransId="{FF89ED34-53C5-4A85-8C43-60861C3FE2F9}"/>
    <dgm:cxn modelId="{819366D6-2F3E-4949-9464-050E285FD0BD}" type="presParOf" srcId="{A0F07F06-D364-44AC-9305-17F80DEB592B}" destId="{4BD2FA87-E978-425E-BAC4-763AD20940CF}" srcOrd="0" destOrd="0" presId="urn:microsoft.com/office/officeart/2005/8/layout/vProcess5"/>
    <dgm:cxn modelId="{598263D3-4D6B-45AA-A482-AE8F877D877C}" type="presParOf" srcId="{A0F07F06-D364-44AC-9305-17F80DEB592B}" destId="{6824C8E1-D3F2-4A44-A572-6A97B034D7FA}" srcOrd="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8A744A-7048-4881-A917-D7264FD7EFCF}"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6EF68A62-5BBD-473F-975B-718CD20EC111}">
      <dgm:prSet/>
      <dgm:spPr/>
      <dgm:t>
        <a:bodyPr/>
        <a:lstStyle/>
        <a:p>
          <a:r>
            <a:rPr lang="en-GB" dirty="0"/>
            <a:t>Public Space Protection Orders (PSPOs) – Anti-Social Behaviour, Crime and Policing Act 2014. </a:t>
          </a:r>
          <a:endParaRPr lang="en-US" dirty="0"/>
        </a:p>
      </dgm:t>
    </dgm:pt>
    <dgm:pt modelId="{13240B5D-95EC-4AB4-ADF8-F42981465BF0}" type="parTrans" cxnId="{0B33DC0B-5CB1-4EE8-859B-756226E48E43}">
      <dgm:prSet/>
      <dgm:spPr/>
      <dgm:t>
        <a:bodyPr/>
        <a:lstStyle/>
        <a:p>
          <a:endParaRPr lang="en-US"/>
        </a:p>
      </dgm:t>
    </dgm:pt>
    <dgm:pt modelId="{888EFD9E-5205-4DB4-9970-01F00A7D8E6A}" type="sibTrans" cxnId="{0B33DC0B-5CB1-4EE8-859B-756226E48E43}">
      <dgm:prSet/>
      <dgm:spPr/>
      <dgm:t>
        <a:bodyPr/>
        <a:lstStyle/>
        <a:p>
          <a:endParaRPr lang="en-US"/>
        </a:p>
      </dgm:t>
    </dgm:pt>
    <dgm:pt modelId="{0F64A7A9-FD28-413E-8379-4C95A75DF6DA}">
      <dgm:prSet/>
      <dgm:spPr/>
      <dgm:t>
        <a:bodyPr/>
        <a:lstStyle/>
        <a:p>
          <a:r>
            <a:rPr lang="en-GB" dirty="0"/>
            <a:t>Powers for use by councils and their partners.</a:t>
          </a:r>
          <a:endParaRPr lang="en-US" dirty="0"/>
        </a:p>
      </dgm:t>
    </dgm:pt>
    <dgm:pt modelId="{BDD677F2-04C6-421A-8865-103331CEAF68}" type="parTrans" cxnId="{82520D22-7140-4E4E-A54A-8A36FBA1A83A}">
      <dgm:prSet/>
      <dgm:spPr/>
      <dgm:t>
        <a:bodyPr/>
        <a:lstStyle/>
        <a:p>
          <a:endParaRPr lang="en-US"/>
        </a:p>
      </dgm:t>
    </dgm:pt>
    <dgm:pt modelId="{78B84081-06FD-478E-8D43-9B1A8FFB59F8}" type="sibTrans" cxnId="{82520D22-7140-4E4E-A54A-8A36FBA1A83A}">
      <dgm:prSet/>
      <dgm:spPr/>
      <dgm:t>
        <a:bodyPr/>
        <a:lstStyle/>
        <a:p>
          <a:endParaRPr lang="en-US"/>
        </a:p>
      </dgm:t>
    </dgm:pt>
    <dgm:pt modelId="{003E2329-1626-4A6E-8B90-875BB0816264}">
      <dgm:prSet/>
      <dgm:spPr/>
      <dgm:t>
        <a:bodyPr/>
        <a:lstStyle/>
        <a:p>
          <a:r>
            <a:rPr lang="en-GB" dirty="0"/>
            <a:t>Aimed at ensuring public spaces can be enjoyed – free from ASB.</a:t>
          </a:r>
          <a:endParaRPr lang="en-US" dirty="0"/>
        </a:p>
      </dgm:t>
    </dgm:pt>
    <dgm:pt modelId="{97EA9545-6D7E-42DB-ACA8-3DA7B908C181}" type="parTrans" cxnId="{341FB582-0DF5-4FA7-8CA6-C02DC4D1EBF6}">
      <dgm:prSet/>
      <dgm:spPr/>
      <dgm:t>
        <a:bodyPr/>
        <a:lstStyle/>
        <a:p>
          <a:endParaRPr lang="en-US"/>
        </a:p>
      </dgm:t>
    </dgm:pt>
    <dgm:pt modelId="{B97D5425-6546-4EB6-A548-968FD58E5B5B}" type="sibTrans" cxnId="{341FB582-0DF5-4FA7-8CA6-C02DC4D1EBF6}">
      <dgm:prSet/>
      <dgm:spPr/>
      <dgm:t>
        <a:bodyPr/>
        <a:lstStyle/>
        <a:p>
          <a:endParaRPr lang="en-US"/>
        </a:p>
      </dgm:t>
    </dgm:pt>
    <dgm:pt modelId="{F8F66ECB-27A3-4789-8E07-8923481C5BEC}">
      <dgm:prSet/>
      <dgm:spPr/>
      <dgm:t>
        <a:bodyPr/>
        <a:lstStyle/>
        <a:p>
          <a:r>
            <a:rPr lang="en-GB" dirty="0"/>
            <a:t>Put victims at centre of approaches to tackling ASB. </a:t>
          </a:r>
          <a:endParaRPr lang="en-US" dirty="0"/>
        </a:p>
      </dgm:t>
    </dgm:pt>
    <dgm:pt modelId="{DE2027E4-B593-463A-9CAF-16C1616ACB4F}" type="parTrans" cxnId="{C78CA3B6-5A0F-4EDA-AFFA-81D5B7BE93BE}">
      <dgm:prSet/>
      <dgm:spPr/>
      <dgm:t>
        <a:bodyPr/>
        <a:lstStyle/>
        <a:p>
          <a:endParaRPr lang="en-US"/>
        </a:p>
      </dgm:t>
    </dgm:pt>
    <dgm:pt modelId="{6C4AF19F-A6C2-4D74-97D2-90A525151570}" type="sibTrans" cxnId="{C78CA3B6-5A0F-4EDA-AFFA-81D5B7BE93BE}">
      <dgm:prSet/>
      <dgm:spPr/>
      <dgm:t>
        <a:bodyPr/>
        <a:lstStyle/>
        <a:p>
          <a:endParaRPr lang="en-US"/>
        </a:p>
      </dgm:t>
    </dgm:pt>
    <dgm:pt modelId="{9BDDA5BA-B864-4D2C-913A-B9FE8AB6C090}">
      <dgm:prSet/>
      <dgm:spPr/>
      <dgm:t>
        <a:bodyPr/>
        <a:lstStyle/>
        <a:p>
          <a:r>
            <a:rPr lang="en-GB" dirty="0"/>
            <a:t>Have received some criticism.</a:t>
          </a:r>
          <a:endParaRPr lang="en-US" dirty="0"/>
        </a:p>
      </dgm:t>
    </dgm:pt>
    <dgm:pt modelId="{BF85A79D-CF55-49A3-82AC-DFAFB979A800}" type="parTrans" cxnId="{128614DD-480F-4D8A-A736-177185815823}">
      <dgm:prSet/>
      <dgm:spPr/>
      <dgm:t>
        <a:bodyPr/>
        <a:lstStyle/>
        <a:p>
          <a:endParaRPr lang="en-US"/>
        </a:p>
      </dgm:t>
    </dgm:pt>
    <dgm:pt modelId="{44C6257A-5D06-4BC6-B656-0993EF432053}" type="sibTrans" cxnId="{128614DD-480F-4D8A-A736-177185815823}">
      <dgm:prSet/>
      <dgm:spPr/>
      <dgm:t>
        <a:bodyPr/>
        <a:lstStyle/>
        <a:p>
          <a:endParaRPr lang="en-US"/>
        </a:p>
      </dgm:t>
    </dgm:pt>
    <dgm:pt modelId="{57F7CD70-45E1-4CE8-879B-8C2E944D52BB}">
      <dgm:prSet/>
      <dgm:spPr/>
      <dgm:t>
        <a:bodyPr/>
        <a:lstStyle/>
        <a:p>
          <a:r>
            <a:rPr lang="en-GB" dirty="0"/>
            <a:t>As a result, the Home Office updated its guidance on anti-social behaviour powers.</a:t>
          </a:r>
          <a:endParaRPr lang="en-US" dirty="0"/>
        </a:p>
      </dgm:t>
    </dgm:pt>
    <dgm:pt modelId="{AF83DF62-065C-45ED-9F3C-EE3674A617B9}" type="parTrans" cxnId="{833C6DC1-6278-485E-A777-F98E143AA88A}">
      <dgm:prSet/>
      <dgm:spPr/>
      <dgm:t>
        <a:bodyPr/>
        <a:lstStyle/>
        <a:p>
          <a:endParaRPr lang="en-US"/>
        </a:p>
      </dgm:t>
    </dgm:pt>
    <dgm:pt modelId="{90211B73-AD6A-46EC-BBDC-B0C54A821833}" type="sibTrans" cxnId="{833C6DC1-6278-485E-A777-F98E143AA88A}">
      <dgm:prSet/>
      <dgm:spPr/>
      <dgm:t>
        <a:bodyPr/>
        <a:lstStyle/>
        <a:p>
          <a:endParaRPr lang="en-US"/>
        </a:p>
      </dgm:t>
    </dgm:pt>
    <dgm:pt modelId="{92D6D2C0-1167-40F2-AEDB-F546EBCBF65E}">
      <dgm:prSet/>
      <dgm:spPr/>
      <dgm:t>
        <a:bodyPr/>
        <a:lstStyle/>
        <a:p>
          <a:r>
            <a:rPr lang="en-GB" dirty="0"/>
            <a:t>When used appropriately – can be a positive device. </a:t>
          </a:r>
          <a:endParaRPr lang="en-US" dirty="0"/>
        </a:p>
      </dgm:t>
    </dgm:pt>
    <dgm:pt modelId="{5764A25D-06EE-41B3-BB1A-F8EC56AD0B7E}" type="parTrans" cxnId="{0287980A-5FD7-42C6-A453-832C0B6BFDC8}">
      <dgm:prSet/>
      <dgm:spPr/>
      <dgm:t>
        <a:bodyPr/>
        <a:lstStyle/>
        <a:p>
          <a:endParaRPr lang="en-US"/>
        </a:p>
      </dgm:t>
    </dgm:pt>
    <dgm:pt modelId="{DE26D90D-905D-43BF-9DBC-B6C12A9506E9}" type="sibTrans" cxnId="{0287980A-5FD7-42C6-A453-832C0B6BFDC8}">
      <dgm:prSet/>
      <dgm:spPr/>
      <dgm:t>
        <a:bodyPr/>
        <a:lstStyle/>
        <a:p>
          <a:endParaRPr lang="en-US"/>
        </a:p>
      </dgm:t>
    </dgm:pt>
    <dgm:pt modelId="{3DD40857-4D6B-4F32-AB6F-1F61CF566EA0}" type="pres">
      <dgm:prSet presAssocID="{188A744A-7048-4881-A917-D7264FD7EFCF}" presName="Name0" presStyleCnt="0">
        <dgm:presLayoutVars>
          <dgm:dir/>
          <dgm:resizeHandles val="exact"/>
        </dgm:presLayoutVars>
      </dgm:prSet>
      <dgm:spPr/>
    </dgm:pt>
    <dgm:pt modelId="{15C31F85-0A58-4BE9-A314-589CF2141B0F}" type="pres">
      <dgm:prSet presAssocID="{6EF68A62-5BBD-473F-975B-718CD20EC111}" presName="node" presStyleLbl="node1" presStyleIdx="0" presStyleCnt="7">
        <dgm:presLayoutVars>
          <dgm:bulletEnabled val="1"/>
        </dgm:presLayoutVars>
      </dgm:prSet>
      <dgm:spPr/>
    </dgm:pt>
    <dgm:pt modelId="{D74F74D4-609B-42EE-BDCF-8C0BE92591F0}" type="pres">
      <dgm:prSet presAssocID="{888EFD9E-5205-4DB4-9970-01F00A7D8E6A}" presName="sibTrans" presStyleLbl="sibTrans1D1" presStyleIdx="0" presStyleCnt="6"/>
      <dgm:spPr/>
    </dgm:pt>
    <dgm:pt modelId="{68333BF7-2F8E-4A17-8B17-E26A5E6912FD}" type="pres">
      <dgm:prSet presAssocID="{888EFD9E-5205-4DB4-9970-01F00A7D8E6A}" presName="connectorText" presStyleLbl="sibTrans1D1" presStyleIdx="0" presStyleCnt="6"/>
      <dgm:spPr/>
    </dgm:pt>
    <dgm:pt modelId="{9A6F8530-7F5B-429C-A4B4-4BB930E2B6FD}" type="pres">
      <dgm:prSet presAssocID="{0F64A7A9-FD28-413E-8379-4C95A75DF6DA}" presName="node" presStyleLbl="node1" presStyleIdx="1" presStyleCnt="7">
        <dgm:presLayoutVars>
          <dgm:bulletEnabled val="1"/>
        </dgm:presLayoutVars>
      </dgm:prSet>
      <dgm:spPr/>
    </dgm:pt>
    <dgm:pt modelId="{C329EC8F-59DD-4E23-98B3-2B66AEC605C1}" type="pres">
      <dgm:prSet presAssocID="{78B84081-06FD-478E-8D43-9B1A8FFB59F8}" presName="sibTrans" presStyleLbl="sibTrans1D1" presStyleIdx="1" presStyleCnt="6"/>
      <dgm:spPr/>
    </dgm:pt>
    <dgm:pt modelId="{E6B9EF7E-8DB4-47A2-8871-79E8D5F060C3}" type="pres">
      <dgm:prSet presAssocID="{78B84081-06FD-478E-8D43-9B1A8FFB59F8}" presName="connectorText" presStyleLbl="sibTrans1D1" presStyleIdx="1" presStyleCnt="6"/>
      <dgm:spPr/>
    </dgm:pt>
    <dgm:pt modelId="{E9B7D1D7-1136-44FB-B201-EF7471EB3D19}" type="pres">
      <dgm:prSet presAssocID="{003E2329-1626-4A6E-8B90-875BB0816264}" presName="node" presStyleLbl="node1" presStyleIdx="2" presStyleCnt="7">
        <dgm:presLayoutVars>
          <dgm:bulletEnabled val="1"/>
        </dgm:presLayoutVars>
      </dgm:prSet>
      <dgm:spPr/>
    </dgm:pt>
    <dgm:pt modelId="{0642C546-FF89-4132-B1D7-0D5820D8A3E4}" type="pres">
      <dgm:prSet presAssocID="{B97D5425-6546-4EB6-A548-968FD58E5B5B}" presName="sibTrans" presStyleLbl="sibTrans1D1" presStyleIdx="2" presStyleCnt="6"/>
      <dgm:spPr/>
    </dgm:pt>
    <dgm:pt modelId="{BC50103A-E418-4FFA-A20F-6FD942D9DA35}" type="pres">
      <dgm:prSet presAssocID="{B97D5425-6546-4EB6-A548-968FD58E5B5B}" presName="connectorText" presStyleLbl="sibTrans1D1" presStyleIdx="2" presStyleCnt="6"/>
      <dgm:spPr/>
    </dgm:pt>
    <dgm:pt modelId="{FA4FDA20-D18E-4DBD-9C91-0D3641906137}" type="pres">
      <dgm:prSet presAssocID="{F8F66ECB-27A3-4789-8E07-8923481C5BEC}" presName="node" presStyleLbl="node1" presStyleIdx="3" presStyleCnt="7">
        <dgm:presLayoutVars>
          <dgm:bulletEnabled val="1"/>
        </dgm:presLayoutVars>
      </dgm:prSet>
      <dgm:spPr/>
    </dgm:pt>
    <dgm:pt modelId="{E2F2BEF7-06EE-426C-BD2E-3FD7A2F20004}" type="pres">
      <dgm:prSet presAssocID="{6C4AF19F-A6C2-4D74-97D2-90A525151570}" presName="sibTrans" presStyleLbl="sibTrans1D1" presStyleIdx="3" presStyleCnt="6"/>
      <dgm:spPr/>
    </dgm:pt>
    <dgm:pt modelId="{70FA3571-D7A5-49BE-BC24-AA6F931B426C}" type="pres">
      <dgm:prSet presAssocID="{6C4AF19F-A6C2-4D74-97D2-90A525151570}" presName="connectorText" presStyleLbl="sibTrans1D1" presStyleIdx="3" presStyleCnt="6"/>
      <dgm:spPr/>
    </dgm:pt>
    <dgm:pt modelId="{E9E18620-228C-47CD-9385-96564AE0E743}" type="pres">
      <dgm:prSet presAssocID="{9BDDA5BA-B864-4D2C-913A-B9FE8AB6C090}" presName="node" presStyleLbl="node1" presStyleIdx="4" presStyleCnt="7">
        <dgm:presLayoutVars>
          <dgm:bulletEnabled val="1"/>
        </dgm:presLayoutVars>
      </dgm:prSet>
      <dgm:spPr/>
    </dgm:pt>
    <dgm:pt modelId="{25CA67F8-0177-400F-BFA4-6DE9F3A1C2C2}" type="pres">
      <dgm:prSet presAssocID="{44C6257A-5D06-4BC6-B656-0993EF432053}" presName="sibTrans" presStyleLbl="sibTrans1D1" presStyleIdx="4" presStyleCnt="6"/>
      <dgm:spPr/>
    </dgm:pt>
    <dgm:pt modelId="{D4DB766A-1DD8-4F44-AD71-7B0FE868E1A1}" type="pres">
      <dgm:prSet presAssocID="{44C6257A-5D06-4BC6-B656-0993EF432053}" presName="connectorText" presStyleLbl="sibTrans1D1" presStyleIdx="4" presStyleCnt="6"/>
      <dgm:spPr/>
    </dgm:pt>
    <dgm:pt modelId="{A731A8D1-D264-427E-AA90-A43018C2D82C}" type="pres">
      <dgm:prSet presAssocID="{57F7CD70-45E1-4CE8-879B-8C2E944D52BB}" presName="node" presStyleLbl="node1" presStyleIdx="5" presStyleCnt="7">
        <dgm:presLayoutVars>
          <dgm:bulletEnabled val="1"/>
        </dgm:presLayoutVars>
      </dgm:prSet>
      <dgm:spPr/>
    </dgm:pt>
    <dgm:pt modelId="{B61F3DAE-1561-4100-BE7D-0F60F7E189C0}" type="pres">
      <dgm:prSet presAssocID="{90211B73-AD6A-46EC-BBDC-B0C54A821833}" presName="sibTrans" presStyleLbl="sibTrans1D1" presStyleIdx="5" presStyleCnt="6"/>
      <dgm:spPr/>
    </dgm:pt>
    <dgm:pt modelId="{28EA4243-F9F9-4908-A2A1-0C26A16FDFF5}" type="pres">
      <dgm:prSet presAssocID="{90211B73-AD6A-46EC-BBDC-B0C54A821833}" presName="connectorText" presStyleLbl="sibTrans1D1" presStyleIdx="5" presStyleCnt="6"/>
      <dgm:spPr/>
    </dgm:pt>
    <dgm:pt modelId="{F2E4461D-BA40-437B-8885-54B28C767989}" type="pres">
      <dgm:prSet presAssocID="{92D6D2C0-1167-40F2-AEDB-F546EBCBF65E}" presName="node" presStyleLbl="node1" presStyleIdx="6" presStyleCnt="7">
        <dgm:presLayoutVars>
          <dgm:bulletEnabled val="1"/>
        </dgm:presLayoutVars>
      </dgm:prSet>
      <dgm:spPr/>
    </dgm:pt>
  </dgm:ptLst>
  <dgm:cxnLst>
    <dgm:cxn modelId="{0A388207-254C-419D-9481-88F8BC5814C2}" type="presOf" srcId="{6EF68A62-5BBD-473F-975B-718CD20EC111}" destId="{15C31F85-0A58-4BE9-A314-589CF2141B0F}" srcOrd="0" destOrd="0" presId="urn:microsoft.com/office/officeart/2016/7/layout/RepeatingBendingProcessNew"/>
    <dgm:cxn modelId="{0287980A-5FD7-42C6-A453-832C0B6BFDC8}" srcId="{188A744A-7048-4881-A917-D7264FD7EFCF}" destId="{92D6D2C0-1167-40F2-AEDB-F546EBCBF65E}" srcOrd="6" destOrd="0" parTransId="{5764A25D-06EE-41B3-BB1A-F8EC56AD0B7E}" sibTransId="{DE26D90D-905D-43BF-9DBC-B6C12A9506E9}"/>
    <dgm:cxn modelId="{0B33DC0B-5CB1-4EE8-859B-756226E48E43}" srcId="{188A744A-7048-4881-A917-D7264FD7EFCF}" destId="{6EF68A62-5BBD-473F-975B-718CD20EC111}" srcOrd="0" destOrd="0" parTransId="{13240B5D-95EC-4AB4-ADF8-F42981465BF0}" sibTransId="{888EFD9E-5205-4DB4-9970-01F00A7D8E6A}"/>
    <dgm:cxn modelId="{5C1B9F1B-2804-4DB3-BDDD-7C74A344FA05}" type="presOf" srcId="{003E2329-1626-4A6E-8B90-875BB0816264}" destId="{E9B7D1D7-1136-44FB-B201-EF7471EB3D19}" srcOrd="0" destOrd="0" presId="urn:microsoft.com/office/officeart/2016/7/layout/RepeatingBendingProcessNew"/>
    <dgm:cxn modelId="{13518420-4499-4223-95FF-438EC1E4B45B}" type="presOf" srcId="{78B84081-06FD-478E-8D43-9B1A8FFB59F8}" destId="{C329EC8F-59DD-4E23-98B3-2B66AEC605C1}" srcOrd="0" destOrd="0" presId="urn:microsoft.com/office/officeart/2016/7/layout/RepeatingBendingProcessNew"/>
    <dgm:cxn modelId="{82520D22-7140-4E4E-A54A-8A36FBA1A83A}" srcId="{188A744A-7048-4881-A917-D7264FD7EFCF}" destId="{0F64A7A9-FD28-413E-8379-4C95A75DF6DA}" srcOrd="1" destOrd="0" parTransId="{BDD677F2-04C6-421A-8865-103331CEAF68}" sibTransId="{78B84081-06FD-478E-8D43-9B1A8FFB59F8}"/>
    <dgm:cxn modelId="{9864412A-D7D5-4FD9-81DB-3C37DC21C045}" type="presOf" srcId="{0F64A7A9-FD28-413E-8379-4C95A75DF6DA}" destId="{9A6F8530-7F5B-429C-A4B4-4BB930E2B6FD}" srcOrd="0" destOrd="0" presId="urn:microsoft.com/office/officeart/2016/7/layout/RepeatingBendingProcessNew"/>
    <dgm:cxn modelId="{3FE65B39-8F76-4B6B-B9F9-A2207A00DFEA}" type="presOf" srcId="{6C4AF19F-A6C2-4D74-97D2-90A525151570}" destId="{70FA3571-D7A5-49BE-BC24-AA6F931B426C}" srcOrd="1" destOrd="0" presId="urn:microsoft.com/office/officeart/2016/7/layout/RepeatingBendingProcessNew"/>
    <dgm:cxn modelId="{2751C23A-62D6-45A0-94F6-7E3AB9FC338B}" type="presOf" srcId="{44C6257A-5D06-4BC6-B656-0993EF432053}" destId="{D4DB766A-1DD8-4F44-AD71-7B0FE868E1A1}" srcOrd="1" destOrd="0" presId="urn:microsoft.com/office/officeart/2016/7/layout/RepeatingBendingProcessNew"/>
    <dgm:cxn modelId="{DD872D3F-D3EA-4B6B-BE92-37EDD753587C}" type="presOf" srcId="{57F7CD70-45E1-4CE8-879B-8C2E944D52BB}" destId="{A731A8D1-D264-427E-AA90-A43018C2D82C}" srcOrd="0" destOrd="0" presId="urn:microsoft.com/office/officeart/2016/7/layout/RepeatingBendingProcessNew"/>
    <dgm:cxn modelId="{F231A75B-0E93-4E0C-A4A8-D4667A34D60F}" type="presOf" srcId="{78B84081-06FD-478E-8D43-9B1A8FFB59F8}" destId="{E6B9EF7E-8DB4-47A2-8871-79E8D5F060C3}" srcOrd="1" destOrd="0" presId="urn:microsoft.com/office/officeart/2016/7/layout/RepeatingBendingProcessNew"/>
    <dgm:cxn modelId="{0C14CF6C-674D-4862-A054-73038960D168}" type="presOf" srcId="{188A744A-7048-4881-A917-D7264FD7EFCF}" destId="{3DD40857-4D6B-4F32-AB6F-1F61CF566EA0}" srcOrd="0" destOrd="0" presId="urn:microsoft.com/office/officeart/2016/7/layout/RepeatingBendingProcessNew"/>
    <dgm:cxn modelId="{EF387F57-2349-4F4A-88FE-40243AB79FA0}" type="presOf" srcId="{90211B73-AD6A-46EC-BBDC-B0C54A821833}" destId="{28EA4243-F9F9-4908-A2A1-0C26A16FDFF5}" srcOrd="1" destOrd="0" presId="urn:microsoft.com/office/officeart/2016/7/layout/RepeatingBendingProcessNew"/>
    <dgm:cxn modelId="{35867582-F1C1-4CA2-A72E-532E9E6D9641}" type="presOf" srcId="{B97D5425-6546-4EB6-A548-968FD58E5B5B}" destId="{BC50103A-E418-4FFA-A20F-6FD942D9DA35}" srcOrd="1" destOrd="0" presId="urn:microsoft.com/office/officeart/2016/7/layout/RepeatingBendingProcessNew"/>
    <dgm:cxn modelId="{341FB582-0DF5-4FA7-8CA6-C02DC4D1EBF6}" srcId="{188A744A-7048-4881-A917-D7264FD7EFCF}" destId="{003E2329-1626-4A6E-8B90-875BB0816264}" srcOrd="2" destOrd="0" parTransId="{97EA9545-6D7E-42DB-ACA8-3DA7B908C181}" sibTransId="{B97D5425-6546-4EB6-A548-968FD58E5B5B}"/>
    <dgm:cxn modelId="{8A545F89-71AA-4591-AD8B-25A85A690720}" type="presOf" srcId="{6C4AF19F-A6C2-4D74-97D2-90A525151570}" destId="{E2F2BEF7-06EE-426C-BD2E-3FD7A2F20004}" srcOrd="0" destOrd="0" presId="urn:microsoft.com/office/officeart/2016/7/layout/RepeatingBendingProcessNew"/>
    <dgm:cxn modelId="{3695508B-748D-4244-97EA-2A5F8580CAC6}" type="presOf" srcId="{92D6D2C0-1167-40F2-AEDB-F546EBCBF65E}" destId="{F2E4461D-BA40-437B-8885-54B28C767989}" srcOrd="0" destOrd="0" presId="urn:microsoft.com/office/officeart/2016/7/layout/RepeatingBendingProcessNew"/>
    <dgm:cxn modelId="{A40F178F-EF3C-4DCE-9740-330A2297D00E}" type="presOf" srcId="{44C6257A-5D06-4BC6-B656-0993EF432053}" destId="{25CA67F8-0177-400F-BFA4-6DE9F3A1C2C2}" srcOrd="0" destOrd="0" presId="urn:microsoft.com/office/officeart/2016/7/layout/RepeatingBendingProcessNew"/>
    <dgm:cxn modelId="{C78CA3B6-5A0F-4EDA-AFFA-81D5B7BE93BE}" srcId="{188A744A-7048-4881-A917-D7264FD7EFCF}" destId="{F8F66ECB-27A3-4789-8E07-8923481C5BEC}" srcOrd="3" destOrd="0" parTransId="{DE2027E4-B593-463A-9CAF-16C1616ACB4F}" sibTransId="{6C4AF19F-A6C2-4D74-97D2-90A525151570}"/>
    <dgm:cxn modelId="{BCAE73B9-46AC-4745-8BDA-55AADAD6AEED}" type="presOf" srcId="{F8F66ECB-27A3-4789-8E07-8923481C5BEC}" destId="{FA4FDA20-D18E-4DBD-9C91-0D3641906137}" srcOrd="0" destOrd="0" presId="urn:microsoft.com/office/officeart/2016/7/layout/RepeatingBendingProcessNew"/>
    <dgm:cxn modelId="{833C6DC1-6278-485E-A777-F98E143AA88A}" srcId="{188A744A-7048-4881-A917-D7264FD7EFCF}" destId="{57F7CD70-45E1-4CE8-879B-8C2E944D52BB}" srcOrd="5" destOrd="0" parTransId="{AF83DF62-065C-45ED-9F3C-EE3674A617B9}" sibTransId="{90211B73-AD6A-46EC-BBDC-B0C54A821833}"/>
    <dgm:cxn modelId="{CEE3AEC5-57A7-4A30-9920-69C14BDE3CFA}" type="presOf" srcId="{9BDDA5BA-B864-4D2C-913A-B9FE8AB6C090}" destId="{E9E18620-228C-47CD-9385-96564AE0E743}" srcOrd="0" destOrd="0" presId="urn:microsoft.com/office/officeart/2016/7/layout/RepeatingBendingProcessNew"/>
    <dgm:cxn modelId="{10D2CADA-A5C3-4B97-811B-A4BBB78073C9}" type="presOf" srcId="{888EFD9E-5205-4DB4-9970-01F00A7D8E6A}" destId="{68333BF7-2F8E-4A17-8B17-E26A5E6912FD}" srcOrd="1" destOrd="0" presId="urn:microsoft.com/office/officeart/2016/7/layout/RepeatingBendingProcessNew"/>
    <dgm:cxn modelId="{128614DD-480F-4D8A-A736-177185815823}" srcId="{188A744A-7048-4881-A917-D7264FD7EFCF}" destId="{9BDDA5BA-B864-4D2C-913A-B9FE8AB6C090}" srcOrd="4" destOrd="0" parTransId="{BF85A79D-CF55-49A3-82AC-DFAFB979A800}" sibTransId="{44C6257A-5D06-4BC6-B656-0993EF432053}"/>
    <dgm:cxn modelId="{4E0A40DD-3196-45A7-860D-5A334A551D22}" type="presOf" srcId="{B97D5425-6546-4EB6-A548-968FD58E5B5B}" destId="{0642C546-FF89-4132-B1D7-0D5820D8A3E4}" srcOrd="0" destOrd="0" presId="urn:microsoft.com/office/officeart/2016/7/layout/RepeatingBendingProcessNew"/>
    <dgm:cxn modelId="{EED2DDDD-3626-49E8-A6BA-984EA6A350B6}" type="presOf" srcId="{90211B73-AD6A-46EC-BBDC-B0C54A821833}" destId="{B61F3DAE-1561-4100-BE7D-0F60F7E189C0}" srcOrd="0" destOrd="0" presId="urn:microsoft.com/office/officeart/2016/7/layout/RepeatingBendingProcessNew"/>
    <dgm:cxn modelId="{07D313DE-70D5-4A2E-8D45-B835AE364752}" type="presOf" srcId="{888EFD9E-5205-4DB4-9970-01F00A7D8E6A}" destId="{D74F74D4-609B-42EE-BDCF-8C0BE92591F0}" srcOrd="0" destOrd="0" presId="urn:microsoft.com/office/officeart/2016/7/layout/RepeatingBendingProcessNew"/>
    <dgm:cxn modelId="{D310F3D7-032A-4CE2-9CB6-49B8C1BA7EF9}" type="presParOf" srcId="{3DD40857-4D6B-4F32-AB6F-1F61CF566EA0}" destId="{15C31F85-0A58-4BE9-A314-589CF2141B0F}" srcOrd="0" destOrd="0" presId="urn:microsoft.com/office/officeart/2016/7/layout/RepeatingBendingProcessNew"/>
    <dgm:cxn modelId="{D4C3F8DF-EE85-41E6-AB8C-2670F76259CF}" type="presParOf" srcId="{3DD40857-4D6B-4F32-AB6F-1F61CF566EA0}" destId="{D74F74D4-609B-42EE-BDCF-8C0BE92591F0}" srcOrd="1" destOrd="0" presId="urn:microsoft.com/office/officeart/2016/7/layout/RepeatingBendingProcessNew"/>
    <dgm:cxn modelId="{C81E12B1-4563-4472-B5AC-CFAF114B9D1F}" type="presParOf" srcId="{D74F74D4-609B-42EE-BDCF-8C0BE92591F0}" destId="{68333BF7-2F8E-4A17-8B17-E26A5E6912FD}" srcOrd="0" destOrd="0" presId="urn:microsoft.com/office/officeart/2016/7/layout/RepeatingBendingProcessNew"/>
    <dgm:cxn modelId="{A8D1F976-E316-4C7E-A3DF-465FCDF92D19}" type="presParOf" srcId="{3DD40857-4D6B-4F32-AB6F-1F61CF566EA0}" destId="{9A6F8530-7F5B-429C-A4B4-4BB930E2B6FD}" srcOrd="2" destOrd="0" presId="urn:microsoft.com/office/officeart/2016/7/layout/RepeatingBendingProcessNew"/>
    <dgm:cxn modelId="{31E50E87-C5AF-4530-A510-A4ED390A9275}" type="presParOf" srcId="{3DD40857-4D6B-4F32-AB6F-1F61CF566EA0}" destId="{C329EC8F-59DD-4E23-98B3-2B66AEC605C1}" srcOrd="3" destOrd="0" presId="urn:microsoft.com/office/officeart/2016/7/layout/RepeatingBendingProcessNew"/>
    <dgm:cxn modelId="{D218B16C-E655-49DE-85F5-B86EB2F3199F}" type="presParOf" srcId="{C329EC8F-59DD-4E23-98B3-2B66AEC605C1}" destId="{E6B9EF7E-8DB4-47A2-8871-79E8D5F060C3}" srcOrd="0" destOrd="0" presId="urn:microsoft.com/office/officeart/2016/7/layout/RepeatingBendingProcessNew"/>
    <dgm:cxn modelId="{6CD483F7-C131-4F5D-AE7D-3CA4E22B136F}" type="presParOf" srcId="{3DD40857-4D6B-4F32-AB6F-1F61CF566EA0}" destId="{E9B7D1D7-1136-44FB-B201-EF7471EB3D19}" srcOrd="4" destOrd="0" presId="urn:microsoft.com/office/officeart/2016/7/layout/RepeatingBendingProcessNew"/>
    <dgm:cxn modelId="{114EA453-7172-41B3-8D06-1A9B556B3CDD}" type="presParOf" srcId="{3DD40857-4D6B-4F32-AB6F-1F61CF566EA0}" destId="{0642C546-FF89-4132-B1D7-0D5820D8A3E4}" srcOrd="5" destOrd="0" presId="urn:microsoft.com/office/officeart/2016/7/layout/RepeatingBendingProcessNew"/>
    <dgm:cxn modelId="{94635CFD-48AF-40CA-B5FD-518C9E92CDAB}" type="presParOf" srcId="{0642C546-FF89-4132-B1D7-0D5820D8A3E4}" destId="{BC50103A-E418-4FFA-A20F-6FD942D9DA35}" srcOrd="0" destOrd="0" presId="urn:microsoft.com/office/officeart/2016/7/layout/RepeatingBendingProcessNew"/>
    <dgm:cxn modelId="{4CA4D37D-9650-48CF-9AF1-7DE7F53BA0D8}" type="presParOf" srcId="{3DD40857-4D6B-4F32-AB6F-1F61CF566EA0}" destId="{FA4FDA20-D18E-4DBD-9C91-0D3641906137}" srcOrd="6" destOrd="0" presId="urn:microsoft.com/office/officeart/2016/7/layout/RepeatingBendingProcessNew"/>
    <dgm:cxn modelId="{712D27E5-5305-4536-BCCC-5AC78EE46477}" type="presParOf" srcId="{3DD40857-4D6B-4F32-AB6F-1F61CF566EA0}" destId="{E2F2BEF7-06EE-426C-BD2E-3FD7A2F20004}" srcOrd="7" destOrd="0" presId="urn:microsoft.com/office/officeart/2016/7/layout/RepeatingBendingProcessNew"/>
    <dgm:cxn modelId="{01796097-9649-4ADD-835C-26B409EC7418}" type="presParOf" srcId="{E2F2BEF7-06EE-426C-BD2E-3FD7A2F20004}" destId="{70FA3571-D7A5-49BE-BC24-AA6F931B426C}" srcOrd="0" destOrd="0" presId="urn:microsoft.com/office/officeart/2016/7/layout/RepeatingBendingProcessNew"/>
    <dgm:cxn modelId="{BBB1EE85-914A-4FED-BB6E-AC811004886E}" type="presParOf" srcId="{3DD40857-4D6B-4F32-AB6F-1F61CF566EA0}" destId="{E9E18620-228C-47CD-9385-96564AE0E743}" srcOrd="8" destOrd="0" presId="urn:microsoft.com/office/officeart/2016/7/layout/RepeatingBendingProcessNew"/>
    <dgm:cxn modelId="{16F69BFF-FD86-4810-96EB-0CFF0427F55A}" type="presParOf" srcId="{3DD40857-4D6B-4F32-AB6F-1F61CF566EA0}" destId="{25CA67F8-0177-400F-BFA4-6DE9F3A1C2C2}" srcOrd="9" destOrd="0" presId="urn:microsoft.com/office/officeart/2016/7/layout/RepeatingBendingProcessNew"/>
    <dgm:cxn modelId="{27D8CE3B-04E3-4685-B1C5-21905D33DB26}" type="presParOf" srcId="{25CA67F8-0177-400F-BFA4-6DE9F3A1C2C2}" destId="{D4DB766A-1DD8-4F44-AD71-7B0FE868E1A1}" srcOrd="0" destOrd="0" presId="urn:microsoft.com/office/officeart/2016/7/layout/RepeatingBendingProcessNew"/>
    <dgm:cxn modelId="{07DEDF6B-0147-4451-BE71-1F0036842231}" type="presParOf" srcId="{3DD40857-4D6B-4F32-AB6F-1F61CF566EA0}" destId="{A731A8D1-D264-427E-AA90-A43018C2D82C}" srcOrd="10" destOrd="0" presId="urn:microsoft.com/office/officeart/2016/7/layout/RepeatingBendingProcessNew"/>
    <dgm:cxn modelId="{EDD4BAC9-F881-441B-B32F-9B74771576EA}" type="presParOf" srcId="{3DD40857-4D6B-4F32-AB6F-1F61CF566EA0}" destId="{B61F3DAE-1561-4100-BE7D-0F60F7E189C0}" srcOrd="11" destOrd="0" presId="urn:microsoft.com/office/officeart/2016/7/layout/RepeatingBendingProcessNew"/>
    <dgm:cxn modelId="{9D86912F-E175-4396-87BA-1810CDD9E4D5}" type="presParOf" srcId="{B61F3DAE-1561-4100-BE7D-0F60F7E189C0}" destId="{28EA4243-F9F9-4908-A2A1-0C26A16FDFF5}" srcOrd="0" destOrd="0" presId="urn:microsoft.com/office/officeart/2016/7/layout/RepeatingBendingProcessNew"/>
    <dgm:cxn modelId="{FD338E4A-D3DB-4F4D-9C47-B3D1B36FA2D1}" type="presParOf" srcId="{3DD40857-4D6B-4F32-AB6F-1F61CF566EA0}" destId="{F2E4461D-BA40-437B-8885-54B28C767989}" srcOrd="1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C1A9633D-F566-40F6-80EA-A2932BD6270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12D9040-53F4-40E7-8AF3-B6D5F41B8967}">
      <dgm:prSet/>
      <dgm:spPr/>
      <dgm:t>
        <a:bodyPr/>
        <a:lstStyle/>
        <a:p>
          <a:r>
            <a:rPr lang="en-US"/>
            <a:t>Police work alongside local authority and social housing landlords.</a:t>
          </a:r>
        </a:p>
      </dgm:t>
    </dgm:pt>
    <dgm:pt modelId="{5A2F65A1-2F94-46B2-A1F4-F5E8D340CDBC}" type="parTrans" cxnId="{F22FB31D-61F9-405B-A329-BAE0A0E5A06D}">
      <dgm:prSet/>
      <dgm:spPr/>
      <dgm:t>
        <a:bodyPr/>
        <a:lstStyle/>
        <a:p>
          <a:endParaRPr lang="en-US"/>
        </a:p>
      </dgm:t>
    </dgm:pt>
    <dgm:pt modelId="{580A6D56-17FB-4EA8-84E1-2A91BAAEDA49}" type="sibTrans" cxnId="{F22FB31D-61F9-405B-A329-BAE0A0E5A06D}">
      <dgm:prSet/>
      <dgm:spPr/>
      <dgm:t>
        <a:bodyPr/>
        <a:lstStyle/>
        <a:p>
          <a:endParaRPr lang="en-US"/>
        </a:p>
      </dgm:t>
    </dgm:pt>
    <dgm:pt modelId="{377024BB-67C8-4C43-9211-59F0A18D1825}">
      <dgm:prSet/>
      <dgm:spPr/>
      <dgm:t>
        <a:bodyPr/>
        <a:lstStyle/>
        <a:p>
          <a:r>
            <a:rPr lang="en-US"/>
            <a:t>'Hotspot policing' - evidence-based method to identify high-crime areas (Clark, 2024). </a:t>
          </a:r>
        </a:p>
      </dgm:t>
    </dgm:pt>
    <dgm:pt modelId="{72963B2D-EB06-41F3-85F4-BA5EBDDB479C}" type="parTrans" cxnId="{C7AFDCC6-C257-45C9-9E5F-5049258B277D}">
      <dgm:prSet/>
      <dgm:spPr/>
      <dgm:t>
        <a:bodyPr/>
        <a:lstStyle/>
        <a:p>
          <a:endParaRPr lang="en-US"/>
        </a:p>
      </dgm:t>
    </dgm:pt>
    <dgm:pt modelId="{8D3B3DF0-4C94-424E-8139-1CB61960B7FE}" type="sibTrans" cxnId="{C7AFDCC6-C257-45C9-9E5F-5049258B277D}">
      <dgm:prSet/>
      <dgm:spPr/>
      <dgm:t>
        <a:bodyPr/>
        <a:lstStyle/>
        <a:p>
          <a:endParaRPr lang="en-US"/>
        </a:p>
      </dgm:t>
    </dgm:pt>
    <dgm:pt modelId="{50D486C3-9F1B-4F27-95C6-4F6E8209AC77}">
      <dgm:prSet/>
      <dgm:spPr/>
      <dgm:t>
        <a:bodyPr/>
        <a:lstStyle/>
        <a:p>
          <a:r>
            <a:rPr lang="en-US"/>
            <a:t>Data-driven technologies can improve policing's ability to prevent crime. </a:t>
          </a:r>
        </a:p>
      </dgm:t>
    </dgm:pt>
    <dgm:pt modelId="{C796636D-2FB6-40D9-8ABC-357263D8B1D4}" type="parTrans" cxnId="{9B541200-17A1-47F1-9C13-A0BE2378A03F}">
      <dgm:prSet/>
      <dgm:spPr/>
      <dgm:t>
        <a:bodyPr/>
        <a:lstStyle/>
        <a:p>
          <a:endParaRPr lang="en-US"/>
        </a:p>
      </dgm:t>
    </dgm:pt>
    <dgm:pt modelId="{8C67D57C-E7EE-4232-8933-32EA03B369EF}" type="sibTrans" cxnId="{9B541200-17A1-47F1-9C13-A0BE2378A03F}">
      <dgm:prSet/>
      <dgm:spPr/>
      <dgm:t>
        <a:bodyPr/>
        <a:lstStyle/>
        <a:p>
          <a:endParaRPr lang="en-US"/>
        </a:p>
      </dgm:t>
    </dgm:pt>
    <dgm:pt modelId="{4DFC46E8-D51A-4CFB-AB94-34F416A75431}">
      <dgm:prSet/>
      <dgm:spPr/>
      <dgm:t>
        <a:bodyPr/>
        <a:lstStyle/>
        <a:p>
          <a:r>
            <a:rPr lang="en-US"/>
            <a:t>Humberside Police combine data and feedback to target ASB and improve community relationships (College of Policing, 2024). </a:t>
          </a:r>
        </a:p>
      </dgm:t>
    </dgm:pt>
    <dgm:pt modelId="{C1C7A974-6951-4F1A-91E2-23691CA2FAE4}" type="parTrans" cxnId="{14627E81-F89B-486A-99CA-251877CD5C01}">
      <dgm:prSet/>
      <dgm:spPr/>
      <dgm:t>
        <a:bodyPr/>
        <a:lstStyle/>
        <a:p>
          <a:endParaRPr lang="en-US"/>
        </a:p>
      </dgm:t>
    </dgm:pt>
    <dgm:pt modelId="{55265EA1-6B2B-4036-91CA-103F3C6C4A05}" type="sibTrans" cxnId="{14627E81-F89B-486A-99CA-251877CD5C01}">
      <dgm:prSet/>
      <dgm:spPr/>
      <dgm:t>
        <a:bodyPr/>
        <a:lstStyle/>
        <a:p>
          <a:endParaRPr lang="en-US"/>
        </a:p>
      </dgm:t>
    </dgm:pt>
    <dgm:pt modelId="{867B9662-D3C1-4824-B2BA-AF0FED613920}">
      <dgm:prSet/>
      <dgm:spPr/>
      <dgm:t>
        <a:bodyPr/>
        <a:lstStyle/>
        <a:p>
          <a:r>
            <a:rPr lang="en-US"/>
            <a:t>Gloucestershire Constabulary are launching a new online reporting form for anti-social behaviour problems. </a:t>
          </a:r>
        </a:p>
      </dgm:t>
    </dgm:pt>
    <dgm:pt modelId="{C3AD5767-E147-4117-B5E4-C7D727536E1E}" type="parTrans" cxnId="{B81258C8-B7E6-465F-B9D7-879253ECAEE8}">
      <dgm:prSet/>
      <dgm:spPr/>
      <dgm:t>
        <a:bodyPr/>
        <a:lstStyle/>
        <a:p>
          <a:endParaRPr lang="en-US"/>
        </a:p>
      </dgm:t>
    </dgm:pt>
    <dgm:pt modelId="{30C88BEC-F2F0-4FF7-9C31-88E323814A42}" type="sibTrans" cxnId="{B81258C8-B7E6-465F-B9D7-879253ECAEE8}">
      <dgm:prSet/>
      <dgm:spPr/>
      <dgm:t>
        <a:bodyPr/>
        <a:lstStyle/>
        <a:p>
          <a:endParaRPr lang="en-US"/>
        </a:p>
      </dgm:t>
    </dgm:pt>
    <dgm:pt modelId="{90BC43BE-AB6B-435D-A487-6418F58A1C7A}" type="pres">
      <dgm:prSet presAssocID="{C1A9633D-F566-40F6-80EA-A2932BD62708}" presName="diagram" presStyleCnt="0">
        <dgm:presLayoutVars>
          <dgm:dir/>
          <dgm:resizeHandles val="exact"/>
        </dgm:presLayoutVars>
      </dgm:prSet>
      <dgm:spPr/>
    </dgm:pt>
    <dgm:pt modelId="{5E8A5620-F61D-4920-ACC6-8CFE75DEF418}" type="pres">
      <dgm:prSet presAssocID="{912D9040-53F4-40E7-8AF3-B6D5F41B8967}" presName="node" presStyleLbl="node1" presStyleIdx="0" presStyleCnt="4">
        <dgm:presLayoutVars>
          <dgm:bulletEnabled val="1"/>
        </dgm:presLayoutVars>
      </dgm:prSet>
      <dgm:spPr/>
    </dgm:pt>
    <dgm:pt modelId="{CC18146A-2FD1-479F-BFB3-DE58BDF452F6}" type="pres">
      <dgm:prSet presAssocID="{580A6D56-17FB-4EA8-84E1-2A91BAAEDA49}" presName="sibTrans" presStyleCnt="0"/>
      <dgm:spPr/>
    </dgm:pt>
    <dgm:pt modelId="{C227152C-1DDF-4C48-87B2-1B100090C9B1}" type="pres">
      <dgm:prSet presAssocID="{377024BB-67C8-4C43-9211-59F0A18D1825}" presName="node" presStyleLbl="node1" presStyleIdx="1" presStyleCnt="4">
        <dgm:presLayoutVars>
          <dgm:bulletEnabled val="1"/>
        </dgm:presLayoutVars>
      </dgm:prSet>
      <dgm:spPr/>
    </dgm:pt>
    <dgm:pt modelId="{7AE7D16C-4302-4ABB-9E2B-34566C9CA3E5}" type="pres">
      <dgm:prSet presAssocID="{8D3B3DF0-4C94-424E-8139-1CB61960B7FE}" presName="sibTrans" presStyleCnt="0"/>
      <dgm:spPr/>
    </dgm:pt>
    <dgm:pt modelId="{551FA0B5-6B70-4500-99AE-5B9952270C2D}" type="pres">
      <dgm:prSet presAssocID="{50D486C3-9F1B-4F27-95C6-4F6E8209AC77}" presName="node" presStyleLbl="node1" presStyleIdx="2" presStyleCnt="4">
        <dgm:presLayoutVars>
          <dgm:bulletEnabled val="1"/>
        </dgm:presLayoutVars>
      </dgm:prSet>
      <dgm:spPr/>
    </dgm:pt>
    <dgm:pt modelId="{47DDFED8-A105-4040-9F5B-DDF2781B070A}" type="pres">
      <dgm:prSet presAssocID="{8C67D57C-E7EE-4232-8933-32EA03B369EF}" presName="sibTrans" presStyleCnt="0"/>
      <dgm:spPr/>
    </dgm:pt>
    <dgm:pt modelId="{105781D8-3B84-4D66-8E1F-183AD770EBDB}" type="pres">
      <dgm:prSet presAssocID="{4DFC46E8-D51A-4CFB-AB94-34F416A75431}" presName="node" presStyleLbl="node1" presStyleIdx="3" presStyleCnt="4">
        <dgm:presLayoutVars>
          <dgm:bulletEnabled val="1"/>
        </dgm:presLayoutVars>
      </dgm:prSet>
      <dgm:spPr/>
    </dgm:pt>
  </dgm:ptLst>
  <dgm:cxnLst>
    <dgm:cxn modelId="{9B541200-17A1-47F1-9C13-A0BE2378A03F}" srcId="{C1A9633D-F566-40F6-80EA-A2932BD62708}" destId="{50D486C3-9F1B-4F27-95C6-4F6E8209AC77}" srcOrd="2" destOrd="0" parTransId="{C796636D-2FB6-40D9-8ABC-357263D8B1D4}" sibTransId="{8C67D57C-E7EE-4232-8933-32EA03B369EF}"/>
    <dgm:cxn modelId="{663B0A17-635F-49E2-9569-557DCBEE8C39}" type="presOf" srcId="{912D9040-53F4-40E7-8AF3-B6D5F41B8967}" destId="{5E8A5620-F61D-4920-ACC6-8CFE75DEF418}" srcOrd="0" destOrd="0" presId="urn:microsoft.com/office/officeart/2005/8/layout/default"/>
    <dgm:cxn modelId="{F22FB31D-61F9-405B-A329-BAE0A0E5A06D}" srcId="{C1A9633D-F566-40F6-80EA-A2932BD62708}" destId="{912D9040-53F4-40E7-8AF3-B6D5F41B8967}" srcOrd="0" destOrd="0" parTransId="{5A2F65A1-2F94-46B2-A1F4-F5E8D340CDBC}" sibTransId="{580A6D56-17FB-4EA8-84E1-2A91BAAEDA49}"/>
    <dgm:cxn modelId="{8FA97924-3DDC-4F4A-B5E9-ECD5408746A7}" type="presOf" srcId="{C1A9633D-F566-40F6-80EA-A2932BD62708}" destId="{90BC43BE-AB6B-435D-A487-6418F58A1C7A}" srcOrd="0" destOrd="0" presId="urn:microsoft.com/office/officeart/2005/8/layout/default"/>
    <dgm:cxn modelId="{CA9E2636-9827-4E35-A336-826122580DF5}" type="presOf" srcId="{50D486C3-9F1B-4F27-95C6-4F6E8209AC77}" destId="{551FA0B5-6B70-4500-99AE-5B9952270C2D}" srcOrd="0" destOrd="0" presId="urn:microsoft.com/office/officeart/2005/8/layout/default"/>
    <dgm:cxn modelId="{3ED2937E-FBBF-4738-A7F6-A675500B424E}" type="presOf" srcId="{377024BB-67C8-4C43-9211-59F0A18D1825}" destId="{C227152C-1DDF-4C48-87B2-1B100090C9B1}" srcOrd="0" destOrd="0" presId="urn:microsoft.com/office/officeart/2005/8/layout/default"/>
    <dgm:cxn modelId="{14627E81-F89B-486A-99CA-251877CD5C01}" srcId="{C1A9633D-F566-40F6-80EA-A2932BD62708}" destId="{4DFC46E8-D51A-4CFB-AB94-34F416A75431}" srcOrd="3" destOrd="0" parTransId="{C1C7A974-6951-4F1A-91E2-23691CA2FAE4}" sibTransId="{55265EA1-6B2B-4036-91CA-103F3C6C4A05}"/>
    <dgm:cxn modelId="{C20EEA96-4B5D-4536-9676-0A28CE6897F2}" type="presOf" srcId="{867B9662-D3C1-4824-B2BA-AF0FED613920}" destId="{105781D8-3B84-4D66-8E1F-183AD770EBDB}" srcOrd="0" destOrd="1" presId="urn:microsoft.com/office/officeart/2005/8/layout/default"/>
    <dgm:cxn modelId="{C7AFDCC6-C257-45C9-9E5F-5049258B277D}" srcId="{C1A9633D-F566-40F6-80EA-A2932BD62708}" destId="{377024BB-67C8-4C43-9211-59F0A18D1825}" srcOrd="1" destOrd="0" parTransId="{72963B2D-EB06-41F3-85F4-BA5EBDDB479C}" sibTransId="{8D3B3DF0-4C94-424E-8139-1CB61960B7FE}"/>
    <dgm:cxn modelId="{B81258C8-B7E6-465F-B9D7-879253ECAEE8}" srcId="{4DFC46E8-D51A-4CFB-AB94-34F416A75431}" destId="{867B9662-D3C1-4824-B2BA-AF0FED613920}" srcOrd="0" destOrd="0" parTransId="{C3AD5767-E147-4117-B5E4-C7D727536E1E}" sibTransId="{30C88BEC-F2F0-4FF7-9C31-88E323814A42}"/>
    <dgm:cxn modelId="{6E23A2D5-5E43-4C63-8E03-E618622749CA}" type="presOf" srcId="{4DFC46E8-D51A-4CFB-AB94-34F416A75431}" destId="{105781D8-3B84-4D66-8E1F-183AD770EBDB}" srcOrd="0" destOrd="0" presId="urn:microsoft.com/office/officeart/2005/8/layout/default"/>
    <dgm:cxn modelId="{1C1E612B-31D3-4F90-82F6-C26707318441}" type="presParOf" srcId="{90BC43BE-AB6B-435D-A487-6418F58A1C7A}" destId="{5E8A5620-F61D-4920-ACC6-8CFE75DEF418}" srcOrd="0" destOrd="0" presId="urn:microsoft.com/office/officeart/2005/8/layout/default"/>
    <dgm:cxn modelId="{2702BAD7-D959-4F5B-AD29-6E75767D3F9A}" type="presParOf" srcId="{90BC43BE-AB6B-435D-A487-6418F58A1C7A}" destId="{CC18146A-2FD1-479F-BFB3-DE58BDF452F6}" srcOrd="1" destOrd="0" presId="urn:microsoft.com/office/officeart/2005/8/layout/default"/>
    <dgm:cxn modelId="{96B37D19-13AA-4810-88F7-E1F302C6A693}" type="presParOf" srcId="{90BC43BE-AB6B-435D-A487-6418F58A1C7A}" destId="{C227152C-1DDF-4C48-87B2-1B100090C9B1}" srcOrd="2" destOrd="0" presId="urn:microsoft.com/office/officeart/2005/8/layout/default"/>
    <dgm:cxn modelId="{FEDB225F-CCD9-402E-B8CD-E9B7428E7096}" type="presParOf" srcId="{90BC43BE-AB6B-435D-A487-6418F58A1C7A}" destId="{7AE7D16C-4302-4ABB-9E2B-34566C9CA3E5}" srcOrd="3" destOrd="0" presId="urn:microsoft.com/office/officeart/2005/8/layout/default"/>
    <dgm:cxn modelId="{46D467E8-F2CA-4E52-8E34-8261CBE06CBF}" type="presParOf" srcId="{90BC43BE-AB6B-435D-A487-6418F58A1C7A}" destId="{551FA0B5-6B70-4500-99AE-5B9952270C2D}" srcOrd="4" destOrd="0" presId="urn:microsoft.com/office/officeart/2005/8/layout/default"/>
    <dgm:cxn modelId="{8FEB426A-67D8-4EC1-AB1A-9BC4E9BE9258}" type="presParOf" srcId="{90BC43BE-AB6B-435D-A487-6418F58A1C7A}" destId="{47DDFED8-A105-4040-9F5B-DDF2781B070A}" srcOrd="5" destOrd="0" presId="urn:microsoft.com/office/officeart/2005/8/layout/default"/>
    <dgm:cxn modelId="{856D12A2-ED3E-4675-A752-DDA04903C325}" type="presParOf" srcId="{90BC43BE-AB6B-435D-A487-6418F58A1C7A}" destId="{105781D8-3B84-4D66-8E1F-183AD770EBD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E2F5F4-DE7E-455D-8B46-356AF9444CEF}"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F142A609-D1A3-4443-8927-C90C49151066}">
      <dgm:prSet/>
      <dgm:spPr/>
      <dgm:t>
        <a:bodyPr/>
        <a:lstStyle/>
        <a:p>
          <a:r>
            <a:rPr lang="en-GB" dirty="0"/>
            <a:t>Increased fear and anxiety due to noise disturbances, intimidation, or harassment.</a:t>
          </a:r>
          <a:endParaRPr lang="en-US" dirty="0"/>
        </a:p>
      </dgm:t>
    </dgm:pt>
    <dgm:pt modelId="{B4A218AB-8C69-4E15-948E-9C8210DCA0CC}" type="parTrans" cxnId="{2E302BCE-EAD3-4D2A-91B3-6965BC7CFF83}">
      <dgm:prSet/>
      <dgm:spPr/>
      <dgm:t>
        <a:bodyPr/>
        <a:lstStyle/>
        <a:p>
          <a:endParaRPr lang="en-US"/>
        </a:p>
      </dgm:t>
    </dgm:pt>
    <dgm:pt modelId="{1D79150C-C3D1-4A56-B7E9-CC29EB10F600}" type="sibTrans" cxnId="{2E302BCE-EAD3-4D2A-91B3-6965BC7CFF83}">
      <dgm:prSet/>
      <dgm:spPr/>
      <dgm:t>
        <a:bodyPr/>
        <a:lstStyle/>
        <a:p>
          <a:endParaRPr lang="en-US"/>
        </a:p>
      </dgm:t>
    </dgm:pt>
    <dgm:pt modelId="{E4395F8F-EBAB-40D0-B187-212E69B323AB}">
      <dgm:prSet/>
      <dgm:spPr/>
      <dgm:t>
        <a:bodyPr/>
        <a:lstStyle/>
        <a:p>
          <a:r>
            <a:rPr lang="en-GB"/>
            <a:t>43% say it has affected their mental health.</a:t>
          </a:r>
          <a:endParaRPr lang="en-US"/>
        </a:p>
      </dgm:t>
    </dgm:pt>
    <dgm:pt modelId="{32919F8A-81FB-4532-8361-E802D7C23D79}" type="parTrans" cxnId="{ED2011F9-FF18-4623-A5A8-CD3F23E6559B}">
      <dgm:prSet/>
      <dgm:spPr/>
      <dgm:t>
        <a:bodyPr/>
        <a:lstStyle/>
        <a:p>
          <a:endParaRPr lang="en-US"/>
        </a:p>
      </dgm:t>
    </dgm:pt>
    <dgm:pt modelId="{F3C636AC-7A71-421F-AD0E-19162D7B477C}" type="sibTrans" cxnId="{ED2011F9-FF18-4623-A5A8-CD3F23E6559B}">
      <dgm:prSet/>
      <dgm:spPr/>
      <dgm:t>
        <a:bodyPr/>
        <a:lstStyle/>
        <a:p>
          <a:endParaRPr lang="en-US"/>
        </a:p>
      </dgm:t>
    </dgm:pt>
    <dgm:pt modelId="{0A9418EB-621B-4106-97CA-8C396F542D3C}">
      <dgm:prSet/>
      <dgm:spPr/>
      <dgm:t>
        <a:bodyPr/>
        <a:lstStyle/>
        <a:p>
          <a:r>
            <a:rPr lang="en-GB"/>
            <a:t>54% say they feel unsafe in their local area. </a:t>
          </a:r>
          <a:endParaRPr lang="en-US"/>
        </a:p>
      </dgm:t>
    </dgm:pt>
    <dgm:pt modelId="{04E91134-0C86-413B-A7AB-89B260B159E4}" type="parTrans" cxnId="{23F6798C-8FBF-4AD2-9165-92CF973644BB}">
      <dgm:prSet/>
      <dgm:spPr/>
      <dgm:t>
        <a:bodyPr/>
        <a:lstStyle/>
        <a:p>
          <a:endParaRPr lang="en-US"/>
        </a:p>
      </dgm:t>
    </dgm:pt>
    <dgm:pt modelId="{226D35F1-365C-479F-9F0E-88FF4608A0FE}" type="sibTrans" cxnId="{23F6798C-8FBF-4AD2-9165-92CF973644BB}">
      <dgm:prSet/>
      <dgm:spPr/>
      <dgm:t>
        <a:bodyPr/>
        <a:lstStyle/>
        <a:p>
          <a:endParaRPr lang="en-US"/>
        </a:p>
      </dgm:t>
    </dgm:pt>
    <dgm:pt modelId="{BCFFE6B5-5F95-42DC-B5C5-2EF5A6A102A7}">
      <dgm:prSet/>
      <dgm:spPr/>
      <dgm:t>
        <a:bodyPr/>
        <a:lstStyle/>
        <a:p>
          <a:r>
            <a:rPr lang="en-GB"/>
            <a:t>Nevitt (2024) states people with mental health are more likely to be victims and perpetrators of crime – particularly ASB. </a:t>
          </a:r>
          <a:endParaRPr lang="en-US"/>
        </a:p>
      </dgm:t>
    </dgm:pt>
    <dgm:pt modelId="{294B37A4-D4D7-431E-B146-5782AA59A626}" type="parTrans" cxnId="{814F706E-A121-4BFC-8B72-94AF2AE113B2}">
      <dgm:prSet/>
      <dgm:spPr/>
      <dgm:t>
        <a:bodyPr/>
        <a:lstStyle/>
        <a:p>
          <a:endParaRPr lang="en-US"/>
        </a:p>
      </dgm:t>
    </dgm:pt>
    <dgm:pt modelId="{0ECCF747-9711-46ED-9117-C4CE6E7B0FE4}" type="sibTrans" cxnId="{814F706E-A121-4BFC-8B72-94AF2AE113B2}">
      <dgm:prSet/>
      <dgm:spPr/>
      <dgm:t>
        <a:bodyPr/>
        <a:lstStyle/>
        <a:p>
          <a:endParaRPr lang="en-US"/>
        </a:p>
      </dgm:t>
    </dgm:pt>
    <dgm:pt modelId="{7C6D1630-97D8-494B-8714-8B1D02BA67FE}" type="pres">
      <dgm:prSet presAssocID="{A1E2F5F4-DE7E-455D-8B46-356AF9444CEF}" presName="linear" presStyleCnt="0">
        <dgm:presLayoutVars>
          <dgm:animLvl val="lvl"/>
          <dgm:resizeHandles val="exact"/>
        </dgm:presLayoutVars>
      </dgm:prSet>
      <dgm:spPr/>
    </dgm:pt>
    <dgm:pt modelId="{1F22D807-A26D-41C3-A21B-5DC79C0B6D55}" type="pres">
      <dgm:prSet presAssocID="{F142A609-D1A3-4443-8927-C90C49151066}" presName="parentText" presStyleLbl="node1" presStyleIdx="0" presStyleCnt="4">
        <dgm:presLayoutVars>
          <dgm:chMax val="0"/>
          <dgm:bulletEnabled val="1"/>
        </dgm:presLayoutVars>
      </dgm:prSet>
      <dgm:spPr/>
    </dgm:pt>
    <dgm:pt modelId="{723BAF39-7264-4411-8F58-6372FABD9272}" type="pres">
      <dgm:prSet presAssocID="{1D79150C-C3D1-4A56-B7E9-CC29EB10F600}" presName="spacer" presStyleCnt="0"/>
      <dgm:spPr/>
    </dgm:pt>
    <dgm:pt modelId="{CCF45F03-FBB2-46B8-9E4E-C62B15699C13}" type="pres">
      <dgm:prSet presAssocID="{E4395F8F-EBAB-40D0-B187-212E69B323AB}" presName="parentText" presStyleLbl="node1" presStyleIdx="1" presStyleCnt="4">
        <dgm:presLayoutVars>
          <dgm:chMax val="0"/>
          <dgm:bulletEnabled val="1"/>
        </dgm:presLayoutVars>
      </dgm:prSet>
      <dgm:spPr/>
    </dgm:pt>
    <dgm:pt modelId="{7866D71D-208D-40A3-B757-2B1C2B564EDF}" type="pres">
      <dgm:prSet presAssocID="{F3C636AC-7A71-421F-AD0E-19162D7B477C}" presName="spacer" presStyleCnt="0"/>
      <dgm:spPr/>
    </dgm:pt>
    <dgm:pt modelId="{612BCB0A-C68B-4238-85C8-FB7EBE7115DB}" type="pres">
      <dgm:prSet presAssocID="{0A9418EB-621B-4106-97CA-8C396F542D3C}" presName="parentText" presStyleLbl="node1" presStyleIdx="2" presStyleCnt="4">
        <dgm:presLayoutVars>
          <dgm:chMax val="0"/>
          <dgm:bulletEnabled val="1"/>
        </dgm:presLayoutVars>
      </dgm:prSet>
      <dgm:spPr/>
    </dgm:pt>
    <dgm:pt modelId="{CFA5C964-C2BA-43F9-87DF-461759704B02}" type="pres">
      <dgm:prSet presAssocID="{226D35F1-365C-479F-9F0E-88FF4608A0FE}" presName="spacer" presStyleCnt="0"/>
      <dgm:spPr/>
    </dgm:pt>
    <dgm:pt modelId="{521C9B05-5846-4954-AAB9-4C060E068274}" type="pres">
      <dgm:prSet presAssocID="{BCFFE6B5-5F95-42DC-B5C5-2EF5A6A102A7}" presName="parentText" presStyleLbl="node1" presStyleIdx="3" presStyleCnt="4">
        <dgm:presLayoutVars>
          <dgm:chMax val="0"/>
          <dgm:bulletEnabled val="1"/>
        </dgm:presLayoutVars>
      </dgm:prSet>
      <dgm:spPr/>
    </dgm:pt>
  </dgm:ptLst>
  <dgm:cxnLst>
    <dgm:cxn modelId="{B3E78F02-68AB-403B-B1BA-9E18EC2E5272}" type="presOf" srcId="{BCFFE6B5-5F95-42DC-B5C5-2EF5A6A102A7}" destId="{521C9B05-5846-4954-AAB9-4C060E068274}" srcOrd="0" destOrd="0" presId="urn:microsoft.com/office/officeart/2005/8/layout/vList2"/>
    <dgm:cxn modelId="{DB449B33-F884-4642-AF23-7F0CE6BAA3E0}" type="presOf" srcId="{0A9418EB-621B-4106-97CA-8C396F542D3C}" destId="{612BCB0A-C68B-4238-85C8-FB7EBE7115DB}" srcOrd="0" destOrd="0" presId="urn:microsoft.com/office/officeart/2005/8/layout/vList2"/>
    <dgm:cxn modelId="{EBD59E3B-8CA9-4EF1-A2EE-E390935D956F}" type="presOf" srcId="{A1E2F5F4-DE7E-455D-8B46-356AF9444CEF}" destId="{7C6D1630-97D8-494B-8714-8B1D02BA67FE}" srcOrd="0" destOrd="0" presId="urn:microsoft.com/office/officeart/2005/8/layout/vList2"/>
    <dgm:cxn modelId="{814F706E-A121-4BFC-8B72-94AF2AE113B2}" srcId="{A1E2F5F4-DE7E-455D-8B46-356AF9444CEF}" destId="{BCFFE6B5-5F95-42DC-B5C5-2EF5A6A102A7}" srcOrd="3" destOrd="0" parTransId="{294B37A4-D4D7-431E-B146-5782AA59A626}" sibTransId="{0ECCF747-9711-46ED-9117-C4CE6E7B0FE4}"/>
    <dgm:cxn modelId="{F7A53A8B-CC3D-4716-97CB-76D1AC5E218F}" type="presOf" srcId="{E4395F8F-EBAB-40D0-B187-212E69B323AB}" destId="{CCF45F03-FBB2-46B8-9E4E-C62B15699C13}" srcOrd="0" destOrd="0" presId="urn:microsoft.com/office/officeart/2005/8/layout/vList2"/>
    <dgm:cxn modelId="{23F6798C-8FBF-4AD2-9165-92CF973644BB}" srcId="{A1E2F5F4-DE7E-455D-8B46-356AF9444CEF}" destId="{0A9418EB-621B-4106-97CA-8C396F542D3C}" srcOrd="2" destOrd="0" parTransId="{04E91134-0C86-413B-A7AB-89B260B159E4}" sibTransId="{226D35F1-365C-479F-9F0E-88FF4608A0FE}"/>
    <dgm:cxn modelId="{F1836999-9D26-4DA3-89D6-DBDDC10E6778}" type="presOf" srcId="{F142A609-D1A3-4443-8927-C90C49151066}" destId="{1F22D807-A26D-41C3-A21B-5DC79C0B6D55}" srcOrd="0" destOrd="0" presId="urn:microsoft.com/office/officeart/2005/8/layout/vList2"/>
    <dgm:cxn modelId="{2E302BCE-EAD3-4D2A-91B3-6965BC7CFF83}" srcId="{A1E2F5F4-DE7E-455D-8B46-356AF9444CEF}" destId="{F142A609-D1A3-4443-8927-C90C49151066}" srcOrd="0" destOrd="0" parTransId="{B4A218AB-8C69-4E15-948E-9C8210DCA0CC}" sibTransId="{1D79150C-C3D1-4A56-B7E9-CC29EB10F600}"/>
    <dgm:cxn modelId="{ED2011F9-FF18-4623-A5A8-CD3F23E6559B}" srcId="{A1E2F5F4-DE7E-455D-8B46-356AF9444CEF}" destId="{E4395F8F-EBAB-40D0-B187-212E69B323AB}" srcOrd="1" destOrd="0" parTransId="{32919F8A-81FB-4532-8361-E802D7C23D79}" sibTransId="{F3C636AC-7A71-421F-AD0E-19162D7B477C}"/>
    <dgm:cxn modelId="{1D8A8AD7-2B57-4125-BCCE-1822BF49A448}" type="presParOf" srcId="{7C6D1630-97D8-494B-8714-8B1D02BA67FE}" destId="{1F22D807-A26D-41C3-A21B-5DC79C0B6D55}" srcOrd="0" destOrd="0" presId="urn:microsoft.com/office/officeart/2005/8/layout/vList2"/>
    <dgm:cxn modelId="{13D5F3F8-AC06-4622-9DF6-19CFCE0259A6}" type="presParOf" srcId="{7C6D1630-97D8-494B-8714-8B1D02BA67FE}" destId="{723BAF39-7264-4411-8F58-6372FABD9272}" srcOrd="1" destOrd="0" presId="urn:microsoft.com/office/officeart/2005/8/layout/vList2"/>
    <dgm:cxn modelId="{44C1E2F5-1920-488C-8B62-FBF6CC7D684A}" type="presParOf" srcId="{7C6D1630-97D8-494B-8714-8B1D02BA67FE}" destId="{CCF45F03-FBB2-46B8-9E4E-C62B15699C13}" srcOrd="2" destOrd="0" presId="urn:microsoft.com/office/officeart/2005/8/layout/vList2"/>
    <dgm:cxn modelId="{9B653124-3637-4BC6-923C-842D749836E5}" type="presParOf" srcId="{7C6D1630-97D8-494B-8714-8B1D02BA67FE}" destId="{7866D71D-208D-40A3-B757-2B1C2B564EDF}" srcOrd="3" destOrd="0" presId="urn:microsoft.com/office/officeart/2005/8/layout/vList2"/>
    <dgm:cxn modelId="{76C81AFF-6A12-49B7-83D2-B50C7E2AF276}" type="presParOf" srcId="{7C6D1630-97D8-494B-8714-8B1D02BA67FE}" destId="{612BCB0A-C68B-4238-85C8-FB7EBE7115DB}" srcOrd="4" destOrd="0" presId="urn:microsoft.com/office/officeart/2005/8/layout/vList2"/>
    <dgm:cxn modelId="{8116104F-9C97-4775-8C1E-F27F158AE17F}" type="presParOf" srcId="{7C6D1630-97D8-494B-8714-8B1D02BA67FE}" destId="{CFA5C964-C2BA-43F9-87DF-461759704B02}" srcOrd="5" destOrd="0" presId="urn:microsoft.com/office/officeart/2005/8/layout/vList2"/>
    <dgm:cxn modelId="{3178F561-948F-4864-AABA-F7A0D2A9A5EC}" type="presParOf" srcId="{7C6D1630-97D8-494B-8714-8B1D02BA67FE}" destId="{521C9B05-5846-4954-AAB9-4C060E06827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BB76EA-CCC0-49D7-BF05-68E294F95E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4A0977B-CAFC-4B22-BD1D-D9FCD6E68F1D}">
      <dgm:prSet/>
      <dgm:spPr/>
      <dgm:t>
        <a:bodyPr/>
        <a:lstStyle/>
        <a:p>
          <a:r>
            <a:rPr lang="en-GB" dirty="0"/>
            <a:t>The Youth Engagement Project 2022 funded by the Welsh Government’s Youth Crime Prevention Fund.</a:t>
          </a:r>
          <a:endParaRPr lang="en-US" dirty="0"/>
        </a:p>
      </dgm:t>
    </dgm:pt>
    <dgm:pt modelId="{2DEB0A54-461B-439C-8B5B-3B1934334913}" type="parTrans" cxnId="{4B2530AB-7935-4C85-B039-BE3F20D163B0}">
      <dgm:prSet/>
      <dgm:spPr/>
      <dgm:t>
        <a:bodyPr/>
        <a:lstStyle/>
        <a:p>
          <a:endParaRPr lang="en-US"/>
        </a:p>
      </dgm:t>
    </dgm:pt>
    <dgm:pt modelId="{34D731FC-15D5-4FD8-B1F4-11DC7FC82B49}" type="sibTrans" cxnId="{4B2530AB-7935-4C85-B039-BE3F20D163B0}">
      <dgm:prSet/>
      <dgm:spPr/>
      <dgm:t>
        <a:bodyPr/>
        <a:lstStyle/>
        <a:p>
          <a:endParaRPr lang="en-US"/>
        </a:p>
      </dgm:t>
    </dgm:pt>
    <dgm:pt modelId="{9668D58D-3534-4D93-A6F9-826ABDD3CEFA}">
      <dgm:prSet/>
      <dgm:spPr/>
      <dgm:t>
        <a:bodyPr/>
        <a:lstStyle/>
        <a:p>
          <a:r>
            <a:rPr lang="en-GB" dirty="0"/>
            <a:t>The scheme engaged with 500 12- to 17-year-olds across Rhondda and Merthyr Tydfil. </a:t>
          </a:r>
          <a:endParaRPr lang="en-US" dirty="0"/>
        </a:p>
      </dgm:t>
    </dgm:pt>
    <dgm:pt modelId="{4066611D-4940-47E8-B1B2-DC1D442D25E3}" type="parTrans" cxnId="{6FD2252F-9AA9-4175-8976-AAA03B794CAD}">
      <dgm:prSet/>
      <dgm:spPr/>
      <dgm:t>
        <a:bodyPr/>
        <a:lstStyle/>
        <a:p>
          <a:endParaRPr lang="en-US"/>
        </a:p>
      </dgm:t>
    </dgm:pt>
    <dgm:pt modelId="{C2F09C11-FD61-4D93-8CC8-8BEB32E4A93E}" type="sibTrans" cxnId="{6FD2252F-9AA9-4175-8976-AAA03B794CAD}">
      <dgm:prSet/>
      <dgm:spPr/>
      <dgm:t>
        <a:bodyPr/>
        <a:lstStyle/>
        <a:p>
          <a:endParaRPr lang="en-US"/>
        </a:p>
      </dgm:t>
    </dgm:pt>
    <dgm:pt modelId="{A3D02870-E9F7-47EF-93AE-A71EE1C0CBA6}">
      <dgm:prSet/>
      <dgm:spPr/>
      <dgm:t>
        <a:bodyPr/>
        <a:lstStyle/>
        <a:p>
          <a:r>
            <a:rPr lang="en-GB" dirty="0"/>
            <a:t>CCTV is the most effective in high-crime areas – reducing crime rates by up to 34% alongside other security measures. </a:t>
          </a:r>
          <a:endParaRPr lang="en-US" dirty="0"/>
        </a:p>
      </dgm:t>
    </dgm:pt>
    <dgm:pt modelId="{5339F718-B794-4023-9677-A50A4200B97B}" type="parTrans" cxnId="{84BE3DD7-8186-455B-A622-713CAF196D08}">
      <dgm:prSet/>
      <dgm:spPr/>
      <dgm:t>
        <a:bodyPr/>
        <a:lstStyle/>
        <a:p>
          <a:endParaRPr lang="en-US"/>
        </a:p>
      </dgm:t>
    </dgm:pt>
    <dgm:pt modelId="{C38562AB-0893-4D44-9467-453BBAFFFC24}" type="sibTrans" cxnId="{84BE3DD7-8186-455B-A622-713CAF196D08}">
      <dgm:prSet/>
      <dgm:spPr/>
      <dgm:t>
        <a:bodyPr/>
        <a:lstStyle/>
        <a:p>
          <a:endParaRPr lang="en-US"/>
        </a:p>
      </dgm:t>
    </dgm:pt>
    <dgm:pt modelId="{F6516E41-D8E1-4DB0-96DD-95701B30A253}">
      <dgm:prSet/>
      <dgm:spPr/>
      <dgm:t>
        <a:bodyPr/>
        <a:lstStyle/>
        <a:p>
          <a:r>
            <a:rPr lang="en-GB" dirty="0"/>
            <a:t>Studies by the College of Policing reveal reductions in drug-related crimes (20%) and vehicle/property crimes (14%) with the use of CCTV. </a:t>
          </a:r>
          <a:endParaRPr lang="en-US" dirty="0"/>
        </a:p>
      </dgm:t>
    </dgm:pt>
    <dgm:pt modelId="{ADA286D9-F12A-440E-AF19-6A512E2E9A8B}" type="parTrans" cxnId="{83D8A547-5249-4BB9-A6F7-1E173D4946DE}">
      <dgm:prSet/>
      <dgm:spPr/>
      <dgm:t>
        <a:bodyPr/>
        <a:lstStyle/>
        <a:p>
          <a:endParaRPr lang="en-US"/>
        </a:p>
      </dgm:t>
    </dgm:pt>
    <dgm:pt modelId="{B11E595C-069B-4F74-982F-E0C95C45A92A}" type="sibTrans" cxnId="{83D8A547-5249-4BB9-A6F7-1E173D4946DE}">
      <dgm:prSet/>
      <dgm:spPr/>
      <dgm:t>
        <a:bodyPr/>
        <a:lstStyle/>
        <a:p>
          <a:endParaRPr lang="en-US"/>
        </a:p>
      </dgm:t>
    </dgm:pt>
    <dgm:pt modelId="{BFF6AEB0-C89B-446C-B1A8-9F1B0756DBBA}" type="pres">
      <dgm:prSet presAssocID="{A8BB76EA-CCC0-49D7-BF05-68E294F95E4F}" presName="vert0" presStyleCnt="0">
        <dgm:presLayoutVars>
          <dgm:dir/>
          <dgm:animOne val="branch"/>
          <dgm:animLvl val="lvl"/>
        </dgm:presLayoutVars>
      </dgm:prSet>
      <dgm:spPr/>
    </dgm:pt>
    <dgm:pt modelId="{C8B9AE58-4F1E-479C-9233-4D91EAB51312}" type="pres">
      <dgm:prSet presAssocID="{04A0977B-CAFC-4B22-BD1D-D9FCD6E68F1D}" presName="thickLine" presStyleLbl="alignNode1" presStyleIdx="0" presStyleCnt="4"/>
      <dgm:spPr/>
    </dgm:pt>
    <dgm:pt modelId="{A68A46C0-E2CE-4314-83D1-9E62081373F7}" type="pres">
      <dgm:prSet presAssocID="{04A0977B-CAFC-4B22-BD1D-D9FCD6E68F1D}" presName="horz1" presStyleCnt="0"/>
      <dgm:spPr/>
    </dgm:pt>
    <dgm:pt modelId="{A4025836-AAC6-4297-96FF-DFC24CABFAE3}" type="pres">
      <dgm:prSet presAssocID="{04A0977B-CAFC-4B22-BD1D-D9FCD6E68F1D}" presName="tx1" presStyleLbl="revTx" presStyleIdx="0" presStyleCnt="4"/>
      <dgm:spPr/>
    </dgm:pt>
    <dgm:pt modelId="{CBA3634F-9262-4F5C-862D-91F3DD9FAE8A}" type="pres">
      <dgm:prSet presAssocID="{04A0977B-CAFC-4B22-BD1D-D9FCD6E68F1D}" presName="vert1" presStyleCnt="0"/>
      <dgm:spPr/>
    </dgm:pt>
    <dgm:pt modelId="{FE66E734-A675-4440-89F8-36BC14FE8077}" type="pres">
      <dgm:prSet presAssocID="{9668D58D-3534-4D93-A6F9-826ABDD3CEFA}" presName="thickLine" presStyleLbl="alignNode1" presStyleIdx="1" presStyleCnt="4"/>
      <dgm:spPr/>
    </dgm:pt>
    <dgm:pt modelId="{15D248B7-CCFE-4B5A-8B94-436DFBF8D2E2}" type="pres">
      <dgm:prSet presAssocID="{9668D58D-3534-4D93-A6F9-826ABDD3CEFA}" presName="horz1" presStyleCnt="0"/>
      <dgm:spPr/>
    </dgm:pt>
    <dgm:pt modelId="{9E331D0B-A2A9-47C1-9D88-FC46149E1D1B}" type="pres">
      <dgm:prSet presAssocID="{9668D58D-3534-4D93-A6F9-826ABDD3CEFA}" presName="tx1" presStyleLbl="revTx" presStyleIdx="1" presStyleCnt="4"/>
      <dgm:spPr/>
    </dgm:pt>
    <dgm:pt modelId="{762620AF-041D-420C-9B27-31133275EE07}" type="pres">
      <dgm:prSet presAssocID="{9668D58D-3534-4D93-A6F9-826ABDD3CEFA}" presName="vert1" presStyleCnt="0"/>
      <dgm:spPr/>
    </dgm:pt>
    <dgm:pt modelId="{D1F85C4A-A2C8-41D8-9054-F8F316F50A6F}" type="pres">
      <dgm:prSet presAssocID="{A3D02870-E9F7-47EF-93AE-A71EE1C0CBA6}" presName="thickLine" presStyleLbl="alignNode1" presStyleIdx="2" presStyleCnt="4"/>
      <dgm:spPr/>
    </dgm:pt>
    <dgm:pt modelId="{05258343-7D49-4DF9-819F-817D466A4D2E}" type="pres">
      <dgm:prSet presAssocID="{A3D02870-E9F7-47EF-93AE-A71EE1C0CBA6}" presName="horz1" presStyleCnt="0"/>
      <dgm:spPr/>
    </dgm:pt>
    <dgm:pt modelId="{F321D2FC-07AF-4894-A5DA-1CC4ED655DF4}" type="pres">
      <dgm:prSet presAssocID="{A3D02870-E9F7-47EF-93AE-A71EE1C0CBA6}" presName="tx1" presStyleLbl="revTx" presStyleIdx="2" presStyleCnt="4"/>
      <dgm:spPr/>
    </dgm:pt>
    <dgm:pt modelId="{5B994033-39A7-4570-A20F-B209CBC063E1}" type="pres">
      <dgm:prSet presAssocID="{A3D02870-E9F7-47EF-93AE-A71EE1C0CBA6}" presName="vert1" presStyleCnt="0"/>
      <dgm:spPr/>
    </dgm:pt>
    <dgm:pt modelId="{B3A545F3-7B09-4CDE-A19B-1CF4695E4005}" type="pres">
      <dgm:prSet presAssocID="{F6516E41-D8E1-4DB0-96DD-95701B30A253}" presName="thickLine" presStyleLbl="alignNode1" presStyleIdx="3" presStyleCnt="4"/>
      <dgm:spPr/>
    </dgm:pt>
    <dgm:pt modelId="{E3576DB2-0C92-48AF-8612-9C36A9B1E603}" type="pres">
      <dgm:prSet presAssocID="{F6516E41-D8E1-4DB0-96DD-95701B30A253}" presName="horz1" presStyleCnt="0"/>
      <dgm:spPr/>
    </dgm:pt>
    <dgm:pt modelId="{AB0C718F-B70B-4623-BD79-E8B0EFE76766}" type="pres">
      <dgm:prSet presAssocID="{F6516E41-D8E1-4DB0-96DD-95701B30A253}" presName="tx1" presStyleLbl="revTx" presStyleIdx="3" presStyleCnt="4"/>
      <dgm:spPr/>
    </dgm:pt>
    <dgm:pt modelId="{91405715-45C8-41DC-B20C-56F2DFF14B64}" type="pres">
      <dgm:prSet presAssocID="{F6516E41-D8E1-4DB0-96DD-95701B30A253}" presName="vert1" presStyleCnt="0"/>
      <dgm:spPr/>
    </dgm:pt>
  </dgm:ptLst>
  <dgm:cxnLst>
    <dgm:cxn modelId="{44750A2C-C1B7-4ABE-A002-827AD34AD2E3}" type="presOf" srcId="{04A0977B-CAFC-4B22-BD1D-D9FCD6E68F1D}" destId="{A4025836-AAC6-4297-96FF-DFC24CABFAE3}" srcOrd="0" destOrd="0" presId="urn:microsoft.com/office/officeart/2008/layout/LinedList"/>
    <dgm:cxn modelId="{6FD2252F-9AA9-4175-8976-AAA03B794CAD}" srcId="{A8BB76EA-CCC0-49D7-BF05-68E294F95E4F}" destId="{9668D58D-3534-4D93-A6F9-826ABDD3CEFA}" srcOrd="1" destOrd="0" parTransId="{4066611D-4940-47E8-B1B2-DC1D442D25E3}" sibTransId="{C2F09C11-FD61-4D93-8CC8-8BEB32E4A93E}"/>
    <dgm:cxn modelId="{C426C95D-1D1F-4C86-8DC2-B79BABA95483}" type="presOf" srcId="{A8BB76EA-CCC0-49D7-BF05-68E294F95E4F}" destId="{BFF6AEB0-C89B-446C-B1A8-9F1B0756DBBA}" srcOrd="0" destOrd="0" presId="urn:microsoft.com/office/officeart/2008/layout/LinedList"/>
    <dgm:cxn modelId="{83D8A547-5249-4BB9-A6F7-1E173D4946DE}" srcId="{A8BB76EA-CCC0-49D7-BF05-68E294F95E4F}" destId="{F6516E41-D8E1-4DB0-96DD-95701B30A253}" srcOrd="3" destOrd="0" parTransId="{ADA286D9-F12A-440E-AF19-6A512E2E9A8B}" sibTransId="{B11E595C-069B-4F74-982F-E0C95C45A92A}"/>
    <dgm:cxn modelId="{AD95FD7A-A1F2-4444-835F-3567432D245B}" type="presOf" srcId="{F6516E41-D8E1-4DB0-96DD-95701B30A253}" destId="{AB0C718F-B70B-4623-BD79-E8B0EFE76766}" srcOrd="0" destOrd="0" presId="urn:microsoft.com/office/officeart/2008/layout/LinedList"/>
    <dgm:cxn modelId="{0A1A7285-CB43-4480-B89E-38644FFC3AA7}" type="presOf" srcId="{9668D58D-3534-4D93-A6F9-826ABDD3CEFA}" destId="{9E331D0B-A2A9-47C1-9D88-FC46149E1D1B}" srcOrd="0" destOrd="0" presId="urn:microsoft.com/office/officeart/2008/layout/LinedList"/>
    <dgm:cxn modelId="{4B2530AB-7935-4C85-B039-BE3F20D163B0}" srcId="{A8BB76EA-CCC0-49D7-BF05-68E294F95E4F}" destId="{04A0977B-CAFC-4B22-BD1D-D9FCD6E68F1D}" srcOrd="0" destOrd="0" parTransId="{2DEB0A54-461B-439C-8B5B-3B1934334913}" sibTransId="{34D731FC-15D5-4FD8-B1F4-11DC7FC82B49}"/>
    <dgm:cxn modelId="{9A0502C6-B82D-49AC-BCEF-1F9B6641DEC7}" type="presOf" srcId="{A3D02870-E9F7-47EF-93AE-A71EE1C0CBA6}" destId="{F321D2FC-07AF-4894-A5DA-1CC4ED655DF4}" srcOrd="0" destOrd="0" presId="urn:microsoft.com/office/officeart/2008/layout/LinedList"/>
    <dgm:cxn modelId="{84BE3DD7-8186-455B-A622-713CAF196D08}" srcId="{A8BB76EA-CCC0-49D7-BF05-68E294F95E4F}" destId="{A3D02870-E9F7-47EF-93AE-A71EE1C0CBA6}" srcOrd="2" destOrd="0" parTransId="{5339F718-B794-4023-9677-A50A4200B97B}" sibTransId="{C38562AB-0893-4D44-9467-453BBAFFFC24}"/>
    <dgm:cxn modelId="{3D20765C-8C39-4E40-BC9B-5E1DA017A51F}" type="presParOf" srcId="{BFF6AEB0-C89B-446C-B1A8-9F1B0756DBBA}" destId="{C8B9AE58-4F1E-479C-9233-4D91EAB51312}" srcOrd="0" destOrd="0" presId="urn:microsoft.com/office/officeart/2008/layout/LinedList"/>
    <dgm:cxn modelId="{B85AAA0E-773B-4D29-B9E2-00793D818E1D}" type="presParOf" srcId="{BFF6AEB0-C89B-446C-B1A8-9F1B0756DBBA}" destId="{A68A46C0-E2CE-4314-83D1-9E62081373F7}" srcOrd="1" destOrd="0" presId="urn:microsoft.com/office/officeart/2008/layout/LinedList"/>
    <dgm:cxn modelId="{5CD79B90-59CF-40B5-91A5-D8D494D56166}" type="presParOf" srcId="{A68A46C0-E2CE-4314-83D1-9E62081373F7}" destId="{A4025836-AAC6-4297-96FF-DFC24CABFAE3}" srcOrd="0" destOrd="0" presId="urn:microsoft.com/office/officeart/2008/layout/LinedList"/>
    <dgm:cxn modelId="{649FDDEA-A088-455E-944C-C46A07AE6C7E}" type="presParOf" srcId="{A68A46C0-E2CE-4314-83D1-9E62081373F7}" destId="{CBA3634F-9262-4F5C-862D-91F3DD9FAE8A}" srcOrd="1" destOrd="0" presId="urn:microsoft.com/office/officeart/2008/layout/LinedList"/>
    <dgm:cxn modelId="{35E726E7-1394-465C-B6D0-04A6B5106DD6}" type="presParOf" srcId="{BFF6AEB0-C89B-446C-B1A8-9F1B0756DBBA}" destId="{FE66E734-A675-4440-89F8-36BC14FE8077}" srcOrd="2" destOrd="0" presId="urn:microsoft.com/office/officeart/2008/layout/LinedList"/>
    <dgm:cxn modelId="{0431F7C6-B922-4FE5-8BE6-3AD38EB64115}" type="presParOf" srcId="{BFF6AEB0-C89B-446C-B1A8-9F1B0756DBBA}" destId="{15D248B7-CCFE-4B5A-8B94-436DFBF8D2E2}" srcOrd="3" destOrd="0" presId="urn:microsoft.com/office/officeart/2008/layout/LinedList"/>
    <dgm:cxn modelId="{B00447E9-57D5-4AE1-A346-F5E944D162DC}" type="presParOf" srcId="{15D248B7-CCFE-4B5A-8B94-436DFBF8D2E2}" destId="{9E331D0B-A2A9-47C1-9D88-FC46149E1D1B}" srcOrd="0" destOrd="0" presId="urn:microsoft.com/office/officeart/2008/layout/LinedList"/>
    <dgm:cxn modelId="{96D5F0A5-EAED-4618-8BCF-4985B5C29A18}" type="presParOf" srcId="{15D248B7-CCFE-4B5A-8B94-436DFBF8D2E2}" destId="{762620AF-041D-420C-9B27-31133275EE07}" srcOrd="1" destOrd="0" presId="urn:microsoft.com/office/officeart/2008/layout/LinedList"/>
    <dgm:cxn modelId="{DFC7B5B4-B67A-4A31-ABE0-C84E5E355BBE}" type="presParOf" srcId="{BFF6AEB0-C89B-446C-B1A8-9F1B0756DBBA}" destId="{D1F85C4A-A2C8-41D8-9054-F8F316F50A6F}" srcOrd="4" destOrd="0" presId="urn:microsoft.com/office/officeart/2008/layout/LinedList"/>
    <dgm:cxn modelId="{F9CE7C9F-DF41-450B-9C0A-82110E58D431}" type="presParOf" srcId="{BFF6AEB0-C89B-446C-B1A8-9F1B0756DBBA}" destId="{05258343-7D49-4DF9-819F-817D466A4D2E}" srcOrd="5" destOrd="0" presId="urn:microsoft.com/office/officeart/2008/layout/LinedList"/>
    <dgm:cxn modelId="{7E16F5AF-21B8-4BFA-B8DA-1A47A0DAD6FF}" type="presParOf" srcId="{05258343-7D49-4DF9-819F-817D466A4D2E}" destId="{F321D2FC-07AF-4894-A5DA-1CC4ED655DF4}" srcOrd="0" destOrd="0" presId="urn:microsoft.com/office/officeart/2008/layout/LinedList"/>
    <dgm:cxn modelId="{4CB1C98A-BBFB-4C1C-9452-3BD1BB782D03}" type="presParOf" srcId="{05258343-7D49-4DF9-819F-817D466A4D2E}" destId="{5B994033-39A7-4570-A20F-B209CBC063E1}" srcOrd="1" destOrd="0" presId="urn:microsoft.com/office/officeart/2008/layout/LinedList"/>
    <dgm:cxn modelId="{1EFBFB86-AD61-4502-A280-B8FF8EEDD092}" type="presParOf" srcId="{BFF6AEB0-C89B-446C-B1A8-9F1B0756DBBA}" destId="{B3A545F3-7B09-4CDE-A19B-1CF4695E4005}" srcOrd="6" destOrd="0" presId="urn:microsoft.com/office/officeart/2008/layout/LinedList"/>
    <dgm:cxn modelId="{EC18A09D-61E4-40F4-8820-C5DE4E4E3EE5}" type="presParOf" srcId="{BFF6AEB0-C89B-446C-B1A8-9F1B0756DBBA}" destId="{E3576DB2-0C92-48AF-8612-9C36A9B1E603}" srcOrd="7" destOrd="0" presId="urn:microsoft.com/office/officeart/2008/layout/LinedList"/>
    <dgm:cxn modelId="{8F1EB0A5-CFA2-4090-9CA1-4D4E3DBE9EFD}" type="presParOf" srcId="{E3576DB2-0C92-48AF-8612-9C36A9B1E603}" destId="{AB0C718F-B70B-4623-BD79-E8B0EFE76766}" srcOrd="0" destOrd="0" presId="urn:microsoft.com/office/officeart/2008/layout/LinedList"/>
    <dgm:cxn modelId="{7F25DACB-CB2F-4653-8BE7-8AE11C9AF64A}" type="presParOf" srcId="{E3576DB2-0C92-48AF-8612-9C36A9B1E603}" destId="{91405715-45C8-41DC-B20C-56F2DFF14B6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156C70-200C-4A4D-9371-609C283F48C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59BE4E0-3F96-4121-BEF9-A15E5BC61821}">
      <dgm:prSet/>
      <dgm:spPr/>
      <dgm:t>
        <a:bodyPr/>
        <a:lstStyle/>
        <a:p>
          <a:r>
            <a:rPr lang="en-GB"/>
            <a:t>Wools (2024) created a Police &amp; Crime Plan 2023-2027 for South Wales Police. </a:t>
          </a:r>
          <a:endParaRPr lang="en-US"/>
        </a:p>
      </dgm:t>
    </dgm:pt>
    <dgm:pt modelId="{FD9B07DA-9265-4951-9355-9D2ED815ED01}" type="parTrans" cxnId="{7D817FC7-9684-43A2-B2D6-32A71775AEA2}">
      <dgm:prSet/>
      <dgm:spPr/>
      <dgm:t>
        <a:bodyPr/>
        <a:lstStyle/>
        <a:p>
          <a:endParaRPr lang="en-US"/>
        </a:p>
      </dgm:t>
    </dgm:pt>
    <dgm:pt modelId="{6C4AA39D-821A-4BB1-8ACB-8DFC950BEB12}" type="sibTrans" cxnId="{7D817FC7-9684-43A2-B2D6-32A71775AEA2}">
      <dgm:prSet/>
      <dgm:spPr/>
      <dgm:t>
        <a:bodyPr/>
        <a:lstStyle/>
        <a:p>
          <a:endParaRPr lang="en-US"/>
        </a:p>
      </dgm:t>
    </dgm:pt>
    <dgm:pt modelId="{F93C6AD6-4167-4221-A65B-94A2EAAA7D2A}">
      <dgm:prSet/>
      <dgm:spPr/>
      <dgm:t>
        <a:bodyPr/>
        <a:lstStyle/>
        <a:p>
          <a:r>
            <a:rPr lang="en-GB" dirty="0"/>
            <a:t>Priority one for Wools is to reduce and prevent crime and anti-social behaviour to keep people safe and confident in their homes and communities. Some of these include:</a:t>
          </a:r>
          <a:endParaRPr lang="en-US" dirty="0"/>
        </a:p>
      </dgm:t>
    </dgm:pt>
    <dgm:pt modelId="{0B905241-72D3-4CE5-9105-E273539DD488}" type="parTrans" cxnId="{543909FF-8FED-4628-A2E4-CA6ECFF7E843}">
      <dgm:prSet/>
      <dgm:spPr/>
      <dgm:t>
        <a:bodyPr/>
        <a:lstStyle/>
        <a:p>
          <a:endParaRPr lang="en-US"/>
        </a:p>
      </dgm:t>
    </dgm:pt>
    <dgm:pt modelId="{C777642D-2209-4E2E-95C9-B62B9080C357}" type="sibTrans" cxnId="{543909FF-8FED-4628-A2E4-CA6ECFF7E843}">
      <dgm:prSet/>
      <dgm:spPr/>
      <dgm:t>
        <a:bodyPr/>
        <a:lstStyle/>
        <a:p>
          <a:endParaRPr lang="en-US"/>
        </a:p>
      </dgm:t>
    </dgm:pt>
    <dgm:pt modelId="{CD19D91A-E51B-470D-9164-3A7580BA625B}">
      <dgm:prSet/>
      <dgm:spPr/>
      <dgm:t>
        <a:bodyPr/>
        <a:lstStyle/>
        <a:p>
          <a:r>
            <a:rPr lang="en-GB" b="1"/>
            <a:t>Neighbourhood Policing</a:t>
          </a:r>
          <a:endParaRPr lang="en-US"/>
        </a:p>
      </dgm:t>
    </dgm:pt>
    <dgm:pt modelId="{5D1E79A2-FF7E-4DD0-B5DA-7EB163DDC4CF}" type="parTrans" cxnId="{5FCFB802-E351-4A88-9893-E5BC5DD93DCC}">
      <dgm:prSet/>
      <dgm:spPr/>
      <dgm:t>
        <a:bodyPr/>
        <a:lstStyle/>
        <a:p>
          <a:endParaRPr lang="en-US"/>
        </a:p>
      </dgm:t>
    </dgm:pt>
    <dgm:pt modelId="{5702E452-C3A2-4F60-99DA-A555F7F8DB34}" type="sibTrans" cxnId="{5FCFB802-E351-4A88-9893-E5BC5DD93DCC}">
      <dgm:prSet/>
      <dgm:spPr/>
      <dgm:t>
        <a:bodyPr/>
        <a:lstStyle/>
        <a:p>
          <a:endParaRPr lang="en-US"/>
        </a:p>
      </dgm:t>
    </dgm:pt>
    <dgm:pt modelId="{614D21B0-6F8A-4E88-B279-05F70FB4E933}">
      <dgm:prSet/>
      <dgm:spPr/>
      <dgm:t>
        <a:bodyPr/>
        <a:lstStyle/>
        <a:p>
          <a:r>
            <a:rPr lang="en-GB"/>
            <a:t>Enhancing PCSO roles, created Community Safety Managers to work with neighbourhood policing teams, working with young people (South Wales Police Youth Volunteers), and recruiting more special constables. </a:t>
          </a:r>
          <a:endParaRPr lang="en-US"/>
        </a:p>
      </dgm:t>
    </dgm:pt>
    <dgm:pt modelId="{2E1FD773-8684-4986-BC59-B2ACE0583581}" type="parTrans" cxnId="{F3560E58-29F5-47B7-B89C-05187606E7CD}">
      <dgm:prSet/>
      <dgm:spPr/>
      <dgm:t>
        <a:bodyPr/>
        <a:lstStyle/>
        <a:p>
          <a:endParaRPr lang="en-US"/>
        </a:p>
      </dgm:t>
    </dgm:pt>
    <dgm:pt modelId="{AC33B19A-385C-484F-BF88-57D266765C5E}" type="sibTrans" cxnId="{F3560E58-29F5-47B7-B89C-05187606E7CD}">
      <dgm:prSet/>
      <dgm:spPr/>
      <dgm:t>
        <a:bodyPr/>
        <a:lstStyle/>
        <a:p>
          <a:endParaRPr lang="en-US"/>
        </a:p>
      </dgm:t>
    </dgm:pt>
    <dgm:pt modelId="{0C2E3AE7-F2FF-456E-AD54-7D464ADA4A53}">
      <dgm:prSet/>
      <dgm:spPr/>
      <dgm:t>
        <a:bodyPr/>
        <a:lstStyle/>
        <a:p>
          <a:r>
            <a:rPr lang="en-GB" b="1"/>
            <a:t>Working with communities</a:t>
          </a:r>
          <a:endParaRPr lang="en-US"/>
        </a:p>
      </dgm:t>
    </dgm:pt>
    <dgm:pt modelId="{2589A3FF-6D4D-4682-9925-A0D65A35F05E}" type="parTrans" cxnId="{DD26BCE1-2EF7-40CA-850D-50A688D10547}">
      <dgm:prSet/>
      <dgm:spPr/>
      <dgm:t>
        <a:bodyPr/>
        <a:lstStyle/>
        <a:p>
          <a:endParaRPr lang="en-US"/>
        </a:p>
      </dgm:t>
    </dgm:pt>
    <dgm:pt modelId="{54328180-A2A8-4D60-B924-676C8F55A13B}" type="sibTrans" cxnId="{DD26BCE1-2EF7-40CA-850D-50A688D10547}">
      <dgm:prSet/>
      <dgm:spPr/>
      <dgm:t>
        <a:bodyPr/>
        <a:lstStyle/>
        <a:p>
          <a:endParaRPr lang="en-US"/>
        </a:p>
      </dgm:t>
    </dgm:pt>
    <dgm:pt modelId="{DAE56FCF-5FD1-476A-AB31-D61BC1B845DF}">
      <dgm:prSet/>
      <dgm:spPr/>
      <dgm:t>
        <a:bodyPr/>
        <a:lstStyle/>
        <a:p>
          <a:r>
            <a:rPr lang="en-GB"/>
            <a:t>Launch South Wales Listens, increasing the effectiveness of Community Safety Partnerships, helping local communities to become resilient – Neighbourhood Watch, and developing the Wales Police School Programme.</a:t>
          </a:r>
          <a:endParaRPr lang="en-US"/>
        </a:p>
      </dgm:t>
    </dgm:pt>
    <dgm:pt modelId="{AE72C3A8-50CA-4DB7-940E-664BE125DC77}" type="parTrans" cxnId="{04502CCF-05D5-4DFE-ABE1-FB7987A20653}">
      <dgm:prSet/>
      <dgm:spPr/>
      <dgm:t>
        <a:bodyPr/>
        <a:lstStyle/>
        <a:p>
          <a:endParaRPr lang="en-US"/>
        </a:p>
      </dgm:t>
    </dgm:pt>
    <dgm:pt modelId="{5F18066F-BB7C-4685-AC55-0FB582979391}" type="sibTrans" cxnId="{04502CCF-05D5-4DFE-ABE1-FB7987A20653}">
      <dgm:prSet/>
      <dgm:spPr/>
      <dgm:t>
        <a:bodyPr/>
        <a:lstStyle/>
        <a:p>
          <a:endParaRPr lang="en-US"/>
        </a:p>
      </dgm:t>
    </dgm:pt>
    <dgm:pt modelId="{3B7EAE95-DBE9-4222-9CB8-64057B2783C4}">
      <dgm:prSet/>
      <dgm:spPr/>
      <dgm:t>
        <a:bodyPr/>
        <a:lstStyle/>
        <a:p>
          <a:r>
            <a:rPr lang="en-GB" b="1"/>
            <a:t>Tackling all Forms of Violence</a:t>
          </a:r>
          <a:endParaRPr lang="en-US"/>
        </a:p>
      </dgm:t>
    </dgm:pt>
    <dgm:pt modelId="{62679652-3ABF-40C8-B514-5B2747F506BB}" type="parTrans" cxnId="{1CB4D89E-FFA2-4464-B322-82BFA0EEA4FE}">
      <dgm:prSet/>
      <dgm:spPr/>
      <dgm:t>
        <a:bodyPr/>
        <a:lstStyle/>
        <a:p>
          <a:endParaRPr lang="en-US"/>
        </a:p>
      </dgm:t>
    </dgm:pt>
    <dgm:pt modelId="{D562DEEC-0715-4B04-92D7-BE3333622B68}" type="sibTrans" cxnId="{1CB4D89E-FFA2-4464-B322-82BFA0EEA4FE}">
      <dgm:prSet/>
      <dgm:spPr/>
      <dgm:t>
        <a:bodyPr/>
        <a:lstStyle/>
        <a:p>
          <a:endParaRPr lang="en-US"/>
        </a:p>
      </dgm:t>
    </dgm:pt>
    <dgm:pt modelId="{251D89BC-59C4-40FE-AA71-0577AF898BE0}">
      <dgm:prSet/>
      <dgm:spPr/>
      <dgm:t>
        <a:bodyPr/>
        <a:lstStyle/>
        <a:p>
          <a:r>
            <a:rPr lang="en-GB"/>
            <a:t>Follow the Serious Violence Intervention Pathway with local authorities, reducing opportunities for exploitation by organised crime groups, and support young people in South Wales by commissioning primary, secondary and tertiary interventions. </a:t>
          </a:r>
          <a:endParaRPr lang="en-US"/>
        </a:p>
      </dgm:t>
    </dgm:pt>
    <dgm:pt modelId="{6E7DA43B-7B3A-4899-85B3-68F277B18430}" type="parTrans" cxnId="{1C6B5369-C775-45E1-A948-AB51889A393C}">
      <dgm:prSet/>
      <dgm:spPr/>
      <dgm:t>
        <a:bodyPr/>
        <a:lstStyle/>
        <a:p>
          <a:endParaRPr lang="en-US"/>
        </a:p>
      </dgm:t>
    </dgm:pt>
    <dgm:pt modelId="{6075FE12-50C1-4EE5-AB7B-62A4A3BD9B65}" type="sibTrans" cxnId="{1C6B5369-C775-45E1-A948-AB51889A393C}">
      <dgm:prSet/>
      <dgm:spPr/>
      <dgm:t>
        <a:bodyPr/>
        <a:lstStyle/>
        <a:p>
          <a:endParaRPr lang="en-US"/>
        </a:p>
      </dgm:t>
    </dgm:pt>
    <dgm:pt modelId="{ABDB63CD-C998-4C00-A091-58B1B58E71BA}" type="pres">
      <dgm:prSet presAssocID="{15156C70-200C-4A4D-9371-609C283F48CD}" presName="diagram" presStyleCnt="0">
        <dgm:presLayoutVars>
          <dgm:dir/>
          <dgm:resizeHandles val="exact"/>
        </dgm:presLayoutVars>
      </dgm:prSet>
      <dgm:spPr/>
    </dgm:pt>
    <dgm:pt modelId="{B65C02C0-EFC1-4F1C-B661-F10D27F9863A}" type="pres">
      <dgm:prSet presAssocID="{659BE4E0-3F96-4121-BEF9-A15E5BC61821}" presName="node" presStyleLbl="node1" presStyleIdx="0" presStyleCnt="8">
        <dgm:presLayoutVars>
          <dgm:bulletEnabled val="1"/>
        </dgm:presLayoutVars>
      </dgm:prSet>
      <dgm:spPr/>
    </dgm:pt>
    <dgm:pt modelId="{6D323B33-D1E4-44D8-A66E-ACC72E52622F}" type="pres">
      <dgm:prSet presAssocID="{6C4AA39D-821A-4BB1-8ACB-8DFC950BEB12}" presName="sibTrans" presStyleCnt="0"/>
      <dgm:spPr/>
    </dgm:pt>
    <dgm:pt modelId="{08891E10-35F0-4D0C-9604-2636E1C84DE8}" type="pres">
      <dgm:prSet presAssocID="{F93C6AD6-4167-4221-A65B-94A2EAAA7D2A}" presName="node" presStyleLbl="node1" presStyleIdx="1" presStyleCnt="8">
        <dgm:presLayoutVars>
          <dgm:bulletEnabled val="1"/>
        </dgm:presLayoutVars>
      </dgm:prSet>
      <dgm:spPr/>
    </dgm:pt>
    <dgm:pt modelId="{CFF56D34-717C-4225-B2A3-2B71EE4DFCFA}" type="pres">
      <dgm:prSet presAssocID="{C777642D-2209-4E2E-95C9-B62B9080C357}" presName="sibTrans" presStyleCnt="0"/>
      <dgm:spPr/>
    </dgm:pt>
    <dgm:pt modelId="{4622FD88-AFAD-444A-81CF-62DE6F396FE1}" type="pres">
      <dgm:prSet presAssocID="{CD19D91A-E51B-470D-9164-3A7580BA625B}" presName="node" presStyleLbl="node1" presStyleIdx="2" presStyleCnt="8">
        <dgm:presLayoutVars>
          <dgm:bulletEnabled val="1"/>
        </dgm:presLayoutVars>
      </dgm:prSet>
      <dgm:spPr/>
    </dgm:pt>
    <dgm:pt modelId="{31DA6240-AD93-4B58-9620-9651CF11C4C7}" type="pres">
      <dgm:prSet presAssocID="{5702E452-C3A2-4F60-99DA-A555F7F8DB34}" presName="sibTrans" presStyleCnt="0"/>
      <dgm:spPr/>
    </dgm:pt>
    <dgm:pt modelId="{3CC3B52F-830B-4636-8E56-7F3B06F42D63}" type="pres">
      <dgm:prSet presAssocID="{614D21B0-6F8A-4E88-B279-05F70FB4E933}" presName="node" presStyleLbl="node1" presStyleIdx="3" presStyleCnt="8">
        <dgm:presLayoutVars>
          <dgm:bulletEnabled val="1"/>
        </dgm:presLayoutVars>
      </dgm:prSet>
      <dgm:spPr/>
    </dgm:pt>
    <dgm:pt modelId="{66FD7E29-B9CD-4EC0-B253-EFAA1D632163}" type="pres">
      <dgm:prSet presAssocID="{AC33B19A-385C-484F-BF88-57D266765C5E}" presName="sibTrans" presStyleCnt="0"/>
      <dgm:spPr/>
    </dgm:pt>
    <dgm:pt modelId="{5DDA7A0B-A828-4341-BCEE-148F046BF997}" type="pres">
      <dgm:prSet presAssocID="{0C2E3AE7-F2FF-456E-AD54-7D464ADA4A53}" presName="node" presStyleLbl="node1" presStyleIdx="4" presStyleCnt="8">
        <dgm:presLayoutVars>
          <dgm:bulletEnabled val="1"/>
        </dgm:presLayoutVars>
      </dgm:prSet>
      <dgm:spPr/>
    </dgm:pt>
    <dgm:pt modelId="{4BA6CBAA-AC92-4D20-87C9-CE3C53EA7900}" type="pres">
      <dgm:prSet presAssocID="{54328180-A2A8-4D60-B924-676C8F55A13B}" presName="sibTrans" presStyleCnt="0"/>
      <dgm:spPr/>
    </dgm:pt>
    <dgm:pt modelId="{5A59CE49-8AF9-45E3-BF47-3B45A3AA1F0A}" type="pres">
      <dgm:prSet presAssocID="{DAE56FCF-5FD1-476A-AB31-D61BC1B845DF}" presName="node" presStyleLbl="node1" presStyleIdx="5" presStyleCnt="8">
        <dgm:presLayoutVars>
          <dgm:bulletEnabled val="1"/>
        </dgm:presLayoutVars>
      </dgm:prSet>
      <dgm:spPr/>
    </dgm:pt>
    <dgm:pt modelId="{07D00454-DB23-4394-B417-359525B2F850}" type="pres">
      <dgm:prSet presAssocID="{5F18066F-BB7C-4685-AC55-0FB582979391}" presName="sibTrans" presStyleCnt="0"/>
      <dgm:spPr/>
    </dgm:pt>
    <dgm:pt modelId="{6A08EDAB-E55A-4627-BBAC-FB5461F53CCE}" type="pres">
      <dgm:prSet presAssocID="{3B7EAE95-DBE9-4222-9CB8-64057B2783C4}" presName="node" presStyleLbl="node1" presStyleIdx="6" presStyleCnt="8">
        <dgm:presLayoutVars>
          <dgm:bulletEnabled val="1"/>
        </dgm:presLayoutVars>
      </dgm:prSet>
      <dgm:spPr/>
    </dgm:pt>
    <dgm:pt modelId="{DE02E107-52F6-40F1-AEAE-7EFD5EB7595C}" type="pres">
      <dgm:prSet presAssocID="{D562DEEC-0715-4B04-92D7-BE3333622B68}" presName="sibTrans" presStyleCnt="0"/>
      <dgm:spPr/>
    </dgm:pt>
    <dgm:pt modelId="{9D523FB6-49CF-4813-B8EB-5AD70E929061}" type="pres">
      <dgm:prSet presAssocID="{251D89BC-59C4-40FE-AA71-0577AF898BE0}" presName="node" presStyleLbl="node1" presStyleIdx="7" presStyleCnt="8">
        <dgm:presLayoutVars>
          <dgm:bulletEnabled val="1"/>
        </dgm:presLayoutVars>
      </dgm:prSet>
      <dgm:spPr/>
    </dgm:pt>
  </dgm:ptLst>
  <dgm:cxnLst>
    <dgm:cxn modelId="{BC001201-0DC8-4E5D-A568-24E6E4C2F1CE}" type="presOf" srcId="{659BE4E0-3F96-4121-BEF9-A15E5BC61821}" destId="{B65C02C0-EFC1-4F1C-B661-F10D27F9863A}" srcOrd="0" destOrd="0" presId="urn:microsoft.com/office/officeart/2005/8/layout/default"/>
    <dgm:cxn modelId="{5FCFB802-E351-4A88-9893-E5BC5DD93DCC}" srcId="{15156C70-200C-4A4D-9371-609C283F48CD}" destId="{CD19D91A-E51B-470D-9164-3A7580BA625B}" srcOrd="2" destOrd="0" parTransId="{5D1E79A2-FF7E-4DD0-B5DA-7EB163DDC4CF}" sibTransId="{5702E452-C3A2-4F60-99DA-A555F7F8DB34}"/>
    <dgm:cxn modelId="{80AEAF24-A14D-4A15-B91C-09943F13FB14}" type="presOf" srcId="{DAE56FCF-5FD1-476A-AB31-D61BC1B845DF}" destId="{5A59CE49-8AF9-45E3-BF47-3B45A3AA1F0A}" srcOrd="0" destOrd="0" presId="urn:microsoft.com/office/officeart/2005/8/layout/default"/>
    <dgm:cxn modelId="{695B3666-EC76-4CBF-B479-5F7522CA82A4}" type="presOf" srcId="{0C2E3AE7-F2FF-456E-AD54-7D464ADA4A53}" destId="{5DDA7A0B-A828-4341-BCEE-148F046BF997}" srcOrd="0" destOrd="0" presId="urn:microsoft.com/office/officeart/2005/8/layout/default"/>
    <dgm:cxn modelId="{1C6B5369-C775-45E1-A948-AB51889A393C}" srcId="{15156C70-200C-4A4D-9371-609C283F48CD}" destId="{251D89BC-59C4-40FE-AA71-0577AF898BE0}" srcOrd="7" destOrd="0" parTransId="{6E7DA43B-7B3A-4899-85B3-68F277B18430}" sibTransId="{6075FE12-50C1-4EE5-AB7B-62A4A3BD9B65}"/>
    <dgm:cxn modelId="{414EE052-3786-415F-A4FD-068812DD7844}" type="presOf" srcId="{F93C6AD6-4167-4221-A65B-94A2EAAA7D2A}" destId="{08891E10-35F0-4D0C-9604-2636E1C84DE8}" srcOrd="0" destOrd="0" presId="urn:microsoft.com/office/officeart/2005/8/layout/default"/>
    <dgm:cxn modelId="{F3560E58-29F5-47B7-B89C-05187606E7CD}" srcId="{15156C70-200C-4A4D-9371-609C283F48CD}" destId="{614D21B0-6F8A-4E88-B279-05F70FB4E933}" srcOrd="3" destOrd="0" parTransId="{2E1FD773-8684-4986-BC59-B2ACE0583581}" sibTransId="{AC33B19A-385C-484F-BF88-57D266765C5E}"/>
    <dgm:cxn modelId="{608C6259-E7DF-4D01-8B5D-83EAEDA70CB1}" type="presOf" srcId="{614D21B0-6F8A-4E88-B279-05F70FB4E933}" destId="{3CC3B52F-830B-4636-8E56-7F3B06F42D63}" srcOrd="0" destOrd="0" presId="urn:microsoft.com/office/officeart/2005/8/layout/default"/>
    <dgm:cxn modelId="{C22C0380-617A-4B44-A49A-C2E3E286E3DE}" type="presOf" srcId="{CD19D91A-E51B-470D-9164-3A7580BA625B}" destId="{4622FD88-AFAD-444A-81CF-62DE6F396FE1}" srcOrd="0" destOrd="0" presId="urn:microsoft.com/office/officeart/2005/8/layout/default"/>
    <dgm:cxn modelId="{1CB4D89E-FFA2-4464-B322-82BFA0EEA4FE}" srcId="{15156C70-200C-4A4D-9371-609C283F48CD}" destId="{3B7EAE95-DBE9-4222-9CB8-64057B2783C4}" srcOrd="6" destOrd="0" parTransId="{62679652-3ABF-40C8-B514-5B2747F506BB}" sibTransId="{D562DEEC-0715-4B04-92D7-BE3333622B68}"/>
    <dgm:cxn modelId="{D69C1EB6-81C7-40A5-961C-408A06B2F5DC}" type="presOf" srcId="{3B7EAE95-DBE9-4222-9CB8-64057B2783C4}" destId="{6A08EDAB-E55A-4627-BBAC-FB5461F53CCE}" srcOrd="0" destOrd="0" presId="urn:microsoft.com/office/officeart/2005/8/layout/default"/>
    <dgm:cxn modelId="{7D817FC7-9684-43A2-B2D6-32A71775AEA2}" srcId="{15156C70-200C-4A4D-9371-609C283F48CD}" destId="{659BE4E0-3F96-4121-BEF9-A15E5BC61821}" srcOrd="0" destOrd="0" parTransId="{FD9B07DA-9265-4951-9355-9D2ED815ED01}" sibTransId="{6C4AA39D-821A-4BB1-8ACB-8DFC950BEB12}"/>
    <dgm:cxn modelId="{04502CCF-05D5-4DFE-ABE1-FB7987A20653}" srcId="{15156C70-200C-4A4D-9371-609C283F48CD}" destId="{DAE56FCF-5FD1-476A-AB31-D61BC1B845DF}" srcOrd="5" destOrd="0" parTransId="{AE72C3A8-50CA-4DB7-940E-664BE125DC77}" sibTransId="{5F18066F-BB7C-4685-AC55-0FB582979391}"/>
    <dgm:cxn modelId="{DD26BCE1-2EF7-40CA-850D-50A688D10547}" srcId="{15156C70-200C-4A4D-9371-609C283F48CD}" destId="{0C2E3AE7-F2FF-456E-AD54-7D464ADA4A53}" srcOrd="4" destOrd="0" parTransId="{2589A3FF-6D4D-4682-9925-A0D65A35F05E}" sibTransId="{54328180-A2A8-4D60-B924-676C8F55A13B}"/>
    <dgm:cxn modelId="{4543D9E2-58BB-4B64-BB8A-8176A6952E8E}" type="presOf" srcId="{15156C70-200C-4A4D-9371-609C283F48CD}" destId="{ABDB63CD-C998-4C00-A091-58B1B58E71BA}" srcOrd="0" destOrd="0" presId="urn:microsoft.com/office/officeart/2005/8/layout/default"/>
    <dgm:cxn modelId="{33AB8EED-400F-4DAE-981B-FBF8ED07828B}" type="presOf" srcId="{251D89BC-59C4-40FE-AA71-0577AF898BE0}" destId="{9D523FB6-49CF-4813-B8EB-5AD70E929061}" srcOrd="0" destOrd="0" presId="urn:microsoft.com/office/officeart/2005/8/layout/default"/>
    <dgm:cxn modelId="{543909FF-8FED-4628-A2E4-CA6ECFF7E843}" srcId="{15156C70-200C-4A4D-9371-609C283F48CD}" destId="{F93C6AD6-4167-4221-A65B-94A2EAAA7D2A}" srcOrd="1" destOrd="0" parTransId="{0B905241-72D3-4CE5-9105-E273539DD488}" sibTransId="{C777642D-2209-4E2E-95C9-B62B9080C357}"/>
    <dgm:cxn modelId="{A620C010-172E-488D-8D16-CE0F373B5F6D}" type="presParOf" srcId="{ABDB63CD-C998-4C00-A091-58B1B58E71BA}" destId="{B65C02C0-EFC1-4F1C-B661-F10D27F9863A}" srcOrd="0" destOrd="0" presId="urn:microsoft.com/office/officeart/2005/8/layout/default"/>
    <dgm:cxn modelId="{14C7A03C-2D4B-445A-A593-44B92C3B09CE}" type="presParOf" srcId="{ABDB63CD-C998-4C00-A091-58B1B58E71BA}" destId="{6D323B33-D1E4-44D8-A66E-ACC72E52622F}" srcOrd="1" destOrd="0" presId="urn:microsoft.com/office/officeart/2005/8/layout/default"/>
    <dgm:cxn modelId="{61A7FF31-97BD-400F-982D-BE56461A3843}" type="presParOf" srcId="{ABDB63CD-C998-4C00-A091-58B1B58E71BA}" destId="{08891E10-35F0-4D0C-9604-2636E1C84DE8}" srcOrd="2" destOrd="0" presId="urn:microsoft.com/office/officeart/2005/8/layout/default"/>
    <dgm:cxn modelId="{7FDF58FC-AA82-4F52-9997-63B0493A3B25}" type="presParOf" srcId="{ABDB63CD-C998-4C00-A091-58B1B58E71BA}" destId="{CFF56D34-717C-4225-B2A3-2B71EE4DFCFA}" srcOrd="3" destOrd="0" presId="urn:microsoft.com/office/officeart/2005/8/layout/default"/>
    <dgm:cxn modelId="{1F40C054-7236-4F82-8A84-F1C9EFB585D6}" type="presParOf" srcId="{ABDB63CD-C998-4C00-A091-58B1B58E71BA}" destId="{4622FD88-AFAD-444A-81CF-62DE6F396FE1}" srcOrd="4" destOrd="0" presId="urn:microsoft.com/office/officeart/2005/8/layout/default"/>
    <dgm:cxn modelId="{258E0573-7B41-4FC1-8286-1AF6C8D8D977}" type="presParOf" srcId="{ABDB63CD-C998-4C00-A091-58B1B58E71BA}" destId="{31DA6240-AD93-4B58-9620-9651CF11C4C7}" srcOrd="5" destOrd="0" presId="urn:microsoft.com/office/officeart/2005/8/layout/default"/>
    <dgm:cxn modelId="{DA3348F7-09FE-4200-908F-A2E134B4A772}" type="presParOf" srcId="{ABDB63CD-C998-4C00-A091-58B1B58E71BA}" destId="{3CC3B52F-830B-4636-8E56-7F3B06F42D63}" srcOrd="6" destOrd="0" presId="urn:microsoft.com/office/officeart/2005/8/layout/default"/>
    <dgm:cxn modelId="{A464AC46-332D-464D-9D4E-1DB843D676D0}" type="presParOf" srcId="{ABDB63CD-C998-4C00-A091-58B1B58E71BA}" destId="{66FD7E29-B9CD-4EC0-B253-EFAA1D632163}" srcOrd="7" destOrd="0" presId="urn:microsoft.com/office/officeart/2005/8/layout/default"/>
    <dgm:cxn modelId="{91C4739C-387D-4405-B41E-CDA11E41DFCA}" type="presParOf" srcId="{ABDB63CD-C998-4C00-A091-58B1B58E71BA}" destId="{5DDA7A0B-A828-4341-BCEE-148F046BF997}" srcOrd="8" destOrd="0" presId="urn:microsoft.com/office/officeart/2005/8/layout/default"/>
    <dgm:cxn modelId="{E268545E-1E6C-4F6B-B7C1-286450071199}" type="presParOf" srcId="{ABDB63CD-C998-4C00-A091-58B1B58E71BA}" destId="{4BA6CBAA-AC92-4D20-87C9-CE3C53EA7900}" srcOrd="9" destOrd="0" presId="urn:microsoft.com/office/officeart/2005/8/layout/default"/>
    <dgm:cxn modelId="{0CE7A8A3-2C0D-46B0-AEEB-5FA9E645F06B}" type="presParOf" srcId="{ABDB63CD-C998-4C00-A091-58B1B58E71BA}" destId="{5A59CE49-8AF9-45E3-BF47-3B45A3AA1F0A}" srcOrd="10" destOrd="0" presId="urn:microsoft.com/office/officeart/2005/8/layout/default"/>
    <dgm:cxn modelId="{0BAAF0BC-6BD2-4CC1-B5FB-D87E2D22CD8B}" type="presParOf" srcId="{ABDB63CD-C998-4C00-A091-58B1B58E71BA}" destId="{07D00454-DB23-4394-B417-359525B2F850}" srcOrd="11" destOrd="0" presId="urn:microsoft.com/office/officeart/2005/8/layout/default"/>
    <dgm:cxn modelId="{F63CDF2C-B155-4F98-8D2E-05730CFB9360}" type="presParOf" srcId="{ABDB63CD-C998-4C00-A091-58B1B58E71BA}" destId="{6A08EDAB-E55A-4627-BBAC-FB5461F53CCE}" srcOrd="12" destOrd="0" presId="urn:microsoft.com/office/officeart/2005/8/layout/default"/>
    <dgm:cxn modelId="{F8B0E7E6-FA3D-49DD-8692-F3DE539FF2FF}" type="presParOf" srcId="{ABDB63CD-C998-4C00-A091-58B1B58E71BA}" destId="{DE02E107-52F6-40F1-AEAE-7EFD5EB7595C}" srcOrd="13" destOrd="0" presId="urn:microsoft.com/office/officeart/2005/8/layout/default"/>
    <dgm:cxn modelId="{B40613F5-715E-4C44-939A-F09AFB1BA67C}" type="presParOf" srcId="{ABDB63CD-C998-4C00-A091-58B1B58E71BA}" destId="{9D523FB6-49CF-4813-B8EB-5AD70E92906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B9DCB0-9338-4A25-B7F7-C3B941239C27}"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48402F24-D98B-44FB-A794-583AAF8946D0}">
      <dgm:prSet/>
      <dgm:spPr/>
      <dgm:t>
        <a:bodyPr/>
        <a:lstStyle/>
        <a:p>
          <a:r>
            <a:rPr lang="en-GB" dirty="0"/>
            <a:t>Sheffield Council (2021)</a:t>
          </a:r>
          <a:br>
            <a:rPr lang="en-GB" dirty="0"/>
          </a:br>
          <a:r>
            <a:rPr lang="en-GB" dirty="0"/>
            <a:t>A team of neighbourhood officers provide support for Sheffield City Council’s housing tenants. This has helped to reduce ASB reports from tenants from around 5,000 to 3,000 within four years.</a:t>
          </a:r>
          <a:endParaRPr lang="en-US" dirty="0"/>
        </a:p>
      </dgm:t>
    </dgm:pt>
    <dgm:pt modelId="{7C066A9B-A41C-4FDA-BE21-F2A47DEF50DC}" type="parTrans" cxnId="{A52C3527-2C65-471F-8887-431B798BEB61}">
      <dgm:prSet/>
      <dgm:spPr/>
      <dgm:t>
        <a:bodyPr/>
        <a:lstStyle/>
        <a:p>
          <a:endParaRPr lang="en-US"/>
        </a:p>
      </dgm:t>
    </dgm:pt>
    <dgm:pt modelId="{E4F5D185-EBBD-4CB3-99EC-057BCA954BBB}" type="sibTrans" cxnId="{A52C3527-2C65-471F-8887-431B798BEB61}">
      <dgm:prSet/>
      <dgm:spPr/>
      <dgm:t>
        <a:bodyPr/>
        <a:lstStyle/>
        <a:p>
          <a:endParaRPr lang="en-US"/>
        </a:p>
      </dgm:t>
    </dgm:pt>
    <dgm:pt modelId="{B626780A-7871-44C7-92B9-B233549204DE}">
      <dgm:prSet/>
      <dgm:spPr/>
      <dgm:t>
        <a:bodyPr/>
        <a:lstStyle/>
        <a:p>
          <a:r>
            <a:rPr lang="en-GB" dirty="0"/>
            <a:t>Crime Rate (2024)</a:t>
          </a:r>
          <a:br>
            <a:rPr lang="en-GB" dirty="0"/>
          </a:br>
          <a:r>
            <a:rPr lang="en-GB" dirty="0"/>
            <a:t>During 2024, England and Wales’s police forces received 891,236 crime reports of ASB. This is a 7% decrease from 2023’s figure of 962,959.</a:t>
          </a:r>
          <a:endParaRPr lang="en-US" dirty="0"/>
        </a:p>
      </dgm:t>
    </dgm:pt>
    <dgm:pt modelId="{E813FCAD-6B13-4D45-AEC0-EAC7A23CB388}" type="parTrans" cxnId="{50705C33-EF51-4D34-9EF3-5CD302ED36D2}">
      <dgm:prSet/>
      <dgm:spPr/>
      <dgm:t>
        <a:bodyPr/>
        <a:lstStyle/>
        <a:p>
          <a:endParaRPr lang="en-US"/>
        </a:p>
      </dgm:t>
    </dgm:pt>
    <dgm:pt modelId="{E3AE8CEA-8E26-4C16-9E26-E2D4EFF5E81E}" type="sibTrans" cxnId="{50705C33-EF51-4D34-9EF3-5CD302ED36D2}">
      <dgm:prSet/>
      <dgm:spPr/>
      <dgm:t>
        <a:bodyPr/>
        <a:lstStyle/>
        <a:p>
          <a:endParaRPr lang="en-US"/>
        </a:p>
      </dgm:t>
    </dgm:pt>
    <dgm:pt modelId="{24193AC1-FA93-40FB-A6EF-DE88E621AC75}">
      <dgm:prSet/>
      <dgm:spPr/>
      <dgm:t>
        <a:bodyPr/>
        <a:lstStyle/>
        <a:p>
          <a:r>
            <a:rPr lang="en-GB" dirty="0"/>
            <a:t>UK Government (2023) – Anti Social Behaviour Action Plan</a:t>
          </a:r>
          <a:br>
            <a:rPr lang="en-GB" dirty="0"/>
          </a:br>
          <a:r>
            <a:rPr lang="en-GB" dirty="0"/>
            <a:t>Since hotspot uniformed patrols have launched in 10 areas there has been: 250 arrests, 600 stop and search, 1,000 enforcement actions (such as community protection notices). </a:t>
          </a:r>
          <a:br>
            <a:rPr lang="en-GB" dirty="0"/>
          </a:br>
          <a:br>
            <a:rPr lang="en-GB" dirty="0"/>
          </a:br>
          <a:r>
            <a:rPr lang="en-GB" dirty="0"/>
            <a:t>For example: Essex Police – in 11 anti social behaviour hotspots, there have been 35 arrests, 109 stop and searches, 58 informal warnings, 45 fixed penalty notices. </a:t>
          </a:r>
          <a:br>
            <a:rPr lang="en-GB" dirty="0"/>
          </a:br>
          <a:endParaRPr lang="en-US" dirty="0"/>
        </a:p>
      </dgm:t>
    </dgm:pt>
    <dgm:pt modelId="{860B61C7-5753-4818-8A8A-609497A94795}" type="parTrans" cxnId="{ADB5C9E7-319B-401B-8013-9044D6C5D816}">
      <dgm:prSet/>
      <dgm:spPr/>
      <dgm:t>
        <a:bodyPr/>
        <a:lstStyle/>
        <a:p>
          <a:endParaRPr lang="en-US"/>
        </a:p>
      </dgm:t>
    </dgm:pt>
    <dgm:pt modelId="{21635C25-A7C6-4D28-8D98-B0AA59F601C6}" type="sibTrans" cxnId="{ADB5C9E7-319B-401B-8013-9044D6C5D816}">
      <dgm:prSet/>
      <dgm:spPr/>
      <dgm:t>
        <a:bodyPr/>
        <a:lstStyle/>
        <a:p>
          <a:endParaRPr lang="en-US"/>
        </a:p>
      </dgm:t>
    </dgm:pt>
    <dgm:pt modelId="{47E483BA-6536-4DD0-AFF1-32DED3DA582E}" type="pres">
      <dgm:prSet presAssocID="{73B9DCB0-9338-4A25-B7F7-C3B941239C27}" presName="Name0" presStyleCnt="0">
        <dgm:presLayoutVars>
          <dgm:dir/>
          <dgm:resizeHandles val="exact"/>
        </dgm:presLayoutVars>
      </dgm:prSet>
      <dgm:spPr/>
    </dgm:pt>
    <dgm:pt modelId="{C3FF4D8B-C21F-420D-B4BD-56DE6C3A4AC8}" type="pres">
      <dgm:prSet presAssocID="{48402F24-D98B-44FB-A794-583AAF8946D0}" presName="node" presStyleLbl="node1" presStyleIdx="0" presStyleCnt="3">
        <dgm:presLayoutVars>
          <dgm:bulletEnabled val="1"/>
        </dgm:presLayoutVars>
      </dgm:prSet>
      <dgm:spPr/>
    </dgm:pt>
    <dgm:pt modelId="{045ADF7D-2454-4B34-8FFE-321F286F1B28}" type="pres">
      <dgm:prSet presAssocID="{E4F5D185-EBBD-4CB3-99EC-057BCA954BBB}" presName="sibTrans" presStyleLbl="sibTrans2D1" presStyleIdx="0" presStyleCnt="2"/>
      <dgm:spPr/>
    </dgm:pt>
    <dgm:pt modelId="{13D15F34-74DA-47E7-A874-E72A23201E7E}" type="pres">
      <dgm:prSet presAssocID="{E4F5D185-EBBD-4CB3-99EC-057BCA954BBB}" presName="connectorText" presStyleLbl="sibTrans2D1" presStyleIdx="0" presStyleCnt="2"/>
      <dgm:spPr/>
    </dgm:pt>
    <dgm:pt modelId="{F768E096-1027-42E4-949E-A3A0331968BE}" type="pres">
      <dgm:prSet presAssocID="{B626780A-7871-44C7-92B9-B233549204DE}" presName="node" presStyleLbl="node1" presStyleIdx="1" presStyleCnt="3">
        <dgm:presLayoutVars>
          <dgm:bulletEnabled val="1"/>
        </dgm:presLayoutVars>
      </dgm:prSet>
      <dgm:spPr/>
    </dgm:pt>
    <dgm:pt modelId="{E5EF14BC-9374-438D-BBB1-71A46B88E037}" type="pres">
      <dgm:prSet presAssocID="{E3AE8CEA-8E26-4C16-9E26-E2D4EFF5E81E}" presName="sibTrans" presStyleLbl="sibTrans2D1" presStyleIdx="1" presStyleCnt="2"/>
      <dgm:spPr/>
    </dgm:pt>
    <dgm:pt modelId="{A720A5AA-FE12-4A1F-9A9F-63B0D4B4A18F}" type="pres">
      <dgm:prSet presAssocID="{E3AE8CEA-8E26-4C16-9E26-E2D4EFF5E81E}" presName="connectorText" presStyleLbl="sibTrans2D1" presStyleIdx="1" presStyleCnt="2"/>
      <dgm:spPr/>
    </dgm:pt>
    <dgm:pt modelId="{BAD661DB-F424-46CC-B6AE-EEC5B14B41AB}" type="pres">
      <dgm:prSet presAssocID="{24193AC1-FA93-40FB-A6EF-DE88E621AC75}" presName="node" presStyleLbl="node1" presStyleIdx="2" presStyleCnt="3">
        <dgm:presLayoutVars>
          <dgm:bulletEnabled val="1"/>
        </dgm:presLayoutVars>
      </dgm:prSet>
      <dgm:spPr/>
    </dgm:pt>
  </dgm:ptLst>
  <dgm:cxnLst>
    <dgm:cxn modelId="{DF96F00B-3F2B-4D13-8563-E4696C128100}" type="presOf" srcId="{48402F24-D98B-44FB-A794-583AAF8946D0}" destId="{C3FF4D8B-C21F-420D-B4BD-56DE6C3A4AC8}" srcOrd="0" destOrd="0" presId="urn:microsoft.com/office/officeart/2005/8/layout/process1"/>
    <dgm:cxn modelId="{A52C3527-2C65-471F-8887-431B798BEB61}" srcId="{73B9DCB0-9338-4A25-B7F7-C3B941239C27}" destId="{48402F24-D98B-44FB-A794-583AAF8946D0}" srcOrd="0" destOrd="0" parTransId="{7C066A9B-A41C-4FDA-BE21-F2A47DEF50DC}" sibTransId="{E4F5D185-EBBD-4CB3-99EC-057BCA954BBB}"/>
    <dgm:cxn modelId="{32E9BE32-B00A-4EB6-8AE5-8D008265689B}" type="presOf" srcId="{E4F5D185-EBBD-4CB3-99EC-057BCA954BBB}" destId="{045ADF7D-2454-4B34-8FFE-321F286F1B28}" srcOrd="0" destOrd="0" presId="urn:microsoft.com/office/officeart/2005/8/layout/process1"/>
    <dgm:cxn modelId="{50705C33-EF51-4D34-9EF3-5CD302ED36D2}" srcId="{73B9DCB0-9338-4A25-B7F7-C3B941239C27}" destId="{B626780A-7871-44C7-92B9-B233549204DE}" srcOrd="1" destOrd="0" parTransId="{E813FCAD-6B13-4D45-AEC0-EAC7A23CB388}" sibTransId="{E3AE8CEA-8E26-4C16-9E26-E2D4EFF5E81E}"/>
    <dgm:cxn modelId="{C8A75862-2830-40B5-8B1A-BC68B200464F}" type="presOf" srcId="{E3AE8CEA-8E26-4C16-9E26-E2D4EFF5E81E}" destId="{A720A5AA-FE12-4A1F-9A9F-63B0D4B4A18F}" srcOrd="1" destOrd="0" presId="urn:microsoft.com/office/officeart/2005/8/layout/process1"/>
    <dgm:cxn modelId="{44C02472-A5F2-4A31-AC1D-FE766FB94A1E}" type="presOf" srcId="{B626780A-7871-44C7-92B9-B233549204DE}" destId="{F768E096-1027-42E4-949E-A3A0331968BE}" srcOrd="0" destOrd="0" presId="urn:microsoft.com/office/officeart/2005/8/layout/process1"/>
    <dgm:cxn modelId="{036B7975-9064-4D67-B670-B259085B0156}" type="presOf" srcId="{E4F5D185-EBBD-4CB3-99EC-057BCA954BBB}" destId="{13D15F34-74DA-47E7-A874-E72A23201E7E}" srcOrd="1" destOrd="0" presId="urn:microsoft.com/office/officeart/2005/8/layout/process1"/>
    <dgm:cxn modelId="{4539EE8A-9365-435D-9E3A-C68DD538AF66}" type="presOf" srcId="{E3AE8CEA-8E26-4C16-9E26-E2D4EFF5E81E}" destId="{E5EF14BC-9374-438D-BBB1-71A46B88E037}" srcOrd="0" destOrd="0" presId="urn:microsoft.com/office/officeart/2005/8/layout/process1"/>
    <dgm:cxn modelId="{1C85B99A-54BE-4019-B95F-21DE93F8B04B}" type="presOf" srcId="{73B9DCB0-9338-4A25-B7F7-C3B941239C27}" destId="{47E483BA-6536-4DD0-AFF1-32DED3DA582E}" srcOrd="0" destOrd="0" presId="urn:microsoft.com/office/officeart/2005/8/layout/process1"/>
    <dgm:cxn modelId="{79C81FD9-2781-45E3-899C-58D75953BDB3}" type="presOf" srcId="{24193AC1-FA93-40FB-A6EF-DE88E621AC75}" destId="{BAD661DB-F424-46CC-B6AE-EEC5B14B41AB}" srcOrd="0" destOrd="0" presId="urn:microsoft.com/office/officeart/2005/8/layout/process1"/>
    <dgm:cxn modelId="{ADB5C9E7-319B-401B-8013-9044D6C5D816}" srcId="{73B9DCB0-9338-4A25-B7F7-C3B941239C27}" destId="{24193AC1-FA93-40FB-A6EF-DE88E621AC75}" srcOrd="2" destOrd="0" parTransId="{860B61C7-5753-4818-8A8A-609497A94795}" sibTransId="{21635C25-A7C6-4D28-8D98-B0AA59F601C6}"/>
    <dgm:cxn modelId="{C8119573-7767-4FEE-8965-E3E9DAEFB078}" type="presParOf" srcId="{47E483BA-6536-4DD0-AFF1-32DED3DA582E}" destId="{C3FF4D8B-C21F-420D-B4BD-56DE6C3A4AC8}" srcOrd="0" destOrd="0" presId="urn:microsoft.com/office/officeart/2005/8/layout/process1"/>
    <dgm:cxn modelId="{62415AA9-A5C5-46AB-90F8-741804347FF4}" type="presParOf" srcId="{47E483BA-6536-4DD0-AFF1-32DED3DA582E}" destId="{045ADF7D-2454-4B34-8FFE-321F286F1B28}" srcOrd="1" destOrd="0" presId="urn:microsoft.com/office/officeart/2005/8/layout/process1"/>
    <dgm:cxn modelId="{5E91FA94-AF8F-4616-9328-00E81A39929E}" type="presParOf" srcId="{045ADF7D-2454-4B34-8FFE-321F286F1B28}" destId="{13D15F34-74DA-47E7-A874-E72A23201E7E}" srcOrd="0" destOrd="0" presId="urn:microsoft.com/office/officeart/2005/8/layout/process1"/>
    <dgm:cxn modelId="{C7405B67-3817-4D31-8AE5-5A21150EC015}" type="presParOf" srcId="{47E483BA-6536-4DD0-AFF1-32DED3DA582E}" destId="{F768E096-1027-42E4-949E-A3A0331968BE}" srcOrd="2" destOrd="0" presId="urn:microsoft.com/office/officeart/2005/8/layout/process1"/>
    <dgm:cxn modelId="{528999DA-4B5E-4F73-92ED-E0C6C575E6FD}" type="presParOf" srcId="{47E483BA-6536-4DD0-AFF1-32DED3DA582E}" destId="{E5EF14BC-9374-438D-BBB1-71A46B88E037}" srcOrd="3" destOrd="0" presId="urn:microsoft.com/office/officeart/2005/8/layout/process1"/>
    <dgm:cxn modelId="{958960BF-D2CF-4C70-ACD7-75FBED5F3CB9}" type="presParOf" srcId="{E5EF14BC-9374-438D-BBB1-71A46B88E037}" destId="{A720A5AA-FE12-4A1F-9A9F-63B0D4B4A18F}" srcOrd="0" destOrd="0" presId="urn:microsoft.com/office/officeart/2005/8/layout/process1"/>
    <dgm:cxn modelId="{D67E48E3-1D82-4C2B-820E-807B593DA76C}" type="presParOf" srcId="{47E483BA-6536-4DD0-AFF1-32DED3DA582E}" destId="{BAD661DB-F424-46CC-B6AE-EEC5B14B41A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698CF7A-E1C6-42F8-A7AA-DBA6784AB10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CE78BB-D398-42AF-8A5F-5E785663694C}">
      <dgm:prSet/>
      <dgm:spPr/>
      <dgm:t>
        <a:bodyPr/>
        <a:lstStyle/>
        <a:p>
          <a:r>
            <a:rPr lang="en-GB"/>
            <a:t>The ASB Act 2003, the Anti Social Behaviour, Crime and Policing Act 2014 provide a basis for addressing ASB concerns. </a:t>
          </a:r>
          <a:endParaRPr lang="en-US"/>
        </a:p>
      </dgm:t>
    </dgm:pt>
    <dgm:pt modelId="{AB8C4377-89EA-4678-A9B2-18B805D91571}" type="parTrans" cxnId="{AD1BD61D-A177-42BC-848D-693D2D25547A}">
      <dgm:prSet/>
      <dgm:spPr/>
      <dgm:t>
        <a:bodyPr/>
        <a:lstStyle/>
        <a:p>
          <a:endParaRPr lang="en-US"/>
        </a:p>
      </dgm:t>
    </dgm:pt>
    <dgm:pt modelId="{6985C89B-8521-4DE5-A667-D99D7A50017A}" type="sibTrans" cxnId="{AD1BD61D-A177-42BC-848D-693D2D25547A}">
      <dgm:prSet/>
      <dgm:spPr/>
      <dgm:t>
        <a:bodyPr/>
        <a:lstStyle/>
        <a:p>
          <a:endParaRPr lang="en-US"/>
        </a:p>
      </dgm:t>
    </dgm:pt>
    <dgm:pt modelId="{102E684F-DD54-418D-8DC4-A284551CAEA1}">
      <dgm:prSet/>
      <dgm:spPr/>
      <dgm:t>
        <a:bodyPr/>
        <a:lstStyle/>
        <a:p>
          <a:r>
            <a:rPr lang="en-GB"/>
            <a:t>Police work closely with local authorities and communities to tackle ASB.</a:t>
          </a:r>
          <a:endParaRPr lang="en-US"/>
        </a:p>
      </dgm:t>
    </dgm:pt>
    <dgm:pt modelId="{B1AF8418-ED9E-48C2-B73A-94911640AB0B}" type="parTrans" cxnId="{DB7BECDA-C42C-4674-B345-DB43CB450539}">
      <dgm:prSet/>
      <dgm:spPr/>
      <dgm:t>
        <a:bodyPr/>
        <a:lstStyle/>
        <a:p>
          <a:endParaRPr lang="en-US"/>
        </a:p>
      </dgm:t>
    </dgm:pt>
    <dgm:pt modelId="{ADBAA5BB-91E6-4BF6-94A0-A776B144714D}" type="sibTrans" cxnId="{DB7BECDA-C42C-4674-B345-DB43CB450539}">
      <dgm:prSet/>
      <dgm:spPr/>
      <dgm:t>
        <a:bodyPr/>
        <a:lstStyle/>
        <a:p>
          <a:endParaRPr lang="en-US"/>
        </a:p>
      </dgm:t>
    </dgm:pt>
    <dgm:pt modelId="{F84A7F7B-59F3-41D6-AE80-5B8CAA8674AA}">
      <dgm:prSet/>
      <dgm:spPr/>
      <dgm:t>
        <a:bodyPr/>
        <a:lstStyle/>
        <a:p>
          <a:r>
            <a:rPr lang="en-GB"/>
            <a:t>Modern police strategies (hotspot policing, data-driven technologies, online reporting systems) enhance efforts to prevent ABS – as seen in Humberside and Gloucestershire. </a:t>
          </a:r>
          <a:endParaRPr lang="en-US"/>
        </a:p>
      </dgm:t>
    </dgm:pt>
    <dgm:pt modelId="{42CBC925-854A-4E93-9A3F-FF060D9AEE9C}" type="parTrans" cxnId="{ADECFD6D-85FA-4F28-ADCC-FE585332195A}">
      <dgm:prSet/>
      <dgm:spPr/>
      <dgm:t>
        <a:bodyPr/>
        <a:lstStyle/>
        <a:p>
          <a:endParaRPr lang="en-US"/>
        </a:p>
      </dgm:t>
    </dgm:pt>
    <dgm:pt modelId="{B84D5CD0-1EC2-43C8-A947-D8475BF4A839}" type="sibTrans" cxnId="{ADECFD6D-85FA-4F28-ADCC-FE585332195A}">
      <dgm:prSet/>
      <dgm:spPr/>
      <dgm:t>
        <a:bodyPr/>
        <a:lstStyle/>
        <a:p>
          <a:endParaRPr lang="en-US"/>
        </a:p>
      </dgm:t>
    </dgm:pt>
    <dgm:pt modelId="{F471B13E-62EF-448E-860E-62583F53D68A}">
      <dgm:prSet/>
      <dgm:spPr/>
      <dgm:t>
        <a:bodyPr/>
        <a:lstStyle/>
        <a:p>
          <a:r>
            <a:rPr lang="en-GB"/>
            <a:t>CCTV has proven effective at reducing ASB crimes, and the Youth Engagement Project South Wales aim to prevent ASB through early intervention. </a:t>
          </a:r>
          <a:endParaRPr lang="en-US"/>
        </a:p>
      </dgm:t>
    </dgm:pt>
    <dgm:pt modelId="{617FB3B8-7262-4ECB-9A95-9DAA89C64619}" type="parTrans" cxnId="{BE7535EE-A817-41DE-8E28-F5E7CC6773CF}">
      <dgm:prSet/>
      <dgm:spPr/>
      <dgm:t>
        <a:bodyPr/>
        <a:lstStyle/>
        <a:p>
          <a:endParaRPr lang="en-US"/>
        </a:p>
      </dgm:t>
    </dgm:pt>
    <dgm:pt modelId="{3543F38C-E43D-49EB-820A-D849C3169F99}" type="sibTrans" cxnId="{BE7535EE-A817-41DE-8E28-F5E7CC6773CF}">
      <dgm:prSet/>
      <dgm:spPr/>
      <dgm:t>
        <a:bodyPr/>
        <a:lstStyle/>
        <a:p>
          <a:endParaRPr lang="en-US"/>
        </a:p>
      </dgm:t>
    </dgm:pt>
    <dgm:pt modelId="{3646D3A6-6388-4F1E-B617-396A4CEC7409}">
      <dgm:prSet/>
      <dgm:spPr/>
      <dgm:t>
        <a:bodyPr/>
        <a:lstStyle/>
        <a:p>
          <a:r>
            <a:rPr lang="en-GB"/>
            <a:t>Despite reductions in youth services, South Wales Police’s Crime Plan and Sheffield Council’s support show promise in reducing ASB incidents. </a:t>
          </a:r>
          <a:endParaRPr lang="en-US"/>
        </a:p>
      </dgm:t>
    </dgm:pt>
    <dgm:pt modelId="{156B5444-02C6-4047-A9D2-BFCE7B22833F}" type="parTrans" cxnId="{0F80786F-9549-4FD5-BD96-FF8122F534F9}">
      <dgm:prSet/>
      <dgm:spPr/>
      <dgm:t>
        <a:bodyPr/>
        <a:lstStyle/>
        <a:p>
          <a:endParaRPr lang="en-US"/>
        </a:p>
      </dgm:t>
    </dgm:pt>
    <dgm:pt modelId="{73240A3C-74DC-41DE-99CA-303653DA2DCE}" type="sibTrans" cxnId="{0F80786F-9549-4FD5-BD96-FF8122F534F9}">
      <dgm:prSet/>
      <dgm:spPr/>
      <dgm:t>
        <a:bodyPr/>
        <a:lstStyle/>
        <a:p>
          <a:endParaRPr lang="en-US"/>
        </a:p>
      </dgm:t>
    </dgm:pt>
    <dgm:pt modelId="{B2C42C75-E109-4EA6-AFFE-D418F86E580C}">
      <dgm:prSet/>
      <dgm:spPr/>
      <dgm:t>
        <a:bodyPr/>
        <a:lstStyle/>
        <a:p>
          <a:r>
            <a:rPr lang="en-GB"/>
            <a:t>Data from recent reports in England and Wales show a decrease in ASB crimes – highlighting the positive impact of policing strategies. </a:t>
          </a:r>
          <a:endParaRPr lang="en-US"/>
        </a:p>
      </dgm:t>
    </dgm:pt>
    <dgm:pt modelId="{68266D9C-4B7C-4BB8-9947-4E9C3CAEF133}" type="parTrans" cxnId="{583626CB-91F6-4611-8D63-A830810F8C76}">
      <dgm:prSet/>
      <dgm:spPr/>
      <dgm:t>
        <a:bodyPr/>
        <a:lstStyle/>
        <a:p>
          <a:endParaRPr lang="en-US"/>
        </a:p>
      </dgm:t>
    </dgm:pt>
    <dgm:pt modelId="{8EBE3A86-FF11-46C7-B65E-BFB71EBCE05E}" type="sibTrans" cxnId="{583626CB-91F6-4611-8D63-A830810F8C76}">
      <dgm:prSet/>
      <dgm:spPr/>
      <dgm:t>
        <a:bodyPr/>
        <a:lstStyle/>
        <a:p>
          <a:endParaRPr lang="en-US"/>
        </a:p>
      </dgm:t>
    </dgm:pt>
    <dgm:pt modelId="{8BE322A9-3B68-48A7-8186-DCF2AC1721BB}" type="pres">
      <dgm:prSet presAssocID="{C698CF7A-E1C6-42F8-A7AA-DBA6784AB102}" presName="diagram" presStyleCnt="0">
        <dgm:presLayoutVars>
          <dgm:dir/>
          <dgm:resizeHandles val="exact"/>
        </dgm:presLayoutVars>
      </dgm:prSet>
      <dgm:spPr/>
    </dgm:pt>
    <dgm:pt modelId="{69414472-5072-4559-9274-3B11D560072A}" type="pres">
      <dgm:prSet presAssocID="{BCCE78BB-D398-42AF-8A5F-5E785663694C}" presName="node" presStyleLbl="node1" presStyleIdx="0" presStyleCnt="6">
        <dgm:presLayoutVars>
          <dgm:bulletEnabled val="1"/>
        </dgm:presLayoutVars>
      </dgm:prSet>
      <dgm:spPr/>
    </dgm:pt>
    <dgm:pt modelId="{C544BD93-6213-4A10-954B-9AC6B65E609E}" type="pres">
      <dgm:prSet presAssocID="{6985C89B-8521-4DE5-A667-D99D7A50017A}" presName="sibTrans" presStyleCnt="0"/>
      <dgm:spPr/>
    </dgm:pt>
    <dgm:pt modelId="{F2175748-573C-4B44-ADCF-83C1AD461DEC}" type="pres">
      <dgm:prSet presAssocID="{102E684F-DD54-418D-8DC4-A284551CAEA1}" presName="node" presStyleLbl="node1" presStyleIdx="1" presStyleCnt="6">
        <dgm:presLayoutVars>
          <dgm:bulletEnabled val="1"/>
        </dgm:presLayoutVars>
      </dgm:prSet>
      <dgm:spPr/>
    </dgm:pt>
    <dgm:pt modelId="{3A857B2C-B559-4877-A4BB-29D5B7408C8B}" type="pres">
      <dgm:prSet presAssocID="{ADBAA5BB-91E6-4BF6-94A0-A776B144714D}" presName="sibTrans" presStyleCnt="0"/>
      <dgm:spPr/>
    </dgm:pt>
    <dgm:pt modelId="{47536570-7BD4-4CE1-B0CA-C0D152E752E8}" type="pres">
      <dgm:prSet presAssocID="{F84A7F7B-59F3-41D6-AE80-5B8CAA8674AA}" presName="node" presStyleLbl="node1" presStyleIdx="2" presStyleCnt="6">
        <dgm:presLayoutVars>
          <dgm:bulletEnabled val="1"/>
        </dgm:presLayoutVars>
      </dgm:prSet>
      <dgm:spPr/>
    </dgm:pt>
    <dgm:pt modelId="{1BA132CA-354E-4761-A46E-9930CB30F353}" type="pres">
      <dgm:prSet presAssocID="{B84D5CD0-1EC2-43C8-A947-D8475BF4A839}" presName="sibTrans" presStyleCnt="0"/>
      <dgm:spPr/>
    </dgm:pt>
    <dgm:pt modelId="{2A1F16A4-7EF3-4C0E-A033-950B0585A16D}" type="pres">
      <dgm:prSet presAssocID="{F471B13E-62EF-448E-860E-62583F53D68A}" presName="node" presStyleLbl="node1" presStyleIdx="3" presStyleCnt="6">
        <dgm:presLayoutVars>
          <dgm:bulletEnabled val="1"/>
        </dgm:presLayoutVars>
      </dgm:prSet>
      <dgm:spPr/>
    </dgm:pt>
    <dgm:pt modelId="{7E0B0476-CEC4-4EBB-AA85-FC230E88623A}" type="pres">
      <dgm:prSet presAssocID="{3543F38C-E43D-49EB-820A-D849C3169F99}" presName="sibTrans" presStyleCnt="0"/>
      <dgm:spPr/>
    </dgm:pt>
    <dgm:pt modelId="{5C46D8DA-3F9C-4CA1-AA58-36B80C26E336}" type="pres">
      <dgm:prSet presAssocID="{3646D3A6-6388-4F1E-B617-396A4CEC7409}" presName="node" presStyleLbl="node1" presStyleIdx="4" presStyleCnt="6">
        <dgm:presLayoutVars>
          <dgm:bulletEnabled val="1"/>
        </dgm:presLayoutVars>
      </dgm:prSet>
      <dgm:spPr/>
    </dgm:pt>
    <dgm:pt modelId="{BC702224-2C74-4955-926C-AB79431647A1}" type="pres">
      <dgm:prSet presAssocID="{73240A3C-74DC-41DE-99CA-303653DA2DCE}" presName="sibTrans" presStyleCnt="0"/>
      <dgm:spPr/>
    </dgm:pt>
    <dgm:pt modelId="{A614F875-1F55-414A-86FD-D16C2FA85A91}" type="pres">
      <dgm:prSet presAssocID="{B2C42C75-E109-4EA6-AFFE-D418F86E580C}" presName="node" presStyleLbl="node1" presStyleIdx="5" presStyleCnt="6">
        <dgm:presLayoutVars>
          <dgm:bulletEnabled val="1"/>
        </dgm:presLayoutVars>
      </dgm:prSet>
      <dgm:spPr/>
    </dgm:pt>
  </dgm:ptLst>
  <dgm:cxnLst>
    <dgm:cxn modelId="{395C1B06-3A07-4F89-8D33-7B7874C250CC}" type="presOf" srcId="{B2C42C75-E109-4EA6-AFFE-D418F86E580C}" destId="{A614F875-1F55-414A-86FD-D16C2FA85A91}" srcOrd="0" destOrd="0" presId="urn:microsoft.com/office/officeart/2005/8/layout/default"/>
    <dgm:cxn modelId="{AD1BD61D-A177-42BC-848D-693D2D25547A}" srcId="{C698CF7A-E1C6-42F8-A7AA-DBA6784AB102}" destId="{BCCE78BB-D398-42AF-8A5F-5E785663694C}" srcOrd="0" destOrd="0" parTransId="{AB8C4377-89EA-4678-A9B2-18B805D91571}" sibTransId="{6985C89B-8521-4DE5-A667-D99D7A50017A}"/>
    <dgm:cxn modelId="{6769D75C-3E9D-4FDD-9F70-15234DD5B8B3}" type="presOf" srcId="{C698CF7A-E1C6-42F8-A7AA-DBA6784AB102}" destId="{8BE322A9-3B68-48A7-8186-DCF2AC1721BB}" srcOrd="0" destOrd="0" presId="urn:microsoft.com/office/officeart/2005/8/layout/default"/>
    <dgm:cxn modelId="{ADECFD6D-85FA-4F28-ADCC-FE585332195A}" srcId="{C698CF7A-E1C6-42F8-A7AA-DBA6784AB102}" destId="{F84A7F7B-59F3-41D6-AE80-5B8CAA8674AA}" srcOrd="2" destOrd="0" parTransId="{42CBC925-854A-4E93-9A3F-FF060D9AEE9C}" sibTransId="{B84D5CD0-1EC2-43C8-A947-D8475BF4A839}"/>
    <dgm:cxn modelId="{8369324E-8C6F-487D-BAA0-746FF32FAD87}" type="presOf" srcId="{BCCE78BB-D398-42AF-8A5F-5E785663694C}" destId="{69414472-5072-4559-9274-3B11D560072A}" srcOrd="0" destOrd="0" presId="urn:microsoft.com/office/officeart/2005/8/layout/default"/>
    <dgm:cxn modelId="{0F80786F-9549-4FD5-BD96-FF8122F534F9}" srcId="{C698CF7A-E1C6-42F8-A7AA-DBA6784AB102}" destId="{3646D3A6-6388-4F1E-B617-396A4CEC7409}" srcOrd="4" destOrd="0" parTransId="{156B5444-02C6-4047-A9D2-BFCE7B22833F}" sibTransId="{73240A3C-74DC-41DE-99CA-303653DA2DCE}"/>
    <dgm:cxn modelId="{D1939858-2E25-4FC9-B05B-B26A4549A5BE}" type="presOf" srcId="{102E684F-DD54-418D-8DC4-A284551CAEA1}" destId="{F2175748-573C-4B44-ADCF-83C1AD461DEC}" srcOrd="0" destOrd="0" presId="urn:microsoft.com/office/officeart/2005/8/layout/default"/>
    <dgm:cxn modelId="{C3741AC3-E87D-409E-A7FA-C4CD59157CCB}" type="presOf" srcId="{F84A7F7B-59F3-41D6-AE80-5B8CAA8674AA}" destId="{47536570-7BD4-4CE1-B0CA-C0D152E752E8}" srcOrd="0" destOrd="0" presId="urn:microsoft.com/office/officeart/2005/8/layout/default"/>
    <dgm:cxn modelId="{583626CB-91F6-4611-8D63-A830810F8C76}" srcId="{C698CF7A-E1C6-42F8-A7AA-DBA6784AB102}" destId="{B2C42C75-E109-4EA6-AFFE-D418F86E580C}" srcOrd="5" destOrd="0" parTransId="{68266D9C-4B7C-4BB8-9947-4E9C3CAEF133}" sibTransId="{8EBE3A86-FF11-46C7-B65E-BFB71EBCE05E}"/>
    <dgm:cxn modelId="{DB7BECDA-C42C-4674-B345-DB43CB450539}" srcId="{C698CF7A-E1C6-42F8-A7AA-DBA6784AB102}" destId="{102E684F-DD54-418D-8DC4-A284551CAEA1}" srcOrd="1" destOrd="0" parTransId="{B1AF8418-ED9E-48C2-B73A-94911640AB0B}" sibTransId="{ADBAA5BB-91E6-4BF6-94A0-A776B144714D}"/>
    <dgm:cxn modelId="{0F3794E1-9C3A-4177-BC77-571FB456386D}" type="presOf" srcId="{3646D3A6-6388-4F1E-B617-396A4CEC7409}" destId="{5C46D8DA-3F9C-4CA1-AA58-36B80C26E336}" srcOrd="0" destOrd="0" presId="urn:microsoft.com/office/officeart/2005/8/layout/default"/>
    <dgm:cxn modelId="{BE7535EE-A817-41DE-8E28-F5E7CC6773CF}" srcId="{C698CF7A-E1C6-42F8-A7AA-DBA6784AB102}" destId="{F471B13E-62EF-448E-860E-62583F53D68A}" srcOrd="3" destOrd="0" parTransId="{617FB3B8-7262-4ECB-9A95-9DAA89C64619}" sibTransId="{3543F38C-E43D-49EB-820A-D849C3169F99}"/>
    <dgm:cxn modelId="{611B49FD-2586-4B60-B182-7E0CCD424414}" type="presOf" srcId="{F471B13E-62EF-448E-860E-62583F53D68A}" destId="{2A1F16A4-7EF3-4C0E-A033-950B0585A16D}" srcOrd="0" destOrd="0" presId="urn:microsoft.com/office/officeart/2005/8/layout/default"/>
    <dgm:cxn modelId="{53E3837A-465B-40BF-92FD-ACB47869A2E3}" type="presParOf" srcId="{8BE322A9-3B68-48A7-8186-DCF2AC1721BB}" destId="{69414472-5072-4559-9274-3B11D560072A}" srcOrd="0" destOrd="0" presId="urn:microsoft.com/office/officeart/2005/8/layout/default"/>
    <dgm:cxn modelId="{D3F49B00-11BE-4F7E-86F3-4B2258134E6E}" type="presParOf" srcId="{8BE322A9-3B68-48A7-8186-DCF2AC1721BB}" destId="{C544BD93-6213-4A10-954B-9AC6B65E609E}" srcOrd="1" destOrd="0" presId="urn:microsoft.com/office/officeart/2005/8/layout/default"/>
    <dgm:cxn modelId="{2944FFAD-18B7-4DA8-A766-3639153DC971}" type="presParOf" srcId="{8BE322A9-3B68-48A7-8186-DCF2AC1721BB}" destId="{F2175748-573C-4B44-ADCF-83C1AD461DEC}" srcOrd="2" destOrd="0" presId="urn:microsoft.com/office/officeart/2005/8/layout/default"/>
    <dgm:cxn modelId="{8F903364-6A2C-4441-ACE1-5DB7ECCA90C4}" type="presParOf" srcId="{8BE322A9-3B68-48A7-8186-DCF2AC1721BB}" destId="{3A857B2C-B559-4877-A4BB-29D5B7408C8B}" srcOrd="3" destOrd="0" presId="urn:microsoft.com/office/officeart/2005/8/layout/default"/>
    <dgm:cxn modelId="{99C6AE1F-C8BD-4703-A05E-9CE13E672513}" type="presParOf" srcId="{8BE322A9-3B68-48A7-8186-DCF2AC1721BB}" destId="{47536570-7BD4-4CE1-B0CA-C0D152E752E8}" srcOrd="4" destOrd="0" presId="urn:microsoft.com/office/officeart/2005/8/layout/default"/>
    <dgm:cxn modelId="{EC9C5F08-D3CC-49C4-9669-885EDC1E3123}" type="presParOf" srcId="{8BE322A9-3B68-48A7-8186-DCF2AC1721BB}" destId="{1BA132CA-354E-4761-A46E-9930CB30F353}" srcOrd="5" destOrd="0" presId="urn:microsoft.com/office/officeart/2005/8/layout/default"/>
    <dgm:cxn modelId="{494F11D7-8879-4D12-8F93-3D7B305F4E76}" type="presParOf" srcId="{8BE322A9-3B68-48A7-8186-DCF2AC1721BB}" destId="{2A1F16A4-7EF3-4C0E-A033-950B0585A16D}" srcOrd="6" destOrd="0" presId="urn:microsoft.com/office/officeart/2005/8/layout/default"/>
    <dgm:cxn modelId="{E8DF8F4D-0992-4E1E-89E4-1F7447F02055}" type="presParOf" srcId="{8BE322A9-3B68-48A7-8186-DCF2AC1721BB}" destId="{7E0B0476-CEC4-4EBB-AA85-FC230E88623A}" srcOrd="7" destOrd="0" presId="urn:microsoft.com/office/officeart/2005/8/layout/default"/>
    <dgm:cxn modelId="{0DE13B89-53DC-4F1F-8330-1815014E88E8}" type="presParOf" srcId="{8BE322A9-3B68-48A7-8186-DCF2AC1721BB}" destId="{5C46D8DA-3F9C-4CA1-AA58-36B80C26E336}" srcOrd="8" destOrd="0" presId="urn:microsoft.com/office/officeart/2005/8/layout/default"/>
    <dgm:cxn modelId="{D5D506F4-B51A-4129-933B-1BE705051E86}" type="presParOf" srcId="{8BE322A9-3B68-48A7-8186-DCF2AC1721BB}" destId="{BC702224-2C74-4955-926C-AB79431647A1}" srcOrd="9" destOrd="0" presId="urn:microsoft.com/office/officeart/2005/8/layout/default"/>
    <dgm:cxn modelId="{82870C8D-E07C-48B4-9D8A-02B2908A0597}" type="presParOf" srcId="{8BE322A9-3B68-48A7-8186-DCF2AC1721BB}" destId="{A614F875-1F55-414A-86FD-D16C2FA85A9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14C4A-F10B-4B09-8DF0-2A33C44B889A}">
      <dsp:nvSpPr>
        <dsp:cNvPr id="0" name=""/>
        <dsp:cNvSpPr/>
      </dsp:nvSpPr>
      <dsp:spPr>
        <a:xfrm>
          <a:off x="0" y="446044"/>
          <a:ext cx="7685037"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"Anti-social </a:t>
          </a:r>
          <a:r>
            <a:rPr lang="en-GB" sz="1800" kern="1200"/>
            <a:t>behaviour</a:t>
          </a:r>
          <a:r>
            <a:rPr lang="en-US" sz="1800" kern="1200"/>
            <a:t> (ASB) is conduct that has caused – or is likely to cause – harassment, alarm, or distress to any person" College of Policing (2024).</a:t>
          </a:r>
        </a:p>
      </dsp:txBody>
      <dsp:txXfrm>
        <a:off x="37010" y="483054"/>
        <a:ext cx="7611017" cy="684140"/>
      </dsp:txXfrm>
    </dsp:sp>
    <dsp:sp modelId="{DBC47B08-4BA4-4DC5-ADFD-74F57995C6F7}">
      <dsp:nvSpPr>
        <dsp:cNvPr id="0" name=""/>
        <dsp:cNvSpPr/>
      </dsp:nvSpPr>
      <dsp:spPr>
        <a:xfrm>
          <a:off x="0" y="1256044"/>
          <a:ext cx="7685037"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Personal ASB: targets a specific individual/group.</a:t>
          </a:r>
        </a:p>
      </dsp:txBody>
      <dsp:txXfrm>
        <a:off x="37010" y="1293054"/>
        <a:ext cx="7611017" cy="684140"/>
      </dsp:txXfrm>
    </dsp:sp>
    <dsp:sp modelId="{1EC708F8-E3C5-4B35-91D1-565B20057443}">
      <dsp:nvSpPr>
        <dsp:cNvPr id="0" name=""/>
        <dsp:cNvSpPr/>
      </dsp:nvSpPr>
      <dsp:spPr>
        <a:xfrm>
          <a:off x="0" y="2066045"/>
          <a:ext cx="7685037"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Nuisance ASB: causes trouble, annoyance, or suffering to a community.</a:t>
          </a:r>
        </a:p>
      </dsp:txBody>
      <dsp:txXfrm>
        <a:off x="37010" y="2103055"/>
        <a:ext cx="7611017" cy="684140"/>
      </dsp:txXfrm>
    </dsp:sp>
    <dsp:sp modelId="{3653AE25-0871-48FC-A860-AACE3CC29ADF}">
      <dsp:nvSpPr>
        <dsp:cNvPr id="0" name=""/>
        <dsp:cNvSpPr/>
      </dsp:nvSpPr>
      <dsp:spPr>
        <a:xfrm>
          <a:off x="0" y="2876045"/>
          <a:ext cx="7685037" cy="758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Enviromental ASB: a person's actions affect the wider environment, e.g. public spaces. </a:t>
          </a:r>
        </a:p>
      </dsp:txBody>
      <dsp:txXfrm>
        <a:off x="37010" y="2913055"/>
        <a:ext cx="7611017" cy="684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4C8E1-D3F2-4A44-A572-6A97B034D7FA}">
      <dsp:nvSpPr>
        <dsp:cNvPr id="0" name=""/>
        <dsp:cNvSpPr/>
      </dsp:nvSpPr>
      <dsp:spPr>
        <a:xfrm>
          <a:off x="0" y="0"/>
          <a:ext cx="7685037" cy="4080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ASB Act 2003 - The Government published its proposals for tackling ASB, ‘</a:t>
          </a:r>
          <a:r>
            <a:rPr lang="en-US" sz="2000" i="1" kern="1200" dirty="0"/>
            <a:t>Respect and Responsibility – taking a stand against anti-social </a:t>
          </a:r>
          <a:r>
            <a:rPr lang="en-US" sz="2000" i="1" kern="1200" dirty="0" err="1"/>
            <a:t>behaviour</a:t>
          </a:r>
          <a:r>
            <a:rPr lang="en-US" sz="2000" i="1" kern="1200" dirty="0"/>
            <a:t>’</a:t>
          </a:r>
          <a:r>
            <a:rPr lang="en-US" sz="2000" kern="1200" dirty="0"/>
            <a:t>. </a:t>
          </a:r>
        </a:p>
        <a:p>
          <a:pPr marL="0" lvl="0" indent="0" algn="ctr" defTabSz="889000">
            <a:lnSpc>
              <a:spcPct val="90000"/>
            </a:lnSpc>
            <a:spcBef>
              <a:spcPct val="0"/>
            </a:spcBef>
            <a:spcAft>
              <a:spcPct val="35000"/>
            </a:spcAft>
            <a:buNone/>
          </a:pPr>
          <a:r>
            <a:rPr lang="en-US" sz="2000" kern="1200" dirty="0"/>
            <a:t>- Anti-social </a:t>
          </a:r>
          <a:r>
            <a:rPr lang="en-US" sz="2000" kern="1200" dirty="0" err="1"/>
            <a:t>Behaviour</a:t>
          </a:r>
          <a:r>
            <a:rPr lang="en-US" sz="2000" kern="1200" dirty="0"/>
            <a:t>, Crime and Policing Act 2014 - Effective powers to tackle ASB with better protection for victims and communities. (Home Office, 2013).</a:t>
          </a:r>
        </a:p>
        <a:p>
          <a:pPr marL="0" lvl="0" indent="0" algn="ctr" defTabSz="889000">
            <a:lnSpc>
              <a:spcPct val="90000"/>
            </a:lnSpc>
            <a:spcBef>
              <a:spcPct val="0"/>
            </a:spcBef>
            <a:spcAft>
              <a:spcPct val="35000"/>
            </a:spcAft>
            <a:buNone/>
          </a:pPr>
          <a:r>
            <a:rPr lang="en-US" sz="2000" kern="1200" dirty="0"/>
            <a:t>- The Public Order Act 1986 - Regulates protests, riots, and offensive </a:t>
          </a:r>
          <a:r>
            <a:rPr lang="en-US" sz="2000" kern="1200" dirty="0" err="1"/>
            <a:t>behaviour</a:t>
          </a:r>
          <a:r>
            <a:rPr lang="en-US" sz="2000" kern="1200" dirty="0"/>
            <a:t>. </a:t>
          </a:r>
        </a:p>
      </dsp:txBody>
      <dsp:txXfrm>
        <a:off x="119506" y="119506"/>
        <a:ext cx="7446025" cy="38412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F74D4-609B-42EE-BDCF-8C0BE92591F0}">
      <dsp:nvSpPr>
        <dsp:cNvPr id="0" name=""/>
        <dsp:cNvSpPr/>
      </dsp:nvSpPr>
      <dsp:spPr>
        <a:xfrm>
          <a:off x="1592441" y="676915"/>
          <a:ext cx="334487" cy="91440"/>
        </a:xfrm>
        <a:custGeom>
          <a:avLst/>
          <a:gdLst/>
          <a:ahLst/>
          <a:cxnLst/>
          <a:rect l="0" t="0" r="0" b="0"/>
          <a:pathLst>
            <a:path>
              <a:moveTo>
                <a:pt x="0" y="45720"/>
              </a:moveTo>
              <a:lnTo>
                <a:pt x="33448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50558" y="720808"/>
        <a:ext cx="18254" cy="3654"/>
      </dsp:txXfrm>
    </dsp:sp>
    <dsp:sp modelId="{15C31F85-0A58-4BE9-A314-589CF2141B0F}">
      <dsp:nvSpPr>
        <dsp:cNvPr id="0" name=""/>
        <dsp:cNvSpPr/>
      </dsp:nvSpPr>
      <dsp:spPr>
        <a:xfrm>
          <a:off x="6905" y="246435"/>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Public Space Protection Orders (PSPOs) – Anti-Social Behaviour, Crime and Policing Act 2014. </a:t>
          </a:r>
          <a:endParaRPr lang="en-US" sz="1200" kern="1200" dirty="0"/>
        </a:p>
      </dsp:txBody>
      <dsp:txXfrm>
        <a:off x="6905" y="246435"/>
        <a:ext cx="1587336" cy="952401"/>
      </dsp:txXfrm>
    </dsp:sp>
    <dsp:sp modelId="{C329EC8F-59DD-4E23-98B3-2B66AEC605C1}">
      <dsp:nvSpPr>
        <dsp:cNvPr id="0" name=""/>
        <dsp:cNvSpPr/>
      </dsp:nvSpPr>
      <dsp:spPr>
        <a:xfrm>
          <a:off x="3544865" y="676915"/>
          <a:ext cx="334487" cy="91440"/>
        </a:xfrm>
        <a:custGeom>
          <a:avLst/>
          <a:gdLst/>
          <a:ahLst/>
          <a:cxnLst/>
          <a:rect l="0" t="0" r="0" b="0"/>
          <a:pathLst>
            <a:path>
              <a:moveTo>
                <a:pt x="0" y="45720"/>
              </a:moveTo>
              <a:lnTo>
                <a:pt x="33448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02981" y="720808"/>
        <a:ext cx="18254" cy="3654"/>
      </dsp:txXfrm>
    </dsp:sp>
    <dsp:sp modelId="{9A6F8530-7F5B-429C-A4B4-4BB930E2B6FD}">
      <dsp:nvSpPr>
        <dsp:cNvPr id="0" name=""/>
        <dsp:cNvSpPr/>
      </dsp:nvSpPr>
      <dsp:spPr>
        <a:xfrm>
          <a:off x="1959328" y="246435"/>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Powers for use by councils and their partners.</a:t>
          </a:r>
          <a:endParaRPr lang="en-US" sz="1200" kern="1200" dirty="0"/>
        </a:p>
      </dsp:txBody>
      <dsp:txXfrm>
        <a:off x="1959328" y="246435"/>
        <a:ext cx="1587336" cy="952401"/>
      </dsp:txXfrm>
    </dsp:sp>
    <dsp:sp modelId="{0642C546-FF89-4132-B1D7-0D5820D8A3E4}">
      <dsp:nvSpPr>
        <dsp:cNvPr id="0" name=""/>
        <dsp:cNvSpPr/>
      </dsp:nvSpPr>
      <dsp:spPr>
        <a:xfrm>
          <a:off x="800573" y="1197036"/>
          <a:ext cx="3904847" cy="334487"/>
        </a:xfrm>
        <a:custGeom>
          <a:avLst/>
          <a:gdLst/>
          <a:ahLst/>
          <a:cxnLst/>
          <a:rect l="0" t="0" r="0" b="0"/>
          <a:pathLst>
            <a:path>
              <a:moveTo>
                <a:pt x="3904847" y="0"/>
              </a:moveTo>
              <a:lnTo>
                <a:pt x="3904847" y="184343"/>
              </a:lnTo>
              <a:lnTo>
                <a:pt x="0" y="184343"/>
              </a:lnTo>
              <a:lnTo>
                <a:pt x="0" y="334487"/>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4950" y="1362453"/>
        <a:ext cx="196093" cy="3654"/>
      </dsp:txXfrm>
    </dsp:sp>
    <dsp:sp modelId="{E9B7D1D7-1136-44FB-B201-EF7471EB3D19}">
      <dsp:nvSpPr>
        <dsp:cNvPr id="0" name=""/>
        <dsp:cNvSpPr/>
      </dsp:nvSpPr>
      <dsp:spPr>
        <a:xfrm>
          <a:off x="3911752" y="246435"/>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Aimed at ensuring public spaces can be enjoyed – free from ASB.</a:t>
          </a:r>
          <a:endParaRPr lang="en-US" sz="1200" kern="1200" dirty="0"/>
        </a:p>
      </dsp:txBody>
      <dsp:txXfrm>
        <a:off x="3911752" y="246435"/>
        <a:ext cx="1587336" cy="952401"/>
      </dsp:txXfrm>
    </dsp:sp>
    <dsp:sp modelId="{E2F2BEF7-06EE-426C-BD2E-3FD7A2F20004}">
      <dsp:nvSpPr>
        <dsp:cNvPr id="0" name=""/>
        <dsp:cNvSpPr/>
      </dsp:nvSpPr>
      <dsp:spPr>
        <a:xfrm>
          <a:off x="1592441" y="1994404"/>
          <a:ext cx="334487" cy="91440"/>
        </a:xfrm>
        <a:custGeom>
          <a:avLst/>
          <a:gdLst/>
          <a:ahLst/>
          <a:cxnLst/>
          <a:rect l="0" t="0" r="0" b="0"/>
          <a:pathLst>
            <a:path>
              <a:moveTo>
                <a:pt x="0" y="45720"/>
              </a:moveTo>
              <a:lnTo>
                <a:pt x="33448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50558" y="2038297"/>
        <a:ext cx="18254" cy="3654"/>
      </dsp:txXfrm>
    </dsp:sp>
    <dsp:sp modelId="{FA4FDA20-D18E-4DBD-9C91-0D3641906137}">
      <dsp:nvSpPr>
        <dsp:cNvPr id="0" name=""/>
        <dsp:cNvSpPr/>
      </dsp:nvSpPr>
      <dsp:spPr>
        <a:xfrm>
          <a:off x="6905" y="1563924"/>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Put victims at centre of approaches to tackling ASB. </a:t>
          </a:r>
          <a:endParaRPr lang="en-US" sz="1200" kern="1200" dirty="0"/>
        </a:p>
      </dsp:txBody>
      <dsp:txXfrm>
        <a:off x="6905" y="1563924"/>
        <a:ext cx="1587336" cy="952401"/>
      </dsp:txXfrm>
    </dsp:sp>
    <dsp:sp modelId="{25CA67F8-0177-400F-BFA4-6DE9F3A1C2C2}">
      <dsp:nvSpPr>
        <dsp:cNvPr id="0" name=""/>
        <dsp:cNvSpPr/>
      </dsp:nvSpPr>
      <dsp:spPr>
        <a:xfrm>
          <a:off x="3544865" y="1994404"/>
          <a:ext cx="334487" cy="91440"/>
        </a:xfrm>
        <a:custGeom>
          <a:avLst/>
          <a:gdLst/>
          <a:ahLst/>
          <a:cxnLst/>
          <a:rect l="0" t="0" r="0" b="0"/>
          <a:pathLst>
            <a:path>
              <a:moveTo>
                <a:pt x="0" y="45720"/>
              </a:moveTo>
              <a:lnTo>
                <a:pt x="33448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02981" y="2038297"/>
        <a:ext cx="18254" cy="3654"/>
      </dsp:txXfrm>
    </dsp:sp>
    <dsp:sp modelId="{E9E18620-228C-47CD-9385-96564AE0E743}">
      <dsp:nvSpPr>
        <dsp:cNvPr id="0" name=""/>
        <dsp:cNvSpPr/>
      </dsp:nvSpPr>
      <dsp:spPr>
        <a:xfrm>
          <a:off x="1959328" y="1563924"/>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Have received some criticism.</a:t>
          </a:r>
          <a:endParaRPr lang="en-US" sz="1200" kern="1200" dirty="0"/>
        </a:p>
      </dsp:txBody>
      <dsp:txXfrm>
        <a:off x="1959328" y="1563924"/>
        <a:ext cx="1587336" cy="952401"/>
      </dsp:txXfrm>
    </dsp:sp>
    <dsp:sp modelId="{B61F3DAE-1561-4100-BE7D-0F60F7E189C0}">
      <dsp:nvSpPr>
        <dsp:cNvPr id="0" name=""/>
        <dsp:cNvSpPr/>
      </dsp:nvSpPr>
      <dsp:spPr>
        <a:xfrm>
          <a:off x="800573" y="2514525"/>
          <a:ext cx="3904847" cy="334487"/>
        </a:xfrm>
        <a:custGeom>
          <a:avLst/>
          <a:gdLst/>
          <a:ahLst/>
          <a:cxnLst/>
          <a:rect l="0" t="0" r="0" b="0"/>
          <a:pathLst>
            <a:path>
              <a:moveTo>
                <a:pt x="3904847" y="0"/>
              </a:moveTo>
              <a:lnTo>
                <a:pt x="3904847" y="184343"/>
              </a:lnTo>
              <a:lnTo>
                <a:pt x="0" y="184343"/>
              </a:lnTo>
              <a:lnTo>
                <a:pt x="0" y="334487"/>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4950" y="2679942"/>
        <a:ext cx="196093" cy="3654"/>
      </dsp:txXfrm>
    </dsp:sp>
    <dsp:sp modelId="{A731A8D1-D264-427E-AA90-A43018C2D82C}">
      <dsp:nvSpPr>
        <dsp:cNvPr id="0" name=""/>
        <dsp:cNvSpPr/>
      </dsp:nvSpPr>
      <dsp:spPr>
        <a:xfrm>
          <a:off x="3911752" y="1563924"/>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As a result, the Home Office updated its guidance on anti-social behaviour powers.</a:t>
          </a:r>
          <a:endParaRPr lang="en-US" sz="1200" kern="1200" dirty="0"/>
        </a:p>
      </dsp:txBody>
      <dsp:txXfrm>
        <a:off x="3911752" y="1563924"/>
        <a:ext cx="1587336" cy="952401"/>
      </dsp:txXfrm>
    </dsp:sp>
    <dsp:sp modelId="{F2E4461D-BA40-437B-8885-54B28C767989}">
      <dsp:nvSpPr>
        <dsp:cNvPr id="0" name=""/>
        <dsp:cNvSpPr/>
      </dsp:nvSpPr>
      <dsp:spPr>
        <a:xfrm>
          <a:off x="6905" y="2881413"/>
          <a:ext cx="1587336" cy="95240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7781" tIns="81645" rIns="77781" bIns="81645" numCol="1" spcCol="1270" anchor="ctr" anchorCtr="0">
          <a:noAutofit/>
        </a:bodyPr>
        <a:lstStyle/>
        <a:p>
          <a:pPr marL="0" lvl="0" indent="0" algn="ctr" defTabSz="533400">
            <a:lnSpc>
              <a:spcPct val="90000"/>
            </a:lnSpc>
            <a:spcBef>
              <a:spcPct val="0"/>
            </a:spcBef>
            <a:spcAft>
              <a:spcPct val="35000"/>
            </a:spcAft>
            <a:buNone/>
          </a:pPr>
          <a:r>
            <a:rPr lang="en-GB" sz="1200" kern="1200" dirty="0"/>
            <a:t>When used appropriately – can be a positive device. </a:t>
          </a:r>
          <a:endParaRPr lang="en-US" sz="1200" kern="1200" dirty="0"/>
        </a:p>
      </dsp:txBody>
      <dsp:txXfrm>
        <a:off x="6905" y="2881413"/>
        <a:ext cx="1587336" cy="952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A5620-F61D-4920-ACC6-8CFE75DEF418}">
      <dsp:nvSpPr>
        <dsp:cNvPr id="0" name=""/>
        <dsp:cNvSpPr/>
      </dsp:nvSpPr>
      <dsp:spPr>
        <a:xfrm>
          <a:off x="548609" y="1038"/>
          <a:ext cx="3137056" cy="18822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Police work alongside local authority and social housing landlords.</a:t>
          </a:r>
        </a:p>
      </dsp:txBody>
      <dsp:txXfrm>
        <a:off x="548609" y="1038"/>
        <a:ext cx="3137056" cy="1882233"/>
      </dsp:txXfrm>
    </dsp:sp>
    <dsp:sp modelId="{C227152C-1DDF-4C48-87B2-1B100090C9B1}">
      <dsp:nvSpPr>
        <dsp:cNvPr id="0" name=""/>
        <dsp:cNvSpPr/>
      </dsp:nvSpPr>
      <dsp:spPr>
        <a:xfrm>
          <a:off x="3999371" y="1038"/>
          <a:ext cx="3137056" cy="18822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'Hotspot policing' - evidence-based method to identify high-crime areas (Clark, 2024). </a:t>
          </a:r>
        </a:p>
      </dsp:txBody>
      <dsp:txXfrm>
        <a:off x="3999371" y="1038"/>
        <a:ext cx="3137056" cy="1882233"/>
      </dsp:txXfrm>
    </dsp:sp>
    <dsp:sp modelId="{551FA0B5-6B70-4500-99AE-5B9952270C2D}">
      <dsp:nvSpPr>
        <dsp:cNvPr id="0" name=""/>
        <dsp:cNvSpPr/>
      </dsp:nvSpPr>
      <dsp:spPr>
        <a:xfrm>
          <a:off x="548609" y="2196977"/>
          <a:ext cx="3137056" cy="18822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Data-driven technologies can improve policing's ability to prevent crime. </a:t>
          </a:r>
        </a:p>
      </dsp:txBody>
      <dsp:txXfrm>
        <a:off x="548609" y="2196977"/>
        <a:ext cx="3137056" cy="1882233"/>
      </dsp:txXfrm>
    </dsp:sp>
    <dsp:sp modelId="{105781D8-3B84-4D66-8E1F-183AD770EBDB}">
      <dsp:nvSpPr>
        <dsp:cNvPr id="0" name=""/>
        <dsp:cNvSpPr/>
      </dsp:nvSpPr>
      <dsp:spPr>
        <a:xfrm>
          <a:off x="3999371" y="2196977"/>
          <a:ext cx="3137056" cy="18822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Humberside Police combine data and feedback to target ASB and improve community relationships (College of Policing, 2024). </a:t>
          </a:r>
        </a:p>
        <a:p>
          <a:pPr marL="114300" lvl="1" indent="-114300" algn="l" defTabSz="577850">
            <a:lnSpc>
              <a:spcPct val="90000"/>
            </a:lnSpc>
            <a:spcBef>
              <a:spcPct val="0"/>
            </a:spcBef>
            <a:spcAft>
              <a:spcPct val="15000"/>
            </a:spcAft>
            <a:buChar char="•"/>
          </a:pPr>
          <a:r>
            <a:rPr lang="en-US" sz="1300" kern="1200"/>
            <a:t>Gloucestershire Constabulary are launching a new online reporting form for anti-social behaviour problems. </a:t>
          </a:r>
        </a:p>
      </dsp:txBody>
      <dsp:txXfrm>
        <a:off x="3999371" y="2196977"/>
        <a:ext cx="3137056" cy="18822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2D807-A26D-41C3-A21B-5DC79C0B6D55}">
      <dsp:nvSpPr>
        <dsp:cNvPr id="0" name=""/>
        <dsp:cNvSpPr/>
      </dsp:nvSpPr>
      <dsp:spPr>
        <a:xfrm>
          <a:off x="0" y="357484"/>
          <a:ext cx="6509379" cy="800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Increased fear and anxiety due to noise disturbances, intimidation, or harassment.</a:t>
          </a:r>
          <a:endParaRPr lang="en-US" sz="1900" kern="1200" dirty="0"/>
        </a:p>
      </dsp:txBody>
      <dsp:txXfrm>
        <a:off x="39066" y="396550"/>
        <a:ext cx="6431247" cy="722148"/>
      </dsp:txXfrm>
    </dsp:sp>
    <dsp:sp modelId="{CCF45F03-FBB2-46B8-9E4E-C62B15699C13}">
      <dsp:nvSpPr>
        <dsp:cNvPr id="0" name=""/>
        <dsp:cNvSpPr/>
      </dsp:nvSpPr>
      <dsp:spPr>
        <a:xfrm>
          <a:off x="0" y="1212484"/>
          <a:ext cx="6509379" cy="800280"/>
        </a:xfrm>
        <a:prstGeom prst="round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43% say it has affected their mental health.</a:t>
          </a:r>
          <a:endParaRPr lang="en-US" sz="1900" kern="1200"/>
        </a:p>
      </dsp:txBody>
      <dsp:txXfrm>
        <a:off x="39066" y="1251550"/>
        <a:ext cx="6431247" cy="722148"/>
      </dsp:txXfrm>
    </dsp:sp>
    <dsp:sp modelId="{612BCB0A-C68B-4238-85C8-FB7EBE7115DB}">
      <dsp:nvSpPr>
        <dsp:cNvPr id="0" name=""/>
        <dsp:cNvSpPr/>
      </dsp:nvSpPr>
      <dsp:spPr>
        <a:xfrm>
          <a:off x="0" y="2067485"/>
          <a:ext cx="6509379" cy="800280"/>
        </a:xfrm>
        <a:prstGeom prst="round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54% say they feel unsafe in their local area. </a:t>
          </a:r>
          <a:endParaRPr lang="en-US" sz="1900" kern="1200"/>
        </a:p>
      </dsp:txBody>
      <dsp:txXfrm>
        <a:off x="39066" y="2106551"/>
        <a:ext cx="6431247" cy="722148"/>
      </dsp:txXfrm>
    </dsp:sp>
    <dsp:sp modelId="{521C9B05-5846-4954-AAB9-4C060E068274}">
      <dsp:nvSpPr>
        <dsp:cNvPr id="0" name=""/>
        <dsp:cNvSpPr/>
      </dsp:nvSpPr>
      <dsp:spPr>
        <a:xfrm>
          <a:off x="0" y="2922484"/>
          <a:ext cx="6509379" cy="800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Nevitt (2024) states people with mental health are more likely to be victims and perpetrators of crime – particularly ASB. </a:t>
          </a:r>
          <a:endParaRPr lang="en-US" sz="1900" kern="1200"/>
        </a:p>
      </dsp:txBody>
      <dsp:txXfrm>
        <a:off x="39066" y="2961550"/>
        <a:ext cx="6431247" cy="7221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9AE58-4F1E-479C-9233-4D91EAB51312}">
      <dsp:nvSpPr>
        <dsp:cNvPr id="0" name=""/>
        <dsp:cNvSpPr/>
      </dsp:nvSpPr>
      <dsp:spPr>
        <a:xfrm>
          <a:off x="0" y="0"/>
          <a:ext cx="688335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25836-AAC6-4297-96FF-DFC24CABFAE3}">
      <dsp:nvSpPr>
        <dsp:cNvPr id="0" name=""/>
        <dsp:cNvSpPr/>
      </dsp:nvSpPr>
      <dsp:spPr>
        <a:xfrm>
          <a:off x="0" y="0"/>
          <a:ext cx="6883352" cy="137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Youth Engagement Project 2022 funded by the Welsh Government’s Youth Crime Prevention Fund.</a:t>
          </a:r>
          <a:endParaRPr lang="en-US" sz="2500" kern="1200" dirty="0"/>
        </a:p>
      </dsp:txBody>
      <dsp:txXfrm>
        <a:off x="0" y="0"/>
        <a:ext cx="6883352" cy="1377228"/>
      </dsp:txXfrm>
    </dsp:sp>
    <dsp:sp modelId="{FE66E734-A675-4440-89F8-36BC14FE8077}">
      <dsp:nvSpPr>
        <dsp:cNvPr id="0" name=""/>
        <dsp:cNvSpPr/>
      </dsp:nvSpPr>
      <dsp:spPr>
        <a:xfrm>
          <a:off x="0" y="1377228"/>
          <a:ext cx="6883352" cy="0"/>
        </a:xfrm>
        <a:prstGeom prst="line">
          <a:avLst/>
        </a:prstGeom>
        <a:solidFill>
          <a:schemeClr val="accent2">
            <a:hueOff val="-498817"/>
            <a:satOff val="-2156"/>
            <a:lumOff val="1242"/>
            <a:alphaOff val="0"/>
          </a:schemeClr>
        </a:solidFill>
        <a:ln w="12700" cap="flat" cmpd="sng" algn="ctr">
          <a:solidFill>
            <a:schemeClr val="accent2">
              <a:hueOff val="-498817"/>
              <a:satOff val="-2156"/>
              <a:lumOff val="12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31D0B-A2A9-47C1-9D88-FC46149E1D1B}">
      <dsp:nvSpPr>
        <dsp:cNvPr id="0" name=""/>
        <dsp:cNvSpPr/>
      </dsp:nvSpPr>
      <dsp:spPr>
        <a:xfrm>
          <a:off x="0" y="1377228"/>
          <a:ext cx="6883352" cy="137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scheme engaged with 500 12- to 17-year-olds across Rhondda and Merthyr Tydfil. </a:t>
          </a:r>
          <a:endParaRPr lang="en-US" sz="2500" kern="1200" dirty="0"/>
        </a:p>
      </dsp:txBody>
      <dsp:txXfrm>
        <a:off x="0" y="1377228"/>
        <a:ext cx="6883352" cy="1377228"/>
      </dsp:txXfrm>
    </dsp:sp>
    <dsp:sp modelId="{D1F85C4A-A2C8-41D8-9054-F8F316F50A6F}">
      <dsp:nvSpPr>
        <dsp:cNvPr id="0" name=""/>
        <dsp:cNvSpPr/>
      </dsp:nvSpPr>
      <dsp:spPr>
        <a:xfrm>
          <a:off x="0" y="2754457"/>
          <a:ext cx="6883352" cy="0"/>
        </a:xfrm>
        <a:prstGeom prst="line">
          <a:avLst/>
        </a:prstGeom>
        <a:solidFill>
          <a:schemeClr val="accent2">
            <a:hueOff val="-997635"/>
            <a:satOff val="-4312"/>
            <a:lumOff val="2483"/>
            <a:alphaOff val="0"/>
          </a:schemeClr>
        </a:solidFill>
        <a:ln w="12700" cap="flat" cmpd="sng" algn="ctr">
          <a:solidFill>
            <a:schemeClr val="accent2">
              <a:hueOff val="-997635"/>
              <a:satOff val="-4312"/>
              <a:lumOff val="24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21D2FC-07AF-4894-A5DA-1CC4ED655DF4}">
      <dsp:nvSpPr>
        <dsp:cNvPr id="0" name=""/>
        <dsp:cNvSpPr/>
      </dsp:nvSpPr>
      <dsp:spPr>
        <a:xfrm>
          <a:off x="0" y="2754457"/>
          <a:ext cx="6883352" cy="137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CCTV is the most effective in high-crime areas – reducing crime rates by up to 34% alongside other security measures. </a:t>
          </a:r>
          <a:endParaRPr lang="en-US" sz="2500" kern="1200" dirty="0"/>
        </a:p>
      </dsp:txBody>
      <dsp:txXfrm>
        <a:off x="0" y="2754457"/>
        <a:ext cx="6883352" cy="1377228"/>
      </dsp:txXfrm>
    </dsp:sp>
    <dsp:sp modelId="{B3A545F3-7B09-4CDE-A19B-1CF4695E4005}">
      <dsp:nvSpPr>
        <dsp:cNvPr id="0" name=""/>
        <dsp:cNvSpPr/>
      </dsp:nvSpPr>
      <dsp:spPr>
        <a:xfrm>
          <a:off x="0" y="4131686"/>
          <a:ext cx="6883352" cy="0"/>
        </a:xfrm>
        <a:prstGeom prst="line">
          <a:avLst/>
        </a:prstGeom>
        <a:solidFill>
          <a:schemeClr val="accent2">
            <a:hueOff val="-1496452"/>
            <a:satOff val="-6468"/>
            <a:lumOff val="3725"/>
            <a:alphaOff val="0"/>
          </a:schemeClr>
        </a:solidFill>
        <a:ln w="12700" cap="flat" cmpd="sng" algn="ctr">
          <a:solidFill>
            <a:schemeClr val="accent2">
              <a:hueOff val="-1496452"/>
              <a:satOff val="-6468"/>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0C718F-B70B-4623-BD79-E8B0EFE76766}">
      <dsp:nvSpPr>
        <dsp:cNvPr id="0" name=""/>
        <dsp:cNvSpPr/>
      </dsp:nvSpPr>
      <dsp:spPr>
        <a:xfrm>
          <a:off x="0" y="4131686"/>
          <a:ext cx="6883352" cy="137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Studies by the College of Policing reveal reductions in drug-related crimes (20%) and vehicle/property crimes (14%) with the use of CCTV. </a:t>
          </a:r>
          <a:endParaRPr lang="en-US" sz="2500" kern="1200" dirty="0"/>
        </a:p>
      </dsp:txBody>
      <dsp:txXfrm>
        <a:off x="0" y="4131686"/>
        <a:ext cx="6883352" cy="13772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C02C0-EFC1-4F1C-B661-F10D27F9863A}">
      <dsp:nvSpPr>
        <dsp:cNvPr id="0" name=""/>
        <dsp:cNvSpPr/>
      </dsp:nvSpPr>
      <dsp:spPr>
        <a:xfrm>
          <a:off x="2978" y="504114"/>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Wools (2024) created a Police &amp; Crime Plan 2023-2027 for South Wales Police. </a:t>
          </a:r>
          <a:endParaRPr lang="en-US" sz="1100" kern="1200"/>
        </a:p>
      </dsp:txBody>
      <dsp:txXfrm>
        <a:off x="2978" y="504114"/>
        <a:ext cx="2363092" cy="1417855"/>
      </dsp:txXfrm>
    </dsp:sp>
    <dsp:sp modelId="{08891E10-35F0-4D0C-9604-2636E1C84DE8}">
      <dsp:nvSpPr>
        <dsp:cNvPr id="0" name=""/>
        <dsp:cNvSpPr/>
      </dsp:nvSpPr>
      <dsp:spPr>
        <a:xfrm>
          <a:off x="2602380" y="504114"/>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Priority one for Wools is to reduce and prevent crime and anti-social behaviour to keep people safe and confident in their homes and communities. Some of these include:</a:t>
          </a:r>
          <a:endParaRPr lang="en-US" sz="1100" kern="1200" dirty="0"/>
        </a:p>
      </dsp:txBody>
      <dsp:txXfrm>
        <a:off x="2602380" y="504114"/>
        <a:ext cx="2363092" cy="1417855"/>
      </dsp:txXfrm>
    </dsp:sp>
    <dsp:sp modelId="{4622FD88-AFAD-444A-81CF-62DE6F396FE1}">
      <dsp:nvSpPr>
        <dsp:cNvPr id="0" name=""/>
        <dsp:cNvSpPr/>
      </dsp:nvSpPr>
      <dsp:spPr>
        <a:xfrm>
          <a:off x="5201783" y="504114"/>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Neighbourhood Policing</a:t>
          </a:r>
          <a:endParaRPr lang="en-US" sz="1100" kern="1200"/>
        </a:p>
      </dsp:txBody>
      <dsp:txXfrm>
        <a:off x="5201783" y="504114"/>
        <a:ext cx="2363092" cy="1417855"/>
      </dsp:txXfrm>
    </dsp:sp>
    <dsp:sp modelId="{3CC3B52F-830B-4636-8E56-7F3B06F42D63}">
      <dsp:nvSpPr>
        <dsp:cNvPr id="0" name=""/>
        <dsp:cNvSpPr/>
      </dsp:nvSpPr>
      <dsp:spPr>
        <a:xfrm>
          <a:off x="7801185" y="504114"/>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Enhancing PCSO roles, created Community Safety Managers to work with neighbourhood policing teams, working with young people (South Wales Police Youth Volunteers), and recruiting more special constables. </a:t>
          </a:r>
          <a:endParaRPr lang="en-US" sz="1100" kern="1200"/>
        </a:p>
      </dsp:txBody>
      <dsp:txXfrm>
        <a:off x="7801185" y="504114"/>
        <a:ext cx="2363092" cy="1417855"/>
      </dsp:txXfrm>
    </dsp:sp>
    <dsp:sp modelId="{5DDA7A0B-A828-4341-BCEE-148F046BF997}">
      <dsp:nvSpPr>
        <dsp:cNvPr id="0" name=""/>
        <dsp:cNvSpPr/>
      </dsp:nvSpPr>
      <dsp:spPr>
        <a:xfrm>
          <a:off x="2978" y="2158279"/>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Working with communities</a:t>
          </a:r>
          <a:endParaRPr lang="en-US" sz="1100" kern="1200"/>
        </a:p>
      </dsp:txBody>
      <dsp:txXfrm>
        <a:off x="2978" y="2158279"/>
        <a:ext cx="2363092" cy="1417855"/>
      </dsp:txXfrm>
    </dsp:sp>
    <dsp:sp modelId="{5A59CE49-8AF9-45E3-BF47-3B45A3AA1F0A}">
      <dsp:nvSpPr>
        <dsp:cNvPr id="0" name=""/>
        <dsp:cNvSpPr/>
      </dsp:nvSpPr>
      <dsp:spPr>
        <a:xfrm>
          <a:off x="2602380" y="2158279"/>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Launch South Wales Listens, increasing the effectiveness of Community Safety Partnerships, helping local communities to become resilient – Neighbourhood Watch, and developing the Wales Police School Programme.</a:t>
          </a:r>
          <a:endParaRPr lang="en-US" sz="1100" kern="1200"/>
        </a:p>
      </dsp:txBody>
      <dsp:txXfrm>
        <a:off x="2602380" y="2158279"/>
        <a:ext cx="2363092" cy="1417855"/>
      </dsp:txXfrm>
    </dsp:sp>
    <dsp:sp modelId="{6A08EDAB-E55A-4627-BBAC-FB5461F53CCE}">
      <dsp:nvSpPr>
        <dsp:cNvPr id="0" name=""/>
        <dsp:cNvSpPr/>
      </dsp:nvSpPr>
      <dsp:spPr>
        <a:xfrm>
          <a:off x="5201783" y="2158279"/>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Tackling all Forms of Violence</a:t>
          </a:r>
          <a:endParaRPr lang="en-US" sz="1100" kern="1200"/>
        </a:p>
      </dsp:txBody>
      <dsp:txXfrm>
        <a:off x="5201783" y="2158279"/>
        <a:ext cx="2363092" cy="1417855"/>
      </dsp:txXfrm>
    </dsp:sp>
    <dsp:sp modelId="{9D523FB6-49CF-4813-B8EB-5AD70E929061}">
      <dsp:nvSpPr>
        <dsp:cNvPr id="0" name=""/>
        <dsp:cNvSpPr/>
      </dsp:nvSpPr>
      <dsp:spPr>
        <a:xfrm>
          <a:off x="7801185" y="2158279"/>
          <a:ext cx="2363092" cy="14178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Follow the Serious Violence Intervention Pathway with local authorities, reducing opportunities for exploitation by organised crime groups, and support young people in South Wales by commissioning primary, secondary and tertiary interventions. </a:t>
          </a:r>
          <a:endParaRPr lang="en-US" sz="1100" kern="1200"/>
        </a:p>
      </dsp:txBody>
      <dsp:txXfrm>
        <a:off x="7801185" y="2158279"/>
        <a:ext cx="2363092" cy="14178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F4D8B-C21F-420D-B4BD-56DE6C3A4AC8}">
      <dsp:nvSpPr>
        <dsp:cNvPr id="0" name=""/>
        <dsp:cNvSpPr/>
      </dsp:nvSpPr>
      <dsp:spPr>
        <a:xfrm>
          <a:off x="6754" y="526007"/>
          <a:ext cx="2018823" cy="30282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Sheffield Council (2021)</a:t>
          </a:r>
          <a:br>
            <a:rPr lang="en-GB" sz="1100" kern="1200" dirty="0"/>
          </a:br>
          <a:r>
            <a:rPr lang="en-GB" sz="1100" kern="1200" dirty="0"/>
            <a:t>A team of neighbourhood officers provide support for Sheffield City Council’s housing tenants. This has helped to reduce ASB reports from tenants from around 5,000 to 3,000 within four years.</a:t>
          </a:r>
          <a:endParaRPr lang="en-US" sz="1100" kern="1200" dirty="0"/>
        </a:p>
      </dsp:txBody>
      <dsp:txXfrm>
        <a:off x="65883" y="585136"/>
        <a:ext cx="1900565" cy="2909976"/>
      </dsp:txXfrm>
    </dsp:sp>
    <dsp:sp modelId="{045ADF7D-2454-4B34-8FFE-321F286F1B28}">
      <dsp:nvSpPr>
        <dsp:cNvPr id="0" name=""/>
        <dsp:cNvSpPr/>
      </dsp:nvSpPr>
      <dsp:spPr>
        <a:xfrm>
          <a:off x="2227459" y="1789790"/>
          <a:ext cx="427990" cy="5006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227459" y="1889924"/>
        <a:ext cx="299593" cy="300400"/>
      </dsp:txXfrm>
    </dsp:sp>
    <dsp:sp modelId="{F768E096-1027-42E4-949E-A3A0331968BE}">
      <dsp:nvSpPr>
        <dsp:cNvPr id="0" name=""/>
        <dsp:cNvSpPr/>
      </dsp:nvSpPr>
      <dsp:spPr>
        <a:xfrm>
          <a:off x="2833106" y="526007"/>
          <a:ext cx="2018823" cy="30282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Crime Rate (2024)</a:t>
          </a:r>
          <a:br>
            <a:rPr lang="en-GB" sz="1100" kern="1200" dirty="0"/>
          </a:br>
          <a:r>
            <a:rPr lang="en-GB" sz="1100" kern="1200" dirty="0"/>
            <a:t>During 2024, England and Wales’s police forces received 891,236 crime reports of ASB. This is a 7% decrease from 2023’s figure of 962,959.</a:t>
          </a:r>
          <a:endParaRPr lang="en-US" sz="1100" kern="1200" dirty="0"/>
        </a:p>
      </dsp:txBody>
      <dsp:txXfrm>
        <a:off x="2892235" y="585136"/>
        <a:ext cx="1900565" cy="2909976"/>
      </dsp:txXfrm>
    </dsp:sp>
    <dsp:sp modelId="{E5EF14BC-9374-438D-BBB1-71A46B88E037}">
      <dsp:nvSpPr>
        <dsp:cNvPr id="0" name=""/>
        <dsp:cNvSpPr/>
      </dsp:nvSpPr>
      <dsp:spPr>
        <a:xfrm>
          <a:off x="5053812" y="1789790"/>
          <a:ext cx="427990" cy="5006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053812" y="1889924"/>
        <a:ext cx="299593" cy="300400"/>
      </dsp:txXfrm>
    </dsp:sp>
    <dsp:sp modelId="{BAD661DB-F424-46CC-B6AE-EEC5B14B41AB}">
      <dsp:nvSpPr>
        <dsp:cNvPr id="0" name=""/>
        <dsp:cNvSpPr/>
      </dsp:nvSpPr>
      <dsp:spPr>
        <a:xfrm>
          <a:off x="5659459" y="526007"/>
          <a:ext cx="2018823" cy="30282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UK Government (2023) – Anti Social Behaviour Action Plan</a:t>
          </a:r>
          <a:br>
            <a:rPr lang="en-GB" sz="1100" kern="1200" dirty="0"/>
          </a:br>
          <a:r>
            <a:rPr lang="en-GB" sz="1100" kern="1200" dirty="0"/>
            <a:t>Since hotspot uniformed patrols have launched in 10 areas there has been: 250 arrests, 600 stop and search, 1,000 enforcement actions (such as community protection notices). </a:t>
          </a:r>
          <a:br>
            <a:rPr lang="en-GB" sz="1100" kern="1200" dirty="0"/>
          </a:br>
          <a:br>
            <a:rPr lang="en-GB" sz="1100" kern="1200" dirty="0"/>
          </a:br>
          <a:r>
            <a:rPr lang="en-GB" sz="1100" kern="1200" dirty="0"/>
            <a:t>For example: Essex Police – in 11 anti social behaviour hotspots, there have been 35 arrests, 109 stop and searches, 58 informal warnings, 45 fixed penalty notices. </a:t>
          </a:r>
          <a:br>
            <a:rPr lang="en-GB" sz="1100" kern="1200" dirty="0"/>
          </a:br>
          <a:endParaRPr lang="en-US" sz="1100" kern="1200" dirty="0"/>
        </a:p>
      </dsp:txBody>
      <dsp:txXfrm>
        <a:off x="5718588" y="585136"/>
        <a:ext cx="1900565" cy="29099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14472-5072-4559-9274-3B11D560072A}">
      <dsp:nvSpPr>
        <dsp:cNvPr id="0" name=""/>
        <dsp:cNvSpPr/>
      </dsp:nvSpPr>
      <dsp:spPr>
        <a:xfrm>
          <a:off x="576849" y="1844"/>
          <a:ext cx="3135528" cy="18813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ASB Act 2003, the Anti Social Behaviour, Crime and Policing Act 2014 provide a basis for addressing ASB concerns. </a:t>
          </a:r>
          <a:endParaRPr lang="en-US" sz="1700" kern="1200"/>
        </a:p>
      </dsp:txBody>
      <dsp:txXfrm>
        <a:off x="576849" y="1844"/>
        <a:ext cx="3135528" cy="1881316"/>
      </dsp:txXfrm>
    </dsp:sp>
    <dsp:sp modelId="{F2175748-573C-4B44-ADCF-83C1AD461DEC}">
      <dsp:nvSpPr>
        <dsp:cNvPr id="0" name=""/>
        <dsp:cNvSpPr/>
      </dsp:nvSpPr>
      <dsp:spPr>
        <a:xfrm>
          <a:off x="4025930" y="1844"/>
          <a:ext cx="3135528" cy="188131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Police work closely with local authorities and communities to tackle ASB.</a:t>
          </a:r>
          <a:endParaRPr lang="en-US" sz="1700" kern="1200"/>
        </a:p>
      </dsp:txBody>
      <dsp:txXfrm>
        <a:off x="4025930" y="1844"/>
        <a:ext cx="3135528" cy="1881316"/>
      </dsp:txXfrm>
    </dsp:sp>
    <dsp:sp modelId="{47536570-7BD4-4CE1-B0CA-C0D152E752E8}">
      <dsp:nvSpPr>
        <dsp:cNvPr id="0" name=""/>
        <dsp:cNvSpPr/>
      </dsp:nvSpPr>
      <dsp:spPr>
        <a:xfrm>
          <a:off x="7475011" y="1844"/>
          <a:ext cx="3135528" cy="18813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Modern police strategies (hotspot policing, data-driven technologies, online reporting systems) enhance efforts to prevent ABS – as seen in Humberside and Gloucestershire. </a:t>
          </a:r>
          <a:endParaRPr lang="en-US" sz="1700" kern="1200"/>
        </a:p>
      </dsp:txBody>
      <dsp:txXfrm>
        <a:off x="7475011" y="1844"/>
        <a:ext cx="3135528" cy="1881316"/>
      </dsp:txXfrm>
    </dsp:sp>
    <dsp:sp modelId="{2A1F16A4-7EF3-4C0E-A033-950B0585A16D}">
      <dsp:nvSpPr>
        <dsp:cNvPr id="0" name=""/>
        <dsp:cNvSpPr/>
      </dsp:nvSpPr>
      <dsp:spPr>
        <a:xfrm>
          <a:off x="576849" y="2196713"/>
          <a:ext cx="3135528" cy="188131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CCTV has proven effective at reducing ASB crimes, and the Youth Engagement Project South Wales aim to prevent ASB through early intervention. </a:t>
          </a:r>
          <a:endParaRPr lang="en-US" sz="1700" kern="1200"/>
        </a:p>
      </dsp:txBody>
      <dsp:txXfrm>
        <a:off x="576849" y="2196713"/>
        <a:ext cx="3135528" cy="1881316"/>
      </dsp:txXfrm>
    </dsp:sp>
    <dsp:sp modelId="{5C46D8DA-3F9C-4CA1-AA58-36B80C26E336}">
      <dsp:nvSpPr>
        <dsp:cNvPr id="0" name=""/>
        <dsp:cNvSpPr/>
      </dsp:nvSpPr>
      <dsp:spPr>
        <a:xfrm>
          <a:off x="4025930" y="2196713"/>
          <a:ext cx="3135528" cy="188131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Despite reductions in youth services, South Wales Police’s Crime Plan and Sheffield Council’s support show promise in reducing ASB incidents. </a:t>
          </a:r>
          <a:endParaRPr lang="en-US" sz="1700" kern="1200"/>
        </a:p>
      </dsp:txBody>
      <dsp:txXfrm>
        <a:off x="4025930" y="2196713"/>
        <a:ext cx="3135528" cy="1881316"/>
      </dsp:txXfrm>
    </dsp:sp>
    <dsp:sp modelId="{A614F875-1F55-414A-86FD-D16C2FA85A91}">
      <dsp:nvSpPr>
        <dsp:cNvPr id="0" name=""/>
        <dsp:cNvSpPr/>
      </dsp:nvSpPr>
      <dsp:spPr>
        <a:xfrm>
          <a:off x="7475011" y="2196713"/>
          <a:ext cx="3135528" cy="18813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Data from recent reports in England and Wales show a decrease in ASB crimes – highlighting the positive impact of policing strategies. </a:t>
          </a:r>
          <a:endParaRPr lang="en-US" sz="1700" kern="1200"/>
        </a:p>
      </dsp:txBody>
      <dsp:txXfrm>
        <a:off x="7475011" y="2196713"/>
        <a:ext cx="3135528" cy="18813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0025AC-4C96-4BED-AF38-5EF3BBA42CE8}"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DC593-2685-4D80-8743-690A664DB349}" type="slidenum">
              <a:t>‹#›</a:t>
            </a:fld>
            <a:endParaRPr lang="en-US"/>
          </a:p>
        </p:txBody>
      </p:sp>
    </p:spTree>
    <p:extLst>
      <p:ext uri="{BB962C8B-B14F-4D97-AF65-F5344CB8AC3E}">
        <p14:creationId xmlns:p14="http://schemas.microsoft.com/office/powerpoint/2010/main" val="3611097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DC593-2685-4D80-8743-690A664DB349}" type="slidenum">
              <a:rPr lang="en-GB" smtClean="0"/>
              <a:t>2</a:t>
            </a:fld>
            <a:endParaRPr lang="en-GB"/>
          </a:p>
        </p:txBody>
      </p:sp>
    </p:spTree>
    <p:extLst>
      <p:ext uri="{BB962C8B-B14F-4D97-AF65-F5344CB8AC3E}">
        <p14:creationId xmlns:p14="http://schemas.microsoft.com/office/powerpoint/2010/main" val="2276860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ensuring public safety and addressing disorderly conduct.</a:t>
            </a:r>
          </a:p>
        </p:txBody>
      </p:sp>
      <p:sp>
        <p:nvSpPr>
          <p:cNvPr id="4" name="Slide Number Placeholder 3"/>
          <p:cNvSpPr>
            <a:spLocks noGrp="1"/>
          </p:cNvSpPr>
          <p:nvPr>
            <p:ph type="sldNum" sz="quarter" idx="5"/>
          </p:nvPr>
        </p:nvSpPr>
        <p:spPr/>
        <p:txBody>
          <a:bodyPr/>
          <a:lstStyle/>
          <a:p>
            <a:fld id="{9EBDC593-2685-4D80-8743-690A664DB349}" type="slidenum">
              <a:t>3</a:t>
            </a:fld>
            <a:endParaRPr lang="en-US"/>
          </a:p>
        </p:txBody>
      </p:sp>
    </p:spTree>
    <p:extLst>
      <p:ext uri="{BB962C8B-B14F-4D97-AF65-F5344CB8AC3E}">
        <p14:creationId xmlns:p14="http://schemas.microsoft.com/office/powerpoint/2010/main" val="4158420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Hotspot: leading to better outcomes</a:t>
            </a:r>
          </a:p>
        </p:txBody>
      </p:sp>
      <p:sp>
        <p:nvSpPr>
          <p:cNvPr id="4" name="Slide Number Placeholder 3"/>
          <p:cNvSpPr>
            <a:spLocks noGrp="1"/>
          </p:cNvSpPr>
          <p:nvPr>
            <p:ph type="sldNum" sz="quarter" idx="5"/>
          </p:nvPr>
        </p:nvSpPr>
        <p:spPr/>
        <p:txBody>
          <a:bodyPr/>
          <a:lstStyle/>
          <a:p>
            <a:fld id="{9EBDC593-2685-4D80-8743-690A664DB349}" type="slidenum">
              <a:t>5</a:t>
            </a:fld>
            <a:endParaRPr lang="en-US"/>
          </a:p>
        </p:txBody>
      </p:sp>
    </p:spTree>
    <p:extLst>
      <p:ext uri="{BB962C8B-B14F-4D97-AF65-F5344CB8AC3E}">
        <p14:creationId xmlns:p14="http://schemas.microsoft.com/office/powerpoint/2010/main" val="446657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more areas now have CCTV, including the homes in communities. </a:t>
            </a:r>
          </a:p>
          <a:p>
            <a:endParaRPr lang="en-GB" dirty="0"/>
          </a:p>
        </p:txBody>
      </p:sp>
      <p:sp>
        <p:nvSpPr>
          <p:cNvPr id="4" name="Slide Number Placeholder 3"/>
          <p:cNvSpPr>
            <a:spLocks noGrp="1"/>
          </p:cNvSpPr>
          <p:nvPr>
            <p:ph type="sldNum" sz="quarter" idx="5"/>
          </p:nvPr>
        </p:nvSpPr>
        <p:spPr/>
        <p:txBody>
          <a:bodyPr/>
          <a:lstStyle/>
          <a:p>
            <a:fld id="{9EBDC593-2685-4D80-8743-690A664DB349}" type="slidenum">
              <a:rPr lang="en-GB" smtClean="0"/>
              <a:t>7</a:t>
            </a:fld>
            <a:endParaRPr lang="en-GB"/>
          </a:p>
        </p:txBody>
      </p:sp>
    </p:spTree>
    <p:extLst>
      <p:ext uri="{BB962C8B-B14F-4D97-AF65-F5344CB8AC3E}">
        <p14:creationId xmlns:p14="http://schemas.microsoft.com/office/powerpoint/2010/main" val="3798466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65976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5233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95832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24953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64495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31971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0383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52986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5066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62662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11/8/2024</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6593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11/8/2024</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503452363"/>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9.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news/30000-hours-of-extra-patrols-help-reduce-antisocial-behaviour" TargetMode="External"/><Relationship Id="rId3" Type="http://schemas.openxmlformats.org/officeDocument/2006/relationships/hyperlink" Target="https://www.crimeandjustice.org.uk/sites/crimeandjustice.org.uk/files/09627250308553540.pdf" TargetMode="External"/><Relationship Id="rId7" Type="http://schemas.openxmlformats.org/officeDocument/2006/relationships/hyperlink" Target="https://www.gloucestershire.police.uk/news/gloucestershire/news/new-online-tool-to-make-reporting-anti-social-behaviour-easier/" TargetMode="External"/><Relationship Id="rId2" Type="http://schemas.openxmlformats.org/officeDocument/2006/relationships/hyperlink" Target="https://www.smt.org.uk/joint-engagement-project-to-tackle-youth-annoyance-anti-social-behaviour/" TargetMode="External"/><Relationship Id="rId1" Type="http://schemas.openxmlformats.org/officeDocument/2006/relationships/slideLayout" Target="../slideLayouts/slideLayout2.xml"/><Relationship Id="rId6" Type="http://schemas.openxmlformats.org/officeDocument/2006/relationships/hyperlink" Target="https://crimerate.co.uk/anti-social-behaviour" TargetMode="External"/><Relationship Id="rId5" Type="http://schemas.openxmlformats.org/officeDocument/2006/relationships/hyperlink" Target="https://www.college.police.uk/article/anti-social-behaviour-awareness-week" TargetMode="External"/><Relationship Id="rId4" Type="http://schemas.openxmlformats.org/officeDocument/2006/relationships/hyperlink" Target="https://www.college.police.uk/anti-social-behaviour" TargetMode="External"/><Relationship Id="rId9" Type="http://schemas.openxmlformats.org/officeDocument/2006/relationships/hyperlink" Target="https://www.legislation.gov.uk/ukpga/2003/38/notes/division/2"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outhwalescommissioner.org.uk/commissioners-priorities/police-crime-plan-2023-27/a-safer-south-wales/" TargetMode="External"/><Relationship Id="rId3" Type="http://schemas.openxmlformats.org/officeDocument/2006/relationships/hyperlink" Target="https://www.legislation.gov.uk/ukpga/1986/64" TargetMode="External"/><Relationship Id="rId7" Type="http://schemas.openxmlformats.org/officeDocument/2006/relationships/hyperlink" Target="https://emergencyservicestimes.com/2024/07/11/the-impact-of-hotspot-policing-reducing-crime-one-neighbourhood-at-a-time/" TargetMode="External"/><Relationship Id="rId2" Type="http://schemas.openxmlformats.org/officeDocument/2006/relationships/hyperlink" Target="https://www.gov.uk/government/collections/anti-social-behaviour-crime-and-police-bill" TargetMode="External"/><Relationship Id="rId1" Type="http://schemas.openxmlformats.org/officeDocument/2006/relationships/slideLayout" Target="../slideLayouts/slideLayout2.xml"/><Relationship Id="rId6" Type="http://schemas.openxmlformats.org/officeDocument/2006/relationships/hyperlink" Target="https://www.resolveuk.org.uk/about/latest-news/mental-health-the-challenges-for-providers-dealing-with-anti-social-behaviour" TargetMode="External"/><Relationship Id="rId11" Type="http://schemas.openxmlformats.org/officeDocument/2006/relationships/hyperlink" Target="https://www.ukyouth.org/2024/02/youth-work-sets-people-up-for-life-but-funding-has-been-slashed-over-last-decade/" TargetMode="External"/><Relationship Id="rId5" Type="http://schemas.openxmlformats.org/officeDocument/2006/relationships/hyperlink" Target="https://www.met.police.uk/advice/advice-and-information/asb/asb/antisocial-behaviour/what-is-antisocial-behaviour/" TargetMode="External"/><Relationship Id="rId10" Type="http://schemas.openxmlformats.org/officeDocument/2006/relationships/hyperlink" Target="https://www.local.gov.uk/case-studies/sheffield-council-neighbourhood-officers-helping-reduce-asb-council-housing-tenants" TargetMode="External"/><Relationship Id="rId4" Type="http://schemas.openxmlformats.org/officeDocument/2006/relationships/hyperlink" Target="https://www.local.gov.uk/sites/default/files/documents/10.21%20PSPO%20guidance_06_1.pdf" TargetMode="External"/><Relationship Id="rId9" Type="http://schemas.openxmlformats.org/officeDocument/2006/relationships/hyperlink" Target="https://cobrafireandsecurity.co.uk/the-impact-of-cctv-on-cri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0"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4" name="Picture 3">
            <a:extLst>
              <a:ext uri="{FF2B5EF4-FFF2-40B4-BE49-F238E27FC236}">
                <a16:creationId xmlns:a16="http://schemas.microsoft.com/office/drawing/2014/main" id="{0E083797-78CD-C274-ED47-075F67D8CDAF}"/>
              </a:ext>
            </a:extLst>
          </p:cNvPr>
          <p:cNvPicPr>
            <a:picLocks noChangeAspect="1"/>
          </p:cNvPicPr>
          <p:nvPr/>
        </p:nvPicPr>
        <p:blipFill>
          <a:blip r:embed="rId3">
            <a:alphaModFix/>
          </a:blip>
          <a:srcRect l="25"/>
          <a:stretch/>
        </p:blipFill>
        <p:spPr>
          <a:xfrm>
            <a:off x="1530" y="10"/>
            <a:ext cx="12188941" cy="6857990"/>
          </a:xfrm>
          <a:prstGeom prst="rect">
            <a:avLst/>
          </a:prstGeom>
        </p:spPr>
      </p:pic>
      <p:sp>
        <p:nvSpPr>
          <p:cNvPr id="22" name="Rectangle 21">
            <a:extLst>
              <a:ext uri="{FF2B5EF4-FFF2-40B4-BE49-F238E27FC236}">
                <a16:creationId xmlns:a16="http://schemas.microsoft.com/office/drawing/2014/main" id="{E687037D-D197-4CDD-BB5E-43AEE9E53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55541" y="4114799"/>
            <a:ext cx="6744188" cy="2013995"/>
          </a:xfrm>
        </p:spPr>
        <p:txBody>
          <a:bodyPr anchor="b">
            <a:normAutofit/>
          </a:bodyPr>
          <a:lstStyle/>
          <a:p>
            <a:r>
              <a:rPr lang="en-US">
                <a:solidFill>
                  <a:srgbClr val="FFFFFF"/>
                </a:solidFill>
              </a:rPr>
              <a:t>Modern Policing: Anti Social Behaviour</a:t>
            </a:r>
          </a:p>
        </p:txBody>
      </p:sp>
      <p:sp>
        <p:nvSpPr>
          <p:cNvPr id="3" name="Subtitle 2"/>
          <p:cNvSpPr>
            <a:spLocks noGrp="1"/>
          </p:cNvSpPr>
          <p:nvPr>
            <p:ph type="subTitle" idx="1"/>
          </p:nvPr>
        </p:nvSpPr>
        <p:spPr>
          <a:xfrm>
            <a:off x="7348052" y="4114799"/>
            <a:ext cx="4407621" cy="2013995"/>
          </a:xfrm>
        </p:spPr>
        <p:txBody>
          <a:bodyPr anchor="b">
            <a:normAutofit/>
          </a:bodyPr>
          <a:lstStyle/>
          <a:p>
            <a:r>
              <a:rPr lang="en-US">
                <a:solidFill>
                  <a:srgbClr val="FFFFFF"/>
                </a:solidFill>
              </a:rPr>
              <a:t>By Tanith Coulson</a:t>
            </a:r>
            <a:br>
              <a:rPr lang="en-US">
                <a:solidFill>
                  <a:srgbClr val="FFFFFF"/>
                </a:solidFill>
              </a:rPr>
            </a:br>
            <a:r>
              <a:rPr lang="en-US">
                <a:solidFill>
                  <a:srgbClr val="FFFFFF"/>
                </a:solidFill>
              </a:rPr>
              <a:t>2304246</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nti-social Behaviour :: Inquilab Housing Association Ltd.">
            <a:extLst>
              <a:ext uri="{FF2B5EF4-FFF2-40B4-BE49-F238E27FC236}">
                <a16:creationId xmlns:a16="http://schemas.microsoft.com/office/drawing/2014/main" id="{68FECF8F-D820-888C-B820-B25D1B0BA30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87120" y="542441"/>
            <a:ext cx="5704880" cy="51609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E5122CE-7E17-EA2E-ED23-66BEA50CB6F1}"/>
              </a:ext>
            </a:extLst>
          </p:cNvPr>
          <p:cNvSpPr>
            <a:spLocks noGrp="1"/>
          </p:cNvSpPr>
          <p:nvPr>
            <p:ph type="title"/>
          </p:nvPr>
        </p:nvSpPr>
        <p:spPr/>
        <p:txBody>
          <a:bodyPr/>
          <a:lstStyle/>
          <a:p>
            <a:r>
              <a:rPr lang="en-US" dirty="0"/>
              <a:t>Introduction </a:t>
            </a:r>
          </a:p>
        </p:txBody>
      </p:sp>
      <p:graphicFrame>
        <p:nvGraphicFramePr>
          <p:cNvPr id="1030" name="Content Placeholder 2">
            <a:extLst>
              <a:ext uri="{FF2B5EF4-FFF2-40B4-BE49-F238E27FC236}">
                <a16:creationId xmlns:a16="http://schemas.microsoft.com/office/drawing/2014/main" id="{6EBA558D-36FD-22F5-A99A-F00F43CCA481}"/>
              </a:ext>
            </a:extLst>
          </p:cNvPr>
          <p:cNvGraphicFramePr>
            <a:graphicFrameLocks noGrp="1"/>
          </p:cNvGraphicFramePr>
          <p:nvPr>
            <p:ph idx="1"/>
          </p:nvPr>
        </p:nvGraphicFramePr>
        <p:xfrm>
          <a:off x="457200" y="2096713"/>
          <a:ext cx="7685037" cy="4080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D4233B11-B276-DB0E-E1CC-E423CDB85597}"/>
              </a:ext>
            </a:extLst>
          </p:cNvPr>
          <p:cNvSpPr txBox="1"/>
          <p:nvPr/>
        </p:nvSpPr>
        <p:spPr>
          <a:xfrm>
            <a:off x="8267387" y="0"/>
            <a:ext cx="6172200" cy="307777"/>
          </a:xfrm>
          <a:prstGeom prst="rect">
            <a:avLst/>
          </a:prstGeom>
          <a:noFill/>
        </p:spPr>
        <p:txBody>
          <a:bodyPr wrap="square">
            <a:spAutoFit/>
          </a:bodyPr>
          <a:lstStyle/>
          <a:p>
            <a:r>
              <a:rPr lang="en-GB" sz="1400" dirty="0"/>
              <a:t>https://images.app.goo.gl/3mjjW2W7x8xVHCD18</a:t>
            </a:r>
          </a:p>
        </p:txBody>
      </p:sp>
    </p:spTree>
    <p:extLst>
      <p:ext uri="{BB962C8B-B14F-4D97-AF65-F5344CB8AC3E}">
        <p14:creationId xmlns:p14="http://schemas.microsoft.com/office/powerpoint/2010/main" val="314352490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0D630-BDDE-4C68-F8D6-FC3741AD8740}"/>
              </a:ext>
            </a:extLst>
          </p:cNvPr>
          <p:cNvSpPr>
            <a:spLocks noGrp="1"/>
          </p:cNvSpPr>
          <p:nvPr>
            <p:ph type="title"/>
          </p:nvPr>
        </p:nvSpPr>
        <p:spPr/>
        <p:txBody>
          <a:bodyPr/>
          <a:lstStyle/>
          <a:p>
            <a:r>
              <a:rPr lang="en-GB" dirty="0"/>
              <a:t>Legislation </a:t>
            </a:r>
            <a:r>
              <a:rPr lang="en-US" dirty="0"/>
              <a:t>and Policies</a:t>
            </a:r>
          </a:p>
        </p:txBody>
      </p:sp>
      <p:sp>
        <p:nvSpPr>
          <p:cNvPr id="3" name="Content Placeholder 2">
            <a:extLst>
              <a:ext uri="{FF2B5EF4-FFF2-40B4-BE49-F238E27FC236}">
                <a16:creationId xmlns:a16="http://schemas.microsoft.com/office/drawing/2014/main" id="{5CEBE2E3-0FE2-1BAD-D25B-2C2327F7308F}"/>
              </a:ext>
            </a:extLst>
          </p:cNvPr>
          <p:cNvSpPr>
            <a:spLocks noGrp="1"/>
          </p:cNvSpPr>
          <p:nvPr>
            <p:ph idx="1"/>
          </p:nvPr>
        </p:nvSpPr>
        <p:spPr/>
        <p:txBody>
          <a:bodyPr vert="horz" lIns="91440" tIns="45720" rIns="91440" bIns="45720" rtlCol="0" anchor="t">
            <a:noAutofit/>
          </a:bodyPr>
          <a:lstStyle/>
          <a:p>
            <a:pPr marL="285750" indent="-285750"/>
            <a:endParaRPr lang="en-US" sz="2800" dirty="0"/>
          </a:p>
          <a:p>
            <a:pPr marL="285750" indent="-285750"/>
            <a:endParaRPr lang="en-GB" sz="2800" dirty="0"/>
          </a:p>
        </p:txBody>
      </p:sp>
      <p:pic>
        <p:nvPicPr>
          <p:cNvPr id="2050" name="Picture 2" descr="Learn About Close Protection Law and Legislation">
            <a:extLst>
              <a:ext uri="{FF2B5EF4-FFF2-40B4-BE49-F238E27FC236}">
                <a16:creationId xmlns:a16="http://schemas.microsoft.com/office/drawing/2014/main" id="{34AC8575-F214-6354-DBA5-44ABB72393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8348" y="807526"/>
            <a:ext cx="4888432" cy="325303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DAA3D9-C8D6-4B60-A0EB-01E672FF984B}"/>
              </a:ext>
            </a:extLst>
          </p:cNvPr>
          <p:cNvSpPr txBox="1"/>
          <p:nvPr/>
        </p:nvSpPr>
        <p:spPr>
          <a:xfrm>
            <a:off x="8428666" y="380738"/>
            <a:ext cx="6096000" cy="276999"/>
          </a:xfrm>
          <a:prstGeom prst="rect">
            <a:avLst/>
          </a:prstGeom>
          <a:noFill/>
        </p:spPr>
        <p:txBody>
          <a:bodyPr wrap="square">
            <a:spAutoFit/>
          </a:bodyPr>
          <a:lstStyle/>
          <a:p>
            <a:r>
              <a:rPr lang="en-GB" sz="1200" dirty="0"/>
              <a:t>https://images.app.goo.gl/A3KrCsni8ikZxbxw7</a:t>
            </a:r>
          </a:p>
        </p:txBody>
      </p:sp>
      <p:graphicFrame>
        <p:nvGraphicFramePr>
          <p:cNvPr id="2054" name="Content Placeholder 2">
            <a:extLst>
              <a:ext uri="{FF2B5EF4-FFF2-40B4-BE49-F238E27FC236}">
                <a16:creationId xmlns:a16="http://schemas.microsoft.com/office/drawing/2014/main" id="{F2E63A77-8440-63EB-97ED-43318C453613}"/>
              </a:ext>
            </a:extLst>
          </p:cNvPr>
          <p:cNvGraphicFramePr/>
          <p:nvPr>
            <p:extLst>
              <p:ext uri="{D42A27DB-BD31-4B8C-83A1-F6EECF244321}">
                <p14:modId xmlns:p14="http://schemas.microsoft.com/office/powerpoint/2010/main" val="3855728003"/>
              </p:ext>
            </p:extLst>
          </p:nvPr>
        </p:nvGraphicFramePr>
        <p:xfrm>
          <a:off x="457199" y="2106780"/>
          <a:ext cx="7685037" cy="4080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85346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33"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035" name="Group 1034">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1036" name="Freeform: Shape 1035">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038" name="Oval 1037">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039" name="Freeform: Shape 1038">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104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1AE46C6-F822-3131-7524-B55B26F4B0A9}"/>
              </a:ext>
            </a:extLst>
          </p:cNvPr>
          <p:cNvSpPr>
            <a:spLocks noGrp="1"/>
          </p:cNvSpPr>
          <p:nvPr>
            <p:ph type="title"/>
          </p:nvPr>
        </p:nvSpPr>
        <p:spPr>
          <a:xfrm>
            <a:off x="457201" y="668049"/>
            <a:ext cx="5505994" cy="1325563"/>
          </a:xfrm>
        </p:spPr>
        <p:txBody>
          <a:bodyPr>
            <a:normAutofit/>
          </a:bodyPr>
          <a:lstStyle/>
          <a:p>
            <a:r>
              <a:rPr lang="en-GB" dirty="0"/>
              <a:t>Effectiveness of Powers</a:t>
            </a:r>
          </a:p>
        </p:txBody>
      </p:sp>
      <p:pic>
        <p:nvPicPr>
          <p:cNvPr id="1026" name="Picture 2" descr="Police Misuse of Stop &amp; Search Powers: A Vicious Circle – Iain Gould –  Actions Against the Police Solicitor">
            <a:extLst>
              <a:ext uri="{FF2B5EF4-FFF2-40B4-BE49-F238E27FC236}">
                <a16:creationId xmlns:a16="http://schemas.microsoft.com/office/drawing/2014/main" id="{12225E24-D0CF-B3C2-0655-682FA51C5CA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1097" r="3" b="6023"/>
          <a:stretch/>
        </p:blipFill>
        <p:spPr bwMode="auto">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9BD7AAF-287D-CB1D-CD78-5BEA68817480}"/>
              </a:ext>
            </a:extLst>
          </p:cNvPr>
          <p:cNvGraphicFramePr>
            <a:graphicFrameLocks noGrp="1"/>
          </p:cNvGraphicFramePr>
          <p:nvPr>
            <p:ph idx="1"/>
            <p:extLst>
              <p:ext uri="{D42A27DB-BD31-4B8C-83A1-F6EECF244321}">
                <p14:modId xmlns:p14="http://schemas.microsoft.com/office/powerpoint/2010/main" val="1152265930"/>
              </p:ext>
            </p:extLst>
          </p:nvPr>
        </p:nvGraphicFramePr>
        <p:xfrm>
          <a:off x="457201" y="2096713"/>
          <a:ext cx="5505994" cy="4080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91A98A4B-793F-7F18-82E9-DC8CE3B4E759}"/>
              </a:ext>
            </a:extLst>
          </p:cNvPr>
          <p:cNvSpPr txBox="1"/>
          <p:nvPr/>
        </p:nvSpPr>
        <p:spPr>
          <a:xfrm>
            <a:off x="7184571" y="5118321"/>
            <a:ext cx="6096000" cy="369332"/>
          </a:xfrm>
          <a:prstGeom prst="rect">
            <a:avLst/>
          </a:prstGeom>
          <a:noFill/>
        </p:spPr>
        <p:txBody>
          <a:bodyPr wrap="square">
            <a:spAutoFit/>
          </a:bodyPr>
          <a:lstStyle/>
          <a:p>
            <a:r>
              <a:rPr lang="en-GB" dirty="0"/>
              <a:t>https://images.app.goo.gl/qSPv5ns8CcJbbUY87</a:t>
            </a:r>
          </a:p>
        </p:txBody>
      </p:sp>
    </p:spTree>
    <p:extLst>
      <p:ext uri="{BB962C8B-B14F-4D97-AF65-F5344CB8AC3E}">
        <p14:creationId xmlns:p14="http://schemas.microsoft.com/office/powerpoint/2010/main" val="25940023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ome | Dyfed-Powys Police">
            <a:extLst>
              <a:ext uri="{FF2B5EF4-FFF2-40B4-BE49-F238E27FC236}">
                <a16:creationId xmlns:a16="http://schemas.microsoft.com/office/drawing/2014/main" id="{DC7B439F-FC94-D379-7BD2-D5723B2A3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2275" y="719786"/>
            <a:ext cx="5340831" cy="34170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317A5C3-91DE-3961-92E9-C2C9775340B2}"/>
              </a:ext>
            </a:extLst>
          </p:cNvPr>
          <p:cNvSpPr>
            <a:spLocks noGrp="1"/>
          </p:cNvSpPr>
          <p:nvPr>
            <p:ph type="title"/>
          </p:nvPr>
        </p:nvSpPr>
        <p:spPr/>
        <p:txBody>
          <a:bodyPr/>
          <a:lstStyle/>
          <a:p>
            <a:r>
              <a:rPr lang="en-US" dirty="0"/>
              <a:t>Police Role: Tackling ASB</a:t>
            </a:r>
          </a:p>
        </p:txBody>
      </p:sp>
      <p:graphicFrame>
        <p:nvGraphicFramePr>
          <p:cNvPr id="3076" name="Content Placeholder 2">
            <a:extLst>
              <a:ext uri="{FF2B5EF4-FFF2-40B4-BE49-F238E27FC236}">
                <a16:creationId xmlns:a16="http://schemas.microsoft.com/office/drawing/2014/main" id="{CD89F6CF-EA70-1DF9-7A31-D9C98DC8C3D3}"/>
              </a:ext>
            </a:extLst>
          </p:cNvPr>
          <p:cNvGraphicFramePr>
            <a:graphicFrameLocks noGrp="1"/>
          </p:cNvGraphicFramePr>
          <p:nvPr>
            <p:ph idx="1"/>
          </p:nvPr>
        </p:nvGraphicFramePr>
        <p:xfrm>
          <a:off x="457200" y="2096713"/>
          <a:ext cx="7685037" cy="4080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4A6AE4D8-C2DC-B035-087E-A992057B89D8}"/>
              </a:ext>
            </a:extLst>
          </p:cNvPr>
          <p:cNvSpPr txBox="1"/>
          <p:nvPr/>
        </p:nvSpPr>
        <p:spPr>
          <a:xfrm>
            <a:off x="7803396" y="391050"/>
            <a:ext cx="6096000" cy="276999"/>
          </a:xfrm>
          <a:prstGeom prst="rect">
            <a:avLst/>
          </a:prstGeom>
          <a:noFill/>
        </p:spPr>
        <p:txBody>
          <a:bodyPr wrap="square">
            <a:spAutoFit/>
          </a:bodyPr>
          <a:lstStyle/>
          <a:p>
            <a:r>
              <a:rPr lang="en-GB" sz="1200" dirty="0"/>
              <a:t>https://images.app.goo.gl/7HcqwSvmskcqPxKu8</a:t>
            </a:r>
          </a:p>
        </p:txBody>
      </p:sp>
    </p:spTree>
    <p:extLst>
      <p:ext uri="{BB962C8B-B14F-4D97-AF65-F5344CB8AC3E}">
        <p14:creationId xmlns:p14="http://schemas.microsoft.com/office/powerpoint/2010/main" val="2651353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0AE5-FD6A-4A13-17F6-CAF04090CCCD}"/>
              </a:ext>
            </a:extLst>
          </p:cNvPr>
          <p:cNvSpPr>
            <a:spLocks noGrp="1"/>
          </p:cNvSpPr>
          <p:nvPr>
            <p:ph type="title"/>
          </p:nvPr>
        </p:nvSpPr>
        <p:spPr/>
        <p:txBody>
          <a:bodyPr/>
          <a:lstStyle/>
          <a:p>
            <a:r>
              <a:rPr lang="en-GB" dirty="0"/>
              <a:t>Impact on Vulnerable Groups</a:t>
            </a:r>
          </a:p>
        </p:txBody>
      </p:sp>
      <p:graphicFrame>
        <p:nvGraphicFramePr>
          <p:cNvPr id="4100" name="Content Placeholder 2">
            <a:extLst>
              <a:ext uri="{FF2B5EF4-FFF2-40B4-BE49-F238E27FC236}">
                <a16:creationId xmlns:a16="http://schemas.microsoft.com/office/drawing/2014/main" id="{C36DEC6D-ACC5-AA12-5EDC-2B1D339E7630}"/>
              </a:ext>
            </a:extLst>
          </p:cNvPr>
          <p:cNvGraphicFramePr>
            <a:graphicFrameLocks noGrp="1"/>
          </p:cNvGraphicFramePr>
          <p:nvPr>
            <p:ph idx="1"/>
            <p:extLst>
              <p:ext uri="{D42A27DB-BD31-4B8C-83A1-F6EECF244321}">
                <p14:modId xmlns:p14="http://schemas.microsoft.com/office/powerpoint/2010/main" val="196558087"/>
              </p:ext>
            </p:extLst>
          </p:nvPr>
        </p:nvGraphicFramePr>
        <p:xfrm>
          <a:off x="5225420" y="2586348"/>
          <a:ext cx="6509380" cy="4080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270+ Vulnerable People Icon Stock Illustrations, Royalty-Free Vector  Graphics &amp; Clip Art - iStock">
            <a:extLst>
              <a:ext uri="{FF2B5EF4-FFF2-40B4-BE49-F238E27FC236}">
                <a16:creationId xmlns:a16="http://schemas.microsoft.com/office/drawing/2014/main" id="{367ED3BE-1EA6-33BF-96C7-07E953E05AE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4915" y="2157319"/>
            <a:ext cx="4341767" cy="36181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8994A4-51C5-92BA-C3B9-4FBF9DBD86E9}"/>
              </a:ext>
            </a:extLst>
          </p:cNvPr>
          <p:cNvSpPr txBox="1"/>
          <p:nvPr/>
        </p:nvSpPr>
        <p:spPr>
          <a:xfrm>
            <a:off x="1315539" y="5775458"/>
            <a:ext cx="3701143" cy="276999"/>
          </a:xfrm>
          <a:prstGeom prst="rect">
            <a:avLst/>
          </a:prstGeom>
          <a:noFill/>
        </p:spPr>
        <p:txBody>
          <a:bodyPr wrap="square">
            <a:spAutoFit/>
          </a:bodyPr>
          <a:lstStyle/>
          <a:p>
            <a:r>
              <a:rPr lang="en-GB" sz="1200"/>
              <a:t>https://images.app.goo.gl/FeWAcoamXuH1Sw5h8</a:t>
            </a:r>
          </a:p>
        </p:txBody>
      </p:sp>
      <p:sp>
        <p:nvSpPr>
          <p:cNvPr id="4" name="TextBox 3">
            <a:extLst>
              <a:ext uri="{FF2B5EF4-FFF2-40B4-BE49-F238E27FC236}">
                <a16:creationId xmlns:a16="http://schemas.microsoft.com/office/drawing/2014/main" id="{9009E5AD-1613-AA8B-C541-260DCD083619}"/>
              </a:ext>
            </a:extLst>
          </p:cNvPr>
          <p:cNvSpPr txBox="1"/>
          <p:nvPr/>
        </p:nvSpPr>
        <p:spPr>
          <a:xfrm>
            <a:off x="7803396" y="391050"/>
            <a:ext cx="6096000" cy="276999"/>
          </a:xfrm>
          <a:prstGeom prst="rect">
            <a:avLst/>
          </a:prstGeom>
          <a:noFill/>
        </p:spPr>
        <p:txBody>
          <a:bodyPr wrap="square">
            <a:spAutoFit/>
          </a:bodyPr>
          <a:lstStyle/>
          <a:p>
            <a:r>
              <a:rPr lang="en-GB" sz="1200" dirty="0"/>
              <a:t>https://images.app.goo.gl/7HcqwSvmskcqPxKu8</a:t>
            </a:r>
          </a:p>
        </p:txBody>
      </p:sp>
    </p:spTree>
    <p:extLst>
      <p:ext uri="{BB962C8B-B14F-4D97-AF65-F5344CB8AC3E}">
        <p14:creationId xmlns:p14="http://schemas.microsoft.com/office/powerpoint/2010/main" val="342182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2"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4"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36"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A6F49354-08FC-BDDC-2856-C7FBEACAF28A}"/>
              </a:ext>
            </a:extLst>
          </p:cNvPr>
          <p:cNvSpPr>
            <a:spLocks noGrp="1"/>
          </p:cNvSpPr>
          <p:nvPr>
            <p:ph type="title"/>
          </p:nvPr>
        </p:nvSpPr>
        <p:spPr>
          <a:xfrm>
            <a:off x="457200" y="668049"/>
            <a:ext cx="3313075" cy="5589741"/>
          </a:xfrm>
        </p:spPr>
        <p:txBody>
          <a:bodyPr>
            <a:normAutofit/>
          </a:bodyPr>
          <a:lstStyle/>
          <a:p>
            <a:r>
              <a:rPr lang="en-GB" sz="4800" dirty="0"/>
              <a:t>Innovative and Preventative Approaches</a:t>
            </a:r>
          </a:p>
        </p:txBody>
      </p:sp>
      <p:graphicFrame>
        <p:nvGraphicFramePr>
          <p:cNvPr id="26" name="Content Placeholder 2">
            <a:extLst>
              <a:ext uri="{FF2B5EF4-FFF2-40B4-BE49-F238E27FC236}">
                <a16:creationId xmlns:a16="http://schemas.microsoft.com/office/drawing/2014/main" id="{13878C70-8564-61A0-578A-78528FD0C113}"/>
              </a:ext>
            </a:extLst>
          </p:cNvPr>
          <p:cNvGraphicFramePr>
            <a:graphicFrameLocks noGrp="1"/>
          </p:cNvGraphicFramePr>
          <p:nvPr>
            <p:ph idx="1"/>
            <p:extLst>
              <p:ext uri="{D42A27DB-BD31-4B8C-83A1-F6EECF244321}">
                <p14:modId xmlns:p14="http://schemas.microsoft.com/office/powerpoint/2010/main" val="1843357883"/>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South Wales Police - Wikipedia">
            <a:extLst>
              <a:ext uri="{FF2B5EF4-FFF2-40B4-BE49-F238E27FC236}">
                <a16:creationId xmlns:a16="http://schemas.microsoft.com/office/drawing/2014/main" id="{4149F2DD-A5CE-D481-C3C3-4A001ECBD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0952" y="163705"/>
            <a:ext cx="2573902" cy="3265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5">
            <a:extLst>
              <a:ext uri="{FF2B5EF4-FFF2-40B4-BE49-F238E27FC236}">
                <a16:creationId xmlns:a16="http://schemas.microsoft.com/office/drawing/2014/main" id="{042DCBEE-1EAD-A726-BAC4-3C53BF5D09A3}"/>
              </a:ext>
            </a:extLst>
          </p:cNvPr>
          <p:cNvSpPr txBox="1"/>
          <p:nvPr/>
        </p:nvSpPr>
        <p:spPr>
          <a:xfrm>
            <a:off x="0" y="57024"/>
            <a:ext cx="4957313"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rgbClr val="D8D8D8"/>
                </a:solidFill>
              </a:rPr>
              <a:t>https://images.app.goo.gl/bXi1s9M444ei5sc89</a:t>
            </a:r>
          </a:p>
        </p:txBody>
      </p:sp>
    </p:spTree>
    <p:extLst>
      <p:ext uri="{BB962C8B-B14F-4D97-AF65-F5344CB8AC3E}">
        <p14:creationId xmlns:p14="http://schemas.microsoft.com/office/powerpoint/2010/main" val="570360028"/>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C7DC96D6-0134-4EA3-8B0A-6A255D6BD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78029" y="199915"/>
            <a:ext cx="2948860" cy="6658085"/>
            <a:chOff x="9078029" y="199915"/>
            <a:chExt cx="2948860" cy="6658085"/>
          </a:xfrm>
        </p:grpSpPr>
        <p:sp>
          <p:nvSpPr>
            <p:cNvPr id="13" name="Oval 12">
              <a:extLst>
                <a:ext uri="{FF2B5EF4-FFF2-40B4-BE49-F238E27FC236}">
                  <a16:creationId xmlns:a16="http://schemas.microsoft.com/office/drawing/2014/main" id="{FA484B57-E0AB-40D7-94A9-A329991EB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96665" y="199915"/>
              <a:ext cx="491650" cy="491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raphic 9">
              <a:extLst>
                <a:ext uri="{FF2B5EF4-FFF2-40B4-BE49-F238E27FC236}">
                  <a16:creationId xmlns:a16="http://schemas.microsoft.com/office/drawing/2014/main" id="{3E75AC37-AB18-487B-8182-38DE4F4C9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86126" y="3917237"/>
              <a:ext cx="2932666" cy="294885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15" name="Graphic 9">
              <a:extLst>
                <a:ext uri="{FF2B5EF4-FFF2-40B4-BE49-F238E27FC236}">
                  <a16:creationId xmlns:a16="http://schemas.microsoft.com/office/drawing/2014/main" id="{3D5AE2D9-14F3-4498-A3C2-0E5244277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78030" y="891480"/>
              <a:ext cx="2948859" cy="2948858"/>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75000"/>
                </a:schemeClr>
              </a:fgClr>
              <a:bgClr>
                <a:schemeClr val="accent4">
                  <a:lumMod val="60000"/>
                  <a:lumOff val="40000"/>
                </a:schemeClr>
              </a:bgClr>
            </a:pattFill>
            <a:ln w="9525" cap="flat">
              <a:noFill/>
              <a:prstDash val="solid"/>
              <a:miter/>
            </a:ln>
          </p:spPr>
          <p:txBody>
            <a:bodyPr rtlCol="0" anchor="ctr"/>
            <a:lstStyle/>
            <a:p>
              <a:endParaRPr lang="en-US" dirty="0"/>
            </a:p>
          </p:txBody>
        </p:sp>
        <p:sp>
          <p:nvSpPr>
            <p:cNvPr id="16" name="Oval 15">
              <a:extLst>
                <a:ext uri="{FF2B5EF4-FFF2-40B4-BE49-F238E27FC236}">
                  <a16:creationId xmlns:a16="http://schemas.microsoft.com/office/drawing/2014/main" id="{DC281A9A-F165-4FAE-B7EE-3DCDA7D62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63633" y="3793556"/>
              <a:ext cx="355343" cy="355343"/>
            </a:xfrm>
            <a:prstGeom prst="ellipse">
              <a:avLst/>
            </a:prstGeom>
            <a:solidFill>
              <a:schemeClr val="accent1">
                <a:lumMod val="60000"/>
                <a:lumOff val="40000"/>
              </a:schemeClr>
            </a:solidFill>
            <a:ln w="9331" cap="flat">
              <a:noFill/>
              <a:prstDash val="solid"/>
              <a:miter/>
            </a:ln>
          </p:spPr>
          <p:txBody>
            <a:bodyPr rtlCol="0" anchor="ctr"/>
            <a:lstStyle/>
            <a:p>
              <a:endParaRPr lang="en-US">
                <a:solidFill>
                  <a:schemeClr val="tx1"/>
                </a:solidFill>
              </a:endParaRPr>
            </a:p>
          </p:txBody>
        </p:sp>
      </p:grpSp>
      <p:sp>
        <p:nvSpPr>
          <p:cNvPr id="18"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dirty="0"/>
          </a:p>
        </p:txBody>
      </p:sp>
      <p:sp>
        <p:nvSpPr>
          <p:cNvPr id="2" name="Title 1">
            <a:extLst>
              <a:ext uri="{FF2B5EF4-FFF2-40B4-BE49-F238E27FC236}">
                <a16:creationId xmlns:a16="http://schemas.microsoft.com/office/drawing/2014/main" id="{D2C5A8FB-CE32-80EF-C50E-D5EA412F424E}"/>
              </a:ext>
            </a:extLst>
          </p:cNvPr>
          <p:cNvSpPr>
            <a:spLocks noGrp="1"/>
          </p:cNvSpPr>
          <p:nvPr>
            <p:ph type="title"/>
          </p:nvPr>
        </p:nvSpPr>
        <p:spPr>
          <a:xfrm>
            <a:off x="457200" y="668049"/>
            <a:ext cx="7685037" cy="1325563"/>
          </a:xfrm>
        </p:spPr>
        <p:txBody>
          <a:bodyPr>
            <a:normAutofit/>
          </a:bodyPr>
          <a:lstStyle/>
          <a:p>
            <a:r>
              <a:rPr lang="en-GB" dirty="0"/>
              <a:t>Challenges in Modern Times</a:t>
            </a:r>
          </a:p>
        </p:txBody>
      </p:sp>
      <p:sp>
        <p:nvSpPr>
          <p:cNvPr id="3" name="Content Placeholder 2">
            <a:extLst>
              <a:ext uri="{FF2B5EF4-FFF2-40B4-BE49-F238E27FC236}">
                <a16:creationId xmlns:a16="http://schemas.microsoft.com/office/drawing/2014/main" id="{28AF09D0-69F0-AA86-AA3E-A441ABF2799D}"/>
              </a:ext>
            </a:extLst>
          </p:cNvPr>
          <p:cNvSpPr>
            <a:spLocks noGrp="1"/>
          </p:cNvSpPr>
          <p:nvPr>
            <p:ph idx="1"/>
          </p:nvPr>
        </p:nvSpPr>
        <p:spPr>
          <a:xfrm>
            <a:off x="457200" y="2096713"/>
            <a:ext cx="7685037" cy="4080250"/>
          </a:xfrm>
        </p:spPr>
        <p:txBody>
          <a:bodyPr>
            <a:normAutofit/>
          </a:bodyPr>
          <a:lstStyle/>
          <a:p>
            <a:r>
              <a:rPr lang="en-GB" sz="1700" dirty="0"/>
              <a:t>Young People</a:t>
            </a:r>
            <a:br>
              <a:rPr lang="en-GB" sz="1700" dirty="0"/>
            </a:br>
            <a:r>
              <a:rPr lang="en-GB" sz="1700" dirty="0"/>
              <a:t>Berry (2003) claims that accusing young people of committing ASB offences is a “problematic and even dangerous assertion”. The offences often associated with young people makes up to 52%. </a:t>
            </a:r>
          </a:p>
          <a:p>
            <a:r>
              <a:rPr lang="en-GB" sz="1700" dirty="0"/>
              <a:t>Funding </a:t>
            </a:r>
            <a:br>
              <a:rPr lang="en-GB" sz="1700" dirty="0"/>
            </a:br>
            <a:r>
              <a:rPr lang="en-GB" sz="1700" dirty="0"/>
              <a:t>The funding for youth work in England has fallen by more than 60% between 2011-2021, from £1,058.2 million to £408.5m.</a:t>
            </a:r>
          </a:p>
          <a:p>
            <a:r>
              <a:rPr lang="en-GB" sz="1700" dirty="0"/>
              <a:t>Reductions in local youth provision has seen a rise in certain types of crime and anti-social behaviour, including:</a:t>
            </a:r>
            <a:br>
              <a:rPr lang="en-GB" sz="1700" dirty="0"/>
            </a:br>
            <a:r>
              <a:rPr lang="en-GB" sz="1700" dirty="0"/>
              <a:t>    - Number of children cautioned or sentenced </a:t>
            </a:r>
            <a:br>
              <a:rPr lang="en-GB" sz="1700" dirty="0"/>
            </a:br>
            <a:r>
              <a:rPr lang="en-GB" sz="1700" dirty="0"/>
              <a:t>    - Proportion of young people who reoffend</a:t>
            </a:r>
            <a:br>
              <a:rPr lang="en-GB" sz="1700" dirty="0"/>
            </a:br>
            <a:r>
              <a:rPr lang="en-GB" sz="1700" dirty="0"/>
              <a:t>    - Bike thefts</a:t>
            </a:r>
            <a:br>
              <a:rPr lang="en-GB" sz="1700" dirty="0"/>
            </a:br>
            <a:r>
              <a:rPr lang="en-GB" sz="1700" dirty="0"/>
              <a:t>    - Weapon possession offences</a:t>
            </a:r>
            <a:br>
              <a:rPr lang="en-GB" sz="1700" dirty="0"/>
            </a:br>
            <a:r>
              <a:rPr lang="en-GB" sz="1700" dirty="0"/>
              <a:t>    - Shoplifting</a:t>
            </a:r>
          </a:p>
          <a:p>
            <a:pPr marL="0" indent="0">
              <a:buNone/>
            </a:pPr>
            <a:r>
              <a:rPr lang="en-GB" sz="1700" b="1" dirty="0"/>
              <a:t>(UK Youth, 2024)</a:t>
            </a:r>
          </a:p>
        </p:txBody>
      </p:sp>
    </p:spTree>
    <p:extLst>
      <p:ext uri="{BB962C8B-B14F-4D97-AF65-F5344CB8AC3E}">
        <p14:creationId xmlns:p14="http://schemas.microsoft.com/office/powerpoint/2010/main" val="385344493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3EBC3-BB51-2F3F-3728-63B1170BA573}"/>
              </a:ext>
            </a:extLst>
          </p:cNvPr>
          <p:cNvSpPr>
            <a:spLocks noGrp="1"/>
          </p:cNvSpPr>
          <p:nvPr>
            <p:ph type="title"/>
          </p:nvPr>
        </p:nvSpPr>
        <p:spPr/>
        <p:txBody>
          <a:bodyPr/>
          <a:lstStyle/>
          <a:p>
            <a:r>
              <a:rPr lang="en-GB" dirty="0"/>
              <a:t>Police Power and Engagement</a:t>
            </a:r>
          </a:p>
        </p:txBody>
      </p:sp>
      <p:graphicFrame>
        <p:nvGraphicFramePr>
          <p:cNvPr id="5124" name="Content Placeholder 2">
            <a:extLst>
              <a:ext uri="{FF2B5EF4-FFF2-40B4-BE49-F238E27FC236}">
                <a16:creationId xmlns:a16="http://schemas.microsoft.com/office/drawing/2014/main" id="{03CFE535-504E-09FA-FAFB-9452B87D048B}"/>
              </a:ext>
            </a:extLst>
          </p:cNvPr>
          <p:cNvGraphicFramePr>
            <a:graphicFrameLocks noGrp="1"/>
          </p:cNvGraphicFramePr>
          <p:nvPr>
            <p:ph idx="1"/>
            <p:extLst>
              <p:ext uri="{D42A27DB-BD31-4B8C-83A1-F6EECF244321}">
                <p14:modId xmlns:p14="http://schemas.microsoft.com/office/powerpoint/2010/main" val="3370235735"/>
              </p:ext>
            </p:extLst>
          </p:nvPr>
        </p:nvGraphicFramePr>
        <p:xfrm>
          <a:off x="457200" y="2377980"/>
          <a:ext cx="10167257" cy="4080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South Wales Police and Crime Commissioner - Wikipedia">
            <a:extLst>
              <a:ext uri="{FF2B5EF4-FFF2-40B4-BE49-F238E27FC236}">
                <a16:creationId xmlns:a16="http://schemas.microsoft.com/office/drawing/2014/main" id="{C6E853B6-DCB0-135C-B0F5-1BB2CE936BE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86101" y="268644"/>
            <a:ext cx="4524923" cy="18280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98ECE74-29CB-5B75-D94B-B21FF25995D9}"/>
              </a:ext>
            </a:extLst>
          </p:cNvPr>
          <p:cNvSpPr txBox="1"/>
          <p:nvPr/>
        </p:nvSpPr>
        <p:spPr>
          <a:xfrm>
            <a:off x="7351938" y="-85651"/>
            <a:ext cx="6096000" cy="369332"/>
          </a:xfrm>
          <a:prstGeom prst="rect">
            <a:avLst/>
          </a:prstGeom>
          <a:noFill/>
        </p:spPr>
        <p:txBody>
          <a:bodyPr wrap="square">
            <a:spAutoFit/>
          </a:bodyPr>
          <a:lstStyle/>
          <a:p>
            <a:r>
              <a:rPr lang="en-GB" dirty="0"/>
              <a:t>https://images.app.goo.gl/QY7yTVxk2PNZUN916</a:t>
            </a:r>
          </a:p>
        </p:txBody>
      </p:sp>
    </p:spTree>
    <p:extLst>
      <p:ext uri="{BB962C8B-B14F-4D97-AF65-F5344CB8AC3E}">
        <p14:creationId xmlns:p14="http://schemas.microsoft.com/office/powerpoint/2010/main" val="2362761141"/>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Police and Crime Committee | London City Hall">
            <a:extLst>
              <a:ext uri="{FF2B5EF4-FFF2-40B4-BE49-F238E27FC236}">
                <a16:creationId xmlns:a16="http://schemas.microsoft.com/office/drawing/2014/main" id="{EF1EEE49-B019-66CA-9051-6FB3DE99D8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8113" y="1003981"/>
            <a:ext cx="4874872" cy="38604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BA9225F-E46B-9ACC-27C5-207F6EB97C89}"/>
              </a:ext>
            </a:extLst>
          </p:cNvPr>
          <p:cNvSpPr>
            <a:spLocks noGrp="1"/>
          </p:cNvSpPr>
          <p:nvPr>
            <p:ph type="title"/>
          </p:nvPr>
        </p:nvSpPr>
        <p:spPr/>
        <p:txBody>
          <a:bodyPr/>
          <a:lstStyle/>
          <a:p>
            <a:r>
              <a:rPr lang="en-GB" dirty="0"/>
              <a:t>Case Examples of Reduction</a:t>
            </a:r>
          </a:p>
        </p:txBody>
      </p:sp>
      <p:graphicFrame>
        <p:nvGraphicFramePr>
          <p:cNvPr id="6150" name="Content Placeholder 2">
            <a:extLst>
              <a:ext uri="{FF2B5EF4-FFF2-40B4-BE49-F238E27FC236}">
                <a16:creationId xmlns:a16="http://schemas.microsoft.com/office/drawing/2014/main" id="{BD10A682-BD3D-D8B0-1CA0-25446F47FCF0}"/>
              </a:ext>
            </a:extLst>
          </p:cNvPr>
          <p:cNvGraphicFramePr>
            <a:graphicFrameLocks noGrp="1"/>
          </p:cNvGraphicFramePr>
          <p:nvPr>
            <p:ph idx="1"/>
          </p:nvPr>
        </p:nvGraphicFramePr>
        <p:xfrm>
          <a:off x="89015" y="2109701"/>
          <a:ext cx="7685037" cy="4080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A57D060-F6BE-65BC-477A-157775BEA541}"/>
              </a:ext>
            </a:extLst>
          </p:cNvPr>
          <p:cNvSpPr txBox="1"/>
          <p:nvPr/>
        </p:nvSpPr>
        <p:spPr>
          <a:xfrm>
            <a:off x="9383486" y="206384"/>
            <a:ext cx="2351314" cy="461665"/>
          </a:xfrm>
          <a:prstGeom prst="rect">
            <a:avLst/>
          </a:prstGeom>
          <a:noFill/>
        </p:spPr>
        <p:txBody>
          <a:bodyPr wrap="square">
            <a:spAutoFit/>
          </a:bodyPr>
          <a:lstStyle/>
          <a:p>
            <a:r>
              <a:rPr lang="en-GB" sz="1200" dirty="0"/>
              <a:t>https://images.app.goo.gl/UxMG63q6RM57qVRu7</a:t>
            </a:r>
          </a:p>
        </p:txBody>
      </p:sp>
    </p:spTree>
    <p:extLst>
      <p:ext uri="{BB962C8B-B14F-4D97-AF65-F5344CB8AC3E}">
        <p14:creationId xmlns:p14="http://schemas.microsoft.com/office/powerpoint/2010/main" val="36773674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F84E602-8567-4121-FE02-AE759BAB8B20}"/>
              </a:ext>
            </a:extLst>
          </p:cNvPr>
          <p:cNvSpPr>
            <a:spLocks noGrp="1"/>
          </p:cNvSpPr>
          <p:nvPr>
            <p:ph type="title"/>
          </p:nvPr>
        </p:nvSpPr>
        <p:spPr>
          <a:xfrm>
            <a:off x="457200" y="668049"/>
            <a:ext cx="11187316" cy="1325563"/>
          </a:xfrm>
        </p:spPr>
        <p:txBody>
          <a:bodyPr>
            <a:normAutofit/>
          </a:bodyPr>
          <a:lstStyle/>
          <a:p>
            <a:r>
              <a:rPr lang="en-GB" dirty="0"/>
              <a:t>Conclusion</a:t>
            </a:r>
          </a:p>
        </p:txBody>
      </p:sp>
      <p:graphicFrame>
        <p:nvGraphicFramePr>
          <p:cNvPr id="5" name="Content Placeholder 2">
            <a:extLst>
              <a:ext uri="{FF2B5EF4-FFF2-40B4-BE49-F238E27FC236}">
                <a16:creationId xmlns:a16="http://schemas.microsoft.com/office/drawing/2014/main" id="{59254B91-4A61-42B0-81F9-14F47FF3207C}"/>
              </a:ext>
            </a:extLst>
          </p:cNvPr>
          <p:cNvGraphicFramePr>
            <a:graphicFrameLocks noGrp="1"/>
          </p:cNvGraphicFramePr>
          <p:nvPr>
            <p:ph idx="1"/>
            <p:extLst>
              <p:ext uri="{D42A27DB-BD31-4B8C-83A1-F6EECF244321}">
                <p14:modId xmlns:p14="http://schemas.microsoft.com/office/powerpoint/2010/main" val="2543044847"/>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052942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FC55-D62A-DCCF-2348-DF009CDA173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82B8309-F9A4-D352-4B7C-7996A22A8C1B}"/>
              </a:ext>
            </a:extLst>
          </p:cNvPr>
          <p:cNvSpPr>
            <a:spLocks noGrp="1"/>
          </p:cNvSpPr>
          <p:nvPr>
            <p:ph idx="1"/>
          </p:nvPr>
        </p:nvSpPr>
        <p:spPr/>
        <p:txBody>
          <a:bodyPr>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Beck, J. (n.d.). Joint engagement project to tackle youth annoyance &amp; anti social behaviour – Safer Merthyr Tydfil.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https://www.smt.org.uk/joint-engagement-project-to-tackle-youth-annoyance-anti-social-behaviour/</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Berry, G. (2003). </a:t>
            </a:r>
            <a:r>
              <a:rPr lang="en-GB" sz="1800" i="1" dirty="0">
                <a:effectLst/>
                <a:latin typeface="Aptos" panose="020B0004020202020204" pitchFamily="34" charset="0"/>
                <a:ea typeface="Aptos" panose="020B0004020202020204" pitchFamily="34" charset="0"/>
                <a:cs typeface="Times New Roman" panose="02020603050405020304" pitchFamily="18" charset="0"/>
              </a:rPr>
              <a:t>Young People and Anti-Social Behaviour</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https://www.crimeandjustice.org.uk/sites/crimeandjustice.org.uk/files/09627250308553540.pdf</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‌College of Policing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Anti-social behaviour</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College of Policing.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https://www.college.police.uk/anti-social-behaviour</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5. Nov 2024]</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College of Policing. (2024</a:t>
            </a:r>
            <a:r>
              <a:rPr lang="en-GB" sz="1800" i="1" dirty="0">
                <a:effectLst/>
                <a:latin typeface="Aptos" panose="020B0004020202020204" pitchFamily="34" charset="0"/>
                <a:ea typeface="Aptos" panose="020B0004020202020204" pitchFamily="34" charset="0"/>
                <a:cs typeface="Times New Roman" panose="02020603050405020304" pitchFamily="18" charset="0"/>
              </a:rPr>
              <a:t>). Join us for anti-social behaviour awareness week 2024 </a:t>
            </a:r>
            <a:r>
              <a:rPr lang="en-GB" sz="1800" dirty="0">
                <a:effectLst/>
                <a:latin typeface="Aptos" panose="020B0004020202020204" pitchFamily="34" charset="0"/>
                <a:ea typeface="Aptos" panose="020B0004020202020204" pitchFamily="34" charset="0"/>
                <a:cs typeface="Times New Roman" panose="02020603050405020304" pitchFamily="18" charset="0"/>
              </a:rPr>
              <a:t>| College of Policing.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https://www.college.police.uk/article/anti-social-behaviour-awareness-week</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7 Nov. 2024].</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latin typeface="Aptos" panose="020B0004020202020204" pitchFamily="34" charset="0"/>
                <a:ea typeface="Aptos" panose="020B0004020202020204" pitchFamily="34" charset="0"/>
                <a:cs typeface="Times New Roman" panose="02020603050405020304" pitchFamily="18" charset="0"/>
              </a:rPr>
              <a:t>CrimeRate</a:t>
            </a:r>
            <a:r>
              <a:rPr lang="en-GB" sz="1800" dirty="0">
                <a:effectLst/>
                <a:latin typeface="Aptos" panose="020B0004020202020204" pitchFamily="34" charset="0"/>
                <a:ea typeface="Aptos" panose="020B0004020202020204" pitchFamily="34" charset="0"/>
                <a:cs typeface="Times New Roman" panose="02020603050405020304" pitchFamily="18" charset="0"/>
              </a:rPr>
              <a:t> (2021). </a:t>
            </a:r>
            <a:r>
              <a:rPr lang="en-GB" sz="1800" i="1" dirty="0">
                <a:effectLst/>
                <a:latin typeface="Aptos" panose="020B0004020202020204" pitchFamily="34" charset="0"/>
                <a:ea typeface="Aptos" panose="020B0004020202020204" pitchFamily="34" charset="0"/>
                <a:cs typeface="Times New Roman" panose="02020603050405020304" pitchFamily="18" charset="0"/>
              </a:rPr>
              <a:t>Anti-Social Behaviour Crime and Safety Statistics | </a:t>
            </a:r>
            <a:r>
              <a:rPr lang="en-GB" sz="1800" i="1" dirty="0" err="1">
                <a:effectLst/>
                <a:latin typeface="Aptos" panose="020B0004020202020204" pitchFamily="34" charset="0"/>
                <a:ea typeface="Aptos" panose="020B0004020202020204" pitchFamily="34" charset="0"/>
                <a:cs typeface="Times New Roman" panose="02020603050405020304" pitchFamily="18" charset="0"/>
              </a:rPr>
              <a:t>CrimeRate</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crimerate.co.uk.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https://crimerate.co.uk/anti-social-behaviour</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Gloucestershire Police (2023</a:t>
            </a:r>
            <a:r>
              <a:rPr lang="en-GB" sz="1800" i="1" dirty="0">
                <a:effectLst/>
                <a:latin typeface="Aptos" panose="020B0004020202020204" pitchFamily="34" charset="0"/>
                <a:ea typeface="Aptos" panose="020B0004020202020204" pitchFamily="34" charset="0"/>
                <a:cs typeface="Times New Roman" panose="02020603050405020304" pitchFamily="18" charset="0"/>
              </a:rPr>
              <a:t>). New online tool to make reporting anti-social behaviour easier</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https://www.gloucestershire.police.uk/news/gloucestershire/news/new-online-tool-to-make-reporting-anti-social-behaviour-easier/</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6 Nov.]‌</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‌‌GOV.UK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30,000 hours of extra patrols help reduce antisocial behaviour. </a:t>
            </a:r>
            <a:r>
              <a:rPr lang="en-GB" sz="1800" dirty="0">
                <a:effectLst/>
                <a:latin typeface="Aptos" panose="020B0004020202020204" pitchFamily="34" charset="0"/>
                <a:ea typeface="Aptos" panose="020B0004020202020204" pitchFamily="34" charset="0"/>
                <a:cs typeface="Times New Roman" panose="02020603050405020304" pitchFamily="18" charset="0"/>
              </a:rPr>
              <a:t>[online] 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https://www.gov.uk/government/news/30000-hours-of-extra-patrols-help-reduce-antisocial-behaviour</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7 Nov. 2024]</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‌Home Office (2011). </a:t>
            </a:r>
            <a:r>
              <a:rPr lang="en-GB" sz="1800" i="1" dirty="0">
                <a:effectLst/>
                <a:latin typeface="Aptos" panose="020B0004020202020204" pitchFamily="34" charset="0"/>
                <a:ea typeface="Aptos" panose="020B0004020202020204" pitchFamily="34" charset="0"/>
                <a:cs typeface="Times New Roman" panose="02020603050405020304" pitchFamily="18" charset="0"/>
              </a:rPr>
              <a:t>Anti-Social Behaviour Act 2003 - Explanatory Notes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Legislation.gov.uk.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https://www.legislation.gov.uk/ukpga/2003/38/notes/division/2</a:t>
            </a:r>
            <a:r>
              <a:rPr lang="en-GB" sz="1800" dirty="0">
                <a:effectLst/>
                <a:latin typeface="Aptos" panose="020B0004020202020204" pitchFamily="34" charset="0"/>
                <a:ea typeface="Aptos" panose="020B0004020202020204" pitchFamily="34" charset="0"/>
                <a:cs typeface="Times New Roman" panose="02020603050405020304" pitchFamily="18" charset="0"/>
              </a:rPr>
              <a:t>. [Accessed 6 Nov. 2024]</a:t>
            </a:r>
          </a:p>
        </p:txBody>
      </p:sp>
    </p:spTree>
    <p:extLst>
      <p:ext uri="{BB962C8B-B14F-4D97-AF65-F5344CB8AC3E}">
        <p14:creationId xmlns:p14="http://schemas.microsoft.com/office/powerpoint/2010/main" val="754251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4722C-6085-2B4A-DD5E-08ACE47D12DD}"/>
              </a:ext>
            </a:extLst>
          </p:cNvPr>
          <p:cNvSpPr>
            <a:spLocks noGrp="1"/>
          </p:cNvSpPr>
          <p:nvPr>
            <p:ph idx="1"/>
          </p:nvPr>
        </p:nvSpPr>
        <p:spPr>
          <a:xfrm>
            <a:off x="457200" y="1079500"/>
            <a:ext cx="9334500" cy="5097463"/>
          </a:xfrm>
        </p:spPr>
        <p:txBody>
          <a:bodyPr>
            <a:normAutofit fontScale="25000" lnSpcReduction="20000"/>
          </a:bodyPr>
          <a:lstStyle/>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Home Office (2013). </a:t>
            </a:r>
            <a:r>
              <a:rPr lang="en-GB" sz="4400" i="1" dirty="0">
                <a:effectLst/>
                <a:latin typeface="Aptos" panose="020B0004020202020204" pitchFamily="34" charset="0"/>
                <a:ea typeface="Aptos" panose="020B0004020202020204" pitchFamily="34" charset="0"/>
                <a:cs typeface="Times New Roman" panose="02020603050405020304" pitchFamily="18" charset="0"/>
              </a:rPr>
              <a:t>Anti-social Behaviour, Crime and Policing Act.</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GOV.UK.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https://www.gov.uk/government/collections/anti-social-behaviour-crime-and-police-bill</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‌legislation.gov.uk (2019</a:t>
            </a:r>
            <a:r>
              <a:rPr lang="en-GB" sz="4400" i="1" dirty="0">
                <a:effectLst/>
                <a:latin typeface="Aptos" panose="020B0004020202020204" pitchFamily="34" charset="0"/>
                <a:ea typeface="Aptos" panose="020B0004020202020204" pitchFamily="34" charset="0"/>
                <a:cs typeface="Times New Roman" panose="02020603050405020304" pitchFamily="18" charset="0"/>
              </a:rPr>
              <a:t>). Public Order Act 1986</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Legislation.gov.uk.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https://www.legislation.gov.uk/ukpga/1986/64</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7 Nov. 2024] </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‌Local Government Association (2018). </a:t>
            </a:r>
            <a:r>
              <a:rPr lang="en-GB" sz="4400" i="1" dirty="0">
                <a:effectLst/>
                <a:latin typeface="Aptos" panose="020B0004020202020204" pitchFamily="34" charset="0"/>
                <a:ea typeface="Aptos" panose="020B0004020202020204" pitchFamily="34" charset="0"/>
                <a:cs typeface="Times New Roman" panose="02020603050405020304" pitchFamily="18" charset="0"/>
              </a:rPr>
              <a:t>Public Spaces Protection Orders Guidance for councils Guidance</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https://www.local.gov.uk/sites/default/files/documents/10.21%20PSPO%20guidance_06_1.pdf</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‌Metropolitan Police (2021). </a:t>
            </a:r>
            <a:r>
              <a:rPr lang="en-GB" sz="4400" i="1" dirty="0">
                <a:effectLst/>
                <a:latin typeface="Aptos" panose="020B0004020202020204" pitchFamily="34" charset="0"/>
                <a:ea typeface="Aptos" panose="020B0004020202020204" pitchFamily="34" charset="0"/>
                <a:cs typeface="Times New Roman" panose="02020603050405020304" pitchFamily="18" charset="0"/>
              </a:rPr>
              <a:t>What is antisocial behaviour</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https://www.met.police.uk/advice/advice-and-information/asb/asb/antisocial-behaviour/what-is-antisocial-behaviour/</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Nevitt, T. (2024). </a:t>
            </a:r>
            <a:r>
              <a:rPr lang="en-GB" sz="4400" i="1" dirty="0">
                <a:effectLst/>
                <a:latin typeface="Aptos" panose="020B0004020202020204" pitchFamily="34" charset="0"/>
                <a:ea typeface="Aptos" panose="020B0004020202020204" pitchFamily="34" charset="0"/>
                <a:cs typeface="Times New Roman" panose="02020603050405020304" pitchFamily="18" charset="0"/>
              </a:rPr>
              <a:t>Mental Health: The challenges for providers dealing with anti-social behaviour - Resolve - Antisocial Behaviour. </a:t>
            </a:r>
            <a:r>
              <a:rPr lang="en-GB" sz="4400" dirty="0">
                <a:effectLst/>
                <a:latin typeface="Aptos" panose="020B0004020202020204" pitchFamily="34" charset="0"/>
                <a:ea typeface="Aptos" panose="020B0004020202020204" pitchFamily="34" charset="0"/>
                <a:cs typeface="Times New Roman" panose="02020603050405020304" pitchFamily="18" charset="0"/>
              </a:rPr>
              <a:t>[online] Resolveuk.org.uk.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https://www.resolveuk.org.uk/about/latest-news/mental-health-the-challenges-for-providers-dealing-with-anti-social-behaviour</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‌Rakkar, P. (2024). </a:t>
            </a:r>
            <a:r>
              <a:rPr lang="en-GB" sz="4400" i="1" dirty="0">
                <a:effectLst/>
                <a:latin typeface="Aptos" panose="020B0004020202020204" pitchFamily="34" charset="0"/>
                <a:ea typeface="Aptos" panose="020B0004020202020204" pitchFamily="34" charset="0"/>
                <a:cs typeface="Times New Roman" panose="02020603050405020304" pitchFamily="18" charset="0"/>
              </a:rPr>
              <a:t>The impact of hotspot policing: reducing crime, one neighbourhood at a time</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Emergency Services Times.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https://emergencyservicestimes.com/2024/07/11/the-impact-of-hotspot-policing-reducing-crime-one-neighbourhood-at-a-time/</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‌South Wales Police and Crime Commissioner. (2024</a:t>
            </a:r>
            <a:r>
              <a:rPr lang="en-GB" sz="4400" i="1" dirty="0">
                <a:effectLst/>
                <a:latin typeface="Aptos" panose="020B0004020202020204" pitchFamily="34" charset="0"/>
                <a:ea typeface="Aptos" panose="020B0004020202020204" pitchFamily="34" charset="0"/>
                <a:cs typeface="Times New Roman" panose="02020603050405020304" pitchFamily="18" charset="0"/>
              </a:rPr>
              <a:t>). Priority 1</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https://www.southwalescommissioner.org.uk/commissioners-priorities/police-crime-plan-2023-27/a-safer-south-wales/</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7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Winter, M. (2024). </a:t>
            </a:r>
            <a:r>
              <a:rPr lang="en-GB" sz="4400" i="1" dirty="0">
                <a:effectLst/>
                <a:latin typeface="Aptos" panose="020B0004020202020204" pitchFamily="34" charset="0"/>
                <a:ea typeface="Aptos" panose="020B0004020202020204" pitchFamily="34" charset="0"/>
                <a:cs typeface="Times New Roman" panose="02020603050405020304" pitchFamily="18" charset="0"/>
              </a:rPr>
              <a:t>The Impact of CCTV on Crime</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Cobra Fire and Security.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https://cobrafireandsecurity.co.uk/the-impact-of-cctv-on-crime/</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7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www.local.gov.uk. (n.d</a:t>
            </a:r>
            <a:r>
              <a:rPr lang="en-GB" sz="4400" i="1" dirty="0">
                <a:effectLst/>
                <a:latin typeface="Aptos" panose="020B0004020202020204" pitchFamily="34" charset="0"/>
                <a:ea typeface="Aptos" panose="020B0004020202020204" pitchFamily="34" charset="0"/>
                <a:cs typeface="Times New Roman" panose="02020603050405020304" pitchFamily="18" charset="0"/>
              </a:rPr>
              <a:t>.). Sheffield Council: neighbourhood officers helping to reduce ASB for council housing tenants </a:t>
            </a:r>
            <a:r>
              <a:rPr lang="en-GB" sz="4400" dirty="0">
                <a:effectLst/>
                <a:latin typeface="Aptos" panose="020B0004020202020204" pitchFamily="34" charset="0"/>
                <a:ea typeface="Aptos" panose="020B0004020202020204" pitchFamily="34" charset="0"/>
                <a:cs typeface="Times New Roman" panose="02020603050405020304" pitchFamily="18" charset="0"/>
              </a:rPr>
              <a:t>| Local Government Association. [online]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https://www.local.gov.uk/case-studies/sheffield-council-neighbourhood-officers-helping-reduce-asb-council-housing-tenants</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6 Nov. 2024]</a:t>
            </a:r>
          </a:p>
          <a:p>
            <a:pPr marL="0" lvl="0" indent="0">
              <a:lnSpc>
                <a:spcPct val="107000"/>
              </a:lnSpc>
              <a:spcAft>
                <a:spcPts val="800"/>
              </a:spcAft>
              <a:buNone/>
              <a:tabLst>
                <a:tab pos="457200" algn="l"/>
              </a:tabLst>
            </a:pPr>
            <a:r>
              <a:rPr lang="en-GB" sz="4400" dirty="0">
                <a:effectLst/>
                <a:latin typeface="Aptos" panose="020B0004020202020204" pitchFamily="34" charset="0"/>
                <a:ea typeface="Aptos" panose="020B0004020202020204" pitchFamily="34" charset="0"/>
                <a:cs typeface="Times New Roman" panose="02020603050405020304" pitchFamily="18" charset="0"/>
              </a:rPr>
              <a:t>‌Youth, U.K. (2024). </a:t>
            </a:r>
            <a:r>
              <a:rPr lang="en-GB" sz="4400" i="1" dirty="0">
                <a:effectLst/>
                <a:latin typeface="Aptos" panose="020B0004020202020204" pitchFamily="34" charset="0"/>
                <a:ea typeface="Aptos" panose="020B0004020202020204" pitchFamily="34" charset="0"/>
                <a:cs typeface="Times New Roman" panose="02020603050405020304" pitchFamily="18" charset="0"/>
              </a:rPr>
              <a:t>Youth work ‘sets people up for life’ – but funding has been slashed over last decade</a:t>
            </a:r>
            <a:r>
              <a:rPr lang="en-GB" sz="4400" dirty="0">
                <a:effectLst/>
                <a:latin typeface="Aptos" panose="020B0004020202020204" pitchFamily="34" charset="0"/>
                <a:ea typeface="Aptos" panose="020B0004020202020204" pitchFamily="34" charset="0"/>
                <a:cs typeface="Times New Roman" panose="02020603050405020304" pitchFamily="18" charset="0"/>
              </a:rPr>
              <a:t>. [online] UK Youth. Available at: </a:t>
            </a:r>
            <a:r>
              <a:rPr lang="en-GB" sz="44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https://www.ukyouth.org/2024/02/youth-work-sets-people-up-for-life-but-funding-has-been-slashed-over-last-decade/</a:t>
            </a:r>
            <a:r>
              <a:rPr lang="en-GB" sz="4400" dirty="0">
                <a:effectLst/>
                <a:latin typeface="Aptos" panose="020B0004020202020204" pitchFamily="34" charset="0"/>
                <a:ea typeface="Aptos" panose="020B0004020202020204" pitchFamily="34" charset="0"/>
                <a:cs typeface="Times New Roman" panose="02020603050405020304" pitchFamily="18" charset="0"/>
              </a:rPr>
              <a:t>. [Accessed 7 Nov. 2024]</a:t>
            </a:r>
          </a:p>
          <a:p>
            <a:pPr marL="0" indent="0">
              <a:buNone/>
            </a:pPr>
            <a:endParaRPr lang="en-GB" sz="4000" dirty="0"/>
          </a:p>
          <a:p>
            <a:pPr marL="0" indent="0">
              <a:buNone/>
            </a:pPr>
            <a:endParaRPr lang="en-GB" sz="1200" dirty="0"/>
          </a:p>
        </p:txBody>
      </p:sp>
    </p:spTree>
    <p:extLst>
      <p:ext uri="{BB962C8B-B14F-4D97-AF65-F5344CB8AC3E}">
        <p14:creationId xmlns:p14="http://schemas.microsoft.com/office/powerpoint/2010/main" val="1174117549"/>
      </p:ext>
    </p:extLst>
  </p:cSld>
  <p:clrMapOvr>
    <a:masterClrMapping/>
  </p:clrMapOvr>
</p:sld>
</file>

<file path=ppt/theme/theme1.xml><?xml version="1.0" encoding="utf-8"?>
<a:theme xmlns:a="http://schemas.openxmlformats.org/drawingml/2006/main" name="TropicVTI">
  <a:themeElements>
    <a:clrScheme name="AnalogousFromRegularSeedLeftStep">
      <a:dk1>
        <a:srgbClr val="000000"/>
      </a:dk1>
      <a:lt1>
        <a:srgbClr val="FFFFFF"/>
      </a:lt1>
      <a:dk2>
        <a:srgbClr val="1B2B31"/>
      </a:dk2>
      <a:lt2>
        <a:srgbClr val="F3F0F0"/>
      </a:lt2>
      <a:accent1>
        <a:srgbClr val="45AFAC"/>
      </a:accent1>
      <a:accent2>
        <a:srgbClr val="3BB17C"/>
      </a:accent2>
      <a:accent3>
        <a:srgbClr val="48B757"/>
      </a:accent3>
      <a:accent4>
        <a:srgbClr val="5CB13B"/>
      </a:accent4>
      <a:accent5>
        <a:srgbClr val="8CAC43"/>
      </a:accent5>
      <a:accent6>
        <a:srgbClr val="B0A23A"/>
      </a:accent6>
      <a:hlink>
        <a:srgbClr val="C2494D"/>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781</TotalTime>
  <Words>2022</Words>
  <Application>Microsoft Office PowerPoint</Application>
  <PresentationFormat>Widescreen</PresentationFormat>
  <Paragraphs>95</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Gill Sans Nova</vt:lpstr>
      <vt:lpstr>TropicVTI</vt:lpstr>
      <vt:lpstr>Modern Policing: Anti Social Behaviour</vt:lpstr>
      <vt:lpstr>Introduction </vt:lpstr>
      <vt:lpstr>Legislation and Policies</vt:lpstr>
      <vt:lpstr>Effectiveness of Powers</vt:lpstr>
      <vt:lpstr>Police Role: Tackling ASB</vt:lpstr>
      <vt:lpstr>Impact on Vulnerable Groups</vt:lpstr>
      <vt:lpstr>Innovative and Preventative Approaches</vt:lpstr>
      <vt:lpstr>Challenges in Modern Times</vt:lpstr>
      <vt:lpstr>Police Power and Engagement</vt:lpstr>
      <vt:lpstr>Case Examples of Reduction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Tanith Coulson</dc:creator>
  <cp:lastModifiedBy>Tanith Coulson</cp:lastModifiedBy>
  <cp:revision>165</cp:revision>
  <dcterms:created xsi:type="dcterms:W3CDTF">2024-11-01T15:42:12Z</dcterms:created>
  <dcterms:modified xsi:type="dcterms:W3CDTF">2024-11-08T12:30:39Z</dcterms:modified>
</cp:coreProperties>
</file>