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9" r:id="rId3"/>
    <p:sldId id="280" r:id="rId4"/>
    <p:sldId id="282" r:id="rId5"/>
    <p:sldId id="283" r:id="rId6"/>
    <p:sldId id="287" r:id="rId7"/>
    <p:sldId id="291" r:id="rId8"/>
    <p:sldId id="285" r:id="rId9"/>
    <p:sldId id="293" r:id="rId10"/>
    <p:sldId id="263" r:id="rId11"/>
    <p:sldId id="288" r:id="rId12"/>
    <p:sldId id="296" r:id="rId13"/>
    <p:sldId id="297" r:id="rId14"/>
    <p:sldId id="294" r:id="rId15"/>
    <p:sldId id="295" r:id="rId16"/>
    <p:sldId id="302" r:id="rId17"/>
    <p:sldId id="298" r:id="rId18"/>
    <p:sldId id="299" r:id="rId19"/>
    <p:sldId id="300" r:id="rId20"/>
    <p:sldId id="301" r:id="rId21"/>
    <p:sldId id="303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66" autoAdjust="0"/>
    <p:restoredTop sz="94660"/>
  </p:normalViewPr>
  <p:slideViewPr>
    <p:cSldViewPr>
      <p:cViewPr varScale="1">
        <p:scale>
          <a:sx n="110" d="100"/>
          <a:sy n="110" d="100"/>
        </p:scale>
        <p:origin x="111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06608D-A7A2-495B-8626-AF8279F95C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google.co.uk/url?sa=i&amp;rct=j&amp;q=&amp;esrc=s&amp;source=images&amp;cd=&amp;cad=rja&amp;uact=8&amp;ved=0ahUKEwi38LzlzMbQAhXCWhoKHU9AAggQjRwIBw&amp;url=https://www.researchgate.net/publication/285869912_An_exploration_in_the_domain_of_time_From_Yucatec_Maya_time_gestures_to_Yucatec_Maya_Sign_Language_time_signs&amp;bvm=bv.139782543,d.ZGg&amp;psig=AFQjCNGE4OT-cz_I3Bajs_X1YSpHcBob1w&amp;ust=1480255806462536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tre-ifan-gareth-davies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07504" y="645628"/>
            <a:ext cx="8972448" cy="59517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244080"/>
            <a:ext cx="8077200" cy="1673352"/>
          </a:xfrm>
        </p:spPr>
        <p:txBody>
          <a:bodyPr>
            <a:normAutofit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717032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Phenomenology &amp; Embodiment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Phenomenology?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/>
              <a:t>The formal study of the relationship between the subject (person) &amp; the object of its consciousness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Enlightenment models rejects the notion of a relationship between the object &amp; the subject: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Empiricism is objectively observed not subjectively experienced</a:t>
            </a:r>
          </a:p>
          <a:p>
            <a:r>
              <a:rPr lang="en-GB" altLang="en-US" sz="2800" dirty="0"/>
              <a:t>Descartes (rationalist) all we can be certain of is that we are a thinking being:</a:t>
            </a:r>
          </a:p>
          <a:p>
            <a:pPr lvl="1"/>
            <a:r>
              <a:rPr lang="en-GB" altLang="en-US" sz="2400" dirty="0"/>
              <a:t>Separation of mind, body &amp; object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8124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History of Phenomenology</a:t>
            </a:r>
            <a:endParaRPr lang="en-US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87524" y="1844824"/>
            <a:ext cx="8568952" cy="489654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2800" dirty="0"/>
              <a:t>A distinctive ‘method’ that emerged in late 19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 century western philosophy</a:t>
            </a:r>
          </a:p>
          <a:p>
            <a:pPr lvl="1"/>
            <a:r>
              <a:rPr lang="en-GB" altLang="en-US" sz="2400" dirty="0"/>
              <a:t>Edmund Husserl (1859 – 1938).</a:t>
            </a:r>
          </a:p>
          <a:p>
            <a:pPr eaLnBrk="1" hangingPunct="1"/>
            <a:r>
              <a:rPr lang="en-GB" altLang="en-US" sz="2800" dirty="0"/>
              <a:t>Aimed to determine the role consciousness had in the construction of reality</a:t>
            </a:r>
          </a:p>
          <a:p>
            <a:pPr eaLnBrk="1" hangingPunct="1"/>
            <a:r>
              <a:rPr lang="en-GB" altLang="en-US" sz="2800" dirty="0"/>
              <a:t>Argued that consciousness was always directed, intentional &amp; purposeful</a:t>
            </a:r>
          </a:p>
          <a:p>
            <a:pPr lvl="1"/>
            <a:r>
              <a:rPr lang="en-GB" altLang="en-US" sz="2400" dirty="0"/>
              <a:t>Our experiences of even the driest scientific phenomena are rarely neutral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Disembodied Phenomenology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 fontScale="92500"/>
          </a:bodyPr>
          <a:lstStyle/>
          <a:p>
            <a:r>
              <a:rPr lang="en-US" altLang="en-US" dirty="0"/>
              <a:t>Husserl advocated ‘bracketing off’ extraneous factors:</a:t>
            </a:r>
          </a:p>
          <a:p>
            <a:pPr lvl="1"/>
            <a:r>
              <a:rPr lang="en-US" altLang="en-US" dirty="0"/>
              <a:t>The body, emotion, cultural &amp; historical differences</a:t>
            </a:r>
          </a:p>
          <a:p>
            <a:r>
              <a:rPr lang="en-US" altLang="en-US" dirty="0"/>
              <a:t>Examined how intentional &amp; directed consciousness shared common logical structures across time &amp; space</a:t>
            </a:r>
          </a:p>
          <a:p>
            <a:r>
              <a:rPr lang="en-US" altLang="en-US" dirty="0"/>
              <a:t>Object &amp; subject were relational &amp; the task of phenomenology was to separate these</a:t>
            </a:r>
          </a:p>
          <a:p>
            <a:pPr lvl="1"/>
            <a:r>
              <a:rPr lang="en-GB" altLang="en-US" dirty="0"/>
              <a:t>A formal study of  the structure &amp; form </a:t>
            </a:r>
            <a:r>
              <a:rPr lang="en-GB" altLang="en-US" dirty="0" smtClean="0"/>
              <a:t>of consciousness</a:t>
            </a:r>
            <a:endParaRPr lang="en-US" altLang="en-US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Embodied Phenomenology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80520" cy="4968552"/>
          </a:xfrm>
        </p:spPr>
        <p:txBody>
          <a:bodyPr>
            <a:normAutofit/>
          </a:bodyPr>
          <a:lstStyle/>
          <a:p>
            <a:r>
              <a:rPr lang="en-US" altLang="en-US" dirty="0"/>
              <a:t>Interpretive or </a:t>
            </a:r>
            <a:r>
              <a:rPr lang="en-US" altLang="en-US" dirty="0">
                <a:solidFill>
                  <a:schemeClr val="accent1"/>
                </a:solidFill>
              </a:rPr>
              <a:t>existential</a:t>
            </a:r>
            <a:r>
              <a:rPr lang="en-US" altLang="en-US" dirty="0"/>
              <a:t> approach:</a:t>
            </a:r>
          </a:p>
          <a:p>
            <a:pPr lvl="1"/>
            <a:r>
              <a:rPr lang="en-US" altLang="en-US" dirty="0"/>
              <a:t>Martin Heidegger (1889 – 1976) </a:t>
            </a:r>
          </a:p>
          <a:p>
            <a:pPr lvl="1"/>
            <a:r>
              <a:rPr lang="en-GB" altLang="en-US" dirty="0"/>
              <a:t>Maurice </a:t>
            </a:r>
            <a:r>
              <a:rPr lang="en-GB" altLang="en-US" dirty="0" err="1"/>
              <a:t>Merleau-Ponty</a:t>
            </a:r>
            <a:r>
              <a:rPr lang="en-GB" altLang="en-US" dirty="0"/>
              <a:t> (1908 – 1961)</a:t>
            </a:r>
          </a:p>
          <a:p>
            <a:r>
              <a:rPr lang="en-GB" altLang="en-US" dirty="0"/>
              <a:t>People’s physical (&amp; emotional) experiences of space, time, the world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375" y="2132856"/>
            <a:ext cx="3400425" cy="381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Heidegger (1962, 1971)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186808" cy="4623816"/>
          </a:xfrm>
        </p:spPr>
        <p:txBody>
          <a:bodyPr>
            <a:normAutofit/>
          </a:bodyPr>
          <a:lstStyle/>
          <a:p>
            <a:r>
              <a:rPr lang="en-GB" altLang="en-US" dirty="0"/>
              <a:t>Heidegger: </a:t>
            </a:r>
            <a:r>
              <a:rPr lang="en-GB" altLang="en-US" dirty="0">
                <a:solidFill>
                  <a:schemeClr val="accent1"/>
                </a:solidFill>
              </a:rPr>
              <a:t>‘being in the world’ </a:t>
            </a:r>
            <a:r>
              <a:rPr lang="en-GB" altLang="en-US" dirty="0"/>
              <a:t>is </a:t>
            </a:r>
            <a:r>
              <a:rPr lang="en-GB" altLang="en-US" dirty="0">
                <a:solidFill>
                  <a:srgbClr val="FFC000"/>
                </a:solidFill>
              </a:rPr>
              <a:t>mediated through the body:</a:t>
            </a:r>
          </a:p>
          <a:p>
            <a:pPr lvl="1"/>
            <a:r>
              <a:rPr lang="en-GB" altLang="en-US" dirty="0" err="1"/>
              <a:t>Eg</a:t>
            </a:r>
            <a:r>
              <a:rPr lang="en-GB" altLang="en-US" dirty="0"/>
              <a:t>. walking, kicking a tree stump &amp; hammering a nail </a:t>
            </a:r>
          </a:p>
          <a:p>
            <a:r>
              <a:rPr lang="en-GB" altLang="en-US" dirty="0"/>
              <a:t>The body is crucial to understanding our perceptions &amp; why they were directed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75625" y="2132856"/>
            <a:ext cx="3740224" cy="3559016"/>
          </a:xfrm>
        </p:spPr>
      </p:pic>
    </p:spTree>
    <p:extLst>
      <p:ext uri="{BB962C8B-B14F-4D97-AF65-F5344CB8AC3E}">
        <p14:creationId xmlns:p14="http://schemas.microsoft.com/office/powerpoint/2010/main" val="19971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Dasein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30100"/>
            <a:ext cx="5040560" cy="5011268"/>
          </a:xfrm>
        </p:spPr>
        <p:txBody>
          <a:bodyPr>
            <a:noAutofit/>
          </a:bodyPr>
          <a:lstStyle/>
          <a:p>
            <a:r>
              <a:rPr lang="en-GB" altLang="en-US" dirty="0"/>
              <a:t>Explored </a:t>
            </a:r>
            <a:r>
              <a:rPr lang="en-GB" dirty="0"/>
              <a:t>concepts of dwelling </a:t>
            </a:r>
          </a:p>
          <a:p>
            <a:r>
              <a:rPr lang="en-GB" dirty="0"/>
              <a:t>Individuals-in-the-world, </a:t>
            </a:r>
            <a:r>
              <a:rPr lang="en-GB" dirty="0">
                <a:solidFill>
                  <a:schemeClr val="accent1"/>
                </a:solidFill>
              </a:rPr>
              <a:t>dwell in </a:t>
            </a:r>
            <a:r>
              <a:rPr lang="en-GB" dirty="0"/>
              <a:t>(</a:t>
            </a:r>
            <a:r>
              <a:rPr lang="en-GB" i="1" dirty="0" err="1"/>
              <a:t>dasein</a:t>
            </a:r>
            <a:r>
              <a:rPr lang="en-GB" dirty="0"/>
              <a:t>) a background of (social) practices, relations &amp; objects</a:t>
            </a:r>
          </a:p>
          <a:p>
            <a:r>
              <a:rPr lang="en-GB" i="1" dirty="0" err="1">
                <a:solidFill>
                  <a:srgbClr val="FFC000"/>
                </a:solidFill>
              </a:rPr>
              <a:t>Dasein</a:t>
            </a:r>
            <a:r>
              <a:rPr lang="en-GB" i="1" dirty="0">
                <a:solidFill>
                  <a:srgbClr val="FFC000"/>
                </a:solidFill>
              </a:rPr>
              <a:t>:</a:t>
            </a:r>
            <a:r>
              <a:rPr lang="en-GB" i="1" dirty="0"/>
              <a:t> </a:t>
            </a:r>
            <a:r>
              <a:rPr lang="en-GB" dirty="0"/>
              <a:t>how to understand how people are ‘thrown’ into the world &amp; continually interpret &amp;  engage with it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86447" y="1906804"/>
            <a:ext cx="2798936" cy="449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2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Dwelling in Space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744804"/>
            <a:ext cx="4896544" cy="4967432"/>
          </a:xfrm>
        </p:spPr>
        <p:txBody>
          <a:bodyPr>
            <a:normAutofit/>
          </a:bodyPr>
          <a:lstStyle/>
          <a:p>
            <a:r>
              <a:rPr lang="en-GB" dirty="0"/>
              <a:t>‘Spaces receive their essential being from </a:t>
            </a:r>
            <a:r>
              <a:rPr lang="en-GB" dirty="0">
                <a:solidFill>
                  <a:srgbClr val="FFC000"/>
                </a:solidFill>
              </a:rPr>
              <a:t>locations</a:t>
            </a:r>
            <a:r>
              <a:rPr lang="en-GB" dirty="0"/>
              <a:t> &amp; not from “space”’ (Heidegger 1972: 332)</a:t>
            </a:r>
          </a:p>
          <a:p>
            <a:r>
              <a:rPr lang="en-GB" dirty="0"/>
              <a:t>Dwelling in space is key to what it is to be human</a:t>
            </a:r>
          </a:p>
          <a:p>
            <a:pPr lvl="1"/>
            <a:r>
              <a:rPr lang="en-GB" dirty="0"/>
              <a:t>Creates our perception of the physical world around us (the landscape)</a:t>
            </a:r>
          </a:p>
          <a:p>
            <a:r>
              <a:rPr lang="en-GB" dirty="0">
                <a:solidFill>
                  <a:srgbClr val="FFC000"/>
                </a:solidFill>
              </a:rPr>
              <a:t>Space is existential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73936"/>
            <a:ext cx="3468290" cy="4624387"/>
          </a:xfrm>
        </p:spPr>
      </p:pic>
    </p:spTree>
    <p:extLst>
      <p:ext uri="{BB962C8B-B14F-4D97-AF65-F5344CB8AC3E}">
        <p14:creationId xmlns:p14="http://schemas.microsoft.com/office/powerpoint/2010/main" val="1891106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Presencing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864" y="1700808"/>
            <a:ext cx="8424936" cy="4896544"/>
          </a:xfrm>
        </p:spPr>
        <p:txBody>
          <a:bodyPr>
            <a:noAutofit/>
          </a:bodyPr>
          <a:lstStyle/>
          <a:p>
            <a:r>
              <a:rPr lang="en-GB" sz="2800" i="1" dirty="0" err="1"/>
              <a:t>Dasein</a:t>
            </a:r>
            <a:r>
              <a:rPr lang="en-GB" sz="2800" dirty="0"/>
              <a:t> does not perceive non-significant parts of the world &amp; superimpose value &amp; signification</a:t>
            </a:r>
          </a:p>
          <a:p>
            <a:r>
              <a:rPr lang="en-GB" sz="2800" dirty="0"/>
              <a:t>Instead parts of the world are selected because they are </a:t>
            </a:r>
            <a:r>
              <a:rPr lang="en-GB" sz="2800" dirty="0">
                <a:solidFill>
                  <a:schemeClr val="accent1"/>
                </a:solidFill>
              </a:rPr>
              <a:t>significant </a:t>
            </a:r>
            <a:r>
              <a:rPr lang="en-GB" sz="2800" dirty="0"/>
              <a:t>&amp; </a:t>
            </a:r>
            <a:r>
              <a:rPr lang="en-GB" sz="2800" dirty="0" smtClean="0">
                <a:solidFill>
                  <a:schemeClr val="accent1"/>
                </a:solidFill>
              </a:rPr>
              <a:t>valued: </a:t>
            </a:r>
          </a:p>
          <a:p>
            <a:pPr lvl="1"/>
            <a:r>
              <a:rPr lang="en-GB" sz="2400" dirty="0" smtClean="0">
                <a:solidFill>
                  <a:schemeClr val="accent1"/>
                </a:solidFill>
              </a:rPr>
              <a:t>Space become place</a:t>
            </a:r>
            <a:endParaRPr lang="en-GB" sz="2400" i="1" dirty="0" smtClean="0"/>
          </a:p>
          <a:p>
            <a:r>
              <a:rPr lang="en-GB" sz="2800" dirty="0" smtClean="0"/>
              <a:t>“</a:t>
            </a:r>
            <a:r>
              <a:rPr lang="en-GB" sz="2800" dirty="0"/>
              <a:t>we do not…throw a signification over some naked thing which is present-at-hand…the thing in question already has an involvement which is disclosed in our understanding of the world, &amp; this involvement is one which gets laid out by the </a:t>
            </a:r>
            <a:r>
              <a:rPr lang="en-GB" sz="2800" dirty="0" smtClean="0"/>
              <a:t>interpretation”</a:t>
            </a:r>
          </a:p>
          <a:p>
            <a:pPr marL="118872" indent="0">
              <a:buNone/>
            </a:pPr>
            <a:r>
              <a:rPr lang="en-GB" sz="2800" dirty="0" smtClean="0"/>
              <a:t>    </a:t>
            </a:r>
            <a:r>
              <a:rPr lang="en-GB" sz="2800" dirty="0"/>
              <a:t>(1962: 150)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4788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Phenomenological Perspectives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46848" cy="4623816"/>
          </a:xfrm>
        </p:spPr>
        <p:txBody>
          <a:bodyPr>
            <a:normAutofit/>
          </a:bodyPr>
          <a:lstStyle/>
          <a:p>
            <a:r>
              <a:rPr lang="en-GB" dirty="0"/>
              <a:t>How people experience &amp; understand the world</a:t>
            </a:r>
          </a:p>
          <a:p>
            <a:pPr lvl="1"/>
            <a:r>
              <a:rPr lang="en-GB" dirty="0"/>
              <a:t>The relationship between “being” &amp; “being in the world”</a:t>
            </a:r>
          </a:p>
          <a:p>
            <a:r>
              <a:rPr lang="en-GB" dirty="0"/>
              <a:t>Base on </a:t>
            </a:r>
            <a:r>
              <a:rPr lang="en-GB" dirty="0">
                <a:solidFill>
                  <a:srgbClr val="FFC000"/>
                </a:solidFill>
              </a:rPr>
              <a:t>personal experiences:</a:t>
            </a:r>
          </a:p>
          <a:p>
            <a:pPr lvl="1"/>
            <a:r>
              <a:rPr lang="en-GB" dirty="0"/>
              <a:t>Physical sensations (sight, hearing, touch), bodily actions &amp; movements, emotions, memory...</a:t>
            </a:r>
          </a:p>
        </p:txBody>
      </p:sp>
      <p:pic>
        <p:nvPicPr>
          <p:cNvPr id="7" name="Content Placeholder 6" descr="embodiment 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2492896"/>
            <a:ext cx="3490138" cy="33843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Phenomenology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08512" cy="4895424"/>
          </a:xfrm>
        </p:spPr>
        <p:txBody>
          <a:bodyPr>
            <a:normAutofit/>
          </a:bodyPr>
          <a:lstStyle/>
          <a:p>
            <a:r>
              <a:rPr lang="en-GB" dirty="0"/>
              <a:t>Emphasis on human physical experience</a:t>
            </a:r>
          </a:p>
          <a:p>
            <a:r>
              <a:rPr lang="en-GB" dirty="0"/>
              <a:t>“the </a:t>
            </a:r>
            <a:r>
              <a:rPr lang="en-GB" dirty="0">
                <a:solidFill>
                  <a:srgbClr val="FFC000"/>
                </a:solidFill>
              </a:rPr>
              <a:t>human body </a:t>
            </a:r>
            <a:r>
              <a:rPr lang="en-GB" dirty="0"/>
              <a:t>provides the fundamental mediation point between thought &amp; the world” (Tilley 1994: 14)</a:t>
            </a:r>
          </a:p>
          <a:p>
            <a:r>
              <a:rPr lang="en-GB" dirty="0"/>
              <a:t>Through our bodies we can relate to, perceive &amp; understand the material world</a:t>
            </a:r>
          </a:p>
        </p:txBody>
      </p:sp>
      <p:pic>
        <p:nvPicPr>
          <p:cNvPr id="5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7968" y="2492896"/>
            <a:ext cx="3608832" cy="2688336"/>
          </a:xfrm>
        </p:spPr>
      </p:pic>
    </p:spTree>
    <p:extLst>
      <p:ext uri="{BB962C8B-B14F-4D97-AF65-F5344CB8AC3E}">
        <p14:creationId xmlns:p14="http://schemas.microsoft.com/office/powerpoint/2010/main" val="32742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A Phenomenology of Landscape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21202" y="1772816"/>
            <a:ext cx="4546848" cy="4823416"/>
          </a:xfrm>
        </p:spPr>
        <p:txBody>
          <a:bodyPr>
            <a:normAutofit fontScale="92500"/>
          </a:bodyPr>
          <a:lstStyle/>
          <a:p>
            <a:r>
              <a:rPr lang="en-GB" dirty="0"/>
              <a:t>Concerned with how past peoples </a:t>
            </a:r>
            <a:r>
              <a:rPr lang="en-GB" dirty="0">
                <a:solidFill>
                  <a:srgbClr val="FFC000"/>
                </a:solidFill>
              </a:rPr>
              <a:t>perceived</a:t>
            </a:r>
            <a:r>
              <a:rPr lang="en-GB" dirty="0"/>
              <a:t> the landscape</a:t>
            </a:r>
          </a:p>
          <a:p>
            <a:r>
              <a:rPr lang="en-GB" dirty="0">
                <a:solidFill>
                  <a:srgbClr val="FFC000"/>
                </a:solidFill>
              </a:rPr>
              <a:t>Use/experience</a:t>
            </a:r>
            <a:r>
              <a:rPr lang="en-GB" dirty="0"/>
              <a:t> of space is culturally constructed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In particular Tilley highlights:</a:t>
            </a:r>
          </a:p>
          <a:p>
            <a:pPr lvl="1"/>
            <a:r>
              <a:rPr lang="en-GB" dirty="0" err="1"/>
              <a:t>Symbolics</a:t>
            </a:r>
            <a:r>
              <a:rPr lang="en-GB" dirty="0"/>
              <a:t> of landscape perception</a:t>
            </a:r>
          </a:p>
          <a:p>
            <a:pPr lvl="1"/>
            <a:r>
              <a:rPr lang="en-GB" dirty="0"/>
              <a:t>Relationship between people &amp; features of the landscape</a:t>
            </a:r>
          </a:p>
          <a:p>
            <a:pPr lvl="1"/>
            <a:r>
              <a:rPr lang="en-GB" dirty="0"/>
              <a:t>Role of social memory in site location</a:t>
            </a:r>
          </a:p>
        </p:txBody>
      </p:sp>
      <p:pic>
        <p:nvPicPr>
          <p:cNvPr id="7" name="Content Placeholder 6" descr="eom_bra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2348880"/>
            <a:ext cx="3479535" cy="2664296"/>
          </a:xfrm>
        </p:spPr>
      </p:pic>
    </p:spTree>
    <p:extLst>
      <p:ext uri="{BB962C8B-B14F-4D97-AF65-F5344CB8AC3E}">
        <p14:creationId xmlns:p14="http://schemas.microsoft.com/office/powerpoint/2010/main" val="309442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Experiencing Space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80520" cy="4623816"/>
          </a:xfrm>
        </p:spPr>
        <p:txBody>
          <a:bodyPr>
            <a:normAutofit/>
          </a:bodyPr>
          <a:lstStyle/>
          <a:p>
            <a:r>
              <a:rPr lang="en-GB" dirty="0"/>
              <a:t>Significance of space depends upon the relationship between people &amp; places</a:t>
            </a:r>
          </a:p>
          <a:p>
            <a:r>
              <a:rPr lang="en-GB" dirty="0"/>
              <a:t>This involves power relationships: invoking gender, age, social position</a:t>
            </a:r>
          </a:p>
          <a:p>
            <a:r>
              <a:rPr lang="en-GB" dirty="0"/>
              <a:t>“What space depends on is who is experiencing it &amp; how” (Tilley 1994: 11)</a:t>
            </a:r>
          </a:p>
        </p:txBody>
      </p:sp>
      <p:pic>
        <p:nvPicPr>
          <p:cNvPr id="7" name="Content Placeholder 6" descr="scan0024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056" y="4031706"/>
            <a:ext cx="3745468" cy="2565645"/>
          </a:xfrm>
        </p:spPr>
      </p:pic>
      <p:pic>
        <p:nvPicPr>
          <p:cNvPr id="8" name="Picture 7" descr="scan0034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569825" y="1124744"/>
            <a:ext cx="3291794" cy="230425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44208" y="3501008"/>
            <a:ext cx="1940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Experiencing Gaza</a:t>
            </a:r>
          </a:p>
        </p:txBody>
      </p:sp>
    </p:spTree>
    <p:extLst>
      <p:ext uri="{BB962C8B-B14F-4D97-AF65-F5344CB8AC3E}">
        <p14:creationId xmlns:p14="http://schemas.microsoft.com/office/powerpoint/2010/main" val="7014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Embodiment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80520" cy="4824536"/>
          </a:xfrm>
        </p:spPr>
        <p:txBody>
          <a:bodyPr/>
          <a:lstStyle/>
          <a:p>
            <a:r>
              <a:rPr lang="en-GB" dirty="0"/>
              <a:t>Examines the lived experiences, the body &amp; production of identity</a:t>
            </a:r>
          </a:p>
          <a:p>
            <a:r>
              <a:rPr lang="en-GB" dirty="0"/>
              <a:t>Questions the </a:t>
            </a:r>
            <a:r>
              <a:rPr lang="en-GB" dirty="0">
                <a:solidFill>
                  <a:srgbClr val="FFC000"/>
                </a:solidFill>
              </a:rPr>
              <a:t>Cartesian cut:</a:t>
            </a:r>
          </a:p>
          <a:p>
            <a:pPr lvl="1"/>
            <a:r>
              <a:rPr lang="en-GB" dirty="0"/>
              <a:t>The distinction between thinking subject (</a:t>
            </a:r>
            <a:r>
              <a:rPr lang="en-GB" i="1" dirty="0"/>
              <a:t>res </a:t>
            </a:r>
            <a:r>
              <a:rPr lang="en-GB" i="1" dirty="0" err="1"/>
              <a:t>cogitans</a:t>
            </a:r>
            <a:r>
              <a:rPr lang="en-GB" dirty="0"/>
              <a:t>) &amp; the physical world (</a:t>
            </a:r>
            <a:r>
              <a:rPr lang="en-GB" i="1" dirty="0"/>
              <a:t>res </a:t>
            </a:r>
            <a:r>
              <a:rPr lang="en-GB" i="1" dirty="0" err="1"/>
              <a:t>extensa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Separation of mind, body, object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04864"/>
            <a:ext cx="3534544" cy="3829612"/>
          </a:xfrm>
        </p:spPr>
      </p:pic>
    </p:spTree>
    <p:extLst>
      <p:ext uri="{BB962C8B-B14F-4D97-AF65-F5344CB8AC3E}">
        <p14:creationId xmlns:p14="http://schemas.microsoft.com/office/powerpoint/2010/main" val="45222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Merleau-Ponty</a:t>
            </a:r>
            <a:r>
              <a:rPr lang="en-GB" dirty="0"/>
              <a:t> (1962, 1968)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536504" cy="46794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C000"/>
                </a:solidFill>
              </a:rPr>
              <a:t>Embodied perception:</a:t>
            </a:r>
          </a:p>
          <a:p>
            <a:pPr lvl="1"/>
            <a:r>
              <a:rPr lang="en-GB" dirty="0"/>
              <a:t>Consciousness is constituted interactively &amp; subjectively</a:t>
            </a:r>
          </a:p>
          <a:p>
            <a:pPr lvl="1"/>
            <a:r>
              <a:rPr lang="en-GB" dirty="0"/>
              <a:t>Extending into the world</a:t>
            </a:r>
          </a:p>
          <a:p>
            <a:pPr lvl="1"/>
            <a:r>
              <a:rPr lang="en-GB" dirty="0"/>
              <a:t>Participating/interacting with the world</a:t>
            </a:r>
          </a:p>
          <a:p>
            <a:r>
              <a:rPr lang="en-GB" dirty="0"/>
              <a:t>Lived experiences entail physical, tactile engagement with material world – objects &amp; substances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88840"/>
            <a:ext cx="3824886" cy="3816424"/>
          </a:xfr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6216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Embodied 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752528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Exploring the relationship between brains, bodies &amp; things</a:t>
            </a:r>
          </a:p>
          <a:p>
            <a:r>
              <a:rPr lang="en-GB" dirty="0"/>
              <a:t>Material culture can change &amp; shape our bodies by transforming &amp; extending the boundaries of our </a:t>
            </a:r>
            <a:r>
              <a:rPr lang="en-GB" i="1" dirty="0"/>
              <a:t>body schema</a:t>
            </a:r>
          </a:p>
          <a:p>
            <a:r>
              <a:rPr lang="en-GB" dirty="0"/>
              <a:t>We experience the world through our body: </a:t>
            </a:r>
            <a:r>
              <a:rPr lang="en-GB" dirty="0" smtClean="0"/>
              <a:t>it shapes </a:t>
            </a:r>
            <a:r>
              <a:rPr lang="en-GB" dirty="0"/>
              <a:t>our mind</a:t>
            </a:r>
          </a:p>
          <a:p>
            <a:r>
              <a:rPr lang="en-GB" dirty="0"/>
              <a:t>Embodied interplay between person, object, mind</a:t>
            </a:r>
          </a:p>
        </p:txBody>
      </p:sp>
      <p:pic>
        <p:nvPicPr>
          <p:cNvPr id="5" name="Picture 8" descr="pest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04864"/>
            <a:ext cx="374031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508104" y="4869160"/>
            <a:ext cx="3273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Holding a Bronze Age pestle</a:t>
            </a:r>
          </a:p>
        </p:txBody>
      </p:sp>
    </p:spTree>
    <p:extLst>
      <p:ext uri="{BB962C8B-B14F-4D97-AF65-F5344CB8AC3E}">
        <p14:creationId xmlns:p14="http://schemas.microsoft.com/office/powerpoint/2010/main" val="82207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Topical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916832"/>
            <a:ext cx="4608512" cy="4608512"/>
          </a:xfrm>
        </p:spPr>
        <p:txBody>
          <a:bodyPr/>
          <a:lstStyle/>
          <a:p>
            <a:r>
              <a:rPr lang="en-GB" dirty="0"/>
              <a:t>Topical body is culturally situated</a:t>
            </a:r>
          </a:p>
          <a:p>
            <a:r>
              <a:rPr lang="en-GB" dirty="0"/>
              <a:t>Body is not a bounded entity but is located within web of connections</a:t>
            </a:r>
          </a:p>
          <a:p>
            <a:r>
              <a:rPr lang="en-GB" dirty="0"/>
              <a:t>Grounded in a particular cultural &amp; embodied standpoint</a:t>
            </a:r>
          </a:p>
          <a:p>
            <a:pPr lvl="1"/>
            <a:r>
              <a:rPr lang="en-GB" dirty="0"/>
              <a:t>Crucial for understanding materiality &amp; entanglement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420888"/>
            <a:ext cx="3803251" cy="2952328"/>
          </a:xfrm>
        </p:spPr>
      </p:pic>
    </p:spTree>
    <p:extLst>
      <p:ext uri="{BB962C8B-B14F-4D97-AF65-F5344CB8AC3E}">
        <p14:creationId xmlns:p14="http://schemas.microsoft.com/office/powerpoint/2010/main" val="253967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“Analytical Body”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886140" cy="4968552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FFC000"/>
                </a:solidFill>
              </a:rPr>
              <a:t>Perception:</a:t>
            </a:r>
            <a:r>
              <a:rPr lang="en-GB" dirty="0"/>
              <a:t> sense of being in a body &amp; ordered in space</a:t>
            </a:r>
          </a:p>
          <a:p>
            <a:r>
              <a:rPr lang="en-GB" dirty="0">
                <a:solidFill>
                  <a:srgbClr val="FFC000"/>
                </a:solidFill>
              </a:rPr>
              <a:t>Practice:</a:t>
            </a:r>
            <a:r>
              <a:rPr lang="en-GB" dirty="0"/>
              <a:t> movements, actions, gestures, postures</a:t>
            </a:r>
          </a:p>
          <a:p>
            <a:r>
              <a:rPr lang="en-GB" dirty="0">
                <a:solidFill>
                  <a:srgbClr val="FFC000"/>
                </a:solidFill>
              </a:rPr>
              <a:t>Parts:</a:t>
            </a:r>
            <a:r>
              <a:rPr lang="en-GB" dirty="0"/>
              <a:t> physical anatomy – social significance</a:t>
            </a:r>
          </a:p>
          <a:p>
            <a:r>
              <a:rPr lang="en-GB" dirty="0">
                <a:solidFill>
                  <a:srgbClr val="FFC000"/>
                </a:solidFill>
              </a:rPr>
              <a:t>Processes:</a:t>
            </a:r>
            <a:r>
              <a:rPr lang="en-GB" dirty="0"/>
              <a:t> breathing, blushing, crying, laughing, menstruation</a:t>
            </a:r>
          </a:p>
          <a:p>
            <a:r>
              <a:rPr lang="en-GB" dirty="0">
                <a:solidFill>
                  <a:srgbClr val="FFC000"/>
                </a:solidFill>
              </a:rPr>
              <a:t>Products:</a:t>
            </a:r>
            <a:r>
              <a:rPr lang="en-GB" dirty="0"/>
              <a:t> blood, saliva, tears, semen etc.</a:t>
            </a:r>
          </a:p>
          <a:p>
            <a:r>
              <a:rPr lang="en-GB" dirty="0"/>
              <a:t>For archaeologists consider how these are socialised….</a:t>
            </a:r>
          </a:p>
        </p:txBody>
      </p:sp>
      <p:pic>
        <p:nvPicPr>
          <p:cNvPr id="4098" name="Picture 2" descr="Image result for mayan  gestures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83" r="1935"/>
          <a:stretch/>
        </p:blipFill>
        <p:spPr bwMode="auto">
          <a:xfrm>
            <a:off x="5137660" y="2348881"/>
            <a:ext cx="375482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95463" y="5229200"/>
            <a:ext cx="2492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Modern Mayan gestures</a:t>
            </a:r>
          </a:p>
        </p:txBody>
      </p:sp>
    </p:spTree>
    <p:extLst>
      <p:ext uri="{BB962C8B-B14F-4D97-AF65-F5344CB8AC3E}">
        <p14:creationId xmlns:p14="http://schemas.microsoft.com/office/powerpoint/2010/main" val="116827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Multiple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Douglas (1973) distinguishes between social &amp; physical body:</a:t>
            </a:r>
          </a:p>
          <a:p>
            <a:pPr lvl="1"/>
            <a:r>
              <a:rPr lang="en-GB" dirty="0"/>
              <a:t>Distinction between mind &amp; body</a:t>
            </a:r>
          </a:p>
          <a:p>
            <a:pPr lvl="1"/>
            <a:r>
              <a:rPr lang="en-GB" dirty="0"/>
              <a:t>Distinction between body &amp; culture</a:t>
            </a:r>
          </a:p>
          <a:p>
            <a:r>
              <a:rPr lang="en-GB" dirty="0"/>
              <a:t>How the body functions, how we use our bodies, how we make them into material culture &amp; incorporate them into the symbolic domain</a:t>
            </a:r>
          </a:p>
        </p:txBody>
      </p:sp>
      <p:pic>
        <p:nvPicPr>
          <p:cNvPr id="6" name="Content Placeholder 5" descr="Tattoos in Ancient Egyp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b="-799"/>
          <a:stretch>
            <a:fillRect/>
          </a:stretch>
        </p:blipFill>
        <p:spPr>
          <a:xfrm rot="5400000">
            <a:off x="5591029" y="1689890"/>
            <a:ext cx="2664306" cy="36942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724128" y="5013176"/>
            <a:ext cx="2686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Hand of Egyptian mummy</a:t>
            </a:r>
          </a:p>
        </p:txBody>
      </p:sp>
    </p:spTree>
    <p:extLst>
      <p:ext uri="{BB962C8B-B14F-4D97-AF65-F5344CB8AC3E}">
        <p14:creationId xmlns:p14="http://schemas.microsoft.com/office/powerpoint/2010/main" val="192585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Multiple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08512" cy="4623816"/>
          </a:xfrm>
        </p:spPr>
        <p:txBody>
          <a:bodyPr>
            <a:normAutofit/>
          </a:bodyPr>
          <a:lstStyle/>
          <a:p>
            <a:r>
              <a:rPr lang="en-GB" dirty="0" err="1"/>
              <a:t>Scheper</a:t>
            </a:r>
            <a:r>
              <a:rPr lang="en-GB" dirty="0"/>
              <a:t>-Hughes &amp; Lock (1987): </a:t>
            </a:r>
          </a:p>
          <a:p>
            <a:r>
              <a:rPr lang="en-GB" dirty="0">
                <a:solidFill>
                  <a:srgbClr val="FFC000"/>
                </a:solidFill>
              </a:rPr>
              <a:t>Individual body: </a:t>
            </a:r>
            <a:r>
              <a:rPr lang="en-GB" dirty="0"/>
              <a:t>the lived experience</a:t>
            </a:r>
          </a:p>
          <a:p>
            <a:r>
              <a:rPr lang="en-GB" dirty="0">
                <a:solidFill>
                  <a:srgbClr val="FFC000"/>
                </a:solidFill>
              </a:rPr>
              <a:t>Social body: </a:t>
            </a:r>
            <a:r>
              <a:rPr lang="en-GB" dirty="0"/>
              <a:t>representation uses of the body to symbolise nature, culture, society</a:t>
            </a:r>
          </a:p>
          <a:p>
            <a:r>
              <a:rPr lang="en-GB" dirty="0">
                <a:solidFill>
                  <a:srgbClr val="FFC000"/>
                </a:solidFill>
              </a:rPr>
              <a:t>Political body: </a:t>
            </a:r>
            <a:r>
              <a:rPr lang="en-GB" dirty="0"/>
              <a:t>regulation &amp; control of bodies</a:t>
            </a:r>
          </a:p>
        </p:txBody>
      </p:sp>
      <p:pic>
        <p:nvPicPr>
          <p:cNvPr id="8" name="Content Placeholder 7" descr="bird headed figurin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91006" y="2132856"/>
            <a:ext cx="3226709" cy="34624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652120" y="5805264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Late Cypriot figurine illustrating multiple bodies</a:t>
            </a:r>
          </a:p>
        </p:txBody>
      </p:sp>
    </p:spTree>
    <p:extLst>
      <p:ext uri="{BB962C8B-B14F-4D97-AF65-F5344CB8AC3E}">
        <p14:creationId xmlns:p14="http://schemas.microsoft.com/office/powerpoint/2010/main" val="245051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Potentials for the Archaeologist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86804"/>
            <a:ext cx="4608512" cy="47385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Exploring representations of the body</a:t>
            </a:r>
          </a:p>
          <a:p>
            <a:r>
              <a:rPr lang="en-GB" dirty="0"/>
              <a:t>Understanding symbolism of the body, gestures, postures</a:t>
            </a:r>
          </a:p>
          <a:p>
            <a:r>
              <a:rPr lang="en-GB" dirty="0"/>
              <a:t>Thinking about habitus &amp; daily experiences</a:t>
            </a:r>
            <a:endParaRPr lang="en-GB" i="1" dirty="0"/>
          </a:p>
          <a:p>
            <a:r>
              <a:rPr lang="en-GB" dirty="0"/>
              <a:t>Physical engagement with material world:</a:t>
            </a:r>
          </a:p>
          <a:p>
            <a:pPr lvl="1"/>
            <a:r>
              <a:rPr lang="en-GB" dirty="0"/>
              <a:t>Making, entanglement, materiality…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6105" y="1800207"/>
            <a:ext cx="3460695" cy="4377779"/>
          </a:xfrm>
        </p:spPr>
      </p:pic>
    </p:spTree>
    <p:extLst>
      <p:ext uri="{BB962C8B-B14F-4D97-AF65-F5344CB8AC3E}">
        <p14:creationId xmlns:p14="http://schemas.microsoft.com/office/powerpoint/2010/main" val="1667395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Phenomenology &amp; embodiment are 2 sides of the same coin</a:t>
            </a:r>
          </a:p>
          <a:p>
            <a:r>
              <a:rPr lang="en-GB" dirty="0"/>
              <a:t>Both consider how people interact with, experience &amp; understand their physical engagement with the world</a:t>
            </a:r>
          </a:p>
          <a:p>
            <a:r>
              <a:rPr lang="en-GB" dirty="0"/>
              <a:t>A way of exploring materiality, space, place, the built environment </a:t>
            </a:r>
          </a:p>
          <a:p>
            <a:r>
              <a:rPr lang="en-GB" dirty="0"/>
              <a:t>A means of engaging with past </a:t>
            </a:r>
            <a:r>
              <a:rPr lang="en-GB"/>
              <a:t>lived experiences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ouise templat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louise template</Template>
  <TotalTime>2717</TotalTime>
  <Words>1029</Words>
  <Application>Microsoft Office PowerPoint</Application>
  <PresentationFormat>On-screen Show (4:3)</PresentationFormat>
  <Paragraphs>118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louise template</vt:lpstr>
      <vt:lpstr>HPAR5010</vt:lpstr>
      <vt:lpstr>What is Phenomenology?</vt:lpstr>
      <vt:lpstr>History of Phenomenology</vt:lpstr>
      <vt:lpstr>Disembodied Phenomenology</vt:lpstr>
      <vt:lpstr>Embodied Phenomenology</vt:lpstr>
      <vt:lpstr>Heidegger (1962, 1971)</vt:lpstr>
      <vt:lpstr>Dasein</vt:lpstr>
      <vt:lpstr>Dwelling in Space</vt:lpstr>
      <vt:lpstr>Presencing</vt:lpstr>
      <vt:lpstr>Phenomenological Perspectives</vt:lpstr>
      <vt:lpstr>Phenomenology</vt:lpstr>
      <vt:lpstr>A Phenomenology of Landscape</vt:lpstr>
      <vt:lpstr>Experiencing Space</vt:lpstr>
      <vt:lpstr>Embodiment</vt:lpstr>
      <vt:lpstr>Merleau-Ponty (1962, 1968)</vt:lpstr>
      <vt:lpstr>Embodied Cognition</vt:lpstr>
      <vt:lpstr>The Topical Body</vt:lpstr>
      <vt:lpstr>“Analytical Body”</vt:lpstr>
      <vt:lpstr>The Multiple Body</vt:lpstr>
      <vt:lpstr>The Multiple Body</vt:lpstr>
      <vt:lpstr>Potentials for the Archaeologist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98</cp:revision>
  <dcterms:created xsi:type="dcterms:W3CDTF">2012-11-19T18:13:59Z</dcterms:created>
  <dcterms:modified xsi:type="dcterms:W3CDTF">2018-09-27T15:07:40Z</dcterms:modified>
</cp:coreProperties>
</file>