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277" r:id="rId2"/>
    <p:sldId id="256" r:id="rId3"/>
    <p:sldId id="257" r:id="rId4"/>
    <p:sldId id="259" r:id="rId5"/>
    <p:sldId id="284" r:id="rId6"/>
    <p:sldId id="285" r:id="rId7"/>
    <p:sldId id="286" r:id="rId8"/>
    <p:sldId id="288" r:id="rId9"/>
    <p:sldId id="287" r:id="rId10"/>
    <p:sldId id="289" r:id="rId11"/>
    <p:sldId id="290" r:id="rId12"/>
    <p:sldId id="272" r:id="rId13"/>
    <p:sldId id="273" r:id="rId14"/>
    <p:sldId id="291" r:id="rId15"/>
    <p:sldId id="276" r:id="rId16"/>
    <p:sldId id="293" r:id="rId17"/>
    <p:sldId id="294" r:id="rId18"/>
    <p:sldId id="296" r:id="rId19"/>
    <p:sldId id="261" r:id="rId20"/>
    <p:sldId id="262" r:id="rId21"/>
    <p:sldId id="263" r:id="rId22"/>
    <p:sldId id="264" r:id="rId23"/>
    <p:sldId id="265" r:id="rId24"/>
    <p:sldId id="297" r:id="rId25"/>
    <p:sldId id="298" r:id="rId26"/>
    <p:sldId id="279" r:id="rId27"/>
    <p:sldId id="299" r:id="rId28"/>
    <p:sldId id="300" r:id="rId29"/>
    <p:sldId id="302" r:id="rId30"/>
    <p:sldId id="301" r:id="rId31"/>
    <p:sldId id="266" r:id="rId32"/>
    <p:sldId id="267" r:id="rId33"/>
    <p:sldId id="268" r:id="rId34"/>
    <p:sldId id="269" r:id="rId35"/>
    <p:sldId id="271" r:id="rId36"/>
    <p:sldId id="281" r:id="rId3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64" d="100"/>
          <a:sy n="64" d="100"/>
        </p:scale>
        <p:origin x="1258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300D4A-3828-42C6-B4B9-EEEBB71F86B2}" type="slidenum">
              <a:rPr lang="en-US"/>
              <a:pPr/>
              <a:t>12</a:t>
            </a:fld>
            <a:endParaRPr lang="en-US"/>
          </a:p>
        </p:txBody>
      </p:sp>
      <p:sp>
        <p:nvSpPr>
          <p:cNvPr id="209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DFA18B-A411-4466-B27F-B6BC6E93E479}" type="slidenum">
              <a:rPr lang="en-US"/>
              <a:pPr/>
              <a:t>13</a:t>
            </a:fld>
            <a:endParaRPr lang="en-US"/>
          </a:p>
        </p:txBody>
      </p:sp>
      <p:sp>
        <p:nvSpPr>
          <p:cNvPr id="207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592DDC-4DD4-4C89-B29A-06E7F097F8CA}" type="slidenum">
              <a:rPr lang="en-US"/>
              <a:pPr/>
              <a:t>18</a:t>
            </a:fld>
            <a:endParaRPr lang="en-US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82688" y="708025"/>
            <a:ext cx="4537075" cy="3402013"/>
          </a:xfrm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1388" y="4322763"/>
            <a:ext cx="5019675" cy="4111625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C3D2DD-75C4-40A8-A42C-79185F208207}" type="slidenum">
              <a:rPr lang="en-US"/>
              <a:pPr/>
              <a:t>31</a:t>
            </a:fld>
            <a:endParaRPr lang="en-US"/>
          </a:p>
        </p:txBody>
      </p:sp>
      <p:sp>
        <p:nvSpPr>
          <p:cNvPr id="183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83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The beast of bias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beast of bias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Assumptions of parametric tests based on the normal distribution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/>
              <a:t>Understand the assumption of normality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Graphical displays</a:t>
            </a:r>
            <a:endParaRPr lang="en-US" sz="1500" dirty="0"/>
          </a:p>
          <a:p>
            <a:pPr lvl="1">
              <a:lnSpc>
                <a:spcPct val="90000"/>
              </a:lnSpc>
            </a:pPr>
            <a:r>
              <a:rPr lang="en-GB" sz="1500" dirty="0"/>
              <a:t>Skew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Kurtosis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Normality tests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Understand Homogeneity of Variance</a:t>
            </a:r>
          </a:p>
          <a:p>
            <a:pPr lvl="1">
              <a:lnSpc>
                <a:spcPct val="90000"/>
              </a:lnSpc>
            </a:pPr>
            <a:r>
              <a:rPr lang="en-GB" sz="1500" dirty="0" err="1"/>
              <a:t>Levene’s</a:t>
            </a:r>
            <a:r>
              <a:rPr lang="en-GB" sz="1500" dirty="0"/>
              <a:t> Test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Know how to correct problems in the data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Log, Square Root and Reciprocal Transformations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Pitfalls and alternatives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Robust tests</a:t>
            </a:r>
            <a:endParaRPr lang="en-US" sz="1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Parametric tests based on the normal distribution assume:</a:t>
            </a:r>
          </a:p>
          <a:p>
            <a:pPr lvl="1"/>
            <a:r>
              <a:rPr lang="en-GB" dirty="0" err="1"/>
              <a:t>Additivity</a:t>
            </a:r>
            <a:r>
              <a:rPr lang="en-GB" dirty="0"/>
              <a:t> and linearity</a:t>
            </a:r>
          </a:p>
          <a:p>
            <a:pPr lvl="1"/>
            <a:r>
              <a:rPr lang="en-GB" dirty="0"/>
              <a:t>Normality something or other</a:t>
            </a:r>
          </a:p>
          <a:p>
            <a:pPr lvl="1"/>
            <a:r>
              <a:rPr lang="en-GB" dirty="0"/>
              <a:t>Homogeneity of Variance</a:t>
            </a:r>
          </a:p>
          <a:p>
            <a:pPr lvl="1"/>
            <a:r>
              <a:rPr lang="en-GB" dirty="0"/>
              <a:t>Independence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Outliers can bias a parameter estimate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269" y="2003077"/>
            <a:ext cx="3586163" cy="358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395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4966" y="548680"/>
            <a:ext cx="5434067" cy="1231646"/>
          </a:xfrm>
        </p:spPr>
        <p:txBody>
          <a:bodyPr/>
          <a:lstStyle/>
          <a:p>
            <a:r>
              <a:rPr lang="en-US" dirty="0"/>
              <a:t>…and the error associated with that estimate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802" y="2348880"/>
            <a:ext cx="409575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487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Additivity and linearity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outcome variable is, in reality, linearly related to any predictors.</a:t>
            </a:r>
          </a:p>
          <a:p>
            <a:r>
              <a:rPr lang="en-US" dirty="0"/>
              <a:t>If you have several predictors then their combined effect is best described by adding their effects together.</a:t>
            </a:r>
          </a:p>
          <a:p>
            <a:r>
              <a:rPr lang="en-US" dirty="0"/>
              <a:t>If this assumption is not met then your model is invalid. </a:t>
            </a:r>
          </a:p>
        </p:txBody>
      </p:sp>
    </p:spTree>
    <p:extLst>
      <p:ext uri="{BB962C8B-B14F-4D97-AF65-F5344CB8AC3E}">
        <p14:creationId xmlns:p14="http://schemas.microsoft.com/office/powerpoint/2010/main" val="1042869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Normally distributed something or other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normal distribution is relevant to:</a:t>
            </a:r>
          </a:p>
          <a:p>
            <a:pPr lvl="1"/>
            <a:r>
              <a:rPr lang="en-US" dirty="0"/>
              <a:t>Parameters</a:t>
            </a:r>
          </a:p>
          <a:p>
            <a:pPr lvl="1"/>
            <a:r>
              <a:rPr lang="en-US" dirty="0"/>
              <a:t>Confidence intervals around a parameter</a:t>
            </a:r>
          </a:p>
          <a:p>
            <a:pPr lvl="1"/>
            <a:r>
              <a:rPr lang="en-US" dirty="0"/>
              <a:t>Null hypothesis significance testing</a:t>
            </a:r>
          </a:p>
          <a:p>
            <a:r>
              <a:rPr lang="en-US" dirty="0"/>
              <a:t>This assumption tends to get incorrectly translated as ‘your data need to be normally distributed’.</a:t>
            </a:r>
          </a:p>
        </p:txBody>
      </p:sp>
    </p:spTree>
    <p:extLst>
      <p:ext uri="{BB962C8B-B14F-4D97-AF65-F5344CB8AC3E}">
        <p14:creationId xmlns:p14="http://schemas.microsoft.com/office/powerpoint/2010/main" val="1862505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When does the assumption of normality matter?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In small samples.</a:t>
            </a:r>
          </a:p>
          <a:p>
            <a:pPr lvl="1"/>
            <a:r>
              <a:rPr lang="en-US" dirty="0"/>
              <a:t> The central limit theorem allows us to forget about this assumption in larger samples.</a:t>
            </a:r>
          </a:p>
          <a:p>
            <a:r>
              <a:rPr lang="en-US" dirty="0"/>
              <a:t>In practical terms, as long as your sample is fairly large, outliers are a much more pressing concern than normality.</a:t>
            </a:r>
          </a:p>
        </p:txBody>
      </p:sp>
    </p:spTree>
    <p:extLst>
      <p:ext uri="{BB962C8B-B14F-4D97-AF65-F5344CB8AC3E}">
        <p14:creationId xmlns:p14="http://schemas.microsoft.com/office/powerpoint/2010/main" val="4178412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Homoscedasticity/ Homogeneity of Variance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testing several groups of </a:t>
            </a:r>
            <a:r>
              <a:rPr lang="en-US"/>
              <a:t>participants, samples </a:t>
            </a:r>
            <a:r>
              <a:rPr lang="en-US" dirty="0"/>
              <a:t>should come from populations with the same variance.</a:t>
            </a:r>
          </a:p>
          <a:p>
            <a:r>
              <a:rPr lang="en-US" dirty="0"/>
              <a:t>In correlational designs, the variance of the outcome variable should be stable at all levels of the predictor variable.</a:t>
            </a:r>
          </a:p>
        </p:txBody>
      </p:sp>
    </p:spTree>
    <p:extLst>
      <p:ext uri="{BB962C8B-B14F-4D97-AF65-F5344CB8AC3E}">
        <p14:creationId xmlns:p14="http://schemas.microsoft.com/office/powerpoint/2010/main" val="4153429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Homoscedasticity/ Homogeneity of Variance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Can affect the two main things that we might do when we fit models to data:</a:t>
            </a:r>
          </a:p>
          <a:p>
            <a:pPr lvl="1"/>
            <a:r>
              <a:rPr lang="en-US" dirty="0"/>
              <a:t>Parameters</a:t>
            </a:r>
          </a:p>
          <a:p>
            <a:pPr lvl="1"/>
            <a:r>
              <a:rPr lang="en-US" dirty="0"/>
              <a:t>Null Hypothesis significance testing</a:t>
            </a:r>
          </a:p>
        </p:txBody>
      </p:sp>
    </p:spTree>
    <p:extLst>
      <p:ext uri="{BB962C8B-B14F-4D97-AF65-F5344CB8AC3E}">
        <p14:creationId xmlns:p14="http://schemas.microsoft.com/office/powerpoint/2010/main" val="1333313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/>
              <a:t>Assessing homoscedasticity/ homogeneity of variance</a:t>
            </a:r>
          </a:p>
        </p:txBody>
      </p:sp>
      <p:sp>
        <p:nvSpPr>
          <p:cNvPr id="208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Graphs (see lectures on regression)</a:t>
            </a:r>
          </a:p>
          <a:p>
            <a:pPr>
              <a:lnSpc>
                <a:spcPct val="80000"/>
              </a:lnSpc>
            </a:pPr>
            <a:r>
              <a:rPr lang="en-GB" sz="2100" dirty="0" err="1"/>
              <a:t>Levene’s</a:t>
            </a:r>
            <a:r>
              <a:rPr lang="en-GB" sz="2100" dirty="0"/>
              <a:t> Tests</a:t>
            </a:r>
          </a:p>
          <a:p>
            <a:pPr lvl="1">
              <a:lnSpc>
                <a:spcPct val="80000"/>
              </a:lnSpc>
            </a:pPr>
            <a:r>
              <a:rPr lang="en-GB" sz="1800" dirty="0"/>
              <a:t>Tests if variances in different groups are the same.</a:t>
            </a:r>
          </a:p>
          <a:p>
            <a:pPr lvl="1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Don’t use: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large samples, small differences will be significant.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small samples, big differences won’t be significant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Solutions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Robust tests (Welch’s </a:t>
            </a:r>
            <a:r>
              <a:rPr lang="en-GB" sz="1500" i="1" dirty="0"/>
              <a:t>t</a:t>
            </a:r>
            <a:r>
              <a:rPr lang="en-GB" sz="1500" dirty="0"/>
              <a:t>, Welch’s </a:t>
            </a:r>
            <a:r>
              <a:rPr lang="en-GB" sz="1500" i="1" dirty="0"/>
              <a:t>F</a:t>
            </a:r>
            <a:r>
              <a:rPr lang="en-GB" sz="1500" dirty="0"/>
              <a:t>)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Adjusted standard errors</a:t>
            </a:r>
          </a:p>
          <a:p>
            <a:pPr lvl="1">
              <a:lnSpc>
                <a:spcPct val="80000"/>
              </a:lnSpc>
            </a:pP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8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8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8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08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08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08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8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08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08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08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898" grpId="0" autoUpdateAnimBg="0"/>
      <p:bldP spid="20889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>
          <a:xfrm>
            <a:off x="2123728" y="260648"/>
            <a:ext cx="5657850" cy="1089422"/>
          </a:xfrm>
        </p:spPr>
        <p:txBody>
          <a:bodyPr/>
          <a:lstStyle/>
          <a:p>
            <a:r>
              <a:rPr lang="en-GB" dirty="0"/>
              <a:t>Homogeneity of variance</a:t>
            </a:r>
          </a:p>
        </p:txBody>
      </p:sp>
      <p:sp>
        <p:nvSpPr>
          <p:cNvPr id="206855" name="Rectangle 7"/>
          <p:cNvSpPr>
            <a:spLocks noChangeArrowheads="1"/>
          </p:cNvSpPr>
          <p:nvPr/>
        </p:nvSpPr>
        <p:spPr bwMode="auto">
          <a:xfrm>
            <a:off x="2988470" y="245852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206857" name="Rectangle 9"/>
          <p:cNvSpPr>
            <a:spLocks noChangeArrowheads="1"/>
          </p:cNvSpPr>
          <p:nvPr/>
        </p:nvSpPr>
        <p:spPr bwMode="auto">
          <a:xfrm>
            <a:off x="2988470" y="2458522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628800"/>
            <a:ext cx="3936500" cy="37834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0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errors in your model should not be related to each other.</a:t>
            </a:r>
          </a:p>
          <a:p>
            <a:r>
              <a:rPr lang="en-US" dirty="0"/>
              <a:t>If this assumption is violated:</a:t>
            </a:r>
          </a:p>
          <a:p>
            <a:pPr lvl="1"/>
            <a:r>
              <a:rPr lang="en-US" dirty="0"/>
              <a:t>Confidence intervals and significance tests will be invalid.</a:t>
            </a:r>
          </a:p>
          <a:p>
            <a:pPr lvl="1"/>
            <a:r>
              <a:rPr lang="en-US" dirty="0"/>
              <a:t>You should apply the techniques covered in Chapter 21.</a:t>
            </a:r>
          </a:p>
        </p:txBody>
      </p:sp>
    </p:spTree>
    <p:extLst>
      <p:ext uri="{BB962C8B-B14F-4D97-AF65-F5344CB8AC3E}">
        <p14:creationId xmlns:p14="http://schemas.microsoft.com/office/powerpoint/2010/main" val="4138773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outliers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biologist was worried about the potential health effects of music festivals.</a:t>
            </a:r>
          </a:p>
          <a:p>
            <a:r>
              <a:rPr lang="en-GB" dirty="0"/>
              <a:t>Download Music Festival</a:t>
            </a:r>
          </a:p>
          <a:p>
            <a:r>
              <a:rPr lang="en-GB" dirty="0"/>
              <a:t>Measured the hygiene of 810 concert-goers over the three days of the festival.</a:t>
            </a:r>
          </a:p>
          <a:p>
            <a:r>
              <a:rPr lang="en-GB" dirty="0"/>
              <a:t>Hygiene was measured using a standardised technique:</a:t>
            </a:r>
          </a:p>
          <a:p>
            <a:pPr lvl="1"/>
            <a:r>
              <a:rPr lang="en-GB" dirty="0"/>
              <a:t>Score ranged from 0 to 4</a:t>
            </a:r>
          </a:p>
          <a:p>
            <a:pPr lvl="2"/>
            <a:r>
              <a:rPr lang="en-GB" dirty="0"/>
              <a:t>0 = you smell like a corpse rotting up a skunk’s arse</a:t>
            </a:r>
          </a:p>
          <a:p>
            <a:pPr lvl="2"/>
            <a:r>
              <a:rPr lang="en-GB" dirty="0"/>
              <a:t>4 = you smell of sweet roses on a fresh spring day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Spotting outliers with graphs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5887" y="2510899"/>
            <a:ext cx="5326579" cy="236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707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2294874"/>
            <a:ext cx="5238582" cy="232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9337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normality</a:t>
            </a:r>
          </a:p>
        </p:txBody>
      </p:sp>
      <p:sp>
        <p:nvSpPr>
          <p:cNvPr id="115714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We don’t have access to the sampling distribution so we usually test the observed data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Central Limit Theorem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If </a:t>
            </a:r>
            <a:r>
              <a:rPr lang="en-GB" sz="1800" i="1" dirty="0"/>
              <a:t>N </a:t>
            </a:r>
            <a:r>
              <a:rPr lang="en-GB" sz="1800" dirty="0"/>
              <a:t>&gt; 30, the sampling distribution is normal anyway (arguably)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Graphical displays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P-P Plot (or Q-Q plot)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Histogram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/>
              <a:t>Values of skew/kurtosis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0 in a normal distribution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Convert to </a:t>
            </a:r>
            <a:r>
              <a:rPr lang="en-GB" sz="1800" i="1" dirty="0"/>
              <a:t>z</a:t>
            </a:r>
            <a:r>
              <a:rPr lang="en-GB" sz="1800" dirty="0"/>
              <a:t> (by dividing value by </a:t>
            </a:r>
            <a:r>
              <a:rPr lang="en-GB" sz="1800" i="1" dirty="0"/>
              <a:t>SE</a:t>
            </a:r>
            <a:r>
              <a:rPr lang="en-GB" sz="1800" dirty="0"/>
              <a:t>)</a:t>
            </a:r>
          </a:p>
          <a:p>
            <a:pPr>
              <a:spcBef>
                <a:spcPct val="30000"/>
              </a:spcBef>
              <a:spcAft>
                <a:spcPct val="30000"/>
              </a:spcAft>
            </a:pPr>
            <a:r>
              <a:rPr lang="en-GB" sz="2100" dirty="0" err="1"/>
              <a:t>Kolmogorov</a:t>
            </a:r>
            <a:r>
              <a:rPr lang="en-GB" sz="2100" dirty="0"/>
              <a:t>-Smirnov Test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Tests if data differ from a normal distribution</a:t>
            </a:r>
          </a:p>
          <a:p>
            <a:pPr lvl="1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800" dirty="0"/>
              <a:t>Don’t use: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large samples, small differences will be significant.</a:t>
            </a:r>
          </a:p>
          <a:p>
            <a:pPr lvl="2">
              <a:lnSpc>
                <a:spcPct val="8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en-GB" sz="1500" dirty="0"/>
              <a:t>In small samples, big differences won’t be significant</a:t>
            </a:r>
          </a:p>
        </p:txBody>
      </p:sp>
    </p:spTree>
    <p:extLst>
      <p:ext uri="{BB962C8B-B14F-4D97-AF65-F5344CB8AC3E}">
        <p14:creationId xmlns:p14="http://schemas.microsoft.com/office/powerpoint/2010/main" val="43764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5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57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57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157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57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157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57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157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157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57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57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157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5" grpId="0" autoUpdateAnimBg="0"/>
      <p:bldP spid="115714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normality: the P-P plot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5797" y="2085724"/>
            <a:ext cx="4408612" cy="31730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1653" y="1928803"/>
            <a:ext cx="3359348" cy="26896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P-P plot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1928803"/>
            <a:ext cx="3375446" cy="2702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661966" y="4607727"/>
            <a:ext cx="1927452" cy="692497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5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Normal</a:t>
            </a:r>
          </a:p>
        </p:txBody>
      </p:sp>
      <p:sp>
        <p:nvSpPr>
          <p:cNvPr id="7" name="Rectangle 6"/>
          <p:cNvSpPr/>
          <p:nvPr/>
        </p:nvSpPr>
        <p:spPr>
          <a:xfrm>
            <a:off x="4955508" y="4607727"/>
            <a:ext cx="3045493" cy="692497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5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Not normal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0250" y="620688"/>
            <a:ext cx="5650091" cy="907610"/>
          </a:xfrm>
        </p:spPr>
        <p:txBody>
          <a:bodyPr>
            <a:normAutofit fontScale="90000"/>
          </a:bodyPr>
          <a:lstStyle/>
          <a:p>
            <a:r>
              <a:rPr lang="en-GB" dirty="0"/>
              <a:t>Spotting normality with numbers: skew and kurtosis</a:t>
            </a:r>
          </a:p>
        </p:txBody>
      </p:sp>
      <p:pic>
        <p:nvPicPr>
          <p:cNvPr id="9" name="Picture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246" y="2159651"/>
            <a:ext cx="5372100" cy="331940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Assessing skew and kurtosis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7731" y="1875224"/>
            <a:ext cx="4057168" cy="3608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ounded Rectangle 9"/>
          <p:cNvSpPr/>
          <p:nvPr/>
        </p:nvSpPr>
        <p:spPr>
          <a:xfrm>
            <a:off x="2681790" y="3699030"/>
            <a:ext cx="4133108" cy="640805"/>
          </a:xfrm>
          <a:prstGeom prst="roundRect">
            <a:avLst/>
          </a:prstGeom>
          <a:solidFill>
            <a:srgbClr val="FFFF00">
              <a:alpha val="11000"/>
            </a:srgb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Assessing normality</a:t>
            </a:r>
          </a:p>
        </p:txBody>
      </p:sp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730" y="2024845"/>
            <a:ext cx="5022558" cy="347122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Normality within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Split File command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261" y="2564904"/>
            <a:ext cx="3618876" cy="285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227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Normality within groups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064" y="1902174"/>
            <a:ext cx="4890224" cy="349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4525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Normality within groups</a:t>
            </a:r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6407" y="2366306"/>
            <a:ext cx="5536406" cy="242974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Spotting problems with linearity or homoscedasticity</a:t>
            </a: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2240868"/>
            <a:ext cx="3294366" cy="329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656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Reducing bias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100" dirty="0" err="1"/>
              <a:t>Analyse</a:t>
            </a:r>
            <a:r>
              <a:rPr lang="en-US" sz="2100" dirty="0"/>
              <a:t> with robust methods:</a:t>
            </a:r>
          </a:p>
          <a:p>
            <a:pPr lvl="1"/>
            <a:r>
              <a:rPr lang="en-US" sz="1800" dirty="0"/>
              <a:t>Bootstrapping</a:t>
            </a:r>
          </a:p>
          <a:p>
            <a:pPr lvl="1"/>
            <a:r>
              <a:rPr lang="en-US" sz="1800" dirty="0"/>
              <a:t>Methods based on medians and trims.</a:t>
            </a:r>
            <a:endParaRPr lang="en-US" dirty="0"/>
          </a:p>
          <a:p>
            <a:r>
              <a:rPr lang="en-US" sz="2100" dirty="0"/>
              <a:t>Trim the data:</a:t>
            </a:r>
          </a:p>
          <a:p>
            <a:pPr lvl="1"/>
            <a:r>
              <a:rPr lang="en-US" sz="1800" dirty="0"/>
              <a:t>Delete a certain amount of scores from the extremes</a:t>
            </a:r>
            <a:r>
              <a:rPr lang="en-US" dirty="0"/>
              <a:t>.</a:t>
            </a:r>
          </a:p>
          <a:p>
            <a:r>
              <a:rPr lang="en-US" sz="2100" dirty="0" err="1"/>
              <a:t>Windsorizing</a:t>
            </a:r>
            <a:r>
              <a:rPr lang="en-US" sz="2100" dirty="0"/>
              <a:t>:</a:t>
            </a:r>
          </a:p>
          <a:p>
            <a:pPr lvl="1"/>
            <a:r>
              <a:rPr lang="en-US" sz="1800" dirty="0"/>
              <a:t>Substitute outliers with the highest value that isn’t an outlier</a:t>
            </a:r>
          </a:p>
          <a:p>
            <a:r>
              <a:rPr lang="en-US" sz="2100" dirty="0"/>
              <a:t>Transform the data:</a:t>
            </a:r>
          </a:p>
          <a:p>
            <a:pPr lvl="1"/>
            <a:r>
              <a:rPr lang="en-US" sz="1800" dirty="0"/>
              <a:t>By applying a mathematical function to scores.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6411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Bootstrap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1700808"/>
            <a:ext cx="4657110" cy="3834426"/>
          </a:xfrm>
        </p:spPr>
      </p:pic>
    </p:spTree>
    <p:extLst>
      <p:ext uri="{BB962C8B-B14F-4D97-AF65-F5344CB8AC3E}">
        <p14:creationId xmlns:p14="http://schemas.microsoft.com/office/powerpoint/2010/main" val="8065341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Trimming the data</a:t>
            </a: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7705" y="3009233"/>
            <a:ext cx="6078093" cy="102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8757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2339752" y="404664"/>
            <a:ext cx="5192315" cy="1089422"/>
          </a:xfrm>
        </p:spPr>
        <p:txBody>
          <a:bodyPr/>
          <a:lstStyle/>
          <a:p>
            <a:r>
              <a:rPr lang="en-GB" dirty="0"/>
              <a:t>Transforming data</a:t>
            </a:r>
          </a:p>
        </p:txBody>
      </p:sp>
      <p:sp>
        <p:nvSpPr>
          <p:cNvPr id="12390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Log transformation (log(x</a:t>
            </a:r>
            <a:r>
              <a:rPr lang="en-GB" sz="2100" baseline="-25000" dirty="0"/>
              <a:t>i</a:t>
            </a:r>
            <a:r>
              <a:rPr lang="en-GB" sz="2100" dirty="0"/>
              <a:t>))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Reduce positive skew.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Square root transformation (</a:t>
            </a:r>
            <a:r>
              <a:rPr lang="en-GB" sz="2100" dirty="0">
                <a:cs typeface="Arial" charset="0"/>
              </a:rPr>
              <a:t>√</a:t>
            </a:r>
            <a:r>
              <a:rPr lang="en-GB" sz="2100" dirty="0"/>
              <a:t>x</a:t>
            </a:r>
            <a:r>
              <a:rPr lang="en-GB" sz="2100" baseline="-25000" dirty="0"/>
              <a:t>i</a:t>
            </a:r>
            <a:r>
              <a:rPr lang="en-GB" sz="2100" dirty="0"/>
              <a:t>):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Also reduces positive skew. Can also be useful for stabilizing variance.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Reciprocal transformation (1/ x</a:t>
            </a:r>
            <a:r>
              <a:rPr lang="en-GB" sz="2100" baseline="-25000" dirty="0"/>
              <a:t>i</a:t>
            </a:r>
            <a:r>
              <a:rPr lang="en-GB" sz="2100" dirty="0"/>
              <a:t>):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Dividing 1 by each score also reduces the impact of large scores. This transformation reverses the scores, you can avoid this by reversing the scores before the transformation, 1/(</a:t>
            </a:r>
            <a:r>
              <a:rPr lang="en-GB" sz="1800" dirty="0" err="1"/>
              <a:t>x</a:t>
            </a:r>
            <a:r>
              <a:rPr lang="en-GB" sz="1800" baseline="-25000" dirty="0" err="1"/>
              <a:t>highest</a:t>
            </a:r>
            <a:r>
              <a:rPr lang="en-GB" sz="1800" dirty="0"/>
              <a:t> – x</a:t>
            </a:r>
            <a:r>
              <a:rPr lang="en-GB" sz="1800" baseline="-25000" dirty="0"/>
              <a:t>i</a:t>
            </a:r>
            <a:r>
              <a:rPr lang="en-GB" sz="1800" dirty="0"/>
              <a:t>).</a:t>
            </a:r>
          </a:p>
          <a:p>
            <a:pPr lvl="1">
              <a:lnSpc>
                <a:spcPct val="90000"/>
              </a:lnSpc>
            </a:pP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3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3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3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23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3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23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239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6" grpId="0" autoUpdateAnimBg="0"/>
      <p:bldP spid="123908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 transformation</a:t>
            </a:r>
            <a:endParaRPr lang="en-US" dirty="0"/>
          </a:p>
        </p:txBody>
      </p:sp>
      <p:sp>
        <p:nvSpPr>
          <p:cNvPr id="186377" name="Text Box 9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86378" name="Text Box 10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2167" y="2357430"/>
            <a:ext cx="3288833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2357430"/>
            <a:ext cx="3308765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6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6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86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2" grpId="0"/>
      <p:bldP spid="186377" grpId="0"/>
      <p:bldP spid="18637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/>
              <a:t>Square root Transformation</a:t>
            </a:r>
            <a:endParaRPr lang="en-US" sz="3000" dirty="0"/>
          </a:p>
        </p:txBody>
      </p:sp>
      <p:sp>
        <p:nvSpPr>
          <p:cNvPr id="189445" name="Text Box 5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89446" name="Text Box 6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526" y="2357430"/>
            <a:ext cx="3276474" cy="2625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2357430"/>
            <a:ext cx="3308765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9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9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89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9442" grpId="0"/>
      <p:bldP spid="189445" grpId="0"/>
      <p:bldP spid="18944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Reciprocal transformation</a:t>
            </a:r>
            <a:endParaRPr lang="en-US" dirty="0"/>
          </a:p>
        </p:txBody>
      </p:sp>
      <p:sp>
        <p:nvSpPr>
          <p:cNvPr id="190468" name="Text Box 4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90469" name="Text Box 5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526" y="2357430"/>
            <a:ext cx="3276474" cy="2625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2357430"/>
            <a:ext cx="3308765" cy="2641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0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0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0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66" grpId="0"/>
      <p:bldP spid="190468" grpId="0"/>
      <p:bldP spid="19046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But …</a:t>
            </a:r>
            <a:endParaRPr lang="en-US"/>
          </a:p>
        </p:txBody>
      </p:sp>
      <p:sp>
        <p:nvSpPr>
          <p:cNvPr id="191492" name="Text Box 4"/>
          <p:cNvSpPr txBox="1">
            <a:spLocks noChangeArrowheads="1"/>
          </p:cNvSpPr>
          <p:nvPr/>
        </p:nvSpPr>
        <p:spPr bwMode="auto">
          <a:xfrm>
            <a:off x="2581275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Before</a:t>
            </a:r>
            <a:endParaRPr lang="en-US"/>
          </a:p>
        </p:txBody>
      </p:sp>
      <p:sp>
        <p:nvSpPr>
          <p:cNvPr id="191493" name="Text Box 5"/>
          <p:cNvSpPr txBox="1">
            <a:spLocks noChangeArrowheads="1"/>
          </p:cNvSpPr>
          <p:nvPr/>
        </p:nvSpPr>
        <p:spPr bwMode="auto">
          <a:xfrm>
            <a:off x="5353050" y="1964532"/>
            <a:ext cx="213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/>
              <a:t>After</a:t>
            </a:r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57661" y="2357430"/>
            <a:ext cx="3145393" cy="2520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2357430"/>
            <a:ext cx="3145001" cy="25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1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1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91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0" grpId="0"/>
      <p:bldP spid="191492" grpId="0"/>
      <p:bldP spid="19149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transform … or not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1500" dirty="0"/>
              <a:t>Transforming the data helps as often as it hinders the accuracy of </a:t>
            </a:r>
            <a:r>
              <a:rPr lang="en-GB" sz="1500" i="1" dirty="0"/>
              <a:t>F</a:t>
            </a:r>
            <a:r>
              <a:rPr lang="en-GB" sz="1500" dirty="0"/>
              <a:t> (Games &amp; Lucas, 1966).</a:t>
            </a:r>
          </a:p>
          <a:p>
            <a:pPr marL="285750" indent="-285750">
              <a:lnSpc>
                <a:spcPct val="90000"/>
              </a:lnSpc>
            </a:pPr>
            <a:r>
              <a:rPr lang="en-GB" sz="1500" dirty="0"/>
              <a:t>Games (1984):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The central limit theorem: sampling distribution will be normal in samples &gt; 40 anyway.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Transforming the data changes the hypothesis being tested</a:t>
            </a:r>
          </a:p>
          <a:p>
            <a:pPr marL="828675" lvl="2" indent="-285750">
              <a:lnSpc>
                <a:spcPct val="90000"/>
              </a:lnSpc>
            </a:pPr>
            <a:r>
              <a:rPr lang="en-GB" sz="1500" dirty="0"/>
              <a:t>E.g. when using a log transformation and comparing means you change from comparing arithmetic means to comparing geometric means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In small samples it is tricky to determine normality one way or another.</a:t>
            </a:r>
          </a:p>
          <a:p>
            <a:pPr marL="563166" lvl="1">
              <a:lnSpc>
                <a:spcPct val="90000"/>
              </a:lnSpc>
            </a:pPr>
            <a:r>
              <a:rPr lang="en-GB" sz="1500" dirty="0"/>
              <a:t>The consequences for the statistical model of applying the ‘wrong’ transformation could be worse than the consequences of analysing the untransformed scores.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2160</TotalTime>
  <Words>894</Words>
  <Application>Microsoft Office PowerPoint</Application>
  <PresentationFormat>On-screen Show (4:3)</PresentationFormat>
  <Paragraphs>145</Paragraphs>
  <Slides>36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Myriad Pro</vt:lpstr>
      <vt:lpstr>Verdana</vt:lpstr>
      <vt:lpstr>20140311PresentationUWTSDTemplate</vt:lpstr>
      <vt:lpstr>LCB7004</vt:lpstr>
      <vt:lpstr>The beast of bias</vt:lpstr>
      <vt:lpstr>Aims</vt:lpstr>
      <vt:lpstr>Assumptions</vt:lpstr>
      <vt:lpstr>Outliers can bias a parameter estimate</vt:lpstr>
      <vt:lpstr>…and the error associated with that estimate </vt:lpstr>
      <vt:lpstr>Additivity and linearity</vt:lpstr>
      <vt:lpstr>Normally distributed something or other</vt:lpstr>
      <vt:lpstr> When does the assumption of normality matter?</vt:lpstr>
      <vt:lpstr>Homoscedasticity/ Homogeneity of Variance</vt:lpstr>
      <vt:lpstr>Homoscedasticity/ Homogeneity of Variance</vt:lpstr>
      <vt:lpstr>Assessing homoscedasticity/ homogeneity of variance</vt:lpstr>
      <vt:lpstr>Homogeneity of variance</vt:lpstr>
      <vt:lpstr>Independence</vt:lpstr>
      <vt:lpstr>Spotting outliers example</vt:lpstr>
      <vt:lpstr>Spotting outliers with graphs</vt:lpstr>
      <vt:lpstr>PowerPoint Presentation</vt:lpstr>
      <vt:lpstr>Spotting normality</vt:lpstr>
      <vt:lpstr>spotting normality: the P-P plot</vt:lpstr>
      <vt:lpstr>The P-P plot</vt:lpstr>
      <vt:lpstr>Spotting normality with numbers: skew and kurtosis</vt:lpstr>
      <vt:lpstr>Assessing skew and kurtosis</vt:lpstr>
      <vt:lpstr>Assessing normality</vt:lpstr>
      <vt:lpstr>Normality within groups</vt:lpstr>
      <vt:lpstr>Normality within groups</vt:lpstr>
      <vt:lpstr>Normality within groups</vt:lpstr>
      <vt:lpstr> Spotting problems with linearity or homoscedasticity</vt:lpstr>
      <vt:lpstr>Reducing bias</vt:lpstr>
      <vt:lpstr>The Bootstrap</vt:lpstr>
      <vt:lpstr>Trimming the data</vt:lpstr>
      <vt:lpstr>Transforming data</vt:lpstr>
      <vt:lpstr>Log transformation</vt:lpstr>
      <vt:lpstr>Square root Transformation</vt:lpstr>
      <vt:lpstr>Reciprocal transformation</vt:lpstr>
      <vt:lpstr>But …</vt:lpstr>
      <vt:lpstr>To transform … or not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</cp:lastModifiedBy>
  <cp:revision>127</cp:revision>
  <cp:lastPrinted>2018-07-09T15:27:01Z</cp:lastPrinted>
  <dcterms:created xsi:type="dcterms:W3CDTF">2002-10-07T19:43:58Z</dcterms:created>
  <dcterms:modified xsi:type="dcterms:W3CDTF">2021-02-24T08:53:32Z</dcterms:modified>
</cp:coreProperties>
</file>