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Lst>
  <p:sldSz cx="43891200" cy="329184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1pPr>
    <a:lvl2pPr marL="0" marR="0" indent="4572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2pPr>
    <a:lvl3pPr marL="0" marR="0" indent="9144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3pPr>
    <a:lvl4pPr marL="0" marR="0" indent="13716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4pPr>
    <a:lvl5pPr marL="0" marR="0" indent="18288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5pPr>
    <a:lvl6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6pPr>
    <a:lvl7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7pPr>
    <a:lvl8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8pPr>
    <a:lvl9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7EECD"/>
          </a:solidFill>
        </a:fill>
      </a:tcStyle>
    </a:wholeTbl>
    <a:band2H>
      <a:tcTxStyle b="def" i="def"/>
      <a:tcStyle>
        <a:tcBdr/>
        <a:fill>
          <a:solidFill>
            <a:srgbClr val="ECF7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0" name="Shape 130"/>
          <p:cNvSpPr/>
          <p:nvPr>
            <p:ph type="sldImg"/>
          </p:nvPr>
        </p:nvSpPr>
        <p:spPr>
          <a:xfrm>
            <a:off x="1143000" y="685800"/>
            <a:ext cx="4572000" cy="3429000"/>
          </a:xfrm>
          <a:prstGeom prst="rect">
            <a:avLst/>
          </a:prstGeom>
        </p:spPr>
        <p:txBody>
          <a:bodyPr/>
          <a:lstStyle/>
          <a:p>
            <a:pPr/>
          </a:p>
        </p:txBody>
      </p:sp>
      <p:sp>
        <p:nvSpPr>
          <p:cNvPr id="131" name="Shape 13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387850" latinLnBrk="0">
      <a:spcBef>
        <a:spcPts val="2000"/>
      </a:spcBef>
      <a:defRPr sz="5800">
        <a:latin typeface="+mn-lt"/>
        <a:ea typeface="+mn-ea"/>
        <a:cs typeface="+mn-cs"/>
        <a:sym typeface="Calibri"/>
      </a:defRPr>
    </a:lvl1pPr>
    <a:lvl2pPr indent="228600" defTabSz="4387850" latinLnBrk="0">
      <a:spcBef>
        <a:spcPts val="2000"/>
      </a:spcBef>
      <a:defRPr sz="5800">
        <a:latin typeface="+mn-lt"/>
        <a:ea typeface="+mn-ea"/>
        <a:cs typeface="+mn-cs"/>
        <a:sym typeface="Calibri"/>
      </a:defRPr>
    </a:lvl2pPr>
    <a:lvl3pPr indent="457200" defTabSz="4387850" latinLnBrk="0">
      <a:spcBef>
        <a:spcPts val="2000"/>
      </a:spcBef>
      <a:defRPr sz="5800">
        <a:latin typeface="+mn-lt"/>
        <a:ea typeface="+mn-ea"/>
        <a:cs typeface="+mn-cs"/>
        <a:sym typeface="Calibri"/>
      </a:defRPr>
    </a:lvl3pPr>
    <a:lvl4pPr indent="685800" defTabSz="4387850" latinLnBrk="0">
      <a:spcBef>
        <a:spcPts val="2000"/>
      </a:spcBef>
      <a:defRPr sz="5800">
        <a:latin typeface="+mn-lt"/>
        <a:ea typeface="+mn-ea"/>
        <a:cs typeface="+mn-cs"/>
        <a:sym typeface="Calibri"/>
      </a:defRPr>
    </a:lvl4pPr>
    <a:lvl5pPr indent="914400" defTabSz="4387850" latinLnBrk="0">
      <a:spcBef>
        <a:spcPts val="2000"/>
      </a:spcBef>
      <a:defRPr sz="5800">
        <a:latin typeface="+mn-lt"/>
        <a:ea typeface="+mn-ea"/>
        <a:cs typeface="+mn-cs"/>
        <a:sym typeface="Calibri"/>
      </a:defRPr>
    </a:lvl5pPr>
    <a:lvl6pPr indent="1143000" defTabSz="4387850" latinLnBrk="0">
      <a:spcBef>
        <a:spcPts val="2000"/>
      </a:spcBef>
      <a:defRPr sz="5800">
        <a:latin typeface="+mn-lt"/>
        <a:ea typeface="+mn-ea"/>
        <a:cs typeface="+mn-cs"/>
        <a:sym typeface="Calibri"/>
      </a:defRPr>
    </a:lvl6pPr>
    <a:lvl7pPr indent="1371600" defTabSz="4387850" latinLnBrk="0">
      <a:spcBef>
        <a:spcPts val="2000"/>
      </a:spcBef>
      <a:defRPr sz="5800">
        <a:latin typeface="+mn-lt"/>
        <a:ea typeface="+mn-ea"/>
        <a:cs typeface="+mn-cs"/>
        <a:sym typeface="Calibri"/>
      </a:defRPr>
    </a:lvl7pPr>
    <a:lvl8pPr indent="1600200" defTabSz="4387850" latinLnBrk="0">
      <a:spcBef>
        <a:spcPts val="2000"/>
      </a:spcBef>
      <a:defRPr sz="5800">
        <a:latin typeface="+mn-lt"/>
        <a:ea typeface="+mn-ea"/>
        <a:cs typeface="+mn-cs"/>
        <a:sym typeface="Calibri"/>
      </a:defRPr>
    </a:lvl8pPr>
    <a:lvl9pPr indent="1828800" defTabSz="4387850" latinLnBrk="0">
      <a:spcBef>
        <a:spcPts val="2000"/>
      </a:spcBef>
      <a:defRPr sz="58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Default">
    <p:spTree>
      <p:nvGrpSpPr>
        <p:cNvPr id="1" name=""/>
        <p:cNvGrpSpPr/>
        <p:nvPr/>
      </p:nvGrpSpPr>
      <p:grpSpPr>
        <a:xfrm>
          <a:off x="0" y="0"/>
          <a:ext cx="0" cy="0"/>
          <a:chOff x="0" y="0"/>
          <a:chExt cx="0" cy="0"/>
        </a:xfrm>
      </p:grpSpPr>
      <p:sp>
        <p:nvSpPr>
          <p:cNvPr id="42"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p>
        </p:txBody>
      </p:sp>
      <p:sp>
        <p:nvSpPr>
          <p:cNvPr id="43" name="Rectangle"/>
          <p:cNvSpPr/>
          <p:nvPr/>
        </p:nvSpPr>
        <p:spPr>
          <a:xfrm>
            <a:off x="914400" y="5257800"/>
            <a:ext cx="13585825" cy="26746200"/>
          </a:xfrm>
          <a:prstGeom prst="rect">
            <a:avLst/>
          </a:prstGeom>
          <a:solidFill>
            <a:srgbClr val="FFFFFF"/>
          </a:solidFill>
          <a:ln>
            <a:solidFill>
              <a:srgbClr val="4E5B6F"/>
            </a:solidFill>
          </a:ln>
        </p:spPr>
        <p:txBody>
          <a:bodyPr lIns="45719" rIns="45719" anchor="ctr"/>
          <a:lstStyle/>
          <a:p>
            <a:pPr/>
          </a:p>
        </p:txBody>
      </p:sp>
      <p:sp>
        <p:nvSpPr>
          <p:cNvPr id="44"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45" name="RESEARCH POSTER PRESENTATION DESIGN © 2011…"/>
          <p:cNvSpPr txBox="1"/>
          <p:nvPr/>
        </p:nvSpPr>
        <p:spPr>
          <a:xfrm>
            <a:off x="819150" y="32232600"/>
            <a:ext cx="2514600" cy="376996"/>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46" name="Rectangle"/>
          <p:cNvSpPr/>
          <p:nvPr/>
        </p:nvSpPr>
        <p:spPr>
          <a:xfrm>
            <a:off x="15151100" y="5257800"/>
            <a:ext cx="13584238" cy="26746200"/>
          </a:xfrm>
          <a:prstGeom prst="rect">
            <a:avLst/>
          </a:prstGeom>
          <a:solidFill>
            <a:srgbClr val="FFFFFF"/>
          </a:solidFill>
          <a:ln>
            <a:solidFill>
              <a:srgbClr val="4E5B6F"/>
            </a:solidFill>
          </a:ln>
        </p:spPr>
        <p:txBody>
          <a:bodyPr lIns="45719" rIns="45719" anchor="ctr"/>
          <a:lstStyle/>
          <a:p>
            <a:pPr/>
          </a:p>
        </p:txBody>
      </p:sp>
      <p:sp>
        <p:nvSpPr>
          <p:cNvPr id="47" name="Rectangle"/>
          <p:cNvSpPr/>
          <p:nvPr/>
        </p:nvSpPr>
        <p:spPr>
          <a:xfrm>
            <a:off x="29386212" y="5257800"/>
            <a:ext cx="13585826" cy="26746200"/>
          </a:xfrm>
          <a:prstGeom prst="rect">
            <a:avLst/>
          </a:prstGeom>
          <a:solidFill>
            <a:srgbClr val="FFFFFF"/>
          </a:solidFill>
          <a:ln>
            <a:solidFill>
              <a:srgbClr val="4E5B6F"/>
            </a:solidFill>
          </a:ln>
        </p:spPr>
        <p:txBody>
          <a:bodyPr lIns="45719" rIns="45719" anchor="ctr"/>
          <a:lstStyle/>
          <a:p>
            <a:pPr/>
          </a:p>
        </p:txBody>
      </p:sp>
      <p:grpSp>
        <p:nvGrpSpPr>
          <p:cNvPr id="50" name="Group"/>
          <p:cNvGrpSpPr/>
          <p:nvPr/>
        </p:nvGrpSpPr>
        <p:grpSpPr>
          <a:xfrm>
            <a:off x="44221400" y="-1"/>
            <a:ext cx="10050463" cy="32918401"/>
            <a:chOff x="0" y="0"/>
            <a:chExt cx="10050462" cy="32918400"/>
          </a:xfrm>
        </p:grpSpPr>
        <p:sp>
          <p:nvSpPr>
            <p:cNvPr id="48"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49" name="QUICK TIPS…"/>
            <p:cNvSpPr txBox="1"/>
            <p:nvPr/>
          </p:nvSpPr>
          <p:spPr>
            <a:xfrm>
              <a:off x="0" y="0"/>
              <a:ext cx="10050463" cy="314680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53" name="Group"/>
          <p:cNvGrpSpPr/>
          <p:nvPr/>
        </p:nvGrpSpPr>
        <p:grpSpPr>
          <a:xfrm>
            <a:off x="-10402888" y="-19051"/>
            <a:ext cx="10050463" cy="32918401"/>
            <a:chOff x="0" y="0"/>
            <a:chExt cx="10050462" cy="32918400"/>
          </a:xfrm>
        </p:grpSpPr>
        <p:sp>
          <p:nvSpPr>
            <p:cNvPr id="51"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52" name="QUICK DESIGN GUIDE…"/>
            <p:cNvSpPr txBox="1"/>
            <p:nvPr/>
          </p:nvSpPr>
          <p:spPr>
            <a:xfrm>
              <a:off x="0" y="0"/>
              <a:ext cx="10050463" cy="298424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54"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55"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56"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57" name="© 2011 PosterPresentations.com     2117 Fourth Street , Unit C     Berkeley CA 94710     posterpresenter@gmail.com"/>
          <p:cNvSpPr txBox="1"/>
          <p:nvPr/>
        </p:nvSpPr>
        <p:spPr>
          <a:xfrm>
            <a:off x="44488100" y="30589537"/>
            <a:ext cx="9159875" cy="2098035"/>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61" name="Group"/>
          <p:cNvGrpSpPr/>
          <p:nvPr/>
        </p:nvGrpSpPr>
        <p:grpSpPr>
          <a:xfrm>
            <a:off x="-10239375" y="31696025"/>
            <a:ext cx="9771063" cy="1090613"/>
            <a:chOff x="0" y="0"/>
            <a:chExt cx="9771062" cy="1090612"/>
          </a:xfrm>
        </p:grpSpPr>
        <p:sp>
          <p:nvSpPr>
            <p:cNvPr id="58"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59"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60" name="Student discounts are available on our Facebook page. Go to PosterPresentations.com and click on the FB icon."/>
            <p:cNvSpPr txBox="1"/>
            <p:nvPr/>
          </p:nvSpPr>
          <p:spPr>
            <a:xfrm>
              <a:off x="1100137" y="100013"/>
              <a:ext cx="867092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62"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63"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64" name="Line"/>
          <p:cNvSpPr/>
          <p:nvPr/>
        </p:nvSpPr>
        <p:spPr>
          <a:xfrm>
            <a:off x="44254737" y="4841874"/>
            <a:ext cx="10017126" cy="1589"/>
          </a:xfrm>
          <a:prstGeom prst="line">
            <a:avLst/>
          </a:prstGeom>
          <a:ln>
            <a:solidFill>
              <a:srgbClr val="F2F2F2"/>
            </a:solidFill>
          </a:ln>
        </p:spPr>
        <p:txBody>
          <a:bodyPr lIns="45719" rIns="45719"/>
          <a:lstStyle/>
          <a:p>
            <a:pPr/>
          </a:p>
        </p:txBody>
      </p:sp>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Default">
    <p:spTree>
      <p:nvGrpSpPr>
        <p:cNvPr id="1" name=""/>
        <p:cNvGrpSpPr/>
        <p:nvPr/>
      </p:nvGrpSpPr>
      <p:grpSpPr>
        <a:xfrm>
          <a:off x="0" y="0"/>
          <a:ext cx="0" cy="0"/>
          <a:chOff x="0" y="0"/>
          <a:chExt cx="0" cy="0"/>
        </a:xfrm>
      </p:grpSpPr>
      <p:sp>
        <p:nvSpPr>
          <p:cNvPr id="72"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p>
        </p:txBody>
      </p:sp>
      <p:sp>
        <p:nvSpPr>
          <p:cNvPr id="73" name="Rectangle"/>
          <p:cNvSpPr/>
          <p:nvPr/>
        </p:nvSpPr>
        <p:spPr>
          <a:xfrm>
            <a:off x="914400" y="5257800"/>
            <a:ext cx="10058400" cy="26746200"/>
          </a:xfrm>
          <a:prstGeom prst="rect">
            <a:avLst/>
          </a:prstGeom>
          <a:solidFill>
            <a:srgbClr val="FFFFFF"/>
          </a:solidFill>
          <a:ln>
            <a:solidFill>
              <a:srgbClr val="4E5B6F"/>
            </a:solidFill>
          </a:ln>
        </p:spPr>
        <p:txBody>
          <a:bodyPr lIns="45719" rIns="45719" anchor="ctr"/>
          <a:lstStyle/>
          <a:p>
            <a:pPr/>
          </a:p>
        </p:txBody>
      </p:sp>
      <p:sp>
        <p:nvSpPr>
          <p:cNvPr id="74"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75" name="RESEARCH POSTER PRESENTATION DESIGN © 2011…"/>
          <p:cNvSpPr txBox="1"/>
          <p:nvPr/>
        </p:nvSpPr>
        <p:spPr>
          <a:xfrm>
            <a:off x="819150" y="32232600"/>
            <a:ext cx="2514600" cy="376996"/>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76" name="Rectangle"/>
          <p:cNvSpPr/>
          <p:nvPr/>
        </p:nvSpPr>
        <p:spPr>
          <a:xfrm>
            <a:off x="32918400" y="5257800"/>
            <a:ext cx="10058400" cy="26746200"/>
          </a:xfrm>
          <a:prstGeom prst="rect">
            <a:avLst/>
          </a:prstGeom>
          <a:solidFill>
            <a:srgbClr val="FFFFFF"/>
          </a:solidFill>
          <a:ln>
            <a:solidFill>
              <a:srgbClr val="4E5B6F"/>
            </a:solidFill>
          </a:ln>
        </p:spPr>
        <p:txBody>
          <a:bodyPr lIns="45719" rIns="45719" anchor="ctr"/>
          <a:lstStyle/>
          <a:p>
            <a:pPr/>
          </a:p>
        </p:txBody>
      </p:sp>
      <p:sp>
        <p:nvSpPr>
          <p:cNvPr id="77" name="Rectangle"/>
          <p:cNvSpPr/>
          <p:nvPr/>
        </p:nvSpPr>
        <p:spPr>
          <a:xfrm>
            <a:off x="11582400" y="5257800"/>
            <a:ext cx="20724813" cy="26746200"/>
          </a:xfrm>
          <a:prstGeom prst="rect">
            <a:avLst/>
          </a:prstGeom>
          <a:solidFill>
            <a:srgbClr val="FFFFFF"/>
          </a:solidFill>
          <a:ln>
            <a:solidFill>
              <a:srgbClr val="4E5B6F"/>
            </a:solidFill>
          </a:ln>
        </p:spPr>
        <p:txBody>
          <a:bodyPr lIns="45719" rIns="45719" anchor="ctr"/>
          <a:lstStyle/>
          <a:p>
            <a:pPr/>
          </a:p>
        </p:txBody>
      </p:sp>
      <p:grpSp>
        <p:nvGrpSpPr>
          <p:cNvPr id="80" name="Group"/>
          <p:cNvGrpSpPr/>
          <p:nvPr/>
        </p:nvGrpSpPr>
        <p:grpSpPr>
          <a:xfrm>
            <a:off x="44221400" y="-1"/>
            <a:ext cx="10050463" cy="32918401"/>
            <a:chOff x="0" y="0"/>
            <a:chExt cx="10050462" cy="32918400"/>
          </a:xfrm>
        </p:grpSpPr>
        <p:sp>
          <p:nvSpPr>
            <p:cNvPr id="78"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79" name="QUICK TIPS…"/>
            <p:cNvSpPr txBox="1"/>
            <p:nvPr/>
          </p:nvSpPr>
          <p:spPr>
            <a:xfrm>
              <a:off x="0" y="0"/>
              <a:ext cx="10050463" cy="314680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83" name="Group"/>
          <p:cNvGrpSpPr/>
          <p:nvPr/>
        </p:nvGrpSpPr>
        <p:grpSpPr>
          <a:xfrm>
            <a:off x="-10402888" y="-19051"/>
            <a:ext cx="10050463" cy="32918401"/>
            <a:chOff x="0" y="0"/>
            <a:chExt cx="10050462" cy="32918400"/>
          </a:xfrm>
        </p:grpSpPr>
        <p:sp>
          <p:nvSpPr>
            <p:cNvPr id="81"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82" name="QUICK DESIGN GUIDE…"/>
            <p:cNvSpPr txBox="1"/>
            <p:nvPr/>
          </p:nvSpPr>
          <p:spPr>
            <a:xfrm>
              <a:off x="0" y="0"/>
              <a:ext cx="10050463" cy="298424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84"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85"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86"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87" name="© 2011 PosterPresentations.com     2117 Fourth Street , Unit C     Berkeley CA 94710     posterpresenter@gmail.com"/>
          <p:cNvSpPr txBox="1"/>
          <p:nvPr/>
        </p:nvSpPr>
        <p:spPr>
          <a:xfrm>
            <a:off x="44488100" y="30589537"/>
            <a:ext cx="9159875" cy="2098035"/>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91" name="Group"/>
          <p:cNvGrpSpPr/>
          <p:nvPr/>
        </p:nvGrpSpPr>
        <p:grpSpPr>
          <a:xfrm>
            <a:off x="-10239375" y="31696025"/>
            <a:ext cx="9771063" cy="1090613"/>
            <a:chOff x="0" y="0"/>
            <a:chExt cx="9771062" cy="1090612"/>
          </a:xfrm>
        </p:grpSpPr>
        <p:sp>
          <p:nvSpPr>
            <p:cNvPr id="88"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89"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90" name="Student discounts are available on our Facebook page. Go to PosterPresentations.com and click on the FB icon."/>
            <p:cNvSpPr txBox="1"/>
            <p:nvPr/>
          </p:nvSpPr>
          <p:spPr>
            <a:xfrm>
              <a:off x="1100137" y="100013"/>
              <a:ext cx="867092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92"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93"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94" name="Line"/>
          <p:cNvSpPr/>
          <p:nvPr/>
        </p:nvSpPr>
        <p:spPr>
          <a:xfrm>
            <a:off x="44254737" y="4841874"/>
            <a:ext cx="10017126" cy="1589"/>
          </a:xfrm>
          <a:prstGeom prst="line">
            <a:avLst/>
          </a:prstGeom>
          <a:ln>
            <a:solidFill>
              <a:srgbClr val="F2F2F2"/>
            </a:solidFill>
          </a:ln>
        </p:spPr>
        <p:txBody>
          <a:bodyPr lIns="45719" rIns="45719"/>
          <a:lstStyle/>
          <a:p>
            <a:pP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Default">
    <p:spTree>
      <p:nvGrpSpPr>
        <p:cNvPr id="1" name=""/>
        <p:cNvGrpSpPr/>
        <p:nvPr/>
      </p:nvGrpSpPr>
      <p:grpSpPr>
        <a:xfrm>
          <a:off x="0" y="0"/>
          <a:ext cx="0" cy="0"/>
          <a:chOff x="0" y="0"/>
          <a:chExt cx="0" cy="0"/>
        </a:xfrm>
      </p:grpSpPr>
      <p:sp>
        <p:nvSpPr>
          <p:cNvPr id="102"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defRPr baseline="-25000"/>
            </a:pPr>
          </a:p>
        </p:txBody>
      </p:sp>
      <p:sp>
        <p:nvSpPr>
          <p:cNvPr id="103" name="Rectangle"/>
          <p:cNvSpPr/>
          <p:nvPr/>
        </p:nvSpPr>
        <p:spPr>
          <a:xfrm>
            <a:off x="914400" y="5257800"/>
            <a:ext cx="42057638" cy="26746200"/>
          </a:xfrm>
          <a:prstGeom prst="rect">
            <a:avLst/>
          </a:prstGeom>
          <a:solidFill>
            <a:srgbClr val="FFFFFF"/>
          </a:solidFill>
          <a:ln>
            <a:solidFill>
              <a:srgbClr val="4E5B6F"/>
            </a:solidFill>
          </a:ln>
        </p:spPr>
        <p:txBody>
          <a:bodyPr lIns="45719" rIns="45719" anchor="ctr"/>
          <a:lstStyle/>
          <a:p>
            <a:pPr/>
          </a:p>
        </p:txBody>
      </p:sp>
      <p:sp>
        <p:nvSpPr>
          <p:cNvPr id="104"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105" name="RESEARCH POSTER PRESENTATION DESIGN © 2011…"/>
          <p:cNvSpPr txBox="1"/>
          <p:nvPr/>
        </p:nvSpPr>
        <p:spPr>
          <a:xfrm>
            <a:off x="819150" y="32232600"/>
            <a:ext cx="2514600" cy="376996"/>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106" name="Rectangle"/>
          <p:cNvSpPr/>
          <p:nvPr/>
        </p:nvSpPr>
        <p:spPr>
          <a:xfrm>
            <a:off x="922337" y="5257800"/>
            <a:ext cx="10058401" cy="26746200"/>
          </a:xfrm>
          <a:prstGeom prst="rect">
            <a:avLst/>
          </a:prstGeom>
          <a:solidFill>
            <a:srgbClr val="F2F2F2"/>
          </a:solidFill>
          <a:ln>
            <a:solidFill>
              <a:srgbClr val="4E5B6F"/>
            </a:solidFill>
          </a:ln>
        </p:spPr>
        <p:txBody>
          <a:bodyPr lIns="45719" rIns="45719" anchor="ctr"/>
          <a:lstStyle/>
          <a:p>
            <a:pPr/>
          </a:p>
        </p:txBody>
      </p:sp>
      <p:grpSp>
        <p:nvGrpSpPr>
          <p:cNvPr id="109" name="Group"/>
          <p:cNvGrpSpPr/>
          <p:nvPr/>
        </p:nvGrpSpPr>
        <p:grpSpPr>
          <a:xfrm>
            <a:off x="44221400" y="-1"/>
            <a:ext cx="10050463" cy="32918401"/>
            <a:chOff x="0" y="0"/>
            <a:chExt cx="10050462" cy="32918400"/>
          </a:xfrm>
        </p:grpSpPr>
        <p:sp>
          <p:nvSpPr>
            <p:cNvPr id="107"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108" name="QUICK TIPS…"/>
            <p:cNvSpPr txBox="1"/>
            <p:nvPr/>
          </p:nvSpPr>
          <p:spPr>
            <a:xfrm>
              <a:off x="0" y="0"/>
              <a:ext cx="10050463" cy="314680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112" name="Group"/>
          <p:cNvGrpSpPr/>
          <p:nvPr/>
        </p:nvGrpSpPr>
        <p:grpSpPr>
          <a:xfrm>
            <a:off x="-10402888" y="-19051"/>
            <a:ext cx="10050463" cy="32918401"/>
            <a:chOff x="0" y="0"/>
            <a:chExt cx="10050462" cy="32918400"/>
          </a:xfrm>
        </p:grpSpPr>
        <p:sp>
          <p:nvSpPr>
            <p:cNvPr id="110"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111" name="QUICK DESIGN GUIDE…"/>
            <p:cNvSpPr txBox="1"/>
            <p:nvPr/>
          </p:nvSpPr>
          <p:spPr>
            <a:xfrm>
              <a:off x="0" y="0"/>
              <a:ext cx="10050463" cy="298424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113"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114"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115"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116" name="© 2011 PosterPresentations.com     2117 Fourth Street , Unit C     Berkeley CA 94710     posterpresenter@gmail.com"/>
          <p:cNvSpPr txBox="1"/>
          <p:nvPr/>
        </p:nvSpPr>
        <p:spPr>
          <a:xfrm>
            <a:off x="44488100" y="30589537"/>
            <a:ext cx="9159875" cy="2098035"/>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120" name="Group"/>
          <p:cNvGrpSpPr/>
          <p:nvPr/>
        </p:nvGrpSpPr>
        <p:grpSpPr>
          <a:xfrm>
            <a:off x="-10239375" y="31696025"/>
            <a:ext cx="9771063" cy="1090613"/>
            <a:chOff x="0" y="0"/>
            <a:chExt cx="9771062" cy="1090612"/>
          </a:xfrm>
        </p:grpSpPr>
        <p:sp>
          <p:nvSpPr>
            <p:cNvPr id="117"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118"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119" name="Student discounts are available on our Facebook page. Go to PosterPresentations.com and click on the FB icon."/>
            <p:cNvSpPr txBox="1"/>
            <p:nvPr/>
          </p:nvSpPr>
          <p:spPr>
            <a:xfrm>
              <a:off x="1100137" y="100013"/>
              <a:ext cx="867092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121"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122"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123" name="Line"/>
          <p:cNvSpPr/>
          <p:nvPr/>
        </p:nvSpPr>
        <p:spPr>
          <a:xfrm>
            <a:off x="44254737" y="4841874"/>
            <a:ext cx="10017126" cy="1589"/>
          </a:xfrm>
          <a:prstGeom prst="line">
            <a:avLst/>
          </a:prstGeom>
          <a:ln>
            <a:solidFill>
              <a:srgbClr val="F2F2F2"/>
            </a:solidFill>
          </a:ln>
        </p:spPr>
        <p:txBody>
          <a:bodyPr lIns="45719" rIns="45719"/>
          <a:lstStyle/>
          <a:p>
            <a:pPr/>
          </a:p>
        </p:txBody>
      </p:sp>
      <p:sp>
        <p:nvSpPr>
          <p:cNvPr id="12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 Id="rId6" Type="http://schemas.openxmlformats.org/officeDocument/2006/relationships/slideLayout" Target="../slideLayouts/slideLayout1.xml"/><Relationship Id="rId7" Type="http://schemas.openxmlformats.org/officeDocument/2006/relationships/slideLayout" Target="../slideLayouts/slideLayout2.xml"/><Relationship Id="rId8" Type="http://schemas.openxmlformats.org/officeDocument/2006/relationships/slideLayout" Target="../slideLayouts/slideLayout3.xml"/><Relationship Id="rId9"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E3E8F4"/>
        </a:solidFill>
      </p:bgPr>
    </p:bg>
    <p:spTree>
      <p:nvGrpSpPr>
        <p:cNvPr id="1" name=""/>
        <p:cNvGrpSpPr/>
        <p:nvPr/>
      </p:nvGrpSpPr>
      <p:grpSpPr>
        <a:xfrm>
          <a:off x="0" y="0"/>
          <a:ext cx="0" cy="0"/>
          <a:chOff x="0" y="0"/>
          <a:chExt cx="0" cy="0"/>
        </a:xfrm>
      </p:grpSpPr>
      <p:grpSp>
        <p:nvGrpSpPr>
          <p:cNvPr id="4" name="Group"/>
          <p:cNvGrpSpPr/>
          <p:nvPr/>
        </p:nvGrpSpPr>
        <p:grpSpPr>
          <a:xfrm>
            <a:off x="44221400" y="-1"/>
            <a:ext cx="10050463" cy="32918401"/>
            <a:chOff x="0" y="0"/>
            <a:chExt cx="10050462" cy="32918400"/>
          </a:xfrm>
        </p:grpSpPr>
        <p:sp>
          <p:nvSpPr>
            <p:cNvPr id="2"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3" name="QUICK TIPS…"/>
            <p:cNvSpPr txBox="1"/>
            <p:nvPr/>
          </p:nvSpPr>
          <p:spPr>
            <a:xfrm>
              <a:off x="0" y="0"/>
              <a:ext cx="10050463" cy="314680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7" name="Group"/>
          <p:cNvGrpSpPr/>
          <p:nvPr/>
        </p:nvGrpSpPr>
        <p:grpSpPr>
          <a:xfrm>
            <a:off x="-10402888" y="-19051"/>
            <a:ext cx="10050463" cy="32918401"/>
            <a:chOff x="0" y="0"/>
            <a:chExt cx="10050462" cy="32918400"/>
          </a:xfrm>
        </p:grpSpPr>
        <p:sp>
          <p:nvSpPr>
            <p:cNvPr id="5"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6" name="QUICK DESIGN GUIDE…"/>
            <p:cNvSpPr txBox="1"/>
            <p:nvPr/>
          </p:nvSpPr>
          <p:spPr>
            <a:xfrm>
              <a:off x="0" y="0"/>
              <a:ext cx="10050463" cy="298424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8"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p>
        </p:txBody>
      </p:sp>
      <p:sp>
        <p:nvSpPr>
          <p:cNvPr id="9"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10" name="RESEARCH POSTER PRESENTATION DESIGN © 2011…"/>
          <p:cNvSpPr txBox="1"/>
          <p:nvPr/>
        </p:nvSpPr>
        <p:spPr>
          <a:xfrm>
            <a:off x="819150" y="32232600"/>
            <a:ext cx="2514600" cy="376996"/>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11" name="Rectangle"/>
          <p:cNvSpPr/>
          <p:nvPr/>
        </p:nvSpPr>
        <p:spPr>
          <a:xfrm>
            <a:off x="32918400" y="5257800"/>
            <a:ext cx="10058400" cy="26746200"/>
          </a:xfrm>
          <a:prstGeom prst="rect">
            <a:avLst/>
          </a:prstGeom>
          <a:solidFill>
            <a:srgbClr val="FFFFFF"/>
          </a:solidFill>
          <a:ln>
            <a:solidFill>
              <a:srgbClr val="4E5B6F"/>
            </a:solidFill>
          </a:ln>
        </p:spPr>
        <p:txBody>
          <a:bodyPr lIns="45719" rIns="45719" anchor="ctr"/>
          <a:lstStyle/>
          <a:p>
            <a:pPr/>
          </a:p>
        </p:txBody>
      </p:sp>
      <p:sp>
        <p:nvSpPr>
          <p:cNvPr id="12" name="Rectangle"/>
          <p:cNvSpPr/>
          <p:nvPr/>
        </p:nvSpPr>
        <p:spPr>
          <a:xfrm>
            <a:off x="11582400" y="5257800"/>
            <a:ext cx="10058400" cy="26746200"/>
          </a:xfrm>
          <a:prstGeom prst="rect">
            <a:avLst/>
          </a:prstGeom>
          <a:solidFill>
            <a:srgbClr val="FFFFFF"/>
          </a:solidFill>
          <a:ln>
            <a:solidFill>
              <a:srgbClr val="4E5B6F"/>
            </a:solidFill>
          </a:ln>
        </p:spPr>
        <p:txBody>
          <a:bodyPr lIns="45719" rIns="45719" anchor="ctr"/>
          <a:lstStyle/>
          <a:p>
            <a:pPr/>
          </a:p>
        </p:txBody>
      </p:sp>
      <p:sp>
        <p:nvSpPr>
          <p:cNvPr id="13" name="Rectangle"/>
          <p:cNvSpPr/>
          <p:nvPr/>
        </p:nvSpPr>
        <p:spPr>
          <a:xfrm>
            <a:off x="22250400" y="5257800"/>
            <a:ext cx="10058400" cy="26746200"/>
          </a:xfrm>
          <a:prstGeom prst="rect">
            <a:avLst/>
          </a:prstGeom>
          <a:solidFill>
            <a:srgbClr val="FFFFFF"/>
          </a:solidFill>
          <a:ln>
            <a:solidFill>
              <a:srgbClr val="4E5B6F"/>
            </a:solidFill>
          </a:ln>
        </p:spPr>
        <p:txBody>
          <a:bodyPr lIns="45719" rIns="45719" anchor="ctr"/>
          <a:lstStyle/>
          <a:p>
            <a:pPr/>
          </a:p>
        </p:txBody>
      </p:sp>
      <p:sp>
        <p:nvSpPr>
          <p:cNvPr id="14" name="Rectangle"/>
          <p:cNvSpPr/>
          <p:nvPr/>
        </p:nvSpPr>
        <p:spPr>
          <a:xfrm>
            <a:off x="922337" y="5257800"/>
            <a:ext cx="10058401" cy="26746200"/>
          </a:xfrm>
          <a:prstGeom prst="rect">
            <a:avLst/>
          </a:prstGeom>
          <a:solidFill>
            <a:srgbClr val="FFFFFF"/>
          </a:solidFill>
          <a:ln>
            <a:solidFill>
              <a:srgbClr val="4E5B6F"/>
            </a:solidFill>
          </a:ln>
        </p:spPr>
        <p:txBody>
          <a:bodyPr lIns="45719" rIns="45719" anchor="ctr"/>
          <a:lstStyle/>
          <a:p>
            <a:pPr/>
          </a:p>
        </p:txBody>
      </p:sp>
      <p:sp>
        <p:nvSpPr>
          <p:cNvPr id="15"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16"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17"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18" name="© 2011 PosterPresentations.com     2117 Fourth Street , Unit C     Berkeley CA 94710     posterpresenter@gmail.com"/>
          <p:cNvSpPr txBox="1"/>
          <p:nvPr/>
        </p:nvSpPr>
        <p:spPr>
          <a:xfrm>
            <a:off x="44488100" y="30589537"/>
            <a:ext cx="9159875" cy="2098035"/>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22" name="Group"/>
          <p:cNvGrpSpPr/>
          <p:nvPr/>
        </p:nvGrpSpPr>
        <p:grpSpPr>
          <a:xfrm>
            <a:off x="-10239375" y="31696025"/>
            <a:ext cx="9771063" cy="1090613"/>
            <a:chOff x="0" y="0"/>
            <a:chExt cx="9771062" cy="1090612"/>
          </a:xfrm>
        </p:grpSpPr>
        <p:sp>
          <p:nvSpPr>
            <p:cNvPr id="19"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20"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21" name="Student discounts are available on our Facebook page. Go to PosterPresentations.com and click on the FB icon."/>
            <p:cNvSpPr txBox="1"/>
            <p:nvPr/>
          </p:nvSpPr>
          <p:spPr>
            <a:xfrm>
              <a:off x="1100137" y="100013"/>
              <a:ext cx="867092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23"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24"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25" name="Line"/>
          <p:cNvSpPr/>
          <p:nvPr/>
        </p:nvSpPr>
        <p:spPr>
          <a:xfrm>
            <a:off x="44254737" y="4841874"/>
            <a:ext cx="10017126" cy="1589"/>
          </a:xfrm>
          <a:prstGeom prst="line">
            <a:avLst/>
          </a:prstGeom>
          <a:ln>
            <a:solidFill>
              <a:srgbClr val="F2F2F2"/>
            </a:solidFill>
          </a:ln>
        </p:spPr>
        <p:txBody>
          <a:bodyPr lIns="45719" rIns="45719"/>
          <a:lstStyle/>
          <a:p>
            <a:pPr/>
          </a:p>
        </p:txBody>
      </p:sp>
      <p:sp>
        <p:nvSpPr>
          <p:cNvPr id="26" name="Title Text"/>
          <p:cNvSpPr txBox="1"/>
          <p:nvPr>
            <p:ph type="title"/>
          </p:nvPr>
        </p:nvSpPr>
        <p:spPr>
          <a:xfrm>
            <a:off x="2194560" y="441959"/>
            <a:ext cx="39502080" cy="7239001"/>
          </a:xfrm>
          <a:prstGeom prst="rect">
            <a:avLst/>
          </a:prstGeom>
          <a:ln w="12700">
            <a:miter lim="400000"/>
          </a:ln>
          <a:extLst>
            <a:ext uri="{C572A759-6A51-4108-AA02-DFA0A04FC94B}">
              <ma14:wrappingTextBoxFlag xmlns:ma14="http://schemas.microsoft.com/office/mac/drawingml/2011/main" val="1"/>
            </a:ext>
          </a:extLst>
        </p:spPr>
        <p:txBody>
          <a:bodyPr lIns="45719" rIns="45719" anchor="ctr"/>
          <a:lstStyle/>
          <a:p>
            <a:pPr/>
            <a:r>
              <a:t>Title Text</a:t>
            </a:r>
          </a:p>
        </p:txBody>
      </p:sp>
      <p:sp>
        <p:nvSpPr>
          <p:cNvPr id="27" name="Body Level One…"/>
          <p:cNvSpPr txBox="1"/>
          <p:nvPr>
            <p:ph type="body" idx="1"/>
          </p:nvPr>
        </p:nvSpPr>
        <p:spPr>
          <a:xfrm>
            <a:off x="2194560" y="7680959"/>
            <a:ext cx="39502080" cy="25237443"/>
          </a:xfrm>
          <a:prstGeom prst="rect">
            <a:avLst/>
          </a:prstGeom>
          <a:ln w="12700">
            <a:miter lim="400000"/>
          </a:ln>
          <a:extLst>
            <a:ext uri="{C572A759-6A51-4108-AA02-DFA0A04FC94B}">
              <ma14:wrappingTextBoxFlag xmlns:ma14="http://schemas.microsoft.com/office/mac/drawingml/2011/main" val="1"/>
            </a:ext>
          </a:extLst>
        </p:spPr>
        <p:txBody>
          <a:bodyPr lIns="45719" rIns="45719"/>
          <a:lstStyle/>
          <a:p>
            <a:pPr/>
            <a:r>
              <a:t>Body Level One</a:t>
            </a:r>
          </a:p>
          <a:p>
            <a:pPr lvl="1"/>
            <a:r>
              <a:t>Body Level Two</a:t>
            </a:r>
          </a:p>
          <a:p>
            <a:pPr lvl="2"/>
            <a:r>
              <a:t>Body Level Three</a:t>
            </a:r>
          </a:p>
          <a:p>
            <a:pPr lvl="3"/>
            <a:r>
              <a:t>Body Level Four</a:t>
            </a:r>
          </a:p>
          <a:p>
            <a:pPr lvl="4"/>
            <a:r>
              <a:t>Body Level Five</a:t>
            </a:r>
          </a:p>
        </p:txBody>
      </p:sp>
      <p:sp>
        <p:nvSpPr>
          <p:cNvPr id="28" name="Slide Number"/>
          <p:cNvSpPr txBox="1"/>
          <p:nvPr>
            <p:ph type="sldNum" sz="quarter" idx="2"/>
          </p:nvPr>
        </p:nvSpPr>
        <p:spPr>
          <a:xfrm>
            <a:off x="21214079" y="29634180"/>
            <a:ext cx="10241281" cy="1752600"/>
          </a:xfrm>
          <a:prstGeom prst="rect">
            <a:avLst/>
          </a:prstGeom>
          <a:ln w="12700">
            <a:miter lim="400000"/>
          </a:ln>
        </p:spPr>
        <p:txBody>
          <a:bodyPr wrap="none" lIns="45719" rIns="45719" anchor="ctr">
            <a:spAutoFit/>
          </a:bodyPr>
          <a:lstStyle>
            <a:lvl1pPr algn="r">
              <a:defRPr sz="1200">
                <a:latin typeface="Arial"/>
                <a:ea typeface="Arial"/>
                <a:cs typeface="Arial"/>
                <a:sym typeface="Aria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6"/>
    <p:sldLayoutId id="2147483650" r:id="rId7"/>
    <p:sldLayoutId id="2147483651" r:id="rId8"/>
    <p:sldLayoutId id="2147483652" r:id="rId9"/>
  </p:sldLayoutIdLst>
  <p:transition xmlns:p14="http://schemas.microsoft.com/office/powerpoint/2010/main" spd="med" advClick="1"/>
  <p:txStyles>
    <p:titleStyle>
      <a:lvl1pPr marL="0" marR="0" indent="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1pPr>
      <a:lvl2pPr marL="0" marR="0" indent="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2pPr>
      <a:lvl3pPr marL="0" marR="0" indent="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3pPr>
      <a:lvl4pPr marL="0" marR="0" indent="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4pPr>
      <a:lvl5pPr marL="0" marR="0" indent="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5pPr>
      <a:lvl6pPr marL="0" marR="0" indent="45720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6pPr>
      <a:lvl7pPr marL="0" marR="0" indent="91440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7pPr>
      <a:lvl8pPr marL="0" marR="0" indent="137160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8pPr>
      <a:lvl9pPr marL="0" marR="0" indent="1828800" algn="ctr" defTabSz="4387850" rtl="0" latinLnBrk="0">
        <a:lnSpc>
          <a:spcPct val="100000"/>
        </a:lnSpc>
        <a:spcBef>
          <a:spcPts val="0"/>
        </a:spcBef>
        <a:spcAft>
          <a:spcPts val="0"/>
        </a:spcAft>
        <a:buClrTx/>
        <a:buSzTx/>
        <a:buFontTx/>
        <a:buNone/>
        <a:tabLst/>
        <a:defRPr b="0" baseline="0" cap="none" i="0" spc="0" strike="noStrike" sz="8800" u="none">
          <a:ln>
            <a:noFill/>
          </a:ln>
          <a:solidFill>
            <a:srgbClr val="FFFFFF"/>
          </a:solidFill>
          <a:uFillTx/>
          <a:latin typeface="Trebuchet MS"/>
          <a:ea typeface="Trebuchet MS"/>
          <a:cs typeface="Trebuchet MS"/>
          <a:sym typeface="Trebuchet MS"/>
        </a:defRPr>
      </a:lvl9pPr>
    </p:titleStyle>
    <p:bodyStyle>
      <a:lvl1pPr marL="1644650" marR="0" indent="-1644650"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1pPr>
      <a:lvl2pPr marL="3758341" marR="0" indent="-1562829"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2pPr>
      <a:lvl3pPr marL="5844162" marR="0" indent="-1456312"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3pPr>
      <a:lvl4pPr marL="8343072" marR="0" indent="-1759710"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4pPr>
      <a:lvl5pPr marL="181624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5pPr>
      <a:lvl6pPr marL="186196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6pPr>
      <a:lvl7pPr marL="190768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7pPr>
      <a:lvl8pPr marL="195340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8pPr>
      <a:lvl9pPr marL="199912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ln>
            <a:noFill/>
          </a:ln>
          <a:solidFill>
            <a:srgbClr val="000000"/>
          </a:solidFill>
          <a:uFillTx/>
          <a:latin typeface="+mn-lt"/>
          <a:ea typeface="+mn-ea"/>
          <a:cs typeface="+mn-cs"/>
          <a:sym typeface="Calibri"/>
        </a:defRPr>
      </a:lvl9pPr>
    </p:bodyStyle>
    <p:otherStyle>
      <a:lvl1pPr marL="0" marR="0" indent="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1pPr>
      <a:lvl2pPr marL="0" marR="0" indent="45720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2pPr>
      <a:lvl3pPr marL="0" marR="0" indent="91440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3pPr>
      <a:lvl4pPr marL="0" marR="0" indent="137160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4pPr>
      <a:lvl5pPr marL="0" marR="0" indent="182880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5pPr>
      <a:lvl6pPr marL="0" marR="0" indent="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6pPr>
      <a:lvl7pPr marL="0" marR="0" indent="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7pPr>
      <a:lvl8pPr marL="0" marR="0" indent="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8pPr>
      <a:lvl9pPr marL="0" marR="0" indent="0" algn="r" defTabSz="438785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www.criticalthinking.org/pages/" TargetMode="External"/><Relationship Id="rId3" Type="http://schemas.openxmlformats.org/officeDocument/2006/relationships/hyperlink" Target="http://www.designorate.com/steps-effective-critical-thinking/" TargetMode="External"/><Relationship Id="rId4" Type="http://schemas.openxmlformats.org/officeDocument/2006/relationships/hyperlink" Target="https://artofmentoring.net/self-confidence-and-critical-thinking-identified-as-" TargetMode="External"/><Relationship Id="rId5" Type="http://schemas.openxmlformats.org/officeDocument/2006/relationships/hyperlink" Target="https://cft.vanderbilt.edu/guides-" TargetMode="External"/><Relationship Id="rId6" Type="http://schemas.openxmlformats.org/officeDocument/2006/relationships/hyperlink" Target="https://plato.stanford.edu/entries/" TargetMode="External"/><Relationship Id="rId7" Type="http://schemas.openxmlformats.org/officeDocument/2006/relationships/hyperlink" Target="http://thinking.org" TargetMode="External"/><Relationship Id="rId8" Type="http://schemas.openxmlformats.org/officeDocument/2006/relationships/image" Target="../media/image1.tif"/><Relationship Id="rId9" Type="http://schemas.openxmlformats.org/officeDocument/2006/relationships/image" Target="../media/image2.tif"/></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Critical Thinking"/>
          <p:cNvSpPr txBox="1"/>
          <p:nvPr>
            <p:ph type="title" idx="4294967295"/>
          </p:nvPr>
        </p:nvSpPr>
        <p:spPr>
          <a:xfrm>
            <a:off x="5932487" y="457200"/>
            <a:ext cx="32010351" cy="1447800"/>
          </a:xfrm>
          <a:prstGeom prst="rect">
            <a:avLst/>
          </a:prstGeom>
        </p:spPr>
        <p:txBody>
          <a:bodyPr lIns="45717" tIns="45717" rIns="45717" bIns="45717">
            <a:normAutofit fontScale="100000" lnSpcReduction="0"/>
          </a:bodyPr>
          <a:lstStyle>
            <a:lvl1pPr>
              <a:defRPr b="1"/>
            </a:lvl1pPr>
          </a:lstStyle>
          <a:p>
            <a:pPr/>
            <a:r>
              <a:t>Critical Thinking</a:t>
            </a:r>
          </a:p>
        </p:txBody>
      </p:sp>
      <p:sp>
        <p:nvSpPr>
          <p:cNvPr id="134" name="Body"/>
          <p:cNvSpPr txBox="1"/>
          <p:nvPr>
            <p:ph type="body" sz="quarter" idx="4294967295"/>
          </p:nvPr>
        </p:nvSpPr>
        <p:spPr>
          <a:xfrm>
            <a:off x="584200" y="12554902"/>
            <a:ext cx="10056813" cy="846139"/>
          </a:xfrm>
          <a:prstGeom prst="rect">
            <a:avLst/>
          </a:prstGeom>
        </p:spPr>
        <p:txBody>
          <a:bodyPr lIns="228589" tIns="228589" rIns="228589" bIns="228589">
            <a:normAutofit fontScale="100000" lnSpcReduction="0"/>
          </a:bodyPr>
          <a:lstStyle/>
          <a:p>
            <a:pPr marL="0" indent="0" defTabSz="1755139">
              <a:spcBef>
                <a:spcPts val="1200"/>
              </a:spcBef>
              <a:buSzTx/>
              <a:buNone/>
              <a:defRPr sz="1000">
                <a:latin typeface="Trebuchet MS"/>
                <a:ea typeface="Trebuchet MS"/>
                <a:cs typeface="Trebuchet MS"/>
                <a:sym typeface="Trebuchet MS"/>
              </a:defRPr>
            </a:pPr>
          </a:p>
          <a:p>
            <a:pPr marL="0" indent="0" defTabSz="1755139">
              <a:spcBef>
                <a:spcPts val="1200"/>
              </a:spcBef>
              <a:buSzTx/>
              <a:buNone/>
              <a:defRPr sz="1000">
                <a:latin typeface="Trebuchet MS"/>
                <a:ea typeface="Trebuchet MS"/>
                <a:cs typeface="Trebuchet MS"/>
                <a:sym typeface="Trebuchet MS"/>
              </a:defRPr>
            </a:pPr>
          </a:p>
          <a:p>
            <a:pPr marL="0" indent="0" defTabSz="1755139">
              <a:spcBef>
                <a:spcPts val="1200"/>
              </a:spcBef>
              <a:buSzTx/>
              <a:buNone/>
              <a:defRPr sz="1000">
                <a:latin typeface="Trebuchet MS"/>
                <a:ea typeface="Trebuchet MS"/>
                <a:cs typeface="Trebuchet MS"/>
                <a:sym typeface="Trebuchet MS"/>
              </a:defRPr>
            </a:pPr>
          </a:p>
        </p:txBody>
      </p:sp>
      <p:sp>
        <p:nvSpPr>
          <p:cNvPr id="135" name="Introduction"/>
          <p:cNvSpPr/>
          <p:nvPr/>
        </p:nvSpPr>
        <p:spPr>
          <a:xfrm>
            <a:off x="922337" y="5265737"/>
            <a:ext cx="10048876"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Introduction</a:t>
            </a:r>
          </a:p>
        </p:txBody>
      </p:sp>
      <p:sp>
        <p:nvSpPr>
          <p:cNvPr id="136" name="What is critical thinking?"/>
          <p:cNvSpPr/>
          <p:nvPr/>
        </p:nvSpPr>
        <p:spPr>
          <a:xfrm>
            <a:off x="921543" y="12283440"/>
            <a:ext cx="10050464"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What is critical thinking?</a:t>
            </a:r>
          </a:p>
        </p:txBody>
      </p:sp>
      <p:sp>
        <p:nvSpPr>
          <p:cNvPr id="137" name="Barriers to the development of critical thinking…"/>
          <p:cNvSpPr/>
          <p:nvPr/>
        </p:nvSpPr>
        <p:spPr>
          <a:xfrm>
            <a:off x="11596687" y="21143450"/>
            <a:ext cx="10048876" cy="754064"/>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p>
            <a:pPr marL="1644650" indent="-1644650" algn="ctr">
              <a:spcBef>
                <a:spcPts val="3000"/>
              </a:spcBef>
              <a:defRPr b="1" sz="3700">
                <a:solidFill>
                  <a:srgbClr val="FFFFFF"/>
                </a:solidFill>
              </a:defRPr>
            </a:pPr>
            <a:r>
              <a:rPr sz="3400"/>
              <a:t>Barriers to the development of critical</a:t>
            </a:r>
            <a:r>
              <a:t> </a:t>
            </a:r>
            <a:r>
              <a:rPr sz="3600"/>
              <a:t>thinking</a:t>
            </a:r>
            <a:r>
              <a:t> </a:t>
            </a:r>
          </a:p>
          <a:p>
            <a:pPr marL="1644650" indent="-1644650" algn="ctr">
              <a:spcBef>
                <a:spcPts val="3000"/>
              </a:spcBef>
              <a:defRPr b="1" sz="3700">
                <a:solidFill>
                  <a:srgbClr val="FFFFFF"/>
                </a:solidFill>
              </a:defRPr>
            </a:pPr>
          </a:p>
          <a:p>
            <a:pPr marL="1644650" indent="-1644650" algn="ctr">
              <a:spcBef>
                <a:spcPts val="3000"/>
              </a:spcBef>
              <a:defRPr b="1" sz="3700">
                <a:solidFill>
                  <a:srgbClr val="FFFFFF"/>
                </a:solidFill>
              </a:defRPr>
            </a:pPr>
            <a:r>
              <a:t> critical thinking skills </a:t>
            </a:r>
          </a:p>
        </p:txBody>
      </p:sp>
      <p:sp>
        <p:nvSpPr>
          <p:cNvPr id="138" name="Skills which affect the development of critical thinking"/>
          <p:cNvSpPr/>
          <p:nvPr/>
        </p:nvSpPr>
        <p:spPr>
          <a:xfrm>
            <a:off x="888207" y="19301142"/>
            <a:ext cx="10058400" cy="754064"/>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000">
                <a:solidFill>
                  <a:srgbClr val="FFFFFF"/>
                </a:solidFill>
              </a:defRPr>
            </a:lvl1pPr>
          </a:lstStyle>
          <a:p>
            <a:pPr/>
            <a:r>
              <a:t>Skills which affect the development of critical thinking</a:t>
            </a:r>
          </a:p>
        </p:txBody>
      </p:sp>
      <p:sp>
        <p:nvSpPr>
          <p:cNvPr id="139" name="Conclusion"/>
          <p:cNvSpPr/>
          <p:nvPr/>
        </p:nvSpPr>
        <p:spPr>
          <a:xfrm>
            <a:off x="32985250" y="16399269"/>
            <a:ext cx="10047288"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Conclusion </a:t>
            </a:r>
          </a:p>
        </p:txBody>
      </p:sp>
      <p:sp>
        <p:nvSpPr>
          <p:cNvPr id="140" name="References"/>
          <p:cNvSpPr/>
          <p:nvPr/>
        </p:nvSpPr>
        <p:spPr>
          <a:xfrm>
            <a:off x="32934274" y="22203016"/>
            <a:ext cx="10047289"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References </a:t>
            </a:r>
          </a:p>
        </p:txBody>
      </p:sp>
      <p:sp>
        <p:nvSpPr>
          <p:cNvPr id="141"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42"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3"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4"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5"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6"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7"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8"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9"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0"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1"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2"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3"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4"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5"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6"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7"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8"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9"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0"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1"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2"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3"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4"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5"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6"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7" name="Critical thinking is a mode of thinking in which the individual thinks and draws judgement in a way which is logical and shrewd. It is essentially when thinking you begin to challenge and analyse arguments rather than accepting them; it is looking at things with a more critical eye.…"/>
          <p:cNvSpPr txBox="1"/>
          <p:nvPr/>
        </p:nvSpPr>
        <p:spPr>
          <a:xfrm>
            <a:off x="1182639" y="13708380"/>
            <a:ext cx="8888461" cy="7089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130342" indent="-130342">
              <a:buSzPct val="100000"/>
              <a:buChar char="•"/>
              <a:defRPr sz="2500"/>
            </a:pPr>
            <a:r>
              <a:t>Critical thinking is a mode of thinking in which the individual thinks and draws judgement in a way which is logical and shrewd. It is essentially when thinking you begin to challenge and analyse arguments rather than accepting them; it is looking at things with a more critical eye.</a:t>
            </a:r>
          </a:p>
          <a:p>
            <a:pPr>
              <a:defRPr sz="2500"/>
            </a:pPr>
          </a:p>
          <a:p>
            <a:pPr marL="250657" indent="-250657">
              <a:buSzPct val="100000"/>
              <a:buChar char="•"/>
              <a:defRPr sz="2500"/>
            </a:pPr>
            <a:r>
              <a:t>As stated on (plato.stanford, 2018) Critical thinking originates from philosopher John Dewey, he more commonly called it ‘reflective thinking’ he defined reflective thinking as ‘active, persistent and careful consideration of any belief or supposed form of knowledge in the light of the grounds that support it, and the further conclusions to which it tends’ this is where critical thinking developed from. </a:t>
            </a:r>
          </a:p>
          <a:p>
            <a:pPr>
              <a:defRPr sz="2500"/>
            </a:pPr>
          </a:p>
          <a:p>
            <a:pPr>
              <a:defRPr sz="2500"/>
            </a:pPr>
          </a:p>
          <a:p>
            <a:pPr>
              <a:defRPr sz="2500"/>
            </a:pPr>
            <a:endParaRPr>
              <a:solidFill>
                <a:srgbClr val="FF2600"/>
              </a:solidFill>
            </a:endParaRPr>
          </a:p>
          <a:p>
            <a:pPr>
              <a:defRPr sz="2500"/>
            </a:pPr>
          </a:p>
        </p:txBody>
      </p:sp>
      <p:sp>
        <p:nvSpPr>
          <p:cNvPr id="168" name="Throughout this presentation I will explore critical thinking; I will look at different aspects of critical thinking. I will be starting off simple with ‘What is critical thinking’ then going into a bit more depth with what actually makes someone a good critical thinker, then onto the six critical thinking skills, the benefits and the barriers of critical thinking and the questions used when critical thinking. I hope the information will allow you to fully understand critical thinking and give you a more rounded and applied perspective to the topic. Please save any questions till the end of the presentation which I will be more than happy to answer."/>
          <p:cNvSpPr txBox="1"/>
          <p:nvPr/>
        </p:nvSpPr>
        <p:spPr>
          <a:xfrm>
            <a:off x="1223913" y="6879431"/>
            <a:ext cx="9386988" cy="4142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2500"/>
            </a:lvl1pPr>
          </a:lstStyle>
          <a:p>
            <a:pPr/>
            <a:r>
              <a:t>Throughout this presentation I will explore critical thinking; I will look at different aspects of critical thinking. I will be starting off simple with ‘What is critical thinking’ then going into a bit more depth with what actually makes someone a good critical thinker, then onto the six critical thinking skills, the benefits and the barriers of critical thinking and the questions used when critical thinking. I hope the information will allow you to fully understand critical thinking and give you a more rounded and applied perspective to the topic. Please save any questions till the end of the presentation which I will be more than happy to answer. </a:t>
            </a:r>
          </a:p>
        </p:txBody>
      </p:sp>
      <p:sp>
        <p:nvSpPr>
          <p:cNvPr id="169" name="Blooms taxonomy"/>
          <p:cNvSpPr/>
          <p:nvPr/>
        </p:nvSpPr>
        <p:spPr>
          <a:xfrm>
            <a:off x="22276593" y="5265737"/>
            <a:ext cx="10047289" cy="754064"/>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Blooms taxonomy </a:t>
            </a:r>
          </a:p>
        </p:txBody>
      </p:sp>
      <p:sp>
        <p:nvSpPr>
          <p:cNvPr id="170" name="There are certain barriers which hinder the development of critical thinking skills a few examples are:…"/>
          <p:cNvSpPr txBox="1"/>
          <p:nvPr/>
        </p:nvSpPr>
        <p:spPr>
          <a:xfrm>
            <a:off x="11706398" y="20822761"/>
            <a:ext cx="9867552" cy="23218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500"/>
            </a:pPr>
          </a:p>
          <a:p>
            <a:pPr>
              <a:defRPr sz="2500"/>
            </a:pPr>
          </a:p>
          <a:p>
            <a:pPr>
              <a:defRPr sz="2500"/>
            </a:pPr>
          </a:p>
          <a:p>
            <a:pPr>
              <a:defRPr sz="2500"/>
            </a:pPr>
          </a:p>
          <a:p>
            <a:pPr>
              <a:defRPr sz="2500"/>
            </a:pPr>
          </a:p>
          <a:p>
            <a:pPr>
              <a:defRPr sz="2500"/>
            </a:pPr>
            <a:r>
              <a:t>There are certain barriers which hinder the development of critical thinking skills a few examples are:</a:t>
            </a:r>
          </a:p>
          <a:p>
            <a:pPr marL="114300" indent="-114300" defTabSz="457200">
              <a:buSzPct val="100000"/>
              <a:buChar char="•"/>
              <a:defRPr sz="2500">
                <a:latin typeface="Helvetica Neue"/>
                <a:ea typeface="Helvetica Neue"/>
                <a:cs typeface="Helvetica Neue"/>
                <a:sym typeface="Helvetica Neue"/>
              </a:defRPr>
            </a:pPr>
          </a:p>
          <a:p>
            <a:pPr defTabSz="457200">
              <a:defRPr sz="2500" u="sng">
                <a:latin typeface="Helvetica Neue"/>
                <a:ea typeface="Helvetica Neue"/>
                <a:cs typeface="Helvetica Neue"/>
                <a:sym typeface="Helvetica Neue"/>
              </a:defRPr>
            </a:pPr>
            <a:r>
              <a:t>Conformity</a:t>
            </a:r>
          </a:p>
          <a:p>
            <a:pPr defTabSz="457200">
              <a:defRPr sz="2500">
                <a:latin typeface="Helvetica Neue"/>
                <a:ea typeface="Helvetica Neue"/>
                <a:cs typeface="Helvetica Neue"/>
                <a:sym typeface="Helvetica Neue"/>
              </a:defRPr>
            </a:pPr>
          </a:p>
          <a:p>
            <a:pPr defTabSz="457200">
              <a:defRPr sz="2500">
                <a:latin typeface="Helvetica Neue"/>
                <a:ea typeface="Helvetica Neue"/>
                <a:cs typeface="Helvetica Neue"/>
                <a:sym typeface="Helvetica Neue"/>
              </a:defRPr>
            </a:pPr>
            <a:r>
              <a:t>This occurs when people are placed in a situation with more with one or more people. Their views are skewed due to wanting to conform with the group therefore their critical thinking is not taking place. </a:t>
            </a:r>
          </a:p>
          <a:p>
            <a:pPr defTabSz="457200">
              <a:defRPr sz="2500" u="sng">
                <a:latin typeface="Helvetica Neue"/>
                <a:ea typeface="Helvetica Neue"/>
                <a:cs typeface="Helvetica Neue"/>
                <a:sym typeface="Helvetica Neue"/>
              </a:defRPr>
            </a:pPr>
          </a:p>
          <a:p>
            <a:pPr defTabSz="457200">
              <a:defRPr sz="2500" u="sng">
                <a:latin typeface="Helvetica Neue"/>
                <a:ea typeface="Helvetica Neue"/>
                <a:cs typeface="Helvetica Neue"/>
                <a:sym typeface="Helvetica Neue"/>
              </a:defRPr>
            </a:pPr>
            <a:r>
              <a:t>Egotistical</a:t>
            </a:r>
          </a:p>
          <a:p>
            <a:pPr defTabSz="457200">
              <a:defRPr sz="2500">
                <a:latin typeface="Helvetica Neue"/>
                <a:ea typeface="Helvetica Neue"/>
                <a:cs typeface="Helvetica Neue"/>
                <a:sym typeface="Helvetica Neue"/>
              </a:defRPr>
            </a:pPr>
          </a:p>
          <a:p>
            <a:pPr defTabSz="457200">
              <a:defRPr sz="2500">
                <a:latin typeface="Helvetica Neue"/>
                <a:ea typeface="Helvetica Neue"/>
                <a:cs typeface="Helvetica Neue"/>
                <a:sym typeface="Helvetica Neue"/>
              </a:defRPr>
            </a:pPr>
            <a:r>
              <a:t>Being egotistical hinders critical thinking as the person thinks that they are right and they will not accept or take into consideration anyone else’s views. </a:t>
            </a:r>
          </a:p>
          <a:p>
            <a:pPr defTabSz="457200">
              <a:defRPr sz="2500">
                <a:latin typeface="Helvetica Neue"/>
                <a:ea typeface="Helvetica Neue"/>
                <a:cs typeface="Helvetica Neue"/>
                <a:sym typeface="Helvetica Neue"/>
              </a:defRPr>
            </a:pPr>
          </a:p>
          <a:p>
            <a:pPr defTabSz="457200">
              <a:defRPr sz="2500" u="sng">
                <a:latin typeface="Helvetica Neue"/>
                <a:ea typeface="Helvetica Neue"/>
                <a:cs typeface="Helvetica Neue"/>
                <a:sym typeface="Helvetica Neue"/>
              </a:defRPr>
            </a:pPr>
            <a:r>
              <a:t>Lack of knowledge </a:t>
            </a:r>
          </a:p>
          <a:p>
            <a:pPr defTabSz="457200">
              <a:defRPr sz="2500" u="sng">
                <a:latin typeface="Helvetica Neue"/>
                <a:ea typeface="Helvetica Neue"/>
                <a:cs typeface="Helvetica Neue"/>
                <a:sym typeface="Helvetica Neue"/>
              </a:defRPr>
            </a:pPr>
          </a:p>
          <a:p>
            <a:pPr defTabSz="457200">
              <a:defRPr sz="2500">
                <a:latin typeface="Helvetica Neue"/>
                <a:ea typeface="Helvetica Neue"/>
                <a:cs typeface="Helvetica Neue"/>
                <a:sym typeface="Helvetica Neue"/>
              </a:defRPr>
            </a:pPr>
            <a:r>
              <a:t>If someone lacks knowledge on the subject at hand they will not be able to form any opinions or be able to analyse the information. </a:t>
            </a:r>
          </a:p>
          <a:p>
            <a:pPr defTabSz="457200">
              <a:defRPr sz="2500" u="sng">
                <a:latin typeface="Helvetica Neue"/>
                <a:ea typeface="Helvetica Neue"/>
                <a:cs typeface="Helvetica Neue"/>
                <a:sym typeface="Helvetica Neue"/>
              </a:defRPr>
            </a:pPr>
          </a:p>
          <a:p>
            <a:pPr defTabSz="457200">
              <a:defRPr sz="2500" u="sng">
                <a:latin typeface="Helvetica Neue"/>
                <a:ea typeface="Helvetica Neue"/>
                <a:cs typeface="Helvetica Neue"/>
                <a:sym typeface="Helvetica Neue"/>
              </a:defRPr>
            </a:pPr>
          </a:p>
          <a:p>
            <a:pPr defTabSz="457200">
              <a:defRPr sz="2500">
                <a:latin typeface="Helvetica Neue"/>
                <a:ea typeface="Helvetica Neue"/>
                <a:cs typeface="Helvetica Neue"/>
                <a:sym typeface="Helvetica Neue"/>
              </a:defRPr>
            </a:pPr>
          </a:p>
          <a:p>
            <a:pPr defTabSz="457200">
              <a:defRPr sz="2500">
                <a:latin typeface="Helvetica Neue"/>
                <a:ea typeface="Helvetica Neue"/>
                <a:cs typeface="Helvetica Neue"/>
                <a:sym typeface="Helvetica Neue"/>
              </a:defRPr>
            </a:pPr>
          </a:p>
          <a:p>
            <a:pPr defTabSz="457200">
              <a:defRPr sz="2500">
                <a:latin typeface="Helvetica Neue"/>
                <a:ea typeface="Helvetica Neue"/>
                <a:cs typeface="Helvetica Neue"/>
                <a:sym typeface="Helvetica Neue"/>
              </a:defRPr>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a:p>
            <a:pPr>
              <a:defRPr sz="2500"/>
            </a:pPr>
          </a:p>
        </p:txBody>
      </p:sp>
      <p:sp>
        <p:nvSpPr>
          <p:cNvPr id="171" name="There are a few different points which can affect the development of…"/>
          <p:cNvSpPr txBox="1"/>
          <p:nvPr/>
        </p:nvSpPr>
        <p:spPr>
          <a:xfrm>
            <a:off x="887412" y="20077828"/>
            <a:ext cx="10329874" cy="137185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defRPr sz="2500"/>
            </a:pPr>
            <a:r>
              <a:t>There are a few different points which can affect the development of </a:t>
            </a:r>
          </a:p>
          <a:p>
            <a:pPr>
              <a:defRPr sz="2500"/>
            </a:pPr>
            <a:r>
              <a:t>critical thinking: </a:t>
            </a:r>
          </a:p>
          <a:p>
            <a:pPr marL="250657" indent="-250657">
              <a:buSzPct val="100000"/>
              <a:buChar char="•"/>
              <a:defRPr sz="2500"/>
            </a:pPr>
          </a:p>
          <a:p>
            <a:pPr>
              <a:defRPr sz="2500" u="sng"/>
            </a:pPr>
            <a:r>
              <a:t>Asking relevant questions</a:t>
            </a:r>
          </a:p>
          <a:p>
            <a:pPr>
              <a:defRPr sz="2500"/>
            </a:pPr>
          </a:p>
          <a:p>
            <a:pPr>
              <a:defRPr sz="2500"/>
            </a:pPr>
            <a:r>
              <a:t>The person should make sure that they ask relevant and well</a:t>
            </a:r>
          </a:p>
          <a:p>
            <a:pPr>
              <a:defRPr sz="2500"/>
            </a:pPr>
            <a:r>
              <a:t>thought out questions which will give them more of an insight into </a:t>
            </a:r>
          </a:p>
          <a:p>
            <a:pPr>
              <a:defRPr sz="2500"/>
            </a:pPr>
            <a:r>
              <a:t>the topic at hand. If the questions are clear and concise the underts-</a:t>
            </a:r>
          </a:p>
          <a:p>
            <a:pPr>
              <a:defRPr sz="2500"/>
            </a:pPr>
            <a:r>
              <a:t>anding of the information will be deeper and the evolution of the </a:t>
            </a:r>
          </a:p>
          <a:p>
            <a:pPr>
              <a:defRPr sz="2500"/>
            </a:pPr>
            <a:r>
              <a:t>information will be better. </a:t>
            </a:r>
          </a:p>
          <a:p>
            <a:pPr>
              <a:defRPr i="1" sz="2500"/>
            </a:pPr>
          </a:p>
          <a:p>
            <a:pPr>
              <a:defRPr i="1" sz="2500"/>
            </a:pPr>
            <a:r>
              <a:t>example: If you are in a lecture and you do not understand what </a:t>
            </a:r>
          </a:p>
          <a:p>
            <a:pPr>
              <a:defRPr i="1" sz="2500"/>
            </a:pPr>
            <a:r>
              <a:t>is being taught there is no way you can form an opinion on the </a:t>
            </a:r>
          </a:p>
          <a:p>
            <a:pPr>
              <a:defRPr i="1" sz="2500"/>
            </a:pPr>
            <a:r>
              <a:t>matter, however if you ask questions which allow you to better </a:t>
            </a:r>
          </a:p>
          <a:p>
            <a:pPr>
              <a:defRPr i="1" sz="2500"/>
            </a:pPr>
            <a:r>
              <a:t>understand then you will be able to use the information and form </a:t>
            </a:r>
          </a:p>
          <a:p>
            <a:pPr>
              <a:defRPr i="1" sz="2500"/>
            </a:pPr>
            <a:r>
              <a:t>an opinon.</a:t>
            </a:r>
          </a:p>
          <a:p>
            <a:pPr>
              <a:defRPr i="1" sz="2500"/>
            </a:pPr>
          </a:p>
          <a:p>
            <a:pPr>
              <a:defRPr sz="2500" u="sng"/>
            </a:pPr>
            <a:r>
              <a:t>Unprejudiced view</a:t>
            </a:r>
          </a:p>
          <a:p>
            <a:pPr>
              <a:defRPr i="1" sz="2500"/>
            </a:pPr>
          </a:p>
          <a:p>
            <a:pPr>
              <a:defRPr sz="2500"/>
            </a:pPr>
            <a:r>
              <a:t>Having an unprejudiced view and be open minded to new thoughts </a:t>
            </a:r>
          </a:p>
          <a:p>
            <a:pPr>
              <a:defRPr sz="2500"/>
            </a:pPr>
            <a:r>
              <a:t>and ideas helps to develop your critical thinking. If the person already</a:t>
            </a:r>
          </a:p>
          <a:p>
            <a:pPr>
              <a:defRPr sz="2500"/>
            </a:pPr>
            <a:r>
              <a:t>has set views in their mind they will not be willing to form an all </a:t>
            </a:r>
          </a:p>
          <a:p>
            <a:pPr>
              <a:defRPr sz="2500"/>
            </a:pPr>
            <a:r>
              <a:t>rounded opinion on the information. You need to look at different </a:t>
            </a:r>
          </a:p>
          <a:p>
            <a:pPr>
              <a:defRPr sz="2500"/>
            </a:pPr>
            <a:r>
              <a:t>points of view in order to be a successful critical thinker. </a:t>
            </a:r>
          </a:p>
          <a:p>
            <a:pPr>
              <a:defRPr sz="2500"/>
            </a:pPr>
          </a:p>
          <a:p>
            <a:pPr>
              <a:defRPr i="1" sz="2500"/>
            </a:pPr>
            <a:r>
              <a:t>example: If a person is learning about religious studies in school and </a:t>
            </a:r>
          </a:p>
          <a:p>
            <a:pPr>
              <a:defRPr i="1" sz="2500"/>
            </a:pPr>
            <a:r>
              <a:t>they have a prejudice towards a certain religion their critical thinking</a:t>
            </a:r>
          </a:p>
          <a:p>
            <a:pPr>
              <a:defRPr i="1" sz="2500"/>
            </a:pPr>
            <a:r>
              <a:t>will be impaired. They will not take in the relevant information as </a:t>
            </a:r>
          </a:p>
          <a:p>
            <a:pPr>
              <a:defRPr i="1" sz="2500"/>
            </a:pPr>
            <a:r>
              <a:t>they are set in their ways in their views. However an unprejudiced </a:t>
            </a:r>
          </a:p>
          <a:p>
            <a:pPr>
              <a:defRPr i="1" sz="2500"/>
            </a:pPr>
            <a:r>
              <a:t>learner will be able to form an all rounded opinion after hearing the </a:t>
            </a:r>
          </a:p>
          <a:p>
            <a:pPr>
              <a:defRPr i="1" sz="2500"/>
            </a:pPr>
            <a:r>
              <a:t>relevant information </a:t>
            </a:r>
          </a:p>
          <a:p>
            <a:pPr>
              <a:defRPr sz="2500"/>
            </a:pPr>
          </a:p>
          <a:p>
            <a:pPr>
              <a:defRPr sz="2500"/>
            </a:pPr>
          </a:p>
          <a:p>
            <a:pPr>
              <a:defRPr sz="2500"/>
            </a:pPr>
          </a:p>
          <a:p>
            <a:pPr>
              <a:defRPr sz="2500"/>
            </a:pPr>
          </a:p>
          <a:p>
            <a:pPr>
              <a:defRPr sz="2500"/>
            </a:pPr>
          </a:p>
        </p:txBody>
      </p:sp>
      <p:sp>
        <p:nvSpPr>
          <p:cNvPr id="172" name="(2017) Why Critical Thinking?, http://www.criticalthinking.org/pages/…"/>
          <p:cNvSpPr txBox="1"/>
          <p:nvPr/>
        </p:nvSpPr>
        <p:spPr>
          <a:xfrm>
            <a:off x="32822975" y="23689193"/>
            <a:ext cx="11080067" cy="66192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defRPr sz="2500"/>
            </a:pPr>
            <a:r>
              <a:t>(2017) </a:t>
            </a:r>
            <a:r>
              <a:rPr i="1"/>
              <a:t>Why Critical Thinking?, </a:t>
            </a:r>
            <a:r>
              <a:rPr u="sng">
                <a:solidFill>
                  <a:srgbClr val="EB8803"/>
                </a:solidFill>
                <a:uFill>
                  <a:solidFill>
                    <a:srgbClr val="EB8803"/>
                  </a:solidFill>
                </a:uFill>
                <a:hlinkClick r:id="rId2" invalidUrl="" action="" tgtFrame="" tooltip="" history="1" highlightClick="0" endSnd="0"/>
              </a:rPr>
              <a:t>http://www.criticalthinking.org/pages/</a:t>
            </a:r>
            <a:endParaRPr i="1"/>
          </a:p>
          <a:p>
            <a:pPr>
              <a:defRPr sz="2500"/>
            </a:pPr>
            <a:r>
              <a:rPr i="1"/>
              <a:t>defining-critical-thinking/766 </a:t>
            </a:r>
            <a:r>
              <a:t>( accessed :22nd October 2018)</a:t>
            </a:r>
          </a:p>
          <a:p>
            <a:pPr>
              <a:defRPr sz="2500"/>
            </a:pPr>
          </a:p>
          <a:p>
            <a:pPr>
              <a:defRPr sz="2500"/>
            </a:pPr>
            <a:r>
              <a:t>Elmansy R (2018) </a:t>
            </a:r>
            <a:r>
              <a:rPr i="1"/>
              <a:t>6 Steps for Effective Critical Thinking, </a:t>
            </a:r>
            <a:r>
              <a:t>https://</a:t>
            </a:r>
          </a:p>
          <a:p>
            <a:pPr>
              <a:defRPr sz="2500"/>
            </a:pPr>
            <a:r>
              <a:rPr u="sng">
                <a:solidFill>
                  <a:srgbClr val="EB8803"/>
                </a:solidFill>
                <a:uFill>
                  <a:solidFill>
                    <a:srgbClr val="EB8803"/>
                  </a:solidFill>
                </a:uFill>
                <a:hlinkClick r:id="rId3" invalidUrl="" action="" tgtFrame="" tooltip="" history="1" highlightClick="0" endSnd="0"/>
              </a:rPr>
              <a:t>www.designorate.com/steps-effective-critical-thinking/</a:t>
            </a:r>
            <a:r>
              <a:t> (accessed </a:t>
            </a:r>
          </a:p>
          <a:p>
            <a:pPr>
              <a:defRPr sz="2500"/>
            </a:pPr>
            <a:r>
              <a:t>22nd October 2018) </a:t>
            </a:r>
          </a:p>
          <a:p>
            <a:pPr>
              <a:defRPr sz="2500"/>
            </a:pPr>
          </a:p>
          <a:p>
            <a:pPr>
              <a:defRPr sz="2500"/>
            </a:pPr>
            <a:r>
              <a:t>Richardson M (2018) </a:t>
            </a:r>
            <a:r>
              <a:rPr i="1"/>
              <a:t>Self- confidence and critical thinking identified </a:t>
            </a:r>
            <a:endParaRPr i="1"/>
          </a:p>
          <a:p>
            <a:pPr>
              <a:defRPr sz="2500"/>
            </a:pPr>
            <a:r>
              <a:rPr i="1"/>
              <a:t>top developmental needs</a:t>
            </a:r>
            <a:r>
              <a:t> [Critical Thinking Skills Are Needed]</a:t>
            </a:r>
          </a:p>
          <a:p>
            <a:pPr defTabSz="457200">
              <a:lnSpc>
                <a:spcPts val="5600"/>
              </a:lnSpc>
              <a:defRPr sz="2400">
                <a:solidFill>
                  <a:srgbClr val="303133"/>
                </a:solidFill>
                <a:latin typeface="Trebuchet MS"/>
                <a:ea typeface="Trebuchet MS"/>
                <a:cs typeface="Trebuchet MS"/>
                <a:sym typeface="Trebuchet MS"/>
              </a:defRPr>
            </a:pPr>
            <a:r>
              <a:rPr u="sng">
                <a:solidFill>
                  <a:srgbClr val="EB8803"/>
                </a:solidFill>
                <a:uFill>
                  <a:solidFill>
                    <a:srgbClr val="EB8803"/>
                  </a:solidFill>
                </a:uFill>
                <a:hlinkClick r:id="rId4" invalidUrl="" action="" tgtFrame="" tooltip="" history="1" highlightClick="0" endSnd="0"/>
              </a:rPr>
              <a:t>https://artofmentoring.net/self-confidence-and-critical-thinking-identified-as-</a:t>
            </a:r>
          </a:p>
          <a:p>
            <a:pPr defTabSz="457200">
              <a:lnSpc>
                <a:spcPts val="5600"/>
              </a:lnSpc>
              <a:defRPr sz="2400">
                <a:solidFill>
                  <a:schemeClr val="accent6"/>
                </a:solidFill>
                <a:latin typeface="Trebuchet MS"/>
                <a:ea typeface="Trebuchet MS"/>
                <a:cs typeface="Trebuchet MS"/>
                <a:sym typeface="Trebuchet MS"/>
              </a:defRPr>
            </a:pPr>
            <a:r>
              <a:t>top-development-needs/</a:t>
            </a:r>
          </a:p>
          <a:p>
            <a:pPr defTabSz="457200">
              <a:lnSpc>
                <a:spcPts val="5600"/>
              </a:lnSpc>
              <a:defRPr sz="2400">
                <a:solidFill>
                  <a:srgbClr val="303133"/>
                </a:solidFill>
                <a:latin typeface="Trebuchet MS"/>
                <a:ea typeface="Trebuchet MS"/>
                <a:cs typeface="Trebuchet MS"/>
                <a:sym typeface="Trebuchet MS"/>
              </a:defRPr>
            </a:pPr>
          </a:p>
          <a:p>
            <a:pPr defTabSz="457200">
              <a:lnSpc>
                <a:spcPts val="5600"/>
              </a:lnSpc>
              <a:defRPr sz="2400">
                <a:solidFill>
                  <a:srgbClr val="303133"/>
                </a:solidFill>
                <a:latin typeface="Trebuchet MS"/>
                <a:ea typeface="Trebuchet MS"/>
                <a:cs typeface="Trebuchet MS"/>
                <a:sym typeface="Trebuchet MS"/>
              </a:defRPr>
            </a:pPr>
            <a:r>
              <a:t>Armstrong P 2018</a:t>
            </a:r>
            <a:r>
              <a:rPr i="1"/>
              <a:t> Blooms taxonomy </a:t>
            </a:r>
            <a:r>
              <a:rPr u="sng">
                <a:solidFill>
                  <a:srgbClr val="EB8803"/>
                </a:solidFill>
                <a:uFill>
                  <a:solidFill>
                    <a:srgbClr val="EB8803"/>
                  </a:solidFill>
                </a:uFill>
                <a:hlinkClick r:id="rId5" invalidUrl="" action="" tgtFrame="" tooltip="" history="1" highlightClick="0" endSnd="0"/>
              </a:rPr>
              <a:t>https://cft.vanderbilt.edu/guides-</a:t>
            </a:r>
          </a:p>
          <a:p>
            <a:pPr defTabSz="457200">
              <a:lnSpc>
                <a:spcPts val="5600"/>
              </a:lnSpc>
              <a:defRPr sz="2400">
                <a:solidFill>
                  <a:schemeClr val="accent6"/>
                </a:solidFill>
                <a:latin typeface="Trebuchet MS"/>
                <a:ea typeface="Trebuchet MS"/>
                <a:cs typeface="Trebuchet MS"/>
                <a:sym typeface="Trebuchet MS"/>
              </a:defRPr>
            </a:pPr>
            <a:r>
              <a:t>sub-pages/blooms-taxonomy/</a:t>
            </a:r>
            <a:r>
              <a:rPr>
                <a:solidFill>
                  <a:srgbClr val="000000"/>
                </a:solidFill>
              </a:rPr>
              <a:t>(accessed: 22nd October 2018)</a:t>
            </a:r>
            <a:endParaRPr>
              <a:solidFill>
                <a:srgbClr val="000000"/>
              </a:solidFill>
            </a:endParaRPr>
          </a:p>
          <a:p>
            <a:pPr defTabSz="457200">
              <a:lnSpc>
                <a:spcPts val="5600"/>
              </a:lnSpc>
              <a:defRPr sz="2400">
                <a:solidFill>
                  <a:schemeClr val="accent6"/>
                </a:solidFill>
                <a:latin typeface="Trebuchet MS"/>
                <a:ea typeface="Trebuchet MS"/>
                <a:cs typeface="Trebuchet MS"/>
                <a:sym typeface="Trebuchet MS"/>
              </a:defRPr>
            </a:pPr>
            <a:endParaRPr>
              <a:solidFill>
                <a:srgbClr val="000000"/>
              </a:solidFill>
            </a:endParaRPr>
          </a:p>
          <a:p>
            <a:pPr defTabSz="457200">
              <a:lnSpc>
                <a:spcPts val="5600"/>
              </a:lnSpc>
              <a:defRPr sz="2400">
                <a:solidFill>
                  <a:schemeClr val="accent6"/>
                </a:solidFill>
                <a:latin typeface="Trebuchet MS"/>
                <a:ea typeface="Trebuchet MS"/>
                <a:cs typeface="Trebuchet MS"/>
                <a:sym typeface="Trebuchet MS"/>
              </a:defRPr>
            </a:pPr>
            <a:r>
              <a:rPr>
                <a:solidFill>
                  <a:srgbClr val="000000"/>
                </a:solidFill>
              </a:rPr>
              <a:t>2018 </a:t>
            </a:r>
            <a:r>
              <a:rPr i="1">
                <a:solidFill>
                  <a:srgbClr val="000000"/>
                </a:solidFill>
              </a:rPr>
              <a:t>Critical Thinking </a:t>
            </a:r>
            <a:r>
              <a:rPr>
                <a:solidFill>
                  <a:srgbClr val="000000"/>
                </a:solidFill>
              </a:rPr>
              <a:t>[History] </a:t>
            </a:r>
            <a:r>
              <a:rPr u="sng">
                <a:solidFill>
                  <a:srgbClr val="EB8803"/>
                </a:solidFill>
                <a:uFill>
                  <a:solidFill>
                    <a:srgbClr val="EB8803"/>
                  </a:solidFill>
                </a:uFill>
                <a:hlinkClick r:id="rId6" invalidUrl="" action="" tgtFrame="" tooltip="" history="1" highlightClick="0" endSnd="0"/>
              </a:rPr>
              <a:t>https://plato.stanford.edu/entries/</a:t>
            </a:r>
          </a:p>
          <a:p>
            <a:pPr defTabSz="457200">
              <a:lnSpc>
                <a:spcPts val="5600"/>
              </a:lnSpc>
              <a:defRPr sz="2400">
                <a:solidFill>
                  <a:schemeClr val="accent6"/>
                </a:solidFill>
                <a:latin typeface="Trebuchet MS"/>
                <a:ea typeface="Trebuchet MS"/>
                <a:cs typeface="Trebuchet MS"/>
                <a:sym typeface="Trebuchet MS"/>
              </a:defRPr>
            </a:pPr>
            <a:r>
              <a:t>critical-thinking/ </a:t>
            </a:r>
            <a:r>
              <a:rPr>
                <a:solidFill>
                  <a:srgbClr val="000000"/>
                </a:solidFill>
              </a:rPr>
              <a:t>(accessed 22nd October 2018)</a:t>
            </a:r>
          </a:p>
        </p:txBody>
      </p:sp>
      <p:sp>
        <p:nvSpPr>
          <p:cNvPr id="173" name="As depicted on (Armstrong,Vanderbilt 2018) Bloom’s taxonomy can be used as an aid for critical thinkers. To achieve a good level of critical thinking you should first go through the six steps on the model.…"/>
          <p:cNvSpPr txBox="1"/>
          <p:nvPr/>
        </p:nvSpPr>
        <p:spPr>
          <a:xfrm>
            <a:off x="22745651" y="14650243"/>
            <a:ext cx="8801198" cy="15191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500"/>
            </a:pPr>
            <a:r>
              <a:t>As depicted on (Armstrong,Vanderbilt 2018) Bloom’s taxonomy can be used as an aid for critical thinkers. To achieve a good level of critical thinking you should first go through the six steps on the model. </a:t>
            </a:r>
          </a:p>
          <a:p>
            <a:pPr>
              <a:defRPr sz="2500"/>
            </a:pPr>
          </a:p>
          <a:p>
            <a:pPr>
              <a:defRPr sz="2500" u="sng"/>
            </a:pPr>
            <a:r>
              <a:t>Remember </a:t>
            </a:r>
          </a:p>
          <a:p>
            <a:pPr>
              <a:defRPr sz="2500"/>
            </a:pPr>
            <a:r>
              <a:t>This step makes in the model is making sure the person has the right information to acquire a deeper understanding of the problem. In this step relevant questions should be asked to make sure of the understanding of information. </a:t>
            </a:r>
          </a:p>
          <a:p>
            <a:pPr>
              <a:defRPr sz="2500"/>
            </a:pPr>
          </a:p>
          <a:p>
            <a:pPr>
              <a:defRPr sz="2500"/>
            </a:pPr>
            <a:r>
              <a:rPr u="sng"/>
              <a:t>Comprehension</a:t>
            </a:r>
            <a:r>
              <a:t> </a:t>
            </a:r>
          </a:p>
          <a:p>
            <a:pPr>
              <a:defRPr sz="2500"/>
            </a:pPr>
            <a:r>
              <a:t>Once the problem has been identified the next step is to understand the situation and the information that comes with it. In this step you also need to look at relevant data which links to the problem at hand. </a:t>
            </a:r>
          </a:p>
          <a:p>
            <a:pPr>
              <a:defRPr sz="2500"/>
            </a:pPr>
          </a:p>
          <a:p>
            <a:pPr>
              <a:defRPr sz="2500" u="sng"/>
            </a:pPr>
            <a:r>
              <a:t>Application</a:t>
            </a:r>
          </a:p>
          <a:p>
            <a:pPr>
              <a:defRPr sz="2500"/>
            </a:pPr>
            <a:r>
              <a:t>This step works hand in hand with comprehension as you take the information and the data and you start to look at the affinity between the two. This helps to build a more well rounded oversight of the problem and you can then begin to work towards a solution. </a:t>
            </a:r>
          </a:p>
          <a:p>
            <a:pPr>
              <a:defRPr sz="2500"/>
            </a:pPr>
          </a:p>
          <a:p>
            <a:pPr>
              <a:defRPr sz="2500"/>
            </a:pPr>
            <a:r>
              <a:rPr u="sng"/>
              <a:t>Analyse</a:t>
            </a:r>
            <a:r>
              <a:t> </a:t>
            </a:r>
          </a:p>
          <a:p>
            <a:pPr>
              <a:defRPr sz="2500"/>
            </a:pPr>
            <a:r>
              <a:t>Here you need to take the information you have and being to see where the strong and weak points of the situation. Here you can divide your arguments and opinions into different points and see what affect they have on the situation. </a:t>
            </a:r>
          </a:p>
          <a:p>
            <a:pPr>
              <a:defRPr sz="2500" u="sng"/>
            </a:pPr>
          </a:p>
          <a:p>
            <a:pPr>
              <a:defRPr sz="2500" u="sng"/>
            </a:pPr>
            <a:r>
              <a:t>Evaluate </a:t>
            </a:r>
          </a:p>
          <a:p>
            <a:pPr>
              <a:defRPr sz="2500"/>
            </a:pPr>
            <a:r>
              <a:t>By this stage you should have fully analysed the situation and you have taken in all the relevant information you should make a decision on how to act with the information. </a:t>
            </a:r>
          </a:p>
          <a:p>
            <a:pPr>
              <a:defRPr sz="2500" u="sng"/>
            </a:pPr>
          </a:p>
          <a:p>
            <a:pPr>
              <a:defRPr sz="2500" u="sng"/>
            </a:pPr>
            <a:r>
              <a:t>Create </a:t>
            </a:r>
          </a:p>
          <a:p>
            <a:pPr>
              <a:defRPr sz="2500"/>
            </a:pPr>
            <a:r>
              <a:t>The final step is acting upon your evolution and putting in place an action plan to overcome the problem. In putting in place the before steps you should be able to come to a clear and precise solution. </a:t>
            </a:r>
          </a:p>
        </p:txBody>
      </p:sp>
      <p:sp>
        <p:nvSpPr>
          <p:cNvPr id="174" name="n conclusion there are many skills and qualities that can develop your…"/>
          <p:cNvSpPr txBox="1"/>
          <p:nvPr/>
        </p:nvSpPr>
        <p:spPr>
          <a:xfrm>
            <a:off x="32913637" y="17422653"/>
            <a:ext cx="10256080" cy="4511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defRPr sz="2500"/>
            </a:pPr>
            <a:r>
              <a:t>n conclusion there are many skills and qualities that can develop your</a:t>
            </a:r>
          </a:p>
          <a:p>
            <a:pPr>
              <a:defRPr sz="2500"/>
            </a:pPr>
            <a:r>
              <a:t>critical thinking however there are also barriers that you can face to </a:t>
            </a:r>
          </a:p>
          <a:p>
            <a:pPr>
              <a:defRPr sz="2500"/>
            </a:pPr>
            <a:r>
              <a:t>hinder your development. Working together with the key skills needed</a:t>
            </a:r>
          </a:p>
          <a:p>
            <a:pPr>
              <a:defRPr sz="2500"/>
            </a:pPr>
            <a:r>
              <a:t>and blooms taxonomy someone can become a developed and well </a:t>
            </a:r>
          </a:p>
          <a:p>
            <a:pPr>
              <a:defRPr sz="2500"/>
            </a:pPr>
            <a:r>
              <a:t>rounded critical thinker. </a:t>
            </a:r>
          </a:p>
          <a:p>
            <a:pPr>
              <a:defRPr sz="2500"/>
            </a:pPr>
          </a:p>
          <a:p>
            <a:pPr>
              <a:defRPr sz="2500"/>
            </a:pPr>
            <a:r>
              <a:t>In this presentation I wanted to give you all a deeper insight into </a:t>
            </a:r>
          </a:p>
          <a:p>
            <a:pPr>
              <a:defRPr sz="2500"/>
            </a:pPr>
            <a:r>
              <a:t>critical thinking. I hope I have been able to provide an insight and </a:t>
            </a:r>
          </a:p>
          <a:p>
            <a:pPr>
              <a:defRPr sz="2500"/>
            </a:pPr>
            <a:r>
              <a:t>develop your knowledge of critical thinking further. I would now like</a:t>
            </a:r>
          </a:p>
          <a:p>
            <a:pPr>
              <a:defRPr sz="2500"/>
            </a:pPr>
            <a:r>
              <a:t>to give you the opportunity to ask any questions regarding the</a:t>
            </a:r>
          </a:p>
          <a:p>
            <a:pPr>
              <a:defRPr sz="2500"/>
            </a:pPr>
            <a:r>
              <a:t>presentation. Unfortunately, that’s all I have time for today; thank</a:t>
            </a:r>
          </a:p>
          <a:p>
            <a:pPr>
              <a:defRPr sz="2500"/>
            </a:pPr>
            <a:r>
              <a:t>you for listening. </a:t>
            </a:r>
          </a:p>
        </p:txBody>
      </p:sp>
      <p:sp>
        <p:nvSpPr>
          <p:cNvPr id="175" name="Good communication and listening skills:…"/>
          <p:cNvSpPr txBox="1"/>
          <p:nvPr/>
        </p:nvSpPr>
        <p:spPr>
          <a:xfrm>
            <a:off x="11597280" y="5401555"/>
            <a:ext cx="10458393" cy="129819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defRPr sz="2500" u="sng"/>
            </a:pPr>
            <a:r>
              <a:t>Good communication and listening skills:</a:t>
            </a:r>
          </a:p>
          <a:p>
            <a:pPr>
              <a:defRPr sz="2500"/>
            </a:pPr>
          </a:p>
          <a:p>
            <a:pPr>
              <a:defRPr sz="2500"/>
            </a:pPr>
            <a:r>
              <a:t>The person should also have good communication skills in which they</a:t>
            </a:r>
          </a:p>
          <a:p>
            <a:pPr>
              <a:defRPr sz="2500"/>
            </a:pPr>
            <a:r>
              <a:t>can feed ideas back within a group and effectively be able to solve</a:t>
            </a:r>
          </a:p>
          <a:p>
            <a:pPr>
              <a:defRPr sz="2500"/>
            </a:pPr>
            <a:r>
              <a:t>a problem within a group scenario. If the person does not have good </a:t>
            </a:r>
          </a:p>
          <a:p>
            <a:pPr>
              <a:defRPr sz="2500"/>
            </a:pPr>
            <a:r>
              <a:t>communication skills they will be able to put across their views</a:t>
            </a:r>
          </a:p>
          <a:p>
            <a:pPr>
              <a:defRPr sz="2500"/>
            </a:pPr>
            <a:r>
              <a:t>and feed of the group. Moreover listening skills work hand in hand </a:t>
            </a:r>
          </a:p>
          <a:p>
            <a:pPr>
              <a:defRPr sz="2500"/>
            </a:pPr>
            <a:r>
              <a:t>with this as in order to communicate effectively you have to make </a:t>
            </a:r>
          </a:p>
          <a:p>
            <a:pPr>
              <a:defRPr sz="2500"/>
            </a:pPr>
            <a:r>
              <a:t>sure you are taking in everyone’s opinions. Noted on (critical</a:t>
            </a:r>
          </a:p>
          <a:p>
            <a:pPr>
              <a:defRPr sz="2500"/>
            </a:pPr>
            <a:r>
              <a:t> </a:t>
            </a:r>
            <a:r>
              <a:rPr u="sng">
                <a:solidFill>
                  <a:srgbClr val="EB8803"/>
                </a:solidFill>
                <a:uFill>
                  <a:solidFill>
                    <a:srgbClr val="EB8803"/>
                  </a:solidFill>
                </a:uFill>
                <a:hlinkClick r:id="rId7" invalidUrl="" action="" tgtFrame="" tooltip="" history="1" highlightClick="0" endSnd="0"/>
              </a:rPr>
              <a:t>thinking.org</a:t>
            </a:r>
            <a:r>
              <a:t>, 2017)</a:t>
            </a:r>
          </a:p>
          <a:p>
            <a:pPr>
              <a:defRPr sz="2500"/>
            </a:pPr>
          </a:p>
          <a:p>
            <a:pPr>
              <a:defRPr sz="2500"/>
            </a:pPr>
            <a:r>
              <a:rPr i="1"/>
              <a:t>Example</a:t>
            </a:r>
            <a:r>
              <a:t>: </a:t>
            </a:r>
            <a:r>
              <a:rPr i="1"/>
              <a:t>If I now asked you to get into groups and discuss blooms</a:t>
            </a:r>
            <a:endParaRPr i="1"/>
          </a:p>
          <a:p>
            <a:pPr>
              <a:defRPr sz="2500"/>
            </a:pPr>
            <a:r>
              <a:rPr i="1"/>
              <a:t>taxonomy the person who was able to engage with the group the </a:t>
            </a:r>
            <a:endParaRPr i="1"/>
          </a:p>
          <a:p>
            <a:pPr>
              <a:defRPr sz="2500"/>
            </a:pPr>
            <a:r>
              <a:rPr i="1"/>
              <a:t>most and discuss their points as well as listening to others would </a:t>
            </a:r>
            <a:endParaRPr i="1"/>
          </a:p>
          <a:p>
            <a:pPr>
              <a:defRPr sz="2500"/>
            </a:pPr>
            <a:r>
              <a:rPr i="1"/>
              <a:t>gain the most from the discussion. </a:t>
            </a:r>
            <a:endParaRPr i="1"/>
          </a:p>
          <a:p>
            <a:pPr>
              <a:defRPr sz="2500"/>
            </a:pPr>
            <a:endParaRPr i="1"/>
          </a:p>
          <a:p>
            <a:pPr>
              <a:defRPr sz="2500"/>
            </a:pPr>
          </a:p>
          <a:p>
            <a:pPr>
              <a:defRPr sz="2500" u="sng"/>
            </a:pPr>
            <a:r>
              <a:t>Self confidence</a:t>
            </a:r>
          </a:p>
          <a:p>
            <a:pPr>
              <a:defRPr sz="2500"/>
            </a:pPr>
          </a:p>
          <a:p>
            <a:pPr>
              <a:defRPr sz="2500"/>
            </a:pPr>
            <a:r>
              <a:t>(Melissa Richardson, Art of mentoring,2018) Notes that self confidence </a:t>
            </a:r>
          </a:p>
          <a:p>
            <a:pPr>
              <a:defRPr sz="2500"/>
            </a:pPr>
            <a:r>
              <a:t>is arguably the most vital skill in critical thinking. If you are not self </a:t>
            </a:r>
          </a:p>
          <a:p>
            <a:pPr>
              <a:defRPr sz="2500"/>
            </a:pPr>
            <a:r>
              <a:t>confident you are unable to trust your own decision making and your </a:t>
            </a:r>
          </a:p>
          <a:p>
            <a:pPr>
              <a:defRPr sz="2500"/>
            </a:pPr>
            <a:r>
              <a:t>solutions. Therefore you will not be able to make decisions and think</a:t>
            </a:r>
          </a:p>
          <a:p>
            <a:pPr>
              <a:defRPr sz="2500"/>
            </a:pPr>
            <a:r>
              <a:t>for yourself. </a:t>
            </a:r>
          </a:p>
          <a:p>
            <a:pPr>
              <a:defRPr sz="2500"/>
            </a:pPr>
          </a:p>
          <a:p>
            <a:pPr>
              <a:defRPr i="1" sz="2500"/>
            </a:pPr>
            <a:r>
              <a:t>Example: Again in a group situation if you are self confident then you</a:t>
            </a:r>
          </a:p>
          <a:p>
            <a:pPr>
              <a:defRPr i="1" sz="2500"/>
            </a:pPr>
            <a:r>
              <a:t>will be able to speak up and voice your opinion and be confident in </a:t>
            </a:r>
          </a:p>
          <a:p>
            <a:pPr>
              <a:defRPr i="1" sz="2500"/>
            </a:pPr>
            <a:r>
              <a:t>putting your thoughts across. You will then be able to create informed </a:t>
            </a:r>
          </a:p>
          <a:p>
            <a:pPr>
              <a:defRPr i="1" sz="2500"/>
            </a:pPr>
            <a:r>
              <a:t>judgments.</a:t>
            </a:r>
          </a:p>
          <a:p>
            <a:pPr>
              <a:defRPr sz="2500"/>
            </a:pPr>
          </a:p>
          <a:p>
            <a:pPr>
              <a:defRPr sz="2500"/>
            </a:pPr>
            <a:r>
              <a:t>To summarise to have a positive development on your critical thinking</a:t>
            </a:r>
          </a:p>
          <a:p>
            <a:pPr>
              <a:defRPr sz="2500"/>
            </a:pPr>
            <a:r>
              <a:t>you should have to be very self driven; as stated on </a:t>
            </a:r>
          </a:p>
          <a:p>
            <a:pPr>
              <a:defRPr sz="2500"/>
            </a:pPr>
            <a:r>
              <a:t>(critical </a:t>
            </a:r>
            <a:r>
              <a:rPr u="sng">
                <a:solidFill>
                  <a:srgbClr val="EB8803"/>
                </a:solidFill>
                <a:uFill>
                  <a:solidFill>
                    <a:srgbClr val="EB8803"/>
                  </a:solidFill>
                </a:uFill>
                <a:hlinkClick r:id="rId7" invalidUrl="" action="" tgtFrame="" tooltip="" history="1" highlightClick="0" endSnd="0"/>
              </a:rPr>
              <a:t>thinking.org</a:t>
            </a:r>
            <a:r>
              <a:t>, 2017)  ’self-directed, self-disciplined, self-</a:t>
            </a:r>
          </a:p>
          <a:p>
            <a:pPr>
              <a:defRPr sz="2500"/>
            </a:pPr>
            <a:r>
              <a:t>monitored, and self-corrective thinking’ are the overall components </a:t>
            </a:r>
          </a:p>
          <a:p>
            <a:pPr>
              <a:defRPr sz="2500"/>
            </a:pPr>
            <a:r>
              <a:t>of a successful critical thinker. </a:t>
            </a:r>
          </a:p>
        </p:txBody>
      </p:sp>
      <p:pic>
        <p:nvPicPr>
          <p:cNvPr id="176" name="Image" descr="Image"/>
          <p:cNvPicPr>
            <a:picLocks noChangeAspect="1"/>
          </p:cNvPicPr>
          <p:nvPr/>
        </p:nvPicPr>
        <p:blipFill>
          <a:blip r:embed="rId8">
            <a:extLst/>
          </a:blip>
          <a:stretch>
            <a:fillRect/>
          </a:stretch>
        </p:blipFill>
        <p:spPr>
          <a:xfrm>
            <a:off x="22585177" y="7693895"/>
            <a:ext cx="9388846" cy="5286643"/>
          </a:xfrm>
          <a:prstGeom prst="rect">
            <a:avLst/>
          </a:prstGeom>
          <a:ln w="12700">
            <a:miter lim="400000"/>
          </a:ln>
        </p:spPr>
      </p:pic>
      <p:pic>
        <p:nvPicPr>
          <p:cNvPr id="177" name="Image" descr="Image"/>
          <p:cNvPicPr>
            <a:picLocks noChangeAspect="1"/>
          </p:cNvPicPr>
          <p:nvPr/>
        </p:nvPicPr>
        <p:blipFill>
          <a:blip r:embed="rId9">
            <a:extLst/>
          </a:blip>
          <a:stretch>
            <a:fillRect/>
          </a:stretch>
        </p:blipFill>
        <p:spPr>
          <a:xfrm>
            <a:off x="32913637" y="5661107"/>
            <a:ext cx="6407578" cy="8899904"/>
          </a:xfrm>
          <a:prstGeom prst="rect">
            <a:avLst/>
          </a:prstGeom>
          <a:ln w="12700">
            <a:miter lim="400000"/>
          </a:ln>
        </p:spPr>
      </p:pic>
      <p:sp>
        <p:nvSpPr>
          <p:cNvPr id="178" name="The most important…"/>
          <p:cNvSpPr txBox="1"/>
          <p:nvPr/>
        </p:nvSpPr>
        <p:spPr>
          <a:xfrm>
            <a:off x="39354226" y="5559781"/>
            <a:ext cx="3741748" cy="4511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defRPr sz="2500"/>
            </a:pPr>
            <a:r>
              <a:t>The most important </a:t>
            </a:r>
          </a:p>
          <a:p>
            <a:pPr>
              <a:defRPr sz="2500"/>
            </a:pPr>
            <a:r>
              <a:t>questions within critical</a:t>
            </a:r>
          </a:p>
          <a:p>
            <a:pPr>
              <a:defRPr sz="2500"/>
            </a:pPr>
            <a:r>
              <a:t>thinking are the ones </a:t>
            </a:r>
          </a:p>
          <a:p>
            <a:pPr>
              <a:defRPr sz="2500"/>
            </a:pPr>
            <a:r>
              <a:t>shown in the diagram. </a:t>
            </a:r>
          </a:p>
          <a:p>
            <a:pPr>
              <a:defRPr sz="2500"/>
            </a:pPr>
            <a:r>
              <a:t>WHO, WHAT, WHERE, </a:t>
            </a:r>
          </a:p>
          <a:p>
            <a:pPr>
              <a:defRPr sz="2500"/>
            </a:pPr>
            <a:r>
              <a:t>WHEN, WHY and HOW. </a:t>
            </a:r>
          </a:p>
          <a:p>
            <a:pPr>
              <a:defRPr sz="2500"/>
            </a:pPr>
          </a:p>
          <a:p>
            <a:pPr>
              <a:defRPr sz="2500"/>
            </a:pPr>
            <a:r>
              <a:t>Asking these questions </a:t>
            </a:r>
          </a:p>
          <a:p>
            <a:pPr>
              <a:defRPr sz="2500"/>
            </a:pPr>
            <a:r>
              <a:t>when critically thinking </a:t>
            </a:r>
          </a:p>
          <a:p>
            <a:pPr>
              <a:defRPr sz="2500"/>
            </a:pPr>
            <a:r>
              <a:t>helps to come up with a </a:t>
            </a:r>
          </a:p>
          <a:p>
            <a:pPr>
              <a:defRPr sz="2500"/>
            </a:pPr>
            <a:r>
              <a:t>good solution to the pro-</a:t>
            </a:r>
          </a:p>
          <a:p>
            <a:pPr>
              <a:defRPr sz="2500"/>
            </a:pPr>
            <a:r>
              <a:t>blem.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PosterPresentations.com-36x48-Template-V2b">
  <a:themeElements>
    <a:clrScheme name="PosterPresentations.com-36x48-Template-V2b">
      <a:dk1>
        <a:srgbClr val="000000"/>
      </a:dk1>
      <a:lt1>
        <a:srgbClr val="E3E8F4"/>
      </a:lt1>
      <a:dk2>
        <a:srgbClr val="A7A7A7"/>
      </a:dk2>
      <a:lt2>
        <a:srgbClr val="535353"/>
      </a:lt2>
      <a:accent1>
        <a:srgbClr val="7FD13B"/>
      </a:accent1>
      <a:accent2>
        <a:srgbClr val="EA157A"/>
      </a:accent2>
      <a:accent3>
        <a:srgbClr val="9BBB59"/>
      </a:accent3>
      <a:accent4>
        <a:srgbClr val="8064A2"/>
      </a:accent4>
      <a:accent5>
        <a:srgbClr val="4BACC6"/>
      </a:accent5>
      <a:accent6>
        <a:srgbClr val="F79646"/>
      </a:accent6>
      <a:hlink>
        <a:srgbClr val="0000FF"/>
      </a:hlink>
      <a:folHlink>
        <a:srgbClr val="FF00FF"/>
      </a:folHlink>
    </a:clrScheme>
    <a:fontScheme name="PosterPresentations.com-36x48-Template-V2b">
      <a:majorFont>
        <a:latin typeface="Helvetica"/>
        <a:ea typeface="Helvetica"/>
        <a:cs typeface="Helvetica"/>
      </a:majorFont>
      <a:minorFont>
        <a:latin typeface="Calibri"/>
        <a:ea typeface="Calibri"/>
        <a:cs typeface="Calibri"/>
      </a:minorFont>
    </a:fontScheme>
    <a:fmtScheme name="PosterPresentations.com-36x48-Template-V2b">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PosterPresentations.com-36x48-Template-V2b">
  <a:themeElements>
    <a:clrScheme name="PosterPresentations.com-36x48-Template-V2b">
      <a:dk1>
        <a:srgbClr val="000000"/>
      </a:dk1>
      <a:lt1>
        <a:srgbClr val="FFFFFF"/>
      </a:lt1>
      <a:dk2>
        <a:srgbClr val="A7A7A7"/>
      </a:dk2>
      <a:lt2>
        <a:srgbClr val="535353"/>
      </a:lt2>
      <a:accent1>
        <a:srgbClr val="7FD13B"/>
      </a:accent1>
      <a:accent2>
        <a:srgbClr val="EA157A"/>
      </a:accent2>
      <a:accent3>
        <a:srgbClr val="9BBB59"/>
      </a:accent3>
      <a:accent4>
        <a:srgbClr val="8064A2"/>
      </a:accent4>
      <a:accent5>
        <a:srgbClr val="4BACC6"/>
      </a:accent5>
      <a:accent6>
        <a:srgbClr val="F79646"/>
      </a:accent6>
      <a:hlink>
        <a:srgbClr val="0000FF"/>
      </a:hlink>
      <a:folHlink>
        <a:srgbClr val="FF00FF"/>
      </a:folHlink>
    </a:clrScheme>
    <a:fontScheme name="PosterPresentations.com-36x48-Template-V2b">
      <a:majorFont>
        <a:latin typeface="Helvetica"/>
        <a:ea typeface="Helvetica"/>
        <a:cs typeface="Helvetica"/>
      </a:majorFont>
      <a:minorFont>
        <a:latin typeface="Calibri"/>
        <a:ea typeface="Calibri"/>
        <a:cs typeface="Calibri"/>
      </a:minorFont>
    </a:fontScheme>
    <a:fmtScheme name="PosterPresentations.com-36x48-Template-V2b">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