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handoutMasterIdLst>
    <p:handoutMasterId r:id="rId19"/>
  </p:handoutMasterIdLst>
  <p:sldIdLst>
    <p:sldId id="272" r:id="rId2"/>
    <p:sldId id="293" r:id="rId3"/>
    <p:sldId id="263" r:id="rId4"/>
    <p:sldId id="292" r:id="rId5"/>
    <p:sldId id="259" r:id="rId6"/>
    <p:sldId id="283" r:id="rId7"/>
    <p:sldId id="284" r:id="rId8"/>
    <p:sldId id="285" r:id="rId9"/>
    <p:sldId id="286" r:id="rId10"/>
    <p:sldId id="287" r:id="rId11"/>
    <p:sldId id="288" r:id="rId12"/>
    <p:sldId id="289" r:id="rId13"/>
    <p:sldId id="290" r:id="rId14"/>
    <p:sldId id="280" r:id="rId15"/>
    <p:sldId id="291" r:id="rId16"/>
    <p:sldId id="281" r:id="rId17"/>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D1D8B7"/>
    <a:srgbClr val="A09D79"/>
    <a:srgbClr val="AD5C4D"/>
    <a:srgbClr val="543E35"/>
    <a:srgbClr val="637700"/>
    <a:srgbClr val="FFF4ED"/>
    <a:srgbClr val="5E6A76"/>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830"/>
  </p:normalViewPr>
  <p:slideViewPr>
    <p:cSldViewPr snapToGrid="0">
      <p:cViewPr varScale="1">
        <p:scale>
          <a:sx n="63" d="100"/>
          <a:sy n="63" d="100"/>
        </p:scale>
        <p:origin x="804" y="5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Gagua" userId="ab09de49d70859ac" providerId="LiveId" clId="{674341FA-7C96-4DEF-8A6C-D7DD4D041307}"/>
    <pc:docChg chg="undo custSel addSld modSld sldOrd">
      <pc:chgData name="Connie Gagua" userId="ab09de49d70859ac" providerId="LiveId" clId="{674341FA-7C96-4DEF-8A6C-D7DD4D041307}" dt="2024-02-23T14:29:40.538" v="1324" actId="20577"/>
      <pc:docMkLst>
        <pc:docMk/>
      </pc:docMkLst>
      <pc:sldChg chg="modSp mod">
        <pc:chgData name="Connie Gagua" userId="ab09de49d70859ac" providerId="LiveId" clId="{674341FA-7C96-4DEF-8A6C-D7DD4D041307}" dt="2024-02-23T14:29:40.538" v="1324" actId="20577"/>
        <pc:sldMkLst>
          <pc:docMk/>
          <pc:sldMk cId="3435077016" sldId="259"/>
        </pc:sldMkLst>
        <pc:spChg chg="mod">
          <ac:chgData name="Connie Gagua" userId="ab09de49d70859ac" providerId="LiveId" clId="{674341FA-7C96-4DEF-8A6C-D7DD4D041307}" dt="2024-02-23T14:29:40.538" v="1324" actId="20577"/>
          <ac:spMkLst>
            <pc:docMk/>
            <pc:sldMk cId="3435077016" sldId="259"/>
            <ac:spMk id="27" creationId="{64C89AC3-3D7A-65BB-C3F4-2B1CB19E78D1}"/>
          </ac:spMkLst>
        </pc:spChg>
      </pc:sldChg>
      <pc:sldChg chg="modSp mod">
        <pc:chgData name="Connie Gagua" userId="ab09de49d70859ac" providerId="LiveId" clId="{674341FA-7C96-4DEF-8A6C-D7DD4D041307}" dt="2024-02-23T14:25:44.187" v="1252" actId="20577"/>
        <pc:sldMkLst>
          <pc:docMk/>
          <pc:sldMk cId="3074273980" sldId="286"/>
        </pc:sldMkLst>
        <pc:spChg chg="mod">
          <ac:chgData name="Connie Gagua" userId="ab09de49d70859ac" providerId="LiveId" clId="{674341FA-7C96-4DEF-8A6C-D7DD4D041307}" dt="2024-02-23T14:25:44.187" v="1252" actId="20577"/>
          <ac:spMkLst>
            <pc:docMk/>
            <pc:sldMk cId="3074273980" sldId="286"/>
            <ac:spMk id="2" creationId="{10F399C3-ACB1-8301-9E14-AB79D977F95B}"/>
          </ac:spMkLst>
        </pc:spChg>
      </pc:sldChg>
      <pc:sldChg chg="delSp modSp mod">
        <pc:chgData name="Connie Gagua" userId="ab09de49d70859ac" providerId="LiveId" clId="{674341FA-7C96-4DEF-8A6C-D7DD4D041307}" dt="2024-02-23T14:03:15.779" v="7" actId="20577"/>
        <pc:sldMkLst>
          <pc:docMk/>
          <pc:sldMk cId="409842638" sldId="292"/>
        </pc:sldMkLst>
        <pc:spChg chg="del">
          <ac:chgData name="Connie Gagua" userId="ab09de49d70859ac" providerId="LiveId" clId="{674341FA-7C96-4DEF-8A6C-D7DD4D041307}" dt="2024-02-23T14:02:30.493" v="0" actId="478"/>
          <ac:spMkLst>
            <pc:docMk/>
            <pc:sldMk cId="409842638" sldId="292"/>
            <ac:spMk id="2" creationId="{0861D95B-34C7-1596-3132-B7C9EE62C34E}"/>
          </ac:spMkLst>
        </pc:spChg>
        <pc:spChg chg="mod">
          <ac:chgData name="Connie Gagua" userId="ab09de49d70859ac" providerId="LiveId" clId="{674341FA-7C96-4DEF-8A6C-D7DD4D041307}" dt="2024-02-23T14:03:15.779" v="7" actId="20577"/>
          <ac:spMkLst>
            <pc:docMk/>
            <pc:sldMk cId="409842638" sldId="292"/>
            <ac:spMk id="3" creationId="{EDEAAFE2-E0D6-9262-92AC-9C52C473F705}"/>
          </ac:spMkLst>
        </pc:spChg>
      </pc:sldChg>
      <pc:sldChg chg="modSp new mod ord">
        <pc:chgData name="Connie Gagua" userId="ab09de49d70859ac" providerId="LiveId" clId="{674341FA-7C96-4DEF-8A6C-D7DD4D041307}" dt="2024-02-23T14:15:56.098" v="1114" actId="20577"/>
        <pc:sldMkLst>
          <pc:docMk/>
          <pc:sldMk cId="2976907693" sldId="293"/>
        </pc:sldMkLst>
        <pc:spChg chg="mod">
          <ac:chgData name="Connie Gagua" userId="ab09de49d70859ac" providerId="LiveId" clId="{674341FA-7C96-4DEF-8A6C-D7DD4D041307}" dt="2024-02-23T14:15:21.336" v="1090" actId="5793"/>
          <ac:spMkLst>
            <pc:docMk/>
            <pc:sldMk cId="2976907693" sldId="293"/>
            <ac:spMk id="2" creationId="{01B899C5-5CAB-46B4-405E-75DD6E348521}"/>
          </ac:spMkLst>
        </pc:spChg>
        <pc:spChg chg="mod">
          <ac:chgData name="Connie Gagua" userId="ab09de49d70859ac" providerId="LiveId" clId="{674341FA-7C96-4DEF-8A6C-D7DD4D041307}" dt="2024-02-23T14:04:09.385" v="37" actId="14100"/>
          <ac:spMkLst>
            <pc:docMk/>
            <pc:sldMk cId="2976907693" sldId="293"/>
            <ac:spMk id="3" creationId="{112D3842-3888-E09E-8C05-5657D95ED297}"/>
          </ac:spMkLst>
        </pc:spChg>
        <pc:spChg chg="mod">
          <ac:chgData name="Connie Gagua" userId="ab09de49d70859ac" providerId="LiveId" clId="{674341FA-7C96-4DEF-8A6C-D7DD4D041307}" dt="2024-02-23T14:15:29.927" v="1094" actId="20577"/>
          <ac:spMkLst>
            <pc:docMk/>
            <pc:sldMk cId="2976907693" sldId="293"/>
            <ac:spMk id="4" creationId="{388E4B79-EFD1-0215-1665-D38C38A9BFE4}"/>
          </ac:spMkLst>
        </pc:spChg>
        <pc:spChg chg="mod">
          <ac:chgData name="Connie Gagua" userId="ab09de49d70859ac" providerId="LiveId" clId="{674341FA-7C96-4DEF-8A6C-D7DD4D041307}" dt="2024-02-23T14:15:56.098" v="1114" actId="20577"/>
          <ac:spMkLst>
            <pc:docMk/>
            <pc:sldMk cId="2976907693" sldId="293"/>
            <ac:spMk id="5" creationId="{CBE738C8-D097-41F6-29E8-E53F154E3012}"/>
          </ac:spMkLst>
        </pc:spChg>
        <pc:spChg chg="mod">
          <ac:chgData name="Connie Gagua" userId="ab09de49d70859ac" providerId="LiveId" clId="{674341FA-7C96-4DEF-8A6C-D7DD4D041307}" dt="2024-02-23T14:04:56.820" v="50" actId="20577"/>
          <ac:spMkLst>
            <pc:docMk/>
            <pc:sldMk cId="2976907693" sldId="293"/>
            <ac:spMk id="7" creationId="{8E15DC45-2F5C-9528-F1F5-19A5579386E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23/02/2024</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23/02/2024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14</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16</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8" Type="http://schemas.openxmlformats.org/officeDocument/2006/relationships/hyperlink" Target="https://www.cornishhospitalityhousekeepers.co.uk/post/the-importance-of-hotel-housekeepers" TargetMode="External"/><Relationship Id="rId3" Type="http://schemas.openxmlformats.org/officeDocument/2006/relationships/hyperlink" Target="https://abilityrehabilitation.com/news/safe-lifting-practices/" TargetMode="External"/><Relationship Id="rId7" Type="http://schemas.openxmlformats.org/officeDocument/2006/relationships/hyperlink" Target="https://teamsafetyservices.com/fire-safety-training/" TargetMode="External"/><Relationship Id="rId2" Type="http://schemas.openxmlformats.org/officeDocument/2006/relationships/hyperlink" Target="https://www.protrainings.uk/wiki/slips-trips-and-falls/" TargetMode="External"/><Relationship Id="rId1" Type="http://schemas.openxmlformats.org/officeDocument/2006/relationships/slideLayout" Target="../slideLayouts/slideLayout16.xml"/><Relationship Id="rId6" Type="http://schemas.openxmlformats.org/officeDocument/2006/relationships/hyperlink" Target="https://www.ishn.com/articles/103868-electrical-hazards-harm-thousands-annually" TargetMode="External"/><Relationship Id="rId11" Type="http://schemas.openxmlformats.org/officeDocument/2006/relationships/hyperlink" Target="https://togo.hotelbusiness.com/article/ca-hotels-focus-on-training-to-limit-housekeeping-injuries/" TargetMode="External"/><Relationship Id="rId5" Type="http://schemas.openxmlformats.org/officeDocument/2006/relationships/hyperlink" Target="https://www.thesignshed.co.uk/products/biological-hazard-sign-1" TargetMode="External"/><Relationship Id="rId10" Type="http://schemas.openxmlformats.org/officeDocument/2006/relationships/hyperlink" Target="https://www.ecoonline.com/blog/11-tips-for-effective-workplace-housekeeping" TargetMode="External"/><Relationship Id="rId4" Type="http://schemas.openxmlformats.org/officeDocument/2006/relationships/hyperlink" Target="https://www.pvreporter.com/occupational-and-chemical-exposure-that-may-cause-mpns-along-with-familial-clustering/" TargetMode="External"/><Relationship Id="rId9" Type="http://schemas.openxmlformats.org/officeDocument/2006/relationships/hyperlink" Target="https://www.hotelmanagement.com.au/2020/05/07/radisson-launches-global-revamp-on-hotel-hygiene/"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dirty="0"/>
              <a:t>Housekeeping Health and Safety Training</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lstStyle>
            <a:defPPr>
              <a:defRPr lang="en-GB"/>
            </a:defPPr>
          </a:lstStyle>
          <a:p>
            <a:pPr rtl="0"/>
            <a:r>
              <a:rPr lang="en-GB" dirty="0"/>
              <a:t>By: Connie Gagua</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B899C5-5CAB-46B4-405E-75DD6E348521}"/>
              </a:ext>
            </a:extLst>
          </p:cNvPr>
          <p:cNvSpPr>
            <a:spLocks noGrp="1"/>
          </p:cNvSpPr>
          <p:nvPr>
            <p:ph sz="half" idx="1"/>
          </p:nvPr>
        </p:nvSpPr>
        <p:spPr>
          <a:xfrm>
            <a:off x="838200" y="1825625"/>
            <a:ext cx="7858760" cy="4351338"/>
          </a:xfrm>
        </p:spPr>
        <p:txBody>
          <a:bodyPr>
            <a:normAutofit lnSpcReduction="10000"/>
          </a:bodyPr>
          <a:lstStyle/>
          <a:p>
            <a:r>
              <a:rPr lang="en-GB" sz="1600" dirty="0">
                <a:latin typeface="Arial" panose="020B0604020202020204" pitchFamily="34" charset="0"/>
                <a:cs typeface="Arial" panose="020B0604020202020204" pitchFamily="34" charset="0"/>
              </a:rPr>
              <a:t>Introduction …………………………………………3</a:t>
            </a:r>
          </a:p>
          <a:p>
            <a:r>
              <a:rPr lang="en-GB" sz="1600" dirty="0">
                <a:latin typeface="Arial" panose="020B0604020202020204" pitchFamily="34" charset="0"/>
                <a:cs typeface="Arial" panose="020B0604020202020204" pitchFamily="34" charset="0"/>
              </a:rPr>
              <a:t>Risk Assessment…………………………..............4</a:t>
            </a:r>
          </a:p>
          <a:p>
            <a:r>
              <a:rPr lang="en-GB" sz="1600" dirty="0">
                <a:latin typeface="Arial" panose="020B0604020202020204" pitchFamily="34" charset="0"/>
                <a:cs typeface="Arial" panose="020B0604020202020204" pitchFamily="34" charset="0"/>
              </a:rPr>
              <a:t>Slips, Trips, and Falls…………….........................5</a:t>
            </a:r>
          </a:p>
          <a:p>
            <a:r>
              <a:rPr lang="en-GB" sz="1600" dirty="0">
                <a:latin typeface="Arial" panose="020B0604020202020204" pitchFamily="34" charset="0"/>
                <a:cs typeface="Arial" panose="020B0604020202020204" pitchFamily="34" charset="0"/>
              </a:rPr>
              <a:t>Proper Lifting……………………………................6</a:t>
            </a:r>
          </a:p>
          <a:p>
            <a:r>
              <a:rPr lang="en-GB" sz="1600" dirty="0">
                <a:latin typeface="Arial" panose="020B0604020202020204" pitchFamily="34" charset="0"/>
                <a:cs typeface="Arial" panose="020B0604020202020204" pitchFamily="34" charset="0"/>
              </a:rPr>
              <a:t>Chemical Exposure………………………………...7</a:t>
            </a:r>
          </a:p>
          <a:p>
            <a:r>
              <a:rPr lang="en-GB" sz="1600" dirty="0">
                <a:latin typeface="Arial" panose="020B0604020202020204" pitchFamily="34" charset="0"/>
                <a:cs typeface="Arial" panose="020B0604020202020204" pitchFamily="34" charset="0"/>
              </a:rPr>
              <a:t>Biological Hazards………………..........................8</a:t>
            </a:r>
          </a:p>
          <a:p>
            <a:r>
              <a:rPr lang="en-GB" sz="1600" dirty="0">
                <a:latin typeface="Arial" panose="020B0604020202020204" pitchFamily="34" charset="0"/>
                <a:cs typeface="Arial" panose="020B0604020202020204" pitchFamily="34" charset="0"/>
              </a:rPr>
              <a:t>Electrical Safety…………………..........................9</a:t>
            </a:r>
          </a:p>
          <a:p>
            <a:r>
              <a:rPr lang="en-GB" sz="1600" dirty="0">
                <a:latin typeface="Arial" panose="020B0604020202020204" pitchFamily="34" charset="0"/>
                <a:cs typeface="Arial" panose="020B0604020202020204" pitchFamily="34" charset="0"/>
              </a:rPr>
              <a:t>Fire Safety…………………………………………10</a:t>
            </a:r>
          </a:p>
          <a:p>
            <a:r>
              <a:rPr lang="en-GB" sz="1600" dirty="0">
                <a:latin typeface="Arial" panose="020B0604020202020204" pitchFamily="34" charset="0"/>
                <a:cs typeface="Arial" panose="020B0604020202020204" pitchFamily="34" charset="0"/>
              </a:rPr>
              <a:t>Safety Handling of Cleaning Tools…..…………..11</a:t>
            </a:r>
          </a:p>
          <a:p>
            <a:r>
              <a:rPr lang="en-GB" sz="1600" dirty="0">
                <a:latin typeface="Arial" panose="020B0604020202020204" pitchFamily="34" charset="0"/>
                <a:cs typeface="Arial" panose="020B0604020202020204" pitchFamily="34" charset="0"/>
              </a:rPr>
              <a:t>Personal Protective Equipment(PPE)…………..12</a:t>
            </a:r>
          </a:p>
          <a:p>
            <a:r>
              <a:rPr lang="en-GB" sz="1600" dirty="0">
                <a:latin typeface="Arial" panose="020B0604020202020204" pitchFamily="34" charset="0"/>
                <a:cs typeface="Arial" panose="020B0604020202020204" pitchFamily="34" charset="0"/>
              </a:rPr>
              <a:t>Health and Safety Training Sessions…………...13</a:t>
            </a:r>
          </a:p>
          <a:p>
            <a:r>
              <a:rPr lang="en-GB" sz="1600" dirty="0">
                <a:latin typeface="Arial" panose="020B0604020202020204" pitchFamily="34" charset="0"/>
                <a:cs typeface="Arial" panose="020B0604020202020204" pitchFamily="34" charset="0"/>
              </a:rPr>
              <a:t>Conclusion…………………………………………14</a:t>
            </a:r>
          </a:p>
          <a:p>
            <a:r>
              <a:rPr lang="en-GB" sz="1600" dirty="0">
                <a:latin typeface="Arial" panose="020B0604020202020204" pitchFamily="34" charset="0"/>
                <a:cs typeface="Arial" panose="020B0604020202020204" pitchFamily="34" charset="0"/>
              </a:rPr>
              <a:t>List of References…………………………………15</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dirty="0"/>
          </a:p>
          <a:p>
            <a:endParaRPr lang="en-GB" dirty="0"/>
          </a:p>
          <a:p>
            <a:endParaRPr lang="en-GB" dirty="0"/>
          </a:p>
        </p:txBody>
      </p:sp>
      <p:sp>
        <p:nvSpPr>
          <p:cNvPr id="3" name="Content Placeholder 2">
            <a:extLst>
              <a:ext uri="{FF2B5EF4-FFF2-40B4-BE49-F238E27FC236}">
                <a16:creationId xmlns:a16="http://schemas.microsoft.com/office/drawing/2014/main" id="{112D3842-3888-E09E-8C05-5657D95ED297}"/>
              </a:ext>
            </a:extLst>
          </p:cNvPr>
          <p:cNvSpPr>
            <a:spLocks noGrp="1"/>
          </p:cNvSpPr>
          <p:nvPr>
            <p:ph sz="half" idx="2"/>
          </p:nvPr>
        </p:nvSpPr>
        <p:spPr>
          <a:xfrm>
            <a:off x="9276080" y="2976879"/>
            <a:ext cx="2077720" cy="3200083"/>
          </a:xfrm>
        </p:spPr>
        <p:txBody>
          <a:bodyPr/>
          <a:lstStyle/>
          <a:p>
            <a:endParaRPr lang="en-GB" dirty="0"/>
          </a:p>
        </p:txBody>
      </p:sp>
      <p:sp>
        <p:nvSpPr>
          <p:cNvPr id="4" name="Date Placeholder 3">
            <a:extLst>
              <a:ext uri="{FF2B5EF4-FFF2-40B4-BE49-F238E27FC236}">
                <a16:creationId xmlns:a16="http://schemas.microsoft.com/office/drawing/2014/main" id="{388E4B79-EFD1-0215-1665-D38C38A9BFE4}"/>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CBE738C8-D097-41F6-29E8-E53F154E3012}"/>
              </a:ext>
            </a:extLst>
          </p:cNvPr>
          <p:cNvSpPr>
            <a:spLocks noGrp="1"/>
          </p:cNvSpPr>
          <p:nvPr>
            <p:ph type="ftr" sz="quarter" idx="11"/>
          </p:nvPr>
        </p:nvSpPr>
        <p:spPr/>
        <p:txBody>
          <a:bodyPr/>
          <a:lstStyle/>
          <a:p>
            <a:r>
              <a:rPr lang="en-GB" dirty="0"/>
              <a:t>Housekeeping Health and </a:t>
            </a:r>
            <a:r>
              <a:rPr lang="en-GB"/>
              <a:t>Safety Training</a:t>
            </a:r>
            <a:endParaRPr lang="en-GB" dirty="0"/>
          </a:p>
        </p:txBody>
      </p:sp>
      <p:sp>
        <p:nvSpPr>
          <p:cNvPr id="6" name="Slide Number Placeholder 5">
            <a:extLst>
              <a:ext uri="{FF2B5EF4-FFF2-40B4-BE49-F238E27FC236}">
                <a16:creationId xmlns:a16="http://schemas.microsoft.com/office/drawing/2014/main" id="{0F4C31FF-0976-91C8-DF5C-F74DD3BCCAE5}"/>
              </a:ext>
            </a:extLst>
          </p:cNvPr>
          <p:cNvSpPr>
            <a:spLocks noGrp="1"/>
          </p:cNvSpPr>
          <p:nvPr>
            <p:ph type="sldNum" sz="quarter" idx="12"/>
          </p:nvPr>
        </p:nvSpPr>
        <p:spPr/>
        <p:txBody>
          <a:bodyPr/>
          <a:lstStyle/>
          <a:p>
            <a:pPr rtl="0"/>
            <a:fld id="{58FB4751-880F-D840-AAA9-3A15815CC996}" type="slidenum">
              <a:rPr lang="en-GB" smtClean="0"/>
              <a:t>2</a:t>
            </a:fld>
            <a:endParaRPr lang="en-GB" dirty="0"/>
          </a:p>
        </p:txBody>
      </p:sp>
      <p:sp>
        <p:nvSpPr>
          <p:cNvPr id="7" name="Title 6">
            <a:extLst>
              <a:ext uri="{FF2B5EF4-FFF2-40B4-BE49-F238E27FC236}">
                <a16:creationId xmlns:a16="http://schemas.microsoft.com/office/drawing/2014/main" id="{8E15DC45-2F5C-9528-F1F5-19A5579386ED}"/>
              </a:ext>
            </a:extLst>
          </p:cNvPr>
          <p:cNvSpPr>
            <a:spLocks noGrp="1"/>
          </p:cNvSpPr>
          <p:nvPr>
            <p:ph type="title"/>
          </p:nvPr>
        </p:nvSpPr>
        <p:spPr/>
        <p:txBody>
          <a:bodyPr/>
          <a:lstStyle/>
          <a:p>
            <a:r>
              <a:rPr lang="en-GB" dirty="0"/>
              <a:t>Table of Contents:</a:t>
            </a:r>
          </a:p>
        </p:txBody>
      </p:sp>
    </p:spTree>
    <p:extLst>
      <p:ext uri="{BB962C8B-B14F-4D97-AF65-F5344CB8AC3E}">
        <p14:creationId xmlns:p14="http://schemas.microsoft.com/office/powerpoint/2010/main" val="2976907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p:txBody>
          <a:bodyPr rtlCol="0"/>
          <a:lstStyle>
            <a:defPPr>
              <a:defRPr lang="en-GB"/>
            </a:defPPr>
          </a:lstStyle>
          <a:p>
            <a:pPr rtl="0"/>
            <a:r>
              <a:rPr lang="en-GB" dirty="0"/>
              <a:t>Introduction</a:t>
            </a:r>
          </a:p>
        </p:txBody>
      </p:sp>
      <p:sp>
        <p:nvSpPr>
          <p:cNvPr id="16" name="Text Placeholder 15">
            <a:extLst>
              <a:ext uri="{FF2B5EF4-FFF2-40B4-BE49-F238E27FC236}">
                <a16:creationId xmlns:a16="http://schemas.microsoft.com/office/drawing/2014/main" id="{BB801EE7-C3C0-5B30-EB9B-2C995032EE99}"/>
              </a:ext>
            </a:extLst>
          </p:cNvPr>
          <p:cNvSpPr>
            <a:spLocks noGrp="1"/>
          </p:cNvSpPr>
          <p:nvPr>
            <p:ph type="body" sz="quarter" idx="13"/>
          </p:nvPr>
        </p:nvSpPr>
        <p:spPr/>
        <p:txBody>
          <a:bodyPr rtlCol="0">
            <a:normAutofit fontScale="92500" lnSpcReduction="20000"/>
          </a:bodyPr>
          <a:lstStyle>
            <a:defPPr>
              <a:defRPr lang="en-GB"/>
            </a:defPPr>
          </a:lstStyle>
          <a:p>
            <a:pPr rtl="0"/>
            <a:r>
              <a:rPr lang="en-GB" sz="2400" dirty="0">
                <a:latin typeface="Arial" panose="020B0604020202020204" pitchFamily="34" charset="0"/>
                <a:cs typeface="Arial" panose="020B0604020202020204" pitchFamily="34" charset="0"/>
              </a:rPr>
              <a:t>The hotel housekeeping team plays a vital important in keeping everything clean and safe. (Cornish Hospitality Housekeepers, 2023) Their work can be risky for their health and safety. This guide gives tips on how to keep housekeeping staff safe and healthy.</a:t>
            </a:r>
            <a:endParaRPr lang="en-GB" dirty="0"/>
          </a:p>
        </p:txBody>
      </p:sp>
      <p:sp>
        <p:nvSpPr>
          <p:cNvPr id="2" name="Date Placeholder 1">
            <a:extLst>
              <a:ext uri="{FF2B5EF4-FFF2-40B4-BE49-F238E27FC236}">
                <a16:creationId xmlns:a16="http://schemas.microsoft.com/office/drawing/2014/main" id="{E9350B43-2FC6-DBFA-2920-C8265C1C6A48}"/>
              </a:ext>
            </a:extLst>
          </p:cNvPr>
          <p:cNvSpPr>
            <a:spLocks noGrp="1"/>
          </p:cNvSpPr>
          <p:nvPr>
            <p:ph type="dt" sz="half" idx="10"/>
          </p:nvPr>
        </p:nvSpPr>
        <p:spPr/>
        <p:txBody>
          <a:bodyPr rtlCol="0"/>
          <a:lstStyle>
            <a:defPPr>
              <a:defRPr lang="en-GB"/>
            </a:defPPr>
          </a:lstStyle>
          <a:p>
            <a:pPr rtl="0"/>
            <a:r>
              <a:rPr lang="en-GB" dirty="0"/>
              <a:t>2024</a:t>
            </a:r>
          </a:p>
        </p:txBody>
      </p:sp>
      <p:sp>
        <p:nvSpPr>
          <p:cNvPr id="3" name="Footer Placeholder 2">
            <a:extLst>
              <a:ext uri="{FF2B5EF4-FFF2-40B4-BE49-F238E27FC236}">
                <a16:creationId xmlns:a16="http://schemas.microsoft.com/office/drawing/2014/main" id="{B1EFDBE1-8C88-4D39-6BA3-537373DFA091}"/>
              </a:ext>
            </a:extLst>
          </p:cNvPr>
          <p:cNvSpPr>
            <a:spLocks noGrp="1"/>
          </p:cNvSpPr>
          <p:nvPr>
            <p:ph type="ftr" sz="quarter" idx="11"/>
          </p:nvPr>
        </p:nvSpPr>
        <p:spPr/>
        <p:txBody>
          <a:bodyPr rtlCol="0"/>
          <a:lstStyle>
            <a:defPPr>
              <a:defRPr lang="en-GB"/>
            </a:defPPr>
          </a:lstStyle>
          <a:p>
            <a:pPr rtl="0"/>
            <a:r>
              <a:rPr lang="en-GB" dirty="0"/>
              <a:t>Housekeeping Health and Safety Training</a:t>
            </a: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3</a:t>
            </a:fld>
            <a:endParaRPr lang="en-GB" dirty="0"/>
          </a:p>
        </p:txBody>
      </p:sp>
    </p:spTree>
    <p:extLst>
      <p:ext uri="{BB962C8B-B14F-4D97-AF65-F5344CB8AC3E}">
        <p14:creationId xmlns:p14="http://schemas.microsoft.com/office/powerpoint/2010/main" val="10967174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DEAAFE2-E0D6-9262-92AC-9C52C473F705}"/>
              </a:ext>
            </a:extLst>
          </p:cNvPr>
          <p:cNvSpPr>
            <a:spLocks noGrp="1"/>
          </p:cNvSpPr>
          <p:nvPr>
            <p:ph type="ftr" sz="quarter" idx="11"/>
          </p:nvPr>
        </p:nvSpPr>
        <p:spPr/>
        <p:txBody>
          <a:bodyPr/>
          <a:lstStyle/>
          <a:p>
            <a:r>
              <a:rPr lang="en-GB" dirty="0"/>
              <a:t>Housekeeping Health and Safety Training</a:t>
            </a:r>
          </a:p>
        </p:txBody>
      </p:sp>
      <p:sp>
        <p:nvSpPr>
          <p:cNvPr id="4" name="Slide Number Placeholder 3">
            <a:extLst>
              <a:ext uri="{FF2B5EF4-FFF2-40B4-BE49-F238E27FC236}">
                <a16:creationId xmlns:a16="http://schemas.microsoft.com/office/drawing/2014/main" id="{FFE36BAA-C01B-E9CB-5144-9366E7C6EB59}"/>
              </a:ext>
            </a:extLst>
          </p:cNvPr>
          <p:cNvSpPr>
            <a:spLocks noGrp="1"/>
          </p:cNvSpPr>
          <p:nvPr>
            <p:ph type="sldNum" sz="quarter" idx="12"/>
          </p:nvPr>
        </p:nvSpPr>
        <p:spPr/>
        <p:txBody>
          <a:bodyPr/>
          <a:lstStyle/>
          <a:p>
            <a:pPr rtl="0"/>
            <a:fld id="{58FB4751-880F-D840-AAA9-3A15815CC996}" type="slidenum">
              <a:rPr lang="en-GB" smtClean="0"/>
              <a:t>4</a:t>
            </a:fld>
            <a:endParaRPr lang="en-GB" dirty="0"/>
          </a:p>
        </p:txBody>
      </p:sp>
      <p:sp>
        <p:nvSpPr>
          <p:cNvPr id="5" name="Text Placeholder 4">
            <a:extLst>
              <a:ext uri="{FF2B5EF4-FFF2-40B4-BE49-F238E27FC236}">
                <a16:creationId xmlns:a16="http://schemas.microsoft.com/office/drawing/2014/main" id="{E195114C-1840-B9AE-B4EA-6ABD31DDE6A8}"/>
              </a:ext>
            </a:extLst>
          </p:cNvPr>
          <p:cNvSpPr>
            <a:spLocks noGrp="1"/>
          </p:cNvSpPr>
          <p:nvPr>
            <p:ph type="body" sz="quarter" idx="13"/>
          </p:nvPr>
        </p:nvSpPr>
        <p:spPr/>
        <p:txBody>
          <a:bodyPr/>
          <a:lstStyle/>
          <a:p>
            <a:r>
              <a:rPr lang="en-GB" sz="1800" dirty="0">
                <a:effectLst/>
                <a:latin typeface="Arial" panose="020B0604020202020204" pitchFamily="34" charset="0"/>
                <a:ea typeface="Aptos" panose="020B0004020202020204" pitchFamily="34" charset="0"/>
                <a:cs typeface="Arial" panose="020B0604020202020204" pitchFamily="34" charset="0"/>
              </a:rPr>
              <a:t>Before commencing any cleaning task, it is essential to conduct a thorough risk assessment of the work area. Identify potential hazards such as slippery floors, electrical outlets, cluttered spaces, and inadequate lighting. Once identified, take necessary precautions to mitigate these risks to prevent accidents and injuries.</a:t>
            </a:r>
          </a:p>
          <a:p>
            <a:endParaRPr lang="en-GB" dirty="0"/>
          </a:p>
        </p:txBody>
      </p:sp>
      <p:sp>
        <p:nvSpPr>
          <p:cNvPr id="6" name="Title 5">
            <a:extLst>
              <a:ext uri="{FF2B5EF4-FFF2-40B4-BE49-F238E27FC236}">
                <a16:creationId xmlns:a16="http://schemas.microsoft.com/office/drawing/2014/main" id="{96547343-1798-23E9-753E-987FCAB1C77B}"/>
              </a:ext>
            </a:extLst>
          </p:cNvPr>
          <p:cNvSpPr>
            <a:spLocks noGrp="1"/>
          </p:cNvSpPr>
          <p:nvPr>
            <p:ph type="title"/>
          </p:nvPr>
        </p:nvSpPr>
        <p:spPr/>
        <p:txBody>
          <a:bodyPr/>
          <a:lstStyle/>
          <a:p>
            <a:r>
              <a:rPr lang="en-GB" dirty="0"/>
              <a:t>Risk Assessment</a:t>
            </a:r>
          </a:p>
        </p:txBody>
      </p:sp>
    </p:spTree>
    <p:extLst>
      <p:ext uri="{BB962C8B-B14F-4D97-AF65-F5344CB8AC3E}">
        <p14:creationId xmlns:p14="http://schemas.microsoft.com/office/powerpoint/2010/main" val="409842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 Placeholder 26">
            <a:extLst>
              <a:ext uri="{FF2B5EF4-FFF2-40B4-BE49-F238E27FC236}">
                <a16:creationId xmlns:a16="http://schemas.microsoft.com/office/drawing/2014/main" id="{64C89AC3-3D7A-65BB-C3F4-2B1CB19E78D1}"/>
              </a:ext>
            </a:extLst>
          </p:cNvPr>
          <p:cNvSpPr>
            <a:spLocks noGrp="1"/>
          </p:cNvSpPr>
          <p:nvPr>
            <p:ph sz="half" idx="1"/>
          </p:nvPr>
        </p:nvSpPr>
        <p:spPr>
          <a:xfrm>
            <a:off x="838200" y="1825625"/>
            <a:ext cx="7391400" cy="4351338"/>
          </a:xfrm>
        </p:spPr>
        <p:txBody>
          <a:bodyPr rtlCol="0">
            <a:normAutofit/>
          </a:bodyPr>
          <a:lstStyle>
            <a:defPPr>
              <a:defRPr lang="en-GB"/>
            </a:defPPr>
          </a:lstStyle>
          <a:p>
            <a:pPr rtl="0"/>
            <a:r>
              <a:rPr lang="en-GB" dirty="0">
                <a:latin typeface="Arial" panose="020B0604020202020204" pitchFamily="34" charset="0"/>
                <a:cs typeface="Arial" panose="020B0604020202020204" pitchFamily="34" charset="0"/>
              </a:rPr>
              <a:t>Potential Risk – Risk of slipping on wet surfaces, stripping over clutter, or falling from ladders</a:t>
            </a:r>
          </a:p>
          <a:p>
            <a:pPr rtl="0"/>
            <a:r>
              <a:rPr lang="en-GB" dirty="0">
                <a:latin typeface="Arial" panose="020B0604020202020204" pitchFamily="34" charset="0"/>
                <a:cs typeface="Arial" panose="020B0604020202020204" pitchFamily="34" charset="0"/>
              </a:rPr>
              <a:t>Precautions – Ensure that walkways are free of obstacles and spills to prevent accidents, use caution signs on wet floors, and wear non-slip footwear for </a:t>
            </a:r>
            <a:r>
              <a:rPr lang="en-GB">
                <a:latin typeface="Arial" panose="020B0604020202020204" pitchFamily="34" charset="0"/>
                <a:cs typeface="Arial" panose="020B0604020202020204" pitchFamily="34" charset="0"/>
              </a:rPr>
              <a:t>added safety.</a:t>
            </a:r>
            <a:endParaRPr lang="en-GB" dirty="0">
              <a:latin typeface="Arial" panose="020B0604020202020204" pitchFamily="34" charset="0"/>
              <a:cs typeface="Arial" panose="020B0604020202020204" pitchFamily="34" charset="0"/>
            </a:endParaRPr>
          </a:p>
          <a:p>
            <a:pPr marL="0" indent="0" rtl="0">
              <a:buNone/>
            </a:pPr>
            <a:endParaRPr lang="en-GB" dirty="0">
              <a:latin typeface="Arial" panose="020B0604020202020204" pitchFamily="34" charset="0"/>
              <a:cs typeface="Arial" panose="020B0604020202020204" pitchFamily="34" charset="0"/>
            </a:endParaRPr>
          </a:p>
          <a:p>
            <a:pPr marL="0" indent="0" rtl="0">
              <a:buNone/>
            </a:pPr>
            <a:r>
              <a:rPr lang="en-GB" dirty="0">
                <a:latin typeface="Arial" panose="020B0604020202020204" pitchFamily="34" charset="0"/>
                <a:cs typeface="Arial" panose="020B0604020202020204" pitchFamily="34" charset="0"/>
              </a:rPr>
              <a:t>                    (Pro Trainings Europe Ltd, 2024)</a:t>
            </a:r>
          </a:p>
        </p:txBody>
      </p:sp>
      <p:pic>
        <p:nvPicPr>
          <p:cNvPr id="8" name="Picture Placeholder 7" descr="A group of warning signs&#10;&#10;Description automatically generated">
            <a:extLst>
              <a:ext uri="{FF2B5EF4-FFF2-40B4-BE49-F238E27FC236}">
                <a16:creationId xmlns:a16="http://schemas.microsoft.com/office/drawing/2014/main" id="{93C876A8-5514-32AD-659F-4B4D562A2CD9}"/>
              </a:ext>
            </a:extLst>
          </p:cNvPr>
          <p:cNvPicPr>
            <a:picLocks noGrp="1" noChangeAspect="1"/>
          </p:cNvPicPr>
          <p:nvPr>
            <p:ph sz="half" idx="2"/>
          </p:nvPr>
        </p:nvPicPr>
        <p:blipFill rotWithShape="1">
          <a:blip r:embed="rId3"/>
          <a:srcRect l="5245" r="5444" b="-1"/>
          <a:stretch/>
        </p:blipFill>
        <p:spPr>
          <a:xfrm>
            <a:off x="8393987" y="1825625"/>
            <a:ext cx="3505225" cy="3035705"/>
          </a:xfrm>
          <a:noFill/>
        </p:spPr>
      </p:pic>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r>
              <a:rPr lang="en-GB" dirty="0"/>
              <a:t>2024</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rtl="0"/>
            <a:r>
              <a:rPr lang="en-GB" dirty="0"/>
              <a:t>Housekeeping Health and Safety Training</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5</a:t>
            </a:fld>
            <a:endParaRPr lang="en-GB"/>
          </a:p>
        </p:txBody>
      </p:sp>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576071" y="704088"/>
            <a:ext cx="9144000" cy="676656"/>
          </a:xfrm>
        </p:spPr>
        <p:txBody>
          <a:bodyPr rtlCol="0" anchor="b">
            <a:normAutofit/>
          </a:bodyPr>
          <a:lstStyle>
            <a:defPPr>
              <a:defRPr lang="en-GB"/>
            </a:defPPr>
          </a:lstStyle>
          <a:p>
            <a:pPr rtl="0"/>
            <a:r>
              <a:rPr lang="en-GB" sz="4100" dirty="0"/>
              <a:t>Slips, Trips, and Falls</a:t>
            </a:r>
          </a:p>
        </p:txBody>
      </p:sp>
    </p:spTree>
    <p:extLst>
      <p:ext uri="{BB962C8B-B14F-4D97-AF65-F5344CB8AC3E}">
        <p14:creationId xmlns:p14="http://schemas.microsoft.com/office/powerpoint/2010/main" val="3435077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18459D2-7166-C1FD-67A5-4A28760E44BF}"/>
              </a:ext>
            </a:extLst>
          </p:cNvPr>
          <p:cNvSpPr>
            <a:spLocks noGrp="1"/>
          </p:cNvSpPr>
          <p:nvPr>
            <p:ph sz="half" idx="1"/>
          </p:nvPr>
        </p:nvSpPr>
        <p:spPr/>
        <p:txBody>
          <a:bodyPr>
            <a:normAutofit/>
          </a:bodyPr>
          <a:lstStyle/>
          <a:p>
            <a:r>
              <a:rPr lang="en-GB" dirty="0">
                <a:latin typeface="Arial" panose="020B0604020202020204" pitchFamily="34" charset="0"/>
                <a:cs typeface="Arial" panose="020B0604020202020204" pitchFamily="34" charset="0"/>
              </a:rPr>
              <a:t>Potential Risk – Risk of Strains and Sprains due to repetitive bending and lifting tasks</a:t>
            </a:r>
          </a:p>
          <a:p>
            <a:r>
              <a:rPr lang="en-GB" dirty="0">
                <a:latin typeface="Arial" panose="020B0604020202020204" pitchFamily="34" charset="0"/>
                <a:cs typeface="Arial" panose="020B0604020202020204" pitchFamily="34" charset="0"/>
              </a:rPr>
              <a:t>Precautions – Use proper lifting techniques, take regular breaks to rest and stretch, use mechanical aids for heavy lifting</a:t>
            </a:r>
          </a:p>
          <a:p>
            <a:pPr marL="0" indent="0">
              <a:buNone/>
            </a:pPr>
            <a:r>
              <a:rPr lang="en-GB"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(Ability Rehabilitation, 2024)</a:t>
            </a:r>
          </a:p>
          <a:p>
            <a:endParaRPr lang="en-GB" dirty="0"/>
          </a:p>
        </p:txBody>
      </p:sp>
      <p:pic>
        <p:nvPicPr>
          <p:cNvPr id="9" name="Content Placeholder 8" descr="A person lifting a box&#10;&#10;Description automatically generated">
            <a:extLst>
              <a:ext uri="{FF2B5EF4-FFF2-40B4-BE49-F238E27FC236}">
                <a16:creationId xmlns:a16="http://schemas.microsoft.com/office/drawing/2014/main" id="{065B9B16-749C-73FF-F3F6-0C01920F48B0}"/>
              </a:ext>
            </a:extLst>
          </p:cNvPr>
          <p:cNvPicPr>
            <a:picLocks noGrp="1" noChangeAspect="1"/>
          </p:cNvPicPr>
          <p:nvPr>
            <p:ph sz="half" idx="2"/>
          </p:nvPr>
        </p:nvPicPr>
        <p:blipFill>
          <a:blip r:embed="rId2"/>
          <a:stretch>
            <a:fillRect/>
          </a:stretch>
        </p:blipFill>
        <p:spPr>
          <a:xfrm>
            <a:off x="6172200" y="1865908"/>
            <a:ext cx="5181600" cy="4270771"/>
          </a:xfrm>
        </p:spPr>
      </p:pic>
      <p:sp>
        <p:nvSpPr>
          <p:cNvPr id="4" name="Date Placeholder 3">
            <a:extLst>
              <a:ext uri="{FF2B5EF4-FFF2-40B4-BE49-F238E27FC236}">
                <a16:creationId xmlns:a16="http://schemas.microsoft.com/office/drawing/2014/main" id="{72CA0EA0-BC90-088C-9A98-48FF9064305B}"/>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0A519F54-63DF-3011-2E27-608550A8E1B5}"/>
              </a:ext>
            </a:extLst>
          </p:cNvPr>
          <p:cNvSpPr>
            <a:spLocks noGrp="1"/>
          </p:cNvSpPr>
          <p:nvPr>
            <p:ph type="ftr" sz="quarter" idx="11"/>
          </p:nvPr>
        </p:nvSpPr>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E762B929-AB9B-5E25-CA8D-147E0C544D1E}"/>
              </a:ext>
            </a:extLst>
          </p:cNvPr>
          <p:cNvSpPr>
            <a:spLocks noGrp="1"/>
          </p:cNvSpPr>
          <p:nvPr>
            <p:ph type="sldNum" sz="quarter" idx="12"/>
          </p:nvPr>
        </p:nvSpPr>
        <p:spPr/>
        <p:txBody>
          <a:bodyPr/>
          <a:lstStyle/>
          <a:p>
            <a:pPr rtl="0"/>
            <a:fld id="{58FB4751-880F-D840-AAA9-3A15815CC996}" type="slidenum">
              <a:rPr lang="en-GB" smtClean="0"/>
              <a:t>6</a:t>
            </a:fld>
            <a:endParaRPr lang="en-GB" dirty="0"/>
          </a:p>
        </p:txBody>
      </p:sp>
      <p:sp>
        <p:nvSpPr>
          <p:cNvPr id="7" name="Title 6">
            <a:extLst>
              <a:ext uri="{FF2B5EF4-FFF2-40B4-BE49-F238E27FC236}">
                <a16:creationId xmlns:a16="http://schemas.microsoft.com/office/drawing/2014/main" id="{AB12B75F-0264-071E-D8F2-2BC73E1EF142}"/>
              </a:ext>
            </a:extLst>
          </p:cNvPr>
          <p:cNvSpPr>
            <a:spLocks noGrp="1"/>
          </p:cNvSpPr>
          <p:nvPr>
            <p:ph type="title"/>
          </p:nvPr>
        </p:nvSpPr>
        <p:spPr/>
        <p:txBody>
          <a:bodyPr/>
          <a:lstStyle/>
          <a:p>
            <a:r>
              <a:rPr lang="en-GB" dirty="0"/>
              <a:t>Proper Lifting</a:t>
            </a:r>
          </a:p>
        </p:txBody>
      </p:sp>
    </p:spTree>
    <p:extLst>
      <p:ext uri="{BB962C8B-B14F-4D97-AF65-F5344CB8AC3E}">
        <p14:creationId xmlns:p14="http://schemas.microsoft.com/office/powerpoint/2010/main" val="2717458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37D8267-A7E4-BC51-32D6-3C9A65DFA89E}"/>
              </a:ext>
            </a:extLst>
          </p:cNvPr>
          <p:cNvSpPr>
            <a:spLocks noGrp="1"/>
          </p:cNvSpPr>
          <p:nvPr>
            <p:ph sz="half" idx="1"/>
          </p:nvPr>
        </p:nvSpPr>
        <p:spPr/>
        <p:txBody>
          <a:bodyPr>
            <a:normAutofit lnSpcReduction="10000"/>
          </a:bodyPr>
          <a:lstStyle/>
          <a:p>
            <a:r>
              <a:rPr lang="en-GB" dirty="0">
                <a:latin typeface="Arial" panose="020B0604020202020204" pitchFamily="34" charset="0"/>
                <a:cs typeface="Arial" panose="020B0604020202020204" pitchFamily="34" charset="0"/>
              </a:rPr>
              <a:t>Potential Risk -  Risk of skin irritations or respiratory issues from exposure to cleaning chemicals.</a:t>
            </a:r>
          </a:p>
          <a:p>
            <a:r>
              <a:rPr lang="en-GB" dirty="0">
                <a:latin typeface="Arial" panose="020B0604020202020204" pitchFamily="34" charset="0"/>
                <a:cs typeface="Arial" panose="020B0604020202020204" pitchFamily="34" charset="0"/>
              </a:rPr>
              <a:t>Precautions – follow Manufacturer Instructions for chemical use, wear appropriate PPE like gloves and goggles, and ensure adequate ventilation.</a:t>
            </a:r>
          </a:p>
          <a:p>
            <a:pPr marL="0" indent="0">
              <a:buNone/>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Pv</a:t>
            </a:r>
            <a:r>
              <a:rPr lang="en-GB" dirty="0">
                <a:latin typeface="Arial" panose="020B0604020202020204" pitchFamily="34" charset="0"/>
                <a:cs typeface="Arial" panose="020B0604020202020204" pitchFamily="34" charset="0"/>
              </a:rPr>
              <a:t> reporter, 2024)</a:t>
            </a:r>
          </a:p>
        </p:txBody>
      </p:sp>
      <p:pic>
        <p:nvPicPr>
          <p:cNvPr id="9" name="Content Placeholder 8" descr="A yellow triangle sign with a skull and crossbones&#10;&#10;Description automatically generated">
            <a:extLst>
              <a:ext uri="{FF2B5EF4-FFF2-40B4-BE49-F238E27FC236}">
                <a16:creationId xmlns:a16="http://schemas.microsoft.com/office/drawing/2014/main" id="{CE4406CA-E37F-DF7B-C92D-5BBD0590A1F4}"/>
              </a:ext>
            </a:extLst>
          </p:cNvPr>
          <p:cNvPicPr>
            <a:picLocks noGrp="1" noChangeAspect="1"/>
          </p:cNvPicPr>
          <p:nvPr>
            <p:ph sz="half" idx="2"/>
          </p:nvPr>
        </p:nvPicPr>
        <p:blipFill>
          <a:blip r:embed="rId2"/>
          <a:stretch>
            <a:fillRect/>
          </a:stretch>
        </p:blipFill>
        <p:spPr>
          <a:xfrm>
            <a:off x="6533831" y="1825625"/>
            <a:ext cx="4458338" cy="4351338"/>
          </a:xfrm>
        </p:spPr>
      </p:pic>
      <p:sp>
        <p:nvSpPr>
          <p:cNvPr id="4" name="Date Placeholder 3">
            <a:extLst>
              <a:ext uri="{FF2B5EF4-FFF2-40B4-BE49-F238E27FC236}">
                <a16:creationId xmlns:a16="http://schemas.microsoft.com/office/drawing/2014/main" id="{FF97A233-683A-C491-010F-9DAA3212271F}"/>
              </a:ext>
            </a:extLst>
          </p:cNvPr>
          <p:cNvSpPr>
            <a:spLocks noGrp="1"/>
          </p:cNvSpPr>
          <p:nvPr>
            <p:ph type="dt" sz="half" idx="10"/>
          </p:nvPr>
        </p:nvSpPr>
        <p:spPr>
          <a:xfrm>
            <a:off x="365760" y="6464808"/>
            <a:ext cx="987552" cy="310896"/>
          </a:xfrm>
        </p:spPr>
        <p:txBody>
          <a:bodyPr/>
          <a:lstStyle/>
          <a:p>
            <a:pPr rtl="0"/>
            <a:r>
              <a:rPr lang="en-GB" dirty="0"/>
              <a:t>2024</a:t>
            </a:r>
          </a:p>
        </p:txBody>
      </p:sp>
      <p:sp>
        <p:nvSpPr>
          <p:cNvPr id="5" name="Footer Placeholder 4">
            <a:extLst>
              <a:ext uri="{FF2B5EF4-FFF2-40B4-BE49-F238E27FC236}">
                <a16:creationId xmlns:a16="http://schemas.microsoft.com/office/drawing/2014/main" id="{4ABE75C0-E503-57B2-12F9-F3ABEF59B3AC}"/>
              </a:ext>
            </a:extLst>
          </p:cNvPr>
          <p:cNvSpPr>
            <a:spLocks noGrp="1"/>
          </p:cNvSpPr>
          <p:nvPr>
            <p:ph type="ftr" sz="quarter" idx="11"/>
          </p:nvPr>
        </p:nvSpPr>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98835974-221E-510D-96F0-7A013F4CD29D}"/>
              </a:ext>
            </a:extLst>
          </p:cNvPr>
          <p:cNvSpPr>
            <a:spLocks noGrp="1"/>
          </p:cNvSpPr>
          <p:nvPr>
            <p:ph type="sldNum" sz="quarter" idx="12"/>
          </p:nvPr>
        </p:nvSpPr>
        <p:spPr/>
        <p:txBody>
          <a:bodyPr/>
          <a:lstStyle/>
          <a:p>
            <a:pPr rtl="0"/>
            <a:fld id="{58FB4751-880F-D840-AAA9-3A15815CC996}" type="slidenum">
              <a:rPr lang="en-GB" smtClean="0"/>
              <a:t>7</a:t>
            </a:fld>
            <a:endParaRPr lang="en-GB" dirty="0"/>
          </a:p>
        </p:txBody>
      </p:sp>
      <p:sp>
        <p:nvSpPr>
          <p:cNvPr id="7" name="Title 6">
            <a:extLst>
              <a:ext uri="{FF2B5EF4-FFF2-40B4-BE49-F238E27FC236}">
                <a16:creationId xmlns:a16="http://schemas.microsoft.com/office/drawing/2014/main" id="{24E5C903-88DF-5080-51FD-5F8648C5BFF5}"/>
              </a:ext>
            </a:extLst>
          </p:cNvPr>
          <p:cNvSpPr>
            <a:spLocks noGrp="1"/>
          </p:cNvSpPr>
          <p:nvPr>
            <p:ph type="title"/>
          </p:nvPr>
        </p:nvSpPr>
        <p:spPr/>
        <p:txBody>
          <a:bodyPr/>
          <a:lstStyle/>
          <a:p>
            <a:r>
              <a:rPr lang="en-GB" dirty="0"/>
              <a:t>Chemical Exposure</a:t>
            </a:r>
          </a:p>
        </p:txBody>
      </p:sp>
    </p:spTree>
    <p:extLst>
      <p:ext uri="{BB962C8B-B14F-4D97-AF65-F5344CB8AC3E}">
        <p14:creationId xmlns:p14="http://schemas.microsoft.com/office/powerpoint/2010/main" val="2960785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5DBA64F-FDA2-3E6D-21C9-6FE82B17DF3D}"/>
              </a:ext>
            </a:extLst>
          </p:cNvPr>
          <p:cNvSpPr>
            <a:spLocks noGrp="1"/>
          </p:cNvSpPr>
          <p:nvPr>
            <p:ph sz="half" idx="1"/>
          </p:nvPr>
        </p:nvSpPr>
        <p:spPr>
          <a:xfrm>
            <a:off x="838200" y="1825625"/>
            <a:ext cx="5181600" cy="4351338"/>
          </a:xfrm>
        </p:spPr>
        <p:txBody>
          <a:bodyPr>
            <a:normAutofit/>
          </a:bodyPr>
          <a:lstStyle/>
          <a:p>
            <a:r>
              <a:rPr lang="en-GB" sz="2200" dirty="0">
                <a:latin typeface="Arial" panose="020B0604020202020204" pitchFamily="34" charset="0"/>
                <a:cs typeface="Arial" panose="020B0604020202020204" pitchFamily="34" charset="0"/>
              </a:rPr>
              <a:t>Potential risk – Risk of exposure to bloodborne pathogens and bacteria while handling soiled linens.</a:t>
            </a:r>
          </a:p>
          <a:p>
            <a:r>
              <a:rPr lang="en-GB" sz="2200" dirty="0">
                <a:latin typeface="Arial" panose="020B0604020202020204" pitchFamily="34" charset="0"/>
                <a:cs typeface="Arial" panose="020B0604020202020204" pitchFamily="34" charset="0"/>
              </a:rPr>
              <a:t>Precautions – Use disposable gloves for handling soiled items, practice proper hand hygiene, and dispose of contaminated materials safely.</a:t>
            </a:r>
          </a:p>
          <a:p>
            <a:pPr marL="0" indent="0">
              <a:buNone/>
            </a:pPr>
            <a:r>
              <a:rPr lang="en-GB" sz="2200" dirty="0">
                <a:latin typeface="Arial" panose="020B0604020202020204" pitchFamily="34" charset="0"/>
                <a:cs typeface="Arial" panose="020B0604020202020204" pitchFamily="34" charset="0"/>
              </a:rPr>
              <a:t>                          </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                           (The Sign Shed, 2024)</a:t>
            </a:r>
          </a:p>
          <a:p>
            <a:endParaRPr lang="en-GB" sz="2200" dirty="0"/>
          </a:p>
          <a:p>
            <a:pPr marL="0" indent="0">
              <a:buNone/>
            </a:pPr>
            <a:endParaRPr lang="en-GB" sz="2200" dirty="0"/>
          </a:p>
        </p:txBody>
      </p:sp>
      <p:pic>
        <p:nvPicPr>
          <p:cNvPr id="9" name="Content Placeholder 8" descr="A yellow triangle with a black symbol on it&#10;&#10;Description automatically generated">
            <a:extLst>
              <a:ext uri="{FF2B5EF4-FFF2-40B4-BE49-F238E27FC236}">
                <a16:creationId xmlns:a16="http://schemas.microsoft.com/office/drawing/2014/main" id="{D3EC2DA8-149F-2C0F-42A8-AFE354DF35ED}"/>
              </a:ext>
            </a:extLst>
          </p:cNvPr>
          <p:cNvPicPr>
            <a:picLocks noGrp="1" noChangeAspect="1"/>
          </p:cNvPicPr>
          <p:nvPr>
            <p:ph sz="half" idx="2"/>
          </p:nvPr>
        </p:nvPicPr>
        <p:blipFill>
          <a:blip r:embed="rId2"/>
          <a:stretch>
            <a:fillRect/>
          </a:stretch>
        </p:blipFill>
        <p:spPr>
          <a:xfrm>
            <a:off x="6587331" y="1825625"/>
            <a:ext cx="4351338" cy="4351338"/>
          </a:xfrm>
          <a:noFill/>
        </p:spPr>
      </p:pic>
      <p:sp>
        <p:nvSpPr>
          <p:cNvPr id="4" name="Date Placeholder 3">
            <a:extLst>
              <a:ext uri="{FF2B5EF4-FFF2-40B4-BE49-F238E27FC236}">
                <a16:creationId xmlns:a16="http://schemas.microsoft.com/office/drawing/2014/main" id="{F1CDC367-D266-55F3-C986-A39028627E61}"/>
              </a:ext>
            </a:extLst>
          </p:cNvPr>
          <p:cNvSpPr>
            <a:spLocks noGrp="1"/>
          </p:cNvSpPr>
          <p:nvPr>
            <p:ph type="dt" sz="half" idx="10"/>
          </p:nvPr>
        </p:nvSpPr>
        <p:spPr>
          <a:xfrm>
            <a:off x="365760" y="6464808"/>
            <a:ext cx="987552" cy="310896"/>
          </a:xfrm>
        </p:spPr>
        <p:txBody>
          <a:bodyPr anchor="ctr">
            <a:normAutofit/>
          </a:bodyPr>
          <a:lstStyle/>
          <a:p>
            <a:pPr rtl="0">
              <a:spcAft>
                <a:spcPts val="600"/>
              </a:spcAft>
            </a:pPr>
            <a:r>
              <a:rPr lang="en-GB" dirty="0"/>
              <a:t>2024</a:t>
            </a:r>
          </a:p>
        </p:txBody>
      </p:sp>
      <p:sp>
        <p:nvSpPr>
          <p:cNvPr id="5" name="Footer Placeholder 4">
            <a:extLst>
              <a:ext uri="{FF2B5EF4-FFF2-40B4-BE49-F238E27FC236}">
                <a16:creationId xmlns:a16="http://schemas.microsoft.com/office/drawing/2014/main" id="{07F758A3-3D31-56B3-6DED-4F968239F68C}"/>
              </a:ext>
            </a:extLst>
          </p:cNvPr>
          <p:cNvSpPr>
            <a:spLocks noGrp="1"/>
          </p:cNvSpPr>
          <p:nvPr>
            <p:ph type="ftr" sz="quarter" idx="11"/>
          </p:nvPr>
        </p:nvSpPr>
        <p:spPr>
          <a:xfrm>
            <a:off x="4379976" y="6464808"/>
            <a:ext cx="3438144" cy="310896"/>
          </a:xfrm>
        </p:spPr>
        <p:txBody>
          <a:bodyPr anchor="ctr">
            <a:normAutofit/>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E74CDE2B-E7EC-0863-9E87-851EB0B520FD}"/>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8</a:t>
            </a:fld>
            <a:endParaRPr lang="en-GB"/>
          </a:p>
        </p:txBody>
      </p:sp>
      <p:sp>
        <p:nvSpPr>
          <p:cNvPr id="7" name="Title 6">
            <a:extLst>
              <a:ext uri="{FF2B5EF4-FFF2-40B4-BE49-F238E27FC236}">
                <a16:creationId xmlns:a16="http://schemas.microsoft.com/office/drawing/2014/main" id="{2B96D226-751C-320A-CA97-CC0152B9EF4F}"/>
              </a:ext>
            </a:extLst>
          </p:cNvPr>
          <p:cNvSpPr>
            <a:spLocks noGrp="1"/>
          </p:cNvSpPr>
          <p:nvPr>
            <p:ph type="title"/>
          </p:nvPr>
        </p:nvSpPr>
        <p:spPr>
          <a:xfrm>
            <a:off x="576071" y="704088"/>
            <a:ext cx="9144000" cy="676656"/>
          </a:xfrm>
        </p:spPr>
        <p:txBody>
          <a:bodyPr anchor="b">
            <a:normAutofit/>
          </a:bodyPr>
          <a:lstStyle/>
          <a:p>
            <a:r>
              <a:rPr lang="en-GB" sz="4100" dirty="0"/>
              <a:t>Biological Hazards</a:t>
            </a:r>
          </a:p>
        </p:txBody>
      </p:sp>
    </p:spTree>
    <p:extLst>
      <p:ext uri="{BB962C8B-B14F-4D97-AF65-F5344CB8AC3E}">
        <p14:creationId xmlns:p14="http://schemas.microsoft.com/office/powerpoint/2010/main" val="3186614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0F399C3-ACB1-8301-9E14-AB79D977F95B}"/>
              </a:ext>
            </a:extLst>
          </p:cNvPr>
          <p:cNvSpPr>
            <a:spLocks noGrp="1"/>
          </p:cNvSpPr>
          <p:nvPr>
            <p:ph sz="half" idx="1"/>
          </p:nvPr>
        </p:nvSpPr>
        <p:spPr/>
        <p:txBody>
          <a:bodyPr>
            <a:normAutofit lnSpcReduction="10000"/>
          </a:bodyPr>
          <a:lstStyle/>
          <a:p>
            <a:r>
              <a:rPr lang="en-GB" dirty="0">
                <a:latin typeface="Arial" panose="020B0604020202020204" pitchFamily="34" charset="0"/>
                <a:cs typeface="Arial" panose="020B0604020202020204" pitchFamily="34" charset="0"/>
              </a:rPr>
              <a:t>Before using electrical cords, make sure to inspect for any damage.</a:t>
            </a:r>
          </a:p>
          <a:p>
            <a:r>
              <a:rPr lang="en-GB" dirty="0">
                <a:latin typeface="Arial" panose="020B0604020202020204" pitchFamily="34" charset="0"/>
                <a:cs typeface="Arial" panose="020B0604020202020204" pitchFamily="34" charset="0"/>
              </a:rPr>
              <a:t>Do not overload electrical outlets to prevent any potential hazards.</a:t>
            </a:r>
          </a:p>
          <a:p>
            <a:r>
              <a:rPr lang="en-GB" dirty="0">
                <a:latin typeface="Arial" panose="020B0604020202020204" pitchFamily="34" charset="0"/>
                <a:cs typeface="Arial" panose="020B0604020202020204" pitchFamily="34" charset="0"/>
              </a:rPr>
              <a:t>Report any electrical issues to maintenance immediately.</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(ISHN, 2024)</a:t>
            </a:r>
          </a:p>
        </p:txBody>
      </p:sp>
      <p:pic>
        <p:nvPicPr>
          <p:cNvPr id="9" name="Content Placeholder 8" descr="A yellow and black sign with a triangle and lightning bolt&#10;&#10;Description automatically generated">
            <a:extLst>
              <a:ext uri="{FF2B5EF4-FFF2-40B4-BE49-F238E27FC236}">
                <a16:creationId xmlns:a16="http://schemas.microsoft.com/office/drawing/2014/main" id="{295B6910-065B-9936-2396-368A5C826985}"/>
              </a:ext>
            </a:extLst>
          </p:cNvPr>
          <p:cNvPicPr>
            <a:picLocks noGrp="1" noChangeAspect="1"/>
          </p:cNvPicPr>
          <p:nvPr>
            <p:ph sz="half" idx="2"/>
          </p:nvPr>
        </p:nvPicPr>
        <p:blipFill>
          <a:blip r:embed="rId2"/>
          <a:stretch>
            <a:fillRect/>
          </a:stretch>
        </p:blipFill>
        <p:spPr>
          <a:xfrm>
            <a:off x="6172200" y="2418027"/>
            <a:ext cx="5181600" cy="3166533"/>
          </a:xfrm>
        </p:spPr>
      </p:pic>
      <p:sp>
        <p:nvSpPr>
          <p:cNvPr id="4" name="Date Placeholder 3">
            <a:extLst>
              <a:ext uri="{FF2B5EF4-FFF2-40B4-BE49-F238E27FC236}">
                <a16:creationId xmlns:a16="http://schemas.microsoft.com/office/drawing/2014/main" id="{C226326D-9611-349A-A9AB-4AEDAD84D480}"/>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D7BAF73A-70F4-E2BE-ED9D-61042F96A67B}"/>
              </a:ext>
            </a:extLst>
          </p:cNvPr>
          <p:cNvSpPr>
            <a:spLocks noGrp="1"/>
          </p:cNvSpPr>
          <p:nvPr>
            <p:ph type="ftr" sz="quarter" idx="11"/>
          </p:nvPr>
        </p:nvSpPr>
        <p:spPr>
          <a:xfrm>
            <a:off x="4300728" y="6461639"/>
            <a:ext cx="3438144" cy="310896"/>
          </a:xfrm>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4B131852-C41A-CBE2-E245-F2504A500CF9}"/>
              </a:ext>
            </a:extLst>
          </p:cNvPr>
          <p:cNvSpPr>
            <a:spLocks noGrp="1"/>
          </p:cNvSpPr>
          <p:nvPr>
            <p:ph type="sldNum" sz="quarter" idx="12"/>
          </p:nvPr>
        </p:nvSpPr>
        <p:spPr/>
        <p:txBody>
          <a:bodyPr/>
          <a:lstStyle/>
          <a:p>
            <a:pPr rtl="0"/>
            <a:fld id="{58FB4751-880F-D840-AAA9-3A15815CC996}" type="slidenum">
              <a:rPr lang="en-GB" smtClean="0"/>
              <a:t>9</a:t>
            </a:fld>
            <a:endParaRPr lang="en-GB" dirty="0"/>
          </a:p>
        </p:txBody>
      </p:sp>
      <p:sp>
        <p:nvSpPr>
          <p:cNvPr id="7" name="Title 6">
            <a:extLst>
              <a:ext uri="{FF2B5EF4-FFF2-40B4-BE49-F238E27FC236}">
                <a16:creationId xmlns:a16="http://schemas.microsoft.com/office/drawing/2014/main" id="{FF6414CF-7591-CCFD-CA30-475407F9AC6A}"/>
              </a:ext>
            </a:extLst>
          </p:cNvPr>
          <p:cNvSpPr>
            <a:spLocks noGrp="1"/>
          </p:cNvSpPr>
          <p:nvPr>
            <p:ph type="title"/>
          </p:nvPr>
        </p:nvSpPr>
        <p:spPr/>
        <p:txBody>
          <a:bodyPr/>
          <a:lstStyle/>
          <a:p>
            <a:r>
              <a:rPr lang="en-GB" dirty="0"/>
              <a:t>Electrical Safety</a:t>
            </a:r>
          </a:p>
        </p:txBody>
      </p:sp>
    </p:spTree>
    <p:extLst>
      <p:ext uri="{BB962C8B-B14F-4D97-AF65-F5344CB8AC3E}">
        <p14:creationId xmlns:p14="http://schemas.microsoft.com/office/powerpoint/2010/main" val="3074273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0DF7564-A90D-8200-DBB0-F7DB7ED15765}"/>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Know the location of fire extinguishers and fire alarms.</a:t>
            </a:r>
          </a:p>
          <a:p>
            <a:r>
              <a:rPr lang="en-GB" dirty="0">
                <a:latin typeface="Arial" panose="020B0604020202020204" pitchFamily="34" charset="0"/>
                <a:cs typeface="Arial" panose="020B0604020202020204" pitchFamily="34" charset="0"/>
              </a:rPr>
              <a:t>Keep pathways to exits clear.</a:t>
            </a:r>
          </a:p>
          <a:p>
            <a:r>
              <a:rPr lang="en-GB" dirty="0">
                <a:latin typeface="Arial" panose="020B0604020202020204" pitchFamily="34" charset="0"/>
                <a:cs typeface="Arial" panose="020B0604020202020204" pitchFamily="34" charset="0"/>
              </a:rPr>
              <a:t>Conduct regular fire drills with staff.</a:t>
            </a:r>
          </a:p>
          <a:p>
            <a:pPr marL="0" indent="0">
              <a:buNone/>
            </a:pPr>
            <a:endParaRPr lang="en-GB" dirty="0"/>
          </a:p>
          <a:p>
            <a:pPr marL="0" indent="0">
              <a:buNone/>
            </a:pPr>
            <a:endParaRPr lang="en-GB" dirty="0"/>
          </a:p>
          <a:p>
            <a:pPr marL="0" indent="0">
              <a:buNone/>
            </a:pPr>
            <a:r>
              <a:rPr lang="en-GB" dirty="0"/>
              <a:t>       (</a:t>
            </a:r>
            <a:r>
              <a:rPr lang="en-GB" sz="1800" dirty="0">
                <a:effectLst/>
                <a:latin typeface="Aptos" panose="020B0004020202020204" pitchFamily="34" charset="0"/>
                <a:ea typeface="Aptos" panose="020B0004020202020204" pitchFamily="34" charset="0"/>
                <a:cs typeface="Times New Roman" panose="02020603050405020304" pitchFamily="18" charset="0"/>
              </a:rPr>
              <a:t>Team Safety Services Ltd., 2023)</a:t>
            </a:r>
          </a:p>
          <a:p>
            <a:pPr marL="0" indent="0">
              <a:buNone/>
            </a:pPr>
            <a:endParaRPr lang="en-GB" dirty="0"/>
          </a:p>
        </p:txBody>
      </p:sp>
      <p:pic>
        <p:nvPicPr>
          <p:cNvPr id="9" name="Content Placeholder 8" descr="A fire extinguisher and a sign&#10;&#10;Description automatically generated">
            <a:extLst>
              <a:ext uri="{FF2B5EF4-FFF2-40B4-BE49-F238E27FC236}">
                <a16:creationId xmlns:a16="http://schemas.microsoft.com/office/drawing/2014/main" id="{E2B16F3E-F25A-20ED-A92D-2553BD36FFD6}"/>
              </a:ext>
            </a:extLst>
          </p:cNvPr>
          <p:cNvPicPr>
            <a:picLocks noGrp="1" noChangeAspect="1"/>
          </p:cNvPicPr>
          <p:nvPr>
            <p:ph sz="half" idx="2"/>
          </p:nvPr>
        </p:nvPicPr>
        <p:blipFill>
          <a:blip r:embed="rId2"/>
          <a:stretch>
            <a:fillRect/>
          </a:stretch>
        </p:blipFill>
        <p:spPr>
          <a:xfrm>
            <a:off x="7334249" y="2091559"/>
            <a:ext cx="3729635" cy="3095597"/>
          </a:xfrm>
        </p:spPr>
      </p:pic>
      <p:sp>
        <p:nvSpPr>
          <p:cNvPr id="4" name="Date Placeholder 3">
            <a:extLst>
              <a:ext uri="{FF2B5EF4-FFF2-40B4-BE49-F238E27FC236}">
                <a16:creationId xmlns:a16="http://schemas.microsoft.com/office/drawing/2014/main" id="{C9252B7F-EF4F-6FCF-6A76-B94479A2FD9F}"/>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B984861D-95D6-A960-941B-5971DA45BCF0}"/>
              </a:ext>
            </a:extLst>
          </p:cNvPr>
          <p:cNvSpPr>
            <a:spLocks noGrp="1"/>
          </p:cNvSpPr>
          <p:nvPr>
            <p:ph type="ftr" sz="quarter" idx="11"/>
          </p:nvPr>
        </p:nvSpPr>
        <p:spPr>
          <a:xfrm>
            <a:off x="4654296" y="6464808"/>
            <a:ext cx="3438144" cy="310896"/>
          </a:xfrm>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14720446-0BFE-F603-CAA0-D54BB43EB129}"/>
              </a:ext>
            </a:extLst>
          </p:cNvPr>
          <p:cNvSpPr>
            <a:spLocks noGrp="1"/>
          </p:cNvSpPr>
          <p:nvPr>
            <p:ph type="sldNum" sz="quarter" idx="12"/>
          </p:nvPr>
        </p:nvSpPr>
        <p:spPr/>
        <p:txBody>
          <a:bodyPr/>
          <a:lstStyle/>
          <a:p>
            <a:pPr rtl="0"/>
            <a:fld id="{58FB4751-880F-D840-AAA9-3A15815CC996}" type="slidenum">
              <a:rPr lang="en-GB" smtClean="0"/>
              <a:t>10</a:t>
            </a:fld>
            <a:endParaRPr lang="en-GB" dirty="0"/>
          </a:p>
        </p:txBody>
      </p:sp>
      <p:sp>
        <p:nvSpPr>
          <p:cNvPr id="7" name="Title 6">
            <a:extLst>
              <a:ext uri="{FF2B5EF4-FFF2-40B4-BE49-F238E27FC236}">
                <a16:creationId xmlns:a16="http://schemas.microsoft.com/office/drawing/2014/main" id="{71D8B90E-0406-BCE7-7292-EE64F3BE70DA}"/>
              </a:ext>
            </a:extLst>
          </p:cNvPr>
          <p:cNvSpPr>
            <a:spLocks noGrp="1"/>
          </p:cNvSpPr>
          <p:nvPr>
            <p:ph type="title"/>
          </p:nvPr>
        </p:nvSpPr>
        <p:spPr/>
        <p:txBody>
          <a:bodyPr/>
          <a:lstStyle/>
          <a:p>
            <a:r>
              <a:rPr lang="en-GB" dirty="0"/>
              <a:t>Fire Safety</a:t>
            </a:r>
          </a:p>
        </p:txBody>
      </p:sp>
    </p:spTree>
    <p:extLst>
      <p:ext uri="{BB962C8B-B14F-4D97-AF65-F5344CB8AC3E}">
        <p14:creationId xmlns:p14="http://schemas.microsoft.com/office/powerpoint/2010/main" val="4248186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5DC0C21-EFAD-78DC-83D8-2C2D4F311E4F}"/>
              </a:ext>
            </a:extLst>
          </p:cNvPr>
          <p:cNvSpPr>
            <a:spLocks noGrp="1"/>
          </p:cNvSpPr>
          <p:nvPr>
            <p:ph sz="half" idx="1"/>
          </p:nvPr>
        </p:nvSpPr>
        <p:spPr/>
        <p:txBody>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1. Inspect the vacuum before use to ensure it is in good working condition. </a:t>
            </a:r>
          </a:p>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2. Use the appropriate vacuum attachments for different surfaces to avoid damage and achieve optimal cleaning results. </a:t>
            </a:r>
          </a:p>
          <a:p>
            <a:pPr marL="0" indent="0">
              <a:buNone/>
            </a:pPr>
            <a:endParaRPr lang="en-GB" dirty="0"/>
          </a:p>
        </p:txBody>
      </p:sp>
      <p:sp>
        <p:nvSpPr>
          <p:cNvPr id="3" name="Content Placeholder 2">
            <a:extLst>
              <a:ext uri="{FF2B5EF4-FFF2-40B4-BE49-F238E27FC236}">
                <a16:creationId xmlns:a16="http://schemas.microsoft.com/office/drawing/2014/main" id="{4D0BD732-7AF3-8FCE-3CEE-94B8D4D61048}"/>
              </a:ext>
            </a:extLst>
          </p:cNvPr>
          <p:cNvSpPr>
            <a:spLocks noGrp="1"/>
          </p:cNvSpPr>
          <p:nvPr>
            <p:ph sz="half" idx="2"/>
          </p:nvPr>
        </p:nvSpPr>
        <p:spPr/>
        <p:txBody>
          <a:bodyPr>
            <a:normAutofit/>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3. Keep the vacuum cord away from water and sharp objects to prevent electrical hazards. </a:t>
            </a:r>
          </a:p>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4. Lift heavy furniture or obstacles instead of pulling the vacuum over them to avoid strain injuries. </a:t>
            </a:r>
          </a:p>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5. Always unplug the vacuum before performing maintenance or clearing blockages to prevent electric shock. </a:t>
            </a:r>
          </a:p>
        </p:txBody>
      </p:sp>
      <p:sp>
        <p:nvSpPr>
          <p:cNvPr id="4" name="Date Placeholder 3">
            <a:extLst>
              <a:ext uri="{FF2B5EF4-FFF2-40B4-BE49-F238E27FC236}">
                <a16:creationId xmlns:a16="http://schemas.microsoft.com/office/drawing/2014/main" id="{1E154D8E-F636-96B5-40A6-6DD0406E4A6B}"/>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AF4D237A-223E-C064-C53C-7B9C99D1226B}"/>
              </a:ext>
            </a:extLst>
          </p:cNvPr>
          <p:cNvSpPr>
            <a:spLocks noGrp="1"/>
          </p:cNvSpPr>
          <p:nvPr>
            <p:ph type="ftr" sz="quarter" idx="11"/>
          </p:nvPr>
        </p:nvSpPr>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EBE80759-3282-407F-6F37-4473021D93D8}"/>
              </a:ext>
            </a:extLst>
          </p:cNvPr>
          <p:cNvSpPr>
            <a:spLocks noGrp="1"/>
          </p:cNvSpPr>
          <p:nvPr>
            <p:ph type="sldNum" sz="quarter" idx="12"/>
          </p:nvPr>
        </p:nvSpPr>
        <p:spPr/>
        <p:txBody>
          <a:bodyPr/>
          <a:lstStyle/>
          <a:p>
            <a:pPr rtl="0"/>
            <a:fld id="{58FB4751-880F-D840-AAA9-3A15815CC996}" type="slidenum">
              <a:rPr lang="en-GB" smtClean="0"/>
              <a:t>11</a:t>
            </a:fld>
            <a:endParaRPr lang="en-GB" dirty="0"/>
          </a:p>
        </p:txBody>
      </p:sp>
      <p:sp>
        <p:nvSpPr>
          <p:cNvPr id="7" name="Title 6">
            <a:extLst>
              <a:ext uri="{FF2B5EF4-FFF2-40B4-BE49-F238E27FC236}">
                <a16:creationId xmlns:a16="http://schemas.microsoft.com/office/drawing/2014/main" id="{5DCC03FA-8539-3F1F-5279-6F1FAF31C92A}"/>
              </a:ext>
            </a:extLst>
          </p:cNvPr>
          <p:cNvSpPr>
            <a:spLocks noGrp="1"/>
          </p:cNvSpPr>
          <p:nvPr>
            <p:ph type="title"/>
          </p:nvPr>
        </p:nvSpPr>
        <p:spPr/>
        <p:txBody>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Safe Handling of Cleaning Tools When using cleaning tools like vacuums, it is important to follow these safety guidelines: </a:t>
            </a:r>
          </a:p>
        </p:txBody>
      </p:sp>
    </p:spTree>
    <p:extLst>
      <p:ext uri="{BB962C8B-B14F-4D97-AF65-F5344CB8AC3E}">
        <p14:creationId xmlns:p14="http://schemas.microsoft.com/office/powerpoint/2010/main" val="923097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8769FAD-67B9-C560-36ED-F58B8E8EDA31}"/>
              </a:ext>
            </a:extLst>
          </p:cNvPr>
          <p:cNvSpPr>
            <a:spLocks noGrp="1"/>
          </p:cNvSpPr>
          <p:nvPr>
            <p:ph sz="half" idx="1"/>
          </p:nvPr>
        </p:nvSpPr>
        <p:spPr/>
        <p:txBody>
          <a:bodyPr/>
          <a:lstStyle/>
          <a:p>
            <a:pPr>
              <a:lnSpc>
                <a:spcPct val="107000"/>
              </a:lnSpc>
              <a:spcAft>
                <a:spcPts val="800"/>
              </a:spcAft>
            </a:pPr>
            <a:r>
              <a:rPr lang="en-GB" sz="1800" dirty="0">
                <a:effectLst/>
                <a:latin typeface="SFPro"/>
                <a:ea typeface="Aptos" panose="020B0004020202020204" pitchFamily="34" charset="0"/>
                <a:cs typeface="Times New Roman" panose="02020603050405020304" pitchFamily="18" charset="0"/>
              </a:rPr>
              <a:t>1. Non-slip footwear to prevent slips and falls.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SFPro"/>
                <a:ea typeface="Aptos" panose="020B0004020202020204" pitchFamily="34" charset="0"/>
                <a:cs typeface="Times New Roman" panose="02020603050405020304" pitchFamily="18" charset="0"/>
              </a:rPr>
              <a:t>2. Gloves to protect hands from chemicals and allergens.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SFPro"/>
                <a:ea typeface="Aptos" panose="020B0004020202020204" pitchFamily="34" charset="0"/>
                <a:cs typeface="Times New Roman" panose="02020603050405020304" pitchFamily="18" charset="0"/>
              </a:rPr>
              <a:t>3. Safety goggles to shield eyes from dust and debris.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20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endParaRPr lang="en-GB" sz="20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0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2000" dirty="0">
                <a:latin typeface="Aptos" panose="020B0004020202020204" pitchFamily="34" charset="0"/>
                <a:ea typeface="Aptos" panose="020B0004020202020204" pitchFamily="34" charset="0"/>
                <a:cs typeface="Times New Roman" panose="02020603050405020304" pitchFamily="18" charset="0"/>
              </a:rPr>
              <a:t>                                   </a:t>
            </a:r>
            <a:r>
              <a:rPr lang="en-GB" sz="2000" dirty="0">
                <a:effectLst/>
                <a:latin typeface="Aptos" panose="020B0004020202020204" pitchFamily="34" charset="0"/>
                <a:ea typeface="Aptos" panose="020B0004020202020204" pitchFamily="34" charset="0"/>
                <a:cs typeface="Times New Roman" panose="02020603050405020304" pitchFamily="18" charset="0"/>
              </a:rPr>
              <a:t> (Hotel Management., 2024)</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D1750429-B22B-5A80-9AAA-3743C4F784A6}"/>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F7BCC1FD-B8F0-B7CC-8552-2DBD810C26B2}"/>
              </a:ext>
            </a:extLst>
          </p:cNvPr>
          <p:cNvSpPr>
            <a:spLocks noGrp="1"/>
          </p:cNvSpPr>
          <p:nvPr>
            <p:ph type="ftr" sz="quarter" idx="11"/>
          </p:nvPr>
        </p:nvSpPr>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79F9E6E6-0A5E-6E2A-4216-57F1F3950EFE}"/>
              </a:ext>
            </a:extLst>
          </p:cNvPr>
          <p:cNvSpPr>
            <a:spLocks noGrp="1"/>
          </p:cNvSpPr>
          <p:nvPr>
            <p:ph type="sldNum" sz="quarter" idx="12"/>
          </p:nvPr>
        </p:nvSpPr>
        <p:spPr/>
        <p:txBody>
          <a:bodyPr/>
          <a:lstStyle/>
          <a:p>
            <a:pPr rtl="0"/>
            <a:fld id="{58FB4751-880F-D840-AAA9-3A15815CC996}" type="slidenum">
              <a:rPr lang="en-GB" smtClean="0"/>
              <a:t>12</a:t>
            </a:fld>
            <a:endParaRPr lang="en-GB" dirty="0"/>
          </a:p>
        </p:txBody>
      </p:sp>
      <p:sp>
        <p:nvSpPr>
          <p:cNvPr id="7" name="Title 6">
            <a:extLst>
              <a:ext uri="{FF2B5EF4-FFF2-40B4-BE49-F238E27FC236}">
                <a16:creationId xmlns:a16="http://schemas.microsoft.com/office/drawing/2014/main" id="{728368CC-F772-171D-1A62-FD30C7F7E8B7}"/>
              </a:ext>
            </a:extLst>
          </p:cNvPr>
          <p:cNvSpPr>
            <a:spLocks noGrp="1"/>
          </p:cNvSpPr>
          <p:nvPr>
            <p:ph type="title"/>
          </p:nvPr>
        </p:nvSpPr>
        <p:spPr/>
        <p:txBody>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Personal Protective Equipment (PPE) Housekeeping staff should wear appropriate PPE to protect themselves from potential hazards. </a:t>
            </a:r>
          </a:p>
        </p:txBody>
      </p:sp>
      <p:pic>
        <p:nvPicPr>
          <p:cNvPr id="13" name="Content Placeholder 12" descr="A person wearing gloves and cleaning a table&#10;&#10;Description automatically generated">
            <a:extLst>
              <a:ext uri="{FF2B5EF4-FFF2-40B4-BE49-F238E27FC236}">
                <a16:creationId xmlns:a16="http://schemas.microsoft.com/office/drawing/2014/main" id="{323E4B2F-3A64-FC7F-D75F-1C27C5E3E716}"/>
              </a:ext>
            </a:extLst>
          </p:cNvPr>
          <p:cNvPicPr>
            <a:picLocks noGrp="1" noChangeAspect="1"/>
          </p:cNvPicPr>
          <p:nvPr>
            <p:ph sz="half" idx="2"/>
          </p:nvPr>
        </p:nvPicPr>
        <p:blipFill>
          <a:blip r:embed="rId2"/>
          <a:stretch>
            <a:fillRect/>
          </a:stretch>
        </p:blipFill>
        <p:spPr>
          <a:xfrm>
            <a:off x="6172202" y="1553823"/>
            <a:ext cx="5181600" cy="2923902"/>
          </a:xfrm>
        </p:spPr>
      </p:pic>
    </p:spTree>
    <p:extLst>
      <p:ext uri="{BB962C8B-B14F-4D97-AF65-F5344CB8AC3E}">
        <p14:creationId xmlns:p14="http://schemas.microsoft.com/office/powerpoint/2010/main" val="3877314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99F921E-7EB5-9685-BC94-50E42E9E8417}"/>
              </a:ext>
            </a:extLst>
          </p:cNvPr>
          <p:cNvSpPr>
            <a:spLocks noGrp="1"/>
          </p:cNvSpPr>
          <p:nvPr>
            <p:ph sz="half" idx="1"/>
          </p:nvPr>
        </p:nvSpPr>
        <p:spPr/>
        <p:txBody>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1. Hazard recognition and risk assessment. </a:t>
            </a:r>
          </a:p>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2. Safe handling of cleaning equipment and chemicals.</a:t>
            </a:r>
          </a:p>
          <a:p>
            <a:endParaRPr lang="en-GB" dirty="0"/>
          </a:p>
          <a:p>
            <a:pPr marL="0" indent="0">
              <a:buNone/>
            </a:pPr>
            <a:endParaRPr lang="en-GB" dirty="0"/>
          </a:p>
          <a:p>
            <a:pPr marL="0" indent="0">
              <a:buNone/>
            </a:pPr>
            <a:endParaRPr lang="en-GB" dirty="0"/>
          </a:p>
        </p:txBody>
      </p:sp>
      <p:sp>
        <p:nvSpPr>
          <p:cNvPr id="3" name="Content Placeholder 2">
            <a:extLst>
              <a:ext uri="{FF2B5EF4-FFF2-40B4-BE49-F238E27FC236}">
                <a16:creationId xmlns:a16="http://schemas.microsoft.com/office/drawing/2014/main" id="{F37294E9-6A7B-321A-7A8B-142BAD45AF61}"/>
              </a:ext>
            </a:extLst>
          </p:cNvPr>
          <p:cNvSpPr>
            <a:spLocks noGrp="1"/>
          </p:cNvSpPr>
          <p:nvPr>
            <p:ph sz="half" idx="2"/>
          </p:nvPr>
        </p:nvSpPr>
        <p:spPr>
          <a:xfrm>
            <a:off x="6019800" y="1668589"/>
            <a:ext cx="5181600" cy="4351338"/>
          </a:xfrm>
        </p:spPr>
        <p:txBody>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 3. Emergency procedures and evacuation protocols. </a:t>
            </a:r>
          </a:p>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4. Proper lifting techniques to prevent musculoskeletal injuries</a:t>
            </a:r>
            <a:r>
              <a:rPr lang="en-GB" sz="2800" dirty="0">
                <a:effectLst/>
                <a:latin typeface="SFPro"/>
                <a:ea typeface="Aptos" panose="020B0004020202020204" pitchFamily="34" charset="0"/>
                <a:cs typeface="Times New Roman" panose="02020603050405020304" pitchFamily="18" charset="0"/>
              </a:rPr>
              <a:t>. </a:t>
            </a:r>
            <a:endParaRPr lang="en-GB" sz="2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
        <p:nvSpPr>
          <p:cNvPr id="4" name="Date Placeholder 3">
            <a:extLst>
              <a:ext uri="{FF2B5EF4-FFF2-40B4-BE49-F238E27FC236}">
                <a16:creationId xmlns:a16="http://schemas.microsoft.com/office/drawing/2014/main" id="{693B2F25-A599-CC33-A46C-7E7D773933E5}"/>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8E77B536-5810-FD72-47B6-09C67C9D7BD0}"/>
              </a:ext>
            </a:extLst>
          </p:cNvPr>
          <p:cNvSpPr>
            <a:spLocks noGrp="1"/>
          </p:cNvSpPr>
          <p:nvPr>
            <p:ph type="ftr" sz="quarter" idx="11"/>
          </p:nvPr>
        </p:nvSpPr>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4CB27C63-6702-A10E-A566-1EA2E3C13284}"/>
              </a:ext>
            </a:extLst>
          </p:cNvPr>
          <p:cNvSpPr>
            <a:spLocks noGrp="1"/>
          </p:cNvSpPr>
          <p:nvPr>
            <p:ph type="sldNum" sz="quarter" idx="12"/>
          </p:nvPr>
        </p:nvSpPr>
        <p:spPr/>
        <p:txBody>
          <a:bodyPr/>
          <a:lstStyle/>
          <a:p>
            <a:pPr rtl="0"/>
            <a:fld id="{58FB4751-880F-D840-AAA9-3A15815CC996}" type="slidenum">
              <a:rPr lang="en-GB" smtClean="0"/>
              <a:t>13</a:t>
            </a:fld>
            <a:endParaRPr lang="en-GB" dirty="0"/>
          </a:p>
        </p:txBody>
      </p:sp>
      <p:sp>
        <p:nvSpPr>
          <p:cNvPr id="7" name="Title 6">
            <a:extLst>
              <a:ext uri="{FF2B5EF4-FFF2-40B4-BE49-F238E27FC236}">
                <a16:creationId xmlns:a16="http://schemas.microsoft.com/office/drawing/2014/main" id="{110B7AE3-EB22-7660-D372-B52D33CEF15A}"/>
              </a:ext>
            </a:extLst>
          </p:cNvPr>
          <p:cNvSpPr>
            <a:spLocks noGrp="1"/>
          </p:cNvSpPr>
          <p:nvPr>
            <p:ph type="title"/>
          </p:nvPr>
        </p:nvSpPr>
        <p:spPr/>
        <p:txBody>
          <a:bodyPr/>
          <a:lstStyle/>
          <a:p>
            <a:pPr>
              <a:lnSpc>
                <a:spcPct val="107000"/>
              </a:lnSpc>
              <a:spcAft>
                <a:spcPts val="800"/>
              </a:spcAft>
            </a:pPr>
            <a:r>
              <a:rPr lang="en-GB" sz="1800" dirty="0">
                <a:effectLst/>
                <a:latin typeface="Arial" panose="020B0604020202020204" pitchFamily="34" charset="0"/>
                <a:ea typeface="Aptos" panose="020B0004020202020204" pitchFamily="34" charset="0"/>
                <a:cs typeface="Arial" panose="020B0604020202020204" pitchFamily="34" charset="0"/>
              </a:rPr>
              <a:t>Training and Education regular training sessions should be conducted to educate housekeeping staff on health and safety protocols, including the proper use of cleaning tools like vacuums. Training should cover: </a:t>
            </a:r>
          </a:p>
        </p:txBody>
      </p:sp>
    </p:spTree>
    <p:extLst>
      <p:ext uri="{BB962C8B-B14F-4D97-AF65-F5344CB8AC3E}">
        <p14:creationId xmlns:p14="http://schemas.microsoft.com/office/powerpoint/2010/main" val="2420750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rtlCol="0"/>
          <a:lstStyle>
            <a:defPPr>
              <a:defRPr lang="en-GB"/>
            </a:defPPr>
          </a:lstStyle>
          <a:p>
            <a:pPr rtl="0"/>
            <a:r>
              <a:rPr lang="en-GB" dirty="0"/>
              <a:t>Conclusion:</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p:txBody>
          <a:bodyPr rtlCol="0">
            <a:normAutofit fontScale="92500" lnSpcReduction="10000"/>
          </a:bodyPr>
          <a:lstStyle>
            <a:defPPr>
              <a:defRPr lang="en-GB"/>
            </a:defPPr>
          </a:lstStyle>
          <a:p>
            <a:pPr rtl="0"/>
            <a:r>
              <a:rPr lang="en-GB" b="0" i="0" dirty="0">
                <a:solidFill>
                  <a:srgbClr val="000000"/>
                </a:solidFill>
                <a:effectLst/>
                <a:latin typeface="Arial" panose="020B0604020202020204" pitchFamily="34" charset="0"/>
                <a:cs typeface="Arial" panose="020B0604020202020204" pitchFamily="34" charset="0"/>
              </a:rPr>
              <a:t>By prioritizing the safety and well-being of housekeeping staff through the implementation of necessary precautions and procedures, hotel management can create a safe and secure environment for employees. This comprehensive health and safety guide serves as a valuable resource for identifying potential hazards, mitigating risks, and fostering a culture of safety in the housekeeping department.</a:t>
            </a:r>
            <a:endParaRPr lang="en-GB" dirty="0">
              <a:solidFill>
                <a:srgbClr val="000000"/>
              </a:solidFill>
              <a:latin typeface="Arial" panose="020B0604020202020204" pitchFamily="34" charset="0"/>
              <a:cs typeface="Arial" panose="020B0604020202020204" pitchFamily="34" charset="0"/>
            </a:endParaRPr>
          </a:p>
          <a:p>
            <a:pPr rtl="0"/>
            <a:r>
              <a:rPr lang="en-GB" dirty="0">
                <a:solidFill>
                  <a:srgbClr val="000000"/>
                </a:solidFill>
                <a:latin typeface="Arial" panose="020B0604020202020204" pitchFamily="34" charset="0"/>
                <a:cs typeface="Arial" panose="020B0604020202020204" pitchFamily="34" charset="0"/>
              </a:rPr>
              <a:t>                                       (Gillian, 2019)</a:t>
            </a:r>
          </a:p>
          <a:p>
            <a:pPr rtl="0"/>
            <a:endParaRPr lang="en-GB" dirty="0">
              <a:solidFill>
                <a:srgbClr val="000000"/>
              </a:solidFill>
              <a:latin typeface="Arial" panose="020B0604020202020204" pitchFamily="34" charset="0"/>
              <a:cs typeface="Arial" panose="020B0604020202020204" pitchFamily="34" charset="0"/>
            </a:endParaRPr>
          </a:p>
          <a:p>
            <a:pPr rtl="0"/>
            <a:endParaRPr lang="en-GB" dirty="0">
              <a:solidFill>
                <a:srgbClr val="000000"/>
              </a:solidFill>
              <a:latin typeface="Arial" panose="020B0604020202020204" pitchFamily="34" charset="0"/>
              <a:cs typeface="Arial" panose="020B0604020202020204" pitchFamily="34" charset="0"/>
            </a:endParaRPr>
          </a:p>
          <a:p>
            <a:pPr rtl="0"/>
            <a:endParaRPr lang="en-GB" dirty="0">
              <a:solidFill>
                <a:srgbClr val="000000"/>
              </a:solidFill>
              <a:latin typeface="Arial" panose="020B0604020202020204" pitchFamily="34" charset="0"/>
              <a:cs typeface="Arial" panose="020B0604020202020204" pitchFamily="34" charset="0"/>
            </a:endParaRPr>
          </a:p>
          <a:p>
            <a:pPr rtl="0"/>
            <a:r>
              <a:rPr lang="en-GB" dirty="0">
                <a:solidFill>
                  <a:srgbClr val="000000"/>
                </a:solidFill>
                <a:latin typeface="Arial" panose="020B0604020202020204" pitchFamily="34" charset="0"/>
                <a:cs typeface="Arial" panose="020B0604020202020204" pitchFamily="34" charset="0"/>
              </a:rPr>
              <a:t>                                    (Hotel Business, 2018)</a:t>
            </a:r>
          </a:p>
          <a:p>
            <a:pPr rtl="0"/>
            <a:r>
              <a:rPr lang="en-GB" dirty="0">
                <a:solidFill>
                  <a:srgbClr val="000000"/>
                </a:solidFill>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a:xfrm>
            <a:off x="576071" y="6499352"/>
            <a:ext cx="987552" cy="310896"/>
          </a:xfrm>
        </p:spPr>
        <p:txBody>
          <a:bodyPr rtlCol="0"/>
          <a:lstStyle>
            <a:defPPr>
              <a:defRPr lang="en-GB"/>
            </a:defPPr>
          </a:lstStyle>
          <a:p>
            <a:pPr rtl="0"/>
            <a:r>
              <a:rPr lang="en-GB" dirty="0"/>
              <a:t>2024</a:t>
            </a:r>
          </a:p>
        </p:txBody>
      </p:sp>
      <p:sp>
        <p:nvSpPr>
          <p:cNvPr id="5" name="Footer Placeholder 4">
            <a:extLst>
              <a:ext uri="{FF2B5EF4-FFF2-40B4-BE49-F238E27FC236}">
                <a16:creationId xmlns:a16="http://schemas.microsoft.com/office/drawing/2014/main" id="{79E5D029-257A-C084-D723-B5E115AFEAF9}"/>
              </a:ext>
            </a:extLst>
          </p:cNvPr>
          <p:cNvSpPr>
            <a:spLocks noGrp="1"/>
          </p:cNvSpPr>
          <p:nvPr>
            <p:ph type="ftr" sz="quarter" idx="11"/>
          </p:nvPr>
        </p:nvSpPr>
        <p:spPr/>
        <p:txBody>
          <a:bodyPr rtlCol="0"/>
          <a:lstStyle>
            <a:defPPr>
              <a:defRPr lang="en-GB"/>
            </a:defP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14</a:t>
            </a:fld>
            <a:endParaRPr lang="en-GB" dirty="0"/>
          </a:p>
        </p:txBody>
      </p:sp>
      <p:pic>
        <p:nvPicPr>
          <p:cNvPr id="11" name="Picture Placeholder 10" descr="A person touching a screen&#10;&#10;Description automatically generated">
            <a:extLst>
              <a:ext uri="{FF2B5EF4-FFF2-40B4-BE49-F238E27FC236}">
                <a16:creationId xmlns:a16="http://schemas.microsoft.com/office/drawing/2014/main" id="{73C9495A-00AE-44DC-6B13-7579ECE7D472}"/>
              </a:ext>
            </a:extLst>
          </p:cNvPr>
          <p:cNvPicPr>
            <a:picLocks noGrp="1" noChangeAspect="1"/>
          </p:cNvPicPr>
          <p:nvPr>
            <p:ph type="pic" idx="1"/>
          </p:nvPr>
        </p:nvPicPr>
        <p:blipFill>
          <a:blip r:embed="rId3"/>
          <a:srcRect l="17588" r="17588"/>
          <a:stretch>
            <a:fillRect/>
          </a:stretch>
        </p:blipFill>
        <p:spPr/>
      </p:pic>
    </p:spTree>
    <p:extLst>
      <p:ext uri="{BB962C8B-B14F-4D97-AF65-F5344CB8AC3E}">
        <p14:creationId xmlns:p14="http://schemas.microsoft.com/office/powerpoint/2010/main" val="34182068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0860B97-FF8E-9FD6-D87B-B339A45D9C58}"/>
              </a:ext>
            </a:extLst>
          </p:cNvPr>
          <p:cNvSpPr>
            <a:spLocks noGrp="1"/>
          </p:cNvSpPr>
          <p:nvPr>
            <p:ph sz="half" idx="1"/>
          </p:nvPr>
        </p:nvSpPr>
        <p:spPr>
          <a:xfrm>
            <a:off x="838200" y="1380744"/>
            <a:ext cx="5181600" cy="4918456"/>
          </a:xfrm>
        </p:spPr>
        <p:txBody>
          <a:bodyPr>
            <a:normAutofit fontScale="70000" lnSpcReduction="20000"/>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Pro Trainings Europe Ltd., 2024</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https://www.protrainings.uk/wiki/slips-trips-and-falls/</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Ability Rehabilitation,</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https://abilityrehabilitation.com/news/safe-lifting-practices/</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PV Reporter, 2024</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https://www.pvreporter.com/occupational-and-chemical-exposure-that-may-cause-mpns-along-with-familial-clustering/</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The Sign Shed, 2024</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https://www.thesignshed.co.uk/products/biological-hazard-sign-1</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ISHN, 2024</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https://www.ishn.com/articles/103868-electrical-hazards-harm-thousands-annually</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Content Placeholder 2">
            <a:extLst>
              <a:ext uri="{FF2B5EF4-FFF2-40B4-BE49-F238E27FC236}">
                <a16:creationId xmlns:a16="http://schemas.microsoft.com/office/drawing/2014/main" id="{B35C9124-0260-F348-3753-112CE7B17271}"/>
              </a:ext>
            </a:extLst>
          </p:cNvPr>
          <p:cNvSpPr>
            <a:spLocks noGrp="1"/>
          </p:cNvSpPr>
          <p:nvPr>
            <p:ph sz="half" idx="2"/>
          </p:nvPr>
        </p:nvSpPr>
        <p:spPr>
          <a:xfrm>
            <a:off x="6172200" y="1380744"/>
            <a:ext cx="5349240" cy="4918456"/>
          </a:xfrm>
        </p:spPr>
        <p:txBody>
          <a:bodyPr>
            <a:normAutofit fontScale="70000" lnSpcReduction="20000"/>
          </a:bodyPr>
          <a:lstStyle/>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Team Safety Services Ltd., 2023</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https://teamsafetyservices.com/fire-safety-training/</a:t>
            </a:r>
            <a:r>
              <a:rPr lang="en-GB" sz="1800" dirty="0">
                <a:effectLst/>
                <a:latin typeface="Aptos" panose="020B0004020202020204" pitchFamily="34" charset="0"/>
                <a:ea typeface="Aptos" panose="020B0004020202020204" pitchFamily="34" charset="0"/>
                <a:cs typeface="Times New Roman" panose="02020603050405020304" pitchFamily="18" charset="0"/>
              </a:rPr>
              <a:t>Cornish Hospitality </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Housekeepers, 2023</a:t>
            </a:r>
          </a:p>
          <a:p>
            <a:pPr marL="0" indent="0">
              <a:lnSpc>
                <a:spcPct val="107000"/>
              </a:lnSpc>
              <a:spcAft>
                <a:spcPts val="800"/>
              </a:spcAf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https://www.cornishhospitalityhousekeepers.co.uk/post/the-importance-of-hotel-housekeepers</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u="none" strike="noStrike"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Hotel Management., 2024</a:t>
            </a:r>
            <a:endParaRPr lang="en-GB" sz="18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https://www.hotelmanagement.com.au/2020/05/07/radisson-launches-global-revamp-on-hotel-hygiene/</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Gillian, 2019</a:t>
            </a:r>
          </a:p>
          <a:p>
            <a:pPr marL="0" indent="0">
              <a:lnSpc>
                <a:spcPct val="107000"/>
              </a:lnSpc>
              <a:spcAft>
                <a:spcPts val="800"/>
              </a:spcAft>
              <a:buNone/>
            </a:pP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https://www.ecoonline.com/blog/11-tips-for-effective-workplace-housekeeping</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Hotel Business, 2018</a:t>
            </a:r>
          </a:p>
          <a:p>
            <a:pPr marL="0" indent="0">
              <a:lnSpc>
                <a:spcPct val="107000"/>
              </a:lnSpc>
              <a:spcAft>
                <a:spcPts val="800"/>
              </a:spcAft>
              <a:buNone/>
            </a:pP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https://togo.hotelbusiness.com/article/ca-hotels-focus-on-training-to-limit-housekeeping-injuries/</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93819F8C-F699-65A2-3932-D0C4B94FECFD}"/>
              </a:ext>
            </a:extLst>
          </p:cNvPr>
          <p:cNvSpPr>
            <a:spLocks noGrp="1"/>
          </p:cNvSpPr>
          <p:nvPr>
            <p:ph type="dt" sz="half" idx="10"/>
          </p:nvPr>
        </p:nvSpPr>
        <p:spPr/>
        <p:txBody>
          <a:bodyPr/>
          <a:lstStyle/>
          <a:p>
            <a:pPr rtl="0"/>
            <a:r>
              <a:rPr lang="en-GB" dirty="0"/>
              <a:t>2024</a:t>
            </a:r>
          </a:p>
        </p:txBody>
      </p:sp>
      <p:sp>
        <p:nvSpPr>
          <p:cNvPr id="5" name="Footer Placeholder 4">
            <a:extLst>
              <a:ext uri="{FF2B5EF4-FFF2-40B4-BE49-F238E27FC236}">
                <a16:creationId xmlns:a16="http://schemas.microsoft.com/office/drawing/2014/main" id="{81CC8160-BD5E-08FD-A870-2704D67EB4A7}"/>
              </a:ext>
            </a:extLst>
          </p:cNvPr>
          <p:cNvSpPr>
            <a:spLocks noGrp="1"/>
          </p:cNvSpPr>
          <p:nvPr>
            <p:ph type="ftr" sz="quarter" idx="11"/>
          </p:nvPr>
        </p:nvSpPr>
        <p:spPr/>
        <p:txBody>
          <a:bodyPr/>
          <a:lstStyle/>
          <a:p>
            <a:pPr rtl="0"/>
            <a:r>
              <a:rPr lang="en-GB" dirty="0"/>
              <a:t>Housekeeping Health and Safety Training</a:t>
            </a:r>
          </a:p>
        </p:txBody>
      </p:sp>
      <p:sp>
        <p:nvSpPr>
          <p:cNvPr id="6" name="Slide Number Placeholder 5">
            <a:extLst>
              <a:ext uri="{FF2B5EF4-FFF2-40B4-BE49-F238E27FC236}">
                <a16:creationId xmlns:a16="http://schemas.microsoft.com/office/drawing/2014/main" id="{C2C5F191-805E-946E-CA0C-C5728389C0A9}"/>
              </a:ext>
            </a:extLst>
          </p:cNvPr>
          <p:cNvSpPr>
            <a:spLocks noGrp="1"/>
          </p:cNvSpPr>
          <p:nvPr>
            <p:ph type="sldNum" sz="quarter" idx="12"/>
          </p:nvPr>
        </p:nvSpPr>
        <p:spPr/>
        <p:txBody>
          <a:bodyPr/>
          <a:lstStyle/>
          <a:p>
            <a:pPr rtl="0"/>
            <a:fld id="{58FB4751-880F-D840-AAA9-3A15815CC996}" type="slidenum">
              <a:rPr lang="en-GB" smtClean="0"/>
              <a:t>15</a:t>
            </a:fld>
            <a:endParaRPr lang="en-GB" dirty="0"/>
          </a:p>
        </p:txBody>
      </p:sp>
      <p:sp>
        <p:nvSpPr>
          <p:cNvPr id="7" name="Title 6">
            <a:extLst>
              <a:ext uri="{FF2B5EF4-FFF2-40B4-BE49-F238E27FC236}">
                <a16:creationId xmlns:a16="http://schemas.microsoft.com/office/drawing/2014/main" id="{46C1BBE7-E716-FDEA-0B74-950F978DCE95}"/>
              </a:ext>
            </a:extLst>
          </p:cNvPr>
          <p:cNvSpPr>
            <a:spLocks noGrp="1"/>
          </p:cNvSpPr>
          <p:nvPr>
            <p:ph type="title"/>
          </p:nvPr>
        </p:nvSpPr>
        <p:spPr/>
        <p:txBody>
          <a:bodyPr/>
          <a:lstStyle/>
          <a:p>
            <a:r>
              <a:rPr lang="en-GB" dirty="0"/>
              <a:t>References:</a:t>
            </a:r>
          </a:p>
        </p:txBody>
      </p:sp>
    </p:spTree>
    <p:extLst>
      <p:ext uri="{BB962C8B-B14F-4D97-AF65-F5344CB8AC3E}">
        <p14:creationId xmlns:p14="http://schemas.microsoft.com/office/powerpoint/2010/main" val="2465036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rtlCol="0"/>
          <a:lstStyle>
            <a:defPPr>
              <a:defRPr lang="en-GB"/>
            </a:defPPr>
          </a:lstStyle>
          <a:p>
            <a:pPr rtl="0"/>
            <a:r>
              <a:rPr lang="en-GB" dirty="0"/>
              <a:t>Thank you for listening!</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p:txBody>
          <a:bodyPr rtlCol="0"/>
          <a:lstStyle>
            <a:defPPr>
              <a:defRPr lang="en-GB"/>
            </a:defPPr>
          </a:lstStyle>
          <a:p>
            <a:pPr rtl="0"/>
            <a:endParaRPr lang="en-GB" dirty="0"/>
          </a:p>
        </p:txBody>
      </p:sp>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{CED5D9FF-6E4C-45B1-A12E-46975D78D7E0}tf11964407_win32</Template>
  <TotalTime>0</TotalTime>
  <Words>1061</Words>
  <Application>Microsoft Office PowerPoint</Application>
  <PresentationFormat>Widescreen</PresentationFormat>
  <Paragraphs>154</Paragraphs>
  <Slides>16</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Aptos</vt:lpstr>
      <vt:lpstr>Arial</vt:lpstr>
      <vt:lpstr>Calibri</vt:lpstr>
      <vt:lpstr>Courier New</vt:lpstr>
      <vt:lpstr>Gill Sans Nova</vt:lpstr>
      <vt:lpstr>Gill Sans Nova Light</vt:lpstr>
      <vt:lpstr>Sagona Book</vt:lpstr>
      <vt:lpstr>SFPro</vt:lpstr>
      <vt:lpstr>Office Theme</vt:lpstr>
      <vt:lpstr>Housekeeping Health and Safety Training</vt:lpstr>
      <vt:lpstr>Table of Contents:</vt:lpstr>
      <vt:lpstr>Introduction</vt:lpstr>
      <vt:lpstr>Risk Assessment</vt:lpstr>
      <vt:lpstr>Slips, Trips, and Falls</vt:lpstr>
      <vt:lpstr>Proper Lifting</vt:lpstr>
      <vt:lpstr>Chemical Exposure</vt:lpstr>
      <vt:lpstr>Biological Hazards</vt:lpstr>
      <vt:lpstr>Electrical Safety</vt:lpstr>
      <vt:lpstr>Fire Safety</vt:lpstr>
      <vt:lpstr>Safe Handling of Cleaning Tools When using cleaning tools like vacuums, it is important to follow these safety guidelines: </vt:lpstr>
      <vt:lpstr>Personal Protective Equipment (PPE) Housekeeping staff should wear appropriate PPE to protect themselves from potential hazards. </vt:lpstr>
      <vt:lpstr>Training and Education regular training sessions should be conducted to educate housekeeping staff on health and safety protocols, including the proper use of cleaning tools like vacuums. Training should cover: </vt:lpstr>
      <vt:lpstr>Conclusion:</vt:lpstr>
      <vt:lpstr>References:</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Connie Gagua</dc:creator>
  <cp:lastModifiedBy>Connie Gagua</cp:lastModifiedBy>
  <cp:revision>11</cp:revision>
  <dcterms:created xsi:type="dcterms:W3CDTF">2024-02-22T21:29:20Z</dcterms:created>
  <dcterms:modified xsi:type="dcterms:W3CDTF">2024-02-23T14:29:45Z</dcterms:modified>
</cp:coreProperties>
</file>