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tags/tag3.xml" ContentType="application/vnd.openxmlformats-officedocument.presentationml.tags+xml"/>
  <Override PartName="/ppt/notesSlides/notesSlide18.xml" ContentType="application/vnd.openxmlformats-officedocument.presentationml.notesSlide+xml"/>
  <Override PartName="/ppt/tags/tag4.xml" ContentType="application/vnd.openxmlformats-officedocument.presentationml.tags+xml"/>
  <Override PartName="/ppt/notesSlides/notesSlide19.xml" ContentType="application/vnd.openxmlformats-officedocument.presentationml.notesSlide+xml"/>
  <Override PartName="/ppt/tags/tag5.xml" ContentType="application/vnd.openxmlformats-officedocument.presentationml.tags+xml"/>
  <Override PartName="/ppt/notesSlides/notesSlide20.xml" ContentType="application/vnd.openxmlformats-officedocument.presentationml.notesSlide+xml"/>
  <Override PartName="/ppt/tags/tag6.xml" ContentType="application/vnd.openxmlformats-officedocument.presentationml.tags+xml"/>
  <Override PartName="/ppt/notesSlides/notesSlide21.xml" ContentType="application/vnd.openxmlformats-officedocument.presentationml.notesSlide+xml"/>
  <Override PartName="/ppt/tags/tag7.xml" ContentType="application/vnd.openxmlformats-officedocument.presentationml.tags+xml"/>
  <Override PartName="/ppt/notesSlides/notesSlide22.xml" ContentType="application/vnd.openxmlformats-officedocument.presentationml.notesSlide+xml"/>
  <Override PartName="/ppt/tags/tag8.xml" ContentType="application/vnd.openxmlformats-officedocument.presentationml.tags+xml"/>
  <Override PartName="/ppt/notesSlides/notesSlide23.xml" ContentType="application/vnd.openxmlformats-officedocument.presentationml.notesSlide+xml"/>
  <Override PartName="/ppt/tags/tag9.xml" ContentType="application/vnd.openxmlformats-officedocument.presentationml.tags+xml"/>
  <Override PartName="/ppt/notesSlides/notesSlide24.xml" ContentType="application/vnd.openxmlformats-officedocument.presentationml.notesSlide+xml"/>
  <Override PartName="/ppt/tags/tag10.xml" ContentType="application/vnd.openxmlformats-officedocument.presentationml.tags+xml"/>
  <Override PartName="/ppt/notesSlides/notesSlide25.xml" ContentType="application/vnd.openxmlformats-officedocument.presentationml.notesSlide+xml"/>
  <Override PartName="/ppt/tags/tag11.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9"/>
  </p:notesMasterIdLst>
  <p:sldIdLst>
    <p:sldId id="256" r:id="rId2"/>
    <p:sldId id="305" r:id="rId3"/>
    <p:sldId id="306" r:id="rId4"/>
    <p:sldId id="309" r:id="rId5"/>
    <p:sldId id="310" r:id="rId6"/>
    <p:sldId id="311" r:id="rId7"/>
    <p:sldId id="312" r:id="rId8"/>
    <p:sldId id="349" r:id="rId9"/>
    <p:sldId id="313" r:id="rId10"/>
    <p:sldId id="362" r:id="rId11"/>
    <p:sldId id="364" r:id="rId12"/>
    <p:sldId id="336" r:id="rId13"/>
    <p:sldId id="331" r:id="rId14"/>
    <p:sldId id="337" r:id="rId15"/>
    <p:sldId id="338" r:id="rId16"/>
    <p:sldId id="339" r:id="rId17"/>
    <p:sldId id="340" r:id="rId18"/>
    <p:sldId id="335" r:id="rId19"/>
    <p:sldId id="341" r:id="rId20"/>
    <p:sldId id="314" r:id="rId21"/>
    <p:sldId id="315" r:id="rId22"/>
    <p:sldId id="351" r:id="rId23"/>
    <p:sldId id="352" r:id="rId24"/>
    <p:sldId id="316" r:id="rId25"/>
    <p:sldId id="342" r:id="rId26"/>
    <p:sldId id="317" r:id="rId27"/>
    <p:sldId id="343" r:id="rId28"/>
    <p:sldId id="344" r:id="rId29"/>
    <p:sldId id="318" r:id="rId30"/>
    <p:sldId id="319" r:id="rId31"/>
    <p:sldId id="320" r:id="rId32"/>
    <p:sldId id="321" r:id="rId33"/>
    <p:sldId id="347" r:id="rId34"/>
    <p:sldId id="348" r:id="rId35"/>
    <p:sldId id="346" r:id="rId36"/>
    <p:sldId id="345" r:id="rId37"/>
    <p:sldId id="365" r:id="rId38"/>
    <p:sldId id="367" r:id="rId39"/>
    <p:sldId id="366" r:id="rId40"/>
    <p:sldId id="354" r:id="rId41"/>
    <p:sldId id="357" r:id="rId42"/>
    <p:sldId id="353" r:id="rId43"/>
    <p:sldId id="322" r:id="rId44"/>
    <p:sldId id="355" r:id="rId45"/>
    <p:sldId id="356" r:id="rId46"/>
    <p:sldId id="323" r:id="rId47"/>
    <p:sldId id="358" r:id="rId48"/>
    <p:sldId id="359" r:id="rId49"/>
    <p:sldId id="360" r:id="rId50"/>
    <p:sldId id="361" r:id="rId51"/>
    <p:sldId id="330" r:id="rId52"/>
    <p:sldId id="368" r:id="rId53"/>
    <p:sldId id="277" r:id="rId54"/>
    <p:sldId id="294" r:id="rId55"/>
    <p:sldId id="292" r:id="rId56"/>
    <p:sldId id="295" r:id="rId57"/>
    <p:sldId id="291" r:id="rId58"/>
    <p:sldId id="296" r:id="rId59"/>
    <p:sldId id="369" r:id="rId60"/>
    <p:sldId id="290" r:id="rId61"/>
    <p:sldId id="370" r:id="rId62"/>
    <p:sldId id="293" r:id="rId63"/>
    <p:sldId id="371" r:id="rId64"/>
    <p:sldId id="289" r:id="rId65"/>
    <p:sldId id="372" r:id="rId66"/>
    <p:sldId id="260" r:id="rId67"/>
    <p:sldId id="261" r:id="rId68"/>
    <p:sldId id="262" r:id="rId69"/>
    <p:sldId id="264" r:id="rId70"/>
    <p:sldId id="265" r:id="rId71"/>
    <p:sldId id="266" r:id="rId72"/>
    <p:sldId id="268" r:id="rId73"/>
    <p:sldId id="269" r:id="rId74"/>
    <p:sldId id="270" r:id="rId75"/>
    <p:sldId id="271" r:id="rId76"/>
    <p:sldId id="273" r:id="rId77"/>
    <p:sldId id="283" r:id="rId78"/>
    <p:sldId id="275" r:id="rId79"/>
    <p:sldId id="373" r:id="rId80"/>
    <p:sldId id="297" r:id="rId81"/>
    <p:sldId id="285" r:id="rId82"/>
    <p:sldId id="287" r:id="rId83"/>
    <p:sldId id="374" r:id="rId84"/>
    <p:sldId id="375" r:id="rId85"/>
    <p:sldId id="376" r:id="rId86"/>
    <p:sldId id="377" r:id="rId87"/>
    <p:sldId id="378" r:id="rId8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593552-AC7D-44CF-8432-C4E979EF9441}" type="datetimeFigureOut">
              <a:rPr lang="en-GB" smtClean="0"/>
              <a:t>09/03/2021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E50AC-8F65-4AD5-BC07-935FC8883C87}" type="slidenum">
              <a:rPr lang="en-GB" smtClean="0"/>
              <a:t>‹#›</a:t>
            </a:fld>
            <a:endParaRPr lang="en-GB"/>
          </a:p>
        </p:txBody>
      </p:sp>
    </p:spTree>
    <p:extLst>
      <p:ext uri="{BB962C8B-B14F-4D97-AF65-F5344CB8AC3E}">
        <p14:creationId xmlns:p14="http://schemas.microsoft.com/office/powerpoint/2010/main" val="2769167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introductory module we shall discuss the concept of environmental scanning and explore why it is so widely studied and practiced.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5ECBB-C669-4DB2-83CA-00FDEB439D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6789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study of environmental scanning lies very much in the domain of strategy. Environmental scanning is generally viewed by strategic management scholars as a prerequisite for formulating effective business strategies. Moreover, effective scanning of the environment is seen as necessary to the successful alignment of competitive strategies with environmental requirements and the achievement of outstanding performance.</a:t>
            </a:r>
            <a:endParaRPr lang="en-US" dirty="0"/>
          </a:p>
          <a:p>
            <a:endParaRPr lang="en-GB" dirty="0"/>
          </a:p>
        </p:txBody>
      </p:sp>
      <p:sp>
        <p:nvSpPr>
          <p:cNvPr id="4" name="Slide Number Placeholder 3"/>
          <p:cNvSpPr>
            <a:spLocks noGrp="1"/>
          </p:cNvSpPr>
          <p:nvPr>
            <p:ph type="sldNum" sz="quarter" idx="5"/>
          </p:nvPr>
        </p:nvSpPr>
        <p:spPr/>
        <p:txBody>
          <a:bodyPr/>
          <a:lstStyle/>
          <a:p>
            <a:fld id="{2F45BC0B-CA35-DE45-8D0A-42ED0A3C4799}" type="slidenum">
              <a:rPr lang="en-US" smtClean="0"/>
              <a:t>54</a:t>
            </a:fld>
            <a:endParaRPr lang="en-US"/>
          </a:p>
        </p:txBody>
      </p:sp>
    </p:spTree>
    <p:extLst>
      <p:ext uri="{BB962C8B-B14F-4D97-AF65-F5344CB8AC3E}">
        <p14:creationId xmlns:p14="http://schemas.microsoft.com/office/powerpoint/2010/main" val="116198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For most organizations, the dynamic process of adjusting to environmental change and uncertainty—of maintaining an effective alignment with the environment while managing internal interdependencies—is enormously complex, encompassing myriad decisions and behaviours at several organization levels.  But the complexity of the adjustment process can be penetrated: by searching for patterns in the behaviour of organizations, one can describe and even predict the process of organizational adaptation.</a:t>
            </a:r>
            <a:endParaRPr lang="en-US" dirty="0"/>
          </a:p>
          <a:p>
            <a:endParaRPr lang="en-GB" dirty="0"/>
          </a:p>
        </p:txBody>
      </p:sp>
      <p:sp>
        <p:nvSpPr>
          <p:cNvPr id="4" name="Slide Number Placeholder 3"/>
          <p:cNvSpPr>
            <a:spLocks noGrp="1"/>
          </p:cNvSpPr>
          <p:nvPr>
            <p:ph type="sldNum" sz="quarter" idx="5"/>
          </p:nvPr>
        </p:nvSpPr>
        <p:spPr/>
        <p:txBody>
          <a:bodyPr/>
          <a:lstStyle/>
          <a:p>
            <a:fld id="{2F45BC0B-CA35-DE45-8D0A-42ED0A3C4799}" type="slidenum">
              <a:rPr lang="en-US" smtClean="0"/>
              <a:t>55</a:t>
            </a:fld>
            <a:endParaRPr lang="en-US"/>
          </a:p>
        </p:txBody>
      </p:sp>
    </p:spTree>
    <p:extLst>
      <p:ext uri="{BB962C8B-B14F-4D97-AF65-F5344CB8AC3E}">
        <p14:creationId xmlns:p14="http://schemas.microsoft.com/office/powerpoint/2010/main" val="1596356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Environmental scanning requires resources and executive attention, so why go to all of this effort? The underlying premise is that scanning the task and general environment allows a firm to learn about </a:t>
            </a:r>
          </a:p>
          <a:p>
            <a:pPr lvl="1" algn="just"/>
            <a:r>
              <a:rPr lang="en-GB" dirty="0"/>
              <a:t>(1) opportunities that it may be positioned to take advantage of and </a:t>
            </a:r>
          </a:p>
          <a:p>
            <a:pPr lvl="1" algn="just"/>
            <a:r>
              <a:rPr lang="en-GB" dirty="0"/>
              <a:t>(2) conditions or events that threaten its performance or survival. Thus enabling the firm to formulate a competitive strategy congruent with critical environmental conditions.</a:t>
            </a:r>
            <a:endParaRPr lang="en-US" dirty="0"/>
          </a:p>
          <a:p>
            <a:endParaRPr lang="en-GB" dirty="0"/>
          </a:p>
        </p:txBody>
      </p:sp>
      <p:sp>
        <p:nvSpPr>
          <p:cNvPr id="4" name="Slide Number Placeholder 3"/>
          <p:cNvSpPr>
            <a:spLocks noGrp="1"/>
          </p:cNvSpPr>
          <p:nvPr>
            <p:ph type="sldNum" sz="quarter" idx="5"/>
          </p:nvPr>
        </p:nvSpPr>
        <p:spPr/>
        <p:txBody>
          <a:bodyPr/>
          <a:lstStyle/>
          <a:p>
            <a:fld id="{2F45BC0B-CA35-DE45-8D0A-42ED0A3C4799}" type="slidenum">
              <a:rPr lang="en-US" smtClean="0"/>
              <a:t>56</a:t>
            </a:fld>
            <a:endParaRPr lang="en-US"/>
          </a:p>
        </p:txBody>
      </p:sp>
    </p:spTree>
    <p:extLst>
      <p:ext uri="{BB962C8B-B14F-4D97-AF65-F5344CB8AC3E}">
        <p14:creationId xmlns:p14="http://schemas.microsoft.com/office/powerpoint/2010/main" val="3955383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So what do we mead when we refer to the environment to be scanned? The environment can be divided into two layers.  The first layer is the task environment which has direct interactions with the firms (e.g. customers, markets, competitors and suppliers). The second layer is the general environment which is an outer environment related to social, demographic and economic factors.</a:t>
            </a:r>
          </a:p>
          <a:p>
            <a:endParaRPr lang="en-GB" dirty="0"/>
          </a:p>
        </p:txBody>
      </p:sp>
      <p:sp>
        <p:nvSpPr>
          <p:cNvPr id="4" name="Slide Number Placeholder 3"/>
          <p:cNvSpPr>
            <a:spLocks noGrp="1"/>
          </p:cNvSpPr>
          <p:nvPr>
            <p:ph type="sldNum" sz="quarter" idx="5"/>
          </p:nvPr>
        </p:nvSpPr>
        <p:spPr/>
        <p:txBody>
          <a:bodyPr/>
          <a:lstStyle/>
          <a:p>
            <a:fld id="{2F45BC0B-CA35-DE45-8D0A-42ED0A3C4799}" type="slidenum">
              <a:rPr lang="en-US" smtClean="0"/>
              <a:t>57</a:t>
            </a:fld>
            <a:endParaRPr lang="en-US"/>
          </a:p>
        </p:txBody>
      </p:sp>
    </p:spTree>
    <p:extLst>
      <p:ext uri="{BB962C8B-B14F-4D97-AF65-F5344CB8AC3E}">
        <p14:creationId xmlns:p14="http://schemas.microsoft.com/office/powerpoint/2010/main" val="1643488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To summarise then, </a:t>
            </a:r>
            <a:r>
              <a:rPr lang="en-US" dirty="0"/>
              <a:t>The study of environmental scanning is a well-established area of research. Environmental scanning is a primary concern of business strategy, and should be the mechanism by which the function and operations of an organization are </a:t>
            </a:r>
            <a:r>
              <a:rPr lang="en-US"/>
              <a:t>aligned. The </a:t>
            </a:r>
            <a:r>
              <a:rPr lang="en-US" dirty="0"/>
              <a:t>next lecture shall explore </a:t>
            </a:r>
            <a:r>
              <a:rPr lang="en-US" dirty="0" err="1"/>
              <a:t>Organisation</a:t>
            </a:r>
            <a:r>
              <a:rPr lang="en-US" dirty="0"/>
              <a:t> Information Processing Theory and its role in environmental scanning</a:t>
            </a:r>
            <a:endParaRPr lang="en-GB" dirty="0"/>
          </a:p>
        </p:txBody>
      </p:sp>
      <p:sp>
        <p:nvSpPr>
          <p:cNvPr id="4" name="Slide Number Placeholder 3"/>
          <p:cNvSpPr>
            <a:spLocks noGrp="1"/>
          </p:cNvSpPr>
          <p:nvPr>
            <p:ph type="sldNum" sz="quarter" idx="5"/>
          </p:nvPr>
        </p:nvSpPr>
        <p:spPr/>
        <p:txBody>
          <a:bodyPr/>
          <a:lstStyle/>
          <a:p>
            <a:fld id="{2F45BC0B-CA35-DE45-8D0A-42ED0A3C4799}" type="slidenum">
              <a:rPr lang="en-US" smtClean="0"/>
              <a:t>58</a:t>
            </a:fld>
            <a:endParaRPr lang="en-US"/>
          </a:p>
        </p:txBody>
      </p:sp>
    </p:spTree>
    <p:extLst>
      <p:ext uri="{BB962C8B-B14F-4D97-AF65-F5344CB8AC3E}">
        <p14:creationId xmlns:p14="http://schemas.microsoft.com/office/powerpoint/2010/main" val="959005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shall focus solely on organisational information processing theory. We will discuss how it works and how it can be useful in the context of environmental scanning.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5ECBB-C669-4DB2-83CA-00FDEB439D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036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theory was proposed by Galbraith in the 1970’s. He was concerned with trying to understand how firms effectively select and manage relevant information from the macro-environment. The main assumption of the theory is that Firms must organize and use information effectively, especially when they execute tasks that involve high levels of uncertainty. According to Galbraith, firms should either reduce their needs for information through “mechanistic” organizational means, or increase their information processing capacities. In mechanistic models, firms coordinate interdependent tasks through division of labour and centralization. Team members refer issues to managers who provide resolutions to “exception scenarios.” Organizations that follow this approach attempt to coordinate actions using rules, hierarchy, targets, and goals to resolve such exception scenarios.</a:t>
            </a:r>
            <a:endParaRPr lang="en-US" dirty="0"/>
          </a:p>
          <a:p>
            <a:r>
              <a:rPr lang="en-GB" dirty="0"/>
              <a:t> </a:t>
            </a:r>
          </a:p>
        </p:txBody>
      </p:sp>
      <p:sp>
        <p:nvSpPr>
          <p:cNvPr id="4" name="Slide Number Placeholder 3"/>
          <p:cNvSpPr>
            <a:spLocks noGrp="1"/>
          </p:cNvSpPr>
          <p:nvPr>
            <p:ph type="sldNum" sz="quarter" idx="5"/>
          </p:nvPr>
        </p:nvSpPr>
        <p:spPr/>
        <p:txBody>
          <a:bodyPr/>
          <a:lstStyle/>
          <a:p>
            <a:fld id="{3A35814B-3D00-1243-9412-C152EC445934}" type="slidenum">
              <a:rPr lang="en-US" smtClean="0"/>
              <a:t>60</a:t>
            </a:fld>
            <a:endParaRPr lang="en-US"/>
          </a:p>
        </p:txBody>
      </p:sp>
    </p:spTree>
    <p:extLst>
      <p:ext uri="{BB962C8B-B14F-4D97-AF65-F5344CB8AC3E}">
        <p14:creationId xmlns:p14="http://schemas.microsoft.com/office/powerpoint/2010/main" val="3580080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normal course of events is that firms that encounter supply issues due to capacity problems can resolve them by referring the problem to a manager who oversees boundary spanning operations. The managers can then make operational changes such as increasing supply, prioritising works to be completed, etc to alleviate these problems. However, managers can quickly become overwhelmed by numerous requests to resolve issues in highly uncertain situations, due to the frequency of exception scenarios. The result is that the firm fails to operate efficiently and ultimately delivers less value for the customer. </a:t>
            </a:r>
          </a:p>
        </p:txBody>
      </p:sp>
      <p:sp>
        <p:nvSpPr>
          <p:cNvPr id="4" name="Slide Number Placeholder 3"/>
          <p:cNvSpPr>
            <a:spLocks noGrp="1"/>
          </p:cNvSpPr>
          <p:nvPr>
            <p:ph type="sldNum" sz="quarter" idx="5"/>
          </p:nvPr>
        </p:nvSpPr>
        <p:spPr/>
        <p:txBody>
          <a:bodyPr/>
          <a:lstStyle/>
          <a:p>
            <a:fld id="{3A35814B-3D00-1243-9412-C152EC445934}" type="slidenum">
              <a:rPr lang="en-US" smtClean="0"/>
              <a:t>61</a:t>
            </a:fld>
            <a:endParaRPr lang="en-US"/>
          </a:p>
        </p:txBody>
      </p:sp>
    </p:spTree>
    <p:extLst>
      <p:ext uri="{BB962C8B-B14F-4D97-AF65-F5344CB8AC3E}">
        <p14:creationId xmlns:p14="http://schemas.microsoft.com/office/powerpoint/2010/main" val="3570324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manage this increased noise from the environment, firms can either contend with the increased frequency of exception scenarios by reducing their information processing needs, i.e. focussing on less environmental cues, or by increasing their information processing capacity, such as increasing their management resource, outsourcing elements of the organisation or using data analytics approaches to interpret environmental patterns. Alternatively, a firm can reduce its information processing needs by creating slack resources and/or by creating self-contained tasks, such actions are costly and do not contribute to responsiveness, they merely serve to make the firm less efficient and ultimately less competitive. </a:t>
            </a:r>
          </a:p>
        </p:txBody>
      </p:sp>
      <p:sp>
        <p:nvSpPr>
          <p:cNvPr id="4" name="Slide Number Placeholder 3"/>
          <p:cNvSpPr>
            <a:spLocks noGrp="1"/>
          </p:cNvSpPr>
          <p:nvPr>
            <p:ph type="sldNum" sz="quarter" idx="5"/>
          </p:nvPr>
        </p:nvSpPr>
        <p:spPr/>
        <p:txBody>
          <a:bodyPr/>
          <a:lstStyle/>
          <a:p>
            <a:fld id="{3A35814B-3D00-1243-9412-C152EC445934}" type="slidenum">
              <a:rPr lang="en-US" smtClean="0"/>
              <a:t>62</a:t>
            </a:fld>
            <a:endParaRPr lang="en-US"/>
          </a:p>
        </p:txBody>
      </p:sp>
    </p:spTree>
    <p:extLst>
      <p:ext uri="{BB962C8B-B14F-4D97-AF65-F5344CB8AC3E}">
        <p14:creationId xmlns:p14="http://schemas.microsoft.com/office/powerpoint/2010/main" val="4158588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Alternatively, a firm can increase its information processing capacity by investing in both lateral relations and vertical information systems, in other words through supply chain collaboration. External lateral relations include organizational processes that enable firms to acquire current and valuable information from both customers and suppliers. By increasing information availability (visibility), such lateral relations presumably increase decision-making effectiveness.</a:t>
            </a:r>
          </a:p>
          <a:p>
            <a:pPr algn="just"/>
            <a:r>
              <a:rPr lang="en-GB" dirty="0"/>
              <a:t>Vertical information systems enable organizations to process information during task performance in ways that do not overload hierarchical communication channels.  In other words, vertical information systems allow an organization to process data efficiently and intelligently, thereby enabling the organization to adjust or make new plans rapidly, with minimal resource costs. There is a lot of recent evidence to suggest that this approach makes firms more resilient in times of protracted supply chain disruptions. </a:t>
            </a:r>
            <a:endParaRPr lang="en-US" dirty="0"/>
          </a:p>
          <a:p>
            <a:endParaRPr lang="en-GB" dirty="0"/>
          </a:p>
        </p:txBody>
      </p:sp>
      <p:sp>
        <p:nvSpPr>
          <p:cNvPr id="4" name="Slide Number Placeholder 3"/>
          <p:cNvSpPr>
            <a:spLocks noGrp="1"/>
          </p:cNvSpPr>
          <p:nvPr>
            <p:ph type="sldNum" sz="quarter" idx="5"/>
          </p:nvPr>
        </p:nvSpPr>
        <p:spPr/>
        <p:txBody>
          <a:bodyPr/>
          <a:lstStyle/>
          <a:p>
            <a:fld id="{3A35814B-3D00-1243-9412-C152EC445934}" type="slidenum">
              <a:rPr lang="en-US" smtClean="0"/>
              <a:t>63</a:t>
            </a:fld>
            <a:endParaRPr lang="en-US"/>
          </a:p>
        </p:txBody>
      </p:sp>
    </p:spTree>
    <p:extLst>
      <p:ext uri="{BB962C8B-B14F-4D97-AF65-F5344CB8AC3E}">
        <p14:creationId xmlns:p14="http://schemas.microsoft.com/office/powerpoint/2010/main" val="2981595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To summarise, the OIPT argues that uncertainty necessitates reducing information processing needs and/ or increasing information processing capacities. OIPT explains organizational behaviour (such as strategy and decision making) by examining the information flows occurring within and across organizational boundaries. OIPT posits that coping with uncertainty through gathering, processing and communicating information from the business environment is the main task in organizational design</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3A35814B-3D00-1243-9412-C152EC445934}" type="slidenum">
              <a:rPr lang="en-US" smtClean="0"/>
              <a:t>64</a:t>
            </a:fld>
            <a:endParaRPr lang="en-US"/>
          </a:p>
        </p:txBody>
      </p:sp>
    </p:spTree>
    <p:extLst>
      <p:ext uri="{BB962C8B-B14F-4D97-AF65-F5344CB8AC3E}">
        <p14:creationId xmlns:p14="http://schemas.microsoft.com/office/powerpoint/2010/main" val="1836846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lecture we are going to look at the environmental scanning context and then explore some of the more well-established approaches to environmental scanning.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5ECBB-C669-4DB2-83CA-00FDEB439D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1912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have established in the previous lectures, environmental scanning is a common part of strategic analysis. There are both internal elements and external elements to the practice of environmental scanning. Logically, these have o be inter-related, as different external information will be of use to different internal stakeholders. A lot of the environmental scanning models view environmental scanning as a circular process which results in changes in strategic direction.</a:t>
            </a:r>
          </a:p>
        </p:txBody>
      </p:sp>
      <p:sp>
        <p:nvSpPr>
          <p:cNvPr id="4" name="Slide Number Placeholder 3"/>
          <p:cNvSpPr>
            <a:spLocks noGrp="1"/>
          </p:cNvSpPr>
          <p:nvPr>
            <p:ph type="sldNum" sz="quarter" idx="5"/>
          </p:nvPr>
        </p:nvSpPr>
        <p:spPr/>
        <p:txBody>
          <a:bodyPr/>
          <a:lstStyle/>
          <a:p>
            <a:fld id="{543BD019-4764-9948-AC09-23EF308E283C}" type="slidenum">
              <a:rPr lang="en-US" smtClean="0"/>
              <a:t>66</a:t>
            </a:fld>
            <a:endParaRPr lang="en-US"/>
          </a:p>
        </p:txBody>
      </p:sp>
    </p:spTree>
    <p:extLst>
      <p:ext uri="{BB962C8B-B14F-4D97-AF65-F5344CB8AC3E}">
        <p14:creationId xmlns:p14="http://schemas.microsoft.com/office/powerpoint/2010/main" val="11863906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take a closer look at these factors. The external environment can be understood in terms of events, trends, issues and expectations – most, if not all events of interest, such as competitor activity, consumer expectations, changes in legislations and so on can be categorised under these headings. The internal environment can be understood in terns of infrastructure, how human resources are structured and managed, the hardware, including technology that a firm has, the overall capabilities of the firm to perform their function and the management structure, whether it be by region, function, specialisation, or a matrix structure. </a:t>
            </a:r>
          </a:p>
        </p:txBody>
      </p:sp>
      <p:sp>
        <p:nvSpPr>
          <p:cNvPr id="4" name="Slide Number Placeholder 3"/>
          <p:cNvSpPr>
            <a:spLocks noGrp="1"/>
          </p:cNvSpPr>
          <p:nvPr>
            <p:ph type="sldNum" sz="quarter" idx="5"/>
          </p:nvPr>
        </p:nvSpPr>
        <p:spPr/>
        <p:txBody>
          <a:bodyPr/>
          <a:lstStyle/>
          <a:p>
            <a:fld id="{543BD019-4764-9948-AC09-23EF308E283C}" type="slidenum">
              <a:rPr lang="en-US" smtClean="0"/>
              <a:t>67</a:t>
            </a:fld>
            <a:endParaRPr lang="en-US"/>
          </a:p>
        </p:txBody>
      </p:sp>
    </p:spTree>
    <p:extLst>
      <p:ext uri="{BB962C8B-B14F-4D97-AF65-F5344CB8AC3E}">
        <p14:creationId xmlns:p14="http://schemas.microsoft.com/office/powerpoint/2010/main" val="3923808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Kubr</a:t>
            </a:r>
            <a:r>
              <a:rPr lang="en-GB" dirty="0"/>
              <a:t> was one of the thought leaders on the subject of environmental scanning in the 1980’s. He suggested three approaches to scanning. First there is the systematic approach, where information </a:t>
            </a:r>
            <a:r>
              <a:rPr lang="en-US" sz="1200" dirty="0">
                <a:latin typeface="Arial" panose="020B0604020202020204" pitchFamily="34" charset="0"/>
                <a:cs typeface="Arial" panose="020B0604020202020204" pitchFamily="34" charset="0"/>
              </a:rPr>
              <a:t>related to markets &amp; customers, changes in legislation &amp; regulations that have a direct impact on organization’s activities that could be collected continuously to monitor changes. Second, there is the ad-hoc approach, this is concerned with conducting special surveys &amp; studies to deal with specific environmental issues. Usually conducted in response to a particular need/ project. And finally, he proposed the processed form, where secondary information which is accessed from different sources, both internal and external to the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is used to explore the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43BD019-4764-9948-AC09-23EF308E283C}" type="slidenum">
              <a:rPr lang="en-US" smtClean="0"/>
              <a:t>68</a:t>
            </a:fld>
            <a:endParaRPr lang="en-US"/>
          </a:p>
        </p:txBody>
      </p:sp>
    </p:spTree>
    <p:extLst>
      <p:ext uri="{BB962C8B-B14F-4D97-AF65-F5344CB8AC3E}">
        <p14:creationId xmlns:p14="http://schemas.microsoft.com/office/powerpoint/2010/main" val="2703017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models we will explore view environmental scanning as the first step. After the data is gathered and understood as useful information, the firm then has to do something useful with it. A common approach is to qualitatively and subjectively use this information to understand the firm in the context of the market by means of SWOT analysis. This process should then allow the firm to realise the next steps that are required to reach their goals and this then informs their intermediate to long-term strategic plans;</a:t>
            </a:r>
          </a:p>
        </p:txBody>
      </p:sp>
      <p:sp>
        <p:nvSpPr>
          <p:cNvPr id="4" name="Slide Number Placeholder 3"/>
          <p:cNvSpPr>
            <a:spLocks noGrp="1"/>
          </p:cNvSpPr>
          <p:nvPr>
            <p:ph type="sldNum" sz="quarter" idx="5"/>
          </p:nvPr>
        </p:nvSpPr>
        <p:spPr/>
        <p:txBody>
          <a:bodyPr/>
          <a:lstStyle/>
          <a:p>
            <a:fld id="{543BD019-4764-9948-AC09-23EF308E283C}" type="slidenum">
              <a:rPr lang="en-US" smtClean="0"/>
              <a:t>69</a:t>
            </a:fld>
            <a:endParaRPr lang="en-US"/>
          </a:p>
        </p:txBody>
      </p:sp>
    </p:spTree>
    <p:extLst>
      <p:ext uri="{BB962C8B-B14F-4D97-AF65-F5344CB8AC3E}">
        <p14:creationId xmlns:p14="http://schemas.microsoft.com/office/powerpoint/2010/main" val="466514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Wingdings" pitchFamily="2" charset="2"/>
              <a:buChar char="§"/>
            </a:pPr>
            <a:r>
              <a:rPr lang="en-GB" dirty="0"/>
              <a:t>The benefits of environmental scanning are well understood in the literature. </a:t>
            </a:r>
            <a:r>
              <a:rPr lang="en-IN" sz="1200" dirty="0">
                <a:latin typeface="Arial" panose="020B0604020202020204" pitchFamily="34" charset="0"/>
                <a:cs typeface="Arial" panose="020B0604020202020204" pitchFamily="34" charset="0"/>
              </a:rPr>
              <a:t>It helps an organization capitalize on early opportunities rather than lose these to competitors. It provides an early signal of impending problems, which can be defused if recognized well in advance. It sensitizes an organization to the changing needs and wishes of its customers. It provides a base of objective qualitative information about the environment that strategists can utilize.</a:t>
            </a:r>
          </a:p>
          <a:p>
            <a:pPr algn="just">
              <a:buFont typeface="Wingdings" pitchFamily="2" charset="2"/>
              <a:buChar char="§"/>
            </a:pPr>
            <a:r>
              <a:rPr lang="en-IN" sz="1200" dirty="0">
                <a:latin typeface="Arial" panose="020B0604020202020204" pitchFamily="34" charset="0"/>
                <a:cs typeface="Arial" panose="020B0604020202020204" pitchFamily="34" charset="0"/>
              </a:rPr>
              <a:t>It provides intellectual stimulation to strategists in their decision making. It improves the image of the organization with its publics by showing that it is sensitive to its environment and responsive to it.</a:t>
            </a:r>
          </a:p>
          <a:p>
            <a:pPr algn="just">
              <a:buFont typeface="Wingdings" pitchFamily="2" charset="2"/>
              <a:buChar char="§"/>
            </a:pPr>
            <a:r>
              <a:rPr lang="en-IN" sz="1200" dirty="0">
                <a:latin typeface="Arial" panose="020B0604020202020204" pitchFamily="34" charset="0"/>
                <a:cs typeface="Arial" panose="020B0604020202020204" pitchFamily="34" charset="0"/>
              </a:rPr>
              <a:t>It is a means of continuing broad-based education for executives, especially for strategy developers.</a:t>
            </a:r>
            <a:endParaRPr lang="en-GB" dirty="0"/>
          </a:p>
        </p:txBody>
      </p:sp>
      <p:sp>
        <p:nvSpPr>
          <p:cNvPr id="4" name="Slide Number Placeholder 3"/>
          <p:cNvSpPr>
            <a:spLocks noGrp="1"/>
          </p:cNvSpPr>
          <p:nvPr>
            <p:ph type="sldNum" sz="quarter" idx="5"/>
          </p:nvPr>
        </p:nvSpPr>
        <p:spPr/>
        <p:txBody>
          <a:bodyPr/>
          <a:lstStyle/>
          <a:p>
            <a:fld id="{543BD019-4764-9948-AC09-23EF308E283C}" type="slidenum">
              <a:rPr lang="en-US" smtClean="0"/>
              <a:t>70</a:t>
            </a:fld>
            <a:endParaRPr lang="en-US"/>
          </a:p>
        </p:txBody>
      </p:sp>
    </p:spTree>
    <p:extLst>
      <p:ext uri="{BB962C8B-B14F-4D97-AF65-F5344CB8AC3E}">
        <p14:creationId xmlns:p14="http://schemas.microsoft.com/office/powerpoint/2010/main" val="2053048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won’t spend too much time exploring the PEST framework as it is a model that is widely understood. If you need wish to find more about this approach, you will find it detailed in most strategy textbooks.  The purpose of the model is to structure the way in which the environment is understood by categorizing environmental factors into political forces, economic forces, technological forces, and social </a:t>
            </a:r>
            <a:r>
              <a:rPr lang="en-US" dirty="0" err="1"/>
              <a:t>forces.There</a:t>
            </a:r>
            <a:r>
              <a:rPr lang="en-US" dirty="0"/>
              <a:t> are several versions of this model, such as STEEPLE and PESTELE (Social, Technological, Economic, Environmental, Political, Legal and Ethical).</a:t>
            </a:r>
          </a:p>
        </p:txBody>
      </p:sp>
      <p:sp>
        <p:nvSpPr>
          <p:cNvPr id="4" name="Slide Number Placeholder 3"/>
          <p:cNvSpPr>
            <a:spLocks noGrp="1"/>
          </p:cNvSpPr>
          <p:nvPr>
            <p:ph type="sldNum" sz="quarter" idx="5"/>
          </p:nvPr>
        </p:nvSpPr>
        <p:spPr/>
        <p:txBody>
          <a:bodyPr/>
          <a:lstStyle/>
          <a:p>
            <a:fld id="{543BD019-4764-9948-AC09-23EF308E283C}" type="slidenum">
              <a:rPr lang="en-US" smtClean="0"/>
              <a:t>71</a:t>
            </a:fld>
            <a:endParaRPr lang="en-US"/>
          </a:p>
        </p:txBody>
      </p:sp>
    </p:spTree>
    <p:extLst>
      <p:ext uri="{BB962C8B-B14F-4D97-AF65-F5344CB8AC3E}">
        <p14:creationId xmlns:p14="http://schemas.microsoft.com/office/powerpoint/2010/main" val="2781264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 analysis is also concerned with the micro-environment. Examples of such micro-environmental forces are suppliers, marketing intermediaries, market types, market demand, competition, availability of skilled </a:t>
            </a:r>
            <a:r>
              <a:rPr lang="en-US" dirty="0" err="1"/>
              <a:t>labour</a:t>
            </a:r>
            <a:r>
              <a:rPr lang="en-US" dirty="0"/>
              <a:t>, industrial relation climate, regulatory provisions, and financial institutions. Clearly these stakeholders will vary by organization and by context. </a:t>
            </a:r>
          </a:p>
        </p:txBody>
      </p:sp>
      <p:sp>
        <p:nvSpPr>
          <p:cNvPr id="4" name="Slide Number Placeholder 3"/>
          <p:cNvSpPr>
            <a:spLocks noGrp="1"/>
          </p:cNvSpPr>
          <p:nvPr>
            <p:ph type="sldNum" sz="quarter" idx="5"/>
          </p:nvPr>
        </p:nvSpPr>
        <p:spPr/>
        <p:txBody>
          <a:bodyPr/>
          <a:lstStyle/>
          <a:p>
            <a:fld id="{543BD019-4764-9948-AC09-23EF308E283C}" type="slidenum">
              <a:rPr lang="en-US" smtClean="0"/>
              <a:t>72</a:t>
            </a:fld>
            <a:endParaRPr lang="en-US"/>
          </a:p>
        </p:txBody>
      </p:sp>
    </p:spTree>
    <p:extLst>
      <p:ext uri="{BB962C8B-B14F-4D97-AF65-F5344CB8AC3E}">
        <p14:creationId xmlns:p14="http://schemas.microsoft.com/office/powerpoint/2010/main" val="41918488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now spend some time exploring an overview of the different models available to managers to scan the environment. We shall discuss Porter’s five forces, intelligence cycles, concentric circles and the scientific method. </a:t>
            </a:r>
          </a:p>
        </p:txBody>
      </p:sp>
      <p:sp>
        <p:nvSpPr>
          <p:cNvPr id="4" name="Slide Number Placeholder 3"/>
          <p:cNvSpPr>
            <a:spLocks noGrp="1"/>
          </p:cNvSpPr>
          <p:nvPr>
            <p:ph type="sldNum" sz="quarter" idx="5"/>
          </p:nvPr>
        </p:nvSpPr>
        <p:spPr/>
        <p:txBody>
          <a:bodyPr/>
          <a:lstStyle/>
          <a:p>
            <a:fld id="{543BD019-4764-9948-AC09-23EF308E283C}" type="slidenum">
              <a:rPr lang="en-US" smtClean="0"/>
              <a:t>73</a:t>
            </a:fld>
            <a:endParaRPr lang="en-US"/>
          </a:p>
        </p:txBody>
      </p:sp>
    </p:spTree>
    <p:extLst>
      <p:ext uri="{BB962C8B-B14F-4D97-AF65-F5344CB8AC3E}">
        <p14:creationId xmlns:p14="http://schemas.microsoft.com/office/powerpoint/2010/main" val="22131506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Porters five forces is probably the most famous of all environmental scanning approaches. Porter was concerned with how an organization was positioned against the forces that exist in the marketplace. He posited that any market environment for any organization can be understood in terms of five competitive forces: potential new entrants to the market,  the bargaining power of </a:t>
            </a:r>
            <a:r>
              <a:rPr lang="en-US" dirty="0" err="1"/>
              <a:t>buuyers</a:t>
            </a:r>
            <a:r>
              <a:rPr lang="en-US" dirty="0"/>
              <a:t>, threat of substitute products or services, the bargaining power of suppliers and the rivalry that exists amongst existing firms. </a:t>
            </a:r>
          </a:p>
        </p:txBody>
      </p:sp>
      <p:sp>
        <p:nvSpPr>
          <p:cNvPr id="4" name="Slide Number Placeholder 3"/>
          <p:cNvSpPr>
            <a:spLocks noGrp="1"/>
          </p:cNvSpPr>
          <p:nvPr>
            <p:ph type="sldNum" sz="quarter" idx="5"/>
          </p:nvPr>
        </p:nvSpPr>
        <p:spPr/>
        <p:txBody>
          <a:bodyPr/>
          <a:lstStyle/>
          <a:p>
            <a:fld id="{543BD019-4764-9948-AC09-23EF308E283C}" type="slidenum">
              <a:rPr lang="en-US" smtClean="0"/>
              <a:t>74</a:t>
            </a:fld>
            <a:endParaRPr lang="en-US"/>
          </a:p>
        </p:txBody>
      </p:sp>
    </p:spTree>
    <p:extLst>
      <p:ext uri="{BB962C8B-B14F-4D97-AF65-F5344CB8AC3E}">
        <p14:creationId xmlns:p14="http://schemas.microsoft.com/office/powerpoint/2010/main" val="42584894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intelligence cycle approaches environmental scanning from a completely different perspective from the previous models of PEST and Porters Five Forces which attempt to structure the process by categorizing the forces in the macro-environment. Instead, the intelligence cycle presents a process through which new knowledge about the macro-environment can be gained: first, it starts with the firms plan and intended direction, in order to progress this plan, the firm must store and process information about the macro-environment, this information must first be collected and reported, it must then be </a:t>
            </a:r>
            <a:r>
              <a:rPr lang="en-US" dirty="0" err="1"/>
              <a:t>analysed</a:t>
            </a:r>
            <a:r>
              <a:rPr lang="en-US" dirty="0"/>
              <a:t> and transformed into useful information, which then must be disseminated to the relevant internal stakeholders, this then informs new plans and directions and the intelligence cycle process starts again. </a:t>
            </a:r>
          </a:p>
        </p:txBody>
      </p:sp>
      <p:sp>
        <p:nvSpPr>
          <p:cNvPr id="4" name="Slide Number Placeholder 3"/>
          <p:cNvSpPr>
            <a:spLocks noGrp="1"/>
          </p:cNvSpPr>
          <p:nvPr>
            <p:ph type="sldNum" sz="quarter" idx="5"/>
          </p:nvPr>
        </p:nvSpPr>
        <p:spPr/>
        <p:txBody>
          <a:bodyPr/>
          <a:lstStyle/>
          <a:p>
            <a:fld id="{543BD019-4764-9948-AC09-23EF308E283C}" type="slidenum">
              <a:rPr lang="en-US" smtClean="0"/>
              <a:t>75</a:t>
            </a:fld>
            <a:endParaRPr lang="en-US"/>
          </a:p>
        </p:txBody>
      </p:sp>
    </p:spTree>
    <p:extLst>
      <p:ext uri="{BB962C8B-B14F-4D97-AF65-F5344CB8AC3E}">
        <p14:creationId xmlns:p14="http://schemas.microsoft.com/office/powerpoint/2010/main" val="17331628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concentric circle model suggests that the best way to understand the market environment is to think of it in terms of layers. A firm should start to gather information about the environment by first engaging with those stakeholders with whom they have the closest relationship, namely their customers and suppliers. Once this is done, the firm should then engage with the stakeholders with whom they have a more indirect relationship with, such as the trade experts and consultants in their sector, and finally, the firm should look at the more generic forces that influence everyone such as government, economic factors, legislation, etc. The benefit of this approach is that the firm will closely align with the stakeholders who have the greatest influence on their success. </a:t>
            </a:r>
          </a:p>
        </p:txBody>
      </p:sp>
      <p:sp>
        <p:nvSpPr>
          <p:cNvPr id="4" name="Slide Number Placeholder 3"/>
          <p:cNvSpPr>
            <a:spLocks noGrp="1"/>
          </p:cNvSpPr>
          <p:nvPr>
            <p:ph type="sldNum" sz="quarter" idx="5"/>
          </p:nvPr>
        </p:nvSpPr>
        <p:spPr/>
        <p:txBody>
          <a:bodyPr/>
          <a:lstStyle/>
          <a:p>
            <a:fld id="{543BD019-4764-9948-AC09-23EF308E283C}" type="slidenum">
              <a:rPr lang="en-US" smtClean="0"/>
              <a:t>76</a:t>
            </a:fld>
            <a:endParaRPr lang="en-US"/>
          </a:p>
        </p:txBody>
      </p:sp>
    </p:spTree>
    <p:extLst>
      <p:ext uri="{BB962C8B-B14F-4D97-AF65-F5344CB8AC3E}">
        <p14:creationId xmlns:p14="http://schemas.microsoft.com/office/powerpoint/2010/main" val="24964905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 to the intelligence approach, the scientific method proposes a structure for firms to follow to gather information about the environment. First, the firm must define the question they are seeking to address, from this they should generate a hypothesis. Next, the firm should gather the relevant data, which must be cleaned up through the processes of filtering and organizing. Once this is done, the data must be </a:t>
            </a:r>
            <a:r>
              <a:rPr lang="en-US" dirty="0" err="1"/>
              <a:t>analysed</a:t>
            </a:r>
            <a:r>
              <a:rPr lang="en-US" dirty="0"/>
              <a:t>. The findings are then summarized and a best solution is recommended. A draft report for executive approval is prepared which must be reviewed and approved which is then disseminated. This is the approach commonly adopted by management consultants. </a:t>
            </a:r>
          </a:p>
        </p:txBody>
      </p:sp>
      <p:sp>
        <p:nvSpPr>
          <p:cNvPr id="4" name="Slide Number Placeholder 3"/>
          <p:cNvSpPr>
            <a:spLocks noGrp="1"/>
          </p:cNvSpPr>
          <p:nvPr>
            <p:ph type="sldNum" sz="quarter" idx="5"/>
          </p:nvPr>
        </p:nvSpPr>
        <p:spPr/>
        <p:txBody>
          <a:bodyPr/>
          <a:lstStyle/>
          <a:p>
            <a:fld id="{543BD019-4764-9948-AC09-23EF308E283C}" type="slidenum">
              <a:rPr lang="en-US" smtClean="0"/>
              <a:t>77</a:t>
            </a:fld>
            <a:endParaRPr lang="en-US"/>
          </a:p>
        </p:txBody>
      </p:sp>
    </p:spTree>
    <p:extLst>
      <p:ext uri="{BB962C8B-B14F-4D97-AF65-F5344CB8AC3E}">
        <p14:creationId xmlns:p14="http://schemas.microsoft.com/office/powerpoint/2010/main" val="1744458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have alluded to, the whole purpose of environmental scanning is to generate strategic options for a firm to pursue. When an issue is detected, there are generally six ways of responding to them. First, there is the opposition strategy, where the firm tries to influence the environmental forces so as to negate their impact. This tactic is only successful where you have some control over the environmental variable in question. Second, there is the adaptation strategy, where the firm adapts their marketing plan to better align with the new environmental conditions. Then, there is the offensive response. Here the firm attempts to turn the new influence into an advantage. Often labelled as the first mover advantage, this quick response can give the firm a competitive advantage.  Next, there is a redeployment strategy, where the firm re-deploys their assets away from the sector they are likely to fail in to a market which holds more promise. Then there is the contingency strategy, where the firm determines a broad range of possible reactions and finds alternative ways forward. Finally, there is the passive strategy, where the firm takes no immediate action and studies the situation further. </a:t>
            </a:r>
          </a:p>
        </p:txBody>
      </p:sp>
      <p:sp>
        <p:nvSpPr>
          <p:cNvPr id="4" name="Slide Number Placeholder 3"/>
          <p:cNvSpPr>
            <a:spLocks noGrp="1"/>
          </p:cNvSpPr>
          <p:nvPr>
            <p:ph type="sldNum" sz="quarter" idx="5"/>
          </p:nvPr>
        </p:nvSpPr>
        <p:spPr/>
        <p:txBody>
          <a:bodyPr/>
          <a:lstStyle/>
          <a:p>
            <a:fld id="{543BD019-4764-9948-AC09-23EF308E283C}" type="slidenum">
              <a:rPr lang="en-US" smtClean="0"/>
              <a:t>78</a:t>
            </a:fld>
            <a:endParaRPr lang="en-US"/>
          </a:p>
        </p:txBody>
      </p:sp>
    </p:spTree>
    <p:extLst>
      <p:ext uri="{BB962C8B-B14F-4D97-AF65-F5344CB8AC3E}">
        <p14:creationId xmlns:p14="http://schemas.microsoft.com/office/powerpoint/2010/main" val="31865212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we will walk through the case study of the UK car manufacturer, Rover, to provide context to the manner in which these concepts are related. We will then explore the concepts of environmental scanning, supply chain integration and supply chain responsiveness and discuss how these concepts are related. This lecture is based on a recent IJOPM article by Yu et al (2019).</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45ECBB-C669-4DB2-83CA-00FDEB439D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74385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Rover was the last mass volume car manufacturer in the UK. It ceased trading on 8 April 2004 with debts of over £1.4 billion. </a:t>
            </a:r>
            <a:r>
              <a:rPr lang="en-GB" dirty="0"/>
              <a:t>The demise of the car company Rover, was caused primarily by a disconnect between the management team and the market. This disconnect was created by a failure to adequately scan the environment and resulted in poor product portfolio choices, missed opportunities to capture innovation and inefficient production processes that increased product cost.</a:t>
            </a:r>
            <a:endParaRPr lang="en-US" dirty="0"/>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80</a:t>
            </a:fld>
            <a:endParaRPr lang="en-US"/>
          </a:p>
        </p:txBody>
      </p:sp>
    </p:spTree>
    <p:extLst>
      <p:ext uri="{BB962C8B-B14F-4D97-AF65-F5344CB8AC3E}">
        <p14:creationId xmlns:p14="http://schemas.microsoft.com/office/powerpoint/2010/main" val="41558883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case study of the Rover Group conducted by Oliver et al (2008) made some pertinent findings that explained why the firm failed. The company was formed from a multitude of previously independent firms as part of a government-sponsored agenda to build a UK national champion in the car industry. The merged company failed due to several factors including </a:t>
            </a:r>
            <a:r>
              <a:rPr lang="en-US" b="1" dirty="0"/>
              <a:t>poor product development processes</a:t>
            </a:r>
            <a:r>
              <a:rPr lang="en-US" dirty="0"/>
              <a:t>, </a:t>
            </a:r>
            <a:r>
              <a:rPr lang="en-US" b="1" dirty="0"/>
              <a:t>poor manufacturing performance</a:t>
            </a:r>
            <a:r>
              <a:rPr lang="en-US" dirty="0"/>
              <a:t>, </a:t>
            </a:r>
            <a:r>
              <a:rPr lang="en-US" b="1" dirty="0"/>
              <a:t>difficult </a:t>
            </a:r>
            <a:r>
              <a:rPr lang="en-US" b="1" dirty="0" err="1"/>
              <a:t>labour</a:t>
            </a:r>
            <a:r>
              <a:rPr lang="en-US" b="1" dirty="0"/>
              <a:t> relations</a:t>
            </a:r>
            <a:r>
              <a:rPr lang="en-US" dirty="0"/>
              <a:t>, </a:t>
            </a:r>
            <a:r>
              <a:rPr lang="en-US" b="1" dirty="0"/>
              <a:t>a very wide product portfolio </a:t>
            </a:r>
            <a:r>
              <a:rPr lang="en-US" dirty="0"/>
              <a:t>and a </a:t>
            </a:r>
            <a:r>
              <a:rPr lang="en-US" b="1" dirty="0"/>
              <a:t>lack of financial control</a:t>
            </a:r>
            <a:r>
              <a:rPr lang="en-US" dirty="0"/>
              <a:t>. Although strenuous efforts were made to address those issues, including periods of whole or part ownership by British Aerospace, Honda and BMW, the company’s position deteriorated until eventually production volumes were too low for viable operation. </a:t>
            </a:r>
            <a:endParaRPr lang="en-GB" u="sng" dirty="0"/>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81</a:t>
            </a:fld>
            <a:endParaRPr lang="en-US"/>
          </a:p>
        </p:txBody>
      </p:sp>
    </p:spTree>
    <p:extLst>
      <p:ext uri="{BB962C8B-B14F-4D97-AF65-F5344CB8AC3E}">
        <p14:creationId xmlns:p14="http://schemas.microsoft.com/office/powerpoint/2010/main" val="1724853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Oliver et al (2008) then suggested that the case of Rover highlights the importance of what has been termed ‘</a:t>
            </a:r>
            <a:r>
              <a:rPr lang="en-US" b="1" dirty="0"/>
              <a:t>the management unit’ in complex systems</a:t>
            </a:r>
            <a:r>
              <a:rPr lang="en-US" dirty="0"/>
              <a:t>. The management unit comprises processes and routines to deal with challenges such as </a:t>
            </a:r>
            <a:r>
              <a:rPr lang="en-US" b="1" dirty="0"/>
              <a:t>managing product portfolios, connecting strategic and operational choices, and scanning and responding to the environment</a:t>
            </a:r>
            <a:r>
              <a:rPr lang="en-US" dirty="0"/>
              <a:t>. In the case of Rover, a number of factors taken together generated excessive load on a management unit frequently operating under conditions of resource scarcity. We conclude that viewing corporate failure from a systems perspective, rather than in terms of shortcomings in specific sub-systems, such as manufacturing or product development, yields insights often absent in the Operations Management literature. In summary then, Rover failed because the management unit failed to adequately understand the signals in the macro-environment and turn these into appropriate supply chain </a:t>
            </a:r>
            <a:r>
              <a:rPr lang="en-US" dirty="0" err="1"/>
              <a:t>reponses</a:t>
            </a:r>
            <a:r>
              <a:rPr lang="en-US" dirty="0"/>
              <a:t>. </a:t>
            </a:r>
          </a:p>
        </p:txBody>
      </p:sp>
      <p:sp>
        <p:nvSpPr>
          <p:cNvPr id="4" name="Slide Number Placeholder 3"/>
          <p:cNvSpPr>
            <a:spLocks noGrp="1"/>
          </p:cNvSpPr>
          <p:nvPr>
            <p:ph type="sldNum" sz="quarter" idx="5"/>
          </p:nvPr>
        </p:nvSpPr>
        <p:spPr/>
        <p:txBody>
          <a:bodyPr/>
          <a:lstStyle/>
          <a:p>
            <a:fld id="{0F1824A0-328C-EC47-902A-E3CA65AEF450}" type="slidenum">
              <a:rPr lang="en-US" smtClean="0"/>
              <a:t>82</a:t>
            </a:fld>
            <a:endParaRPr lang="en-US"/>
          </a:p>
        </p:txBody>
      </p:sp>
    </p:spTree>
    <p:extLst>
      <p:ext uri="{BB962C8B-B14F-4D97-AF65-F5344CB8AC3E}">
        <p14:creationId xmlns:p14="http://schemas.microsoft.com/office/powerpoint/2010/main" val="38127471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turn our attention to the research of Yu et al (2019). The purpose of their research was </a:t>
            </a:r>
            <a:r>
              <a:rPr lang="en-GB" dirty="0"/>
              <a:t>to investigate the effects of Environmental Scanning on operational performance through supply chain integration (SCI) and supply chain responsiveness (SCR).</a:t>
            </a:r>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83</a:t>
            </a:fld>
            <a:endParaRPr lang="en-US"/>
          </a:p>
        </p:txBody>
      </p:sp>
    </p:spTree>
    <p:extLst>
      <p:ext uri="{BB962C8B-B14F-4D97-AF65-F5344CB8AC3E}">
        <p14:creationId xmlns:p14="http://schemas.microsoft.com/office/powerpoint/2010/main" val="24049379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their research, they identified several concepts that are vital for effective environmental scanning. First, supply chain integration. </a:t>
            </a:r>
            <a:r>
              <a:rPr lang="en-GB" dirty="0"/>
              <a:t>Supply Chain Integration (SCI) is a set of activities concerned with the coordination of product flows between supply chain partners, including transactions, materials movements, procedures, and optimization processes, taking into consideration the underlying information flows.  SCI  can be defined as “the management of various sets of activities that aim at seamlessly linking relevant business processes within and across firms and eliminating duplicate or unnecessary parts of the processes for the purpose of building a better-functioning supply chain.” Again, Wong et al. (2011, p. 605) also defined SCI as “the strategic collaboration of both intra-organizational and inter-organizational processes”.</a:t>
            </a:r>
            <a:endParaRPr lang="en-US" dirty="0"/>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84</a:t>
            </a:fld>
            <a:endParaRPr lang="en-US"/>
          </a:p>
        </p:txBody>
      </p:sp>
    </p:spTree>
    <p:extLst>
      <p:ext uri="{BB962C8B-B14F-4D97-AF65-F5344CB8AC3E}">
        <p14:creationId xmlns:p14="http://schemas.microsoft.com/office/powerpoint/2010/main" val="17490361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Second is the concept of supply chain responsiveness. </a:t>
            </a:r>
            <a:r>
              <a:rPr lang="en-GB" dirty="0"/>
              <a:t>Supply chain responsiveness implies that a firm’s ability to remain responsive comes from not only the firm itself but also its supply chain partners. </a:t>
            </a:r>
          </a:p>
          <a:p>
            <a:pPr algn="just"/>
            <a:r>
              <a:rPr lang="en-GB" dirty="0"/>
              <a:t>According to the literature, a collection of firms can derive better performance without additional inputs such as by shifting complementary resources more effectively within the supply chain. Thus, instead of counting on an individual firm’s effort, it requires the entire supply chain’s endeavour to be able to respond to customer demands and environmental challenges effectively.</a:t>
            </a:r>
            <a:endParaRPr lang="en-US" dirty="0"/>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85</a:t>
            </a:fld>
            <a:endParaRPr lang="en-US"/>
          </a:p>
        </p:txBody>
      </p:sp>
    </p:spTree>
    <p:extLst>
      <p:ext uri="{BB962C8B-B14F-4D97-AF65-F5344CB8AC3E}">
        <p14:creationId xmlns:p14="http://schemas.microsoft.com/office/powerpoint/2010/main" val="28913866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Of note then , Yu et al (2019) found that the </a:t>
            </a:r>
            <a:r>
              <a:rPr lang="en-GB" dirty="0"/>
              <a:t>results indicate that ES has a significant positive effect on SCI and SCR. SCI is significantly and positively related to SCR. SCR partially mediates the relationship between ESI and operational performance, and fully mediates the relationship between SCI and operational performance. From a practical perspective, supply chain managers should collaborate with senior executives to obtain signals from ES activities, as input for building SCI and SCR and use SCI as a joint interpretation mechanism of ES signals for developing SCR to reap operational advantages in the rapidly changing business environment.</a:t>
            </a:r>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86</a:t>
            </a:fld>
            <a:endParaRPr lang="en-US"/>
          </a:p>
        </p:txBody>
      </p:sp>
    </p:spTree>
    <p:extLst>
      <p:ext uri="{BB962C8B-B14F-4D97-AF65-F5344CB8AC3E}">
        <p14:creationId xmlns:p14="http://schemas.microsoft.com/office/powerpoint/2010/main" val="18076168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a:t>
            </a:r>
            <a:r>
              <a:rPr lang="en-US" dirty="0" err="1"/>
              <a:t>summarise</a:t>
            </a:r>
            <a:r>
              <a:rPr lang="en-US" dirty="0"/>
              <a:t>, the purpose of this lecture was to highlight how the theoretical concepts of environmental scanning, supply chain integration and supply chain responsiveness can be understood in real-life situations.</a:t>
            </a:r>
          </a:p>
          <a:p>
            <a:pPr algn="just"/>
            <a:r>
              <a:rPr lang="en-US" dirty="0"/>
              <a:t>Environmental scanning is an important organizational practice; however, it is only truly effective when the signals are interpreted as actions within supply chain </a:t>
            </a:r>
            <a:r>
              <a:rPr lang="en-US"/>
              <a:t>operations. This </a:t>
            </a:r>
            <a:r>
              <a:rPr lang="en-US" dirty="0"/>
              <a:t>is the last lecture in this session. The next session shall explore procurement risk.</a:t>
            </a:r>
          </a:p>
          <a:p>
            <a:endParaRPr lang="en-US" dirty="0"/>
          </a:p>
        </p:txBody>
      </p:sp>
      <p:sp>
        <p:nvSpPr>
          <p:cNvPr id="4" name="Slide Number Placeholder 3"/>
          <p:cNvSpPr>
            <a:spLocks noGrp="1"/>
          </p:cNvSpPr>
          <p:nvPr>
            <p:ph type="sldNum" sz="quarter" idx="5"/>
          </p:nvPr>
        </p:nvSpPr>
        <p:spPr/>
        <p:txBody>
          <a:bodyPr/>
          <a:lstStyle/>
          <a:p>
            <a:fld id="{0F1824A0-328C-EC47-902A-E3CA65AEF450}" type="slidenum">
              <a:rPr lang="en-US" smtClean="0"/>
              <a:t>87</a:t>
            </a:fld>
            <a:endParaRPr lang="en-US"/>
          </a:p>
        </p:txBody>
      </p:sp>
    </p:spTree>
    <p:extLst>
      <p:ext uri="{BB962C8B-B14F-4D97-AF65-F5344CB8AC3E}">
        <p14:creationId xmlns:p14="http://schemas.microsoft.com/office/powerpoint/2010/main" val="3761179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639A-7EC3-4B52-80C6-3E4E8BC1CC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82CD9D-F376-443B-A096-5F791F14E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8EC048-06D5-4785-A343-413371AE3B57}"/>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12ADA317-DD68-4351-84E3-B138375BE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582EE-6869-4931-8B36-9D640AED4086}"/>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1209408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3F652-4FAA-415C-BE73-FAD946754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B86D05-9238-4337-904F-2BCA2D0341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CCB77E-A77F-4D4A-AC06-CCC9E31790E1}"/>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36AE821C-94DD-43CF-98AC-2C5832E4F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52D4B-4E64-4F75-9067-03D5EEE01B55}"/>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2549134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0AC02-22F3-46D0-80E9-976D26C7AC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EC6632-E9AB-40CB-82B3-7E55204FC7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4772C6-8155-4FE6-AEE5-FE58D470833A}"/>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F7063C35-CFC9-46FF-864F-DB596EAE61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6E500A-66B8-4640-85ED-B9E18FC000E6}"/>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1078423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E9B89-6856-4263-8C7F-BDEB0F8C31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DFC37-1294-4AB3-93D9-4125370B33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3401FA-7EA2-496A-89C3-C18490D1FB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AA4A2C-3463-41DB-827A-72C7FAB85737}"/>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6" name="Footer Placeholder 5">
            <a:extLst>
              <a:ext uri="{FF2B5EF4-FFF2-40B4-BE49-F238E27FC236}">
                <a16:creationId xmlns:a16="http://schemas.microsoft.com/office/drawing/2014/main" id="{A07A0586-8431-4ED2-BF22-3B503B311C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342831-D337-4520-9BF1-AAC73E72B49E}"/>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3304673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21C4-1480-45C5-953D-AF403013E0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234F68-850C-4C2B-894E-9826D65B6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7F298E-7389-4E1F-BC3C-D96950F194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5FB621-2936-424A-AF31-BBBBFE4C08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ADB37B-502A-44C1-822D-CBA588D31D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A005E0-23A3-46BD-843E-28FA582E00D6}"/>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8" name="Footer Placeholder 7">
            <a:extLst>
              <a:ext uri="{FF2B5EF4-FFF2-40B4-BE49-F238E27FC236}">
                <a16:creationId xmlns:a16="http://schemas.microsoft.com/office/drawing/2014/main" id="{21F24C5E-6CC8-4DA4-ABC6-28AD0C549C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FCA282-68F1-4D47-9B6D-245E56102525}"/>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2064133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1D1C-56DD-4147-ADC1-1985C467D4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07B1AC-A495-4162-AEE2-3851F9001D94}"/>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4" name="Footer Placeholder 3">
            <a:extLst>
              <a:ext uri="{FF2B5EF4-FFF2-40B4-BE49-F238E27FC236}">
                <a16:creationId xmlns:a16="http://schemas.microsoft.com/office/drawing/2014/main" id="{097CCD2A-0D74-42DE-8B45-AEB0674378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C77574-C6B2-46A3-A88F-70ADB20C0008}"/>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578051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EE339A-8038-42AC-9223-854112C37B21}"/>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3" name="Footer Placeholder 2">
            <a:extLst>
              <a:ext uri="{FF2B5EF4-FFF2-40B4-BE49-F238E27FC236}">
                <a16:creationId xmlns:a16="http://schemas.microsoft.com/office/drawing/2014/main" id="{558AA3EE-E168-43B4-B495-B837B59D0E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FF15D-CDA1-494B-AA80-2A360AF02671}"/>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2957266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BABD7-FBA5-4DB1-A292-05FC3EE1D1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535964-3B49-4B5C-9597-AC8EA06018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31AECB-ED67-4B9F-81C7-4D7BB20FA4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C6C498-532B-4AC0-A8FD-1E28A7D31E09}"/>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6" name="Footer Placeholder 5">
            <a:extLst>
              <a:ext uri="{FF2B5EF4-FFF2-40B4-BE49-F238E27FC236}">
                <a16:creationId xmlns:a16="http://schemas.microsoft.com/office/drawing/2014/main" id="{4BC29C64-66AC-4824-A717-4B62806B48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187CDE-D50E-4AC3-A388-058F40B1F02F}"/>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3770667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4273-FAF0-4A97-9E96-520F1CB6BE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03E516-9159-4C8B-99EB-E2843779BD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B1FFFA-02AC-492C-8B4E-BECD19344A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DA7E6-9665-49F1-901F-E9EC76E9A698}"/>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6" name="Footer Placeholder 5">
            <a:extLst>
              <a:ext uri="{FF2B5EF4-FFF2-40B4-BE49-F238E27FC236}">
                <a16:creationId xmlns:a16="http://schemas.microsoft.com/office/drawing/2014/main" id="{A0BD476A-61E3-43B0-A6C1-8A09CDF30A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85730-18B9-474B-B89C-CEDBE1D47AA8}"/>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1812235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EAA6-CFE7-4E56-993F-6AFA1079B9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A43F5-3A4E-4F3D-A38A-68248A8166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D189F2-B9CA-4D23-823F-30819866BEAF}"/>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F78BD878-F169-4940-9F1A-5A4D32928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2D1DB2-8F15-47B8-BDBA-3401DDA8ABC8}"/>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1174212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4D530F-0FFE-4724-935E-24B83CD4B5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3BC150-7E65-47CB-9E58-743D565E31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F9563-359A-4EEB-B240-EC4F4815D004}"/>
              </a:ext>
            </a:extLst>
          </p:cNvPr>
          <p:cNvSpPr>
            <a:spLocks noGrp="1"/>
          </p:cNvSpPr>
          <p:nvPr>
            <p:ph type="dt" sz="half" idx="10"/>
          </p:nvPr>
        </p:nvSpPr>
        <p:spPr/>
        <p:txBody>
          <a:body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10A3BAD7-31A7-4553-8908-CE7BA3BA3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69ADB2-A0F3-42CB-B7D4-82BF2DFE9B45}"/>
              </a:ext>
            </a:extLst>
          </p:cNvPr>
          <p:cNvSpPr>
            <a:spLocks noGrp="1"/>
          </p:cNvSpPr>
          <p:nvPr>
            <p:ph type="sldNum" sz="quarter" idx="12"/>
          </p:nvPr>
        </p:nvSpPr>
        <p:spPr/>
        <p:txBody>
          <a:bodyPr/>
          <a:lstStyle/>
          <a:p>
            <a:fld id="{FC8A543F-99AB-41EC-B837-6703363A69C5}" type="slidenum">
              <a:rPr lang="en-GB" smtClean="0"/>
              <a:t>‹#›</a:t>
            </a:fld>
            <a:endParaRPr lang="en-GB"/>
          </a:p>
        </p:txBody>
      </p:sp>
    </p:spTree>
    <p:extLst>
      <p:ext uri="{BB962C8B-B14F-4D97-AF65-F5344CB8AC3E}">
        <p14:creationId xmlns:p14="http://schemas.microsoft.com/office/powerpoint/2010/main" val="28921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26450F-0086-49F4-A8F9-2D611ADB43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76306E-1AE8-4678-98F0-7B5D5FA939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6FA-CEBE-4A86-AF83-D7CAD3EF85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6267AA-4AD6-4C91-85B0-4F928DAB923A}" type="datetimeFigureOut">
              <a:rPr lang="en-GB" smtClean="0"/>
              <a:t>09/03/2021</a:t>
            </a:fld>
            <a:endParaRPr lang="en-GB"/>
          </a:p>
        </p:txBody>
      </p:sp>
      <p:sp>
        <p:nvSpPr>
          <p:cNvPr id="5" name="Footer Placeholder 4">
            <a:extLst>
              <a:ext uri="{FF2B5EF4-FFF2-40B4-BE49-F238E27FC236}">
                <a16:creationId xmlns:a16="http://schemas.microsoft.com/office/drawing/2014/main" id="{E25484CA-AF34-45D6-981E-55E8F86F4E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2417C8-6F38-4170-AC9C-4B422B123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8A543F-99AB-41EC-B837-6703363A69C5}" type="slidenum">
              <a:rPr lang="en-GB" smtClean="0"/>
              <a:t>‹#›</a:t>
            </a:fld>
            <a:endParaRPr lang="en-GB"/>
          </a:p>
        </p:txBody>
      </p:sp>
      <p:sp>
        <p:nvSpPr>
          <p:cNvPr id="8" name="TextBox 7">
            <a:extLst>
              <a:ext uri="{FF2B5EF4-FFF2-40B4-BE49-F238E27FC236}">
                <a16:creationId xmlns:a16="http://schemas.microsoft.com/office/drawing/2014/main" id="{AEEF074E-1946-4BAF-9DA7-4C84B4C31E23}"/>
              </a:ext>
            </a:extLst>
          </p:cNvPr>
          <p:cNvSpPr txBox="1"/>
          <p:nvPr userDrawn="1">
            <p:extLst>
              <p:ext uri="{1162E1C5-73C7-4A58-AE30-91384D911F3F}">
                <p184:classification xmlns:p184="http://schemas.microsoft.com/office/powerpoint/2018/4/main" val="hdr"/>
              </p:ext>
            </p:extLst>
          </p:nvPr>
        </p:nvSpPr>
        <p:spPr>
          <a:xfrm>
            <a:off x="1088072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95944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5.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gif"/></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7.pn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8.png"/></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9.pn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10.png"/></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11.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A2EBD-1E62-4DD6-A5FF-B5498C886244}"/>
              </a:ext>
            </a:extLst>
          </p:cNvPr>
          <p:cNvSpPr>
            <a:spLocks noGrp="1"/>
          </p:cNvSpPr>
          <p:nvPr>
            <p:ph type="ctrTitle"/>
          </p:nvPr>
        </p:nvSpPr>
        <p:spPr/>
        <p:txBody>
          <a:bodyPr/>
          <a:lstStyle/>
          <a:p>
            <a:r>
              <a:rPr lang="en-GB" dirty="0"/>
              <a:t>Project Management</a:t>
            </a:r>
          </a:p>
        </p:txBody>
      </p:sp>
      <p:sp>
        <p:nvSpPr>
          <p:cNvPr id="3" name="Subtitle 2">
            <a:extLst>
              <a:ext uri="{FF2B5EF4-FFF2-40B4-BE49-F238E27FC236}">
                <a16:creationId xmlns:a16="http://schemas.microsoft.com/office/drawing/2014/main" id="{BCD5A474-2708-411A-9E90-85E0FD337340}"/>
              </a:ext>
            </a:extLst>
          </p:cNvPr>
          <p:cNvSpPr>
            <a:spLocks noGrp="1"/>
          </p:cNvSpPr>
          <p:nvPr>
            <p:ph type="subTitle" idx="1"/>
          </p:nvPr>
        </p:nvSpPr>
        <p:spPr/>
        <p:txBody>
          <a:bodyPr/>
          <a:lstStyle/>
          <a:p>
            <a:r>
              <a:rPr lang="en-GB" dirty="0"/>
              <a:t>Lecture 3</a:t>
            </a:r>
          </a:p>
          <a:p>
            <a:r>
              <a:rPr lang="en-GB" altLang="en-US" b="1" dirty="0"/>
              <a:t>The Project Manager, People &amp; Teams in Project Management </a:t>
            </a:r>
          </a:p>
          <a:p>
            <a:endParaRPr lang="en-GB" dirty="0"/>
          </a:p>
        </p:txBody>
      </p:sp>
    </p:spTree>
    <p:extLst>
      <p:ext uri="{BB962C8B-B14F-4D97-AF65-F5344CB8AC3E}">
        <p14:creationId xmlns:p14="http://schemas.microsoft.com/office/powerpoint/2010/main" val="110934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61CE758-DB6E-4A71-82E5-63B31CA430D0}"/>
              </a:ext>
            </a:extLst>
          </p:cNvPr>
          <p:cNvSpPr>
            <a:spLocks noGrp="1" noChangeArrowheads="1"/>
          </p:cNvSpPr>
          <p:nvPr>
            <p:ph type="title"/>
          </p:nvPr>
        </p:nvSpPr>
        <p:spPr/>
        <p:txBody>
          <a:bodyPr/>
          <a:lstStyle/>
          <a:p>
            <a:r>
              <a:rPr lang="en-GB" altLang="en-US" sz="4000" b="1"/>
              <a:t>Key Issues involving people &amp; project management</a:t>
            </a:r>
          </a:p>
        </p:txBody>
      </p:sp>
      <p:sp>
        <p:nvSpPr>
          <p:cNvPr id="4099" name="Rectangle 3">
            <a:extLst>
              <a:ext uri="{FF2B5EF4-FFF2-40B4-BE49-F238E27FC236}">
                <a16:creationId xmlns:a16="http://schemas.microsoft.com/office/drawing/2014/main" id="{9946823D-6B24-4B0A-B228-219E556C9408}"/>
              </a:ext>
            </a:extLst>
          </p:cNvPr>
          <p:cNvSpPr>
            <a:spLocks noGrp="1" noChangeArrowheads="1"/>
          </p:cNvSpPr>
          <p:nvPr>
            <p:ph type="body" idx="1"/>
          </p:nvPr>
        </p:nvSpPr>
        <p:spPr>
          <a:xfrm>
            <a:off x="597890" y="1259747"/>
            <a:ext cx="8496300" cy="4687888"/>
          </a:xfrm>
        </p:spPr>
        <p:txBody>
          <a:bodyPr>
            <a:normAutofit/>
          </a:bodyPr>
          <a:lstStyle/>
          <a:p>
            <a:endParaRPr lang="en-GB" altLang="en-US" dirty="0"/>
          </a:p>
          <a:p>
            <a:r>
              <a:rPr lang="en-GB" altLang="en-US" dirty="0"/>
              <a:t>The roles of the project manager</a:t>
            </a:r>
          </a:p>
          <a:p>
            <a:pPr>
              <a:buFontTx/>
              <a:buNone/>
            </a:pPr>
            <a:endParaRPr lang="en-GB" altLang="en-US" dirty="0"/>
          </a:p>
          <a:p>
            <a:r>
              <a:rPr lang="en-GB" altLang="en-US" dirty="0"/>
              <a:t>The responsibilities of the project manager</a:t>
            </a:r>
          </a:p>
          <a:p>
            <a:endParaRPr lang="en-GB" altLang="en-US" dirty="0"/>
          </a:p>
          <a:p>
            <a:r>
              <a:rPr lang="en-GB" altLang="en-US" dirty="0"/>
              <a:t>The skills required for project management</a:t>
            </a:r>
          </a:p>
          <a:p>
            <a:endParaRPr lang="en-GB" altLang="en-US" dirty="0"/>
          </a:p>
          <a:p>
            <a:r>
              <a:rPr lang="en-GB" altLang="en-US" dirty="0"/>
              <a:t>Working in Project Teams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48C4344-A348-4953-AC15-8D1C57408555}"/>
              </a:ext>
            </a:extLst>
          </p:cNvPr>
          <p:cNvSpPr>
            <a:spLocks noGrp="1" noChangeArrowheads="1"/>
          </p:cNvSpPr>
          <p:nvPr>
            <p:ph type="title"/>
          </p:nvPr>
        </p:nvSpPr>
        <p:spPr/>
        <p:txBody>
          <a:bodyPr/>
          <a:lstStyle/>
          <a:p>
            <a:r>
              <a:rPr lang="en-GB" altLang="en-US" sz="4000" b="1"/>
              <a:t>Key Issues involving people &amp; project management</a:t>
            </a:r>
          </a:p>
        </p:txBody>
      </p:sp>
      <p:sp>
        <p:nvSpPr>
          <p:cNvPr id="5123" name="Rectangle 3">
            <a:extLst>
              <a:ext uri="{FF2B5EF4-FFF2-40B4-BE49-F238E27FC236}">
                <a16:creationId xmlns:a16="http://schemas.microsoft.com/office/drawing/2014/main" id="{8A77C93D-5626-45D0-8403-61FE1E953EF9}"/>
              </a:ext>
            </a:extLst>
          </p:cNvPr>
          <p:cNvSpPr>
            <a:spLocks noGrp="1" noChangeArrowheads="1"/>
          </p:cNvSpPr>
          <p:nvPr>
            <p:ph type="body" idx="1"/>
          </p:nvPr>
        </p:nvSpPr>
        <p:spPr>
          <a:xfrm>
            <a:off x="358936" y="1343636"/>
            <a:ext cx="11125592" cy="4876800"/>
          </a:xfrm>
        </p:spPr>
        <p:txBody>
          <a:bodyPr/>
          <a:lstStyle/>
          <a:p>
            <a:r>
              <a:rPr lang="en-GB" altLang="en-US" b="1" dirty="0"/>
              <a:t>The Roles of the Project Manager (PM)</a:t>
            </a:r>
          </a:p>
          <a:p>
            <a:pPr lvl="1"/>
            <a:r>
              <a:rPr lang="en-GB" altLang="en-US" b="1" dirty="0"/>
              <a:t>The role of the PM is likely to be reviewed quite frequently but typically includes: -</a:t>
            </a:r>
          </a:p>
          <a:p>
            <a:pPr lvl="2"/>
            <a:r>
              <a:rPr lang="en-GB" altLang="en-US" dirty="0"/>
              <a:t>the key role of ensuring success of the project objective;</a:t>
            </a:r>
          </a:p>
          <a:p>
            <a:pPr lvl="2"/>
            <a:r>
              <a:rPr lang="en-GB" altLang="en-US" dirty="0"/>
              <a:t>the complex task in managing, coordinating, controlling &amp; communicating project tasks – </a:t>
            </a:r>
            <a:r>
              <a:rPr lang="en-GB" altLang="en-US" b="1" dirty="0"/>
              <a:t>WHY?</a:t>
            </a:r>
          </a:p>
          <a:p>
            <a:pPr lvl="3"/>
            <a:r>
              <a:rPr lang="en-GB" altLang="en-US" dirty="0"/>
              <a:t>Projects cross organisational reporting lines and are interdisciplinary</a:t>
            </a:r>
          </a:p>
          <a:p>
            <a:pPr lvl="2"/>
            <a:r>
              <a:rPr lang="en-GB" altLang="en-US" dirty="0"/>
              <a:t>the role (skill) of managing people – WHO?</a:t>
            </a:r>
          </a:p>
          <a:p>
            <a:pPr lvl="2"/>
            <a:r>
              <a:rPr lang="en-GB" altLang="en-US" dirty="0"/>
              <a:t>carrying out processes – the work / task </a:t>
            </a:r>
          </a:p>
          <a:p>
            <a:pPr lvl="2"/>
            <a:r>
              <a:rPr lang="en-GB" altLang="en-US" dirty="0"/>
              <a:t>producing the project – the final deliverable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B36D6C4A-E367-4814-8156-40BCB1E07BD0}"/>
              </a:ext>
            </a:extLst>
          </p:cNvPr>
          <p:cNvSpPr>
            <a:spLocks noGrp="1" noChangeArrowheads="1"/>
          </p:cNvSpPr>
          <p:nvPr>
            <p:ph type="title"/>
          </p:nvPr>
        </p:nvSpPr>
        <p:spPr/>
        <p:txBody>
          <a:bodyPr/>
          <a:lstStyle/>
          <a:p>
            <a:r>
              <a:rPr lang="en-GB" altLang="en-US" sz="4000" b="1"/>
              <a:t>One view of Project Management</a:t>
            </a:r>
            <a:br>
              <a:rPr lang="en-GB" altLang="en-US" sz="4000" b="1"/>
            </a:br>
            <a:r>
              <a:rPr lang="en-GB" altLang="en-US" sz="3200" b="1"/>
              <a:t>(Source: Norris et al 1993)</a:t>
            </a:r>
          </a:p>
        </p:txBody>
      </p:sp>
      <p:sp>
        <p:nvSpPr>
          <p:cNvPr id="6147" name="Rectangle 5">
            <a:extLst>
              <a:ext uri="{FF2B5EF4-FFF2-40B4-BE49-F238E27FC236}">
                <a16:creationId xmlns:a16="http://schemas.microsoft.com/office/drawing/2014/main" id="{713A7612-3B29-45F8-8D16-E94A998287DE}"/>
              </a:ext>
            </a:extLst>
          </p:cNvPr>
          <p:cNvSpPr>
            <a:spLocks noChangeArrowheads="1"/>
          </p:cNvSpPr>
          <p:nvPr/>
        </p:nvSpPr>
        <p:spPr bwMode="auto">
          <a:xfrm>
            <a:off x="4943476" y="2420939"/>
            <a:ext cx="2016125" cy="5032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000"/>
              <a:t>Project Manager </a:t>
            </a:r>
          </a:p>
        </p:txBody>
      </p:sp>
      <p:sp>
        <p:nvSpPr>
          <p:cNvPr id="6148" name="Rectangle 6">
            <a:extLst>
              <a:ext uri="{FF2B5EF4-FFF2-40B4-BE49-F238E27FC236}">
                <a16:creationId xmlns:a16="http://schemas.microsoft.com/office/drawing/2014/main" id="{0B1D7455-7DE5-44BC-ABCB-95D8D014B71C}"/>
              </a:ext>
            </a:extLst>
          </p:cNvPr>
          <p:cNvSpPr>
            <a:spLocks noChangeArrowheads="1"/>
          </p:cNvSpPr>
          <p:nvPr/>
        </p:nvSpPr>
        <p:spPr bwMode="auto">
          <a:xfrm>
            <a:off x="4943476" y="3789364"/>
            <a:ext cx="2016125" cy="5032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6149" name="Rectangle 7">
            <a:extLst>
              <a:ext uri="{FF2B5EF4-FFF2-40B4-BE49-F238E27FC236}">
                <a16:creationId xmlns:a16="http://schemas.microsoft.com/office/drawing/2014/main" id="{FCB814AB-F55B-43AD-B62A-D103165C8BB5}"/>
              </a:ext>
            </a:extLst>
          </p:cNvPr>
          <p:cNvSpPr>
            <a:spLocks noChangeArrowheads="1"/>
          </p:cNvSpPr>
          <p:nvPr/>
        </p:nvSpPr>
        <p:spPr bwMode="auto">
          <a:xfrm>
            <a:off x="7751764" y="3789364"/>
            <a:ext cx="2016125" cy="5032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a:t>Product</a:t>
            </a:r>
          </a:p>
        </p:txBody>
      </p:sp>
      <p:sp>
        <p:nvSpPr>
          <p:cNvPr id="6150" name="Rectangle 8">
            <a:extLst>
              <a:ext uri="{FF2B5EF4-FFF2-40B4-BE49-F238E27FC236}">
                <a16:creationId xmlns:a16="http://schemas.microsoft.com/office/drawing/2014/main" id="{FB2245ED-B248-46D2-887A-CC189D685FA6}"/>
              </a:ext>
            </a:extLst>
          </p:cNvPr>
          <p:cNvSpPr>
            <a:spLocks noChangeArrowheads="1"/>
          </p:cNvSpPr>
          <p:nvPr/>
        </p:nvSpPr>
        <p:spPr bwMode="auto">
          <a:xfrm>
            <a:off x="1919289" y="3789364"/>
            <a:ext cx="2016125" cy="5032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2400"/>
              <a:t>People</a:t>
            </a:r>
          </a:p>
        </p:txBody>
      </p:sp>
      <p:sp>
        <p:nvSpPr>
          <p:cNvPr id="6151" name="Line 9">
            <a:extLst>
              <a:ext uri="{FF2B5EF4-FFF2-40B4-BE49-F238E27FC236}">
                <a16:creationId xmlns:a16="http://schemas.microsoft.com/office/drawing/2014/main" id="{D49987A9-A4F9-45CC-8B92-5B8D98649CB3}"/>
              </a:ext>
            </a:extLst>
          </p:cNvPr>
          <p:cNvSpPr>
            <a:spLocks noChangeShapeType="1"/>
          </p:cNvSpPr>
          <p:nvPr/>
        </p:nvSpPr>
        <p:spPr bwMode="auto">
          <a:xfrm flipH="1">
            <a:off x="2927351" y="2636838"/>
            <a:ext cx="20161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2" name="Line 10">
            <a:extLst>
              <a:ext uri="{FF2B5EF4-FFF2-40B4-BE49-F238E27FC236}">
                <a16:creationId xmlns:a16="http://schemas.microsoft.com/office/drawing/2014/main" id="{F5AA5DAC-A7E0-4503-844E-543EC61A1703}"/>
              </a:ext>
            </a:extLst>
          </p:cNvPr>
          <p:cNvSpPr>
            <a:spLocks noChangeShapeType="1"/>
          </p:cNvSpPr>
          <p:nvPr/>
        </p:nvSpPr>
        <p:spPr bwMode="auto">
          <a:xfrm>
            <a:off x="6959600" y="2565400"/>
            <a:ext cx="172878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3" name="Line 11">
            <a:extLst>
              <a:ext uri="{FF2B5EF4-FFF2-40B4-BE49-F238E27FC236}">
                <a16:creationId xmlns:a16="http://schemas.microsoft.com/office/drawing/2014/main" id="{E90EADC8-BFA6-4E09-ABB8-4D243E1A0BB4}"/>
              </a:ext>
            </a:extLst>
          </p:cNvPr>
          <p:cNvSpPr>
            <a:spLocks noChangeShapeType="1"/>
          </p:cNvSpPr>
          <p:nvPr/>
        </p:nvSpPr>
        <p:spPr bwMode="auto">
          <a:xfrm>
            <a:off x="2927350" y="2636839"/>
            <a:ext cx="0"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54" name="Line 12">
            <a:extLst>
              <a:ext uri="{FF2B5EF4-FFF2-40B4-BE49-F238E27FC236}">
                <a16:creationId xmlns:a16="http://schemas.microsoft.com/office/drawing/2014/main" id="{A2D54845-3223-4C60-A8AD-EE965E200EAD}"/>
              </a:ext>
            </a:extLst>
          </p:cNvPr>
          <p:cNvSpPr>
            <a:spLocks noChangeShapeType="1"/>
          </p:cNvSpPr>
          <p:nvPr/>
        </p:nvSpPr>
        <p:spPr bwMode="auto">
          <a:xfrm>
            <a:off x="8688388" y="2565401"/>
            <a:ext cx="0" cy="12239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55" name="Line 13">
            <a:extLst>
              <a:ext uri="{FF2B5EF4-FFF2-40B4-BE49-F238E27FC236}">
                <a16:creationId xmlns:a16="http://schemas.microsoft.com/office/drawing/2014/main" id="{FB5B25C4-15F6-4724-BC5B-E43426571E55}"/>
              </a:ext>
            </a:extLst>
          </p:cNvPr>
          <p:cNvSpPr>
            <a:spLocks noChangeShapeType="1"/>
          </p:cNvSpPr>
          <p:nvPr/>
        </p:nvSpPr>
        <p:spPr bwMode="auto">
          <a:xfrm>
            <a:off x="5880100" y="2924175"/>
            <a:ext cx="0"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56" name="Text Box 15">
            <a:extLst>
              <a:ext uri="{FF2B5EF4-FFF2-40B4-BE49-F238E27FC236}">
                <a16:creationId xmlns:a16="http://schemas.microsoft.com/office/drawing/2014/main" id="{75792549-6F5C-49D4-9E50-973562373CF8}"/>
              </a:ext>
            </a:extLst>
          </p:cNvPr>
          <p:cNvSpPr txBox="1">
            <a:spLocks noChangeArrowheads="1"/>
          </p:cNvSpPr>
          <p:nvPr/>
        </p:nvSpPr>
        <p:spPr bwMode="auto">
          <a:xfrm>
            <a:off x="2116138" y="37369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6157" name="Text Box 18">
            <a:extLst>
              <a:ext uri="{FF2B5EF4-FFF2-40B4-BE49-F238E27FC236}">
                <a16:creationId xmlns:a16="http://schemas.microsoft.com/office/drawing/2014/main" id="{F102F20E-2AF1-4E72-B0E8-5C87EF9E3C5F}"/>
              </a:ext>
            </a:extLst>
          </p:cNvPr>
          <p:cNvSpPr txBox="1">
            <a:spLocks noChangeArrowheads="1"/>
          </p:cNvSpPr>
          <p:nvPr/>
        </p:nvSpPr>
        <p:spPr bwMode="auto">
          <a:xfrm>
            <a:off x="4924425" y="36655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6158" name="Text Box 19">
            <a:extLst>
              <a:ext uri="{FF2B5EF4-FFF2-40B4-BE49-F238E27FC236}">
                <a16:creationId xmlns:a16="http://schemas.microsoft.com/office/drawing/2014/main" id="{0D573749-41CE-4D03-A31C-BA872233CF36}"/>
              </a:ext>
            </a:extLst>
          </p:cNvPr>
          <p:cNvSpPr txBox="1">
            <a:spLocks noChangeArrowheads="1"/>
          </p:cNvSpPr>
          <p:nvPr/>
        </p:nvSpPr>
        <p:spPr bwMode="auto">
          <a:xfrm>
            <a:off x="5375276" y="3789363"/>
            <a:ext cx="1116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Process</a:t>
            </a:r>
          </a:p>
        </p:txBody>
      </p:sp>
      <p:sp>
        <p:nvSpPr>
          <p:cNvPr id="6159" name="Text Box 21">
            <a:extLst>
              <a:ext uri="{FF2B5EF4-FFF2-40B4-BE49-F238E27FC236}">
                <a16:creationId xmlns:a16="http://schemas.microsoft.com/office/drawing/2014/main" id="{A3BACE9B-ECB3-4E18-A64A-E76E1ED8C0DE}"/>
              </a:ext>
            </a:extLst>
          </p:cNvPr>
          <p:cNvSpPr txBox="1">
            <a:spLocks noChangeArrowheads="1"/>
          </p:cNvSpPr>
          <p:nvPr/>
        </p:nvSpPr>
        <p:spPr bwMode="auto">
          <a:xfrm>
            <a:off x="3411538" y="2298701"/>
            <a:ext cx="1174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t>  </a:t>
            </a:r>
            <a:r>
              <a:rPr lang="en-GB" altLang="en-US" sz="1800" b="1"/>
              <a:t>Manages</a:t>
            </a:r>
          </a:p>
        </p:txBody>
      </p:sp>
      <p:sp>
        <p:nvSpPr>
          <p:cNvPr id="6160" name="Text Box 22">
            <a:extLst>
              <a:ext uri="{FF2B5EF4-FFF2-40B4-BE49-F238E27FC236}">
                <a16:creationId xmlns:a16="http://schemas.microsoft.com/office/drawing/2014/main" id="{79A0F152-4C96-43BB-85DB-988113DE18DE}"/>
              </a:ext>
            </a:extLst>
          </p:cNvPr>
          <p:cNvSpPr txBox="1">
            <a:spLocks noChangeArrowheads="1"/>
          </p:cNvSpPr>
          <p:nvPr/>
        </p:nvSpPr>
        <p:spPr bwMode="auto">
          <a:xfrm>
            <a:off x="7032625" y="2206626"/>
            <a:ext cx="12573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   Monitors</a:t>
            </a:r>
          </a:p>
        </p:txBody>
      </p:sp>
      <p:sp>
        <p:nvSpPr>
          <p:cNvPr id="6161" name="Text Box 23">
            <a:extLst>
              <a:ext uri="{FF2B5EF4-FFF2-40B4-BE49-F238E27FC236}">
                <a16:creationId xmlns:a16="http://schemas.microsoft.com/office/drawing/2014/main" id="{B4B59593-82CC-42B3-BEA9-05FCC49C469F}"/>
              </a:ext>
            </a:extLst>
          </p:cNvPr>
          <p:cNvSpPr txBox="1">
            <a:spLocks noChangeArrowheads="1"/>
          </p:cNvSpPr>
          <p:nvPr/>
        </p:nvSpPr>
        <p:spPr bwMode="auto">
          <a:xfrm>
            <a:off x="8667750" y="2946401"/>
            <a:ext cx="1085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Produces</a:t>
            </a:r>
          </a:p>
        </p:txBody>
      </p:sp>
      <p:sp>
        <p:nvSpPr>
          <p:cNvPr id="6162" name="Text Box 24">
            <a:extLst>
              <a:ext uri="{FF2B5EF4-FFF2-40B4-BE49-F238E27FC236}">
                <a16:creationId xmlns:a16="http://schemas.microsoft.com/office/drawing/2014/main" id="{B7414E22-0C5A-4953-A77F-227B521B287D}"/>
              </a:ext>
            </a:extLst>
          </p:cNvPr>
          <p:cNvSpPr txBox="1">
            <a:spLocks noChangeArrowheads="1"/>
          </p:cNvSpPr>
          <p:nvPr/>
        </p:nvSpPr>
        <p:spPr bwMode="auto">
          <a:xfrm>
            <a:off x="5932488" y="2944813"/>
            <a:ext cx="1136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Manages</a:t>
            </a:r>
            <a:r>
              <a:rPr lang="en-GB" altLang="en-US" sz="2400"/>
              <a:t> </a:t>
            </a:r>
          </a:p>
        </p:txBody>
      </p:sp>
      <p:sp>
        <p:nvSpPr>
          <p:cNvPr id="6163" name="Text Box 25">
            <a:extLst>
              <a:ext uri="{FF2B5EF4-FFF2-40B4-BE49-F238E27FC236}">
                <a16:creationId xmlns:a16="http://schemas.microsoft.com/office/drawing/2014/main" id="{865547EF-3098-46D9-A258-092F47FDFF01}"/>
              </a:ext>
            </a:extLst>
          </p:cNvPr>
          <p:cNvSpPr txBox="1">
            <a:spLocks noChangeArrowheads="1"/>
          </p:cNvSpPr>
          <p:nvPr/>
        </p:nvSpPr>
        <p:spPr bwMode="auto">
          <a:xfrm>
            <a:off x="2908300" y="3017838"/>
            <a:ext cx="10541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t>Carry out</a:t>
            </a:r>
          </a:p>
        </p:txBody>
      </p:sp>
      <p:sp>
        <p:nvSpPr>
          <p:cNvPr id="6164" name="Text Box 26">
            <a:extLst>
              <a:ext uri="{FF2B5EF4-FFF2-40B4-BE49-F238E27FC236}">
                <a16:creationId xmlns:a16="http://schemas.microsoft.com/office/drawing/2014/main" id="{2FF99339-716E-47E5-ADBC-5B3F4D12332E}"/>
              </a:ext>
            </a:extLst>
          </p:cNvPr>
          <p:cNvSpPr txBox="1">
            <a:spLocks noChangeArrowheads="1"/>
          </p:cNvSpPr>
          <p:nvPr/>
        </p:nvSpPr>
        <p:spPr bwMode="auto">
          <a:xfrm>
            <a:off x="3482976" y="4673600"/>
            <a:ext cx="4803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   The Roles of the Project Manager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9D2CCCF-AF71-4B12-B7F8-355AFAB00005}"/>
              </a:ext>
            </a:extLst>
          </p:cNvPr>
          <p:cNvSpPr>
            <a:spLocks noGrp="1" noChangeArrowheads="1"/>
          </p:cNvSpPr>
          <p:nvPr>
            <p:ph type="title"/>
          </p:nvPr>
        </p:nvSpPr>
        <p:spPr/>
        <p:txBody>
          <a:bodyPr/>
          <a:lstStyle/>
          <a:p>
            <a:r>
              <a:rPr lang="en-GB" altLang="en-US" sz="4000" b="1"/>
              <a:t>The Responsibility of the Project Manager</a:t>
            </a:r>
          </a:p>
        </p:txBody>
      </p:sp>
      <p:sp>
        <p:nvSpPr>
          <p:cNvPr id="7171" name="Rectangle 3">
            <a:extLst>
              <a:ext uri="{FF2B5EF4-FFF2-40B4-BE49-F238E27FC236}">
                <a16:creationId xmlns:a16="http://schemas.microsoft.com/office/drawing/2014/main" id="{FE8310E0-8DCB-46FF-8ECB-276753E8BED9}"/>
              </a:ext>
            </a:extLst>
          </p:cNvPr>
          <p:cNvSpPr>
            <a:spLocks noGrp="1" noChangeArrowheads="1"/>
          </p:cNvSpPr>
          <p:nvPr>
            <p:ph type="body" idx="1"/>
          </p:nvPr>
        </p:nvSpPr>
        <p:spPr/>
        <p:txBody>
          <a:bodyPr/>
          <a:lstStyle/>
          <a:p>
            <a:r>
              <a:rPr lang="en-GB" altLang="en-US" dirty="0"/>
              <a:t>Organisation;</a:t>
            </a:r>
          </a:p>
          <a:p>
            <a:endParaRPr lang="en-GB" altLang="en-US" dirty="0"/>
          </a:p>
          <a:p>
            <a:r>
              <a:rPr lang="en-GB" altLang="en-US" dirty="0"/>
              <a:t>Planning;</a:t>
            </a:r>
          </a:p>
          <a:p>
            <a:endParaRPr lang="en-GB" altLang="en-US" dirty="0"/>
          </a:p>
          <a:p>
            <a:r>
              <a:rPr lang="en-GB" altLang="en-US" dirty="0"/>
              <a:t>Controlling</a:t>
            </a: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8CBF9F8-3F38-401C-9D8B-C80C5932C825}"/>
              </a:ext>
            </a:extLst>
          </p:cNvPr>
          <p:cNvSpPr>
            <a:spLocks noGrp="1" noChangeArrowheads="1"/>
          </p:cNvSpPr>
          <p:nvPr>
            <p:ph type="title"/>
          </p:nvPr>
        </p:nvSpPr>
        <p:spPr/>
        <p:txBody>
          <a:bodyPr/>
          <a:lstStyle/>
          <a:p>
            <a:r>
              <a:rPr lang="en-GB" altLang="en-US" sz="4000" b="1"/>
              <a:t>The Responsibility of the Project Manager</a:t>
            </a:r>
          </a:p>
        </p:txBody>
      </p:sp>
      <p:sp>
        <p:nvSpPr>
          <p:cNvPr id="8195" name="Rectangle 3">
            <a:extLst>
              <a:ext uri="{FF2B5EF4-FFF2-40B4-BE49-F238E27FC236}">
                <a16:creationId xmlns:a16="http://schemas.microsoft.com/office/drawing/2014/main" id="{8B92483B-11C7-41A2-900E-65A8628A043C}"/>
              </a:ext>
            </a:extLst>
          </p:cNvPr>
          <p:cNvSpPr>
            <a:spLocks noGrp="1" noChangeArrowheads="1"/>
          </p:cNvSpPr>
          <p:nvPr>
            <p:ph type="body" idx="1"/>
          </p:nvPr>
        </p:nvSpPr>
        <p:spPr/>
        <p:txBody>
          <a:bodyPr/>
          <a:lstStyle/>
          <a:p>
            <a:r>
              <a:rPr lang="en-GB" altLang="en-US" b="1"/>
              <a:t>Organisation</a:t>
            </a:r>
          </a:p>
          <a:p>
            <a:pPr lvl="1"/>
            <a:r>
              <a:rPr lang="en-GB" altLang="en-US" b="1"/>
              <a:t>Exercise</a:t>
            </a:r>
          </a:p>
          <a:p>
            <a:pPr lvl="2"/>
            <a:endParaRPr lang="en-GB" altLang="en-US" b="1"/>
          </a:p>
          <a:p>
            <a:pPr lvl="2"/>
            <a:r>
              <a:rPr lang="en-GB" altLang="en-US" b="1"/>
              <a:t>List the activities the project manager must do in order to perform the organising function of a project?</a:t>
            </a:r>
          </a:p>
          <a:p>
            <a:pPr lvl="2">
              <a:buFontTx/>
              <a:buNone/>
            </a:pPr>
            <a:endParaRPr lang="en-GB" altLang="en-US"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8D5FBDC4-ECE0-46DC-8CF6-3D8901E758A9}"/>
              </a:ext>
            </a:extLst>
          </p:cNvPr>
          <p:cNvSpPr>
            <a:spLocks noGrp="1" noChangeArrowheads="1"/>
          </p:cNvSpPr>
          <p:nvPr>
            <p:ph type="title"/>
          </p:nvPr>
        </p:nvSpPr>
        <p:spPr/>
        <p:txBody>
          <a:bodyPr/>
          <a:lstStyle/>
          <a:p>
            <a:r>
              <a:rPr lang="en-GB" altLang="en-US" sz="4000" b="1"/>
              <a:t>The Responsibility of the Project Manager</a:t>
            </a:r>
          </a:p>
        </p:txBody>
      </p:sp>
      <p:sp>
        <p:nvSpPr>
          <p:cNvPr id="9219" name="Rectangle 3">
            <a:extLst>
              <a:ext uri="{FF2B5EF4-FFF2-40B4-BE49-F238E27FC236}">
                <a16:creationId xmlns:a16="http://schemas.microsoft.com/office/drawing/2014/main" id="{21CB925D-AD0F-43AF-9828-017C8C60ECCB}"/>
              </a:ext>
            </a:extLst>
          </p:cNvPr>
          <p:cNvSpPr>
            <a:spLocks noGrp="1" noChangeArrowheads="1"/>
          </p:cNvSpPr>
          <p:nvPr>
            <p:ph type="body" idx="1"/>
          </p:nvPr>
        </p:nvSpPr>
        <p:spPr>
          <a:xfrm>
            <a:off x="356459" y="1595307"/>
            <a:ext cx="11596191" cy="4184650"/>
          </a:xfrm>
        </p:spPr>
        <p:txBody>
          <a:bodyPr/>
          <a:lstStyle/>
          <a:p>
            <a:pPr>
              <a:lnSpc>
                <a:spcPct val="90000"/>
              </a:lnSpc>
            </a:pPr>
            <a:r>
              <a:rPr lang="en-GB" altLang="en-US" b="1" dirty="0"/>
              <a:t>Planning</a:t>
            </a:r>
          </a:p>
          <a:p>
            <a:pPr lvl="1">
              <a:lnSpc>
                <a:spcPct val="90000"/>
              </a:lnSpc>
            </a:pPr>
            <a:r>
              <a:rPr lang="en-GB" altLang="en-US" b="1" dirty="0"/>
              <a:t>It is important to understand the responsibilities of the project manager at this stage: -</a:t>
            </a:r>
          </a:p>
          <a:p>
            <a:pPr lvl="2">
              <a:lnSpc>
                <a:spcPct val="90000"/>
              </a:lnSpc>
            </a:pPr>
            <a:r>
              <a:rPr lang="en-GB" altLang="en-US" dirty="0"/>
              <a:t>Define the project objective;</a:t>
            </a:r>
          </a:p>
          <a:p>
            <a:pPr lvl="2">
              <a:lnSpc>
                <a:spcPct val="90000"/>
              </a:lnSpc>
            </a:pPr>
            <a:r>
              <a:rPr lang="en-GB" altLang="en-US" dirty="0"/>
              <a:t>Agree the objective with the customer / client;</a:t>
            </a:r>
          </a:p>
          <a:p>
            <a:pPr lvl="2">
              <a:lnSpc>
                <a:spcPct val="90000"/>
              </a:lnSpc>
            </a:pPr>
            <a:r>
              <a:rPr lang="en-GB" altLang="en-US" dirty="0"/>
              <a:t>Communicate the objective to the team;</a:t>
            </a:r>
          </a:p>
          <a:p>
            <a:pPr lvl="2">
              <a:lnSpc>
                <a:spcPct val="90000"/>
              </a:lnSpc>
            </a:pPr>
            <a:r>
              <a:rPr lang="en-GB" altLang="en-US" dirty="0"/>
              <a:t>Set up a system to compare actual results with the project plan;</a:t>
            </a:r>
          </a:p>
          <a:p>
            <a:pPr lvl="2">
              <a:lnSpc>
                <a:spcPct val="90000"/>
              </a:lnSpc>
            </a:pPr>
            <a:r>
              <a:rPr lang="en-GB" altLang="en-US" dirty="0"/>
              <a:t>Take care not to compromise the whole project objective.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9700C1D-8222-4A4D-9610-3CD097DB8303}"/>
              </a:ext>
            </a:extLst>
          </p:cNvPr>
          <p:cNvSpPr>
            <a:spLocks noGrp="1"/>
          </p:cNvSpPr>
          <p:nvPr>
            <p:ph type="title"/>
          </p:nvPr>
        </p:nvSpPr>
        <p:spPr/>
        <p:txBody>
          <a:bodyPr/>
          <a:lstStyle/>
          <a:p>
            <a:r>
              <a:rPr lang="en-GB" altLang="en-US" b="1"/>
              <a:t>The Responsibility of the Project Manager</a:t>
            </a:r>
            <a:endParaRPr lang="en-GB" altLang="en-US"/>
          </a:p>
        </p:txBody>
      </p:sp>
      <p:sp>
        <p:nvSpPr>
          <p:cNvPr id="10243" name="Content Placeholder 2">
            <a:extLst>
              <a:ext uri="{FF2B5EF4-FFF2-40B4-BE49-F238E27FC236}">
                <a16:creationId xmlns:a16="http://schemas.microsoft.com/office/drawing/2014/main" id="{29E58D44-B97C-461A-B34C-0DE4D08040F0}"/>
              </a:ext>
            </a:extLst>
          </p:cNvPr>
          <p:cNvSpPr>
            <a:spLocks noGrp="1"/>
          </p:cNvSpPr>
          <p:nvPr>
            <p:ph idx="1"/>
          </p:nvPr>
        </p:nvSpPr>
        <p:spPr/>
        <p:txBody>
          <a:bodyPr/>
          <a:lstStyle/>
          <a:p>
            <a:r>
              <a:rPr lang="en-GB" altLang="en-US" dirty="0"/>
              <a:t>Planning</a:t>
            </a:r>
          </a:p>
          <a:p>
            <a:pPr lvl="1"/>
            <a:r>
              <a:rPr lang="en-GB" altLang="en-US" dirty="0"/>
              <a:t>Exercise</a:t>
            </a:r>
          </a:p>
          <a:p>
            <a:pPr marL="914400" lvl="2" indent="0">
              <a:buNone/>
            </a:pPr>
            <a:endParaRPr lang="en-GB" altLang="en-US" dirty="0"/>
          </a:p>
          <a:p>
            <a:pPr lvl="2"/>
            <a:r>
              <a:rPr lang="en-GB" altLang="en-US" dirty="0"/>
              <a:t>List the activities the project manager must do in order to perform the planning function of a project?</a:t>
            </a:r>
          </a:p>
          <a:p>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CD98F4C-470C-4BF3-834C-7CB91CBBA2D7}"/>
              </a:ext>
            </a:extLst>
          </p:cNvPr>
          <p:cNvSpPr>
            <a:spLocks noGrp="1" noChangeArrowheads="1"/>
          </p:cNvSpPr>
          <p:nvPr>
            <p:ph type="title"/>
          </p:nvPr>
        </p:nvSpPr>
        <p:spPr/>
        <p:txBody>
          <a:bodyPr/>
          <a:lstStyle/>
          <a:p>
            <a:r>
              <a:rPr lang="en-GB" altLang="en-US" sz="4000" b="1"/>
              <a:t>The Responsibility of the Project Manager</a:t>
            </a:r>
          </a:p>
        </p:txBody>
      </p:sp>
      <p:sp>
        <p:nvSpPr>
          <p:cNvPr id="11267" name="Rectangle 3">
            <a:extLst>
              <a:ext uri="{FF2B5EF4-FFF2-40B4-BE49-F238E27FC236}">
                <a16:creationId xmlns:a16="http://schemas.microsoft.com/office/drawing/2014/main" id="{5BC34EB6-BD2D-4047-A2DB-9FC6B18BB97F}"/>
              </a:ext>
            </a:extLst>
          </p:cNvPr>
          <p:cNvSpPr>
            <a:spLocks noGrp="1" noChangeArrowheads="1"/>
          </p:cNvSpPr>
          <p:nvPr>
            <p:ph type="body" idx="1"/>
          </p:nvPr>
        </p:nvSpPr>
        <p:spPr/>
        <p:txBody>
          <a:bodyPr/>
          <a:lstStyle/>
          <a:p>
            <a:r>
              <a:rPr lang="en-GB" altLang="en-US" dirty="0"/>
              <a:t>Controlling</a:t>
            </a:r>
          </a:p>
          <a:p>
            <a:pPr lvl="1"/>
            <a:r>
              <a:rPr lang="en-GB" altLang="en-US" dirty="0"/>
              <a:t>Exercise</a:t>
            </a:r>
          </a:p>
          <a:p>
            <a:pPr lvl="2">
              <a:buFontTx/>
              <a:buNone/>
            </a:pPr>
            <a:endParaRPr lang="en-GB" altLang="en-US" dirty="0"/>
          </a:p>
          <a:p>
            <a:pPr lvl="2"/>
            <a:r>
              <a:rPr lang="en-GB" altLang="en-US" dirty="0"/>
              <a:t>List the activities the project manager must do in order to perform the controlling function of project management?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2710C4B-AC51-4578-AF19-FF9B22CC7CC1}"/>
              </a:ext>
            </a:extLst>
          </p:cNvPr>
          <p:cNvSpPr>
            <a:spLocks noGrp="1"/>
          </p:cNvSpPr>
          <p:nvPr>
            <p:ph type="title"/>
          </p:nvPr>
        </p:nvSpPr>
        <p:spPr/>
        <p:txBody>
          <a:bodyPr/>
          <a:lstStyle/>
          <a:p>
            <a:r>
              <a:rPr lang="en-GB" altLang="en-US" b="1"/>
              <a:t>The Role of the Project Manager</a:t>
            </a:r>
          </a:p>
        </p:txBody>
      </p:sp>
      <p:sp>
        <p:nvSpPr>
          <p:cNvPr id="12291" name="Content Placeholder 2">
            <a:extLst>
              <a:ext uri="{FF2B5EF4-FFF2-40B4-BE49-F238E27FC236}">
                <a16:creationId xmlns:a16="http://schemas.microsoft.com/office/drawing/2014/main" id="{0A8C87BA-3B4F-4AEC-AFBD-CFED0D76954C}"/>
              </a:ext>
            </a:extLst>
          </p:cNvPr>
          <p:cNvSpPr>
            <a:spLocks noGrp="1"/>
          </p:cNvSpPr>
          <p:nvPr>
            <p:ph idx="1"/>
          </p:nvPr>
        </p:nvSpPr>
        <p:spPr>
          <a:xfrm>
            <a:off x="232097" y="1371600"/>
            <a:ext cx="11621547" cy="4114800"/>
          </a:xfrm>
        </p:spPr>
        <p:txBody>
          <a:bodyPr/>
          <a:lstStyle/>
          <a:p>
            <a:r>
              <a:rPr lang="en-GB" altLang="en-US" b="1" dirty="0"/>
              <a:t>In an overall conclusion to these 3 exercises: -</a:t>
            </a:r>
          </a:p>
          <a:p>
            <a:endParaRPr lang="en-GB" altLang="en-US" dirty="0"/>
          </a:p>
          <a:p>
            <a:pPr lvl="1"/>
            <a:r>
              <a:rPr lang="en-US" altLang="en-US" dirty="0"/>
              <a:t>What do you think the ‘ideal’ Project Manager will, look or sound like?</a:t>
            </a:r>
          </a:p>
          <a:p>
            <a:pPr lvl="1"/>
            <a:endParaRPr lang="en-US" altLang="en-US" dirty="0"/>
          </a:p>
          <a:p>
            <a:pPr lvl="2"/>
            <a:r>
              <a:rPr lang="en-US" altLang="en-US" b="1" dirty="0"/>
              <a:t>Pull the features / attributes from the exercises together to emerge a ‘ROLE’?</a:t>
            </a:r>
          </a:p>
          <a:p>
            <a:endParaRPr lang="en-GB" altLang="en-US" dirty="0"/>
          </a:p>
          <a:p>
            <a:endParaRPr lang="en-GB" altLang="en-US" dirty="0"/>
          </a:p>
          <a:p>
            <a:endParaRPr lang="en-GB" altLang="en-US" dirty="0"/>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2A00454-76CD-4660-B35A-E93184AE81DD}"/>
              </a:ext>
            </a:extLst>
          </p:cNvPr>
          <p:cNvSpPr>
            <a:spLocks noGrp="1"/>
          </p:cNvSpPr>
          <p:nvPr>
            <p:ph type="title"/>
          </p:nvPr>
        </p:nvSpPr>
        <p:spPr/>
        <p:txBody>
          <a:bodyPr/>
          <a:lstStyle/>
          <a:p>
            <a:endParaRPr lang="en-GB" altLang="en-US" b="1" dirty="0"/>
          </a:p>
        </p:txBody>
      </p:sp>
      <p:sp>
        <p:nvSpPr>
          <p:cNvPr id="2" name="Content Placeholder 1">
            <a:extLst>
              <a:ext uri="{FF2B5EF4-FFF2-40B4-BE49-F238E27FC236}">
                <a16:creationId xmlns:a16="http://schemas.microsoft.com/office/drawing/2014/main" id="{FDF52A6C-9039-47E7-9E91-2872A2D913F5}"/>
              </a:ext>
            </a:extLst>
          </p:cNvPr>
          <p:cNvSpPr>
            <a:spLocks noGrp="1"/>
          </p:cNvSpPr>
          <p:nvPr>
            <p:ph idx="1"/>
          </p:nvPr>
        </p:nvSpPr>
        <p:spPr/>
        <p:txBody>
          <a:bodyPr/>
          <a:lstStyle/>
          <a:p>
            <a:pPr marL="0" indent="0" algn="ctr">
              <a:buNone/>
            </a:pPr>
            <a:endParaRPr lang="en-GB" altLang="en-US" sz="4400" b="1" dirty="0"/>
          </a:p>
          <a:p>
            <a:pPr marL="0" indent="0" algn="ctr">
              <a:buNone/>
            </a:pPr>
            <a:endParaRPr lang="en-GB" altLang="en-US" sz="4400" b="1" dirty="0"/>
          </a:p>
          <a:p>
            <a:pPr marL="0" indent="0" algn="ctr">
              <a:buNone/>
            </a:pPr>
            <a:endParaRPr lang="en-GB" altLang="en-US" sz="4400" b="1" dirty="0"/>
          </a:p>
          <a:p>
            <a:pPr marL="0" indent="0" algn="ctr">
              <a:buNone/>
            </a:pPr>
            <a:r>
              <a:rPr lang="en-GB" altLang="en-US" sz="4400" b="1" dirty="0"/>
              <a:t>Skills required for Project Management</a:t>
            </a:r>
            <a:endParaRPr lang="en-GB" sz="4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D06F65C-2B30-4299-99F5-14369DE042E9}"/>
              </a:ext>
            </a:extLst>
          </p:cNvPr>
          <p:cNvSpPr>
            <a:spLocks noGrp="1"/>
          </p:cNvSpPr>
          <p:nvPr>
            <p:ph type="title"/>
          </p:nvPr>
        </p:nvSpPr>
        <p:spPr>
          <a:xfrm>
            <a:off x="1196830" y="0"/>
            <a:ext cx="10807816" cy="2060575"/>
          </a:xfrm>
        </p:spPr>
        <p:txBody>
          <a:bodyPr>
            <a:normAutofit fontScale="90000"/>
          </a:bodyPr>
          <a:lstStyle/>
          <a:p>
            <a:br>
              <a:rPr lang="en-GB" altLang="en-US" b="1" dirty="0"/>
            </a:br>
            <a:br>
              <a:rPr lang="en-GB" altLang="en-US" b="1" dirty="0"/>
            </a:br>
            <a:r>
              <a:rPr lang="en-GB" altLang="en-US" b="1" dirty="0"/>
              <a:t>The Confederation of British Industry (CBI) </a:t>
            </a:r>
            <a:br>
              <a:rPr lang="en-GB" altLang="en-US" b="1" dirty="0"/>
            </a:br>
            <a:r>
              <a:rPr lang="en-GB" altLang="en-US" sz="1600" b="1" dirty="0">
                <a:solidFill>
                  <a:schemeClr val="tx1"/>
                </a:solidFill>
              </a:rPr>
              <a:t>Source: Future fit: </a:t>
            </a:r>
            <a:r>
              <a:rPr lang="en-US" altLang="en-US" sz="1600" b="1" dirty="0">
                <a:solidFill>
                  <a:schemeClr val="tx1"/>
                </a:solidFill>
              </a:rPr>
              <a:t>Preparing graduates for the world of </a:t>
            </a:r>
            <a:r>
              <a:rPr lang="en-US" altLang="en-US" sz="1400" b="1" dirty="0">
                <a:solidFill>
                  <a:schemeClr val="tx1"/>
                </a:solidFill>
              </a:rPr>
              <a:t>work</a:t>
            </a:r>
            <a:r>
              <a:rPr lang="en-US" altLang="en-US" sz="1400" b="1" dirty="0"/>
              <a:t>		                                            http://www.cbi.org.uk/media/1121435/cbi_uuk_future_fit.pdf   </a:t>
            </a:r>
            <a:br>
              <a:rPr lang="en-US" altLang="en-US" b="1" dirty="0">
                <a:solidFill>
                  <a:schemeClr val="tx1"/>
                </a:solidFill>
              </a:rPr>
            </a:br>
            <a:br>
              <a:rPr lang="en-GB" altLang="en-US" b="1" dirty="0"/>
            </a:br>
            <a:endParaRPr lang="en-GB" altLang="en-US" b="1" dirty="0"/>
          </a:p>
        </p:txBody>
      </p:sp>
      <p:sp>
        <p:nvSpPr>
          <p:cNvPr id="3" name="Content Placeholder 2">
            <a:extLst>
              <a:ext uri="{FF2B5EF4-FFF2-40B4-BE49-F238E27FC236}">
                <a16:creationId xmlns:a16="http://schemas.microsoft.com/office/drawing/2014/main" id="{201CE7A0-A5BC-4353-83DE-D981DBA698E9}"/>
              </a:ext>
            </a:extLst>
          </p:cNvPr>
          <p:cNvSpPr>
            <a:spLocks noGrp="1"/>
          </p:cNvSpPr>
          <p:nvPr>
            <p:ph idx="1"/>
          </p:nvPr>
        </p:nvSpPr>
        <p:spPr>
          <a:xfrm>
            <a:off x="187354" y="1735255"/>
            <a:ext cx="9144000" cy="4652962"/>
          </a:xfrm>
        </p:spPr>
        <p:txBody>
          <a:bodyPr/>
          <a:lstStyle/>
          <a:p>
            <a:pPr lvl="1">
              <a:defRPr/>
            </a:pPr>
            <a:r>
              <a:rPr lang="en-GB" dirty="0">
                <a:ea typeface="+mn-ea"/>
                <a:cs typeface="+mn-cs"/>
              </a:rPr>
              <a:t>Self-management   </a:t>
            </a:r>
          </a:p>
          <a:p>
            <a:pPr lvl="1">
              <a:defRPr/>
            </a:pPr>
            <a:r>
              <a:rPr lang="en-GB" dirty="0">
                <a:ea typeface="+mn-ea"/>
                <a:cs typeface="+mn-cs"/>
              </a:rPr>
              <a:t>Team working     </a:t>
            </a:r>
          </a:p>
          <a:p>
            <a:pPr lvl="1">
              <a:defRPr/>
            </a:pPr>
            <a:r>
              <a:rPr lang="en-GB" dirty="0">
                <a:ea typeface="+mn-ea"/>
                <a:cs typeface="+mn-cs"/>
              </a:rPr>
              <a:t>Problem solving    </a:t>
            </a:r>
          </a:p>
          <a:p>
            <a:pPr lvl="1">
              <a:defRPr/>
            </a:pPr>
            <a:r>
              <a:rPr lang="en-GB" dirty="0">
                <a:ea typeface="+mn-ea"/>
                <a:cs typeface="+mn-cs"/>
              </a:rPr>
              <a:t>Communication and literacy    </a:t>
            </a:r>
          </a:p>
          <a:p>
            <a:pPr lvl="1">
              <a:defRPr/>
            </a:pPr>
            <a:r>
              <a:rPr lang="en-GB" dirty="0">
                <a:ea typeface="+mn-ea"/>
                <a:cs typeface="+mn-cs"/>
              </a:rPr>
              <a:t>Application of numeracy     </a:t>
            </a:r>
          </a:p>
          <a:p>
            <a:pPr lvl="1">
              <a:defRPr/>
            </a:pPr>
            <a:r>
              <a:rPr lang="en-GB" dirty="0">
                <a:ea typeface="+mn-ea"/>
                <a:cs typeface="+mn-cs"/>
              </a:rPr>
              <a:t>Application of information technology </a:t>
            </a:r>
          </a:p>
          <a:p>
            <a:pPr lvl="1">
              <a:defRPr/>
            </a:pPr>
            <a:r>
              <a:rPr lang="en-GB" dirty="0"/>
              <a:t>Positive Attitude </a:t>
            </a:r>
          </a:p>
          <a:p>
            <a:pPr lvl="1">
              <a:defRPr/>
            </a:pPr>
            <a:r>
              <a:rPr lang="en-GB" dirty="0">
                <a:ea typeface="+mn-ea"/>
                <a:cs typeface="+mn-cs"/>
              </a:rPr>
              <a:t> E</a:t>
            </a:r>
            <a:r>
              <a:rPr lang="en-GB" dirty="0"/>
              <a:t>ntrepreneurship/enterprise</a:t>
            </a:r>
            <a:endParaRPr lang="en-GB" dirty="0">
              <a:ea typeface="+mn-ea"/>
              <a:cs typeface="+mn-cs"/>
            </a:endParaRPr>
          </a:p>
          <a:p>
            <a:pPr indent="0">
              <a:spcBef>
                <a:spcPts val="0"/>
              </a:spcBef>
              <a:buNone/>
              <a:defRPr/>
            </a:pPr>
            <a:r>
              <a:rPr lang="en-GB" dirty="0"/>
              <a:t>         			</a:t>
            </a:r>
            <a:endParaRPr lang="en-GB" sz="14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BAFD6EC-1CD1-4C03-AA3E-A318EEAAF8DD}"/>
              </a:ext>
            </a:extLst>
          </p:cNvPr>
          <p:cNvSpPr>
            <a:spLocks noGrp="1"/>
          </p:cNvSpPr>
          <p:nvPr>
            <p:ph type="title"/>
          </p:nvPr>
        </p:nvSpPr>
        <p:spPr/>
        <p:txBody>
          <a:bodyPr/>
          <a:lstStyle/>
          <a:p>
            <a:r>
              <a:rPr lang="en-GB" altLang="en-US" b="1"/>
              <a:t>How to define Skills?</a:t>
            </a:r>
          </a:p>
        </p:txBody>
      </p:sp>
      <p:sp>
        <p:nvSpPr>
          <p:cNvPr id="16387" name="Content Placeholder 2">
            <a:extLst>
              <a:ext uri="{FF2B5EF4-FFF2-40B4-BE49-F238E27FC236}">
                <a16:creationId xmlns:a16="http://schemas.microsoft.com/office/drawing/2014/main" id="{81818122-C722-4D3C-8E89-D0FA722F7B58}"/>
              </a:ext>
            </a:extLst>
          </p:cNvPr>
          <p:cNvSpPr>
            <a:spLocks noGrp="1"/>
          </p:cNvSpPr>
          <p:nvPr>
            <p:ph idx="1"/>
          </p:nvPr>
        </p:nvSpPr>
        <p:spPr>
          <a:xfrm>
            <a:off x="265652" y="1402360"/>
            <a:ext cx="11587992" cy="4876800"/>
          </a:xfrm>
        </p:spPr>
        <p:txBody>
          <a:bodyPr/>
          <a:lstStyle/>
          <a:p>
            <a:pPr algn="just"/>
            <a:r>
              <a:rPr lang="en-GB" altLang="en-US" b="1" dirty="0"/>
              <a:t>Typically skills are Technical  &amp; Behavioural Skills</a:t>
            </a:r>
          </a:p>
          <a:p>
            <a:pPr lvl="1" algn="just"/>
            <a:r>
              <a:rPr lang="en-GB" altLang="en-US" b="1" dirty="0"/>
              <a:t>Technical skills include: -</a:t>
            </a:r>
          </a:p>
          <a:p>
            <a:pPr lvl="3" algn="just"/>
            <a:r>
              <a:rPr lang="en-GB" altLang="en-US" dirty="0"/>
              <a:t>Financial management; cost analysis; supply chain / market analysis; project management research (futures); risk management; legal and professional aspects;  HRM / manpower planning; Resource and capacity planning; negotiation</a:t>
            </a:r>
          </a:p>
          <a:p>
            <a:pPr lvl="1" algn="just"/>
            <a:r>
              <a:rPr lang="en-GB" altLang="en-US" b="1" dirty="0"/>
              <a:t>Behavioural skills include: -</a:t>
            </a:r>
          </a:p>
          <a:p>
            <a:pPr lvl="3" algn="just"/>
            <a:r>
              <a:rPr lang="en-GB" altLang="en-US" dirty="0"/>
              <a:t>Communication; Influencing and persuasion; working in teams; cross-functional working; Networking; Acting as a change agent; Motivating and inspiring; Emotional Intelligence (EQ) – support and challenge; Rapport; Building trust.</a:t>
            </a:r>
          </a:p>
          <a:p>
            <a:pPr algn="just"/>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F120538-CB2D-4F33-96B5-20E47D7EC13B}"/>
              </a:ext>
            </a:extLst>
          </p:cNvPr>
          <p:cNvSpPr>
            <a:spLocks noGrp="1"/>
          </p:cNvSpPr>
          <p:nvPr>
            <p:ph type="title"/>
          </p:nvPr>
        </p:nvSpPr>
        <p:spPr/>
        <p:txBody>
          <a:bodyPr/>
          <a:lstStyle/>
          <a:p>
            <a:r>
              <a:rPr lang="en-GB" altLang="en-US" b="1"/>
              <a:t>How to define Skills?</a:t>
            </a:r>
            <a:endParaRPr lang="en-GB" altLang="en-US"/>
          </a:p>
        </p:txBody>
      </p:sp>
      <p:sp>
        <p:nvSpPr>
          <p:cNvPr id="4" name="Title 1">
            <a:extLst>
              <a:ext uri="{FF2B5EF4-FFF2-40B4-BE49-F238E27FC236}">
                <a16:creationId xmlns:a16="http://schemas.microsoft.com/office/drawing/2014/main" id="{9004794B-F1AB-4BDD-B042-1AD816FDBC53}"/>
              </a:ext>
            </a:extLst>
          </p:cNvPr>
          <p:cNvSpPr txBox="1">
            <a:spLocks/>
          </p:cNvSpPr>
          <p:nvPr/>
        </p:nvSpPr>
        <p:spPr bwMode="auto">
          <a:xfrm>
            <a:off x="1524000" y="1196975"/>
            <a:ext cx="9144000" cy="660400"/>
          </a:xfrm>
          <a:prstGeom prst="rect">
            <a:avLst/>
          </a:prstGeom>
          <a:noFill/>
          <a:ln w="9525">
            <a:noFill/>
            <a:miter lim="800000"/>
            <a:headEnd/>
            <a:tailEnd/>
          </a:ln>
        </p:spPr>
        <p:txBody>
          <a:bodyPr anchor="ctr"/>
          <a:lstStyle/>
          <a:p>
            <a:pPr algn="ctr">
              <a:defRPr/>
            </a:pPr>
            <a:endParaRPr lang="en-GB" sz="4400" kern="0" dirty="0">
              <a:solidFill>
                <a:schemeClr val="tx2"/>
              </a:solidFill>
              <a:latin typeface="+mj-lt"/>
              <a:ea typeface="+mj-ea"/>
              <a:cs typeface="+mj-cs"/>
            </a:endParaRPr>
          </a:p>
          <a:p>
            <a:pPr algn="ctr">
              <a:defRPr/>
            </a:pPr>
            <a:r>
              <a:rPr lang="en-GB" sz="4400" b="1" kern="0" dirty="0">
                <a:solidFill>
                  <a:schemeClr val="tx2"/>
                </a:solidFill>
                <a:latin typeface="+mj-lt"/>
                <a:ea typeface="+mj-ea"/>
                <a:cs typeface="+mj-cs"/>
              </a:rPr>
              <a:t>Skill profile for category managers </a:t>
            </a:r>
            <a:br>
              <a:rPr lang="en-GB" sz="4400" kern="0" dirty="0">
                <a:solidFill>
                  <a:schemeClr val="tx2"/>
                </a:solidFill>
                <a:latin typeface="+mj-lt"/>
                <a:ea typeface="+mj-ea"/>
                <a:cs typeface="+mj-cs"/>
              </a:rPr>
            </a:br>
            <a:endParaRPr lang="en-GB" sz="4400" kern="0" dirty="0">
              <a:solidFill>
                <a:schemeClr val="tx2"/>
              </a:solidFill>
              <a:latin typeface="+mj-lt"/>
              <a:ea typeface="+mj-ea"/>
              <a:cs typeface="+mj-cs"/>
            </a:endParaRPr>
          </a:p>
        </p:txBody>
      </p:sp>
      <p:graphicFrame>
        <p:nvGraphicFramePr>
          <p:cNvPr id="5" name="Content Placeholder 5">
            <a:extLst>
              <a:ext uri="{FF2B5EF4-FFF2-40B4-BE49-F238E27FC236}">
                <a16:creationId xmlns:a16="http://schemas.microsoft.com/office/drawing/2014/main" id="{0725F784-932A-41FE-B1CE-FFF9AF3F66A9}"/>
              </a:ext>
            </a:extLst>
          </p:cNvPr>
          <p:cNvGraphicFramePr>
            <a:graphicFrameLocks/>
          </p:cNvGraphicFramePr>
          <p:nvPr/>
        </p:nvGraphicFramePr>
        <p:xfrm>
          <a:off x="1919289" y="1916114"/>
          <a:ext cx="8143875" cy="4746623"/>
        </p:xfrm>
        <a:graphic>
          <a:graphicData uri="http://schemas.openxmlformats.org/drawingml/2006/table">
            <a:tbl>
              <a:tblPr/>
              <a:tblGrid>
                <a:gridCol w="3977241">
                  <a:extLst>
                    <a:ext uri="{9D8B030D-6E8A-4147-A177-3AD203B41FA5}">
                      <a16:colId xmlns:a16="http://schemas.microsoft.com/office/drawing/2014/main" val="20000"/>
                    </a:ext>
                  </a:extLst>
                </a:gridCol>
                <a:gridCol w="2096845">
                  <a:extLst>
                    <a:ext uri="{9D8B030D-6E8A-4147-A177-3AD203B41FA5}">
                      <a16:colId xmlns:a16="http://schemas.microsoft.com/office/drawing/2014/main" val="20001"/>
                    </a:ext>
                  </a:extLst>
                </a:gridCol>
                <a:gridCol w="2069789">
                  <a:extLst>
                    <a:ext uri="{9D8B030D-6E8A-4147-A177-3AD203B41FA5}">
                      <a16:colId xmlns:a16="http://schemas.microsoft.com/office/drawing/2014/main" val="20002"/>
                    </a:ext>
                  </a:extLst>
                </a:gridCol>
              </a:tblGrid>
              <a:tr h="706943">
                <a:tc>
                  <a:txBody>
                    <a:bodyPr/>
                    <a:lstStyle/>
                    <a:p>
                      <a:pPr algn="l" rtl="0">
                        <a:lnSpc>
                          <a:spcPct val="90000"/>
                        </a:lnSpc>
                      </a:pPr>
                      <a:r>
                        <a:rPr lang="en-GB" sz="2000" b="0" i="0" u="none" strike="noStrike" dirty="0">
                          <a:effectLst/>
                          <a:latin typeface="+mn-lt"/>
                        </a:rPr>
                        <a:t>SKILL, ABILITY OR CHARACTERISTIC</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tcPr>
                </a:tc>
                <a:tc>
                  <a:txBody>
                    <a:bodyPr/>
                    <a:lstStyle/>
                    <a:p>
                      <a:pPr algn="ctr" rtl="0">
                        <a:lnSpc>
                          <a:spcPct val="90000"/>
                        </a:lnSpc>
                      </a:pPr>
                      <a:r>
                        <a:rPr lang="en-GB" sz="2000" b="0" i="0" u="none" strike="noStrike" dirty="0">
                          <a:effectLst/>
                          <a:latin typeface="+mn-lt"/>
                        </a:rPr>
                        <a:t>RANKING IN 2010</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tcPr>
                </a:tc>
                <a:tc>
                  <a:txBody>
                    <a:bodyPr/>
                    <a:lstStyle/>
                    <a:p>
                      <a:pPr algn="ctr" rtl="0">
                        <a:lnSpc>
                          <a:spcPct val="90000"/>
                        </a:lnSpc>
                      </a:pPr>
                      <a:r>
                        <a:rPr lang="en-GB" sz="2000" b="0" i="0" u="none" strike="noStrike" dirty="0">
                          <a:effectLst/>
                          <a:latin typeface="+mn-lt"/>
                        </a:rPr>
                        <a:t>RANKING BY 2015</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tcPr>
                </a:tc>
                <a:extLst>
                  <a:ext uri="{0D108BD9-81ED-4DB2-BD59-A6C34878D82A}">
                    <a16:rowId xmlns:a16="http://schemas.microsoft.com/office/drawing/2014/main" val="10000"/>
                  </a:ext>
                </a:extLst>
              </a:tr>
              <a:tr h="403968">
                <a:tc>
                  <a:txBody>
                    <a:bodyPr/>
                    <a:lstStyle/>
                    <a:p>
                      <a:pPr algn="l" rtl="0">
                        <a:lnSpc>
                          <a:spcPct val="90000"/>
                        </a:lnSpc>
                      </a:pPr>
                      <a:r>
                        <a:rPr lang="en-GB" sz="2000" b="0" i="0" u="none" strike="noStrike" dirty="0">
                          <a:effectLst/>
                          <a:latin typeface="+mn-lt"/>
                        </a:rPr>
                        <a:t>Strategic thinking</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24</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a:effectLst/>
                          <a:latin typeface="+mn-lt"/>
                        </a:rPr>
                        <a:t> 1</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extLst>
                  <a:ext uri="{0D108BD9-81ED-4DB2-BD59-A6C34878D82A}">
                    <a16:rowId xmlns:a16="http://schemas.microsoft.com/office/drawing/2014/main" val="10001"/>
                  </a:ext>
                </a:extLst>
              </a:tr>
              <a:tr h="403968">
                <a:tc>
                  <a:txBody>
                    <a:bodyPr/>
                    <a:lstStyle/>
                    <a:p>
                      <a:pPr algn="l" rtl="0">
                        <a:lnSpc>
                          <a:spcPct val="90000"/>
                        </a:lnSpc>
                      </a:pPr>
                      <a:r>
                        <a:rPr lang="en-GB" sz="2000" b="0" i="0" u="none" strike="noStrike" dirty="0">
                          <a:effectLst/>
                          <a:latin typeface="+mn-lt"/>
                        </a:rPr>
                        <a:t>Team working</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11</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 2</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extLst>
                  <a:ext uri="{0D108BD9-81ED-4DB2-BD59-A6C34878D82A}">
                    <a16:rowId xmlns:a16="http://schemas.microsoft.com/office/drawing/2014/main" val="10002"/>
                  </a:ext>
                </a:extLst>
              </a:tr>
              <a:tr h="403968">
                <a:tc>
                  <a:txBody>
                    <a:bodyPr/>
                    <a:lstStyle/>
                    <a:p>
                      <a:pPr algn="l" rtl="0">
                        <a:lnSpc>
                          <a:spcPct val="90000"/>
                        </a:lnSpc>
                      </a:pPr>
                      <a:r>
                        <a:rPr lang="en-GB" sz="2000" b="0" i="0" u="none" strike="noStrike">
                          <a:effectLst/>
                          <a:latin typeface="+mn-lt"/>
                        </a:rPr>
                        <a:t>Supplier market analysis</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19</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a:effectLst/>
                          <a:latin typeface="+mn-lt"/>
                        </a:rPr>
                        <a:t> 3</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extLst>
                  <a:ext uri="{0D108BD9-81ED-4DB2-BD59-A6C34878D82A}">
                    <a16:rowId xmlns:a16="http://schemas.microsoft.com/office/drawing/2014/main" val="10003"/>
                  </a:ext>
                </a:extLst>
              </a:tr>
              <a:tr h="403968">
                <a:tc>
                  <a:txBody>
                    <a:bodyPr/>
                    <a:lstStyle/>
                    <a:p>
                      <a:pPr algn="l" rtl="0">
                        <a:lnSpc>
                          <a:spcPct val="90000"/>
                        </a:lnSpc>
                      </a:pPr>
                      <a:r>
                        <a:rPr lang="en-GB" sz="2000" b="0" i="0" u="none" strike="noStrike" dirty="0">
                          <a:effectLst/>
                          <a:latin typeface="+mn-lt"/>
                        </a:rPr>
                        <a:t>Influencing &amp; persuasion</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12</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 4</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extLst>
                  <a:ext uri="{0D108BD9-81ED-4DB2-BD59-A6C34878D82A}">
                    <a16:rowId xmlns:a16="http://schemas.microsoft.com/office/drawing/2014/main" val="10004"/>
                  </a:ext>
                </a:extLst>
              </a:tr>
              <a:tr h="403968">
                <a:tc>
                  <a:txBody>
                    <a:bodyPr/>
                    <a:lstStyle/>
                    <a:p>
                      <a:pPr algn="l" rtl="0">
                        <a:lnSpc>
                          <a:spcPct val="90000"/>
                        </a:lnSpc>
                      </a:pPr>
                      <a:r>
                        <a:rPr lang="en-GB" sz="2000" b="0" i="0" u="none" strike="noStrike">
                          <a:effectLst/>
                          <a:latin typeface="+mn-lt"/>
                        </a:rPr>
                        <a:t>Total cost of ownership analysis</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a:effectLst/>
                          <a:latin typeface="+mn-lt"/>
                        </a:rPr>
                        <a:t>23</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 5</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extLst>
                  <a:ext uri="{0D108BD9-81ED-4DB2-BD59-A6C34878D82A}">
                    <a16:rowId xmlns:a16="http://schemas.microsoft.com/office/drawing/2014/main" val="10005"/>
                  </a:ext>
                </a:extLst>
              </a:tr>
              <a:tr h="403968">
                <a:tc>
                  <a:txBody>
                    <a:bodyPr/>
                    <a:lstStyle/>
                    <a:p>
                      <a:pPr algn="l" rtl="0">
                        <a:lnSpc>
                          <a:spcPct val="90000"/>
                        </a:lnSpc>
                      </a:pPr>
                      <a:r>
                        <a:rPr lang="en-GB" sz="2000" b="0" i="0" u="none" strike="noStrike" dirty="0">
                          <a:effectLst/>
                          <a:latin typeface="+mn-lt"/>
                        </a:rPr>
                        <a:t>Integrity &amp; professionalism</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 1</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 6</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extLst>
                  <a:ext uri="{0D108BD9-81ED-4DB2-BD59-A6C34878D82A}">
                    <a16:rowId xmlns:a16="http://schemas.microsoft.com/office/drawing/2014/main" val="10006"/>
                  </a:ext>
                </a:extLst>
              </a:tr>
              <a:tr h="403968">
                <a:tc>
                  <a:txBody>
                    <a:bodyPr/>
                    <a:lstStyle/>
                    <a:p>
                      <a:pPr algn="l" rtl="0">
                        <a:lnSpc>
                          <a:spcPct val="90000"/>
                        </a:lnSpc>
                      </a:pPr>
                      <a:r>
                        <a:rPr lang="en-GB" sz="2000" b="0" i="0" u="none" strike="noStrike">
                          <a:effectLst/>
                          <a:latin typeface="+mn-lt"/>
                        </a:rPr>
                        <a:t>Listening</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a:effectLst/>
                          <a:latin typeface="+mn-lt"/>
                        </a:rPr>
                        <a:t> 5</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 7</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extLst>
                  <a:ext uri="{0D108BD9-81ED-4DB2-BD59-A6C34878D82A}">
                    <a16:rowId xmlns:a16="http://schemas.microsoft.com/office/drawing/2014/main" val="10007"/>
                  </a:ext>
                </a:extLst>
              </a:tr>
              <a:tr h="403968">
                <a:tc>
                  <a:txBody>
                    <a:bodyPr/>
                    <a:lstStyle/>
                    <a:p>
                      <a:pPr algn="l" rtl="0">
                        <a:lnSpc>
                          <a:spcPct val="90000"/>
                        </a:lnSpc>
                      </a:pPr>
                      <a:r>
                        <a:rPr lang="en-GB" sz="2000" b="0" i="0" u="none" strike="noStrike" dirty="0">
                          <a:effectLst/>
                          <a:latin typeface="+mn-lt"/>
                        </a:rPr>
                        <a:t>Purchasing category strategy</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 6</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tc>
                  <a:txBody>
                    <a:bodyPr/>
                    <a:lstStyle/>
                    <a:p>
                      <a:pPr algn="ctr" rtl="0">
                        <a:lnSpc>
                          <a:spcPct val="90000"/>
                        </a:lnSpc>
                      </a:pPr>
                      <a:r>
                        <a:rPr lang="en-GB" sz="2000" b="0" i="0" u="none" strike="noStrike" dirty="0">
                          <a:effectLst/>
                          <a:latin typeface="+mn-lt"/>
                        </a:rPr>
                        <a:t> 8</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2"/>
                    </a:solidFill>
                  </a:tcPr>
                </a:tc>
                <a:extLst>
                  <a:ext uri="{0D108BD9-81ED-4DB2-BD59-A6C34878D82A}">
                    <a16:rowId xmlns:a16="http://schemas.microsoft.com/office/drawing/2014/main" val="10008"/>
                  </a:ext>
                </a:extLst>
              </a:tr>
              <a:tr h="403968">
                <a:tc>
                  <a:txBody>
                    <a:bodyPr/>
                    <a:lstStyle/>
                    <a:p>
                      <a:pPr algn="l" rtl="0">
                        <a:lnSpc>
                          <a:spcPct val="90000"/>
                        </a:lnSpc>
                      </a:pPr>
                      <a:r>
                        <a:rPr lang="en-GB" sz="2000" b="0" i="0" u="none" strike="noStrike">
                          <a:effectLst/>
                          <a:latin typeface="+mn-lt"/>
                        </a:rPr>
                        <a:t>Market knowledge</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 8</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tc>
                  <a:txBody>
                    <a:bodyPr/>
                    <a:lstStyle/>
                    <a:p>
                      <a:pPr algn="ctr" rtl="0">
                        <a:lnSpc>
                          <a:spcPct val="90000"/>
                        </a:lnSpc>
                      </a:pPr>
                      <a:r>
                        <a:rPr lang="en-GB" sz="2000" b="0" i="0" u="none" strike="noStrike" dirty="0">
                          <a:effectLst/>
                          <a:latin typeface="+mn-lt"/>
                        </a:rPr>
                        <a:t> 9</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a:noFill/>
                    </a:lnB>
                    <a:solidFill>
                      <a:schemeClr val="accent1"/>
                    </a:solidFill>
                  </a:tcPr>
                </a:tc>
                <a:extLst>
                  <a:ext uri="{0D108BD9-81ED-4DB2-BD59-A6C34878D82A}">
                    <a16:rowId xmlns:a16="http://schemas.microsoft.com/office/drawing/2014/main" val="10009"/>
                  </a:ext>
                </a:extLst>
              </a:tr>
              <a:tr h="403968">
                <a:tc>
                  <a:txBody>
                    <a:bodyPr/>
                    <a:lstStyle/>
                    <a:p>
                      <a:pPr algn="l" rtl="0">
                        <a:lnSpc>
                          <a:spcPct val="90000"/>
                        </a:lnSpc>
                      </a:pPr>
                      <a:r>
                        <a:rPr lang="en-GB" sz="2000" b="0" i="0" u="none" strike="noStrike" dirty="0">
                          <a:effectLst/>
                          <a:latin typeface="+mn-lt"/>
                        </a:rPr>
                        <a:t>Change management</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solidFill>
                      <a:schemeClr val="accent2"/>
                    </a:solidFill>
                  </a:tcPr>
                </a:tc>
                <a:tc>
                  <a:txBody>
                    <a:bodyPr/>
                    <a:lstStyle/>
                    <a:p>
                      <a:pPr algn="ctr" rtl="0">
                        <a:lnSpc>
                          <a:spcPct val="90000"/>
                        </a:lnSpc>
                      </a:pPr>
                      <a:r>
                        <a:rPr lang="en-GB" sz="2000" b="0" i="0" u="none" strike="noStrike" dirty="0">
                          <a:effectLst/>
                          <a:latin typeface="+mn-lt"/>
                        </a:rPr>
                        <a:t>50</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solidFill>
                      <a:schemeClr val="accent2"/>
                    </a:solidFill>
                  </a:tcPr>
                </a:tc>
                <a:tc>
                  <a:txBody>
                    <a:bodyPr/>
                    <a:lstStyle/>
                    <a:p>
                      <a:pPr algn="ctr" rtl="0">
                        <a:lnSpc>
                          <a:spcPct val="90000"/>
                        </a:lnSpc>
                      </a:pPr>
                      <a:r>
                        <a:rPr lang="en-GB" sz="2000" b="0" i="0" u="none" strike="noStrike" dirty="0">
                          <a:effectLst/>
                          <a:latin typeface="+mn-lt"/>
                        </a:rPr>
                        <a:t>10</a:t>
                      </a:r>
                    </a:p>
                  </a:txBody>
                  <a:tcPr marL="91436" marR="91436" marT="45714" marB="45714">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8">
            <a:extLst>
              <a:ext uri="{FF2B5EF4-FFF2-40B4-BE49-F238E27FC236}">
                <a16:creationId xmlns:a16="http://schemas.microsoft.com/office/drawing/2014/main" id="{4CD20373-2A52-47B7-A20F-E39F11104789}"/>
              </a:ext>
            </a:extLst>
          </p:cNvPr>
          <p:cNvGraphicFramePr>
            <a:graphicFrameLocks/>
          </p:cNvGraphicFramePr>
          <p:nvPr/>
        </p:nvGraphicFramePr>
        <p:xfrm>
          <a:off x="1981200" y="2005013"/>
          <a:ext cx="8154988" cy="4303712"/>
        </p:xfrm>
        <a:graphic>
          <a:graphicData uri="http://schemas.openxmlformats.org/drawingml/2006/table">
            <a:tbl>
              <a:tblPr/>
              <a:tblGrid>
                <a:gridCol w="2717800">
                  <a:extLst>
                    <a:ext uri="{9D8B030D-6E8A-4147-A177-3AD203B41FA5}">
                      <a16:colId xmlns:a16="http://schemas.microsoft.com/office/drawing/2014/main" val="20000"/>
                    </a:ext>
                  </a:extLst>
                </a:gridCol>
                <a:gridCol w="2717800">
                  <a:extLst>
                    <a:ext uri="{9D8B030D-6E8A-4147-A177-3AD203B41FA5}">
                      <a16:colId xmlns:a16="http://schemas.microsoft.com/office/drawing/2014/main" val="20001"/>
                    </a:ext>
                  </a:extLst>
                </a:gridCol>
                <a:gridCol w="2719388">
                  <a:extLst>
                    <a:ext uri="{9D8B030D-6E8A-4147-A177-3AD203B41FA5}">
                      <a16:colId xmlns:a16="http://schemas.microsoft.com/office/drawing/2014/main" val="20002"/>
                    </a:ext>
                  </a:extLst>
                </a:gridCol>
              </a:tblGrid>
              <a:tr h="418275">
                <a:tc>
                  <a:txBody>
                    <a:bodyPr/>
                    <a:lstStyle/>
                    <a:p>
                      <a:pPr marL="0" marR="0" lvl="0" indent="0" algn="l" defTabSz="914400" rtl="0" eaLnBrk="1" fontAlgn="base" latinLnBrk="0" hangingPunct="1">
                        <a:lnSpc>
                          <a:spcPct val="88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Calibri" pitchFamily="34" charset="0"/>
                        </a:rPr>
                        <a:t>STRATEGY</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l" defTabSz="914400" rtl="0" eaLnBrk="1" fontAlgn="base" latinLnBrk="0" hangingPunct="1">
                        <a:lnSpc>
                          <a:spcPct val="88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Calibri" pitchFamily="34" charset="0"/>
                        </a:rPr>
                        <a:t>RELATIONSHIP MANAGEMENT</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l" defTabSz="914400" rtl="0" eaLnBrk="1" fontAlgn="base" latinLnBrk="0" hangingPunct="1">
                        <a:lnSpc>
                          <a:spcPct val="88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Calibri" pitchFamily="34" charset="0"/>
                        </a:rPr>
                        <a:t>DOMAIN EXPERTISE</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0"/>
                  </a:ext>
                </a:extLst>
              </a:tr>
              <a:tr h="3885437">
                <a:tc>
                  <a:txBody>
                    <a:bodyPr/>
                    <a:lstStyle/>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Deep experience and formal procurement process and skills qualifications</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Strategic thinking</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Stakeholder credibility and relationships</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Supplier credibility and relationships</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Change management expertise</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Cultural contexts (there may be more than one)</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Consultative selling skills</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Technical skills requirements for the category and experience of the complexity level</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Sufficient (category) supply industry experience</a:t>
                      </a:r>
                    </a:p>
                    <a:p>
                      <a:pPr marL="285750" marR="0" lvl="0" indent="-285750" algn="l" defTabSz="914400" rtl="0" eaLnBrk="1" fontAlgn="base" latinLnBrk="0" hangingPunct="1">
                        <a:lnSpc>
                          <a:spcPct val="88000"/>
                        </a:lnSpc>
                        <a:spcBef>
                          <a:spcPts val="500"/>
                        </a:spcBef>
                        <a:spcAft>
                          <a:spcPct val="0"/>
                        </a:spcAft>
                        <a:buClrTx/>
                        <a:buSzTx/>
                        <a:buFontTx/>
                        <a:buChar char="•"/>
                        <a:tabLst/>
                      </a:pPr>
                      <a:r>
                        <a:rPr kumimoji="0" lang="en-GB" sz="1800" b="0" i="0" u="none" strike="noStrike" cap="none" normalizeH="0" baseline="0" dirty="0">
                          <a:ln>
                            <a:noFill/>
                          </a:ln>
                          <a:solidFill>
                            <a:schemeClr val="tx1"/>
                          </a:solidFill>
                          <a:effectLst/>
                          <a:latin typeface="Calibri" pitchFamily="34" charset="0"/>
                        </a:rPr>
                        <a:t>Detailed business experience in order to understand requirements</a:t>
                      </a:r>
                    </a:p>
                  </a:txBody>
                  <a:tcPr marL="47625" marR="47625" marT="47618" marB="47618" horzOverflow="overflow">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a:noFill/>
                    </a:lnT>
                    <a:lnB w="9525"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1"/>
                  </a:ext>
                </a:extLst>
              </a:tr>
            </a:tbl>
          </a:graphicData>
        </a:graphic>
      </p:graphicFrame>
      <p:sp>
        <p:nvSpPr>
          <p:cNvPr id="4" name="Title 3">
            <a:extLst>
              <a:ext uri="{FF2B5EF4-FFF2-40B4-BE49-F238E27FC236}">
                <a16:creationId xmlns:a16="http://schemas.microsoft.com/office/drawing/2014/main" id="{6D81FBFF-54AF-4C07-8CD7-A24F1D39EAA3}"/>
              </a:ext>
            </a:extLst>
          </p:cNvPr>
          <p:cNvSpPr>
            <a:spLocks noGrp="1"/>
          </p:cNvSpPr>
          <p:nvPr>
            <p:ph type="title"/>
          </p:nvPr>
        </p:nvSpPr>
        <p:spPr/>
        <p:txBody>
          <a:bodyPr>
            <a:normAutofit/>
          </a:bodyPr>
          <a:lstStyle/>
          <a:p>
            <a:r>
              <a:rPr lang="en-GB" sz="4400" b="1" kern="0" dirty="0">
                <a:solidFill>
                  <a:schemeClr val="tx2"/>
                </a:solidFill>
                <a:latin typeface="+mj-lt"/>
                <a:ea typeface="+mj-ea"/>
                <a:cs typeface="+mj-cs"/>
              </a:rPr>
              <a:t>The Category Management Skill Set (White)</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5591D-98A7-4FFA-8D54-40E957E0361A}"/>
              </a:ext>
            </a:extLst>
          </p:cNvPr>
          <p:cNvSpPr txBox="1">
            <a:spLocks/>
          </p:cNvSpPr>
          <p:nvPr/>
        </p:nvSpPr>
        <p:spPr>
          <a:xfrm>
            <a:off x="1146496" y="228645"/>
            <a:ext cx="9144000" cy="660400"/>
          </a:xfrm>
          <a:prstGeom prst="rect">
            <a:avLst/>
          </a:prstGeom>
        </p:spPr>
        <p:txBody>
          <a:bodyPr/>
          <a:lstStyle/>
          <a:p>
            <a:pPr algn="ctr">
              <a:defRPr/>
            </a:pPr>
            <a:r>
              <a:rPr lang="en-GB" sz="4400" b="1" kern="0" dirty="0">
                <a:solidFill>
                  <a:schemeClr val="tx2"/>
                </a:solidFill>
                <a:latin typeface="+mj-lt"/>
                <a:ea typeface="+mj-ea"/>
                <a:cs typeface="+mj-cs"/>
              </a:rPr>
              <a:t>Snell’s Category Manager Skill Set</a:t>
            </a:r>
            <a:br>
              <a:rPr lang="en-GB" sz="4400" kern="0" dirty="0">
                <a:solidFill>
                  <a:schemeClr val="tx2"/>
                </a:solidFill>
                <a:latin typeface="+mj-lt"/>
                <a:ea typeface="+mj-ea"/>
                <a:cs typeface="+mj-cs"/>
              </a:rPr>
            </a:br>
            <a:endParaRPr lang="en-GB" sz="4400" kern="0" dirty="0">
              <a:solidFill>
                <a:schemeClr val="tx2"/>
              </a:solidFill>
              <a:latin typeface="+mj-lt"/>
              <a:ea typeface="+mj-ea"/>
              <a:cs typeface="+mj-cs"/>
            </a:endParaRPr>
          </a:p>
        </p:txBody>
      </p:sp>
      <p:sp>
        <p:nvSpPr>
          <p:cNvPr id="3" name="Content Placeholder 4">
            <a:extLst>
              <a:ext uri="{FF2B5EF4-FFF2-40B4-BE49-F238E27FC236}">
                <a16:creationId xmlns:a16="http://schemas.microsoft.com/office/drawing/2014/main" id="{17A09BF0-264D-43D9-8057-8C16BF75D5C8}"/>
              </a:ext>
            </a:extLst>
          </p:cNvPr>
          <p:cNvSpPr txBox="1">
            <a:spLocks/>
          </p:cNvSpPr>
          <p:nvPr/>
        </p:nvSpPr>
        <p:spPr>
          <a:xfrm>
            <a:off x="1524000" y="1438276"/>
            <a:ext cx="9144000" cy="5419725"/>
          </a:xfrm>
          <a:prstGeom prst="rect">
            <a:avLst/>
          </a:prstGeom>
        </p:spPr>
        <p:txBody>
          <a:bodyPr>
            <a:normAutofit lnSpcReduction="10000"/>
          </a:bodyPr>
          <a:lstStyle/>
          <a:p>
            <a:pPr marL="742950" lvl="1" indent="-285750">
              <a:spcBef>
                <a:spcPct val="20000"/>
              </a:spcBef>
              <a:buFont typeface="Arial" pitchFamily="34" charset="0"/>
              <a:buChar char="•"/>
              <a:defRPr/>
            </a:pPr>
            <a:r>
              <a:rPr lang="en-GB" sz="2800" kern="0" dirty="0"/>
              <a:t>Change management</a:t>
            </a:r>
          </a:p>
          <a:p>
            <a:pPr marL="742950" lvl="1" indent="-285750">
              <a:spcBef>
                <a:spcPct val="20000"/>
              </a:spcBef>
              <a:buFont typeface="Arial" pitchFamily="34" charset="0"/>
              <a:buChar char="•"/>
              <a:defRPr/>
            </a:pPr>
            <a:r>
              <a:rPr lang="en-GB" sz="2800" kern="0" dirty="0"/>
              <a:t>Commercial awareness</a:t>
            </a:r>
          </a:p>
          <a:p>
            <a:pPr marL="742950" lvl="1" indent="-285750">
              <a:spcBef>
                <a:spcPct val="20000"/>
              </a:spcBef>
              <a:buFont typeface="Arial" pitchFamily="34" charset="0"/>
              <a:buChar char="•"/>
              <a:defRPr/>
            </a:pPr>
            <a:r>
              <a:rPr lang="en-GB" sz="2800" kern="0" dirty="0"/>
              <a:t>Communication</a:t>
            </a:r>
          </a:p>
          <a:p>
            <a:pPr marL="742950" lvl="1" indent="-285750">
              <a:spcBef>
                <a:spcPct val="20000"/>
              </a:spcBef>
              <a:buFont typeface="Arial" pitchFamily="34" charset="0"/>
              <a:buChar char="•"/>
              <a:defRPr/>
            </a:pPr>
            <a:r>
              <a:rPr lang="en-GB" sz="2800" kern="0" dirty="0"/>
              <a:t>Creativity</a:t>
            </a:r>
          </a:p>
          <a:p>
            <a:pPr marL="742950" lvl="1" indent="-285750">
              <a:spcBef>
                <a:spcPct val="20000"/>
              </a:spcBef>
              <a:buFont typeface="Arial" pitchFamily="34" charset="0"/>
              <a:buChar char="•"/>
              <a:defRPr/>
            </a:pPr>
            <a:r>
              <a:rPr lang="en-GB" sz="2800" kern="0" dirty="0"/>
              <a:t>Flexibility</a:t>
            </a:r>
          </a:p>
          <a:p>
            <a:pPr marL="742950" lvl="1" indent="-285750">
              <a:spcBef>
                <a:spcPct val="20000"/>
              </a:spcBef>
              <a:buFont typeface="Arial" pitchFamily="34" charset="0"/>
              <a:buChar char="•"/>
              <a:defRPr/>
            </a:pPr>
            <a:r>
              <a:rPr lang="en-GB" sz="2800" kern="0" dirty="0"/>
              <a:t>Leadership</a:t>
            </a:r>
          </a:p>
          <a:p>
            <a:pPr marL="742950" lvl="1" indent="-285750">
              <a:spcBef>
                <a:spcPct val="20000"/>
              </a:spcBef>
              <a:buFont typeface="Arial" pitchFamily="34" charset="0"/>
              <a:buChar char="•"/>
              <a:defRPr/>
            </a:pPr>
            <a:r>
              <a:rPr lang="en-GB" sz="2800" kern="0" dirty="0"/>
              <a:t>Market knowledge</a:t>
            </a:r>
          </a:p>
          <a:p>
            <a:pPr marL="742950" lvl="1" indent="-285750">
              <a:spcBef>
                <a:spcPct val="20000"/>
              </a:spcBef>
              <a:buFont typeface="Arial" pitchFamily="34" charset="0"/>
              <a:buChar char="•"/>
              <a:defRPr/>
            </a:pPr>
            <a:r>
              <a:rPr lang="en-GB" sz="2800" kern="0" dirty="0"/>
              <a:t>Persuasion</a:t>
            </a:r>
          </a:p>
          <a:p>
            <a:pPr marL="742950" lvl="1" indent="-285750">
              <a:spcBef>
                <a:spcPct val="20000"/>
              </a:spcBef>
              <a:buFont typeface="Arial" pitchFamily="34" charset="0"/>
              <a:buChar char="•"/>
              <a:defRPr/>
            </a:pPr>
            <a:r>
              <a:rPr lang="en-GB" sz="2800" kern="0" dirty="0"/>
              <a:t>Procurement skills</a:t>
            </a:r>
          </a:p>
          <a:p>
            <a:pPr marL="742950" lvl="1" indent="-285750">
              <a:spcBef>
                <a:spcPct val="20000"/>
              </a:spcBef>
              <a:buFont typeface="Arial" pitchFamily="34" charset="0"/>
              <a:buChar char="•"/>
              <a:defRPr/>
            </a:pPr>
            <a:r>
              <a:rPr lang="en-GB" sz="2800" kern="0" dirty="0"/>
              <a:t>Tenacity</a:t>
            </a:r>
          </a:p>
          <a:p>
            <a:pPr marL="742950" lvl="1" indent="-285750">
              <a:spcBef>
                <a:spcPct val="20000"/>
              </a:spcBef>
              <a:buFont typeface="Arial" pitchFamily="34" charset="0"/>
              <a:buChar char="•"/>
              <a:defRPr/>
            </a:pPr>
            <a:r>
              <a:rPr lang="en-GB" sz="2800" kern="0" dirty="0"/>
              <a:t>Vision</a:t>
            </a:r>
          </a:p>
          <a:p>
            <a:pPr marL="179388" lvl="1">
              <a:spcBef>
                <a:spcPct val="20000"/>
              </a:spcBef>
              <a:defRPr/>
            </a:pPr>
            <a:endParaRPr lang="en-GB" sz="2800" kern="0" dirty="0"/>
          </a:p>
          <a:p>
            <a:pPr marL="742950" lvl="1" indent="-285750">
              <a:spcBef>
                <a:spcPct val="20000"/>
              </a:spcBef>
              <a:buFont typeface="Arial" pitchFamily="34" charset="0"/>
              <a:buChar char="•"/>
              <a:defRPr/>
            </a:pPr>
            <a:endParaRPr lang="en-GB" sz="2800" kern="0" dirty="0"/>
          </a:p>
          <a:p>
            <a:pPr marL="742950" lvl="1" indent="-285750">
              <a:spcBef>
                <a:spcPct val="20000"/>
              </a:spcBef>
              <a:buFont typeface="Arial" pitchFamily="34" charset="0"/>
              <a:buChar char="•"/>
              <a:defRPr/>
            </a:pPr>
            <a:endParaRPr lang="en-GB" sz="2800" kern="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3DBB-B3D8-46D1-B823-4CDF25FF9258}"/>
              </a:ext>
            </a:extLst>
          </p:cNvPr>
          <p:cNvSpPr txBox="1">
            <a:spLocks/>
          </p:cNvSpPr>
          <p:nvPr/>
        </p:nvSpPr>
        <p:spPr>
          <a:xfrm>
            <a:off x="1115737" y="0"/>
            <a:ext cx="10494626" cy="1289050"/>
          </a:xfrm>
          <a:prstGeom prst="rect">
            <a:avLst/>
          </a:prstGeom>
        </p:spPr>
        <p:txBody>
          <a:bodyPr/>
          <a:lstStyle/>
          <a:p>
            <a:pPr>
              <a:defRPr/>
            </a:pPr>
            <a:r>
              <a:rPr lang="en-GB" sz="4000" b="1" kern="0" dirty="0">
                <a:solidFill>
                  <a:schemeClr val="tx2"/>
                </a:solidFill>
                <a:latin typeface="Arial" panose="020B0604020202020204" pitchFamily="34" charset="0"/>
                <a:ea typeface="+mj-ea"/>
                <a:cs typeface="Arial" panose="020B0604020202020204" pitchFamily="34" charset="0"/>
              </a:rPr>
              <a:t>Skills required for the consultancy role in PM</a:t>
            </a:r>
            <a:br>
              <a:rPr lang="en-GB" sz="4000" b="1" kern="0" dirty="0">
                <a:solidFill>
                  <a:schemeClr val="tx2"/>
                </a:solidFill>
                <a:latin typeface="Arial" panose="020B0604020202020204" pitchFamily="34" charset="0"/>
                <a:ea typeface="+mj-ea"/>
                <a:cs typeface="Arial" panose="020B0604020202020204" pitchFamily="34" charset="0"/>
              </a:rPr>
            </a:br>
            <a:endParaRPr lang="en-GB" sz="4000" b="1" kern="0" dirty="0">
              <a:solidFill>
                <a:schemeClr val="tx2"/>
              </a:solidFill>
              <a:latin typeface="Arial" panose="020B0604020202020204" pitchFamily="34" charset="0"/>
              <a:ea typeface="+mj-ea"/>
              <a:cs typeface="Arial" panose="020B0604020202020204" pitchFamily="34" charset="0"/>
            </a:endParaRPr>
          </a:p>
        </p:txBody>
      </p:sp>
      <p:sp>
        <p:nvSpPr>
          <p:cNvPr id="3" name="Content Placeholder 4">
            <a:extLst>
              <a:ext uri="{FF2B5EF4-FFF2-40B4-BE49-F238E27FC236}">
                <a16:creationId xmlns:a16="http://schemas.microsoft.com/office/drawing/2014/main" id="{71361310-7995-4217-908C-A2DBC319E50A}"/>
              </a:ext>
            </a:extLst>
          </p:cNvPr>
          <p:cNvSpPr txBox="1">
            <a:spLocks/>
          </p:cNvSpPr>
          <p:nvPr/>
        </p:nvSpPr>
        <p:spPr>
          <a:xfrm>
            <a:off x="156594" y="1289050"/>
            <a:ext cx="11730605" cy="5419725"/>
          </a:xfrm>
          <a:prstGeom prst="rect">
            <a:avLst/>
          </a:prstGeom>
        </p:spPr>
        <p:txBody>
          <a:bodyPr>
            <a:normAutofit/>
          </a:bodyPr>
          <a:lstStyle/>
          <a:p>
            <a:pPr marL="742950" lvl="1" indent="-285750">
              <a:spcBef>
                <a:spcPct val="20000"/>
              </a:spcBef>
              <a:buFont typeface="Arial" pitchFamily="34" charset="0"/>
              <a:buChar char="•"/>
              <a:defRPr/>
            </a:pPr>
            <a:r>
              <a:rPr lang="en-GB" sz="2800" b="1" kern="0" dirty="0"/>
              <a:t>Attitude</a:t>
            </a:r>
            <a:r>
              <a:rPr lang="en-GB" sz="2800" kern="0" dirty="0"/>
              <a:t> – how they approach the work</a:t>
            </a:r>
          </a:p>
          <a:p>
            <a:pPr marL="742950" lvl="1" indent="-285750">
              <a:spcBef>
                <a:spcPct val="20000"/>
              </a:spcBef>
              <a:buFont typeface="Arial" pitchFamily="34" charset="0"/>
              <a:buChar char="•"/>
              <a:defRPr/>
            </a:pPr>
            <a:r>
              <a:rPr lang="en-GB" sz="2800" b="1" kern="0" dirty="0"/>
              <a:t>Skills</a:t>
            </a:r>
            <a:r>
              <a:rPr lang="en-GB" sz="2800" kern="0" dirty="0"/>
              <a:t> – what they can do</a:t>
            </a:r>
          </a:p>
          <a:p>
            <a:pPr marL="742950" lvl="1" indent="-285750">
              <a:spcBef>
                <a:spcPct val="20000"/>
              </a:spcBef>
              <a:buFont typeface="Arial" pitchFamily="34" charset="0"/>
              <a:buChar char="•"/>
              <a:defRPr/>
            </a:pPr>
            <a:r>
              <a:rPr lang="en-GB" sz="2800" b="1" kern="0" dirty="0"/>
              <a:t>Knowledge</a:t>
            </a:r>
            <a:r>
              <a:rPr lang="en-GB" sz="2800" kern="0" dirty="0"/>
              <a:t> – what they know</a:t>
            </a:r>
          </a:p>
          <a:p>
            <a:pPr marL="742950" lvl="1" indent="-285750">
              <a:spcBef>
                <a:spcPct val="20000"/>
              </a:spcBef>
              <a:buFont typeface="Arial" pitchFamily="34" charset="0"/>
              <a:buChar char="•"/>
              <a:defRPr/>
            </a:pPr>
            <a:r>
              <a:rPr lang="en-GB" sz="2800" b="1" kern="0" dirty="0"/>
              <a:t>Differentiation</a:t>
            </a:r>
            <a:r>
              <a:rPr lang="en-GB" sz="2800" kern="0" dirty="0"/>
              <a:t> – what unique benefits they bring to the work</a:t>
            </a:r>
          </a:p>
          <a:p>
            <a:pPr marL="742950" lvl="1" indent="-285750">
              <a:spcBef>
                <a:spcPct val="20000"/>
              </a:spcBef>
              <a:buFont typeface="Arial" pitchFamily="34" charset="0"/>
              <a:buChar char="•"/>
              <a:defRPr/>
            </a:pPr>
            <a:r>
              <a:rPr lang="en-GB" sz="2800" b="1" kern="0" dirty="0"/>
              <a:t>Currency</a:t>
            </a:r>
            <a:r>
              <a:rPr lang="en-GB" sz="2800" kern="0" dirty="0"/>
              <a:t> – how up-to-date they are</a:t>
            </a:r>
          </a:p>
          <a:p>
            <a:pPr marL="742950" lvl="1" indent="-285750">
              <a:spcBef>
                <a:spcPct val="20000"/>
              </a:spcBef>
              <a:buFont typeface="Arial" pitchFamily="34" charset="0"/>
              <a:buChar char="•"/>
              <a:defRPr/>
            </a:pPr>
            <a:r>
              <a:rPr lang="en-GB" sz="2800" b="1" kern="0" dirty="0"/>
              <a:t>Client focus</a:t>
            </a:r>
            <a:r>
              <a:rPr lang="en-GB" sz="2800" kern="0" dirty="0"/>
              <a:t> – how they see service and the wider social interest</a:t>
            </a:r>
          </a:p>
          <a:p>
            <a:pPr marL="742950" lvl="1" indent="-285750">
              <a:spcBef>
                <a:spcPct val="20000"/>
              </a:spcBef>
              <a:buFont typeface="Arial" pitchFamily="34" charset="0"/>
              <a:buChar char="•"/>
              <a:defRPr/>
            </a:pPr>
            <a:r>
              <a:rPr lang="en-GB" sz="2800" b="1" kern="0" dirty="0"/>
              <a:t>Ethics</a:t>
            </a:r>
            <a:r>
              <a:rPr lang="en-GB" sz="2800" kern="0" dirty="0"/>
              <a:t> – their positions on standards, trust, confidentiality, impartiality and objectivity</a:t>
            </a:r>
          </a:p>
          <a:p>
            <a:pPr marL="742950" lvl="1" indent="-285750">
              <a:spcBef>
                <a:spcPct val="20000"/>
              </a:spcBef>
              <a:buFont typeface="Arial" pitchFamily="34" charset="0"/>
              <a:buChar char="•"/>
              <a:defRPr/>
            </a:pPr>
            <a:r>
              <a:rPr lang="en-GB" sz="2800" b="1" kern="0" dirty="0"/>
              <a:t>Cost-effectiveness</a:t>
            </a:r>
            <a:r>
              <a:rPr lang="en-GB" sz="2800" kern="0" dirty="0"/>
              <a:t> – their flexibility, quality and value for money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785E06D6-61C6-43C6-9FBC-54B152613F2B}"/>
              </a:ext>
            </a:extLst>
          </p:cNvPr>
          <p:cNvSpPr>
            <a:spLocks noGrp="1"/>
          </p:cNvSpPr>
          <p:nvPr>
            <p:ph type="title"/>
          </p:nvPr>
        </p:nvSpPr>
        <p:spPr>
          <a:xfrm>
            <a:off x="1524000" y="0"/>
            <a:ext cx="9144000" cy="1143000"/>
          </a:xfrm>
        </p:spPr>
        <p:txBody>
          <a:bodyPr>
            <a:normAutofit fontScale="90000"/>
          </a:bodyPr>
          <a:lstStyle/>
          <a:p>
            <a:br>
              <a:rPr lang="en-GB" altLang="en-US" b="1"/>
            </a:br>
            <a:r>
              <a:rPr lang="en-GB" altLang="en-US" b="1"/>
              <a:t>Top 10 Qualities of a Project Manager – A Consultants View</a:t>
            </a:r>
            <a:br>
              <a:rPr lang="en-GB" altLang="en-US"/>
            </a:br>
            <a:endParaRPr lang="en-GB" altLang="en-US"/>
          </a:p>
        </p:txBody>
      </p:sp>
      <p:sp>
        <p:nvSpPr>
          <p:cNvPr id="5" name="Content Placeholder 4">
            <a:extLst>
              <a:ext uri="{FF2B5EF4-FFF2-40B4-BE49-F238E27FC236}">
                <a16:creationId xmlns:a16="http://schemas.microsoft.com/office/drawing/2014/main" id="{C55AE0E0-C6A3-4709-8E9E-D6831838FFB5}"/>
              </a:ext>
            </a:extLst>
          </p:cNvPr>
          <p:cNvSpPr>
            <a:spLocks noGrp="1"/>
          </p:cNvSpPr>
          <p:nvPr>
            <p:ph idx="1"/>
          </p:nvPr>
        </p:nvSpPr>
        <p:spPr>
          <a:xfrm>
            <a:off x="148206" y="1261875"/>
            <a:ext cx="11655104" cy="5445125"/>
          </a:xfrm>
        </p:spPr>
        <p:txBody>
          <a:bodyPr/>
          <a:lstStyle/>
          <a:p>
            <a:pPr lvl="1">
              <a:defRPr/>
            </a:pPr>
            <a:r>
              <a:rPr lang="en-GB" dirty="0">
                <a:ea typeface="+mn-ea"/>
                <a:cs typeface="+mn-cs"/>
              </a:rPr>
              <a:t>Inspires a Shared Vision</a:t>
            </a:r>
          </a:p>
          <a:p>
            <a:pPr lvl="1">
              <a:defRPr/>
            </a:pPr>
            <a:r>
              <a:rPr lang="en-GB" dirty="0">
                <a:ea typeface="+mn-ea"/>
                <a:cs typeface="+mn-cs"/>
              </a:rPr>
              <a:t>Good Communicator</a:t>
            </a:r>
          </a:p>
          <a:p>
            <a:pPr lvl="1">
              <a:defRPr/>
            </a:pPr>
            <a:r>
              <a:rPr lang="en-GB" dirty="0">
                <a:ea typeface="+mn-ea"/>
                <a:cs typeface="+mn-cs"/>
              </a:rPr>
              <a:t>Integrity</a:t>
            </a:r>
          </a:p>
          <a:p>
            <a:pPr lvl="1">
              <a:defRPr/>
            </a:pPr>
            <a:r>
              <a:rPr lang="en-GB" dirty="0">
                <a:ea typeface="+mn-ea"/>
                <a:cs typeface="+mn-cs"/>
              </a:rPr>
              <a:t>Enthusiasm</a:t>
            </a:r>
          </a:p>
          <a:p>
            <a:pPr lvl="1">
              <a:defRPr/>
            </a:pPr>
            <a:r>
              <a:rPr lang="en-GB" dirty="0">
                <a:ea typeface="+mn-ea"/>
                <a:cs typeface="+mn-cs"/>
              </a:rPr>
              <a:t>Empathy</a:t>
            </a:r>
          </a:p>
          <a:p>
            <a:pPr lvl="1">
              <a:defRPr/>
            </a:pPr>
            <a:r>
              <a:rPr lang="en-GB" dirty="0">
                <a:ea typeface="+mn-ea"/>
                <a:cs typeface="+mn-cs"/>
              </a:rPr>
              <a:t>Competence</a:t>
            </a:r>
          </a:p>
          <a:p>
            <a:pPr lvl="1">
              <a:defRPr/>
            </a:pPr>
            <a:r>
              <a:rPr lang="en-GB" dirty="0">
                <a:ea typeface="+mn-ea"/>
                <a:cs typeface="+mn-cs"/>
              </a:rPr>
              <a:t>Ability to Delegate Tasks</a:t>
            </a:r>
          </a:p>
          <a:p>
            <a:pPr lvl="1">
              <a:defRPr/>
            </a:pPr>
            <a:r>
              <a:rPr lang="en-GB" dirty="0">
                <a:ea typeface="+mn-ea"/>
                <a:cs typeface="+mn-cs"/>
              </a:rPr>
              <a:t>Cool Under Pressure</a:t>
            </a:r>
          </a:p>
          <a:p>
            <a:pPr lvl="1">
              <a:defRPr/>
            </a:pPr>
            <a:r>
              <a:rPr lang="en-GB" dirty="0">
                <a:ea typeface="+mn-ea"/>
                <a:cs typeface="+mn-cs"/>
              </a:rPr>
              <a:t> </a:t>
            </a:r>
            <a:r>
              <a:rPr lang="en-GB" dirty="0"/>
              <a:t>Team-Building Skills</a:t>
            </a:r>
          </a:p>
          <a:p>
            <a:pPr lvl="1">
              <a:defRPr/>
            </a:pPr>
            <a:r>
              <a:rPr lang="en-GB" dirty="0"/>
              <a:t>Problem Solving Skills</a:t>
            </a:r>
          </a:p>
          <a:p>
            <a:pPr lvl="4">
              <a:defRPr/>
            </a:pPr>
            <a:endParaRPr lang="en-GB" dirty="0">
              <a:ea typeface="+mn-ea"/>
              <a:cs typeface="+mn-cs"/>
            </a:endParaRPr>
          </a:p>
          <a:p>
            <a:pPr>
              <a:defRPr/>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5C34DA-137B-445E-BAD9-5F94BBA8523A}"/>
              </a:ext>
            </a:extLst>
          </p:cNvPr>
          <p:cNvSpPr txBox="1">
            <a:spLocks/>
          </p:cNvSpPr>
          <p:nvPr/>
        </p:nvSpPr>
        <p:spPr>
          <a:xfrm>
            <a:off x="1409350" y="0"/>
            <a:ext cx="8801450" cy="1289050"/>
          </a:xfrm>
          <a:prstGeom prst="rect">
            <a:avLst/>
          </a:prstGeom>
        </p:spPr>
        <p:txBody>
          <a:bodyPr/>
          <a:lstStyle/>
          <a:p>
            <a:pPr>
              <a:defRPr/>
            </a:pPr>
            <a:r>
              <a:rPr lang="en-GB" sz="4400" b="1" kern="0" dirty="0">
                <a:solidFill>
                  <a:schemeClr val="tx2"/>
                </a:solidFill>
                <a:latin typeface="+mj-lt"/>
                <a:ea typeface="+mj-ea"/>
                <a:cs typeface="+mj-cs"/>
              </a:rPr>
              <a:t>Emotional intelligence (EQ</a:t>
            </a:r>
          </a:p>
          <a:p>
            <a:pPr algn="ctr">
              <a:defRPr/>
            </a:pPr>
            <a:br>
              <a:rPr lang="en-GB" sz="4400" kern="0" dirty="0">
                <a:solidFill>
                  <a:schemeClr val="tx2"/>
                </a:solidFill>
                <a:latin typeface="+mj-lt"/>
                <a:ea typeface="+mj-ea"/>
                <a:cs typeface="+mj-cs"/>
              </a:rPr>
            </a:br>
            <a:endParaRPr lang="en-GB" sz="4400" kern="0" dirty="0">
              <a:solidFill>
                <a:schemeClr val="tx2"/>
              </a:solidFill>
              <a:latin typeface="+mj-lt"/>
              <a:ea typeface="+mj-ea"/>
              <a:cs typeface="+mj-cs"/>
            </a:endParaRPr>
          </a:p>
        </p:txBody>
      </p:sp>
      <p:sp>
        <p:nvSpPr>
          <p:cNvPr id="5" name="Content Placeholder 4">
            <a:extLst>
              <a:ext uri="{FF2B5EF4-FFF2-40B4-BE49-F238E27FC236}">
                <a16:creationId xmlns:a16="http://schemas.microsoft.com/office/drawing/2014/main" id="{3C99C34E-3B92-4DCB-A09B-F34DD3B5F748}"/>
              </a:ext>
            </a:extLst>
          </p:cNvPr>
          <p:cNvSpPr txBox="1">
            <a:spLocks/>
          </p:cNvSpPr>
          <p:nvPr/>
        </p:nvSpPr>
        <p:spPr>
          <a:xfrm>
            <a:off x="404069" y="1228551"/>
            <a:ext cx="11541853" cy="5419725"/>
          </a:xfrm>
          <a:prstGeom prst="rect">
            <a:avLst/>
          </a:prstGeom>
        </p:spPr>
        <p:txBody>
          <a:bodyPr/>
          <a:lstStyle/>
          <a:p>
            <a:pPr marL="285750" indent="-285750">
              <a:lnSpc>
                <a:spcPct val="106000"/>
              </a:lnSpc>
              <a:spcBef>
                <a:spcPct val="20000"/>
              </a:spcBef>
              <a:buFontTx/>
              <a:buChar char="–"/>
              <a:defRPr/>
            </a:pPr>
            <a:r>
              <a:rPr lang="en-GB" sz="2800" b="1" kern="0" dirty="0"/>
              <a:t>Emotional Intelligence (EQ) considers that a manager has the required levels of skills to manage: -</a:t>
            </a:r>
          </a:p>
          <a:p>
            <a:pPr marL="742950" lvl="1" indent="-285750">
              <a:lnSpc>
                <a:spcPct val="106000"/>
              </a:lnSpc>
              <a:spcBef>
                <a:spcPct val="20000"/>
              </a:spcBef>
              <a:buFontTx/>
              <a:buChar char="–"/>
              <a:defRPr/>
            </a:pPr>
            <a:r>
              <a:rPr lang="en-GB" sz="2800" kern="0" dirty="0"/>
              <a:t>Self-awareness skills</a:t>
            </a:r>
          </a:p>
          <a:p>
            <a:pPr marL="742950" lvl="1" indent="-285750">
              <a:lnSpc>
                <a:spcPct val="106000"/>
              </a:lnSpc>
              <a:spcBef>
                <a:spcPct val="20000"/>
              </a:spcBef>
              <a:buFontTx/>
              <a:buChar char="–"/>
              <a:defRPr/>
            </a:pPr>
            <a:r>
              <a:rPr lang="en-GB" sz="2800" kern="0" dirty="0"/>
              <a:t>Self-regulation skills</a:t>
            </a:r>
          </a:p>
          <a:p>
            <a:pPr marL="742950" lvl="1" indent="-285750">
              <a:lnSpc>
                <a:spcPct val="106000"/>
              </a:lnSpc>
              <a:spcBef>
                <a:spcPct val="20000"/>
              </a:spcBef>
              <a:buFontTx/>
              <a:buChar char="–"/>
              <a:defRPr/>
            </a:pPr>
            <a:r>
              <a:rPr lang="en-GB" sz="2800" kern="0" dirty="0"/>
              <a:t>Motivation skills</a:t>
            </a:r>
          </a:p>
          <a:p>
            <a:pPr marL="742950" lvl="1" indent="-285750">
              <a:lnSpc>
                <a:spcPct val="106000"/>
              </a:lnSpc>
              <a:spcBef>
                <a:spcPct val="20000"/>
              </a:spcBef>
              <a:buFontTx/>
              <a:buChar char="–"/>
              <a:defRPr/>
            </a:pPr>
            <a:r>
              <a:rPr lang="en-GB" sz="2800" kern="0" dirty="0"/>
              <a:t>Empathy  skills</a:t>
            </a:r>
          </a:p>
          <a:p>
            <a:pPr marL="742950" lvl="1" indent="-285750">
              <a:lnSpc>
                <a:spcPct val="106000"/>
              </a:lnSpc>
              <a:spcBef>
                <a:spcPct val="20000"/>
              </a:spcBef>
              <a:buFontTx/>
              <a:buChar char="–"/>
              <a:defRPr/>
            </a:pPr>
            <a:r>
              <a:rPr lang="en-GB" sz="2800" kern="0" dirty="0"/>
              <a:t>Social skills</a:t>
            </a:r>
          </a:p>
          <a:p>
            <a:pPr marL="342900" indent="-342900">
              <a:spcBef>
                <a:spcPct val="20000"/>
              </a:spcBef>
              <a:buFontTx/>
              <a:buChar char="•"/>
              <a:defRPr/>
            </a:pPr>
            <a:endParaRPr lang="en-GB" sz="3200" kern="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F7E7641-EFCD-4C53-8AF9-4AF4605C9BA7}"/>
              </a:ext>
            </a:extLst>
          </p:cNvPr>
          <p:cNvSpPr>
            <a:spLocks noGrp="1" noChangeArrowheads="1"/>
          </p:cNvSpPr>
          <p:nvPr>
            <p:ph type="title"/>
          </p:nvPr>
        </p:nvSpPr>
        <p:spPr/>
        <p:txBody>
          <a:bodyPr/>
          <a:lstStyle/>
          <a:p>
            <a:r>
              <a:rPr lang="en-GB" altLang="en-US" b="1"/>
              <a:t>The Skills of the Project Manager</a:t>
            </a:r>
          </a:p>
        </p:txBody>
      </p:sp>
      <p:sp>
        <p:nvSpPr>
          <p:cNvPr id="23555" name="Rectangle 3">
            <a:extLst>
              <a:ext uri="{FF2B5EF4-FFF2-40B4-BE49-F238E27FC236}">
                <a16:creationId xmlns:a16="http://schemas.microsoft.com/office/drawing/2014/main" id="{7E26F12C-1B6B-4009-8330-4B7ED6C6C010}"/>
              </a:ext>
            </a:extLst>
          </p:cNvPr>
          <p:cNvSpPr>
            <a:spLocks noGrp="1" noChangeArrowheads="1"/>
          </p:cNvSpPr>
          <p:nvPr>
            <p:ph type="body" idx="1"/>
          </p:nvPr>
        </p:nvSpPr>
        <p:spPr>
          <a:xfrm>
            <a:off x="305499" y="1335248"/>
            <a:ext cx="11647152" cy="4687888"/>
          </a:xfrm>
        </p:spPr>
        <p:txBody>
          <a:bodyPr/>
          <a:lstStyle/>
          <a:p>
            <a:pPr algn="just"/>
            <a:r>
              <a:rPr lang="en-GB" altLang="en-US" dirty="0"/>
              <a:t>“The project manager requires a set of skills that will encourage &amp; lead the project team to succeed and to create customer confidence in the project team.” </a:t>
            </a:r>
          </a:p>
          <a:p>
            <a:pPr lvl="2" algn="just"/>
            <a:r>
              <a:rPr lang="en-GB" altLang="en-US" dirty="0"/>
              <a:t>Leadership skills;</a:t>
            </a:r>
          </a:p>
          <a:p>
            <a:pPr lvl="2" algn="just"/>
            <a:r>
              <a:rPr lang="en-GB" altLang="en-US" dirty="0"/>
              <a:t>Communication skills;</a:t>
            </a:r>
          </a:p>
          <a:p>
            <a:pPr lvl="2" algn="just"/>
            <a:r>
              <a:rPr lang="en-GB" altLang="en-US" dirty="0"/>
              <a:t>Delegation skills;</a:t>
            </a:r>
          </a:p>
          <a:p>
            <a:pPr lvl="2" algn="just"/>
            <a:r>
              <a:rPr lang="en-GB" altLang="en-US" dirty="0"/>
              <a:t>Problem-solving skills;</a:t>
            </a:r>
          </a:p>
          <a:p>
            <a:pPr lvl="2" algn="just"/>
            <a:r>
              <a:rPr lang="en-GB" altLang="en-US" dirty="0"/>
              <a:t>Change-management skills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75C8D95-6361-481F-B293-3D55CF58615D}"/>
              </a:ext>
            </a:extLst>
          </p:cNvPr>
          <p:cNvSpPr>
            <a:spLocks noGrp="1" noChangeArrowheads="1"/>
          </p:cNvSpPr>
          <p:nvPr>
            <p:ph type="title"/>
          </p:nvPr>
        </p:nvSpPr>
        <p:spPr/>
        <p:txBody>
          <a:bodyPr/>
          <a:lstStyle/>
          <a:p>
            <a:r>
              <a:rPr lang="en-GB" altLang="en-US" b="1"/>
              <a:t>The Skills of the Project Manager</a:t>
            </a:r>
          </a:p>
        </p:txBody>
      </p:sp>
      <p:sp>
        <p:nvSpPr>
          <p:cNvPr id="24579" name="Rectangle 3">
            <a:extLst>
              <a:ext uri="{FF2B5EF4-FFF2-40B4-BE49-F238E27FC236}">
                <a16:creationId xmlns:a16="http://schemas.microsoft.com/office/drawing/2014/main" id="{B831A7BB-0EA1-4AC4-BF16-E8E52EC2D435}"/>
              </a:ext>
            </a:extLst>
          </p:cNvPr>
          <p:cNvSpPr>
            <a:spLocks noGrp="1" noChangeArrowheads="1"/>
          </p:cNvSpPr>
          <p:nvPr>
            <p:ph type="body" idx="1"/>
          </p:nvPr>
        </p:nvSpPr>
        <p:spPr>
          <a:xfrm>
            <a:off x="255165" y="1393971"/>
            <a:ext cx="11774648" cy="4687888"/>
          </a:xfrm>
        </p:spPr>
        <p:txBody>
          <a:bodyPr/>
          <a:lstStyle/>
          <a:p>
            <a:r>
              <a:rPr lang="en-GB" altLang="en-US" b="1" dirty="0"/>
              <a:t>Leadership skills;</a:t>
            </a:r>
          </a:p>
          <a:p>
            <a:pPr lvl="2"/>
            <a:r>
              <a:rPr lang="en-GB" altLang="en-US" dirty="0"/>
              <a:t>Show enthusiasm about the project;</a:t>
            </a:r>
          </a:p>
          <a:p>
            <a:pPr lvl="2"/>
            <a:r>
              <a:rPr lang="en-GB" altLang="en-US" dirty="0"/>
              <a:t>Be positive &amp; realistic about the projects outcomes;</a:t>
            </a:r>
          </a:p>
          <a:p>
            <a:pPr lvl="2"/>
            <a:r>
              <a:rPr lang="en-GB" altLang="en-US" dirty="0"/>
              <a:t>Understand &amp; communicate hoe this project fits into the ‘big-picture.’</a:t>
            </a:r>
          </a:p>
          <a:p>
            <a:pPr lvl="2"/>
            <a:r>
              <a:rPr lang="en-GB" altLang="en-US" dirty="0"/>
              <a:t>Delegate tasks appropriately – do not take on too much &amp; do not ‘dump’ tasks;</a:t>
            </a:r>
          </a:p>
          <a:p>
            <a:pPr lvl="2"/>
            <a:r>
              <a:rPr lang="en-GB" altLang="en-US" dirty="0"/>
              <a:t>Build team spirit – democracy (co-operation &amp; participation);</a:t>
            </a:r>
          </a:p>
          <a:p>
            <a:pPr lvl="2"/>
            <a:r>
              <a:rPr lang="en-GB" altLang="en-US" dirty="0"/>
              <a:t>Don’t be constrained by organisational structures – e.g. the paradox of matrix Vs functional structures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AE1E6E1-F867-4770-B3DC-513F37F97E39}"/>
              </a:ext>
            </a:extLst>
          </p:cNvPr>
          <p:cNvSpPr txBox="1">
            <a:spLocks noChangeArrowheads="1"/>
          </p:cNvSpPr>
          <p:nvPr/>
        </p:nvSpPr>
        <p:spPr>
          <a:xfrm>
            <a:off x="2209800" y="228600"/>
            <a:ext cx="7696200" cy="914400"/>
          </a:xfrm>
          <a:prstGeom prst="rect">
            <a:avLst/>
          </a:prstGeom>
        </p:spPr>
        <p:txBody>
          <a:bodyPr/>
          <a:lstStyle/>
          <a:p>
            <a:pPr algn="ctr">
              <a:defRPr/>
            </a:pPr>
            <a:r>
              <a:rPr lang="en-GB" sz="4400" b="1" kern="0" dirty="0">
                <a:solidFill>
                  <a:schemeClr val="tx2"/>
                </a:solidFill>
                <a:latin typeface="+mj-lt"/>
                <a:ea typeface="+mj-ea"/>
                <a:cs typeface="+mj-cs"/>
              </a:rPr>
              <a:t>The Key Leadership Variables</a:t>
            </a:r>
          </a:p>
        </p:txBody>
      </p:sp>
      <p:sp>
        <p:nvSpPr>
          <p:cNvPr id="26627" name="Rectangle 3">
            <a:extLst>
              <a:ext uri="{FF2B5EF4-FFF2-40B4-BE49-F238E27FC236}">
                <a16:creationId xmlns:a16="http://schemas.microsoft.com/office/drawing/2014/main" id="{EB9B9A9E-35B2-444D-900D-49BC4DF4AA9A}"/>
              </a:ext>
            </a:extLst>
          </p:cNvPr>
          <p:cNvSpPr>
            <a:spLocks noChangeArrowheads="1"/>
          </p:cNvSpPr>
          <p:nvPr/>
        </p:nvSpPr>
        <p:spPr bwMode="auto">
          <a:xfrm>
            <a:off x="1524000" y="5410201"/>
            <a:ext cx="91440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Taken together these 4 variables form the total Leadership situation. The “art of Leadership” is to find the best balance between them in the light of the total situation</a:t>
            </a:r>
          </a:p>
        </p:txBody>
      </p:sp>
      <p:sp>
        <p:nvSpPr>
          <p:cNvPr id="26628" name="Rectangle 4">
            <a:extLst>
              <a:ext uri="{FF2B5EF4-FFF2-40B4-BE49-F238E27FC236}">
                <a16:creationId xmlns:a16="http://schemas.microsoft.com/office/drawing/2014/main" id="{1CBBA929-482A-4C68-8BE3-902775C9A025}"/>
              </a:ext>
            </a:extLst>
          </p:cNvPr>
          <p:cNvSpPr>
            <a:spLocks noChangeArrowheads="1"/>
          </p:cNvSpPr>
          <p:nvPr/>
        </p:nvSpPr>
        <p:spPr bwMode="auto">
          <a:xfrm>
            <a:off x="3505200" y="1219200"/>
            <a:ext cx="5486400" cy="3657600"/>
          </a:xfrm>
          <a:prstGeom prst="rect">
            <a:avLst/>
          </a:prstGeom>
          <a:solidFill>
            <a:schemeClr val="bg1"/>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en-US" altLang="en-US" sz="2400"/>
          </a:p>
        </p:txBody>
      </p:sp>
      <p:sp>
        <p:nvSpPr>
          <p:cNvPr id="26629" name="Line 5">
            <a:extLst>
              <a:ext uri="{FF2B5EF4-FFF2-40B4-BE49-F238E27FC236}">
                <a16:creationId xmlns:a16="http://schemas.microsoft.com/office/drawing/2014/main" id="{7D51E46A-A9CE-48B5-BE7D-138C0B882A4D}"/>
              </a:ext>
            </a:extLst>
          </p:cNvPr>
          <p:cNvSpPr>
            <a:spLocks noChangeShapeType="1"/>
          </p:cNvSpPr>
          <p:nvPr/>
        </p:nvSpPr>
        <p:spPr bwMode="auto">
          <a:xfrm>
            <a:off x="6172200" y="1219200"/>
            <a:ext cx="0" cy="3657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0" name="Line 6">
            <a:extLst>
              <a:ext uri="{FF2B5EF4-FFF2-40B4-BE49-F238E27FC236}">
                <a16:creationId xmlns:a16="http://schemas.microsoft.com/office/drawing/2014/main" id="{0CFA504E-A598-4971-9DAA-19184BF50165}"/>
              </a:ext>
            </a:extLst>
          </p:cNvPr>
          <p:cNvSpPr>
            <a:spLocks noChangeShapeType="1"/>
          </p:cNvSpPr>
          <p:nvPr/>
        </p:nvSpPr>
        <p:spPr bwMode="auto">
          <a:xfrm>
            <a:off x="3505200" y="3048000"/>
            <a:ext cx="5486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1" name="Text Box 8">
            <a:extLst>
              <a:ext uri="{FF2B5EF4-FFF2-40B4-BE49-F238E27FC236}">
                <a16:creationId xmlns:a16="http://schemas.microsoft.com/office/drawing/2014/main" id="{1C9E82DA-FDBD-4C2A-87E1-525091D17B3F}"/>
              </a:ext>
            </a:extLst>
          </p:cNvPr>
          <p:cNvSpPr txBox="1">
            <a:spLocks noChangeArrowheads="1"/>
          </p:cNvSpPr>
          <p:nvPr/>
        </p:nvSpPr>
        <p:spPr bwMode="auto">
          <a:xfrm>
            <a:off x="3581400" y="1295400"/>
            <a:ext cx="335280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Leader	</a:t>
            </a:r>
            <a:r>
              <a:rPr lang="en-GB" altLang="en-US" sz="2400"/>
              <a:t>	</a:t>
            </a:r>
          </a:p>
          <a:p>
            <a:pPr>
              <a:spcBef>
                <a:spcPct val="0"/>
              </a:spcBef>
            </a:pPr>
            <a:r>
              <a:rPr lang="en-GB" altLang="en-US" sz="1800"/>
              <a:t>Skills			</a:t>
            </a:r>
          </a:p>
          <a:p>
            <a:pPr>
              <a:spcBef>
                <a:spcPct val="0"/>
              </a:spcBef>
            </a:pPr>
            <a:r>
              <a:rPr lang="en-GB" altLang="en-US" sz="1800"/>
              <a:t>Knowledge</a:t>
            </a:r>
          </a:p>
          <a:p>
            <a:pPr>
              <a:spcBef>
                <a:spcPct val="0"/>
              </a:spcBef>
            </a:pPr>
            <a:r>
              <a:rPr lang="en-GB" altLang="en-US" sz="1800"/>
              <a:t>Personality</a:t>
            </a:r>
          </a:p>
          <a:p>
            <a:pPr>
              <a:spcBef>
                <a:spcPct val="0"/>
              </a:spcBef>
            </a:pPr>
            <a:r>
              <a:rPr lang="en-GB" altLang="en-US" sz="1800"/>
              <a:t>Power</a:t>
            </a:r>
          </a:p>
        </p:txBody>
      </p:sp>
      <p:sp>
        <p:nvSpPr>
          <p:cNvPr id="26632" name="Text Box 9">
            <a:extLst>
              <a:ext uri="{FF2B5EF4-FFF2-40B4-BE49-F238E27FC236}">
                <a16:creationId xmlns:a16="http://schemas.microsoft.com/office/drawing/2014/main" id="{7DE5E114-8206-43BE-9D2D-7066F12D449A}"/>
              </a:ext>
            </a:extLst>
          </p:cNvPr>
          <p:cNvSpPr txBox="1">
            <a:spLocks noChangeArrowheads="1"/>
          </p:cNvSpPr>
          <p:nvPr/>
        </p:nvSpPr>
        <p:spPr bwMode="auto">
          <a:xfrm>
            <a:off x="3581400" y="2971800"/>
            <a:ext cx="2590800" cy="183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Subordinates	</a:t>
            </a:r>
            <a:endParaRPr lang="en-GB" altLang="en-US" sz="2400"/>
          </a:p>
          <a:p>
            <a:pPr>
              <a:spcBef>
                <a:spcPct val="0"/>
              </a:spcBef>
            </a:pPr>
            <a:r>
              <a:rPr lang="en-GB" altLang="en-US" sz="1800"/>
              <a:t>Skills</a:t>
            </a:r>
          </a:p>
          <a:p>
            <a:pPr>
              <a:spcBef>
                <a:spcPct val="0"/>
              </a:spcBef>
            </a:pPr>
            <a:r>
              <a:rPr lang="en-GB" altLang="en-US" sz="1800"/>
              <a:t>Motivation</a:t>
            </a:r>
          </a:p>
          <a:p>
            <a:pPr>
              <a:spcBef>
                <a:spcPct val="0"/>
              </a:spcBef>
            </a:pPr>
            <a:r>
              <a:rPr lang="en-GB" altLang="en-US" sz="1800"/>
              <a:t>Perception of the leader</a:t>
            </a:r>
          </a:p>
          <a:p>
            <a:pPr>
              <a:spcBef>
                <a:spcPct val="0"/>
              </a:spcBef>
            </a:pPr>
            <a:r>
              <a:rPr lang="en-GB" altLang="en-US" sz="1800"/>
              <a:t>includes groups and/or the individual</a:t>
            </a:r>
            <a:endParaRPr lang="en-GB" altLang="en-US" sz="2400"/>
          </a:p>
        </p:txBody>
      </p:sp>
      <p:sp>
        <p:nvSpPr>
          <p:cNvPr id="26633" name="Text Box 10">
            <a:extLst>
              <a:ext uri="{FF2B5EF4-FFF2-40B4-BE49-F238E27FC236}">
                <a16:creationId xmlns:a16="http://schemas.microsoft.com/office/drawing/2014/main" id="{D00C16BB-9C0F-44D9-9885-C2ED45878C9D}"/>
              </a:ext>
            </a:extLst>
          </p:cNvPr>
          <p:cNvSpPr txBox="1">
            <a:spLocks noChangeArrowheads="1"/>
          </p:cNvSpPr>
          <p:nvPr/>
        </p:nvSpPr>
        <p:spPr bwMode="auto">
          <a:xfrm>
            <a:off x="6324600" y="2971801"/>
            <a:ext cx="25908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Environment/</a:t>
            </a:r>
          </a:p>
          <a:p>
            <a:pPr>
              <a:spcBef>
                <a:spcPct val="0"/>
              </a:spcBef>
              <a:buFontTx/>
              <a:buNone/>
            </a:pPr>
            <a:r>
              <a:rPr lang="en-GB" altLang="en-US" sz="2400" b="1"/>
              <a:t>Situation</a:t>
            </a:r>
          </a:p>
          <a:p>
            <a:pPr>
              <a:spcBef>
                <a:spcPct val="0"/>
              </a:spcBef>
            </a:pPr>
            <a:r>
              <a:rPr lang="en-GB" altLang="en-US" sz="1800"/>
              <a:t>The dynamic affect of the environment which continually changes the situation for leadership</a:t>
            </a:r>
            <a:endParaRPr lang="en-GB" altLang="en-US" sz="2400" b="1"/>
          </a:p>
        </p:txBody>
      </p:sp>
      <p:sp>
        <p:nvSpPr>
          <p:cNvPr id="26634" name="Text Box 12">
            <a:extLst>
              <a:ext uri="{FF2B5EF4-FFF2-40B4-BE49-F238E27FC236}">
                <a16:creationId xmlns:a16="http://schemas.microsoft.com/office/drawing/2014/main" id="{EA59E05D-20B9-4427-8FBB-B5F14E803FD2}"/>
              </a:ext>
            </a:extLst>
          </p:cNvPr>
          <p:cNvSpPr txBox="1">
            <a:spLocks noChangeArrowheads="1"/>
          </p:cNvSpPr>
          <p:nvPr/>
        </p:nvSpPr>
        <p:spPr bwMode="auto">
          <a:xfrm>
            <a:off x="6248400" y="1295401"/>
            <a:ext cx="24384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Task/Goals</a:t>
            </a:r>
          </a:p>
          <a:p>
            <a:pPr>
              <a:spcBef>
                <a:spcPct val="0"/>
              </a:spcBef>
            </a:pPr>
            <a:r>
              <a:rPr lang="en-GB" altLang="en-US" sz="1800"/>
              <a:t>Linked to the objective  of the organisation and function</a:t>
            </a:r>
          </a:p>
          <a:p>
            <a:pPr>
              <a:spcBef>
                <a:spcPct val="0"/>
              </a:spcBef>
            </a:pPr>
            <a:endParaRPr lang="en-GB" altLang="en-US" sz="1800"/>
          </a:p>
          <a:p>
            <a:pPr>
              <a:spcBef>
                <a:spcPct val="0"/>
              </a:spcBef>
            </a:pPr>
            <a:endParaRPr lang="en-GB" altLang="en-US" sz="2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9C08424-A4B3-48EC-8C2C-73ADFD10D6BF}"/>
              </a:ext>
            </a:extLst>
          </p:cNvPr>
          <p:cNvSpPr txBox="1">
            <a:spLocks noChangeArrowheads="1"/>
          </p:cNvSpPr>
          <p:nvPr/>
        </p:nvSpPr>
        <p:spPr>
          <a:xfrm>
            <a:off x="1524000" y="1"/>
            <a:ext cx="9144000" cy="1052513"/>
          </a:xfrm>
          <a:prstGeom prst="rect">
            <a:avLst/>
          </a:prstGeom>
        </p:spPr>
        <p:txBody>
          <a:bodyPr/>
          <a:lstStyle/>
          <a:p>
            <a:pPr algn="ctr">
              <a:defRPr/>
            </a:pPr>
            <a:r>
              <a:rPr lang="en-GB" sz="4400" b="1" kern="0" dirty="0">
                <a:solidFill>
                  <a:schemeClr val="tx2"/>
                </a:solidFill>
                <a:latin typeface="+mj-lt"/>
                <a:ea typeface="+mj-ea"/>
                <a:cs typeface="+mj-cs"/>
              </a:rPr>
              <a:t>Adair (1973) – Functional or Action-Centred Leadership </a:t>
            </a:r>
          </a:p>
        </p:txBody>
      </p:sp>
      <p:sp>
        <p:nvSpPr>
          <p:cNvPr id="27651" name="Oval 3">
            <a:extLst>
              <a:ext uri="{FF2B5EF4-FFF2-40B4-BE49-F238E27FC236}">
                <a16:creationId xmlns:a16="http://schemas.microsoft.com/office/drawing/2014/main" id="{94B78DAA-456A-40BA-AFB4-71C6401D80CD}"/>
              </a:ext>
            </a:extLst>
          </p:cNvPr>
          <p:cNvSpPr>
            <a:spLocks noChangeArrowheads="1"/>
          </p:cNvSpPr>
          <p:nvPr/>
        </p:nvSpPr>
        <p:spPr bwMode="auto">
          <a:xfrm>
            <a:off x="4724400" y="2057400"/>
            <a:ext cx="2286000" cy="2286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7652" name="Oval 4">
            <a:extLst>
              <a:ext uri="{FF2B5EF4-FFF2-40B4-BE49-F238E27FC236}">
                <a16:creationId xmlns:a16="http://schemas.microsoft.com/office/drawing/2014/main" id="{485B6A66-57C1-4388-B635-88AD8A70C99D}"/>
              </a:ext>
            </a:extLst>
          </p:cNvPr>
          <p:cNvSpPr>
            <a:spLocks noChangeArrowheads="1"/>
          </p:cNvSpPr>
          <p:nvPr/>
        </p:nvSpPr>
        <p:spPr bwMode="auto">
          <a:xfrm>
            <a:off x="3733800" y="3200400"/>
            <a:ext cx="2286000" cy="228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7653" name="Oval 5">
            <a:extLst>
              <a:ext uri="{FF2B5EF4-FFF2-40B4-BE49-F238E27FC236}">
                <a16:creationId xmlns:a16="http://schemas.microsoft.com/office/drawing/2014/main" id="{C26B4144-6269-473A-BF54-ED8D88E14E4F}"/>
              </a:ext>
            </a:extLst>
          </p:cNvPr>
          <p:cNvSpPr>
            <a:spLocks noChangeArrowheads="1"/>
          </p:cNvSpPr>
          <p:nvPr/>
        </p:nvSpPr>
        <p:spPr bwMode="auto">
          <a:xfrm>
            <a:off x="5334000" y="3200400"/>
            <a:ext cx="2286000" cy="228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7654" name="Oval 6">
            <a:extLst>
              <a:ext uri="{FF2B5EF4-FFF2-40B4-BE49-F238E27FC236}">
                <a16:creationId xmlns:a16="http://schemas.microsoft.com/office/drawing/2014/main" id="{E2A383C0-F420-46FB-87A2-AD6D4F971FD3}"/>
              </a:ext>
            </a:extLst>
          </p:cNvPr>
          <p:cNvSpPr>
            <a:spLocks noChangeArrowheads="1"/>
          </p:cNvSpPr>
          <p:nvPr/>
        </p:nvSpPr>
        <p:spPr bwMode="auto">
          <a:xfrm>
            <a:off x="4572000" y="1981200"/>
            <a:ext cx="2286000" cy="228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7655" name="Oval 10">
            <a:extLst>
              <a:ext uri="{FF2B5EF4-FFF2-40B4-BE49-F238E27FC236}">
                <a16:creationId xmlns:a16="http://schemas.microsoft.com/office/drawing/2014/main" id="{63592102-7C69-4120-9F8E-BBA11F5494CB}"/>
              </a:ext>
            </a:extLst>
          </p:cNvPr>
          <p:cNvSpPr>
            <a:spLocks noChangeArrowheads="1"/>
          </p:cNvSpPr>
          <p:nvPr/>
        </p:nvSpPr>
        <p:spPr bwMode="auto">
          <a:xfrm>
            <a:off x="3505200" y="1752600"/>
            <a:ext cx="4419600" cy="44196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27656" name="Line 11">
            <a:extLst>
              <a:ext uri="{FF2B5EF4-FFF2-40B4-BE49-F238E27FC236}">
                <a16:creationId xmlns:a16="http://schemas.microsoft.com/office/drawing/2014/main" id="{1652480F-D933-4B88-89F0-DE5792FA9DBC}"/>
              </a:ext>
            </a:extLst>
          </p:cNvPr>
          <p:cNvSpPr>
            <a:spLocks noChangeShapeType="1"/>
          </p:cNvSpPr>
          <p:nvPr/>
        </p:nvSpPr>
        <p:spPr bwMode="auto">
          <a:xfrm flipH="1">
            <a:off x="7162800" y="2438400"/>
            <a:ext cx="12192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57" name="Text Box 12">
            <a:extLst>
              <a:ext uri="{FF2B5EF4-FFF2-40B4-BE49-F238E27FC236}">
                <a16:creationId xmlns:a16="http://schemas.microsoft.com/office/drawing/2014/main" id="{5BC2A07C-2DAA-4565-BCF6-580867991A16}"/>
              </a:ext>
            </a:extLst>
          </p:cNvPr>
          <p:cNvSpPr txBox="1">
            <a:spLocks noChangeArrowheads="1"/>
          </p:cNvSpPr>
          <p:nvPr/>
        </p:nvSpPr>
        <p:spPr bwMode="auto">
          <a:xfrm>
            <a:off x="8366125" y="1946276"/>
            <a:ext cx="138211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  </a:t>
            </a:r>
            <a:r>
              <a:rPr lang="en-GB" altLang="en-US" sz="2400" b="1"/>
              <a:t>Total </a:t>
            </a:r>
          </a:p>
          <a:p>
            <a:pPr>
              <a:spcBef>
                <a:spcPct val="0"/>
              </a:spcBef>
              <a:buFontTx/>
              <a:buNone/>
            </a:pPr>
            <a:r>
              <a:rPr lang="en-GB" altLang="en-US" sz="2400" b="1"/>
              <a:t>Situation</a:t>
            </a:r>
            <a:endParaRPr lang="en-GB" altLang="en-US" sz="2400"/>
          </a:p>
        </p:txBody>
      </p:sp>
      <p:sp>
        <p:nvSpPr>
          <p:cNvPr id="27658" name="Text Box 13">
            <a:extLst>
              <a:ext uri="{FF2B5EF4-FFF2-40B4-BE49-F238E27FC236}">
                <a16:creationId xmlns:a16="http://schemas.microsoft.com/office/drawing/2014/main" id="{740C2E31-0B23-4EAA-95A8-007D7A048CF5}"/>
              </a:ext>
            </a:extLst>
          </p:cNvPr>
          <p:cNvSpPr txBox="1">
            <a:spLocks noChangeArrowheads="1"/>
          </p:cNvSpPr>
          <p:nvPr/>
        </p:nvSpPr>
        <p:spPr bwMode="auto">
          <a:xfrm>
            <a:off x="5181601" y="2286001"/>
            <a:ext cx="97174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 </a:t>
            </a:r>
            <a:r>
              <a:rPr lang="en-GB" altLang="en-US" sz="2400" b="1"/>
              <a:t>Task </a:t>
            </a:r>
          </a:p>
          <a:p>
            <a:pPr>
              <a:spcBef>
                <a:spcPct val="0"/>
              </a:spcBef>
              <a:buFontTx/>
              <a:buNone/>
            </a:pPr>
            <a:r>
              <a:rPr lang="en-GB" altLang="en-US" sz="2400" b="1"/>
              <a:t>Needs</a:t>
            </a:r>
            <a:endParaRPr lang="en-GB" altLang="en-US" sz="2400"/>
          </a:p>
        </p:txBody>
      </p:sp>
      <p:sp>
        <p:nvSpPr>
          <p:cNvPr id="27659" name="Text Box 14">
            <a:extLst>
              <a:ext uri="{FF2B5EF4-FFF2-40B4-BE49-F238E27FC236}">
                <a16:creationId xmlns:a16="http://schemas.microsoft.com/office/drawing/2014/main" id="{D8F21C47-DDCE-4BBD-9155-3A30B566303C}"/>
              </a:ext>
            </a:extLst>
          </p:cNvPr>
          <p:cNvSpPr txBox="1">
            <a:spLocks noChangeArrowheads="1"/>
          </p:cNvSpPr>
          <p:nvPr/>
        </p:nvSpPr>
        <p:spPr bwMode="auto">
          <a:xfrm>
            <a:off x="6019801" y="4191001"/>
            <a:ext cx="16305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Individual </a:t>
            </a:r>
          </a:p>
          <a:p>
            <a:pPr>
              <a:spcBef>
                <a:spcPct val="0"/>
              </a:spcBef>
              <a:buFontTx/>
              <a:buNone/>
            </a:pPr>
            <a:r>
              <a:rPr lang="en-GB" altLang="en-US" sz="2400" b="1"/>
              <a:t>Needs</a:t>
            </a:r>
          </a:p>
        </p:txBody>
      </p:sp>
      <p:sp>
        <p:nvSpPr>
          <p:cNvPr id="27660" name="Text Box 15">
            <a:extLst>
              <a:ext uri="{FF2B5EF4-FFF2-40B4-BE49-F238E27FC236}">
                <a16:creationId xmlns:a16="http://schemas.microsoft.com/office/drawing/2014/main" id="{4EF7F6DF-C505-4CA0-A1F5-213686E829AC}"/>
              </a:ext>
            </a:extLst>
          </p:cNvPr>
          <p:cNvSpPr txBox="1">
            <a:spLocks noChangeArrowheads="1"/>
          </p:cNvSpPr>
          <p:nvPr/>
        </p:nvSpPr>
        <p:spPr bwMode="auto">
          <a:xfrm>
            <a:off x="3962400" y="4114801"/>
            <a:ext cx="11280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Group </a:t>
            </a:r>
          </a:p>
          <a:p>
            <a:pPr>
              <a:spcBef>
                <a:spcPct val="0"/>
              </a:spcBef>
              <a:buFontTx/>
              <a:buNone/>
            </a:pPr>
            <a:r>
              <a:rPr lang="en-GB" altLang="en-US" sz="2400" b="1"/>
              <a:t>Needs</a:t>
            </a:r>
          </a:p>
        </p:txBody>
      </p:sp>
      <p:sp>
        <p:nvSpPr>
          <p:cNvPr id="27661" name="Line 18">
            <a:extLst>
              <a:ext uri="{FF2B5EF4-FFF2-40B4-BE49-F238E27FC236}">
                <a16:creationId xmlns:a16="http://schemas.microsoft.com/office/drawing/2014/main" id="{2F61D645-2236-466C-B0A6-6ADEC583B7A0}"/>
              </a:ext>
            </a:extLst>
          </p:cNvPr>
          <p:cNvSpPr>
            <a:spLocks noChangeShapeType="1"/>
          </p:cNvSpPr>
          <p:nvPr/>
        </p:nvSpPr>
        <p:spPr bwMode="auto">
          <a:xfrm>
            <a:off x="3200400" y="1371600"/>
            <a:ext cx="1981200"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62" name="Text Box 19">
            <a:extLst>
              <a:ext uri="{FF2B5EF4-FFF2-40B4-BE49-F238E27FC236}">
                <a16:creationId xmlns:a16="http://schemas.microsoft.com/office/drawing/2014/main" id="{F0A4FFB0-96C0-4BAF-86DC-9620B04F26FE}"/>
              </a:ext>
            </a:extLst>
          </p:cNvPr>
          <p:cNvSpPr txBox="1">
            <a:spLocks noChangeArrowheads="1"/>
          </p:cNvSpPr>
          <p:nvPr/>
        </p:nvSpPr>
        <p:spPr bwMode="auto">
          <a:xfrm>
            <a:off x="1524001" y="1066801"/>
            <a:ext cx="2454275"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Task Functions</a:t>
            </a:r>
          </a:p>
          <a:p>
            <a:pPr>
              <a:spcBef>
                <a:spcPct val="0"/>
              </a:spcBef>
            </a:pPr>
            <a:r>
              <a:rPr lang="en-GB" altLang="en-US" sz="1800"/>
              <a:t>set objectives</a:t>
            </a:r>
          </a:p>
          <a:p>
            <a:pPr>
              <a:spcBef>
                <a:spcPct val="0"/>
              </a:spcBef>
            </a:pPr>
            <a:r>
              <a:rPr lang="en-GB" altLang="en-US" sz="1800"/>
              <a:t>planning</a:t>
            </a:r>
          </a:p>
          <a:p>
            <a:pPr>
              <a:spcBef>
                <a:spcPct val="0"/>
              </a:spcBef>
            </a:pPr>
            <a:r>
              <a:rPr lang="en-GB" altLang="en-US" sz="1800"/>
              <a:t>allocating responsibility</a:t>
            </a:r>
          </a:p>
          <a:p>
            <a:pPr>
              <a:spcBef>
                <a:spcPct val="0"/>
              </a:spcBef>
            </a:pPr>
            <a:r>
              <a:rPr lang="en-GB" altLang="en-US" sz="1800"/>
              <a:t>setting standards of performance</a:t>
            </a:r>
          </a:p>
          <a:p>
            <a:pPr>
              <a:spcBef>
                <a:spcPct val="0"/>
              </a:spcBef>
            </a:pPr>
            <a:endParaRPr lang="en-GB" altLang="en-US" sz="1800" b="1"/>
          </a:p>
        </p:txBody>
      </p:sp>
      <p:sp>
        <p:nvSpPr>
          <p:cNvPr id="27663" name="Text Box 21">
            <a:extLst>
              <a:ext uri="{FF2B5EF4-FFF2-40B4-BE49-F238E27FC236}">
                <a16:creationId xmlns:a16="http://schemas.microsoft.com/office/drawing/2014/main" id="{4A645389-F393-4E9D-9397-02D743CDBD5C}"/>
              </a:ext>
            </a:extLst>
          </p:cNvPr>
          <p:cNvSpPr txBox="1">
            <a:spLocks noChangeArrowheads="1"/>
          </p:cNvSpPr>
          <p:nvPr/>
        </p:nvSpPr>
        <p:spPr bwMode="auto">
          <a:xfrm>
            <a:off x="1524001" y="3886201"/>
            <a:ext cx="2193925"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Group Functions</a:t>
            </a:r>
          </a:p>
          <a:p>
            <a:pPr>
              <a:spcBef>
                <a:spcPct val="0"/>
              </a:spcBef>
            </a:pPr>
            <a:r>
              <a:rPr lang="en-GB" altLang="en-US" sz="1800"/>
              <a:t>team-building</a:t>
            </a:r>
          </a:p>
          <a:p>
            <a:pPr>
              <a:spcBef>
                <a:spcPct val="0"/>
              </a:spcBef>
            </a:pPr>
            <a:r>
              <a:rPr lang="en-GB" altLang="en-US" sz="1800"/>
              <a:t>motivation</a:t>
            </a:r>
          </a:p>
          <a:p>
            <a:pPr>
              <a:spcBef>
                <a:spcPct val="0"/>
              </a:spcBef>
            </a:pPr>
            <a:r>
              <a:rPr lang="en-GB" altLang="en-US" sz="1800"/>
              <a:t>communication</a:t>
            </a:r>
          </a:p>
          <a:p>
            <a:pPr>
              <a:spcBef>
                <a:spcPct val="0"/>
              </a:spcBef>
            </a:pPr>
            <a:r>
              <a:rPr lang="en-GB" altLang="en-US" sz="1800"/>
              <a:t>discipline</a:t>
            </a:r>
          </a:p>
          <a:p>
            <a:pPr>
              <a:spcBef>
                <a:spcPct val="0"/>
              </a:spcBef>
            </a:pPr>
            <a:r>
              <a:rPr lang="en-GB" altLang="en-US" sz="1800"/>
              <a:t>group representative </a:t>
            </a:r>
          </a:p>
          <a:p>
            <a:pPr>
              <a:spcBef>
                <a:spcPct val="0"/>
              </a:spcBef>
            </a:pPr>
            <a:endParaRPr lang="en-GB" altLang="en-US" sz="2400"/>
          </a:p>
        </p:txBody>
      </p:sp>
      <p:sp>
        <p:nvSpPr>
          <p:cNvPr id="27664" name="Line 22">
            <a:extLst>
              <a:ext uri="{FF2B5EF4-FFF2-40B4-BE49-F238E27FC236}">
                <a16:creationId xmlns:a16="http://schemas.microsoft.com/office/drawing/2014/main" id="{72A957A7-8E91-4FE5-A80E-1ECFB7FB17C9}"/>
              </a:ext>
            </a:extLst>
          </p:cNvPr>
          <p:cNvSpPr>
            <a:spLocks noChangeShapeType="1"/>
          </p:cNvSpPr>
          <p:nvPr/>
        </p:nvSpPr>
        <p:spPr bwMode="auto">
          <a:xfrm>
            <a:off x="3352800" y="4191000"/>
            <a:ext cx="68580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65" name="Text Box 23">
            <a:extLst>
              <a:ext uri="{FF2B5EF4-FFF2-40B4-BE49-F238E27FC236}">
                <a16:creationId xmlns:a16="http://schemas.microsoft.com/office/drawing/2014/main" id="{586E9DDE-E343-45A0-BCA9-151E5649FB01}"/>
              </a:ext>
            </a:extLst>
          </p:cNvPr>
          <p:cNvSpPr txBox="1">
            <a:spLocks noChangeArrowheads="1"/>
          </p:cNvSpPr>
          <p:nvPr/>
        </p:nvSpPr>
        <p:spPr bwMode="auto">
          <a:xfrm>
            <a:off x="8213726" y="3695701"/>
            <a:ext cx="2911475"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b="1"/>
              <a:t>Individual Functions</a:t>
            </a:r>
          </a:p>
          <a:p>
            <a:pPr>
              <a:spcBef>
                <a:spcPct val="0"/>
              </a:spcBef>
            </a:pPr>
            <a:r>
              <a:rPr lang="en-GB" altLang="en-US" sz="1800"/>
              <a:t>coaching</a:t>
            </a:r>
          </a:p>
          <a:p>
            <a:pPr>
              <a:spcBef>
                <a:spcPct val="0"/>
              </a:spcBef>
            </a:pPr>
            <a:r>
              <a:rPr lang="en-GB" altLang="en-US" sz="1800"/>
              <a:t>counselling</a:t>
            </a:r>
          </a:p>
          <a:p>
            <a:pPr>
              <a:spcBef>
                <a:spcPct val="0"/>
              </a:spcBef>
            </a:pPr>
            <a:r>
              <a:rPr lang="en-GB" altLang="en-US" sz="1800"/>
              <a:t>motivation</a:t>
            </a:r>
          </a:p>
          <a:p>
            <a:pPr>
              <a:spcBef>
                <a:spcPct val="0"/>
              </a:spcBef>
            </a:pPr>
            <a:r>
              <a:rPr lang="en-GB" altLang="en-US" sz="1800"/>
              <a:t>training &amp; development</a:t>
            </a:r>
            <a:endParaRPr lang="en-GB" altLang="en-US" sz="2400"/>
          </a:p>
        </p:txBody>
      </p:sp>
      <p:sp>
        <p:nvSpPr>
          <p:cNvPr id="27666" name="Line 24">
            <a:extLst>
              <a:ext uri="{FF2B5EF4-FFF2-40B4-BE49-F238E27FC236}">
                <a16:creationId xmlns:a16="http://schemas.microsoft.com/office/drawing/2014/main" id="{77F46ED2-E960-4E85-8999-16F36F388246}"/>
              </a:ext>
            </a:extLst>
          </p:cNvPr>
          <p:cNvSpPr>
            <a:spLocks noChangeShapeType="1"/>
          </p:cNvSpPr>
          <p:nvPr/>
        </p:nvSpPr>
        <p:spPr bwMode="auto">
          <a:xfrm flipH="1">
            <a:off x="7086600" y="3886200"/>
            <a:ext cx="11430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17CCFC3-330C-4CD9-9C36-86F746F45A1D}"/>
              </a:ext>
            </a:extLst>
          </p:cNvPr>
          <p:cNvSpPr>
            <a:spLocks noGrp="1" noChangeArrowheads="1"/>
          </p:cNvSpPr>
          <p:nvPr>
            <p:ph type="title"/>
          </p:nvPr>
        </p:nvSpPr>
        <p:spPr/>
        <p:txBody>
          <a:bodyPr/>
          <a:lstStyle/>
          <a:p>
            <a:r>
              <a:rPr lang="en-GB" altLang="en-US" b="1"/>
              <a:t>The Skills of the Project Manager</a:t>
            </a:r>
          </a:p>
        </p:txBody>
      </p:sp>
      <p:sp>
        <p:nvSpPr>
          <p:cNvPr id="28675" name="Rectangle 3">
            <a:extLst>
              <a:ext uri="{FF2B5EF4-FFF2-40B4-BE49-F238E27FC236}">
                <a16:creationId xmlns:a16="http://schemas.microsoft.com/office/drawing/2014/main" id="{A4E13D28-9EDD-440D-AAE9-5EA8D21305B4}"/>
              </a:ext>
            </a:extLst>
          </p:cNvPr>
          <p:cNvSpPr>
            <a:spLocks noGrp="1" noChangeArrowheads="1"/>
          </p:cNvSpPr>
          <p:nvPr>
            <p:ph type="body" idx="1"/>
          </p:nvPr>
        </p:nvSpPr>
        <p:spPr>
          <a:xfrm>
            <a:off x="381000" y="1452694"/>
            <a:ext cx="11489422" cy="4687888"/>
          </a:xfrm>
        </p:spPr>
        <p:txBody>
          <a:bodyPr/>
          <a:lstStyle/>
          <a:p>
            <a:r>
              <a:rPr lang="en-GB" altLang="en-US" b="1" dirty="0"/>
              <a:t>Communication</a:t>
            </a:r>
          </a:p>
          <a:p>
            <a:pPr lvl="2"/>
            <a:r>
              <a:rPr lang="en-GB" altLang="en-US" dirty="0"/>
              <a:t>Hold regular team meetings;</a:t>
            </a:r>
          </a:p>
          <a:p>
            <a:pPr lvl="2"/>
            <a:r>
              <a:rPr lang="en-GB" altLang="en-US" dirty="0"/>
              <a:t>Hold regular meetings face-to-face with the customer / client;</a:t>
            </a:r>
          </a:p>
          <a:p>
            <a:pPr lvl="2"/>
            <a:r>
              <a:rPr lang="en-GB" altLang="en-US" dirty="0"/>
              <a:t>Hold informal meetings with individual team members;</a:t>
            </a:r>
          </a:p>
          <a:p>
            <a:pPr lvl="2"/>
            <a:r>
              <a:rPr lang="en-GB" altLang="en-US" dirty="0"/>
              <a:t>“Walk the talk” </a:t>
            </a:r>
          </a:p>
          <a:p>
            <a:pPr lvl="2"/>
            <a:r>
              <a:rPr lang="en-GB" altLang="en-US" dirty="0"/>
              <a:t>Regularly formally report (written) to senior managers and customers on the projects progress – transparency;</a:t>
            </a:r>
          </a:p>
          <a:p>
            <a:pPr lvl="2"/>
            <a:r>
              <a:rPr lang="en-GB" altLang="en-US" dirty="0"/>
              <a:t>Listen to </a:t>
            </a:r>
            <a:r>
              <a:rPr lang="en-GB" altLang="en-US" b="1" u="sng" dirty="0"/>
              <a:t>ALL</a:t>
            </a:r>
            <a:r>
              <a:rPr lang="en-GB" altLang="en-US" dirty="0"/>
              <a:t> the projects stakeholders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BF3A-D70C-43F1-9540-494CECD7562C}"/>
              </a:ext>
            </a:extLst>
          </p:cNvPr>
          <p:cNvSpPr txBox="1">
            <a:spLocks/>
          </p:cNvSpPr>
          <p:nvPr/>
        </p:nvSpPr>
        <p:spPr>
          <a:xfrm>
            <a:off x="1275127" y="0"/>
            <a:ext cx="10469460" cy="1289050"/>
          </a:xfrm>
          <a:prstGeom prst="rect">
            <a:avLst/>
          </a:prstGeom>
        </p:spPr>
        <p:txBody>
          <a:bodyPr/>
          <a:lstStyle/>
          <a:p>
            <a:pPr>
              <a:defRPr/>
            </a:pPr>
            <a:r>
              <a:rPr lang="en-GB" sz="4400" b="1" kern="0" dirty="0">
                <a:solidFill>
                  <a:schemeClr val="tx2"/>
                </a:solidFill>
                <a:latin typeface="+mj-lt"/>
                <a:ea typeface="+mj-ea"/>
                <a:cs typeface="+mj-cs"/>
              </a:rPr>
              <a:t>Skills of the Project Manager:  Negotiation</a:t>
            </a:r>
            <a:br>
              <a:rPr lang="en-GB" sz="4400" b="1" kern="0" dirty="0">
                <a:solidFill>
                  <a:schemeClr val="tx2"/>
                </a:solidFill>
                <a:latin typeface="+mj-lt"/>
                <a:ea typeface="+mj-ea"/>
                <a:cs typeface="+mj-cs"/>
              </a:rPr>
            </a:br>
            <a:endParaRPr lang="en-GB" sz="4400" b="1" kern="0" dirty="0">
              <a:solidFill>
                <a:schemeClr val="tx2"/>
              </a:solidFill>
              <a:latin typeface="+mj-lt"/>
              <a:ea typeface="+mj-ea"/>
              <a:cs typeface="+mj-cs"/>
            </a:endParaRPr>
          </a:p>
        </p:txBody>
      </p:sp>
      <p:sp>
        <p:nvSpPr>
          <p:cNvPr id="3" name="Content Placeholder 4">
            <a:extLst>
              <a:ext uri="{FF2B5EF4-FFF2-40B4-BE49-F238E27FC236}">
                <a16:creationId xmlns:a16="http://schemas.microsoft.com/office/drawing/2014/main" id="{925AA67F-8960-4DFA-81D8-A750156ECB1E}"/>
              </a:ext>
            </a:extLst>
          </p:cNvPr>
          <p:cNvSpPr txBox="1">
            <a:spLocks/>
          </p:cNvSpPr>
          <p:nvPr/>
        </p:nvSpPr>
        <p:spPr>
          <a:xfrm>
            <a:off x="416654" y="1343024"/>
            <a:ext cx="11235654" cy="4923551"/>
          </a:xfrm>
          <a:prstGeom prst="rect">
            <a:avLst/>
          </a:prstGeom>
        </p:spPr>
        <p:txBody>
          <a:bodyPr/>
          <a:lstStyle/>
          <a:p>
            <a:pPr marL="285750" indent="-285750">
              <a:spcBef>
                <a:spcPct val="20000"/>
              </a:spcBef>
              <a:buFontTx/>
              <a:buChar char="–"/>
              <a:defRPr/>
            </a:pPr>
            <a:r>
              <a:rPr lang="en-GB" sz="3200" b="1" kern="0" dirty="0"/>
              <a:t>Purposeful persuasion </a:t>
            </a:r>
          </a:p>
          <a:p>
            <a:pPr marL="1143000" lvl="2" indent="-228600">
              <a:spcBef>
                <a:spcPct val="20000"/>
              </a:spcBef>
              <a:buFontTx/>
              <a:buChar char="•"/>
              <a:defRPr/>
            </a:pPr>
            <a:r>
              <a:rPr lang="en-GB" sz="3200" kern="0" dirty="0"/>
              <a:t>Each party tries to persuade the other(s) to accept its case or see its viewpoint</a:t>
            </a:r>
          </a:p>
          <a:p>
            <a:pPr marL="1143000" lvl="2" indent="-228600">
              <a:spcBef>
                <a:spcPct val="20000"/>
              </a:spcBef>
              <a:defRPr/>
            </a:pPr>
            <a:endParaRPr lang="en-GB" sz="3200" kern="0" dirty="0"/>
          </a:p>
          <a:p>
            <a:pPr marL="285750" indent="-285750">
              <a:spcBef>
                <a:spcPct val="20000"/>
              </a:spcBef>
              <a:buFontTx/>
              <a:buChar char="–"/>
              <a:defRPr/>
            </a:pPr>
            <a:r>
              <a:rPr lang="en-GB" sz="3200" b="1" kern="0" dirty="0"/>
              <a:t>Constructive compromise</a:t>
            </a:r>
          </a:p>
          <a:p>
            <a:pPr marL="1143000" lvl="2" indent="-228600">
              <a:spcBef>
                <a:spcPct val="20000"/>
              </a:spcBef>
              <a:buFontTx/>
              <a:buChar char="•"/>
              <a:defRPr/>
            </a:pPr>
            <a:r>
              <a:rPr lang="en-GB" sz="3200" kern="0" dirty="0"/>
              <a:t>All parties accept the need to move closer to the other position(s), identifying the areas of common ground where there is room for concessions to be made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6F19CB5-DADE-4D27-9F1E-06E26BE3D001}"/>
              </a:ext>
            </a:extLst>
          </p:cNvPr>
          <p:cNvSpPr>
            <a:spLocks noGrp="1" noChangeArrowheads="1"/>
          </p:cNvSpPr>
          <p:nvPr>
            <p:ph type="title"/>
          </p:nvPr>
        </p:nvSpPr>
        <p:spPr>
          <a:xfrm>
            <a:off x="1417797" y="0"/>
            <a:ext cx="9764728" cy="1143000"/>
          </a:xfrm>
        </p:spPr>
        <p:txBody>
          <a:bodyPr/>
          <a:lstStyle/>
          <a:p>
            <a:r>
              <a:rPr lang="en-GB" altLang="en-US" b="1" dirty="0"/>
              <a:t>The Skills of the Project Manager</a:t>
            </a:r>
          </a:p>
        </p:txBody>
      </p:sp>
      <p:sp>
        <p:nvSpPr>
          <p:cNvPr id="30723" name="Rectangle 3">
            <a:extLst>
              <a:ext uri="{FF2B5EF4-FFF2-40B4-BE49-F238E27FC236}">
                <a16:creationId xmlns:a16="http://schemas.microsoft.com/office/drawing/2014/main" id="{9A43A816-E823-43A1-BE65-DBC5C9E8167F}"/>
              </a:ext>
            </a:extLst>
          </p:cNvPr>
          <p:cNvSpPr>
            <a:spLocks noGrp="1" noChangeArrowheads="1"/>
          </p:cNvSpPr>
          <p:nvPr>
            <p:ph type="body" idx="1"/>
          </p:nvPr>
        </p:nvSpPr>
        <p:spPr>
          <a:xfrm>
            <a:off x="274040" y="1249422"/>
            <a:ext cx="11311155" cy="5184775"/>
          </a:xfrm>
        </p:spPr>
        <p:txBody>
          <a:bodyPr/>
          <a:lstStyle/>
          <a:p>
            <a:r>
              <a:rPr lang="en-GB" altLang="en-US" b="1" dirty="0"/>
              <a:t>Negotiation (ref table from Field &amp; Keller, 1998) </a:t>
            </a:r>
          </a:p>
          <a:p>
            <a:pPr lvl="1"/>
            <a:r>
              <a:rPr lang="en-GB" altLang="en-US" dirty="0"/>
              <a:t>To ensure successful negotiation of project issues a simple &amp; logical process can be followed: -</a:t>
            </a:r>
          </a:p>
          <a:p>
            <a:pPr lvl="2"/>
            <a:r>
              <a:rPr lang="en-GB" altLang="en-US" dirty="0"/>
              <a:t>Identify &amp; define the issue / problem;</a:t>
            </a:r>
          </a:p>
          <a:p>
            <a:pPr lvl="2"/>
            <a:r>
              <a:rPr lang="en-GB" altLang="en-US" dirty="0"/>
              <a:t>Generate a number of possible solutions that could be accepted;</a:t>
            </a:r>
          </a:p>
          <a:p>
            <a:pPr lvl="2"/>
            <a:r>
              <a:rPr lang="en-GB" altLang="en-US" dirty="0"/>
              <a:t>Evaluate the alternatives and their outcomes to the project;</a:t>
            </a:r>
          </a:p>
          <a:p>
            <a:pPr lvl="2"/>
            <a:r>
              <a:rPr lang="en-GB" altLang="en-US" dirty="0"/>
              <a:t>Reach agreement by compromise or selecting the alternative proposal most suitable to both parties;</a:t>
            </a:r>
          </a:p>
          <a:p>
            <a:pPr lvl="2"/>
            <a:r>
              <a:rPr lang="en-GB" altLang="en-US" dirty="0"/>
              <a:t>Implement the results of the negotiation</a:t>
            </a:r>
          </a:p>
          <a:p>
            <a:pPr lvl="2">
              <a:buFontTx/>
              <a:buNone/>
            </a:pPr>
            <a:endParaRPr lang="en-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FB017-8469-4FA9-B758-785B0AF09F34}"/>
              </a:ext>
            </a:extLst>
          </p:cNvPr>
          <p:cNvSpPr txBox="1">
            <a:spLocks/>
          </p:cNvSpPr>
          <p:nvPr/>
        </p:nvSpPr>
        <p:spPr>
          <a:xfrm>
            <a:off x="1342239" y="0"/>
            <a:ext cx="10645629" cy="1057013"/>
          </a:xfrm>
          <a:prstGeom prst="rect">
            <a:avLst/>
          </a:prstGeom>
        </p:spPr>
        <p:txBody>
          <a:bodyPr/>
          <a:lstStyle/>
          <a:p>
            <a:pPr>
              <a:defRPr/>
            </a:pPr>
            <a:r>
              <a:rPr lang="en-GB" sz="3600" b="1" kern="0" dirty="0">
                <a:solidFill>
                  <a:schemeClr val="tx2"/>
                </a:solidFill>
                <a:latin typeface="+mj-lt"/>
                <a:ea typeface="+mj-ea"/>
                <a:cs typeface="+mj-cs"/>
              </a:rPr>
              <a:t>Skills of the Project Manager: Influencing, not negotiation</a:t>
            </a:r>
            <a:br>
              <a:rPr lang="en-GB" sz="3600" kern="0" dirty="0">
                <a:solidFill>
                  <a:schemeClr val="tx2"/>
                </a:solidFill>
                <a:latin typeface="+mj-lt"/>
                <a:ea typeface="+mj-ea"/>
                <a:cs typeface="+mj-cs"/>
              </a:rPr>
            </a:br>
            <a:endParaRPr lang="en-GB" sz="3600" kern="0" dirty="0">
              <a:solidFill>
                <a:schemeClr val="tx2"/>
              </a:solidFill>
              <a:latin typeface="+mj-lt"/>
              <a:ea typeface="+mj-ea"/>
              <a:cs typeface="+mj-cs"/>
            </a:endParaRPr>
          </a:p>
        </p:txBody>
      </p:sp>
      <p:sp>
        <p:nvSpPr>
          <p:cNvPr id="3" name="Content Placeholder 4">
            <a:extLst>
              <a:ext uri="{FF2B5EF4-FFF2-40B4-BE49-F238E27FC236}">
                <a16:creationId xmlns:a16="http://schemas.microsoft.com/office/drawing/2014/main" id="{BDD94805-BA13-44D0-AEC1-BD9F7BB574E7}"/>
              </a:ext>
            </a:extLst>
          </p:cNvPr>
          <p:cNvSpPr txBox="1">
            <a:spLocks/>
          </p:cNvSpPr>
          <p:nvPr/>
        </p:nvSpPr>
        <p:spPr>
          <a:xfrm>
            <a:off x="1524000" y="1773238"/>
            <a:ext cx="9144000" cy="5084762"/>
          </a:xfrm>
          <a:prstGeom prst="rect">
            <a:avLst/>
          </a:prstGeom>
        </p:spPr>
        <p:txBody>
          <a:bodyPr>
            <a:normAutofit/>
          </a:bodyPr>
          <a:lstStyle/>
          <a:p>
            <a:pPr marL="742950" lvl="1" indent="-285750">
              <a:spcBef>
                <a:spcPct val="20000"/>
              </a:spcBef>
              <a:buFont typeface="Arial" pitchFamily="34" charset="0"/>
              <a:buChar char="•"/>
              <a:defRPr/>
            </a:pPr>
            <a:r>
              <a:rPr lang="en-GB" sz="2800" kern="0" dirty="0"/>
              <a:t>Influencing is not a single event or series of events – it is a continuous process.</a:t>
            </a:r>
          </a:p>
          <a:p>
            <a:pPr marL="742950" lvl="1" indent="-285750">
              <a:spcBef>
                <a:spcPct val="20000"/>
              </a:spcBef>
              <a:buFont typeface="Arial" pitchFamily="34" charset="0"/>
              <a:buChar char="•"/>
              <a:defRPr/>
            </a:pPr>
            <a:r>
              <a:rPr lang="en-GB" sz="2800" kern="0" dirty="0"/>
              <a:t>Influencing need not be an intentional (or even conscious) process for either or both parties.</a:t>
            </a:r>
          </a:p>
          <a:p>
            <a:pPr marL="742950" lvl="1" indent="-285750">
              <a:spcBef>
                <a:spcPct val="20000"/>
              </a:spcBef>
              <a:buFont typeface="Arial" pitchFamily="34" charset="0"/>
              <a:buChar char="•"/>
              <a:defRPr/>
            </a:pPr>
            <a:r>
              <a:rPr lang="en-GB" sz="2800" kern="0" dirty="0"/>
              <a:t>Influencing need not involve conferring, or two-way presentation of arguments. </a:t>
            </a:r>
          </a:p>
          <a:p>
            <a:pPr marL="742950" lvl="1" indent="-285750">
              <a:spcBef>
                <a:spcPct val="20000"/>
              </a:spcBef>
              <a:buFont typeface="Arial" pitchFamily="34" charset="0"/>
              <a:buChar char="•"/>
              <a:defRPr/>
            </a:pPr>
            <a:r>
              <a:rPr lang="en-GB" sz="2800" kern="0" dirty="0"/>
              <a:t>Influencing need not end with an explicit joint agreement.</a:t>
            </a:r>
          </a:p>
          <a:p>
            <a:pPr marL="742950" lvl="1" indent="-285750">
              <a:spcBef>
                <a:spcPct val="20000"/>
              </a:spcBef>
              <a:buFont typeface="Arial" pitchFamily="34" charset="0"/>
              <a:buChar char="•"/>
              <a:defRPr/>
            </a:pPr>
            <a:r>
              <a:rPr lang="en-GB" sz="2800" kern="0" dirty="0"/>
              <a:t>Influencing need not involve compromise or movement by both parties to reach middle ground.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EAAD-0034-4132-BA9B-DF563E51DDE8}"/>
              </a:ext>
            </a:extLst>
          </p:cNvPr>
          <p:cNvSpPr txBox="1">
            <a:spLocks/>
          </p:cNvSpPr>
          <p:nvPr/>
        </p:nvSpPr>
        <p:spPr>
          <a:xfrm>
            <a:off x="1703388" y="0"/>
            <a:ext cx="8964612" cy="1289050"/>
          </a:xfrm>
          <a:prstGeom prst="rect">
            <a:avLst/>
          </a:prstGeom>
        </p:spPr>
        <p:txBody>
          <a:bodyPr/>
          <a:lstStyle/>
          <a:p>
            <a:pPr algn="ctr">
              <a:defRPr/>
            </a:pPr>
            <a:r>
              <a:rPr lang="en-GB" sz="4400" b="1" kern="0" dirty="0">
                <a:solidFill>
                  <a:schemeClr val="tx2"/>
                </a:solidFill>
                <a:latin typeface="+mj-lt"/>
                <a:ea typeface="+mj-ea"/>
                <a:cs typeface="+mj-cs"/>
              </a:rPr>
              <a:t>Approaches to Resolve Conflict (Thomas)</a:t>
            </a:r>
            <a:br>
              <a:rPr lang="en-GB" sz="4400" kern="0" dirty="0">
                <a:solidFill>
                  <a:schemeClr val="tx2"/>
                </a:solidFill>
                <a:latin typeface="+mj-lt"/>
                <a:ea typeface="+mj-ea"/>
                <a:cs typeface="+mj-cs"/>
              </a:rPr>
            </a:br>
            <a:endParaRPr lang="en-GB" sz="4400" kern="0" dirty="0">
              <a:solidFill>
                <a:schemeClr val="tx2"/>
              </a:solidFill>
              <a:latin typeface="+mj-lt"/>
              <a:ea typeface="+mj-ea"/>
              <a:cs typeface="+mj-cs"/>
            </a:endParaRPr>
          </a:p>
        </p:txBody>
      </p:sp>
      <p:pic>
        <p:nvPicPr>
          <p:cNvPr id="32771" name="Picture 2" descr="C:\Users\Rob\Documents\Work\Laurence\pix\05-CatMan-Fig-0401.png">
            <a:extLst>
              <a:ext uri="{FF2B5EF4-FFF2-40B4-BE49-F238E27FC236}">
                <a16:creationId xmlns:a16="http://schemas.microsoft.com/office/drawing/2014/main" id="{2A107432-E520-4B72-A621-D4947DCBA4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3089" y="1557338"/>
            <a:ext cx="8567737" cy="389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7620A21-5810-4813-BBB1-D1B78363B287}"/>
              </a:ext>
            </a:extLst>
          </p:cNvPr>
          <p:cNvSpPr>
            <a:spLocks noGrp="1" noChangeArrowheads="1"/>
          </p:cNvSpPr>
          <p:nvPr>
            <p:ph type="title"/>
          </p:nvPr>
        </p:nvSpPr>
        <p:spPr/>
        <p:txBody>
          <a:bodyPr/>
          <a:lstStyle/>
          <a:p>
            <a:r>
              <a:rPr lang="en-GB" altLang="en-US" b="1"/>
              <a:t>The Skills of the Project Manager</a:t>
            </a:r>
          </a:p>
        </p:txBody>
      </p:sp>
      <p:sp>
        <p:nvSpPr>
          <p:cNvPr id="33795" name="Rectangle 3">
            <a:extLst>
              <a:ext uri="{FF2B5EF4-FFF2-40B4-BE49-F238E27FC236}">
                <a16:creationId xmlns:a16="http://schemas.microsoft.com/office/drawing/2014/main" id="{6A919567-AB3C-41A6-B0D9-E1C1A6E1BCDA}"/>
              </a:ext>
            </a:extLst>
          </p:cNvPr>
          <p:cNvSpPr>
            <a:spLocks noGrp="1" noChangeArrowheads="1"/>
          </p:cNvSpPr>
          <p:nvPr>
            <p:ph type="body" idx="1"/>
          </p:nvPr>
        </p:nvSpPr>
        <p:spPr>
          <a:xfrm>
            <a:off x="95773" y="1377192"/>
            <a:ext cx="11514589" cy="4687888"/>
          </a:xfrm>
        </p:spPr>
        <p:txBody>
          <a:bodyPr/>
          <a:lstStyle/>
          <a:p>
            <a:pPr>
              <a:lnSpc>
                <a:spcPct val="90000"/>
              </a:lnSpc>
            </a:pPr>
            <a:r>
              <a:rPr lang="en-GB" altLang="en-US" b="1" dirty="0"/>
              <a:t>Delegation Skills</a:t>
            </a:r>
          </a:p>
          <a:p>
            <a:pPr lvl="2">
              <a:lnSpc>
                <a:spcPct val="90000"/>
              </a:lnSpc>
            </a:pPr>
            <a:r>
              <a:rPr lang="en-GB" altLang="en-US" dirty="0"/>
              <a:t>Clearly communicate the overall project objective to the team;</a:t>
            </a:r>
          </a:p>
          <a:p>
            <a:pPr lvl="2">
              <a:lnSpc>
                <a:spcPct val="90000"/>
              </a:lnSpc>
            </a:pPr>
            <a:r>
              <a:rPr lang="en-GB" altLang="en-US" dirty="0"/>
              <a:t>Clarify the individual team members role in achieving that objective by a process of delegation;</a:t>
            </a:r>
          </a:p>
          <a:p>
            <a:pPr lvl="2">
              <a:lnSpc>
                <a:spcPct val="90000"/>
              </a:lnSpc>
            </a:pPr>
            <a:r>
              <a:rPr lang="en-GB" altLang="en-US" dirty="0"/>
              <a:t>Delegation is about ‘empowering’ each of the project team members to complete their task for their own area of responsibility;</a:t>
            </a:r>
          </a:p>
          <a:p>
            <a:pPr lvl="2">
              <a:lnSpc>
                <a:spcPct val="90000"/>
              </a:lnSpc>
            </a:pPr>
            <a:r>
              <a:rPr lang="en-GB" altLang="en-US" dirty="0"/>
              <a:t>The project manager depends on each team member completing their tasks;</a:t>
            </a:r>
          </a:p>
          <a:p>
            <a:pPr lvl="2">
              <a:lnSpc>
                <a:spcPct val="90000"/>
              </a:lnSpc>
            </a:pPr>
            <a:r>
              <a:rPr lang="en-GB" altLang="en-US" dirty="0"/>
              <a:t>Avoid a blame culture if mistakes are made – ensure corrective action, teamwork &amp; co-ordination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0C301BE-54C3-4ABB-B41D-0229ADEDA98D}"/>
              </a:ext>
            </a:extLst>
          </p:cNvPr>
          <p:cNvSpPr>
            <a:spLocks noGrp="1" noChangeArrowheads="1"/>
          </p:cNvSpPr>
          <p:nvPr>
            <p:ph type="title"/>
          </p:nvPr>
        </p:nvSpPr>
        <p:spPr/>
        <p:txBody>
          <a:bodyPr/>
          <a:lstStyle/>
          <a:p>
            <a:r>
              <a:rPr lang="en-GB" altLang="en-US" b="1"/>
              <a:t>The Skills of the Project Manager</a:t>
            </a:r>
          </a:p>
        </p:txBody>
      </p:sp>
      <p:sp>
        <p:nvSpPr>
          <p:cNvPr id="34819" name="Rectangle 3">
            <a:extLst>
              <a:ext uri="{FF2B5EF4-FFF2-40B4-BE49-F238E27FC236}">
                <a16:creationId xmlns:a16="http://schemas.microsoft.com/office/drawing/2014/main" id="{49538032-054A-4259-AB85-1BFC90F82933}"/>
              </a:ext>
            </a:extLst>
          </p:cNvPr>
          <p:cNvSpPr>
            <a:spLocks noGrp="1" noChangeArrowheads="1"/>
          </p:cNvSpPr>
          <p:nvPr>
            <p:ph type="body" idx="1"/>
          </p:nvPr>
        </p:nvSpPr>
        <p:spPr>
          <a:xfrm>
            <a:off x="162886" y="1326859"/>
            <a:ext cx="11573312" cy="4687888"/>
          </a:xfrm>
        </p:spPr>
        <p:txBody>
          <a:bodyPr/>
          <a:lstStyle/>
          <a:p>
            <a:r>
              <a:rPr lang="en-GB" altLang="en-US" sz="2800" b="1" dirty="0"/>
              <a:t>Problem-solving skills</a:t>
            </a:r>
          </a:p>
          <a:p>
            <a:pPr lvl="1"/>
            <a:r>
              <a:rPr lang="en-GB" altLang="en-US" sz="2400" dirty="0"/>
              <a:t>Projects will face problems during its life: -</a:t>
            </a:r>
          </a:p>
          <a:p>
            <a:pPr lvl="2"/>
            <a:r>
              <a:rPr lang="en-GB" altLang="en-US" sz="2000" dirty="0"/>
              <a:t>Gather all the information about the problem</a:t>
            </a:r>
          </a:p>
          <a:p>
            <a:pPr lvl="2"/>
            <a:r>
              <a:rPr lang="en-GB" altLang="en-US" sz="2000" dirty="0"/>
              <a:t>Understand the problem clearly;</a:t>
            </a:r>
          </a:p>
          <a:p>
            <a:pPr lvl="2"/>
            <a:r>
              <a:rPr lang="en-GB" altLang="en-US" sz="2000" dirty="0"/>
              <a:t>Encourage team members to understand the problems in their own areas of responsibility;</a:t>
            </a:r>
          </a:p>
          <a:p>
            <a:pPr lvl="2"/>
            <a:r>
              <a:rPr lang="en-GB" altLang="en-US" sz="2000" dirty="0"/>
              <a:t>Empower the team to solve these problems themselves - delegate;</a:t>
            </a:r>
          </a:p>
          <a:p>
            <a:pPr lvl="2"/>
            <a:r>
              <a:rPr lang="en-GB" altLang="en-US" sz="2000" dirty="0"/>
              <a:t>If the problems are large, serious and critical, encourage upward communication to the PM</a:t>
            </a:r>
          </a:p>
          <a:p>
            <a:pPr lvl="2"/>
            <a:r>
              <a:rPr lang="en-GB" altLang="en-US" sz="2000" dirty="0"/>
              <a:t>Communicate!</a:t>
            </a:r>
          </a:p>
          <a:p>
            <a:pPr lvl="2"/>
            <a:r>
              <a:rPr lang="en-GB" altLang="en-US" sz="2000" dirty="0"/>
              <a:t>Retain the ‘big-picture’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99FBBB7-CA30-48AD-ADF8-A87B891B7506}"/>
              </a:ext>
            </a:extLst>
          </p:cNvPr>
          <p:cNvSpPr>
            <a:spLocks noGrp="1" noChangeArrowheads="1"/>
          </p:cNvSpPr>
          <p:nvPr>
            <p:ph type="title"/>
          </p:nvPr>
        </p:nvSpPr>
        <p:spPr/>
        <p:txBody>
          <a:bodyPr/>
          <a:lstStyle/>
          <a:p>
            <a:r>
              <a:rPr lang="en-GB" altLang="en-US" b="1"/>
              <a:t>The Skills of the Project Manager</a:t>
            </a:r>
          </a:p>
        </p:txBody>
      </p:sp>
      <p:sp>
        <p:nvSpPr>
          <p:cNvPr id="35843" name="Rectangle 3">
            <a:extLst>
              <a:ext uri="{FF2B5EF4-FFF2-40B4-BE49-F238E27FC236}">
                <a16:creationId xmlns:a16="http://schemas.microsoft.com/office/drawing/2014/main" id="{7A0FCC3D-BCD3-41F8-B9A3-D8C795F22E82}"/>
              </a:ext>
            </a:extLst>
          </p:cNvPr>
          <p:cNvSpPr>
            <a:spLocks noGrp="1" noChangeArrowheads="1"/>
          </p:cNvSpPr>
          <p:nvPr>
            <p:ph type="body" idx="1"/>
          </p:nvPr>
        </p:nvSpPr>
        <p:spPr>
          <a:xfrm>
            <a:off x="297109" y="1402360"/>
            <a:ext cx="11548145" cy="4687888"/>
          </a:xfrm>
        </p:spPr>
        <p:txBody>
          <a:bodyPr/>
          <a:lstStyle/>
          <a:p>
            <a:r>
              <a:rPr lang="en-GB" altLang="en-US" b="1" dirty="0"/>
              <a:t>Change-management skills</a:t>
            </a:r>
          </a:p>
          <a:p>
            <a:pPr lvl="1"/>
            <a:r>
              <a:rPr lang="en-GB" altLang="en-US" b="1" dirty="0"/>
              <a:t>One thing is certain in projects (&amp; life) and that is change.  Change may be: -</a:t>
            </a:r>
          </a:p>
          <a:p>
            <a:pPr lvl="2"/>
            <a:r>
              <a:rPr lang="en-GB" altLang="en-US" dirty="0"/>
              <a:t>requested by the customer / client;</a:t>
            </a:r>
          </a:p>
          <a:p>
            <a:pPr lvl="2"/>
            <a:r>
              <a:rPr lang="en-GB" altLang="en-US" dirty="0"/>
              <a:t>requested by the project team;</a:t>
            </a:r>
          </a:p>
          <a:p>
            <a:pPr lvl="2"/>
            <a:r>
              <a:rPr lang="en-GB" altLang="en-US" dirty="0"/>
              <a:t>caused by unexpected events during the project performance</a:t>
            </a:r>
          </a:p>
          <a:p>
            <a:pPr lvl="2"/>
            <a:r>
              <a:rPr lang="en-GB" altLang="en-US" dirty="0"/>
              <a:t>required by users of the final project outcome.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6AF729C-5C0A-406C-A508-DA763B6FF1AA}"/>
              </a:ext>
            </a:extLst>
          </p:cNvPr>
          <p:cNvSpPr>
            <a:spLocks noGrp="1" noChangeArrowheads="1"/>
          </p:cNvSpPr>
          <p:nvPr>
            <p:ph type="title"/>
          </p:nvPr>
        </p:nvSpPr>
        <p:spPr/>
        <p:txBody>
          <a:bodyPr/>
          <a:lstStyle/>
          <a:p>
            <a:r>
              <a:rPr lang="en-GB" altLang="en-US" b="1"/>
              <a:t>The Skills of the Project Manager</a:t>
            </a:r>
          </a:p>
        </p:txBody>
      </p:sp>
      <p:sp>
        <p:nvSpPr>
          <p:cNvPr id="36867" name="Rectangle 3">
            <a:extLst>
              <a:ext uri="{FF2B5EF4-FFF2-40B4-BE49-F238E27FC236}">
                <a16:creationId xmlns:a16="http://schemas.microsoft.com/office/drawing/2014/main" id="{38691569-CDA8-4CBC-BC62-AF6EF24517D4}"/>
              </a:ext>
            </a:extLst>
          </p:cNvPr>
          <p:cNvSpPr>
            <a:spLocks noGrp="1" noChangeArrowheads="1"/>
          </p:cNvSpPr>
          <p:nvPr>
            <p:ph type="body" idx="1"/>
          </p:nvPr>
        </p:nvSpPr>
        <p:spPr>
          <a:xfrm>
            <a:off x="294039" y="1368803"/>
            <a:ext cx="11450548" cy="4687888"/>
          </a:xfrm>
        </p:spPr>
        <p:txBody>
          <a:bodyPr/>
          <a:lstStyle/>
          <a:p>
            <a:r>
              <a:rPr lang="en-GB" altLang="en-US" b="1" dirty="0"/>
              <a:t>Change-management skills</a:t>
            </a:r>
          </a:p>
          <a:p>
            <a:pPr lvl="1"/>
            <a:r>
              <a:rPr lang="en-GB" altLang="en-US" b="1" dirty="0"/>
              <a:t>The PM has to possess the skills to manage &amp; control change.  He / she should be a change agent: </a:t>
            </a:r>
          </a:p>
          <a:p>
            <a:pPr lvl="2"/>
            <a:r>
              <a:rPr lang="en-GB" altLang="en-US" dirty="0"/>
              <a:t>try to keep any change to a minimum;</a:t>
            </a:r>
          </a:p>
          <a:p>
            <a:pPr lvl="2"/>
            <a:r>
              <a:rPr lang="en-GB" altLang="en-US" dirty="0"/>
              <a:t>ensure that there is a change control procedure in place – involving the customer;</a:t>
            </a:r>
          </a:p>
          <a:p>
            <a:pPr lvl="2"/>
            <a:r>
              <a:rPr lang="en-GB" altLang="en-US" dirty="0"/>
              <a:t>If change is caused by an unexpected event – evaluate the impact to the project (cost / benefit);</a:t>
            </a:r>
          </a:p>
          <a:p>
            <a:pPr lvl="2"/>
            <a:r>
              <a:rPr lang="en-GB" altLang="en-US" dirty="0"/>
              <a:t>Overcome fears and resistance to change;</a:t>
            </a:r>
          </a:p>
          <a:p>
            <a:pPr lvl="3"/>
            <a:r>
              <a:rPr lang="en-GB" altLang="en-US" dirty="0"/>
              <a:t>Ref: The works of </a:t>
            </a:r>
            <a:r>
              <a:rPr lang="en-GB" altLang="en-US" dirty="0" err="1"/>
              <a:t>Rosebeth</a:t>
            </a:r>
            <a:r>
              <a:rPr lang="en-GB" altLang="en-US" dirty="0"/>
              <a:t> Moss Kanter &amp; Kotter &amp; </a:t>
            </a:r>
            <a:r>
              <a:rPr lang="en-GB" altLang="en-US" dirty="0" err="1"/>
              <a:t>Schlessinger</a:t>
            </a:r>
            <a:r>
              <a:rPr lang="en-GB" altLang="en-US" dirty="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2">
            <a:extLst>
              <a:ext uri="{FF2B5EF4-FFF2-40B4-BE49-F238E27FC236}">
                <a16:creationId xmlns:a16="http://schemas.microsoft.com/office/drawing/2014/main" id="{89C85460-C8AF-4CA0-B035-444BBD909145}"/>
              </a:ext>
            </a:extLst>
          </p:cNvPr>
          <p:cNvSpPr>
            <a:spLocks noGrp="1"/>
          </p:cNvSpPr>
          <p:nvPr>
            <p:ph type="title"/>
          </p:nvPr>
        </p:nvSpPr>
        <p:spPr>
          <a:xfrm>
            <a:off x="1305886" y="178310"/>
            <a:ext cx="10450085" cy="1143000"/>
          </a:xfrm>
        </p:spPr>
        <p:txBody>
          <a:bodyPr>
            <a:noAutofit/>
          </a:bodyPr>
          <a:lstStyle/>
          <a:p>
            <a:br>
              <a:rPr lang="en-US" altLang="en-US" sz="3200" b="1" dirty="0"/>
            </a:br>
            <a:r>
              <a:rPr lang="en-US" altLang="en-US" sz="3200" b="1" dirty="0"/>
              <a:t>Methods for dealing with Resistance to Change</a:t>
            </a:r>
            <a:br>
              <a:rPr lang="en-US" altLang="en-US" sz="3200" b="1" dirty="0"/>
            </a:br>
            <a:endParaRPr lang="en-GB" altLang="en-US" sz="3200" dirty="0"/>
          </a:p>
        </p:txBody>
      </p:sp>
      <p:sp>
        <p:nvSpPr>
          <p:cNvPr id="37891" name="Content Placeholder 3">
            <a:extLst>
              <a:ext uri="{FF2B5EF4-FFF2-40B4-BE49-F238E27FC236}">
                <a16:creationId xmlns:a16="http://schemas.microsoft.com/office/drawing/2014/main" id="{78EB75D0-7034-4C09-A628-4DE56CAF6195}"/>
              </a:ext>
            </a:extLst>
          </p:cNvPr>
          <p:cNvSpPr>
            <a:spLocks noGrp="1"/>
          </p:cNvSpPr>
          <p:nvPr>
            <p:ph idx="1"/>
          </p:nvPr>
        </p:nvSpPr>
        <p:spPr>
          <a:xfrm>
            <a:off x="234692" y="1646264"/>
            <a:ext cx="11521280" cy="5410944"/>
          </a:xfrm>
        </p:spPr>
        <p:txBody>
          <a:bodyPr/>
          <a:lstStyle/>
          <a:p>
            <a:r>
              <a:rPr lang="en-US" altLang="en-US" b="1" dirty="0"/>
              <a:t>A (‘soft’) people approach</a:t>
            </a:r>
            <a:endParaRPr lang="en-US" altLang="en-US" dirty="0"/>
          </a:p>
          <a:p>
            <a:pPr lvl="2"/>
            <a:r>
              <a:rPr lang="en-US" altLang="en-US" dirty="0"/>
              <a:t>Education &amp; Communication </a:t>
            </a:r>
          </a:p>
          <a:p>
            <a:pPr lvl="2"/>
            <a:r>
              <a:rPr lang="en-US" altLang="en-US" dirty="0"/>
              <a:t>Participation &amp; Involvement</a:t>
            </a:r>
          </a:p>
          <a:p>
            <a:pPr lvl="2"/>
            <a:r>
              <a:rPr lang="en-US" altLang="en-US" dirty="0"/>
              <a:t>Facilitation &amp; Support</a:t>
            </a:r>
          </a:p>
          <a:p>
            <a:pPr lvl="2"/>
            <a:r>
              <a:rPr lang="en-US" altLang="en-US" dirty="0"/>
              <a:t>Negotiation &amp; Agreement</a:t>
            </a:r>
          </a:p>
          <a:p>
            <a:pPr lvl="2"/>
            <a:r>
              <a:rPr lang="en-US" altLang="en-US" dirty="0"/>
              <a:t>Manipulative &amp; Co-option</a:t>
            </a:r>
          </a:p>
          <a:p>
            <a:pPr lvl="2"/>
            <a:r>
              <a:rPr lang="en-US" altLang="en-US" dirty="0"/>
              <a:t>Explicit &amp; Implicit Coercion (“The psychological contract”)								</a:t>
            </a:r>
            <a:r>
              <a:rPr lang="en-US" altLang="en-US" b="1" dirty="0"/>
              <a:t>(Source: Kotter &amp; Schlesinger 1979) </a:t>
            </a:r>
          </a:p>
          <a:p>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CB9D618-E893-4350-9857-CE724EEACF9A}"/>
              </a:ext>
            </a:extLst>
          </p:cNvPr>
          <p:cNvSpPr>
            <a:spLocks noGrp="1"/>
          </p:cNvSpPr>
          <p:nvPr>
            <p:ph type="title"/>
          </p:nvPr>
        </p:nvSpPr>
        <p:spPr>
          <a:xfrm>
            <a:off x="1524000" y="609600"/>
            <a:ext cx="9144000" cy="1143000"/>
          </a:xfrm>
        </p:spPr>
        <p:txBody>
          <a:bodyPr>
            <a:normAutofit fontScale="90000"/>
          </a:bodyPr>
          <a:lstStyle/>
          <a:p>
            <a:br>
              <a:rPr lang="en-US" altLang="en-US" b="1"/>
            </a:br>
            <a:r>
              <a:rPr lang="en-US" altLang="en-US" b="1"/>
              <a:t>Methods for dealing with Resistance to Change</a:t>
            </a:r>
            <a:br>
              <a:rPr lang="en-US" altLang="en-US" b="1"/>
            </a:br>
            <a:endParaRPr lang="en-GB" altLang="en-US"/>
          </a:p>
        </p:txBody>
      </p:sp>
      <p:sp>
        <p:nvSpPr>
          <p:cNvPr id="38915" name="Content Placeholder 2">
            <a:extLst>
              <a:ext uri="{FF2B5EF4-FFF2-40B4-BE49-F238E27FC236}">
                <a16:creationId xmlns:a16="http://schemas.microsoft.com/office/drawing/2014/main" id="{917721E6-DB97-4384-9A39-6F962F16D831}"/>
              </a:ext>
            </a:extLst>
          </p:cNvPr>
          <p:cNvSpPr>
            <a:spLocks noGrp="1"/>
          </p:cNvSpPr>
          <p:nvPr>
            <p:ph idx="1"/>
          </p:nvPr>
        </p:nvSpPr>
        <p:spPr>
          <a:xfrm>
            <a:off x="2209800" y="1981200"/>
            <a:ext cx="7772400" cy="4471988"/>
          </a:xfrm>
        </p:spPr>
        <p:txBody>
          <a:bodyPr/>
          <a:lstStyle/>
          <a:p>
            <a:r>
              <a:rPr lang="en-US" altLang="en-US" b="1"/>
              <a:t>A (‘hard’) organisation &amp; a (‘soft’) people approach</a:t>
            </a:r>
          </a:p>
          <a:p>
            <a:pPr lvl="2"/>
            <a:r>
              <a:rPr lang="en-US" altLang="en-US"/>
              <a:t>Seek areas for agreement</a:t>
            </a:r>
          </a:p>
          <a:p>
            <a:pPr lvl="2"/>
            <a:r>
              <a:rPr lang="en-US" altLang="en-US"/>
              <a:t>Explore the “knock on” effect</a:t>
            </a:r>
          </a:p>
          <a:p>
            <a:pPr lvl="2"/>
            <a:r>
              <a:rPr lang="en-US" altLang="en-US"/>
              <a:t>Support of key opinion leaders</a:t>
            </a:r>
          </a:p>
          <a:p>
            <a:pPr lvl="2"/>
            <a:r>
              <a:rPr lang="en-US" altLang="en-US"/>
              <a:t>Identify resistances</a:t>
            </a:r>
          </a:p>
          <a:p>
            <a:pPr lvl="2"/>
            <a:r>
              <a:rPr lang="en-US" altLang="en-US"/>
              <a:t>Show potential benefits</a:t>
            </a:r>
          </a:p>
          <a:p>
            <a:pPr lvl="2"/>
            <a:r>
              <a:rPr lang="en-US" altLang="en-US"/>
              <a:t>Do not disguise your feelings												 </a:t>
            </a:r>
            <a:r>
              <a:rPr lang="en-US" altLang="en-US" b="1"/>
              <a:t>(Source: Kotter &amp; Schlesinger 1979)</a:t>
            </a:r>
            <a:r>
              <a:rPr lang="en-US" altLang="en-US"/>
              <a:t> </a:t>
            </a:r>
          </a:p>
          <a:p>
            <a:pPr lvl="2"/>
            <a:endParaRPr lang="en-US" altLang="en-US"/>
          </a:p>
          <a:p>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50D2E3C-59DB-4AD3-83FE-B081D774C26E}"/>
              </a:ext>
            </a:extLst>
          </p:cNvPr>
          <p:cNvSpPr>
            <a:spLocks noGrp="1"/>
          </p:cNvSpPr>
          <p:nvPr>
            <p:ph type="title"/>
          </p:nvPr>
        </p:nvSpPr>
        <p:spPr>
          <a:xfrm>
            <a:off x="1524000" y="0"/>
            <a:ext cx="10077974" cy="1143000"/>
          </a:xfrm>
        </p:spPr>
        <p:txBody>
          <a:bodyPr/>
          <a:lstStyle/>
          <a:p>
            <a:r>
              <a:rPr lang="en-US" altLang="en-US" b="1" dirty="0"/>
              <a:t>10 reasons for resistance to change</a:t>
            </a:r>
            <a:endParaRPr lang="en-GB" altLang="en-US" dirty="0"/>
          </a:p>
        </p:txBody>
      </p:sp>
      <p:sp>
        <p:nvSpPr>
          <p:cNvPr id="39939" name="Content Placeholder 2">
            <a:extLst>
              <a:ext uri="{FF2B5EF4-FFF2-40B4-BE49-F238E27FC236}">
                <a16:creationId xmlns:a16="http://schemas.microsoft.com/office/drawing/2014/main" id="{B47FD8C2-4CD3-47D8-8879-EAEA42FB7ABF}"/>
              </a:ext>
            </a:extLst>
          </p:cNvPr>
          <p:cNvSpPr>
            <a:spLocks noGrp="1"/>
          </p:cNvSpPr>
          <p:nvPr>
            <p:ph idx="1"/>
          </p:nvPr>
        </p:nvSpPr>
        <p:spPr>
          <a:xfrm>
            <a:off x="164985" y="1341438"/>
            <a:ext cx="8964613" cy="5516562"/>
          </a:xfrm>
        </p:spPr>
        <p:txBody>
          <a:bodyPr/>
          <a:lstStyle/>
          <a:p>
            <a:r>
              <a:rPr lang="en-US" altLang="en-US" b="1" dirty="0" err="1"/>
              <a:t>Rosabeth</a:t>
            </a:r>
            <a:r>
              <a:rPr lang="en-US" altLang="en-US" b="1" dirty="0"/>
              <a:t> Moss Kanter (1984) cites 10 reasons for resistance to change: -</a:t>
            </a:r>
          </a:p>
          <a:p>
            <a:pPr lvl="2"/>
            <a:r>
              <a:rPr lang="en-US" altLang="en-US" dirty="0"/>
              <a:t>Loss of control;</a:t>
            </a:r>
          </a:p>
          <a:p>
            <a:pPr lvl="2"/>
            <a:r>
              <a:rPr lang="en-US" altLang="en-US" dirty="0"/>
              <a:t>Excessive personnel uncertainty;</a:t>
            </a:r>
          </a:p>
          <a:p>
            <a:pPr lvl="2"/>
            <a:r>
              <a:rPr lang="en-US" altLang="en-US" dirty="0"/>
              <a:t>Avoid surprises</a:t>
            </a:r>
          </a:p>
          <a:p>
            <a:pPr lvl="2"/>
            <a:r>
              <a:rPr lang="en-US" altLang="en-US" dirty="0"/>
              <a:t>The difference effect </a:t>
            </a:r>
          </a:p>
          <a:p>
            <a:pPr lvl="2"/>
            <a:r>
              <a:rPr lang="en-US" altLang="en-US" dirty="0"/>
              <a:t>Loss of face</a:t>
            </a:r>
          </a:p>
          <a:p>
            <a:pPr lvl="2"/>
            <a:r>
              <a:rPr lang="en-US" altLang="en-US" dirty="0"/>
              <a:t>Concerns about competence</a:t>
            </a:r>
          </a:p>
          <a:p>
            <a:pPr lvl="2"/>
            <a:r>
              <a:rPr lang="en-US" altLang="en-US" dirty="0"/>
              <a:t>Ripples (or “the knock on effect”)</a:t>
            </a:r>
          </a:p>
          <a:p>
            <a:pPr lvl="2"/>
            <a:r>
              <a:rPr lang="en-US" altLang="en-US" dirty="0"/>
              <a:t>More work</a:t>
            </a:r>
          </a:p>
          <a:p>
            <a:pPr lvl="2"/>
            <a:r>
              <a:rPr lang="en-US" altLang="en-US" dirty="0"/>
              <a:t>Past resentments</a:t>
            </a:r>
          </a:p>
          <a:p>
            <a:pPr lvl="2"/>
            <a:r>
              <a:rPr lang="en-US" altLang="en-US" dirty="0"/>
              <a:t>Real threats</a:t>
            </a:r>
          </a:p>
          <a:p>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A2B6989-D19B-456E-A330-8974049E3340}"/>
              </a:ext>
            </a:extLst>
          </p:cNvPr>
          <p:cNvSpPr txBox="1">
            <a:spLocks/>
          </p:cNvSpPr>
          <p:nvPr/>
        </p:nvSpPr>
        <p:spPr>
          <a:xfrm>
            <a:off x="1331054" y="226503"/>
            <a:ext cx="10530980" cy="1289050"/>
          </a:xfrm>
          <a:prstGeom prst="rect">
            <a:avLst/>
          </a:prstGeom>
        </p:spPr>
        <p:txBody>
          <a:bodyPr/>
          <a:lstStyle/>
          <a:p>
            <a:pPr>
              <a:defRPr/>
            </a:pPr>
            <a:r>
              <a:rPr lang="en-GB" sz="3600" b="1" kern="0" dirty="0">
                <a:solidFill>
                  <a:schemeClr val="tx2"/>
                </a:solidFill>
                <a:latin typeface="+mj-lt"/>
                <a:ea typeface="+mj-ea"/>
                <a:cs typeface="+mj-cs"/>
              </a:rPr>
              <a:t>Skills of the Project Manager - As the change agent</a:t>
            </a:r>
            <a:br>
              <a:rPr lang="en-GB" sz="3600" kern="0" dirty="0">
                <a:solidFill>
                  <a:schemeClr val="tx2"/>
                </a:solidFill>
                <a:latin typeface="+mj-lt"/>
                <a:ea typeface="+mj-ea"/>
                <a:cs typeface="+mj-cs"/>
              </a:rPr>
            </a:br>
            <a:endParaRPr lang="en-GB" sz="3600" kern="0" dirty="0">
              <a:solidFill>
                <a:schemeClr val="tx2"/>
              </a:solidFill>
              <a:latin typeface="+mj-lt"/>
              <a:ea typeface="+mj-ea"/>
              <a:cs typeface="+mj-cs"/>
            </a:endParaRPr>
          </a:p>
        </p:txBody>
      </p:sp>
      <p:sp>
        <p:nvSpPr>
          <p:cNvPr id="5" name="Content Placeholder 4">
            <a:extLst>
              <a:ext uri="{FF2B5EF4-FFF2-40B4-BE49-F238E27FC236}">
                <a16:creationId xmlns:a16="http://schemas.microsoft.com/office/drawing/2014/main" id="{A8E47E36-3AE5-4D54-A059-6D0D85B0CF43}"/>
              </a:ext>
            </a:extLst>
          </p:cNvPr>
          <p:cNvSpPr txBox="1">
            <a:spLocks/>
          </p:cNvSpPr>
          <p:nvPr/>
        </p:nvSpPr>
        <p:spPr>
          <a:xfrm>
            <a:off x="576044" y="1656606"/>
            <a:ext cx="9144000" cy="5084762"/>
          </a:xfrm>
          <a:prstGeom prst="rect">
            <a:avLst/>
          </a:prstGeom>
        </p:spPr>
        <p:txBody>
          <a:bodyPr>
            <a:normAutofit/>
          </a:bodyPr>
          <a:lstStyle/>
          <a:p>
            <a:pPr marL="742950" lvl="1" indent="-285750">
              <a:spcBef>
                <a:spcPct val="20000"/>
              </a:spcBef>
              <a:buFont typeface="Arial" pitchFamily="34" charset="0"/>
              <a:buChar char="•"/>
              <a:defRPr/>
            </a:pPr>
            <a:r>
              <a:rPr lang="en-GB" sz="2800" kern="0" dirty="0"/>
              <a:t>Vision and leadership</a:t>
            </a:r>
          </a:p>
          <a:p>
            <a:pPr marL="742950" lvl="1" indent="-285750">
              <a:spcBef>
                <a:spcPct val="20000"/>
              </a:spcBef>
              <a:buFont typeface="Arial" pitchFamily="34" charset="0"/>
              <a:buChar char="•"/>
              <a:defRPr/>
            </a:pPr>
            <a:r>
              <a:rPr lang="en-GB" sz="2800" kern="0" dirty="0"/>
              <a:t>Managing strategy</a:t>
            </a:r>
          </a:p>
          <a:p>
            <a:pPr marL="742950" lvl="1" indent="-285750">
              <a:spcBef>
                <a:spcPct val="20000"/>
              </a:spcBef>
              <a:buFont typeface="Arial" pitchFamily="34" charset="0"/>
              <a:buChar char="•"/>
              <a:defRPr/>
            </a:pPr>
            <a:r>
              <a:rPr lang="en-GB" sz="2800" kern="0" dirty="0"/>
              <a:t>Managing processes</a:t>
            </a:r>
          </a:p>
          <a:p>
            <a:pPr marL="742950" lvl="1" indent="-285750">
              <a:spcBef>
                <a:spcPct val="20000"/>
              </a:spcBef>
              <a:buFont typeface="Arial" pitchFamily="34" charset="0"/>
              <a:buChar char="•"/>
              <a:defRPr/>
            </a:pPr>
            <a:r>
              <a:rPr lang="en-GB" sz="2800" kern="0" dirty="0"/>
              <a:t>Project management skills</a:t>
            </a:r>
          </a:p>
          <a:p>
            <a:pPr marL="742950" lvl="1" indent="-285750">
              <a:spcBef>
                <a:spcPct val="20000"/>
              </a:spcBef>
              <a:buFont typeface="Arial" pitchFamily="34" charset="0"/>
              <a:buChar char="•"/>
              <a:defRPr/>
            </a:pPr>
            <a:r>
              <a:rPr lang="en-GB" sz="2800" kern="0" dirty="0"/>
              <a:t>Team-building skills</a:t>
            </a:r>
          </a:p>
          <a:p>
            <a:pPr marL="742950" lvl="1" indent="-285750">
              <a:spcBef>
                <a:spcPct val="20000"/>
              </a:spcBef>
              <a:buFont typeface="Arial" pitchFamily="34" charset="0"/>
              <a:buChar char="•"/>
              <a:defRPr/>
            </a:pPr>
            <a:r>
              <a:rPr lang="en-GB" sz="2800" kern="0" dirty="0"/>
              <a:t>Interpersonal skills</a:t>
            </a:r>
          </a:p>
          <a:p>
            <a:pPr marL="742950" lvl="1" indent="-285750">
              <a:spcBef>
                <a:spcPct val="20000"/>
              </a:spcBef>
              <a:buFont typeface="Arial" pitchFamily="34" charset="0"/>
              <a:buChar char="•"/>
              <a:defRPr/>
            </a:pPr>
            <a:r>
              <a:rPr lang="en-GB" sz="2800" kern="0" dirty="0"/>
              <a:t>Personal flexibility</a:t>
            </a:r>
          </a:p>
          <a:p>
            <a:pPr marL="742950" lvl="1" indent="-285750">
              <a:spcBef>
                <a:spcPct val="20000"/>
              </a:spcBef>
              <a:buFont typeface="Arial" pitchFamily="34" charset="0"/>
              <a:buChar char="•"/>
              <a:defRPr/>
            </a:pPr>
            <a:r>
              <a:rPr lang="en-GB" sz="2800" kern="0" dirty="0"/>
              <a:t>Commitment, perseverance and stamina</a:t>
            </a:r>
          </a:p>
          <a:p>
            <a:pPr marL="342900" indent="-342900">
              <a:spcBef>
                <a:spcPct val="20000"/>
              </a:spcBef>
              <a:buFontTx/>
              <a:buChar char="•"/>
              <a:defRPr/>
            </a:pPr>
            <a:endParaRPr lang="en-GB" sz="3200" kern="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3">
            <a:extLst>
              <a:ext uri="{FF2B5EF4-FFF2-40B4-BE49-F238E27FC236}">
                <a16:creationId xmlns:a16="http://schemas.microsoft.com/office/drawing/2014/main" id="{999407A8-1D15-4F59-AB24-0AD0BE983F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2914" y="388939"/>
            <a:ext cx="8764587" cy="608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09F437E5-57EB-45D5-95C6-160400F9AE9D}"/>
              </a:ext>
            </a:extLst>
          </p:cNvPr>
          <p:cNvSpPr txBox="1">
            <a:spLocks noChangeArrowheads="1"/>
          </p:cNvSpPr>
          <p:nvPr/>
        </p:nvSpPr>
        <p:spPr>
          <a:xfrm>
            <a:off x="2208213" y="333375"/>
            <a:ext cx="7467600" cy="1143000"/>
          </a:xfrm>
          <a:prstGeom prst="rect">
            <a:avLst/>
          </a:prstGeom>
        </p:spPr>
        <p:txBody>
          <a:bodyPr/>
          <a:lstStyle/>
          <a:p>
            <a:pPr algn="ctr">
              <a:defRPr/>
            </a:pPr>
            <a:r>
              <a:rPr lang="en-GB" sz="4400" b="1" kern="0" dirty="0">
                <a:solidFill>
                  <a:schemeClr val="tx2"/>
                </a:solidFill>
                <a:latin typeface="+mj-lt"/>
                <a:ea typeface="+mj-ea"/>
                <a:cs typeface="+mj-cs"/>
              </a:rPr>
              <a:t>Ten Ways Projects may Fail</a:t>
            </a:r>
          </a:p>
        </p:txBody>
      </p:sp>
      <p:sp>
        <p:nvSpPr>
          <p:cNvPr id="3" name="Rectangle 3">
            <a:extLst>
              <a:ext uri="{FF2B5EF4-FFF2-40B4-BE49-F238E27FC236}">
                <a16:creationId xmlns:a16="http://schemas.microsoft.com/office/drawing/2014/main" id="{BD80FE07-5862-4F7F-9ADB-AD8EB47EC80C}"/>
              </a:ext>
            </a:extLst>
          </p:cNvPr>
          <p:cNvSpPr txBox="1">
            <a:spLocks noChangeArrowheads="1"/>
          </p:cNvSpPr>
          <p:nvPr/>
        </p:nvSpPr>
        <p:spPr>
          <a:xfrm>
            <a:off x="2208214" y="1628775"/>
            <a:ext cx="3787775" cy="4114800"/>
          </a:xfrm>
          <a:prstGeom prst="rect">
            <a:avLst/>
          </a:prstGeom>
        </p:spPr>
        <p:txBody>
          <a:bodyPr>
            <a:normAutofit fontScale="92500" lnSpcReduction="10000"/>
          </a:bodyPr>
          <a:lstStyle/>
          <a:p>
            <a:pPr marL="342900" indent="-342900">
              <a:lnSpc>
                <a:spcPct val="80000"/>
              </a:lnSpc>
              <a:spcBef>
                <a:spcPct val="20000"/>
              </a:spcBef>
              <a:buFont typeface="Wingdings" charset="2"/>
              <a:buAutoNum type="arabicPeriod"/>
              <a:defRPr/>
            </a:pPr>
            <a:r>
              <a:rPr lang="en-GB" sz="2000" b="1" kern="0"/>
              <a:t>Failure to appreciate the impact of a multi-project environment on single project success</a:t>
            </a:r>
          </a:p>
          <a:p>
            <a:pPr marL="342900" indent="-342900">
              <a:lnSpc>
                <a:spcPct val="80000"/>
              </a:lnSpc>
              <a:spcBef>
                <a:spcPct val="20000"/>
              </a:spcBef>
              <a:buFont typeface="Wingdings" charset="2"/>
              <a:buAutoNum type="arabicPeriod"/>
              <a:defRPr/>
            </a:pPr>
            <a:r>
              <a:rPr lang="en-GB" sz="2000" b="1" kern="0"/>
              <a:t>Irrational promises made due to a failure to take into account the variable nature of task performance</a:t>
            </a:r>
          </a:p>
          <a:p>
            <a:pPr marL="342900" indent="-342900">
              <a:lnSpc>
                <a:spcPct val="80000"/>
              </a:lnSpc>
              <a:spcBef>
                <a:spcPct val="20000"/>
              </a:spcBef>
              <a:buFont typeface="Wingdings" charset="2"/>
              <a:buAutoNum type="arabicPeriod"/>
              <a:defRPr/>
            </a:pPr>
            <a:r>
              <a:rPr lang="en-GB" sz="2000" b="1" kern="0"/>
              <a:t>Irrational promises made due to a failure to take into account the statistical nature of project networks</a:t>
            </a:r>
          </a:p>
          <a:p>
            <a:pPr marL="342900" indent="-342900">
              <a:lnSpc>
                <a:spcPct val="80000"/>
              </a:lnSpc>
              <a:spcBef>
                <a:spcPct val="20000"/>
              </a:spcBef>
              <a:buFont typeface="Wingdings" charset="2"/>
              <a:buAutoNum type="arabicPeriod"/>
              <a:defRPr/>
            </a:pPr>
            <a:r>
              <a:rPr lang="en-GB" sz="2000" b="1" kern="0"/>
              <a:t>Insufficient identification of dependencies </a:t>
            </a:r>
          </a:p>
          <a:p>
            <a:pPr marL="342900" indent="-342900">
              <a:lnSpc>
                <a:spcPct val="80000"/>
              </a:lnSpc>
              <a:spcBef>
                <a:spcPct val="20000"/>
              </a:spcBef>
              <a:buFont typeface="Wingdings" charset="2"/>
              <a:buAutoNum type="arabicPeriod"/>
              <a:defRPr/>
            </a:pPr>
            <a:r>
              <a:rPr lang="en-GB" sz="2000" b="1" kern="0"/>
              <a:t>Focus on, and active management of, only a portion of what should be the full project</a:t>
            </a:r>
          </a:p>
        </p:txBody>
      </p:sp>
      <p:sp>
        <p:nvSpPr>
          <p:cNvPr id="4" name="Rectangle 4">
            <a:extLst>
              <a:ext uri="{FF2B5EF4-FFF2-40B4-BE49-F238E27FC236}">
                <a16:creationId xmlns:a16="http://schemas.microsoft.com/office/drawing/2014/main" id="{A152318C-5805-48B5-A69A-2BA6C707F7EA}"/>
              </a:ext>
            </a:extLst>
          </p:cNvPr>
          <p:cNvSpPr txBox="1">
            <a:spLocks noChangeArrowheads="1"/>
          </p:cNvSpPr>
          <p:nvPr/>
        </p:nvSpPr>
        <p:spPr>
          <a:xfrm>
            <a:off x="6167439" y="1628775"/>
            <a:ext cx="3787775" cy="4114800"/>
          </a:xfrm>
          <a:prstGeom prst="rect">
            <a:avLst/>
          </a:prstGeom>
        </p:spPr>
        <p:txBody>
          <a:bodyPr>
            <a:normAutofit/>
          </a:bodyPr>
          <a:lstStyle/>
          <a:p>
            <a:pPr marL="342900" indent="-342900">
              <a:lnSpc>
                <a:spcPct val="80000"/>
              </a:lnSpc>
              <a:spcBef>
                <a:spcPct val="20000"/>
              </a:spcBef>
              <a:buFont typeface="Wingdings" charset="2"/>
              <a:buAutoNum type="arabicPeriod" startAt="6"/>
              <a:defRPr/>
            </a:pPr>
            <a:r>
              <a:rPr lang="en-GB" b="1" kern="0"/>
              <a:t>Reliance on due-date and wasting of any safety included in the project </a:t>
            </a:r>
          </a:p>
          <a:p>
            <a:pPr marL="342900" indent="-342900">
              <a:lnSpc>
                <a:spcPct val="80000"/>
              </a:lnSpc>
              <a:spcBef>
                <a:spcPct val="20000"/>
              </a:spcBef>
              <a:buFont typeface="Wingdings" charset="2"/>
              <a:buAutoNum type="arabicPeriod" startAt="6"/>
              <a:defRPr/>
            </a:pPr>
            <a:r>
              <a:rPr lang="en-GB" b="1" kern="0"/>
              <a:t>Wasting of resources through sub-optimal utilisation</a:t>
            </a:r>
          </a:p>
          <a:p>
            <a:pPr marL="342900" indent="-342900">
              <a:lnSpc>
                <a:spcPct val="80000"/>
              </a:lnSpc>
              <a:spcBef>
                <a:spcPct val="20000"/>
              </a:spcBef>
              <a:buFont typeface="Wingdings" charset="2"/>
              <a:buAutoNum type="arabicPeriod" startAt="6"/>
              <a:defRPr/>
            </a:pPr>
            <a:r>
              <a:rPr lang="en-GB" b="1" kern="0"/>
              <a:t>Wasting of the ‘best’ resources through over-use, multi-tasking and burn-out</a:t>
            </a:r>
          </a:p>
          <a:p>
            <a:pPr marL="342900" indent="-342900">
              <a:lnSpc>
                <a:spcPct val="80000"/>
              </a:lnSpc>
              <a:spcBef>
                <a:spcPct val="20000"/>
              </a:spcBef>
              <a:buFont typeface="Wingdings" charset="2"/>
              <a:buAutoNum type="arabicPeriod" startAt="6"/>
              <a:defRPr/>
            </a:pPr>
            <a:r>
              <a:rPr lang="en-GB" b="1" kern="0"/>
              <a:t>Delivering original scope when conditions/needs change OR accepting changes to scope without sufficient impact analysis</a:t>
            </a:r>
          </a:p>
          <a:p>
            <a:pPr marL="342900" indent="-342900">
              <a:lnSpc>
                <a:spcPct val="80000"/>
              </a:lnSpc>
              <a:spcBef>
                <a:spcPct val="20000"/>
              </a:spcBef>
              <a:buFont typeface="Wingdings" charset="2"/>
              <a:buAutoNum type="arabicPeriod" startAt="6"/>
              <a:defRPr/>
            </a:pPr>
            <a:r>
              <a:rPr lang="en-GB" b="1" kern="0"/>
              <a:t>Multi-tasking</a:t>
            </a:r>
          </a:p>
          <a:p>
            <a:pPr marL="342900" indent="-342900">
              <a:lnSpc>
                <a:spcPct val="80000"/>
              </a:lnSpc>
              <a:spcBef>
                <a:spcPct val="20000"/>
              </a:spcBef>
              <a:buFontTx/>
              <a:buChar char="•"/>
              <a:defRPr/>
            </a:pPr>
            <a:endParaRPr lang="en-GB" b="1" kern="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4483346-B759-4EBC-B12F-732DCDEFD48A}"/>
              </a:ext>
            </a:extLst>
          </p:cNvPr>
          <p:cNvSpPr>
            <a:spLocks noGrp="1"/>
          </p:cNvSpPr>
          <p:nvPr>
            <p:ph type="title"/>
          </p:nvPr>
        </p:nvSpPr>
        <p:spPr>
          <a:xfrm>
            <a:off x="1295467" y="108243"/>
            <a:ext cx="10657184" cy="864096"/>
          </a:xfrm>
        </p:spPr>
        <p:txBody>
          <a:bodyPr/>
          <a:lstStyle/>
          <a:p>
            <a:endParaRPr lang="en-GB" altLang="en-US" b="1" dirty="0"/>
          </a:p>
        </p:txBody>
      </p:sp>
      <p:sp>
        <p:nvSpPr>
          <p:cNvPr id="2" name="Content Placeholder 1">
            <a:extLst>
              <a:ext uri="{FF2B5EF4-FFF2-40B4-BE49-F238E27FC236}">
                <a16:creationId xmlns:a16="http://schemas.microsoft.com/office/drawing/2014/main" id="{80DAB7A2-71EC-46A5-BE09-BEEF4B03CFB5}"/>
              </a:ext>
            </a:extLst>
          </p:cNvPr>
          <p:cNvSpPr>
            <a:spLocks noGrp="1"/>
          </p:cNvSpPr>
          <p:nvPr>
            <p:ph idx="1"/>
          </p:nvPr>
        </p:nvSpPr>
        <p:spPr/>
        <p:txBody>
          <a:bodyPr/>
          <a:lstStyle/>
          <a:p>
            <a:pPr marL="0" indent="0" algn="ctr">
              <a:buNone/>
            </a:pPr>
            <a:endParaRPr lang="en-GB" altLang="en-US" sz="4800" b="1" dirty="0"/>
          </a:p>
          <a:p>
            <a:pPr marL="0" indent="0" algn="ctr">
              <a:buNone/>
            </a:pPr>
            <a:endParaRPr lang="en-GB" altLang="en-US" sz="4800" b="1" dirty="0"/>
          </a:p>
          <a:p>
            <a:pPr marL="0" indent="0" algn="ctr">
              <a:buNone/>
            </a:pPr>
            <a:r>
              <a:rPr lang="en-GB" altLang="en-US" sz="4800" b="1" dirty="0"/>
              <a:t>Managing Project Teams</a:t>
            </a:r>
            <a:endParaRPr lang="en-GB" sz="48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4">
            <a:extLst>
              <a:ext uri="{FF2B5EF4-FFF2-40B4-BE49-F238E27FC236}">
                <a16:creationId xmlns:a16="http://schemas.microsoft.com/office/drawing/2014/main" id="{C7A0CE73-70C5-44E2-8F7E-120C73486C62}"/>
              </a:ext>
            </a:extLst>
          </p:cNvPr>
          <p:cNvSpPr>
            <a:spLocks noChangeArrowheads="1"/>
          </p:cNvSpPr>
          <p:nvPr/>
        </p:nvSpPr>
        <p:spPr bwMode="auto">
          <a:xfrm>
            <a:off x="1524000" y="0"/>
            <a:ext cx="10161864"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4400" b="1" dirty="0">
                <a:solidFill>
                  <a:schemeClr val="tx2"/>
                </a:solidFill>
              </a:rPr>
              <a:t>Groups / Teams in Project Management  </a:t>
            </a:r>
          </a:p>
        </p:txBody>
      </p:sp>
      <p:sp>
        <p:nvSpPr>
          <p:cNvPr id="45059" name="Rectangle 5">
            <a:extLst>
              <a:ext uri="{FF2B5EF4-FFF2-40B4-BE49-F238E27FC236}">
                <a16:creationId xmlns:a16="http://schemas.microsoft.com/office/drawing/2014/main" id="{655F2D6B-8DBC-49A2-88CA-D244386F1EE9}"/>
              </a:ext>
            </a:extLst>
          </p:cNvPr>
          <p:cNvSpPr>
            <a:spLocks noChangeArrowheads="1"/>
          </p:cNvSpPr>
          <p:nvPr/>
        </p:nvSpPr>
        <p:spPr bwMode="auto">
          <a:xfrm>
            <a:off x="215318" y="1632737"/>
            <a:ext cx="11470546" cy="479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28600" indent="-228600">
              <a:spcBef>
                <a:spcPct val="20000"/>
              </a:spcBef>
              <a:buChar char="•"/>
              <a:defRPr sz="3200">
                <a:solidFill>
                  <a:schemeClr val="tx1"/>
                </a:solidFill>
                <a:latin typeface="Times New Roman" panose="02020603050405020304" pitchFamily="18" charset="0"/>
              </a:defRPr>
            </a:lvl1pPr>
            <a:lvl2pPr marL="685800" indent="-22860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r>
              <a:rPr lang="en-GB" altLang="en-US" sz="3600" b="1" dirty="0">
                <a:solidFill>
                  <a:schemeClr val="tx2"/>
                </a:solidFill>
              </a:rPr>
              <a:t>What is a group/Team?</a:t>
            </a:r>
            <a:endParaRPr lang="en-GB" altLang="en-US" sz="3600" dirty="0"/>
          </a:p>
          <a:p>
            <a:pPr lvl="2"/>
            <a:endParaRPr lang="en-GB" altLang="en-US" dirty="0"/>
          </a:p>
          <a:p>
            <a:pPr lvl="1">
              <a:buFontTx/>
              <a:buChar char="•"/>
            </a:pPr>
            <a:r>
              <a:rPr lang="en-GB" altLang="en-US" dirty="0"/>
              <a:t>“A Team/Group is more than just a random collection of individuals.  It is a collection of individuals sharing some common purpose under a common leader, and seeing that they have a common identity…………………it has some central purpose, temporary or permanent, and a degree of self awareness as a group.” </a:t>
            </a:r>
          </a:p>
          <a:p>
            <a:pPr lvl="1">
              <a:buFontTx/>
              <a:buNone/>
            </a:pPr>
            <a:r>
              <a:rPr lang="en-GB" altLang="en-US" dirty="0"/>
              <a:t>				 </a:t>
            </a:r>
            <a:r>
              <a:rPr lang="en-GB" altLang="en-US" b="1" dirty="0"/>
              <a:t>(Source: Cole &amp; Kelly, 2013)</a:t>
            </a:r>
          </a:p>
          <a:p>
            <a:pPr lvl="2">
              <a:buFontTx/>
              <a:buNone/>
            </a:pPr>
            <a:endParaRPr lang="en-GB"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4">
            <a:extLst>
              <a:ext uri="{FF2B5EF4-FFF2-40B4-BE49-F238E27FC236}">
                <a16:creationId xmlns:a16="http://schemas.microsoft.com/office/drawing/2014/main" id="{66B6CFEF-A75B-4524-BC28-148489178500}"/>
              </a:ext>
            </a:extLst>
          </p:cNvPr>
          <p:cNvSpPr>
            <a:spLocks noChangeArrowheads="1"/>
          </p:cNvSpPr>
          <p:nvPr/>
        </p:nvSpPr>
        <p:spPr bwMode="auto">
          <a:xfrm>
            <a:off x="2209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en-GB" altLang="en-US" sz="4400" b="1"/>
          </a:p>
          <a:p>
            <a:pPr algn="ctr">
              <a:spcBef>
                <a:spcPct val="0"/>
              </a:spcBef>
              <a:buFontTx/>
              <a:buNone/>
            </a:pPr>
            <a:r>
              <a:rPr lang="en-GB" altLang="en-US" sz="4400" b="1"/>
              <a:t>Key Structural Factors of Group / Team Behaviour </a:t>
            </a:r>
            <a:endParaRPr lang="en-GB" altLang="en-US" sz="4400"/>
          </a:p>
          <a:p>
            <a:pPr algn="ctr">
              <a:spcBef>
                <a:spcPct val="0"/>
              </a:spcBef>
              <a:buFontTx/>
              <a:buNone/>
            </a:pPr>
            <a:r>
              <a:rPr lang="en-GB" altLang="en-US" sz="4400" b="1">
                <a:solidFill>
                  <a:schemeClr val="tx2"/>
                </a:solidFill>
              </a:rPr>
              <a:t> </a:t>
            </a:r>
          </a:p>
        </p:txBody>
      </p:sp>
      <p:sp>
        <p:nvSpPr>
          <p:cNvPr id="46083" name="Oval 5">
            <a:extLst>
              <a:ext uri="{FF2B5EF4-FFF2-40B4-BE49-F238E27FC236}">
                <a16:creationId xmlns:a16="http://schemas.microsoft.com/office/drawing/2014/main" id="{57BFB68B-4F75-46A4-BB58-93852BE8B05E}"/>
              </a:ext>
            </a:extLst>
          </p:cNvPr>
          <p:cNvSpPr>
            <a:spLocks noChangeArrowheads="1"/>
          </p:cNvSpPr>
          <p:nvPr/>
        </p:nvSpPr>
        <p:spPr bwMode="auto">
          <a:xfrm>
            <a:off x="3505200" y="1371600"/>
            <a:ext cx="5181600" cy="5105400"/>
          </a:xfrm>
          <a:prstGeom prst="ellipse">
            <a:avLst/>
          </a:prstGeom>
          <a:solidFill>
            <a:schemeClr val="bg1"/>
          </a:solidFill>
          <a:ln w="12700">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en-US" altLang="en-US" sz="2400">
              <a:latin typeface="Book Antiqua" panose="02040602050305030304" pitchFamily="18" charset="0"/>
            </a:endParaRPr>
          </a:p>
        </p:txBody>
      </p:sp>
      <p:sp>
        <p:nvSpPr>
          <p:cNvPr id="46084" name="Line 6">
            <a:extLst>
              <a:ext uri="{FF2B5EF4-FFF2-40B4-BE49-F238E27FC236}">
                <a16:creationId xmlns:a16="http://schemas.microsoft.com/office/drawing/2014/main" id="{CAF0BAFB-ECE2-4629-867F-13C738D22EDF}"/>
              </a:ext>
            </a:extLst>
          </p:cNvPr>
          <p:cNvSpPr>
            <a:spLocks noChangeShapeType="1"/>
          </p:cNvSpPr>
          <p:nvPr/>
        </p:nvSpPr>
        <p:spPr bwMode="auto">
          <a:xfrm>
            <a:off x="6019800" y="1371600"/>
            <a:ext cx="0" cy="5105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6085" name="Line 7">
            <a:extLst>
              <a:ext uri="{FF2B5EF4-FFF2-40B4-BE49-F238E27FC236}">
                <a16:creationId xmlns:a16="http://schemas.microsoft.com/office/drawing/2014/main" id="{B50DF379-D2F6-4EE4-9348-37CF283C1465}"/>
              </a:ext>
            </a:extLst>
          </p:cNvPr>
          <p:cNvSpPr>
            <a:spLocks noChangeShapeType="1"/>
          </p:cNvSpPr>
          <p:nvPr/>
        </p:nvSpPr>
        <p:spPr bwMode="auto">
          <a:xfrm>
            <a:off x="3505200" y="3962400"/>
            <a:ext cx="5181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6086" name="Line 8">
            <a:extLst>
              <a:ext uri="{FF2B5EF4-FFF2-40B4-BE49-F238E27FC236}">
                <a16:creationId xmlns:a16="http://schemas.microsoft.com/office/drawing/2014/main" id="{D36331D5-FC5A-4D9B-902C-FF2222088122}"/>
              </a:ext>
            </a:extLst>
          </p:cNvPr>
          <p:cNvSpPr>
            <a:spLocks noChangeShapeType="1"/>
          </p:cNvSpPr>
          <p:nvPr/>
        </p:nvSpPr>
        <p:spPr bwMode="auto">
          <a:xfrm>
            <a:off x="4267200" y="2209800"/>
            <a:ext cx="3581400" cy="358140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46087" name="Line 9">
            <a:extLst>
              <a:ext uri="{FF2B5EF4-FFF2-40B4-BE49-F238E27FC236}">
                <a16:creationId xmlns:a16="http://schemas.microsoft.com/office/drawing/2014/main" id="{4793FDCD-982E-4677-83DD-7F7B2291EA9E}"/>
              </a:ext>
            </a:extLst>
          </p:cNvPr>
          <p:cNvSpPr>
            <a:spLocks noChangeShapeType="1"/>
          </p:cNvSpPr>
          <p:nvPr/>
        </p:nvSpPr>
        <p:spPr bwMode="auto">
          <a:xfrm flipV="1">
            <a:off x="4038600" y="2362200"/>
            <a:ext cx="4114800" cy="312420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46088" name="Text Box 11">
            <a:extLst>
              <a:ext uri="{FF2B5EF4-FFF2-40B4-BE49-F238E27FC236}">
                <a16:creationId xmlns:a16="http://schemas.microsoft.com/office/drawing/2014/main" id="{A5E55490-A83E-4DD6-9573-467AD7F6D56B}"/>
              </a:ext>
            </a:extLst>
          </p:cNvPr>
          <p:cNvSpPr txBox="1">
            <a:spLocks noChangeArrowheads="1"/>
          </p:cNvSpPr>
          <p:nvPr/>
        </p:nvSpPr>
        <p:spPr bwMode="auto">
          <a:xfrm>
            <a:off x="5029201" y="2209800"/>
            <a:ext cx="708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Size</a:t>
            </a:r>
            <a:endParaRPr lang="en-GB" altLang="en-US" sz="2400"/>
          </a:p>
        </p:txBody>
      </p:sp>
      <p:sp>
        <p:nvSpPr>
          <p:cNvPr id="46089" name="Text Box 12">
            <a:extLst>
              <a:ext uri="{FF2B5EF4-FFF2-40B4-BE49-F238E27FC236}">
                <a16:creationId xmlns:a16="http://schemas.microsoft.com/office/drawing/2014/main" id="{1DE376E5-8D08-4A78-93EC-D90EF071C484}"/>
              </a:ext>
            </a:extLst>
          </p:cNvPr>
          <p:cNvSpPr txBox="1">
            <a:spLocks noChangeArrowheads="1"/>
          </p:cNvSpPr>
          <p:nvPr/>
        </p:nvSpPr>
        <p:spPr bwMode="auto">
          <a:xfrm>
            <a:off x="6172200" y="2209800"/>
            <a:ext cx="1657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Leadership</a:t>
            </a:r>
            <a:endParaRPr lang="en-GB" altLang="en-US" sz="2400"/>
          </a:p>
        </p:txBody>
      </p:sp>
      <p:sp>
        <p:nvSpPr>
          <p:cNvPr id="46090" name="Text Box 13">
            <a:extLst>
              <a:ext uri="{FF2B5EF4-FFF2-40B4-BE49-F238E27FC236}">
                <a16:creationId xmlns:a16="http://schemas.microsoft.com/office/drawing/2014/main" id="{C066B41A-E90E-43A3-A7E5-7967C391F3FA}"/>
              </a:ext>
            </a:extLst>
          </p:cNvPr>
          <p:cNvSpPr txBox="1">
            <a:spLocks noChangeArrowheads="1"/>
          </p:cNvSpPr>
          <p:nvPr/>
        </p:nvSpPr>
        <p:spPr bwMode="auto">
          <a:xfrm>
            <a:off x="6613526" y="3394075"/>
            <a:ext cx="18954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Cohesiveness</a:t>
            </a:r>
            <a:endParaRPr lang="en-GB" altLang="en-US" sz="2400"/>
          </a:p>
        </p:txBody>
      </p:sp>
      <p:sp>
        <p:nvSpPr>
          <p:cNvPr id="46091" name="Text Box 14">
            <a:extLst>
              <a:ext uri="{FF2B5EF4-FFF2-40B4-BE49-F238E27FC236}">
                <a16:creationId xmlns:a16="http://schemas.microsoft.com/office/drawing/2014/main" id="{48CBD2A1-8BC1-475B-B564-19BFA4D58908}"/>
              </a:ext>
            </a:extLst>
          </p:cNvPr>
          <p:cNvSpPr txBox="1">
            <a:spLocks noChangeArrowheads="1"/>
          </p:cNvSpPr>
          <p:nvPr/>
        </p:nvSpPr>
        <p:spPr bwMode="auto">
          <a:xfrm>
            <a:off x="6172201" y="3886200"/>
            <a:ext cx="263969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Nature/Motivation</a:t>
            </a:r>
            <a:endParaRPr lang="en-GB" altLang="en-US" sz="2400"/>
          </a:p>
          <a:p>
            <a:pPr>
              <a:spcBef>
                <a:spcPct val="0"/>
              </a:spcBef>
              <a:buFontTx/>
              <a:buNone/>
            </a:pPr>
            <a:r>
              <a:rPr lang="en-GB" altLang="en-US" sz="2400"/>
              <a:t>                </a:t>
            </a:r>
            <a:r>
              <a:rPr lang="en-GB" altLang="en-US" sz="2400" b="1"/>
              <a:t>of </a:t>
            </a:r>
          </a:p>
          <a:p>
            <a:pPr>
              <a:spcBef>
                <a:spcPct val="0"/>
              </a:spcBef>
              <a:buFontTx/>
              <a:buNone/>
            </a:pPr>
            <a:r>
              <a:rPr lang="en-GB" altLang="en-US" sz="2400" b="1"/>
              <a:t>           members</a:t>
            </a:r>
            <a:endParaRPr lang="en-GB" altLang="en-US" sz="2400"/>
          </a:p>
          <a:p>
            <a:pPr>
              <a:spcBef>
                <a:spcPct val="0"/>
              </a:spcBef>
              <a:buFontTx/>
              <a:buNone/>
            </a:pPr>
            <a:endParaRPr lang="en-GB" altLang="en-US" sz="2400"/>
          </a:p>
        </p:txBody>
      </p:sp>
      <p:sp>
        <p:nvSpPr>
          <p:cNvPr id="46092" name="Text Box 15">
            <a:extLst>
              <a:ext uri="{FF2B5EF4-FFF2-40B4-BE49-F238E27FC236}">
                <a16:creationId xmlns:a16="http://schemas.microsoft.com/office/drawing/2014/main" id="{4CBCFD3D-EF70-4C72-AA07-CF92644C2360}"/>
              </a:ext>
            </a:extLst>
          </p:cNvPr>
          <p:cNvSpPr txBox="1">
            <a:spLocks noChangeArrowheads="1"/>
          </p:cNvSpPr>
          <p:nvPr/>
        </p:nvSpPr>
        <p:spPr bwMode="auto">
          <a:xfrm>
            <a:off x="6096001" y="5105401"/>
            <a:ext cx="107433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Group</a:t>
            </a:r>
          </a:p>
          <a:p>
            <a:pPr>
              <a:spcBef>
                <a:spcPct val="0"/>
              </a:spcBef>
              <a:buFontTx/>
              <a:buNone/>
            </a:pPr>
            <a:r>
              <a:rPr lang="en-GB" altLang="en-US" sz="2400" b="1"/>
              <a:t>Norms</a:t>
            </a:r>
            <a:endParaRPr lang="en-GB" altLang="en-US" sz="2400"/>
          </a:p>
        </p:txBody>
      </p:sp>
      <p:sp>
        <p:nvSpPr>
          <p:cNvPr id="46093" name="Text Box 16">
            <a:extLst>
              <a:ext uri="{FF2B5EF4-FFF2-40B4-BE49-F238E27FC236}">
                <a16:creationId xmlns:a16="http://schemas.microsoft.com/office/drawing/2014/main" id="{D69B1640-A90B-4F8D-8A6B-E591745A33C8}"/>
              </a:ext>
            </a:extLst>
          </p:cNvPr>
          <p:cNvSpPr txBox="1">
            <a:spLocks noChangeArrowheads="1"/>
          </p:cNvSpPr>
          <p:nvPr/>
        </p:nvSpPr>
        <p:spPr bwMode="auto">
          <a:xfrm>
            <a:off x="4419601" y="5105401"/>
            <a:ext cx="16305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Individual </a:t>
            </a:r>
          </a:p>
          <a:p>
            <a:pPr>
              <a:spcBef>
                <a:spcPct val="0"/>
              </a:spcBef>
              <a:buFontTx/>
              <a:buNone/>
            </a:pPr>
            <a:r>
              <a:rPr lang="en-GB" altLang="en-US" sz="2400" b="1"/>
              <a:t>Roles</a:t>
            </a:r>
          </a:p>
        </p:txBody>
      </p:sp>
      <p:sp>
        <p:nvSpPr>
          <p:cNvPr id="46094" name="Text Box 17">
            <a:extLst>
              <a:ext uri="{FF2B5EF4-FFF2-40B4-BE49-F238E27FC236}">
                <a16:creationId xmlns:a16="http://schemas.microsoft.com/office/drawing/2014/main" id="{3E58B7A0-A148-4677-B670-17CA2E6829A9}"/>
              </a:ext>
            </a:extLst>
          </p:cNvPr>
          <p:cNvSpPr txBox="1">
            <a:spLocks noChangeArrowheads="1"/>
          </p:cNvSpPr>
          <p:nvPr/>
        </p:nvSpPr>
        <p:spPr bwMode="auto">
          <a:xfrm>
            <a:off x="3581400" y="4114800"/>
            <a:ext cx="1911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Environment</a:t>
            </a:r>
            <a:endParaRPr lang="en-GB" altLang="en-US" sz="2400"/>
          </a:p>
        </p:txBody>
      </p:sp>
      <p:sp>
        <p:nvSpPr>
          <p:cNvPr id="46095" name="Text Box 18">
            <a:extLst>
              <a:ext uri="{FF2B5EF4-FFF2-40B4-BE49-F238E27FC236}">
                <a16:creationId xmlns:a16="http://schemas.microsoft.com/office/drawing/2014/main" id="{CC11E67A-E613-4F28-AFB0-A5774400E799}"/>
              </a:ext>
            </a:extLst>
          </p:cNvPr>
          <p:cNvSpPr txBox="1">
            <a:spLocks noChangeArrowheads="1"/>
          </p:cNvSpPr>
          <p:nvPr/>
        </p:nvSpPr>
        <p:spPr bwMode="auto">
          <a:xfrm>
            <a:off x="3733800" y="2971801"/>
            <a:ext cx="151278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b="1"/>
              <a:t>Nature of </a:t>
            </a:r>
          </a:p>
          <a:p>
            <a:pPr>
              <a:spcBef>
                <a:spcPct val="0"/>
              </a:spcBef>
              <a:buFontTx/>
              <a:buNone/>
            </a:pPr>
            <a:r>
              <a:rPr lang="en-GB" altLang="en-US" sz="2400" b="1"/>
              <a:t>Task</a:t>
            </a:r>
          </a:p>
        </p:txBody>
      </p:sp>
      <p:sp>
        <p:nvSpPr>
          <p:cNvPr id="46096" name="Text Box 19">
            <a:extLst>
              <a:ext uri="{FF2B5EF4-FFF2-40B4-BE49-F238E27FC236}">
                <a16:creationId xmlns:a16="http://schemas.microsoft.com/office/drawing/2014/main" id="{190AAFD7-EAA9-4B15-9306-B7A9D57826C9}"/>
              </a:ext>
            </a:extLst>
          </p:cNvPr>
          <p:cNvSpPr txBox="1">
            <a:spLocks noChangeArrowheads="1"/>
          </p:cNvSpPr>
          <p:nvPr/>
        </p:nvSpPr>
        <p:spPr bwMode="auto">
          <a:xfrm>
            <a:off x="1660525" y="5295900"/>
            <a:ext cx="31623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000" b="1"/>
              <a:t>Source: Adapted </a:t>
            </a:r>
          </a:p>
          <a:p>
            <a:pPr>
              <a:spcBef>
                <a:spcPct val="0"/>
              </a:spcBef>
              <a:buFontTx/>
              <a:buNone/>
            </a:pPr>
            <a:r>
              <a:rPr lang="en-GB" altLang="en-US" sz="2000" b="1"/>
              <a:t>from the Kretch, </a:t>
            </a:r>
          </a:p>
          <a:p>
            <a:pPr>
              <a:spcBef>
                <a:spcPct val="0"/>
              </a:spcBef>
              <a:buFontTx/>
              <a:buNone/>
            </a:pPr>
            <a:r>
              <a:rPr lang="en-GB" altLang="en-US" sz="2000" b="1"/>
              <a:t>Crutchfield &amp; Ballachey </a:t>
            </a:r>
          </a:p>
          <a:p>
            <a:pPr>
              <a:spcBef>
                <a:spcPct val="0"/>
              </a:spcBef>
              <a:buFontTx/>
              <a:buNone/>
            </a:pPr>
            <a:r>
              <a:rPr lang="en-GB" altLang="en-US" sz="2000" b="1"/>
              <a:t>Model of group functioning</a:t>
            </a:r>
          </a:p>
          <a:p>
            <a:pPr>
              <a:spcBef>
                <a:spcPct val="0"/>
              </a:spcBef>
              <a:buFontTx/>
              <a:buNone/>
            </a:pPr>
            <a:r>
              <a:rPr lang="en-GB" altLang="en-US" sz="2000" b="1"/>
              <a:t>(1962)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6">
            <a:extLst>
              <a:ext uri="{FF2B5EF4-FFF2-40B4-BE49-F238E27FC236}">
                <a16:creationId xmlns:a16="http://schemas.microsoft.com/office/drawing/2014/main" id="{ABCB3899-340D-4706-85E3-D79009B5870E}"/>
              </a:ext>
            </a:extLst>
          </p:cNvPr>
          <p:cNvSpPr>
            <a:spLocks noChangeArrowheads="1"/>
          </p:cNvSpPr>
          <p:nvPr/>
        </p:nvSpPr>
        <p:spPr bwMode="auto">
          <a:xfrm>
            <a:off x="1523999" y="0"/>
            <a:ext cx="10354811"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4400" b="1" dirty="0">
                <a:solidFill>
                  <a:schemeClr val="tx2"/>
                </a:solidFill>
              </a:rPr>
              <a:t>Groups / Teams in Project Management</a:t>
            </a:r>
          </a:p>
        </p:txBody>
      </p:sp>
      <p:sp>
        <p:nvSpPr>
          <p:cNvPr id="47107" name="Rectangle 7">
            <a:extLst>
              <a:ext uri="{FF2B5EF4-FFF2-40B4-BE49-F238E27FC236}">
                <a16:creationId xmlns:a16="http://schemas.microsoft.com/office/drawing/2014/main" id="{9A00FF0A-B653-4112-BB43-8C970D268707}"/>
              </a:ext>
            </a:extLst>
          </p:cNvPr>
          <p:cNvSpPr>
            <a:spLocks noChangeArrowheads="1"/>
          </p:cNvSpPr>
          <p:nvPr/>
        </p:nvSpPr>
        <p:spPr bwMode="auto">
          <a:xfrm>
            <a:off x="374709" y="1371600"/>
            <a:ext cx="11084652"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r>
              <a:rPr lang="en-GB" altLang="en-US" b="1" dirty="0"/>
              <a:t>Some problems of team role ambiguity</a:t>
            </a:r>
          </a:p>
          <a:p>
            <a:pPr lvl="2"/>
            <a:r>
              <a:rPr lang="en-GB" altLang="en-US" dirty="0"/>
              <a:t>There were 4 team members named Everybody, Somebody, Anyone &amp; Nobody.</a:t>
            </a:r>
          </a:p>
          <a:p>
            <a:pPr lvl="2"/>
            <a:r>
              <a:rPr lang="en-GB" altLang="en-US" dirty="0"/>
              <a:t>There was an important job to do and Everybody was asked to do it.</a:t>
            </a:r>
          </a:p>
          <a:p>
            <a:pPr lvl="2"/>
            <a:r>
              <a:rPr lang="en-GB" altLang="en-US" dirty="0"/>
              <a:t>Everybody was sure Somebody would do it.</a:t>
            </a:r>
          </a:p>
          <a:p>
            <a:pPr lvl="2"/>
            <a:r>
              <a:rPr lang="en-GB" altLang="en-US" dirty="0"/>
              <a:t>Anybody could have done it, but Nobody did.</a:t>
            </a:r>
          </a:p>
          <a:p>
            <a:pPr lvl="2"/>
            <a:r>
              <a:rPr lang="en-GB" altLang="en-US" dirty="0"/>
              <a:t>Everybody was angry about that, because it was Somebody’s job.</a:t>
            </a:r>
          </a:p>
          <a:p>
            <a:pPr lvl="2"/>
            <a:r>
              <a:rPr lang="en-GB" altLang="en-US" dirty="0"/>
              <a:t>Everybody thought Anybody could do it, but Nobody realised that Everybody wouldn’t.</a:t>
            </a:r>
          </a:p>
          <a:p>
            <a:pPr lvl="2"/>
            <a:r>
              <a:rPr lang="en-GB" altLang="en-US" dirty="0"/>
              <a:t>In the end, Everybody body blamed somebody when Nobody did what Anybody could have done 		</a:t>
            </a:r>
            <a:r>
              <a:rPr lang="en-GB" altLang="en-US" b="1" dirty="0"/>
              <a:t>Anon</a:t>
            </a:r>
            <a:r>
              <a:rPr lang="en-GB" altLang="en-US" dirty="0"/>
              <a:t>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DFBCA24-062E-4B4A-9E56-E2143D648F5C}"/>
              </a:ext>
            </a:extLst>
          </p:cNvPr>
          <p:cNvSpPr>
            <a:spLocks noGrp="1" noChangeArrowheads="1"/>
          </p:cNvSpPr>
          <p:nvPr>
            <p:ph type="title"/>
          </p:nvPr>
        </p:nvSpPr>
        <p:spPr/>
        <p:txBody>
          <a:bodyPr/>
          <a:lstStyle/>
          <a:p>
            <a:r>
              <a:rPr lang="en-GB" altLang="en-US" b="1"/>
              <a:t>Project Teams</a:t>
            </a:r>
          </a:p>
        </p:txBody>
      </p:sp>
      <p:sp>
        <p:nvSpPr>
          <p:cNvPr id="48131" name="Rectangle 3">
            <a:extLst>
              <a:ext uri="{FF2B5EF4-FFF2-40B4-BE49-F238E27FC236}">
                <a16:creationId xmlns:a16="http://schemas.microsoft.com/office/drawing/2014/main" id="{B8FA321A-D460-466E-93FC-AB6AB005C8CD}"/>
              </a:ext>
            </a:extLst>
          </p:cNvPr>
          <p:cNvSpPr>
            <a:spLocks noGrp="1" noChangeArrowheads="1"/>
          </p:cNvSpPr>
          <p:nvPr>
            <p:ph type="body" idx="1"/>
          </p:nvPr>
        </p:nvSpPr>
        <p:spPr/>
        <p:txBody>
          <a:bodyPr/>
          <a:lstStyle/>
          <a:p>
            <a:r>
              <a:rPr lang="en-GB" altLang="en-US" b="1"/>
              <a:t>Problems of team-working</a:t>
            </a:r>
          </a:p>
          <a:p>
            <a:pPr lvl="1"/>
            <a:r>
              <a:rPr lang="en-GB" altLang="en-US"/>
              <a:t>Unclear team goals &amp; objectives;</a:t>
            </a:r>
          </a:p>
          <a:p>
            <a:pPr lvl="1"/>
            <a:r>
              <a:rPr lang="en-GB" altLang="en-US"/>
              <a:t>Lack of team structure;</a:t>
            </a:r>
          </a:p>
          <a:p>
            <a:pPr lvl="1"/>
            <a:r>
              <a:rPr lang="en-GB" altLang="en-US"/>
              <a:t>Lack of definition in team roles;</a:t>
            </a:r>
          </a:p>
          <a:p>
            <a:pPr lvl="1"/>
            <a:r>
              <a:rPr lang="en-GB" altLang="en-US"/>
              <a:t>Poor leadership</a:t>
            </a:r>
          </a:p>
          <a:p>
            <a:pPr lvl="1"/>
            <a:r>
              <a:rPr lang="en-GB" altLang="en-US"/>
              <a:t>Poor team communication;</a:t>
            </a:r>
          </a:p>
          <a:p>
            <a:pPr lvl="1"/>
            <a:r>
              <a:rPr lang="en-GB" altLang="en-US"/>
              <a:t>Lack of commitment or shared values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4">
            <a:extLst>
              <a:ext uri="{FF2B5EF4-FFF2-40B4-BE49-F238E27FC236}">
                <a16:creationId xmlns:a16="http://schemas.microsoft.com/office/drawing/2014/main" id="{1B950342-F534-439E-A91C-6AC0E40CF531}"/>
              </a:ext>
            </a:extLst>
          </p:cNvPr>
          <p:cNvSpPr>
            <a:spLocks noChangeArrowheads="1"/>
          </p:cNvSpPr>
          <p:nvPr/>
        </p:nvSpPr>
        <p:spPr bwMode="auto">
          <a:xfrm>
            <a:off x="1524000" y="-228600"/>
            <a:ext cx="10010862"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4400" b="1" dirty="0">
                <a:solidFill>
                  <a:schemeClr val="tx2"/>
                </a:solidFill>
              </a:rPr>
              <a:t>Groups / Teams</a:t>
            </a:r>
            <a:r>
              <a:rPr lang="en-GB" altLang="en-US" sz="4400" dirty="0">
                <a:solidFill>
                  <a:schemeClr val="tx2"/>
                </a:solidFill>
              </a:rPr>
              <a:t>  </a:t>
            </a:r>
            <a:r>
              <a:rPr lang="en-GB" altLang="en-US" sz="4400" b="1" dirty="0">
                <a:solidFill>
                  <a:schemeClr val="tx2"/>
                </a:solidFill>
              </a:rPr>
              <a:t>Team Roles in Projects</a:t>
            </a:r>
            <a:endParaRPr lang="en-GB" altLang="en-US" sz="4400" dirty="0">
              <a:solidFill>
                <a:schemeClr val="tx2"/>
              </a:solidFill>
            </a:endParaRPr>
          </a:p>
        </p:txBody>
      </p:sp>
      <p:sp>
        <p:nvSpPr>
          <p:cNvPr id="49155" name="Rectangle 5">
            <a:extLst>
              <a:ext uri="{FF2B5EF4-FFF2-40B4-BE49-F238E27FC236}">
                <a16:creationId xmlns:a16="http://schemas.microsoft.com/office/drawing/2014/main" id="{2094A6F9-AFAD-4548-BE37-108090DB1375}"/>
              </a:ext>
            </a:extLst>
          </p:cNvPr>
          <p:cNvSpPr>
            <a:spLocks noChangeArrowheads="1"/>
          </p:cNvSpPr>
          <p:nvPr/>
        </p:nvSpPr>
        <p:spPr bwMode="auto">
          <a:xfrm>
            <a:off x="230625" y="1529556"/>
            <a:ext cx="11019012" cy="379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28600" indent="-228600">
              <a:spcBef>
                <a:spcPct val="20000"/>
              </a:spcBef>
              <a:buChar char="•"/>
              <a:defRPr sz="3200">
                <a:solidFill>
                  <a:schemeClr val="tx1"/>
                </a:solidFill>
                <a:latin typeface="Times New Roman" panose="02020603050405020304" pitchFamily="18" charset="0"/>
              </a:defRPr>
            </a:lvl1pPr>
            <a:lvl2pPr marL="685800" indent="-22860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r>
              <a:rPr lang="en-GB" altLang="en-US" b="1" dirty="0"/>
              <a:t>The definition of a Team Role according to Meredith Belbin (1981;1996): -  </a:t>
            </a:r>
          </a:p>
          <a:p>
            <a:pPr lvl="1">
              <a:buFontTx/>
              <a:buChar char="•"/>
            </a:pPr>
            <a:endParaRPr lang="en-GB" altLang="en-US" dirty="0"/>
          </a:p>
          <a:p>
            <a:pPr lvl="1">
              <a:buFontTx/>
              <a:buChar char="•"/>
            </a:pPr>
            <a:r>
              <a:rPr lang="en-GB" altLang="en-US" dirty="0"/>
              <a:t>“.....is an individual or persons tendency to behave, contribute and interrelate with other members within a team”   							</a:t>
            </a:r>
            <a:r>
              <a:rPr lang="en-GB" altLang="en-US" b="1" dirty="0"/>
              <a:t>(Source: Buchanan &amp; Huczynski, 2013)							</a:t>
            </a:r>
            <a:r>
              <a:rPr lang="en-GB" altLang="en-US" sz="2400" b="1" dirty="0"/>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2CF1D05-54D7-4924-8862-02E34CA3E73E}"/>
              </a:ext>
            </a:extLst>
          </p:cNvPr>
          <p:cNvSpPr txBox="1">
            <a:spLocks noChangeArrowheads="1"/>
          </p:cNvSpPr>
          <p:nvPr/>
        </p:nvSpPr>
        <p:spPr>
          <a:xfrm>
            <a:off x="1326859" y="182360"/>
            <a:ext cx="8229600" cy="1143000"/>
          </a:xfrm>
          <a:prstGeom prst="rect">
            <a:avLst/>
          </a:prstGeom>
        </p:spPr>
        <p:txBody>
          <a:bodyPr/>
          <a:lstStyle/>
          <a:p>
            <a:pPr eaLnBrk="1" hangingPunct="1">
              <a:defRPr/>
            </a:pPr>
            <a:r>
              <a:rPr lang="en-GB" sz="4400" b="1" kern="0" dirty="0">
                <a:solidFill>
                  <a:schemeClr val="tx2"/>
                </a:solidFill>
                <a:latin typeface="Times New Roman" charset="0"/>
                <a:ea typeface="+mj-ea"/>
                <a:cs typeface="+mj-cs"/>
              </a:rPr>
              <a:t>Belbin’s Team Roles</a:t>
            </a:r>
          </a:p>
        </p:txBody>
      </p:sp>
      <p:sp>
        <p:nvSpPr>
          <p:cNvPr id="3" name="Rectangle 3">
            <a:extLst>
              <a:ext uri="{FF2B5EF4-FFF2-40B4-BE49-F238E27FC236}">
                <a16:creationId xmlns:a16="http://schemas.microsoft.com/office/drawing/2014/main" id="{35EF0AA3-CA99-4EDD-BD89-3D9C81771BFB}"/>
              </a:ext>
            </a:extLst>
          </p:cNvPr>
          <p:cNvSpPr txBox="1">
            <a:spLocks noChangeArrowheads="1"/>
          </p:cNvSpPr>
          <p:nvPr/>
        </p:nvSpPr>
        <p:spPr>
          <a:xfrm>
            <a:off x="320180" y="1491143"/>
            <a:ext cx="8229600" cy="5257800"/>
          </a:xfrm>
          <a:prstGeom prst="rect">
            <a:avLst/>
          </a:prstGeom>
        </p:spPr>
        <p:txBody>
          <a:bodyPr/>
          <a:lstStyle/>
          <a:p>
            <a:pPr marL="342900" indent="-342900">
              <a:spcBef>
                <a:spcPct val="20000"/>
              </a:spcBef>
              <a:buFontTx/>
              <a:buChar char="•"/>
              <a:defRPr/>
            </a:pPr>
            <a:r>
              <a:rPr lang="en-GB" sz="3200" kern="0" dirty="0">
                <a:latin typeface="Times New Roman" charset="0"/>
              </a:rPr>
              <a:t>Company Worker (CW)</a:t>
            </a:r>
          </a:p>
          <a:p>
            <a:pPr marL="342900" indent="-342900">
              <a:spcBef>
                <a:spcPct val="20000"/>
              </a:spcBef>
              <a:buFontTx/>
              <a:buChar char="•"/>
              <a:defRPr/>
            </a:pPr>
            <a:r>
              <a:rPr lang="en-GB" sz="3200" kern="0" dirty="0">
                <a:latin typeface="Times New Roman" charset="0"/>
              </a:rPr>
              <a:t>Chairman (CH)</a:t>
            </a:r>
          </a:p>
          <a:p>
            <a:pPr marL="342900" indent="-342900">
              <a:spcBef>
                <a:spcPct val="20000"/>
              </a:spcBef>
              <a:buFontTx/>
              <a:buChar char="•"/>
              <a:defRPr/>
            </a:pPr>
            <a:r>
              <a:rPr lang="en-GB" sz="3200" kern="0" dirty="0">
                <a:latin typeface="Times New Roman" charset="0"/>
              </a:rPr>
              <a:t>Shaper (SH)</a:t>
            </a:r>
          </a:p>
          <a:p>
            <a:pPr marL="342900" indent="-342900">
              <a:spcBef>
                <a:spcPct val="20000"/>
              </a:spcBef>
              <a:buFontTx/>
              <a:buChar char="•"/>
              <a:defRPr/>
            </a:pPr>
            <a:r>
              <a:rPr lang="en-GB" sz="3200" kern="0" dirty="0">
                <a:latin typeface="Times New Roman" charset="0"/>
              </a:rPr>
              <a:t>Plant (PL)</a:t>
            </a:r>
          </a:p>
          <a:p>
            <a:pPr marL="342900" indent="-342900">
              <a:spcBef>
                <a:spcPct val="20000"/>
              </a:spcBef>
              <a:buFontTx/>
              <a:buChar char="•"/>
              <a:defRPr/>
            </a:pPr>
            <a:r>
              <a:rPr lang="en-GB" sz="3200" kern="0" dirty="0">
                <a:latin typeface="Times New Roman" charset="0"/>
              </a:rPr>
              <a:t>Resource Investigator (RI)</a:t>
            </a:r>
          </a:p>
          <a:p>
            <a:pPr marL="342900" indent="-342900">
              <a:spcBef>
                <a:spcPct val="20000"/>
              </a:spcBef>
              <a:buFontTx/>
              <a:buChar char="•"/>
              <a:defRPr/>
            </a:pPr>
            <a:r>
              <a:rPr lang="en-GB" sz="3200" kern="0" dirty="0">
                <a:latin typeface="Times New Roman" charset="0"/>
              </a:rPr>
              <a:t>Monitor-Evaluator (ME)</a:t>
            </a:r>
          </a:p>
          <a:p>
            <a:pPr marL="342900" indent="-342900">
              <a:spcBef>
                <a:spcPct val="20000"/>
              </a:spcBef>
              <a:buFontTx/>
              <a:buChar char="•"/>
              <a:defRPr/>
            </a:pPr>
            <a:r>
              <a:rPr lang="en-GB" sz="3200" kern="0" dirty="0">
                <a:latin typeface="Times New Roman" charset="0"/>
              </a:rPr>
              <a:t>Team Worker (TW)</a:t>
            </a:r>
          </a:p>
          <a:p>
            <a:pPr marL="342900" indent="-342900">
              <a:spcBef>
                <a:spcPct val="20000"/>
              </a:spcBef>
              <a:buFontTx/>
              <a:buChar char="•"/>
              <a:defRPr/>
            </a:pPr>
            <a:r>
              <a:rPr lang="en-GB" sz="3200" kern="0" dirty="0">
                <a:latin typeface="Times New Roman" charset="0"/>
              </a:rPr>
              <a:t>Completer-Finisher (CF)</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B1E08A3A-FD80-48F5-ABD3-12A6F8860536}"/>
              </a:ext>
            </a:extLst>
          </p:cNvPr>
          <p:cNvSpPr>
            <a:spLocks noGrp="1" noChangeArrowheads="1"/>
          </p:cNvSpPr>
          <p:nvPr>
            <p:ph type="title"/>
          </p:nvPr>
        </p:nvSpPr>
        <p:spPr>
          <a:xfrm>
            <a:off x="1302202" y="138579"/>
            <a:ext cx="10022936" cy="1143000"/>
          </a:xfrm>
        </p:spPr>
        <p:txBody>
          <a:bodyPr/>
          <a:lstStyle/>
          <a:p>
            <a:r>
              <a:rPr lang="en-GB" altLang="en-US" sz="4000" b="1" dirty="0"/>
              <a:t>Project Management &amp; Team Building</a:t>
            </a:r>
          </a:p>
        </p:txBody>
      </p:sp>
      <p:sp>
        <p:nvSpPr>
          <p:cNvPr id="51203" name="Rectangle 3">
            <a:extLst>
              <a:ext uri="{FF2B5EF4-FFF2-40B4-BE49-F238E27FC236}">
                <a16:creationId xmlns:a16="http://schemas.microsoft.com/office/drawing/2014/main" id="{C50468D4-877D-4FF1-8A5C-469A8B657FB8}"/>
              </a:ext>
            </a:extLst>
          </p:cNvPr>
          <p:cNvSpPr>
            <a:spLocks noGrp="1" noChangeArrowheads="1"/>
          </p:cNvSpPr>
          <p:nvPr>
            <p:ph type="body" idx="1"/>
          </p:nvPr>
        </p:nvSpPr>
        <p:spPr>
          <a:xfrm>
            <a:off x="433431" y="1418759"/>
            <a:ext cx="11512491" cy="5300662"/>
          </a:xfrm>
        </p:spPr>
        <p:txBody>
          <a:bodyPr/>
          <a:lstStyle/>
          <a:p>
            <a:r>
              <a:rPr lang="en-GB" altLang="en-US" dirty="0"/>
              <a:t>An ongoing process through the projects life-cycle;</a:t>
            </a:r>
          </a:p>
          <a:p>
            <a:r>
              <a:rPr lang="en-GB" altLang="en-US" dirty="0"/>
              <a:t>Team building is the responsibility of </a:t>
            </a:r>
            <a:r>
              <a:rPr lang="en-GB" altLang="en-US" b="1" u="sng" dirty="0"/>
              <a:t>ALL</a:t>
            </a:r>
            <a:r>
              <a:rPr lang="en-GB" altLang="en-US" dirty="0"/>
              <a:t> team members ;</a:t>
            </a:r>
          </a:p>
          <a:p>
            <a:r>
              <a:rPr lang="en-GB" altLang="en-US" dirty="0"/>
              <a:t>Team Building should always foster: -</a:t>
            </a:r>
          </a:p>
          <a:p>
            <a:pPr lvl="1"/>
            <a:r>
              <a:rPr lang="en-GB" altLang="en-US" dirty="0"/>
              <a:t>Honesty, open communication, trust &amp; a strong commitment to the project objective;</a:t>
            </a:r>
          </a:p>
          <a:p>
            <a:r>
              <a:rPr lang="en-GB" altLang="en-US" dirty="0"/>
              <a:t>Consider: -</a:t>
            </a:r>
          </a:p>
          <a:p>
            <a:pPr lvl="2"/>
            <a:r>
              <a:rPr lang="en-GB" altLang="en-US" dirty="0"/>
              <a:t>Physically locating the team in one place (if possible);</a:t>
            </a:r>
          </a:p>
          <a:p>
            <a:pPr lvl="2"/>
            <a:r>
              <a:rPr lang="en-GB" altLang="en-US" dirty="0"/>
              <a:t>Periodically call team meetings (rather than a project meeting);</a:t>
            </a:r>
          </a:p>
          <a:p>
            <a:pPr lvl="2"/>
            <a:r>
              <a:rPr lang="en-GB" altLang="en-US" dirty="0"/>
              <a:t>Socialising outside the work environment.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4">
            <a:extLst>
              <a:ext uri="{FF2B5EF4-FFF2-40B4-BE49-F238E27FC236}">
                <a16:creationId xmlns:a16="http://schemas.microsoft.com/office/drawing/2014/main" id="{F23E56FB-B52A-4352-A3BB-C73C2713FE1E}"/>
              </a:ext>
            </a:extLst>
          </p:cNvPr>
          <p:cNvSpPr>
            <a:spLocks noChangeArrowheads="1"/>
          </p:cNvSpPr>
          <p:nvPr/>
        </p:nvSpPr>
        <p:spPr bwMode="auto">
          <a:xfrm>
            <a:off x="1523999" y="0"/>
            <a:ext cx="1010314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4400" b="1" dirty="0">
                <a:solidFill>
                  <a:schemeClr val="tx2"/>
                </a:solidFill>
              </a:rPr>
              <a:t>Groups / Teams in Project Management </a:t>
            </a:r>
          </a:p>
        </p:txBody>
      </p:sp>
      <p:sp>
        <p:nvSpPr>
          <p:cNvPr id="52227" name="Rectangle 5">
            <a:extLst>
              <a:ext uri="{FF2B5EF4-FFF2-40B4-BE49-F238E27FC236}">
                <a16:creationId xmlns:a16="http://schemas.microsoft.com/office/drawing/2014/main" id="{B6D18D1D-7BA6-4363-9AB1-4917F86DA4AB}"/>
              </a:ext>
            </a:extLst>
          </p:cNvPr>
          <p:cNvSpPr>
            <a:spLocks noChangeArrowheads="1"/>
          </p:cNvSpPr>
          <p:nvPr/>
        </p:nvSpPr>
        <p:spPr bwMode="auto">
          <a:xfrm>
            <a:off x="290819" y="1386280"/>
            <a:ext cx="11504102"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r>
              <a:rPr lang="en-GB" altLang="en-US" b="1" dirty="0"/>
              <a:t>Group Standards (Norms) &amp; Cohesiveness</a:t>
            </a:r>
          </a:p>
          <a:p>
            <a:pPr lvl="1"/>
            <a:r>
              <a:rPr lang="en-GB" altLang="en-US" b="1" dirty="0"/>
              <a:t>Examine the development of Teams/Groups using Tuckman’s FIVE stages of Team Development</a:t>
            </a:r>
          </a:p>
          <a:p>
            <a:pPr lvl="2"/>
            <a:r>
              <a:rPr lang="en-GB" altLang="en-US" b="1" dirty="0"/>
              <a:t>Forming  </a:t>
            </a:r>
            <a:r>
              <a:rPr lang="en-GB" altLang="en-US" dirty="0"/>
              <a:t>-  (ID task, rules, methods,; acquire information &amp; resources, reliance on leader).</a:t>
            </a:r>
          </a:p>
          <a:p>
            <a:pPr lvl="2"/>
            <a:r>
              <a:rPr lang="en-GB" altLang="en-US" b="1" dirty="0"/>
              <a:t>Storming</a:t>
            </a:r>
            <a:r>
              <a:rPr lang="en-GB" altLang="en-US" dirty="0"/>
              <a:t> -  (Internal conflicts develop: members resist the task- at the emotional level). </a:t>
            </a:r>
          </a:p>
          <a:p>
            <a:pPr lvl="2"/>
            <a:r>
              <a:rPr lang="en-GB" altLang="en-US" b="1" dirty="0"/>
              <a:t>Norming </a:t>
            </a:r>
            <a:r>
              <a:rPr lang="en-GB" altLang="en-US" dirty="0"/>
              <a:t>-  (Conflict is settled, co-operation develops; views are exchanged and new norms developed).</a:t>
            </a:r>
          </a:p>
          <a:p>
            <a:pPr lvl="2"/>
            <a:r>
              <a:rPr lang="en-GB" altLang="en-US" b="1" dirty="0"/>
              <a:t>Performing</a:t>
            </a:r>
            <a:r>
              <a:rPr lang="en-GB" altLang="en-US" dirty="0"/>
              <a:t>-(Teamwork is achieved, roles are flexible; solutions are found &amp; implemented).</a:t>
            </a:r>
          </a:p>
          <a:p>
            <a:pPr lvl="2"/>
            <a:r>
              <a:rPr lang="en-GB" altLang="en-US" b="1" dirty="0"/>
              <a:t>Adjourning</a:t>
            </a:r>
            <a:r>
              <a:rPr lang="en-GB" altLang="en-US" dirty="0"/>
              <a:t>-(Group disperses on completion of task).</a:t>
            </a:r>
          </a:p>
          <a:p>
            <a:pPr lvl="2"/>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4">
            <a:extLst>
              <a:ext uri="{FF2B5EF4-FFF2-40B4-BE49-F238E27FC236}">
                <a16:creationId xmlns:a16="http://schemas.microsoft.com/office/drawing/2014/main" id="{BDA02B9C-CB01-44B2-B3B1-9768945FE3E4}"/>
              </a:ext>
            </a:extLst>
          </p:cNvPr>
          <p:cNvSpPr>
            <a:spLocks noChangeArrowheads="1"/>
          </p:cNvSpPr>
          <p:nvPr/>
        </p:nvSpPr>
        <p:spPr bwMode="auto">
          <a:xfrm>
            <a:off x="1523999" y="117445"/>
            <a:ext cx="1035481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400" b="1" dirty="0">
                <a:solidFill>
                  <a:schemeClr val="tx2"/>
                </a:solidFill>
              </a:rPr>
              <a:t>Groups / Teams in Project Management </a:t>
            </a:r>
          </a:p>
        </p:txBody>
      </p:sp>
      <p:sp>
        <p:nvSpPr>
          <p:cNvPr id="53251" name="Rectangle 5">
            <a:extLst>
              <a:ext uri="{FF2B5EF4-FFF2-40B4-BE49-F238E27FC236}">
                <a16:creationId xmlns:a16="http://schemas.microsoft.com/office/drawing/2014/main" id="{E77CA370-A3A9-4FD4-AF2E-F5ED305A2F61}"/>
              </a:ext>
            </a:extLst>
          </p:cNvPr>
          <p:cNvSpPr>
            <a:spLocks noChangeArrowheads="1"/>
          </p:cNvSpPr>
          <p:nvPr/>
        </p:nvSpPr>
        <p:spPr bwMode="auto">
          <a:xfrm>
            <a:off x="324374" y="1330355"/>
            <a:ext cx="11478935"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r>
              <a:rPr lang="en-GB" altLang="en-US" b="1" dirty="0"/>
              <a:t>Compare Woodcock’s 4 stages of development</a:t>
            </a:r>
          </a:p>
          <a:p>
            <a:pPr lvl="1"/>
            <a:r>
              <a:rPr lang="en-GB" altLang="en-US" b="1" dirty="0"/>
              <a:t>The undeveloped Team</a:t>
            </a:r>
            <a:r>
              <a:rPr lang="en-GB" altLang="en-US" dirty="0"/>
              <a:t> - </a:t>
            </a:r>
            <a:r>
              <a:rPr lang="en-GB" altLang="en-US" sz="2400" dirty="0"/>
              <a:t>feelings avoided, objectives uncertain, the leader takes most of the decisions.</a:t>
            </a:r>
          </a:p>
          <a:p>
            <a:pPr lvl="1"/>
            <a:r>
              <a:rPr lang="en-GB" altLang="en-US" b="1" dirty="0"/>
              <a:t>The experimenting Team</a:t>
            </a:r>
            <a:r>
              <a:rPr lang="en-GB" altLang="en-US" dirty="0"/>
              <a:t> - </a:t>
            </a:r>
            <a:r>
              <a:rPr lang="en-GB" altLang="en-US" sz="2400" dirty="0"/>
              <a:t>issues faced</a:t>
            </a:r>
            <a:r>
              <a:rPr lang="en-GB" altLang="en-US" dirty="0"/>
              <a:t> </a:t>
            </a:r>
            <a:r>
              <a:rPr lang="en-GB" altLang="en-US" sz="2400" dirty="0"/>
              <a:t>openly</a:t>
            </a:r>
            <a:r>
              <a:rPr lang="en-GB" altLang="en-US" dirty="0"/>
              <a:t> </a:t>
            </a:r>
            <a:r>
              <a:rPr lang="en-GB" altLang="en-US" sz="2400" dirty="0"/>
              <a:t>listening takes place, team maybe temporary introspective. </a:t>
            </a:r>
          </a:p>
          <a:p>
            <a:pPr lvl="1"/>
            <a:r>
              <a:rPr lang="en-GB" altLang="en-US" b="1" dirty="0"/>
              <a:t>The consolidating Team</a:t>
            </a:r>
            <a:r>
              <a:rPr lang="en-GB" altLang="en-US" dirty="0"/>
              <a:t> - </a:t>
            </a:r>
            <a:r>
              <a:rPr lang="en-GB" altLang="en-US" sz="2400" dirty="0"/>
              <a:t>personal interaction is established</a:t>
            </a:r>
            <a:r>
              <a:rPr lang="en-GB" altLang="en-US" dirty="0"/>
              <a:t> on a </a:t>
            </a:r>
            <a:r>
              <a:rPr lang="en-GB" altLang="en-US" sz="2400" dirty="0"/>
              <a:t>co-operative basis, task is clarified, objectives agreed &amp; tentative procedures implemented</a:t>
            </a:r>
            <a:endParaRPr lang="en-GB" altLang="en-US" dirty="0"/>
          </a:p>
          <a:p>
            <a:pPr lvl="1"/>
            <a:r>
              <a:rPr lang="en-GB" altLang="en-US" b="1" dirty="0"/>
              <a:t>The Mature Team</a:t>
            </a:r>
            <a:r>
              <a:rPr lang="en-GB" altLang="en-US" dirty="0"/>
              <a:t> - </a:t>
            </a:r>
            <a:r>
              <a:rPr lang="en-GB" altLang="en-US" sz="2400" dirty="0"/>
              <a:t>feelings open, wide range of options considered, work methods methodical, leadership style is contributory, individuals are flexibility &amp; the team recognises responsibility to the rest of the organisation</a:t>
            </a:r>
            <a:r>
              <a:rPr lang="en-GB" altLang="en-US" dirty="0"/>
              <a:t>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5186EA1A-1F0B-4133-8151-5792DD0384D8}"/>
              </a:ext>
            </a:extLst>
          </p:cNvPr>
          <p:cNvSpPr>
            <a:spLocks noChangeArrowheads="1"/>
          </p:cNvSpPr>
          <p:nvPr/>
        </p:nvSpPr>
        <p:spPr bwMode="auto">
          <a:xfrm>
            <a:off x="1524000" y="1"/>
            <a:ext cx="91440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400" b="1">
                <a:solidFill>
                  <a:schemeClr val="tx2"/>
                </a:solidFill>
              </a:rPr>
              <a:t>Groups / Teams</a:t>
            </a:r>
            <a:r>
              <a:rPr lang="en-GB" altLang="en-US" sz="4400">
                <a:solidFill>
                  <a:schemeClr val="tx2"/>
                </a:solidFill>
              </a:rPr>
              <a:t> </a:t>
            </a:r>
            <a:r>
              <a:rPr lang="en-GB" altLang="en-US" b="1">
                <a:solidFill>
                  <a:schemeClr val="tx2"/>
                </a:solidFill>
              </a:rPr>
              <a:t> </a:t>
            </a:r>
            <a:br>
              <a:rPr lang="en-GB" altLang="en-US" b="1">
                <a:solidFill>
                  <a:schemeClr val="tx2"/>
                </a:solidFill>
              </a:rPr>
            </a:br>
            <a:r>
              <a:rPr lang="en-GB" altLang="en-US" b="1">
                <a:solidFill>
                  <a:schemeClr val="tx2"/>
                </a:solidFill>
              </a:rPr>
              <a:t>Characteristics of an Effective/Ineffective Project Management Team</a:t>
            </a:r>
          </a:p>
        </p:txBody>
      </p:sp>
      <p:sp>
        <p:nvSpPr>
          <p:cNvPr id="54275" name="Rectangle 5">
            <a:extLst>
              <a:ext uri="{FF2B5EF4-FFF2-40B4-BE49-F238E27FC236}">
                <a16:creationId xmlns:a16="http://schemas.microsoft.com/office/drawing/2014/main" id="{932DE4AF-8AA6-420E-BEA4-8962E812FBC8}"/>
              </a:ext>
            </a:extLst>
          </p:cNvPr>
          <p:cNvSpPr>
            <a:spLocks noChangeArrowheads="1"/>
          </p:cNvSpPr>
          <p:nvPr/>
        </p:nvSpPr>
        <p:spPr bwMode="auto">
          <a:xfrm>
            <a:off x="357930" y="1476376"/>
            <a:ext cx="11529269" cy="522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GB" altLang="en-US" b="1" dirty="0"/>
              <a:t>An Effective Team - (from Douglas McGregor’s  “The human side of enterprise” (1960))</a:t>
            </a:r>
          </a:p>
          <a:p>
            <a:pPr lvl="2"/>
            <a:r>
              <a:rPr lang="en-GB" altLang="en-US" dirty="0"/>
              <a:t>informal relaxed atmosphere</a:t>
            </a:r>
          </a:p>
          <a:p>
            <a:pPr lvl="2"/>
            <a:r>
              <a:rPr lang="en-GB" altLang="en-US" dirty="0"/>
              <a:t>relevant discussion &amp; high participation </a:t>
            </a:r>
          </a:p>
          <a:p>
            <a:pPr lvl="2"/>
            <a:r>
              <a:rPr lang="en-GB" altLang="en-US" dirty="0"/>
              <a:t>task/objective - clear &amp; understood</a:t>
            </a:r>
          </a:p>
          <a:p>
            <a:pPr lvl="2"/>
            <a:r>
              <a:rPr lang="en-GB" altLang="en-US" dirty="0"/>
              <a:t>active listening present</a:t>
            </a:r>
          </a:p>
          <a:p>
            <a:pPr lvl="2"/>
            <a:r>
              <a:rPr lang="en-GB" altLang="en-US" dirty="0"/>
              <a:t>conflict not avoided but addressed</a:t>
            </a:r>
          </a:p>
          <a:p>
            <a:pPr lvl="2"/>
            <a:r>
              <a:rPr lang="en-GB" altLang="en-US" dirty="0"/>
              <a:t> agreed decision making</a:t>
            </a:r>
          </a:p>
          <a:p>
            <a:pPr lvl="2"/>
            <a:r>
              <a:rPr lang="en-GB" altLang="en-US" dirty="0"/>
              <a:t>free &amp; open expression of ideas</a:t>
            </a:r>
          </a:p>
          <a:p>
            <a:pPr lvl="2"/>
            <a:r>
              <a:rPr lang="en-GB" altLang="en-US" dirty="0"/>
              <a:t>leadership is shared, not always the manager or chairperson</a:t>
            </a:r>
          </a:p>
          <a:p>
            <a:pPr lvl="2"/>
            <a:r>
              <a:rPr lang="en-GB" altLang="en-US" dirty="0"/>
              <a:t>the team measures it’s own progress &amp; behaviour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4">
            <a:extLst>
              <a:ext uri="{FF2B5EF4-FFF2-40B4-BE49-F238E27FC236}">
                <a16:creationId xmlns:a16="http://schemas.microsoft.com/office/drawing/2014/main" id="{C1293E28-508E-4D36-9F2C-7BB5131AE28F}"/>
              </a:ext>
            </a:extLst>
          </p:cNvPr>
          <p:cNvSpPr>
            <a:spLocks noChangeArrowheads="1"/>
          </p:cNvSpPr>
          <p:nvPr/>
        </p:nvSpPr>
        <p:spPr bwMode="auto">
          <a:xfrm>
            <a:off x="1524000" y="1"/>
            <a:ext cx="91440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400" b="1">
                <a:solidFill>
                  <a:schemeClr val="tx2"/>
                </a:solidFill>
              </a:rPr>
              <a:t>Groups / Teams</a:t>
            </a:r>
            <a:r>
              <a:rPr lang="en-GB" altLang="en-US" b="1">
                <a:solidFill>
                  <a:schemeClr val="tx2"/>
                </a:solidFill>
              </a:rPr>
              <a:t> </a:t>
            </a:r>
            <a:br>
              <a:rPr lang="en-GB" altLang="en-US" b="1">
                <a:solidFill>
                  <a:schemeClr val="tx2"/>
                </a:solidFill>
              </a:rPr>
            </a:br>
            <a:r>
              <a:rPr lang="en-GB" altLang="en-US" b="1">
                <a:solidFill>
                  <a:schemeClr val="tx2"/>
                </a:solidFill>
              </a:rPr>
              <a:t>Characteristics of an Effective/Ineffective Team in Project Management</a:t>
            </a:r>
          </a:p>
        </p:txBody>
      </p:sp>
      <p:sp>
        <p:nvSpPr>
          <p:cNvPr id="55299" name="Rectangle 5">
            <a:extLst>
              <a:ext uri="{FF2B5EF4-FFF2-40B4-BE49-F238E27FC236}">
                <a16:creationId xmlns:a16="http://schemas.microsoft.com/office/drawing/2014/main" id="{60F4745A-4A8D-4935-9C24-64D632A192C6}"/>
              </a:ext>
            </a:extLst>
          </p:cNvPr>
          <p:cNvSpPr>
            <a:spLocks noChangeArrowheads="1"/>
          </p:cNvSpPr>
          <p:nvPr/>
        </p:nvSpPr>
        <p:spPr bwMode="auto">
          <a:xfrm>
            <a:off x="0" y="1628775"/>
            <a:ext cx="11937534" cy="522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a:r>
              <a:rPr lang="en-GB" altLang="en-US" b="1" dirty="0"/>
              <a:t>Ineffective Team - (from Douglas McGregor’s  “The human side of enterprise” (1960))</a:t>
            </a:r>
          </a:p>
          <a:p>
            <a:pPr lvl="2"/>
            <a:r>
              <a:rPr lang="en-GB" altLang="en-US" dirty="0"/>
              <a:t>bored or tense atmosphere</a:t>
            </a:r>
          </a:p>
          <a:p>
            <a:pPr lvl="2"/>
            <a:r>
              <a:rPr lang="en-GB" altLang="en-US" dirty="0"/>
              <a:t>discussion dominated by a few individuals &amp; often irrelevant</a:t>
            </a:r>
          </a:p>
          <a:p>
            <a:pPr lvl="2"/>
            <a:r>
              <a:rPr lang="en-GB" altLang="en-US" dirty="0"/>
              <a:t>no clear task/objective</a:t>
            </a:r>
          </a:p>
          <a:p>
            <a:pPr lvl="2"/>
            <a:r>
              <a:rPr lang="en-GB" altLang="en-US" dirty="0"/>
              <a:t>team members are not listening to each other</a:t>
            </a:r>
          </a:p>
          <a:p>
            <a:pPr lvl="2"/>
            <a:r>
              <a:rPr lang="en-GB" altLang="en-US" dirty="0"/>
              <a:t>conflict is avoided or develops into open warfare</a:t>
            </a:r>
          </a:p>
          <a:p>
            <a:pPr lvl="2"/>
            <a:r>
              <a:rPr lang="en-GB" altLang="en-US" dirty="0"/>
              <a:t>simple majorities are seen as sufficient for team decisions - the minority have to accept!</a:t>
            </a:r>
          </a:p>
          <a:p>
            <a:pPr lvl="2"/>
            <a:r>
              <a:rPr lang="en-GB" altLang="en-US" dirty="0"/>
              <a:t>Personal feelings are kept hidden</a:t>
            </a:r>
          </a:p>
          <a:p>
            <a:pPr lvl="2"/>
            <a:r>
              <a:rPr lang="en-GB" altLang="en-US" dirty="0"/>
              <a:t>avoidance of measurement of groups progress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8957AD42-D6A5-4716-8257-EFF39736DD4E}"/>
              </a:ext>
            </a:extLst>
          </p:cNvPr>
          <p:cNvSpPr>
            <a:spLocks noGrp="1" noChangeArrowheads="1"/>
          </p:cNvSpPr>
          <p:nvPr>
            <p:ph type="title"/>
          </p:nvPr>
        </p:nvSpPr>
        <p:spPr/>
        <p:txBody>
          <a:bodyPr/>
          <a:lstStyle/>
          <a:p>
            <a:r>
              <a:rPr lang="en-GB" altLang="en-US" b="1"/>
              <a:t>Summary</a:t>
            </a:r>
          </a:p>
        </p:txBody>
      </p:sp>
      <p:sp>
        <p:nvSpPr>
          <p:cNvPr id="56323" name="Rectangle 3">
            <a:extLst>
              <a:ext uri="{FF2B5EF4-FFF2-40B4-BE49-F238E27FC236}">
                <a16:creationId xmlns:a16="http://schemas.microsoft.com/office/drawing/2014/main" id="{BAC51A85-CE26-4321-9FCE-A044E896F741}"/>
              </a:ext>
            </a:extLst>
          </p:cNvPr>
          <p:cNvSpPr>
            <a:spLocks noGrp="1" noChangeArrowheads="1"/>
          </p:cNvSpPr>
          <p:nvPr>
            <p:ph type="body" idx="1"/>
          </p:nvPr>
        </p:nvSpPr>
        <p:spPr>
          <a:xfrm>
            <a:off x="337833" y="1452694"/>
            <a:ext cx="11389976" cy="4543425"/>
          </a:xfrm>
        </p:spPr>
        <p:txBody>
          <a:bodyPr/>
          <a:lstStyle/>
          <a:p>
            <a:r>
              <a:rPr lang="en-GB" altLang="en-US" b="1" dirty="0"/>
              <a:t>Some key points to remember are: -</a:t>
            </a:r>
          </a:p>
          <a:p>
            <a:pPr lvl="1"/>
            <a:r>
              <a:rPr lang="en-GB" altLang="en-US" dirty="0"/>
              <a:t>The project managers role, skills &amp; attributes;</a:t>
            </a:r>
          </a:p>
          <a:p>
            <a:pPr lvl="1"/>
            <a:r>
              <a:rPr lang="en-GB" altLang="en-US" dirty="0"/>
              <a:t>The membership, role and issues relating to project teams;</a:t>
            </a:r>
          </a:p>
          <a:p>
            <a:pPr lvl="1"/>
            <a:r>
              <a:rPr lang="en-GB" altLang="en-US" dirty="0"/>
              <a:t>The responsibility of the project manager to engender a feeling of commitment &amp; honesty within the project team;</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826A-CDB8-471C-AE0E-788D01005136}"/>
              </a:ext>
            </a:extLst>
          </p:cNvPr>
          <p:cNvSpPr>
            <a:spLocks noGrp="1"/>
          </p:cNvSpPr>
          <p:nvPr>
            <p:ph type="title"/>
          </p:nvPr>
        </p:nvSpPr>
        <p:spPr/>
        <p:txBody>
          <a:bodyPr/>
          <a:lstStyle/>
          <a:p>
            <a:r>
              <a:rPr lang="en-GB" dirty="0"/>
              <a:t>15 minute break</a:t>
            </a:r>
          </a:p>
        </p:txBody>
      </p:sp>
      <p:pic>
        <p:nvPicPr>
          <p:cNvPr id="4" name="Content Placeholder 3">
            <a:extLst>
              <a:ext uri="{FF2B5EF4-FFF2-40B4-BE49-F238E27FC236}">
                <a16:creationId xmlns:a16="http://schemas.microsoft.com/office/drawing/2014/main" id="{E8E918A0-7BC3-48F4-AE60-73CA5C039585}"/>
              </a:ext>
            </a:extLst>
          </p:cNvPr>
          <p:cNvPicPr>
            <a:picLocks noGrp="1" noChangeAspect="1"/>
          </p:cNvPicPr>
          <p:nvPr>
            <p:ph idx="1"/>
          </p:nvPr>
        </p:nvPicPr>
        <p:blipFill>
          <a:blip r:embed="rId2"/>
          <a:stretch>
            <a:fillRect/>
          </a:stretch>
        </p:blipFill>
        <p:spPr>
          <a:xfrm>
            <a:off x="3195108" y="1825625"/>
            <a:ext cx="5801784" cy="4351338"/>
          </a:xfrm>
          <a:prstGeom prst="rect">
            <a:avLst/>
          </a:prstGeom>
        </p:spPr>
      </p:pic>
    </p:spTree>
    <p:extLst>
      <p:ext uri="{BB962C8B-B14F-4D97-AF65-F5344CB8AC3E}">
        <p14:creationId xmlns:p14="http://schemas.microsoft.com/office/powerpoint/2010/main" val="35036068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2F34-FA64-4D76-AC0C-69879827F9A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14D848FC-7E01-4D5F-A00D-204452D62C54}"/>
              </a:ext>
            </a:extLst>
          </p:cNvPr>
          <p:cNvSpPr>
            <a:spLocks noGrp="1"/>
          </p:cNvSpPr>
          <p:nvPr>
            <p:ph idx="1"/>
          </p:nvPr>
        </p:nvSpPr>
        <p:spPr/>
        <p:txBody>
          <a:bodyPr/>
          <a:lstStyle/>
          <a:p>
            <a:r>
              <a:rPr lang="en-GB" dirty="0"/>
              <a:t>Environmental scanning</a:t>
            </a:r>
          </a:p>
          <a:p>
            <a:r>
              <a:rPr lang="en-GB" dirty="0"/>
              <a:t>Background</a:t>
            </a:r>
          </a:p>
          <a:p>
            <a:r>
              <a:rPr lang="en-GB" dirty="0"/>
              <a:t>What is environmental scanning</a:t>
            </a:r>
          </a:p>
          <a:p>
            <a:r>
              <a:rPr lang="en-GB" dirty="0"/>
              <a:t>Benefits of </a:t>
            </a:r>
            <a:r>
              <a:rPr lang="en-GB"/>
              <a:t>environmental scanning</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57380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77DD4-A276-9E4D-96D3-336A9D91C409}"/>
              </a:ext>
            </a:extLst>
          </p:cNvPr>
          <p:cNvSpPr>
            <a:spLocks noGrp="1"/>
          </p:cNvSpPr>
          <p:nvPr>
            <p:ph type="title"/>
          </p:nvPr>
        </p:nvSpPr>
        <p:spPr/>
        <p:txBody>
          <a:bodyPr/>
          <a:lstStyle/>
          <a:p>
            <a:r>
              <a:rPr lang="en-US" dirty="0"/>
              <a:t>Environmental scanning</a:t>
            </a:r>
          </a:p>
        </p:txBody>
      </p:sp>
      <p:sp>
        <p:nvSpPr>
          <p:cNvPr id="3" name="Content Placeholder 2">
            <a:extLst>
              <a:ext uri="{FF2B5EF4-FFF2-40B4-BE49-F238E27FC236}">
                <a16:creationId xmlns:a16="http://schemas.microsoft.com/office/drawing/2014/main" id="{C3105ED7-AAE2-E843-BB1D-58DD68CBE7F4}"/>
              </a:ext>
            </a:extLst>
          </p:cNvPr>
          <p:cNvSpPr>
            <a:spLocks noGrp="1"/>
          </p:cNvSpPr>
          <p:nvPr>
            <p:ph idx="1"/>
          </p:nvPr>
        </p:nvSpPr>
        <p:spPr/>
        <p:txBody>
          <a:bodyPr/>
          <a:lstStyle/>
          <a:p>
            <a:pPr algn="just"/>
            <a:r>
              <a:rPr lang="en-GB" dirty="0"/>
              <a:t>Environmental scanning is generally viewed by strategic management scholars as a prerequisite for formulating effective business strategies (Hambrick 1982; Daft, </a:t>
            </a:r>
            <a:r>
              <a:rPr lang="en-GB" dirty="0" err="1"/>
              <a:t>Sormunen</a:t>
            </a:r>
            <a:r>
              <a:rPr lang="en-GB" dirty="0"/>
              <a:t>, and Parks, 1988)</a:t>
            </a:r>
          </a:p>
          <a:p>
            <a:pPr algn="just"/>
            <a:r>
              <a:rPr lang="en-GB" dirty="0"/>
              <a:t>Moreover, effective scanning of the environment is seen as necessary to the successful alignment of competitive strategies with environmental requirements and the achievement of outstanding performance.</a:t>
            </a:r>
            <a:endParaRPr lang="en-US" dirty="0"/>
          </a:p>
        </p:txBody>
      </p:sp>
    </p:spTree>
    <p:extLst>
      <p:ext uri="{BB962C8B-B14F-4D97-AF65-F5344CB8AC3E}">
        <p14:creationId xmlns:p14="http://schemas.microsoft.com/office/powerpoint/2010/main" val="2450740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BB306-7C1D-834C-93BC-64CA167EA880}"/>
              </a:ext>
            </a:extLst>
          </p:cNvPr>
          <p:cNvSpPr>
            <a:spLocks noGrp="1"/>
          </p:cNvSpPr>
          <p:nvPr>
            <p:ph type="title"/>
          </p:nvPr>
        </p:nvSpPr>
        <p:spPr/>
        <p:txBody>
          <a:bodyPr/>
          <a:lstStyle/>
          <a:p>
            <a:r>
              <a:rPr lang="en-US" dirty="0"/>
              <a:t>Background (Miles, et al, 1978)</a:t>
            </a:r>
          </a:p>
        </p:txBody>
      </p:sp>
      <p:sp>
        <p:nvSpPr>
          <p:cNvPr id="3" name="Content Placeholder 2">
            <a:extLst>
              <a:ext uri="{FF2B5EF4-FFF2-40B4-BE49-F238E27FC236}">
                <a16:creationId xmlns:a16="http://schemas.microsoft.com/office/drawing/2014/main" id="{67F1DCA7-E391-5543-BD64-7F59F988C8BC}"/>
              </a:ext>
            </a:extLst>
          </p:cNvPr>
          <p:cNvSpPr>
            <a:spLocks noGrp="1"/>
          </p:cNvSpPr>
          <p:nvPr>
            <p:ph idx="1"/>
          </p:nvPr>
        </p:nvSpPr>
        <p:spPr/>
        <p:txBody>
          <a:bodyPr/>
          <a:lstStyle/>
          <a:p>
            <a:pPr algn="just"/>
            <a:r>
              <a:rPr lang="en-GB" dirty="0"/>
              <a:t>For most organizations, the dynamic process of adjusting to environmental change and uncertainty—of maintaining an effective alignment with the environment while managing internal interdependencies—is enormously complex, encompassing myriad decisions and behaviours at several organization levels. </a:t>
            </a:r>
          </a:p>
          <a:p>
            <a:pPr algn="just"/>
            <a:r>
              <a:rPr lang="en-GB" dirty="0"/>
              <a:t>But the complexity of the adjustment process can be penetrated: by searching for patterns in the behaviour of organizations, one can describe and even predict the process of organizational adaptation.</a:t>
            </a:r>
            <a:endParaRPr lang="en-US" dirty="0"/>
          </a:p>
        </p:txBody>
      </p:sp>
    </p:spTree>
    <p:extLst>
      <p:ext uri="{BB962C8B-B14F-4D97-AF65-F5344CB8AC3E}">
        <p14:creationId xmlns:p14="http://schemas.microsoft.com/office/powerpoint/2010/main" val="14185740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52EB-C822-3741-B874-DAFA39BA892E}"/>
              </a:ext>
            </a:extLst>
          </p:cNvPr>
          <p:cNvSpPr>
            <a:spLocks noGrp="1"/>
          </p:cNvSpPr>
          <p:nvPr>
            <p:ph type="title"/>
          </p:nvPr>
        </p:nvSpPr>
        <p:spPr/>
        <p:txBody>
          <a:bodyPr/>
          <a:lstStyle/>
          <a:p>
            <a:r>
              <a:rPr lang="en-US" dirty="0"/>
              <a:t>Why scan the environment?</a:t>
            </a:r>
          </a:p>
        </p:txBody>
      </p:sp>
      <p:sp>
        <p:nvSpPr>
          <p:cNvPr id="3" name="Content Placeholder 2">
            <a:extLst>
              <a:ext uri="{FF2B5EF4-FFF2-40B4-BE49-F238E27FC236}">
                <a16:creationId xmlns:a16="http://schemas.microsoft.com/office/drawing/2014/main" id="{A917AB74-12FA-8D4E-8F94-6B43988F3E98}"/>
              </a:ext>
            </a:extLst>
          </p:cNvPr>
          <p:cNvSpPr>
            <a:spLocks noGrp="1"/>
          </p:cNvSpPr>
          <p:nvPr>
            <p:ph idx="1"/>
          </p:nvPr>
        </p:nvSpPr>
        <p:spPr/>
        <p:txBody>
          <a:bodyPr/>
          <a:lstStyle/>
          <a:p>
            <a:pPr algn="just"/>
            <a:r>
              <a:rPr lang="en-GB" dirty="0"/>
              <a:t>The underlying premise is that scanning the task and general environment allows a firm to learn about </a:t>
            </a:r>
          </a:p>
          <a:p>
            <a:pPr lvl="1" algn="just"/>
            <a:r>
              <a:rPr lang="en-GB" dirty="0"/>
              <a:t>(1) opportunities that it may be positioned to take advantage of and </a:t>
            </a:r>
          </a:p>
          <a:p>
            <a:pPr lvl="1" algn="just"/>
            <a:r>
              <a:rPr lang="en-GB" dirty="0"/>
              <a:t>(2) conditions or events that threaten its performance or survival (Bourgeois 1980; Lang, </a:t>
            </a:r>
            <a:r>
              <a:rPr lang="en-GB" dirty="0" err="1"/>
              <a:t>Calatone</a:t>
            </a:r>
            <a:r>
              <a:rPr lang="en-GB" dirty="0"/>
              <a:t>, and </a:t>
            </a:r>
            <a:r>
              <a:rPr lang="en-GB" dirty="0" err="1"/>
              <a:t>Gudmundson</a:t>
            </a:r>
            <a:r>
              <a:rPr lang="en-GB" dirty="0"/>
              <a:t> 1997), </a:t>
            </a:r>
          </a:p>
          <a:p>
            <a:pPr algn="just"/>
            <a:r>
              <a:rPr lang="en-GB" dirty="0"/>
              <a:t>Thus enabling the firm to formulate a competitive strategy congruent with critical environmental conditions.</a:t>
            </a:r>
            <a:endParaRPr lang="en-US" dirty="0"/>
          </a:p>
        </p:txBody>
      </p:sp>
    </p:spTree>
    <p:extLst>
      <p:ext uri="{BB962C8B-B14F-4D97-AF65-F5344CB8AC3E}">
        <p14:creationId xmlns:p14="http://schemas.microsoft.com/office/powerpoint/2010/main" val="6508458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856BB-7C24-48DF-90EB-5AEB55710846}"/>
              </a:ext>
            </a:extLst>
          </p:cNvPr>
          <p:cNvSpPr>
            <a:spLocks noGrp="1"/>
          </p:cNvSpPr>
          <p:nvPr>
            <p:ph type="title"/>
          </p:nvPr>
        </p:nvSpPr>
        <p:spPr/>
        <p:txBody>
          <a:bodyPr/>
          <a:lstStyle/>
          <a:p>
            <a:r>
              <a:rPr lang="en-GB" dirty="0"/>
              <a:t>The nature of the environment</a:t>
            </a:r>
          </a:p>
        </p:txBody>
      </p:sp>
      <p:sp>
        <p:nvSpPr>
          <p:cNvPr id="3" name="Content Placeholder 2">
            <a:extLst>
              <a:ext uri="{FF2B5EF4-FFF2-40B4-BE49-F238E27FC236}">
                <a16:creationId xmlns:a16="http://schemas.microsoft.com/office/drawing/2014/main" id="{4F9BE917-8CE8-4932-88FD-274183BB36CD}"/>
              </a:ext>
            </a:extLst>
          </p:cNvPr>
          <p:cNvSpPr>
            <a:spLocks noGrp="1"/>
          </p:cNvSpPr>
          <p:nvPr>
            <p:ph idx="1"/>
          </p:nvPr>
        </p:nvSpPr>
        <p:spPr/>
        <p:txBody>
          <a:bodyPr/>
          <a:lstStyle/>
          <a:p>
            <a:pPr algn="just"/>
            <a:r>
              <a:rPr lang="en-GB" dirty="0"/>
              <a:t>The environment can be divided into two layers. </a:t>
            </a:r>
          </a:p>
          <a:p>
            <a:pPr algn="just"/>
            <a:r>
              <a:rPr lang="en-GB" dirty="0"/>
              <a:t>The first layer is the task environment which has direct interactions with the firms (e.g. customers, markets, competitors and suppliers).</a:t>
            </a:r>
          </a:p>
          <a:p>
            <a:pPr algn="just"/>
            <a:r>
              <a:rPr lang="en-GB" dirty="0"/>
              <a:t>The second layer is the general environment which is an outer environment related to social, demographic and economic factors (Daft et al., 1988).</a:t>
            </a:r>
          </a:p>
        </p:txBody>
      </p:sp>
    </p:spTree>
    <p:extLst>
      <p:ext uri="{BB962C8B-B14F-4D97-AF65-F5344CB8AC3E}">
        <p14:creationId xmlns:p14="http://schemas.microsoft.com/office/powerpoint/2010/main" val="26121643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023D9-4E74-E145-AECD-317C4A6C0D6E}"/>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C5DCE089-5B38-7346-BE65-309111776A5C}"/>
              </a:ext>
            </a:extLst>
          </p:cNvPr>
          <p:cNvSpPr>
            <a:spLocks noGrp="1"/>
          </p:cNvSpPr>
          <p:nvPr>
            <p:ph idx="1"/>
          </p:nvPr>
        </p:nvSpPr>
        <p:spPr/>
        <p:txBody>
          <a:bodyPr/>
          <a:lstStyle/>
          <a:p>
            <a:pPr algn="just"/>
            <a:r>
              <a:rPr lang="en-US" dirty="0"/>
              <a:t>The study of environmental scanning is a well-established area of research.</a:t>
            </a:r>
          </a:p>
          <a:p>
            <a:pPr algn="just"/>
            <a:r>
              <a:rPr lang="en-US" dirty="0"/>
              <a:t>Environmental scanning is a primary concern of business strategy, and should be the mechanism by which the function and operations of an organization are aligned.</a:t>
            </a:r>
          </a:p>
          <a:p>
            <a:pPr algn="just"/>
            <a:r>
              <a:rPr lang="en-US" dirty="0"/>
              <a:t>The next lecture shall explore </a:t>
            </a:r>
            <a:r>
              <a:rPr lang="en-US" dirty="0" err="1"/>
              <a:t>Organisation</a:t>
            </a:r>
            <a:r>
              <a:rPr lang="en-US" dirty="0"/>
              <a:t> Information Processing Theory and its role in environmental scanning.</a:t>
            </a:r>
          </a:p>
          <a:p>
            <a:pPr algn="just"/>
            <a:endParaRPr lang="en-US" dirty="0"/>
          </a:p>
        </p:txBody>
      </p:sp>
    </p:spTree>
    <p:extLst>
      <p:ext uri="{BB962C8B-B14F-4D97-AF65-F5344CB8AC3E}">
        <p14:creationId xmlns:p14="http://schemas.microsoft.com/office/powerpoint/2010/main" val="42401340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2F34-FA64-4D76-AC0C-69879827F9A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14D848FC-7E01-4D5F-A00D-204452D62C54}"/>
              </a:ext>
            </a:extLst>
          </p:cNvPr>
          <p:cNvSpPr>
            <a:spLocks noGrp="1"/>
          </p:cNvSpPr>
          <p:nvPr>
            <p:ph idx="1"/>
          </p:nvPr>
        </p:nvSpPr>
        <p:spPr/>
        <p:txBody>
          <a:bodyPr/>
          <a:lstStyle/>
          <a:p>
            <a:r>
              <a:rPr lang="en-GB" dirty="0"/>
              <a:t>Background to OIPT</a:t>
            </a:r>
          </a:p>
          <a:p>
            <a:r>
              <a:rPr lang="en-GB" dirty="0"/>
              <a:t>Exploration of the theory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329218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134D5-9116-9243-975B-91EB42A7593C}"/>
              </a:ext>
            </a:extLst>
          </p:cNvPr>
          <p:cNvSpPr>
            <a:spLocks noGrp="1"/>
          </p:cNvSpPr>
          <p:nvPr>
            <p:ph type="title"/>
          </p:nvPr>
        </p:nvSpPr>
        <p:spPr/>
        <p:txBody>
          <a:bodyPr/>
          <a:lstStyle/>
          <a:p>
            <a:r>
              <a:rPr lang="en-US" dirty="0"/>
              <a:t>OIPT</a:t>
            </a:r>
          </a:p>
        </p:txBody>
      </p:sp>
      <p:sp>
        <p:nvSpPr>
          <p:cNvPr id="3" name="Content Placeholder 2">
            <a:extLst>
              <a:ext uri="{FF2B5EF4-FFF2-40B4-BE49-F238E27FC236}">
                <a16:creationId xmlns:a16="http://schemas.microsoft.com/office/drawing/2014/main" id="{C4A03B59-DEDD-D540-AC04-FCD435328773}"/>
              </a:ext>
            </a:extLst>
          </p:cNvPr>
          <p:cNvSpPr>
            <a:spLocks noGrp="1"/>
          </p:cNvSpPr>
          <p:nvPr>
            <p:ph idx="1"/>
          </p:nvPr>
        </p:nvSpPr>
        <p:spPr/>
        <p:txBody>
          <a:bodyPr>
            <a:normAutofit fontScale="92500"/>
          </a:bodyPr>
          <a:lstStyle/>
          <a:p>
            <a:pPr algn="just"/>
            <a:r>
              <a:rPr lang="en-GB" dirty="0"/>
              <a:t>Firms must organize and use information effectively, especially when they execute tasks that involve high levels of uncertainty (Galbraith 1973, 1977). </a:t>
            </a:r>
          </a:p>
          <a:p>
            <a:pPr algn="just"/>
            <a:r>
              <a:rPr lang="en-GB" dirty="0"/>
              <a:t>According to Galbraith, firms should either reduce their needs for information through “mechanistic” organizational means, or increase their information processing capacities.</a:t>
            </a:r>
          </a:p>
          <a:p>
            <a:pPr algn="just"/>
            <a:r>
              <a:rPr lang="en-GB" dirty="0"/>
              <a:t>In mechanistic models, firms coordinate interdependent tasks through division of labour and centralization. Team members refer issues to managers who provide resolutions to “exception scenarios.” Organizations that follow this approach attempt to coordinate actions using rules, hierarchy, targets, and goals to resolve such exception scenarios.</a:t>
            </a:r>
            <a:endParaRPr lang="en-US" dirty="0"/>
          </a:p>
        </p:txBody>
      </p:sp>
    </p:spTree>
    <p:extLst>
      <p:ext uri="{BB962C8B-B14F-4D97-AF65-F5344CB8AC3E}">
        <p14:creationId xmlns:p14="http://schemas.microsoft.com/office/powerpoint/2010/main" val="25225886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838F-1E82-CB43-A85F-48BDDC4AFC3B}"/>
              </a:ext>
            </a:extLst>
          </p:cNvPr>
          <p:cNvSpPr>
            <a:spLocks noGrp="1"/>
          </p:cNvSpPr>
          <p:nvPr>
            <p:ph type="title"/>
          </p:nvPr>
        </p:nvSpPr>
        <p:spPr/>
        <p:txBody>
          <a:bodyPr/>
          <a:lstStyle/>
          <a:p>
            <a:r>
              <a:rPr lang="en-US" dirty="0"/>
              <a:t>OIPT</a:t>
            </a:r>
          </a:p>
        </p:txBody>
      </p:sp>
      <p:sp>
        <p:nvSpPr>
          <p:cNvPr id="3" name="Content Placeholder 2">
            <a:extLst>
              <a:ext uri="{FF2B5EF4-FFF2-40B4-BE49-F238E27FC236}">
                <a16:creationId xmlns:a16="http://schemas.microsoft.com/office/drawing/2014/main" id="{728467AC-D2C2-0942-B2C5-44B2EC31B96A}"/>
              </a:ext>
            </a:extLst>
          </p:cNvPr>
          <p:cNvSpPr>
            <a:spLocks noGrp="1"/>
          </p:cNvSpPr>
          <p:nvPr>
            <p:ph idx="1"/>
          </p:nvPr>
        </p:nvSpPr>
        <p:spPr/>
        <p:txBody>
          <a:bodyPr/>
          <a:lstStyle/>
          <a:p>
            <a:pPr algn="just"/>
            <a:r>
              <a:rPr lang="en-GB" dirty="0"/>
              <a:t>Firms that encounter supply issues due to capacity problems can resolve them by referring the problem to a manager who oversees boundary spanning operations. </a:t>
            </a:r>
          </a:p>
          <a:p>
            <a:pPr algn="just"/>
            <a:r>
              <a:rPr lang="en-GB" dirty="0"/>
              <a:t>However, managers can quickly become overwhelmed by numerous requests to resolve issues in highly uncertain situations, due to the frequency of exception scenarios.</a:t>
            </a:r>
            <a:endParaRPr lang="en-US" dirty="0"/>
          </a:p>
        </p:txBody>
      </p:sp>
    </p:spTree>
    <p:extLst>
      <p:ext uri="{BB962C8B-B14F-4D97-AF65-F5344CB8AC3E}">
        <p14:creationId xmlns:p14="http://schemas.microsoft.com/office/powerpoint/2010/main" val="17047063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DE676-CA1A-DE4D-A389-4943BF3D883B}"/>
              </a:ext>
            </a:extLst>
          </p:cNvPr>
          <p:cNvSpPr>
            <a:spLocks noGrp="1"/>
          </p:cNvSpPr>
          <p:nvPr>
            <p:ph type="title"/>
          </p:nvPr>
        </p:nvSpPr>
        <p:spPr/>
        <p:txBody>
          <a:bodyPr/>
          <a:lstStyle/>
          <a:p>
            <a:r>
              <a:rPr lang="en-US" dirty="0"/>
              <a:t>OIPT</a:t>
            </a:r>
          </a:p>
        </p:txBody>
      </p:sp>
      <p:sp>
        <p:nvSpPr>
          <p:cNvPr id="3" name="Content Placeholder 2">
            <a:extLst>
              <a:ext uri="{FF2B5EF4-FFF2-40B4-BE49-F238E27FC236}">
                <a16:creationId xmlns:a16="http://schemas.microsoft.com/office/drawing/2014/main" id="{C47D5F2F-1126-8848-BFA9-8504642543A3}"/>
              </a:ext>
            </a:extLst>
          </p:cNvPr>
          <p:cNvSpPr>
            <a:spLocks noGrp="1"/>
          </p:cNvSpPr>
          <p:nvPr>
            <p:ph idx="1"/>
          </p:nvPr>
        </p:nvSpPr>
        <p:spPr/>
        <p:txBody>
          <a:bodyPr/>
          <a:lstStyle/>
          <a:p>
            <a:pPr algn="just"/>
            <a:r>
              <a:rPr lang="en-GB" dirty="0"/>
              <a:t>Firms can contend with the increased frequency of exception scenarios by reducing their information processing needs or by increasing their information processing capacity (</a:t>
            </a:r>
            <a:r>
              <a:rPr lang="en-GB" dirty="0" err="1"/>
              <a:t>Bensaou</a:t>
            </a:r>
            <a:r>
              <a:rPr lang="en-GB" dirty="0"/>
              <a:t> and Venkatraman 1995, Peng et al. 2014). </a:t>
            </a:r>
          </a:p>
          <a:p>
            <a:pPr algn="just"/>
            <a:r>
              <a:rPr lang="en-GB" dirty="0"/>
              <a:t>However, a firm can reduce its information processing needs by creating slack resources and/or by creating self-contained tasks, such actions are costly and do not contribute to responsiveness.</a:t>
            </a:r>
            <a:endParaRPr lang="en-US" dirty="0"/>
          </a:p>
        </p:txBody>
      </p:sp>
    </p:spTree>
    <p:extLst>
      <p:ext uri="{BB962C8B-B14F-4D97-AF65-F5344CB8AC3E}">
        <p14:creationId xmlns:p14="http://schemas.microsoft.com/office/powerpoint/2010/main" val="7198030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474C-D680-FD49-AE6E-07339A2D9DD1}"/>
              </a:ext>
            </a:extLst>
          </p:cNvPr>
          <p:cNvSpPr>
            <a:spLocks noGrp="1"/>
          </p:cNvSpPr>
          <p:nvPr>
            <p:ph type="title"/>
          </p:nvPr>
        </p:nvSpPr>
        <p:spPr/>
        <p:txBody>
          <a:bodyPr/>
          <a:lstStyle/>
          <a:p>
            <a:r>
              <a:rPr lang="en-US" dirty="0"/>
              <a:t>OIPT</a:t>
            </a:r>
          </a:p>
        </p:txBody>
      </p:sp>
      <p:sp>
        <p:nvSpPr>
          <p:cNvPr id="3" name="Content Placeholder 2">
            <a:extLst>
              <a:ext uri="{FF2B5EF4-FFF2-40B4-BE49-F238E27FC236}">
                <a16:creationId xmlns:a16="http://schemas.microsoft.com/office/drawing/2014/main" id="{732164AF-3118-7140-AB02-A38CE14B13EA}"/>
              </a:ext>
            </a:extLst>
          </p:cNvPr>
          <p:cNvSpPr>
            <a:spLocks noGrp="1"/>
          </p:cNvSpPr>
          <p:nvPr>
            <p:ph idx="1"/>
          </p:nvPr>
        </p:nvSpPr>
        <p:spPr/>
        <p:txBody>
          <a:bodyPr>
            <a:normAutofit fontScale="92500" lnSpcReduction="20000"/>
          </a:bodyPr>
          <a:lstStyle/>
          <a:p>
            <a:pPr algn="just"/>
            <a:r>
              <a:rPr lang="en-GB" dirty="0"/>
              <a:t>Alternatively, a firm can increase its information processing capacity by investing in both lateral relations and vertical information systems (Srinivasan and </a:t>
            </a:r>
            <a:r>
              <a:rPr lang="en-GB" dirty="0" err="1"/>
              <a:t>Swink</a:t>
            </a:r>
            <a:r>
              <a:rPr lang="en-GB" dirty="0"/>
              <a:t> 2015).</a:t>
            </a:r>
          </a:p>
          <a:p>
            <a:pPr algn="just"/>
            <a:r>
              <a:rPr lang="en-GB" dirty="0"/>
              <a:t>External lateral relations include organizational processes that enable firms to acquire current and valuable information from both customers and suppliers. By increasing information availability (visibility), such lateral relations presumably increase decision-making effectiveness.</a:t>
            </a:r>
          </a:p>
          <a:p>
            <a:pPr algn="just"/>
            <a:r>
              <a:rPr lang="en-GB" dirty="0"/>
              <a:t>Vertical information systems enable organizations to process information during task performance in ways that do not overload hierarchical communication channels. </a:t>
            </a:r>
          </a:p>
          <a:p>
            <a:pPr algn="just"/>
            <a:r>
              <a:rPr lang="en-GB" dirty="0"/>
              <a:t>In other words, vertical information systems allow an organization to process data efficiently and intelligently, thereby enabling the organization to adjust or make new plans rapidly, with minimal resource costs.</a:t>
            </a:r>
            <a:endParaRPr lang="en-US" dirty="0"/>
          </a:p>
        </p:txBody>
      </p:sp>
    </p:spTree>
    <p:extLst>
      <p:ext uri="{BB962C8B-B14F-4D97-AF65-F5344CB8AC3E}">
        <p14:creationId xmlns:p14="http://schemas.microsoft.com/office/powerpoint/2010/main" val="5952469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2779-DABD-4614-9414-3DA4364106B8}"/>
              </a:ext>
            </a:extLst>
          </p:cNvPr>
          <p:cNvSpPr>
            <a:spLocks noGrp="1"/>
          </p:cNvSpPr>
          <p:nvPr>
            <p:ph type="title"/>
          </p:nvPr>
        </p:nvSpPr>
        <p:spPr/>
        <p:txBody>
          <a:bodyPr>
            <a:normAutofit/>
          </a:bodyPr>
          <a:lstStyle/>
          <a:p>
            <a:r>
              <a:rPr lang="en-GB" dirty="0"/>
              <a:t>Summary</a:t>
            </a:r>
          </a:p>
        </p:txBody>
      </p:sp>
      <p:sp>
        <p:nvSpPr>
          <p:cNvPr id="3" name="Content Placeholder 2">
            <a:extLst>
              <a:ext uri="{FF2B5EF4-FFF2-40B4-BE49-F238E27FC236}">
                <a16:creationId xmlns:a16="http://schemas.microsoft.com/office/drawing/2014/main" id="{CE6DA3C3-B1E0-4C49-97CF-768227B25C16}"/>
              </a:ext>
            </a:extLst>
          </p:cNvPr>
          <p:cNvSpPr>
            <a:spLocks noGrp="1"/>
          </p:cNvSpPr>
          <p:nvPr>
            <p:ph idx="1"/>
          </p:nvPr>
        </p:nvSpPr>
        <p:spPr/>
        <p:txBody>
          <a:bodyPr>
            <a:normAutofit lnSpcReduction="10000"/>
          </a:bodyPr>
          <a:lstStyle/>
          <a:p>
            <a:pPr algn="just"/>
            <a:r>
              <a:rPr lang="en-GB" dirty="0"/>
              <a:t>The OIPT argues that uncertainty necessitates reducing information processing needs and/ or increasing information processing capacities (Daft and Lengel, 1986, Galbraith, 1973)</a:t>
            </a:r>
          </a:p>
          <a:p>
            <a:pPr algn="just"/>
            <a:r>
              <a:rPr lang="en-GB" dirty="0"/>
              <a:t>OIPT explains organizational behaviour (such as strategy and decision making) by examining the information flows occurring within and across organizational boundaries (Daft and Weick, 1984, Smith et al., 1991).</a:t>
            </a:r>
          </a:p>
          <a:p>
            <a:pPr algn="just"/>
            <a:r>
              <a:rPr lang="en-GB" dirty="0"/>
              <a:t>OIPT posits that coping with uncertainty through gathering, processing and communicating information from the business environment is the main task in organizational design </a:t>
            </a:r>
            <a:r>
              <a:rPr lang="en-US" dirty="0"/>
              <a:t>(Daft and Weick, 1984, </a:t>
            </a:r>
            <a:r>
              <a:rPr lang="en-US" dirty="0" err="1"/>
              <a:t>Gattiker</a:t>
            </a:r>
            <a:r>
              <a:rPr lang="en-US" dirty="0"/>
              <a:t> and Goodhue, 2004).</a:t>
            </a:r>
            <a:endParaRPr lang="en-GB" dirty="0"/>
          </a:p>
        </p:txBody>
      </p:sp>
    </p:spTree>
    <p:extLst>
      <p:ext uri="{BB962C8B-B14F-4D97-AF65-F5344CB8AC3E}">
        <p14:creationId xmlns:p14="http://schemas.microsoft.com/office/powerpoint/2010/main" val="1342866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2F34-FA64-4D76-AC0C-69879827F9A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14D848FC-7E01-4D5F-A00D-204452D62C54}"/>
              </a:ext>
            </a:extLst>
          </p:cNvPr>
          <p:cNvSpPr>
            <a:spLocks noGrp="1"/>
          </p:cNvSpPr>
          <p:nvPr>
            <p:ph idx="1"/>
          </p:nvPr>
        </p:nvSpPr>
        <p:spPr/>
        <p:txBody>
          <a:bodyPr/>
          <a:lstStyle/>
          <a:p>
            <a:r>
              <a:rPr lang="en-GB" dirty="0"/>
              <a:t>Environmental scanning</a:t>
            </a:r>
          </a:p>
          <a:p>
            <a:r>
              <a:rPr lang="en-GB" dirty="0"/>
              <a:t>Three approaches to environmental scanning</a:t>
            </a:r>
          </a:p>
          <a:p>
            <a:r>
              <a:rPr lang="en-GB" dirty="0"/>
              <a:t>PEST</a:t>
            </a:r>
          </a:p>
          <a:p>
            <a:r>
              <a:rPr lang="en-GB" dirty="0"/>
              <a:t>Porters Five Forces</a:t>
            </a:r>
          </a:p>
          <a:p>
            <a:r>
              <a:rPr lang="en-GB" dirty="0"/>
              <a:t>Intelligence cycle</a:t>
            </a:r>
          </a:p>
          <a:p>
            <a:r>
              <a:rPr lang="en-GB" dirty="0"/>
              <a:t>Concentric circles</a:t>
            </a:r>
          </a:p>
          <a:p>
            <a:r>
              <a:rPr lang="en-GB"/>
              <a:t>Scientific method</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502435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1506071" y="1371600"/>
            <a:ext cx="9274800" cy="5200647"/>
            <a:chOff x="1881158" y="357166"/>
            <a:chExt cx="9289413" cy="6215082"/>
          </a:xfrm>
        </p:grpSpPr>
        <p:sp>
          <p:nvSpPr>
            <p:cNvPr id="3" name="Rounded Rectangle 2"/>
            <p:cNvSpPr/>
            <p:nvPr/>
          </p:nvSpPr>
          <p:spPr>
            <a:xfrm>
              <a:off x="1881158" y="928670"/>
              <a:ext cx="2428892" cy="1285884"/>
            </a:xfrm>
            <a:prstGeom prst="roundRect">
              <a:avLst>
                <a:gd name="adj" fmla="val 2097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b="1" dirty="0"/>
                <a:t>Environmental Scanning</a:t>
              </a:r>
              <a:endParaRPr lang="en-IN" sz="2400" b="1" dirty="0"/>
            </a:p>
          </p:txBody>
        </p:sp>
        <p:cxnSp>
          <p:nvCxnSpPr>
            <p:cNvPr id="5" name="Straight Arrow Connector 4"/>
            <p:cNvCxnSpPr/>
            <p:nvPr/>
          </p:nvCxnSpPr>
          <p:spPr>
            <a:xfrm flipV="1">
              <a:off x="4310050" y="571480"/>
              <a:ext cx="2071702" cy="571504"/>
            </a:xfrm>
            <a:prstGeom prst="straightConnector1">
              <a:avLst/>
            </a:prstGeom>
            <a:ln w="1905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6381752" y="357166"/>
              <a:ext cx="4455663" cy="478155"/>
            </a:xfrm>
            <a:prstGeom prst="rect">
              <a:avLst/>
            </a:prstGeom>
          </p:spPr>
          <p:txBody>
            <a:bodyPr wrap="none">
              <a:spAutoFit/>
            </a:bodyPr>
            <a:lstStyle/>
            <a:p>
              <a:r>
                <a:rPr lang="en-US" sz="2000" b="1" dirty="0">
                  <a:latin typeface="Arial" panose="020B0604020202020204" pitchFamily="34" charset="0"/>
                  <a:cs typeface="Arial" panose="020B0604020202020204" pitchFamily="34" charset="0"/>
                </a:rPr>
                <a:t>Common part of strategic analysis</a:t>
              </a:r>
              <a:r>
                <a:rPr lang="en-US" b="1" dirty="0">
                  <a:latin typeface="Arial" panose="020B0604020202020204" pitchFamily="34" charset="0"/>
                  <a:cs typeface="Arial" panose="020B0604020202020204" pitchFamily="34" charset="0"/>
                </a:rPr>
                <a:t>.</a:t>
              </a:r>
            </a:p>
          </p:txBody>
        </p:sp>
        <p:cxnSp>
          <p:nvCxnSpPr>
            <p:cNvPr id="7" name="Straight Arrow Connector 6"/>
            <p:cNvCxnSpPr/>
            <p:nvPr/>
          </p:nvCxnSpPr>
          <p:spPr>
            <a:xfrm flipV="1">
              <a:off x="4310050" y="1500174"/>
              <a:ext cx="2000264" cy="71438"/>
            </a:xfrm>
            <a:prstGeom prst="straightConnector1">
              <a:avLst/>
            </a:prstGeom>
            <a:ln w="1905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6310315" y="1285860"/>
              <a:ext cx="4860256" cy="478155"/>
            </a:xfrm>
            <a:prstGeom prst="rect">
              <a:avLst/>
            </a:prstGeom>
            <a:noFill/>
          </p:spPr>
          <p:txBody>
            <a:bodyPr wrap="none">
              <a:spAutoFit/>
            </a:bodyPr>
            <a:lstStyle/>
            <a:p>
              <a:r>
                <a:rPr lang="en-US" sz="2000" b="1" dirty="0">
                  <a:latin typeface="Arial" panose="020B0604020202020204" pitchFamily="34" charset="0"/>
                  <a:cs typeface="Arial" panose="020B0604020202020204" pitchFamily="34" charset="0"/>
                </a:rPr>
                <a:t>Internal elements &amp; external elements.</a:t>
              </a:r>
              <a:endParaRPr lang="en-IN" sz="2000" b="1" dirty="0">
                <a:latin typeface="Arial" panose="020B0604020202020204" pitchFamily="34" charset="0"/>
                <a:cs typeface="Arial" panose="020B0604020202020204" pitchFamily="34" charset="0"/>
              </a:endParaRPr>
            </a:p>
          </p:txBody>
        </p:sp>
        <p:cxnSp>
          <p:nvCxnSpPr>
            <p:cNvPr id="11" name="Straight Arrow Connector 10"/>
            <p:cNvCxnSpPr/>
            <p:nvPr/>
          </p:nvCxnSpPr>
          <p:spPr>
            <a:xfrm>
              <a:off x="4238612" y="2143116"/>
              <a:ext cx="2357454" cy="214314"/>
            </a:xfrm>
            <a:prstGeom prst="straightConnector1">
              <a:avLst/>
            </a:prstGeom>
            <a:ln w="1905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6596066" y="2143117"/>
              <a:ext cx="2506551" cy="478155"/>
            </a:xfrm>
            <a:prstGeom prst="rect">
              <a:avLst/>
            </a:prstGeom>
          </p:spPr>
          <p:txBody>
            <a:bodyPr wrap="none">
              <a:spAutoFit/>
            </a:bodyPr>
            <a:lstStyle/>
            <a:p>
              <a:r>
                <a:rPr lang="en-US" sz="2000" b="1" dirty="0">
                  <a:latin typeface="Arial" panose="020B0604020202020204" pitchFamily="34" charset="0"/>
                  <a:cs typeface="Arial" panose="020B0604020202020204" pitchFamily="34" charset="0"/>
                </a:rPr>
                <a:t>All are interrelated.</a:t>
              </a:r>
            </a:p>
          </p:txBody>
        </p:sp>
        <p:pic>
          <p:nvPicPr>
            <p:cNvPr id="2050" name="Picture 2" descr="F:\My PPT\3rd. sem\SM\journey_anim.gif"/>
            <p:cNvPicPr>
              <a:picLocks noChangeAspect="1" noChangeArrowheads="1" noCrop="1"/>
            </p:cNvPicPr>
            <p:nvPr/>
          </p:nvPicPr>
          <p:blipFill>
            <a:blip r:embed="rId3">
              <a:duotone>
                <a:prstClr val="black"/>
                <a:schemeClr val="accent6">
                  <a:tint val="45000"/>
                  <a:satMod val="400000"/>
                </a:schemeClr>
              </a:duotone>
            </a:blip>
            <a:srcRect/>
            <a:stretch>
              <a:fillRect/>
            </a:stretch>
          </p:blipFill>
          <p:spPr bwMode="auto">
            <a:xfrm>
              <a:off x="3952860" y="2357430"/>
              <a:ext cx="4286250" cy="4214818"/>
            </a:xfrm>
            <a:prstGeom prst="rect">
              <a:avLst/>
            </a:prstGeom>
            <a:noFill/>
          </p:spPr>
        </p:pic>
      </p:grpSp>
      <p:sp>
        <p:nvSpPr>
          <p:cNvPr id="10" name="Title 9"/>
          <p:cNvSpPr>
            <a:spLocks noGrp="1"/>
          </p:cNvSpPr>
          <p:nvPr>
            <p:ph type="title"/>
          </p:nvPr>
        </p:nvSpPr>
        <p:spPr/>
        <p:txBody>
          <a:bodyPr/>
          <a:lstStyle/>
          <a:p>
            <a:r>
              <a:rPr lang="en-GB" dirty="0"/>
              <a:t>Environmental scanning</a:t>
            </a:r>
          </a:p>
        </p:txBody>
      </p:sp>
    </p:spTree>
    <p:extLst>
      <p:ext uri="{BB962C8B-B14F-4D97-AF65-F5344CB8AC3E}">
        <p14:creationId xmlns:p14="http://schemas.microsoft.com/office/powerpoint/2010/main" val="1420496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524000" y="1084728"/>
            <a:ext cx="8193741" cy="5576048"/>
            <a:chOff x="1524000" y="0"/>
            <a:chExt cx="9144000" cy="6072206"/>
          </a:xfrm>
        </p:grpSpPr>
        <p:sp>
          <p:nvSpPr>
            <p:cNvPr id="2" name="Rectangle 1"/>
            <p:cNvSpPr/>
            <p:nvPr/>
          </p:nvSpPr>
          <p:spPr>
            <a:xfrm>
              <a:off x="1524000" y="0"/>
              <a:ext cx="9144000" cy="92867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t>Factors affecting Environmental Scanning</a:t>
              </a:r>
              <a:endParaRPr lang="en-IN" sz="2800" b="1" dirty="0"/>
            </a:p>
          </p:txBody>
        </p:sp>
        <p:cxnSp>
          <p:nvCxnSpPr>
            <p:cNvPr id="4" name="Straight Arrow Connector 3"/>
            <p:cNvCxnSpPr>
              <a:stCxn id="2" idx="2"/>
            </p:cNvCxnSpPr>
            <p:nvPr/>
          </p:nvCxnSpPr>
          <p:spPr>
            <a:xfrm rot="5400000">
              <a:off x="4310050" y="-214338"/>
              <a:ext cx="642942" cy="2928958"/>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a:stCxn id="2" idx="2"/>
            </p:cNvCxnSpPr>
            <p:nvPr/>
          </p:nvCxnSpPr>
          <p:spPr>
            <a:xfrm rot="16200000" flipH="1">
              <a:off x="7096132" y="-71462"/>
              <a:ext cx="714380" cy="2714644"/>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2166910" y="1643050"/>
              <a:ext cx="2214578" cy="714380"/>
            </a:xfrm>
            <a:prstGeom prst="ellips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US" sz="1600" b="1" dirty="0"/>
                <a:t>External Environment</a:t>
              </a:r>
              <a:endParaRPr lang="en-IN" sz="1600" b="1" dirty="0"/>
            </a:p>
          </p:txBody>
        </p:sp>
        <p:sp>
          <p:nvSpPr>
            <p:cNvPr id="8" name="Oval 7"/>
            <p:cNvSpPr/>
            <p:nvPr/>
          </p:nvSpPr>
          <p:spPr>
            <a:xfrm>
              <a:off x="7881949" y="1750207"/>
              <a:ext cx="2194379" cy="714380"/>
            </a:xfrm>
            <a:prstGeom prst="ellipse">
              <a:avLst/>
            </a:prstGeom>
            <a:solidFill>
              <a:srgbClr val="006600">
                <a:alpha val="84000"/>
              </a:srgbClr>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600" b="1" dirty="0"/>
                <a:t>Internal Environment</a:t>
              </a:r>
              <a:endParaRPr lang="en-IN" sz="1600" b="1" dirty="0"/>
            </a:p>
          </p:txBody>
        </p:sp>
        <p:sp>
          <p:nvSpPr>
            <p:cNvPr id="9" name="Round Same Side Corner Rectangle 8"/>
            <p:cNvSpPr/>
            <p:nvPr/>
          </p:nvSpPr>
          <p:spPr>
            <a:xfrm>
              <a:off x="2024034" y="2571744"/>
              <a:ext cx="2428892" cy="3500462"/>
            </a:xfrm>
            <a:prstGeom prst="round2SameRect">
              <a:avLst/>
            </a:prstGeom>
            <a:gradFill flip="none" rotWithShape="1">
              <a:gsLst>
                <a:gs pos="0">
                  <a:schemeClr val="accent1">
                    <a:shade val="51000"/>
                    <a:satMod val="130000"/>
                  </a:schemeClr>
                </a:gs>
                <a:gs pos="80000">
                  <a:schemeClr val="accent1">
                    <a:shade val="93000"/>
                    <a:satMod val="130000"/>
                  </a:schemeClr>
                </a:gs>
                <a:gs pos="100000">
                  <a:schemeClr val="accent1">
                    <a:shade val="94000"/>
                    <a:satMod val="135000"/>
                  </a:schemeClr>
                </a:gs>
              </a:gsLst>
              <a:path path="circle">
                <a:fillToRect l="100000" t="100000"/>
              </a:path>
              <a:tileRect r="-100000" b="-100000"/>
            </a:gradFill>
          </p:spPr>
          <p:style>
            <a:lnRef idx="0">
              <a:schemeClr val="accent1"/>
            </a:lnRef>
            <a:fillRef idx="3">
              <a:schemeClr val="accent1"/>
            </a:fillRef>
            <a:effectRef idx="3">
              <a:schemeClr val="accent1"/>
            </a:effectRef>
            <a:fontRef idx="minor">
              <a:schemeClr val="lt1"/>
            </a:fontRef>
          </p:style>
          <p:txBody>
            <a:bodyPr rtlCol="0" anchor="ctr"/>
            <a:lstStyle/>
            <a:p>
              <a:pPr algn="ctr">
                <a:lnSpc>
                  <a:spcPct val="150000"/>
                </a:lnSpc>
              </a:pPr>
              <a:r>
                <a:rPr lang="en-US" sz="2400" b="1" dirty="0"/>
                <a:t>Events</a:t>
              </a:r>
            </a:p>
            <a:p>
              <a:pPr algn="ctr">
                <a:lnSpc>
                  <a:spcPct val="150000"/>
                </a:lnSpc>
              </a:pPr>
              <a:r>
                <a:rPr lang="en-US" sz="2400" b="1" dirty="0"/>
                <a:t>Trends</a:t>
              </a:r>
            </a:p>
            <a:p>
              <a:pPr algn="ctr">
                <a:lnSpc>
                  <a:spcPct val="150000"/>
                </a:lnSpc>
              </a:pPr>
              <a:r>
                <a:rPr lang="en-US" sz="2400" b="1" dirty="0"/>
                <a:t>Issues</a:t>
              </a:r>
            </a:p>
            <a:p>
              <a:pPr algn="ctr">
                <a:lnSpc>
                  <a:spcPct val="150000"/>
                </a:lnSpc>
              </a:pPr>
              <a:r>
                <a:rPr lang="en-US" sz="2400" b="1" dirty="0"/>
                <a:t>Expectations</a:t>
              </a:r>
              <a:endParaRPr lang="en-IN" sz="2400" b="1" dirty="0"/>
            </a:p>
          </p:txBody>
        </p:sp>
        <p:sp>
          <p:nvSpPr>
            <p:cNvPr id="10" name="Round Same Side Corner Rectangle 9"/>
            <p:cNvSpPr/>
            <p:nvPr/>
          </p:nvSpPr>
          <p:spPr>
            <a:xfrm>
              <a:off x="7596198" y="2571744"/>
              <a:ext cx="2643206" cy="3429024"/>
            </a:xfrm>
            <a:prstGeom prst="round2SameRect">
              <a:avLst/>
            </a:prstGeom>
            <a:solidFill>
              <a:srgbClr val="006600"/>
            </a:solidFill>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b="1" dirty="0"/>
                <a:t>Infrastructure</a:t>
              </a:r>
            </a:p>
            <a:p>
              <a:pPr algn="ctr">
                <a:lnSpc>
                  <a:spcPct val="150000"/>
                </a:lnSpc>
              </a:pPr>
              <a:r>
                <a:rPr lang="en-US" sz="2400" b="1" dirty="0"/>
                <a:t>HR</a:t>
              </a:r>
            </a:p>
            <a:p>
              <a:pPr algn="ctr">
                <a:lnSpc>
                  <a:spcPct val="150000"/>
                </a:lnSpc>
              </a:pPr>
              <a:r>
                <a:rPr lang="en-US" sz="2400" b="1" dirty="0"/>
                <a:t>Hardware</a:t>
              </a:r>
            </a:p>
            <a:p>
              <a:pPr algn="ctr">
                <a:lnSpc>
                  <a:spcPct val="150000"/>
                </a:lnSpc>
              </a:pPr>
              <a:r>
                <a:rPr lang="en-US" sz="2400" b="1" dirty="0"/>
                <a:t>Abilities</a:t>
              </a:r>
            </a:p>
            <a:p>
              <a:pPr algn="ctr">
                <a:lnSpc>
                  <a:spcPct val="150000"/>
                </a:lnSpc>
              </a:pPr>
              <a:r>
                <a:rPr lang="en-US" sz="2400" b="1" dirty="0"/>
                <a:t>Structure</a:t>
              </a:r>
              <a:endParaRPr lang="en-IN" sz="2400" b="1" dirty="0"/>
            </a:p>
          </p:txBody>
        </p:sp>
        <p:sp>
          <p:nvSpPr>
            <p:cNvPr id="11" name="Left-Right Arrow 10"/>
            <p:cNvSpPr/>
            <p:nvPr/>
          </p:nvSpPr>
          <p:spPr>
            <a:xfrm>
              <a:off x="4452926" y="4000504"/>
              <a:ext cx="3071834" cy="857256"/>
            </a:xfrm>
            <a:prstGeom prst="lef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600"/>
            </a:p>
          </p:txBody>
        </p:sp>
      </p:grpSp>
      <p:sp>
        <p:nvSpPr>
          <p:cNvPr id="5" name="Title 4"/>
          <p:cNvSpPr>
            <a:spLocks noGrp="1"/>
          </p:cNvSpPr>
          <p:nvPr>
            <p:ph type="title"/>
          </p:nvPr>
        </p:nvSpPr>
        <p:spPr/>
        <p:txBody>
          <a:bodyPr/>
          <a:lstStyle/>
          <a:p>
            <a:r>
              <a:rPr lang="en-GB" dirty="0"/>
              <a:t>Environmental scanning</a:t>
            </a:r>
          </a:p>
        </p:txBody>
      </p:sp>
    </p:spTree>
    <p:extLst>
      <p:ext uri="{BB962C8B-B14F-4D97-AF65-F5344CB8AC3E}">
        <p14:creationId xmlns:p14="http://schemas.microsoft.com/office/powerpoint/2010/main" val="9361376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5843" y="1340208"/>
            <a:ext cx="11586808" cy="4585871"/>
          </a:xfrm>
          <a:prstGeom prst="rect">
            <a:avLst/>
          </a:prstGeom>
          <a:noFill/>
        </p:spPr>
        <p:txBody>
          <a:bodyPr wrap="square" rtlCol="0">
            <a:spAutoFit/>
          </a:bodyPr>
          <a:lstStyle/>
          <a:p>
            <a:pPr algn="just"/>
            <a:r>
              <a:rPr lang="en-US" sz="2400" b="1" dirty="0" err="1">
                <a:latin typeface="Arial" panose="020B0604020202020204" pitchFamily="34" charset="0"/>
                <a:cs typeface="Arial" panose="020B0604020202020204" pitchFamily="34" charset="0"/>
              </a:rPr>
              <a:t>Kubr</a:t>
            </a:r>
            <a:r>
              <a:rPr lang="en-US" sz="2400" dirty="0">
                <a:latin typeface="Arial" panose="020B0604020202020204" pitchFamily="34" charset="0"/>
                <a:cs typeface="Arial" panose="020B0604020202020204" pitchFamily="34" charset="0"/>
              </a:rPr>
              <a:t> has suggested three approaches to scanning,</a:t>
            </a:r>
          </a:p>
          <a:p>
            <a:pPr algn="just"/>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Systematic: </a:t>
            </a:r>
            <a:r>
              <a:rPr lang="en-US" sz="2000" dirty="0">
                <a:latin typeface="Arial" panose="020B0604020202020204" pitchFamily="34" charset="0"/>
                <a:cs typeface="Arial" panose="020B0604020202020204" pitchFamily="34" charset="0"/>
              </a:rPr>
              <a:t>Information related to markets &amp; customers, changes in legislation &amp; regulations that have a direct impact on organization’s activities that could be collected continuously to monitor changes.</a:t>
            </a:r>
          </a:p>
          <a:p>
            <a:pPr marL="342900" indent="-342900" algn="jus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Ad-hoc: </a:t>
            </a:r>
            <a:r>
              <a:rPr lang="en-US" sz="2000" dirty="0">
                <a:latin typeface="Arial" panose="020B0604020202020204" pitchFamily="34" charset="0"/>
                <a:cs typeface="Arial" panose="020B0604020202020204" pitchFamily="34" charset="0"/>
              </a:rPr>
              <a:t>Conduction of special surveys &amp; studies to deal with specific environmental issues. Usually conducted in response to a particular need/ project.</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Processed form:</a:t>
            </a:r>
            <a:r>
              <a:rPr lang="en-US" sz="2000" dirty="0">
                <a:latin typeface="Arial" panose="020B0604020202020204" pitchFamily="34" charset="0"/>
                <a:cs typeface="Arial" panose="020B0604020202020204" pitchFamily="34" charset="0"/>
              </a:rPr>
              <a:t> The use of secondary information available from different sources both internal &amp; external of the organization in processed form. </a:t>
            </a:r>
          </a:p>
          <a:p>
            <a:pPr algn="just"/>
            <a:r>
              <a:rPr lang="en-IN" sz="2400" dirty="0">
                <a:latin typeface="Arial" panose="020B0604020202020204" pitchFamily="34" charset="0"/>
                <a:cs typeface="Arial" panose="020B0604020202020204" pitchFamily="34" charset="0"/>
              </a:rPr>
              <a:t>								(</a:t>
            </a:r>
            <a:r>
              <a:rPr lang="en-IN" sz="2400" dirty="0" err="1">
                <a:latin typeface="Arial" panose="020B0604020202020204" pitchFamily="34" charset="0"/>
                <a:cs typeface="Arial" panose="020B0604020202020204" pitchFamily="34" charset="0"/>
              </a:rPr>
              <a:t>Kubr</a:t>
            </a:r>
            <a:r>
              <a:rPr lang="en-IN" sz="2400" dirty="0">
                <a:latin typeface="Arial" panose="020B0604020202020204" pitchFamily="34" charset="0"/>
                <a:cs typeface="Arial" panose="020B0604020202020204" pitchFamily="34" charset="0"/>
              </a:rPr>
              <a:t>, et al 1982)</a:t>
            </a:r>
          </a:p>
          <a:p>
            <a:pPr algn="just"/>
            <a:endParaRPr lang="en-IN" sz="2400"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1376150" y="107668"/>
            <a:ext cx="10657184" cy="864096"/>
          </a:xfrm>
        </p:spPr>
        <p:txBody>
          <a:bodyPr/>
          <a:lstStyle/>
          <a:p>
            <a:r>
              <a:rPr lang="en-GB" dirty="0"/>
              <a:t>Three approaches to scanning</a:t>
            </a:r>
          </a:p>
        </p:txBody>
      </p:sp>
    </p:spTree>
    <p:custDataLst>
      <p:tags r:id="rId1"/>
    </p:custDataLst>
    <p:extLst>
      <p:ext uri="{BB962C8B-B14F-4D97-AF65-F5344CB8AC3E}">
        <p14:creationId xmlns:p14="http://schemas.microsoft.com/office/powerpoint/2010/main" val="209781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in)">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4"/>
          <a:srcRect/>
          <a:stretch>
            <a:fillRect/>
          </a:stretch>
        </p:blipFill>
        <p:spPr bwMode="auto">
          <a:xfrm>
            <a:off x="847165" y="1665734"/>
            <a:ext cx="8909050" cy="4905396"/>
          </a:xfrm>
          <a:prstGeom prst="rect">
            <a:avLst/>
          </a:prstGeom>
          <a:ln>
            <a:noFill/>
          </a:ln>
          <a:effectLst>
            <a:outerShdw blurRad="292100" dist="139700" dir="2700000" algn="tl" rotWithShape="0">
              <a:srgbClr val="333333">
                <a:alpha val="65000"/>
              </a:srgbClr>
            </a:outerShdw>
          </a:effectLst>
        </p:spPr>
      </p:pic>
      <p:sp>
        <p:nvSpPr>
          <p:cNvPr id="3" name="Title 2"/>
          <p:cNvSpPr>
            <a:spLocks noGrp="1"/>
          </p:cNvSpPr>
          <p:nvPr>
            <p:ph type="title"/>
          </p:nvPr>
        </p:nvSpPr>
        <p:spPr/>
        <p:txBody>
          <a:bodyPr/>
          <a:lstStyle/>
          <a:p>
            <a:r>
              <a:rPr lang="en-GB" dirty="0"/>
              <a:t>The process of environmental scanning</a:t>
            </a:r>
          </a:p>
        </p:txBody>
      </p:sp>
    </p:spTree>
    <p:custDataLst>
      <p:tags r:id="rId1"/>
    </p:custDataLst>
    <p:extLst>
      <p:ext uri="{BB962C8B-B14F-4D97-AF65-F5344CB8AC3E}">
        <p14:creationId xmlns:p14="http://schemas.microsoft.com/office/powerpoint/2010/main" val="98796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3649" y="1414738"/>
            <a:ext cx="11726986" cy="5293757"/>
          </a:xfrm>
          <a:prstGeom prst="rect">
            <a:avLst/>
          </a:prstGeom>
        </p:spPr>
        <p:txBody>
          <a:bodyPr wrap="square">
            <a:spAutoFit/>
          </a:bodyPr>
          <a:lstStyle/>
          <a:p>
            <a:pPr algn="just">
              <a:buFont typeface="Wingdings" pitchFamily="2" charset="2"/>
              <a:buChar char="§"/>
            </a:pPr>
            <a:r>
              <a:rPr lang="en-IN" sz="2600" dirty="0">
                <a:latin typeface="Arial" panose="020B0604020202020204" pitchFamily="34" charset="0"/>
                <a:cs typeface="Arial" panose="020B0604020202020204" pitchFamily="34" charset="0"/>
              </a:rPr>
              <a:t>It helps an organization capitalize on early opportunities rather than lose these to competitors.</a:t>
            </a:r>
          </a:p>
          <a:p>
            <a:pPr algn="just">
              <a:buFont typeface="Wingdings" pitchFamily="2" charset="2"/>
              <a:buChar char="§"/>
            </a:pPr>
            <a:r>
              <a:rPr lang="en-IN" sz="2600" dirty="0">
                <a:latin typeface="Arial" panose="020B0604020202020204" pitchFamily="34" charset="0"/>
                <a:cs typeface="Arial" panose="020B0604020202020204" pitchFamily="34" charset="0"/>
              </a:rPr>
              <a:t>It provides an early signal of impending problems, which can be defused if recognized well in advance.</a:t>
            </a:r>
          </a:p>
          <a:p>
            <a:pPr algn="just">
              <a:buFont typeface="Wingdings" pitchFamily="2" charset="2"/>
              <a:buChar char="§"/>
            </a:pPr>
            <a:r>
              <a:rPr lang="en-IN" sz="2600" dirty="0">
                <a:latin typeface="Arial" panose="020B0604020202020204" pitchFamily="34" charset="0"/>
                <a:cs typeface="Arial" panose="020B0604020202020204" pitchFamily="34" charset="0"/>
              </a:rPr>
              <a:t>It sensitizes an organization to the changing needs and wishes of its customers.</a:t>
            </a:r>
          </a:p>
          <a:p>
            <a:pPr algn="just">
              <a:buFont typeface="Wingdings" pitchFamily="2" charset="2"/>
              <a:buChar char="§"/>
            </a:pPr>
            <a:r>
              <a:rPr lang="en-IN" sz="2600" dirty="0">
                <a:latin typeface="Arial" panose="020B0604020202020204" pitchFamily="34" charset="0"/>
                <a:cs typeface="Arial" panose="020B0604020202020204" pitchFamily="34" charset="0"/>
              </a:rPr>
              <a:t>It provides a base of objective qualitative information about the environment that strategists can utilize.</a:t>
            </a:r>
          </a:p>
          <a:p>
            <a:pPr algn="just">
              <a:buFont typeface="Wingdings" pitchFamily="2" charset="2"/>
              <a:buChar char="§"/>
            </a:pPr>
            <a:r>
              <a:rPr lang="en-IN" sz="2600" dirty="0">
                <a:latin typeface="Arial" panose="020B0604020202020204" pitchFamily="34" charset="0"/>
                <a:cs typeface="Arial" panose="020B0604020202020204" pitchFamily="34" charset="0"/>
              </a:rPr>
              <a:t>It provides intellectual stimulation to strategists in their decision making.</a:t>
            </a:r>
          </a:p>
          <a:p>
            <a:pPr algn="just">
              <a:buFont typeface="Wingdings" pitchFamily="2" charset="2"/>
              <a:buChar char="§"/>
            </a:pPr>
            <a:r>
              <a:rPr lang="en-IN" sz="2600" dirty="0">
                <a:latin typeface="Arial" panose="020B0604020202020204" pitchFamily="34" charset="0"/>
                <a:cs typeface="Arial" panose="020B0604020202020204" pitchFamily="34" charset="0"/>
              </a:rPr>
              <a:t>It improves the image of the organization with its publics by showing that it is sensitive to its environment and responsive to it.</a:t>
            </a:r>
          </a:p>
          <a:p>
            <a:pPr algn="just">
              <a:buFont typeface="Wingdings" pitchFamily="2" charset="2"/>
              <a:buChar char="§"/>
            </a:pPr>
            <a:r>
              <a:rPr lang="en-IN" sz="2600" dirty="0">
                <a:latin typeface="Arial" panose="020B0604020202020204" pitchFamily="34" charset="0"/>
                <a:cs typeface="Arial" panose="020B0604020202020204" pitchFamily="34" charset="0"/>
              </a:rPr>
              <a:t>It is a means of continuing broad-based education for executives, especially for strategy developers.		(</a:t>
            </a:r>
            <a:r>
              <a:rPr lang="en-IN" sz="2600" dirty="0" err="1">
                <a:latin typeface="Arial" panose="020B0604020202020204" pitchFamily="34" charset="0"/>
                <a:cs typeface="Arial" panose="020B0604020202020204" pitchFamily="34" charset="0"/>
              </a:rPr>
              <a:t>Bukowsi</a:t>
            </a:r>
            <a:r>
              <a:rPr lang="en-IN" sz="2600" dirty="0">
                <a:latin typeface="Arial" panose="020B0604020202020204" pitchFamily="34" charset="0"/>
                <a:cs typeface="Arial" panose="020B0604020202020204" pitchFamily="34" charset="0"/>
              </a:rPr>
              <a:t> and Michael, 2017)</a:t>
            </a:r>
          </a:p>
        </p:txBody>
      </p:sp>
      <p:sp>
        <p:nvSpPr>
          <p:cNvPr id="4" name="Title 3"/>
          <p:cNvSpPr>
            <a:spLocks noGrp="1"/>
          </p:cNvSpPr>
          <p:nvPr>
            <p:ph type="title"/>
          </p:nvPr>
        </p:nvSpPr>
        <p:spPr/>
        <p:txBody>
          <a:bodyPr/>
          <a:lstStyle/>
          <a:p>
            <a:r>
              <a:rPr lang="en-GB" dirty="0"/>
              <a:t>Benefits of environmental scanning</a:t>
            </a:r>
          </a:p>
        </p:txBody>
      </p:sp>
    </p:spTree>
    <p:custDataLst>
      <p:tags r:id="rId1"/>
    </p:custDataLst>
    <p:extLst>
      <p:ext uri="{BB962C8B-B14F-4D97-AF65-F5344CB8AC3E}">
        <p14:creationId xmlns:p14="http://schemas.microsoft.com/office/powerpoint/2010/main" val="120091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My PPT\3rd. sem\SM\PEST_analysis.gif"/>
          <p:cNvPicPr>
            <a:picLocks noChangeAspect="1" noChangeArrowheads="1"/>
          </p:cNvPicPr>
          <p:nvPr/>
        </p:nvPicPr>
        <p:blipFill>
          <a:blip r:embed="rId4"/>
          <a:srcRect/>
          <a:stretch>
            <a:fillRect/>
          </a:stretch>
        </p:blipFill>
        <p:spPr bwMode="auto">
          <a:xfrm>
            <a:off x="1523968" y="1309706"/>
            <a:ext cx="4762500" cy="5548294"/>
          </a:xfrm>
          <a:prstGeom prst="rect">
            <a:avLst/>
          </a:prstGeom>
          <a:noFill/>
        </p:spPr>
      </p:pic>
      <p:sp>
        <p:nvSpPr>
          <p:cNvPr id="4" name="Rounded Rectangle 3"/>
          <p:cNvSpPr/>
          <p:nvPr/>
        </p:nvSpPr>
        <p:spPr>
          <a:xfrm>
            <a:off x="6881818" y="3377154"/>
            <a:ext cx="2714644" cy="1000132"/>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2400" b="1" dirty="0"/>
              <a:t>Micro Environment</a:t>
            </a:r>
            <a:endParaRPr lang="en-IN" sz="2400" b="1" dirty="0"/>
          </a:p>
        </p:txBody>
      </p:sp>
      <p:sp>
        <p:nvSpPr>
          <p:cNvPr id="5" name="Rounded Rectangle 4"/>
          <p:cNvSpPr/>
          <p:nvPr/>
        </p:nvSpPr>
        <p:spPr>
          <a:xfrm>
            <a:off x="6881818" y="5259757"/>
            <a:ext cx="2714644" cy="1000132"/>
          </a:xfrm>
          <a:prstGeom prst="roundRect">
            <a:avLst/>
          </a:prstGeom>
          <a:solidFill>
            <a:srgbClr val="006600">
              <a:alpha val="80000"/>
            </a:srgbClr>
          </a:solidFill>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2400" b="1" dirty="0"/>
              <a:t>Macro Environment</a:t>
            </a:r>
            <a:endParaRPr lang="en-IN" sz="2400" b="1" dirty="0"/>
          </a:p>
        </p:txBody>
      </p:sp>
      <p:sp>
        <p:nvSpPr>
          <p:cNvPr id="2" name="Title 1"/>
          <p:cNvSpPr>
            <a:spLocks noGrp="1"/>
          </p:cNvSpPr>
          <p:nvPr>
            <p:ph type="title"/>
          </p:nvPr>
        </p:nvSpPr>
        <p:spPr/>
        <p:txBody>
          <a:bodyPr/>
          <a:lstStyle/>
          <a:p>
            <a:r>
              <a:rPr lang="en-GB" dirty="0"/>
              <a:t>PEST Framework</a:t>
            </a:r>
          </a:p>
        </p:txBody>
      </p:sp>
    </p:spTree>
    <p:custDataLst>
      <p:tags r:id="rId1"/>
    </p:custDataLst>
    <p:extLst>
      <p:ext uri="{BB962C8B-B14F-4D97-AF65-F5344CB8AC3E}">
        <p14:creationId xmlns:p14="http://schemas.microsoft.com/office/powerpoint/2010/main" val="98178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4">
            <a:duotone>
              <a:prstClr val="black"/>
              <a:schemeClr val="accent6">
                <a:tint val="45000"/>
                <a:satMod val="400000"/>
              </a:schemeClr>
            </a:duotone>
          </a:blip>
          <a:srcRect/>
          <a:stretch>
            <a:fillRect/>
          </a:stretch>
        </p:blipFill>
        <p:spPr bwMode="auto">
          <a:xfrm>
            <a:off x="1947304" y="1405478"/>
            <a:ext cx="8010525" cy="5205433"/>
          </a:xfrm>
          <a:prstGeom prst="roundRect">
            <a:avLst>
              <a:gd name="adj" fmla="val 8594"/>
            </a:avLst>
          </a:prstGeom>
          <a:solidFill>
            <a:srgbClr val="FFFFFF">
              <a:shade val="85000"/>
            </a:srgbClr>
          </a:solidFill>
          <a:ln>
            <a:noFill/>
          </a:ln>
          <a:effectLst/>
        </p:spPr>
      </p:pic>
      <p:sp>
        <p:nvSpPr>
          <p:cNvPr id="2" name="Title 1"/>
          <p:cNvSpPr>
            <a:spLocks noGrp="1"/>
          </p:cNvSpPr>
          <p:nvPr>
            <p:ph type="title"/>
          </p:nvPr>
        </p:nvSpPr>
        <p:spPr/>
        <p:txBody>
          <a:bodyPr/>
          <a:lstStyle/>
          <a:p>
            <a:r>
              <a:rPr lang="en-GB" dirty="0"/>
              <a:t>PEST and the Micro-Environment</a:t>
            </a:r>
          </a:p>
        </p:txBody>
      </p:sp>
    </p:spTree>
    <p:custDataLst>
      <p:tags r:id="rId1"/>
    </p:custDataLst>
    <p:extLst>
      <p:ext uri="{BB962C8B-B14F-4D97-AF65-F5344CB8AC3E}">
        <p14:creationId xmlns:p14="http://schemas.microsoft.com/office/powerpoint/2010/main" val="395971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checkerboard(across)">
                                      <p:cBhvr>
                                        <p:cTn id="7" dur="1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9154" y="1277455"/>
            <a:ext cx="4393857" cy="2955746"/>
          </a:xfrm>
          <a:prstGeom prst="rect">
            <a:avLst/>
          </a:prstGeom>
        </p:spPr>
        <p:txBody>
          <a:bodyPr wrap="square">
            <a:spAutoFit/>
          </a:bodyPr>
          <a:lstStyle/>
          <a:p>
            <a:pPr marL="342900" indent="-342900">
              <a:lnSpc>
                <a:spcPct val="150000"/>
              </a:lnSpc>
              <a:buFont typeface="Arial" panose="020B0604020202020204" pitchFamily="34" charset="0"/>
              <a:buChar char="•"/>
            </a:pPr>
            <a:r>
              <a:rPr lang="en-IN" sz="3200" dirty="0">
                <a:latin typeface="Arial" panose="020B0604020202020204" pitchFamily="34" charset="0"/>
                <a:cs typeface="Arial" panose="020B0604020202020204" pitchFamily="34" charset="0"/>
              </a:rPr>
              <a:t>Porter’s Five Forces</a:t>
            </a:r>
          </a:p>
          <a:p>
            <a:pPr marL="342900" indent="-342900">
              <a:lnSpc>
                <a:spcPct val="150000"/>
              </a:lnSpc>
              <a:buFont typeface="Arial" panose="020B0604020202020204" pitchFamily="34" charset="0"/>
              <a:buChar char="•"/>
            </a:pPr>
            <a:r>
              <a:rPr lang="en-IN" sz="3200" dirty="0">
                <a:latin typeface="Arial" panose="020B0604020202020204" pitchFamily="34" charset="0"/>
                <a:cs typeface="Arial" panose="020B0604020202020204" pitchFamily="34" charset="0"/>
              </a:rPr>
              <a:t>Intelligence Cycle</a:t>
            </a:r>
          </a:p>
          <a:p>
            <a:pPr marL="342900" indent="-342900">
              <a:lnSpc>
                <a:spcPct val="150000"/>
              </a:lnSpc>
              <a:buFont typeface="Arial" panose="020B0604020202020204" pitchFamily="34" charset="0"/>
              <a:buChar char="•"/>
            </a:pPr>
            <a:r>
              <a:rPr lang="en-IN" sz="3200" dirty="0">
                <a:latin typeface="Arial" panose="020B0604020202020204" pitchFamily="34" charset="0"/>
                <a:cs typeface="Arial" panose="020B0604020202020204" pitchFamily="34" charset="0"/>
              </a:rPr>
              <a:t>Concentric Circles</a:t>
            </a:r>
          </a:p>
          <a:p>
            <a:pPr marL="342900" indent="-342900">
              <a:lnSpc>
                <a:spcPct val="150000"/>
              </a:lnSpc>
              <a:buFont typeface="Arial" panose="020B0604020202020204" pitchFamily="34" charset="0"/>
              <a:buChar char="•"/>
            </a:pPr>
            <a:r>
              <a:rPr lang="en-IN" sz="3200" dirty="0">
                <a:latin typeface="Arial" panose="020B0604020202020204" pitchFamily="34" charset="0"/>
                <a:cs typeface="Arial" panose="020B0604020202020204" pitchFamily="34" charset="0"/>
              </a:rPr>
              <a:t>Scientific Method</a:t>
            </a:r>
          </a:p>
        </p:txBody>
      </p:sp>
      <p:sp>
        <p:nvSpPr>
          <p:cNvPr id="6" name="Title 5"/>
          <p:cNvSpPr>
            <a:spLocks noGrp="1"/>
          </p:cNvSpPr>
          <p:nvPr>
            <p:ph type="title"/>
          </p:nvPr>
        </p:nvSpPr>
        <p:spPr/>
        <p:txBody>
          <a:bodyPr/>
          <a:lstStyle/>
          <a:p>
            <a:r>
              <a:rPr lang="en-GB" dirty="0"/>
              <a:t>Environmental Scanning Options</a:t>
            </a:r>
          </a:p>
        </p:txBody>
      </p:sp>
    </p:spTree>
    <p:custDataLst>
      <p:tags r:id="rId1"/>
    </p:custDataLst>
    <p:extLst>
      <p:ext uri="{BB962C8B-B14F-4D97-AF65-F5344CB8AC3E}">
        <p14:creationId xmlns:p14="http://schemas.microsoft.com/office/powerpoint/2010/main" val="194600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4"/>
          <a:srcRect/>
          <a:stretch>
            <a:fillRect/>
          </a:stretch>
        </p:blipFill>
        <p:spPr bwMode="auto">
          <a:xfrm>
            <a:off x="2692751" y="1679479"/>
            <a:ext cx="7429552" cy="4152917"/>
          </a:xfrm>
          <a:prstGeom prst="rect">
            <a:avLst/>
          </a:prstGeom>
          <a:noFill/>
          <a:ln w="9525">
            <a:noFill/>
            <a:miter lim="800000"/>
            <a:headEnd/>
            <a:tailEnd/>
          </a:ln>
          <a:effectLst/>
        </p:spPr>
      </p:pic>
      <p:sp>
        <p:nvSpPr>
          <p:cNvPr id="4" name="Rectangle 3"/>
          <p:cNvSpPr/>
          <p:nvPr/>
        </p:nvSpPr>
        <p:spPr>
          <a:xfrm>
            <a:off x="3802274" y="6173055"/>
            <a:ext cx="5643570" cy="338554"/>
          </a:xfrm>
          <a:prstGeom prst="rect">
            <a:avLst/>
          </a:prstGeom>
        </p:spPr>
        <p:txBody>
          <a:bodyPr wrap="square">
            <a:spAutoFit/>
          </a:bodyPr>
          <a:lstStyle/>
          <a:p>
            <a:pPr algn="ctr"/>
            <a:r>
              <a:rPr lang="en-IN" sz="1600" dirty="0"/>
              <a:t>Source: Porter, Michael (1980) Competitive Strategy. New York</a:t>
            </a:r>
          </a:p>
        </p:txBody>
      </p:sp>
      <p:sp>
        <p:nvSpPr>
          <p:cNvPr id="2" name="Title 1"/>
          <p:cNvSpPr>
            <a:spLocks noGrp="1"/>
          </p:cNvSpPr>
          <p:nvPr>
            <p:ph type="title"/>
          </p:nvPr>
        </p:nvSpPr>
        <p:spPr/>
        <p:txBody>
          <a:bodyPr/>
          <a:lstStyle/>
          <a:p>
            <a:r>
              <a:rPr lang="en-GB" dirty="0"/>
              <a:t>Porters Five Forces</a:t>
            </a:r>
          </a:p>
        </p:txBody>
      </p:sp>
    </p:spTree>
    <p:custDataLst>
      <p:tags r:id="rId1"/>
    </p:custDataLst>
    <p:extLst>
      <p:ext uri="{BB962C8B-B14F-4D97-AF65-F5344CB8AC3E}">
        <p14:creationId xmlns:p14="http://schemas.microsoft.com/office/powerpoint/2010/main" val="264271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4"/>
          <a:srcRect/>
          <a:stretch>
            <a:fillRect/>
          </a:stretch>
        </p:blipFill>
        <p:spPr bwMode="auto">
          <a:xfrm>
            <a:off x="2925094" y="1432930"/>
            <a:ext cx="7186643" cy="4214842"/>
          </a:xfrm>
          <a:prstGeom prst="rect">
            <a:avLst/>
          </a:prstGeom>
          <a:noFill/>
          <a:ln w="9525">
            <a:noFill/>
            <a:miter lim="800000"/>
            <a:headEnd/>
            <a:tailEnd/>
          </a:ln>
          <a:effectLst/>
        </p:spPr>
      </p:pic>
      <p:sp>
        <p:nvSpPr>
          <p:cNvPr id="4" name="Rectangle 3"/>
          <p:cNvSpPr/>
          <p:nvPr/>
        </p:nvSpPr>
        <p:spPr>
          <a:xfrm>
            <a:off x="3824951" y="5985355"/>
            <a:ext cx="6286786" cy="369332"/>
          </a:xfrm>
          <a:prstGeom prst="rect">
            <a:avLst/>
          </a:prstGeom>
        </p:spPr>
        <p:txBody>
          <a:bodyPr wrap="none">
            <a:spAutoFit/>
          </a:bodyPr>
          <a:lstStyle/>
          <a:p>
            <a:pPr algn="ctr"/>
            <a:r>
              <a:rPr lang="en-IN" i="1" dirty="0" err="1"/>
              <a:t>Source:Johnson</a:t>
            </a:r>
            <a:r>
              <a:rPr lang="en-IN" i="1" dirty="0"/>
              <a:t> (1988) Journal of Business Strategy, May/June, </a:t>
            </a:r>
            <a:endParaRPr lang="en-IN" dirty="0"/>
          </a:p>
        </p:txBody>
      </p:sp>
      <p:sp>
        <p:nvSpPr>
          <p:cNvPr id="3" name="Title 2"/>
          <p:cNvSpPr>
            <a:spLocks noGrp="1"/>
          </p:cNvSpPr>
          <p:nvPr>
            <p:ph type="title"/>
          </p:nvPr>
        </p:nvSpPr>
        <p:spPr/>
        <p:txBody>
          <a:bodyPr/>
          <a:lstStyle/>
          <a:p>
            <a:r>
              <a:rPr lang="en-GB" dirty="0"/>
              <a:t>Intelligence cycle</a:t>
            </a:r>
          </a:p>
        </p:txBody>
      </p:sp>
    </p:spTree>
    <p:custDataLst>
      <p:tags r:id="rId1"/>
    </p:custDataLst>
    <p:extLst>
      <p:ext uri="{BB962C8B-B14F-4D97-AF65-F5344CB8AC3E}">
        <p14:creationId xmlns:p14="http://schemas.microsoft.com/office/powerpoint/2010/main" val="3922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4"/>
          <a:srcRect/>
          <a:stretch>
            <a:fillRect/>
          </a:stretch>
        </p:blipFill>
        <p:spPr bwMode="auto">
          <a:xfrm>
            <a:off x="3469885" y="1880606"/>
            <a:ext cx="6148415" cy="4443432"/>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a:t>Concentric circles</a:t>
            </a:r>
          </a:p>
        </p:txBody>
      </p:sp>
    </p:spTree>
    <p:custDataLst>
      <p:tags r:id="rId1"/>
    </p:custDataLst>
    <p:extLst>
      <p:ext uri="{BB962C8B-B14F-4D97-AF65-F5344CB8AC3E}">
        <p14:creationId xmlns:p14="http://schemas.microsoft.com/office/powerpoint/2010/main" val="377984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4"/>
          <a:srcRect/>
          <a:stretch>
            <a:fillRect/>
          </a:stretch>
        </p:blipFill>
        <p:spPr bwMode="auto">
          <a:xfrm>
            <a:off x="3220571" y="1289497"/>
            <a:ext cx="6715152" cy="4857784"/>
          </a:xfrm>
          <a:prstGeom prst="rect">
            <a:avLst/>
          </a:prstGeom>
          <a:noFill/>
          <a:ln w="9525">
            <a:noFill/>
            <a:miter lim="800000"/>
            <a:headEnd/>
            <a:tailEnd/>
          </a:ln>
          <a:effectLst/>
        </p:spPr>
      </p:pic>
      <p:sp>
        <p:nvSpPr>
          <p:cNvPr id="4" name="Rectangle 3"/>
          <p:cNvSpPr/>
          <p:nvPr/>
        </p:nvSpPr>
        <p:spPr>
          <a:xfrm>
            <a:off x="4944028" y="6234969"/>
            <a:ext cx="2604239" cy="369332"/>
          </a:xfrm>
          <a:prstGeom prst="rect">
            <a:avLst/>
          </a:prstGeom>
        </p:spPr>
        <p:txBody>
          <a:bodyPr wrap="none">
            <a:spAutoFit/>
          </a:bodyPr>
          <a:lstStyle/>
          <a:p>
            <a:r>
              <a:rPr lang="en-IN" dirty="0"/>
              <a:t>Source: Cliff </a:t>
            </a:r>
            <a:r>
              <a:rPr lang="en-IN" dirty="0" err="1"/>
              <a:t>Kalb</a:t>
            </a:r>
            <a:r>
              <a:rPr lang="en-IN" dirty="0"/>
              <a:t>, Merck</a:t>
            </a:r>
          </a:p>
        </p:txBody>
      </p:sp>
      <p:sp>
        <p:nvSpPr>
          <p:cNvPr id="2" name="Title 1"/>
          <p:cNvSpPr>
            <a:spLocks noGrp="1"/>
          </p:cNvSpPr>
          <p:nvPr>
            <p:ph type="title"/>
          </p:nvPr>
        </p:nvSpPr>
        <p:spPr/>
        <p:txBody>
          <a:bodyPr/>
          <a:lstStyle/>
          <a:p>
            <a:r>
              <a:rPr lang="en-GB" dirty="0"/>
              <a:t>Scientific Method</a:t>
            </a:r>
          </a:p>
        </p:txBody>
      </p:sp>
    </p:spTree>
    <p:custDataLst>
      <p:tags r:id="rId1"/>
    </p:custDataLst>
    <p:extLst>
      <p:ext uri="{BB962C8B-B14F-4D97-AF65-F5344CB8AC3E}">
        <p14:creationId xmlns:p14="http://schemas.microsoft.com/office/powerpoint/2010/main" val="198870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64897" y="1261403"/>
            <a:ext cx="8715436" cy="5478423"/>
          </a:xfrm>
          <a:prstGeom prst="rect">
            <a:avLst/>
          </a:prstGeom>
          <a:solidFill>
            <a:schemeClr val="accent6">
              <a:lumMod val="50000"/>
              <a:alpha val="75000"/>
            </a:schemeClr>
          </a:solidFill>
        </p:spPr>
        <p:style>
          <a:lnRef idx="1">
            <a:schemeClr val="accent2"/>
          </a:lnRef>
          <a:fillRef idx="2">
            <a:schemeClr val="accent2"/>
          </a:fillRef>
          <a:effectRef idx="1">
            <a:schemeClr val="accent2"/>
          </a:effectRef>
          <a:fontRef idx="minor">
            <a:schemeClr val="dk1"/>
          </a:fontRef>
        </p:style>
        <p:txBody>
          <a:bodyPr wrap="square">
            <a:spAutoFit/>
          </a:bodyPr>
          <a:lstStyle/>
          <a:p>
            <a:r>
              <a:rPr lang="en-IN" sz="2000" b="1" dirty="0">
                <a:solidFill>
                  <a:schemeClr val="bg1"/>
                </a:solidFill>
              </a:rPr>
              <a:t>When an issue is</a:t>
            </a:r>
            <a:r>
              <a:rPr lang="en-IN" sz="2000" dirty="0">
                <a:solidFill>
                  <a:schemeClr val="bg1"/>
                </a:solidFill>
              </a:rPr>
              <a:t> detected, there are generally six ways of responding to them:</a:t>
            </a:r>
          </a:p>
          <a:p>
            <a:pPr>
              <a:lnSpc>
                <a:spcPct val="150000"/>
              </a:lnSpc>
              <a:buFont typeface="Wingdings" pitchFamily="2" charset="2"/>
              <a:buChar char="ü"/>
            </a:pPr>
            <a:r>
              <a:rPr lang="en-IN" sz="2000" u="sng" dirty="0">
                <a:solidFill>
                  <a:schemeClr val="bg1"/>
                </a:solidFill>
              </a:rPr>
              <a:t>Opposition strategy </a:t>
            </a:r>
            <a:r>
              <a:rPr lang="en-IN" sz="2000" dirty="0">
                <a:solidFill>
                  <a:schemeClr val="bg1"/>
                </a:solidFill>
              </a:rPr>
              <a:t>- try to influence the environmental forces so as to negate their impact - this is only successful where you have some control over the environmental variable in question .</a:t>
            </a:r>
          </a:p>
          <a:p>
            <a:pPr>
              <a:lnSpc>
                <a:spcPct val="150000"/>
              </a:lnSpc>
              <a:buFont typeface="Wingdings" pitchFamily="2" charset="2"/>
              <a:buChar char="ü"/>
            </a:pPr>
            <a:r>
              <a:rPr lang="en-IN" sz="2000" u="sng" dirty="0">
                <a:solidFill>
                  <a:schemeClr val="bg1"/>
                </a:solidFill>
              </a:rPr>
              <a:t>Adaptation strategy </a:t>
            </a:r>
            <a:r>
              <a:rPr lang="en-IN" sz="2000" dirty="0">
                <a:solidFill>
                  <a:schemeClr val="bg1"/>
                </a:solidFill>
              </a:rPr>
              <a:t>- adapt your marketing plan to the new environmental conditions .</a:t>
            </a:r>
          </a:p>
          <a:p>
            <a:pPr>
              <a:lnSpc>
                <a:spcPct val="150000"/>
              </a:lnSpc>
              <a:buFont typeface="Wingdings" pitchFamily="2" charset="2"/>
              <a:buChar char="ü"/>
            </a:pPr>
            <a:r>
              <a:rPr lang="en-IN" sz="2000" u="sng" dirty="0">
                <a:solidFill>
                  <a:schemeClr val="bg1"/>
                </a:solidFill>
              </a:rPr>
              <a:t>Offensive strategy </a:t>
            </a:r>
            <a:r>
              <a:rPr lang="en-IN" sz="2000" dirty="0">
                <a:solidFill>
                  <a:schemeClr val="bg1"/>
                </a:solidFill>
              </a:rPr>
              <a:t>- try to turn the new influence into an advantage - quick response can give you a competitive advantage .</a:t>
            </a:r>
          </a:p>
          <a:p>
            <a:pPr>
              <a:lnSpc>
                <a:spcPct val="150000"/>
              </a:lnSpc>
              <a:buFont typeface="Wingdings" pitchFamily="2" charset="2"/>
              <a:buChar char="ü"/>
            </a:pPr>
            <a:r>
              <a:rPr lang="en-IN" sz="2000" u="sng" dirty="0">
                <a:solidFill>
                  <a:schemeClr val="bg1"/>
                </a:solidFill>
              </a:rPr>
              <a:t>Redeployment strategy </a:t>
            </a:r>
            <a:r>
              <a:rPr lang="en-IN" sz="2000" dirty="0">
                <a:solidFill>
                  <a:schemeClr val="bg1"/>
                </a:solidFill>
              </a:rPr>
              <a:t>- redeploy your assets into another industry .</a:t>
            </a:r>
          </a:p>
          <a:p>
            <a:pPr>
              <a:lnSpc>
                <a:spcPct val="150000"/>
              </a:lnSpc>
              <a:buFont typeface="Wingdings" pitchFamily="2" charset="2"/>
              <a:buChar char="ü"/>
            </a:pPr>
            <a:r>
              <a:rPr lang="en-IN" sz="2000" u="sng" dirty="0">
                <a:solidFill>
                  <a:schemeClr val="bg1"/>
                </a:solidFill>
              </a:rPr>
              <a:t>Contingency strategy</a:t>
            </a:r>
            <a:r>
              <a:rPr lang="en-IN" sz="2000" dirty="0">
                <a:solidFill>
                  <a:schemeClr val="bg1"/>
                </a:solidFill>
              </a:rPr>
              <a:t>- determine a broad range of possible reactions - find substitutes .</a:t>
            </a:r>
          </a:p>
          <a:p>
            <a:pPr>
              <a:lnSpc>
                <a:spcPct val="150000"/>
              </a:lnSpc>
              <a:buFont typeface="Wingdings" pitchFamily="2" charset="2"/>
              <a:buChar char="ü"/>
            </a:pPr>
            <a:r>
              <a:rPr lang="en-IN" sz="2000" u="sng" dirty="0">
                <a:solidFill>
                  <a:schemeClr val="bg1"/>
                </a:solidFill>
              </a:rPr>
              <a:t>Passive strategy </a:t>
            </a:r>
            <a:r>
              <a:rPr lang="en-IN" sz="2000" dirty="0">
                <a:solidFill>
                  <a:schemeClr val="bg1"/>
                </a:solidFill>
              </a:rPr>
              <a:t>- no response - study the situation further .</a:t>
            </a:r>
          </a:p>
        </p:txBody>
      </p:sp>
      <p:sp>
        <p:nvSpPr>
          <p:cNvPr id="4" name="Title 3"/>
          <p:cNvSpPr>
            <a:spLocks noGrp="1"/>
          </p:cNvSpPr>
          <p:nvPr>
            <p:ph type="title"/>
          </p:nvPr>
        </p:nvSpPr>
        <p:spPr/>
        <p:txBody>
          <a:bodyPr/>
          <a:lstStyle/>
          <a:p>
            <a:r>
              <a:rPr lang="en-GB" dirty="0"/>
              <a:t>Responses</a:t>
            </a:r>
          </a:p>
        </p:txBody>
      </p:sp>
    </p:spTree>
    <p:custDataLst>
      <p:tags r:id="rId1"/>
    </p:custDataLst>
    <p:extLst>
      <p:ext uri="{BB962C8B-B14F-4D97-AF65-F5344CB8AC3E}">
        <p14:creationId xmlns:p14="http://schemas.microsoft.com/office/powerpoint/2010/main" val="217771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ppt_x"/>
                                          </p:val>
                                        </p:tav>
                                        <p:tav tm="100000">
                                          <p:val>
                                            <p:strVal val="#ppt_x"/>
                                          </p:val>
                                        </p:tav>
                                      </p:tavLst>
                                    </p:anim>
                                    <p:anim calcmode="lin" valueType="num">
                                      <p:cBhvr additive="base">
                                        <p:cTn id="8" dur="10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2F34-FA64-4D76-AC0C-69879827F9A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14D848FC-7E01-4D5F-A00D-204452D62C54}"/>
              </a:ext>
            </a:extLst>
          </p:cNvPr>
          <p:cNvSpPr>
            <a:spLocks noGrp="1"/>
          </p:cNvSpPr>
          <p:nvPr>
            <p:ph idx="1"/>
          </p:nvPr>
        </p:nvSpPr>
        <p:spPr/>
        <p:txBody>
          <a:bodyPr/>
          <a:lstStyle/>
          <a:p>
            <a:r>
              <a:rPr lang="en-GB" dirty="0"/>
              <a:t>Rover case study</a:t>
            </a:r>
          </a:p>
          <a:p>
            <a:r>
              <a:rPr lang="en-GB" dirty="0"/>
              <a:t>ES, SCI and SCR</a:t>
            </a:r>
          </a:p>
          <a:p>
            <a:r>
              <a:rPr lang="en-GB" dirty="0"/>
              <a:t>Supply chain integration</a:t>
            </a:r>
          </a:p>
          <a:p>
            <a:r>
              <a:rPr lang="en-GB" dirty="0"/>
              <a:t>Supply Chain responsiveness</a:t>
            </a:r>
          </a:p>
          <a:p>
            <a:r>
              <a:rPr lang="en-GB" dirty="0"/>
              <a:t>Relationship between the concepts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3700826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FAAC-4A63-5649-8AF5-28B747C6784D}"/>
              </a:ext>
            </a:extLst>
          </p:cNvPr>
          <p:cNvSpPr>
            <a:spLocks noGrp="1"/>
          </p:cNvSpPr>
          <p:nvPr>
            <p:ph type="title"/>
          </p:nvPr>
        </p:nvSpPr>
        <p:spPr/>
        <p:txBody>
          <a:bodyPr/>
          <a:lstStyle/>
          <a:p>
            <a:r>
              <a:rPr lang="en-US" dirty="0"/>
              <a:t>Rover case study (Oliver et al, 2008)</a:t>
            </a:r>
          </a:p>
        </p:txBody>
      </p:sp>
      <p:sp>
        <p:nvSpPr>
          <p:cNvPr id="3" name="Content Placeholder 2">
            <a:extLst>
              <a:ext uri="{FF2B5EF4-FFF2-40B4-BE49-F238E27FC236}">
                <a16:creationId xmlns:a16="http://schemas.microsoft.com/office/drawing/2014/main" id="{2740002F-7652-BA48-92A6-DD2CA8B3412A}"/>
              </a:ext>
            </a:extLst>
          </p:cNvPr>
          <p:cNvSpPr>
            <a:spLocks noGrp="1"/>
          </p:cNvSpPr>
          <p:nvPr>
            <p:ph idx="1"/>
          </p:nvPr>
        </p:nvSpPr>
        <p:spPr/>
        <p:txBody>
          <a:bodyPr/>
          <a:lstStyle/>
          <a:p>
            <a:pPr algn="just"/>
            <a:r>
              <a:rPr lang="en-GB" dirty="0"/>
              <a:t>The demise of the car company Rover, was caused primarily by a disconnect between the management team and the market. This disconnect was created by a failure to adequately scan the environment and resulted in poor product portfolio choices, missed opportunities to capture innovation and inefficient production processes that increased product cost.</a:t>
            </a:r>
            <a:endParaRPr lang="en-US" dirty="0"/>
          </a:p>
        </p:txBody>
      </p:sp>
    </p:spTree>
    <p:extLst>
      <p:ext uri="{BB962C8B-B14F-4D97-AF65-F5344CB8AC3E}">
        <p14:creationId xmlns:p14="http://schemas.microsoft.com/office/powerpoint/2010/main" val="234551570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8420-A015-4083-B6FC-4C8636654C68}"/>
              </a:ext>
            </a:extLst>
          </p:cNvPr>
          <p:cNvSpPr>
            <a:spLocks noGrp="1"/>
          </p:cNvSpPr>
          <p:nvPr>
            <p:ph type="title"/>
          </p:nvPr>
        </p:nvSpPr>
        <p:spPr/>
        <p:txBody>
          <a:bodyPr/>
          <a:lstStyle/>
          <a:p>
            <a:r>
              <a:rPr lang="en-GB" dirty="0"/>
              <a:t>Rover case study (Oliver et al., 2008)</a:t>
            </a:r>
          </a:p>
        </p:txBody>
      </p:sp>
      <p:sp>
        <p:nvSpPr>
          <p:cNvPr id="3" name="Content Placeholder 2">
            <a:extLst>
              <a:ext uri="{FF2B5EF4-FFF2-40B4-BE49-F238E27FC236}">
                <a16:creationId xmlns:a16="http://schemas.microsoft.com/office/drawing/2014/main" id="{A07147DA-9DBE-47AF-9119-9248461A85A9}"/>
              </a:ext>
            </a:extLst>
          </p:cNvPr>
          <p:cNvSpPr>
            <a:spLocks noGrp="1"/>
          </p:cNvSpPr>
          <p:nvPr>
            <p:ph idx="1"/>
          </p:nvPr>
        </p:nvSpPr>
        <p:spPr/>
        <p:txBody>
          <a:bodyPr>
            <a:normAutofit lnSpcReduction="10000"/>
          </a:bodyPr>
          <a:lstStyle/>
          <a:p>
            <a:pPr marL="0" indent="0" algn="just">
              <a:buNone/>
            </a:pPr>
            <a:r>
              <a:rPr lang="en-GB" u="sng" dirty="0"/>
              <a:t>Findings</a:t>
            </a:r>
          </a:p>
          <a:p>
            <a:pPr marL="0" indent="0" algn="just">
              <a:buNone/>
            </a:pPr>
            <a:r>
              <a:rPr lang="en-US" dirty="0"/>
              <a:t>The company was formed from a multitude of previously independent firms as part of a government-sponsored agenda to build a UK national champion in the car industry. The merged company failed due to several factors including </a:t>
            </a:r>
            <a:r>
              <a:rPr lang="en-US" b="1" dirty="0"/>
              <a:t>poor product development processes</a:t>
            </a:r>
            <a:r>
              <a:rPr lang="en-US" dirty="0"/>
              <a:t>, </a:t>
            </a:r>
            <a:r>
              <a:rPr lang="en-US" b="1" dirty="0"/>
              <a:t>poor manufacturing performance</a:t>
            </a:r>
            <a:r>
              <a:rPr lang="en-US" dirty="0"/>
              <a:t>, </a:t>
            </a:r>
            <a:r>
              <a:rPr lang="en-US" b="1" dirty="0"/>
              <a:t>difficult </a:t>
            </a:r>
            <a:r>
              <a:rPr lang="en-US" b="1" dirty="0" err="1"/>
              <a:t>labour</a:t>
            </a:r>
            <a:r>
              <a:rPr lang="en-US" b="1" dirty="0"/>
              <a:t> relations</a:t>
            </a:r>
            <a:r>
              <a:rPr lang="en-US" dirty="0"/>
              <a:t>, </a:t>
            </a:r>
            <a:r>
              <a:rPr lang="en-US" b="1" dirty="0"/>
              <a:t>a very wide product portfolio </a:t>
            </a:r>
            <a:r>
              <a:rPr lang="en-US" dirty="0"/>
              <a:t>and a </a:t>
            </a:r>
            <a:r>
              <a:rPr lang="en-US" b="1" dirty="0"/>
              <a:t>lack of financial control</a:t>
            </a:r>
            <a:r>
              <a:rPr lang="en-US" dirty="0"/>
              <a:t>. Although strenuous efforts were made to address those issues, including periods of whole or part ownership by British Aerospace, Honda and BMW, the company’s position deteriorated until eventually production volumes were too low for viable operation. </a:t>
            </a:r>
            <a:endParaRPr lang="en-GB" u="sng" dirty="0"/>
          </a:p>
        </p:txBody>
      </p:sp>
    </p:spTree>
    <p:extLst>
      <p:ext uri="{BB962C8B-B14F-4D97-AF65-F5344CB8AC3E}">
        <p14:creationId xmlns:p14="http://schemas.microsoft.com/office/powerpoint/2010/main" val="35503379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2D01E-AC7D-424A-8070-CC93DE7106DA}"/>
              </a:ext>
            </a:extLst>
          </p:cNvPr>
          <p:cNvSpPr>
            <a:spLocks noGrp="1"/>
          </p:cNvSpPr>
          <p:nvPr>
            <p:ph type="title"/>
          </p:nvPr>
        </p:nvSpPr>
        <p:spPr/>
        <p:txBody>
          <a:bodyPr/>
          <a:lstStyle/>
          <a:p>
            <a:r>
              <a:rPr lang="en-GB" dirty="0"/>
              <a:t>Rover case study (Oliver et al., 2008)</a:t>
            </a:r>
            <a:endParaRPr lang="en-GB" b="1" dirty="0"/>
          </a:p>
        </p:txBody>
      </p:sp>
      <p:sp>
        <p:nvSpPr>
          <p:cNvPr id="3" name="Content Placeholder 2">
            <a:extLst>
              <a:ext uri="{FF2B5EF4-FFF2-40B4-BE49-F238E27FC236}">
                <a16:creationId xmlns:a16="http://schemas.microsoft.com/office/drawing/2014/main" id="{4F44FFAA-20CA-4ADA-B800-FC0E37B3F328}"/>
              </a:ext>
            </a:extLst>
          </p:cNvPr>
          <p:cNvSpPr>
            <a:spLocks noGrp="1"/>
          </p:cNvSpPr>
          <p:nvPr>
            <p:ph idx="1"/>
          </p:nvPr>
        </p:nvSpPr>
        <p:spPr/>
        <p:txBody>
          <a:bodyPr>
            <a:normAutofit fontScale="92500" lnSpcReduction="10000"/>
          </a:bodyPr>
          <a:lstStyle/>
          <a:p>
            <a:pPr marL="0" indent="0" algn="just">
              <a:buNone/>
            </a:pPr>
            <a:r>
              <a:rPr lang="en-GB" dirty="0"/>
              <a:t>Implications</a:t>
            </a:r>
          </a:p>
          <a:p>
            <a:pPr marL="0" indent="0" algn="just">
              <a:buNone/>
            </a:pPr>
            <a:r>
              <a:rPr lang="en-US" dirty="0"/>
              <a:t>The case of Rover highlights the importance of what has been termed ‘</a:t>
            </a:r>
            <a:r>
              <a:rPr lang="en-US" b="1" dirty="0"/>
              <a:t>the management unit’ in complex systems</a:t>
            </a:r>
            <a:r>
              <a:rPr lang="en-US" dirty="0"/>
              <a:t>. The management unit comprises processes and routines to deal with challenges such as </a:t>
            </a:r>
            <a:r>
              <a:rPr lang="en-US" b="1" dirty="0"/>
              <a:t>managing product portfolios, connecting strategic and operational choices, and scanning and responding to the environment</a:t>
            </a:r>
            <a:r>
              <a:rPr lang="en-US" dirty="0"/>
              <a:t>. In the case of Rover, a number of factors taken together generated excessive load on a management unit frequently operating under conditions of resource scarcity. We conclude that viewing corporate failure from a systems perspective, rather than in terms of shortcomings in specific sub-systems, such as manufacturing or product development, yields insights often absent in the Operations Management literature. </a:t>
            </a:r>
            <a:endParaRPr lang="en-GB" dirty="0"/>
          </a:p>
        </p:txBody>
      </p:sp>
    </p:spTree>
    <p:extLst>
      <p:ext uri="{BB962C8B-B14F-4D97-AF65-F5344CB8AC3E}">
        <p14:creationId xmlns:p14="http://schemas.microsoft.com/office/powerpoint/2010/main" val="15965039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07C83-A314-4A14-9003-89E97B79F19B}"/>
              </a:ext>
            </a:extLst>
          </p:cNvPr>
          <p:cNvSpPr>
            <a:spLocks noGrp="1"/>
          </p:cNvSpPr>
          <p:nvPr>
            <p:ph type="title"/>
          </p:nvPr>
        </p:nvSpPr>
        <p:spPr/>
        <p:txBody>
          <a:bodyPr/>
          <a:lstStyle/>
          <a:p>
            <a:r>
              <a:rPr lang="en-GB" dirty="0"/>
              <a:t>(Yu et al., 2019)</a:t>
            </a:r>
          </a:p>
        </p:txBody>
      </p:sp>
      <p:sp>
        <p:nvSpPr>
          <p:cNvPr id="3" name="Content Placeholder 2">
            <a:extLst>
              <a:ext uri="{FF2B5EF4-FFF2-40B4-BE49-F238E27FC236}">
                <a16:creationId xmlns:a16="http://schemas.microsoft.com/office/drawing/2014/main" id="{C45C7C2A-B4CD-4413-B579-6F56CF8D249A}"/>
              </a:ext>
            </a:extLst>
          </p:cNvPr>
          <p:cNvSpPr>
            <a:spLocks noGrp="1"/>
          </p:cNvSpPr>
          <p:nvPr>
            <p:ph idx="1"/>
          </p:nvPr>
        </p:nvSpPr>
        <p:spPr/>
        <p:txBody>
          <a:bodyPr>
            <a:normAutofit/>
          </a:bodyPr>
          <a:lstStyle/>
          <a:p>
            <a:pPr algn="just"/>
            <a:r>
              <a:rPr lang="en-GB" dirty="0"/>
              <a:t>The purpose of this research is to investigate the effects of Environmental Scanning on operational performance through supply chain integration (SCI) and supply chain responsiveness (SCR).</a:t>
            </a:r>
          </a:p>
        </p:txBody>
      </p:sp>
    </p:spTree>
    <p:extLst>
      <p:ext uri="{BB962C8B-B14F-4D97-AF65-F5344CB8AC3E}">
        <p14:creationId xmlns:p14="http://schemas.microsoft.com/office/powerpoint/2010/main" val="41901652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6B9-A7EB-7A48-B302-8749CCD78EF6}"/>
              </a:ext>
            </a:extLst>
          </p:cNvPr>
          <p:cNvSpPr>
            <a:spLocks noGrp="1"/>
          </p:cNvSpPr>
          <p:nvPr>
            <p:ph type="title"/>
          </p:nvPr>
        </p:nvSpPr>
        <p:spPr/>
        <p:txBody>
          <a:bodyPr/>
          <a:lstStyle/>
          <a:p>
            <a:r>
              <a:rPr lang="en-US" dirty="0"/>
              <a:t>Supply Chain Integration</a:t>
            </a:r>
          </a:p>
        </p:txBody>
      </p:sp>
      <p:sp>
        <p:nvSpPr>
          <p:cNvPr id="3" name="Content Placeholder 2">
            <a:extLst>
              <a:ext uri="{FF2B5EF4-FFF2-40B4-BE49-F238E27FC236}">
                <a16:creationId xmlns:a16="http://schemas.microsoft.com/office/drawing/2014/main" id="{BB63B82F-076D-F445-BF95-781884592AA9}"/>
              </a:ext>
            </a:extLst>
          </p:cNvPr>
          <p:cNvSpPr>
            <a:spLocks noGrp="1"/>
          </p:cNvSpPr>
          <p:nvPr>
            <p:ph idx="1"/>
          </p:nvPr>
        </p:nvSpPr>
        <p:spPr/>
        <p:txBody>
          <a:bodyPr>
            <a:normAutofit fontScale="92500" lnSpcReduction="10000"/>
          </a:bodyPr>
          <a:lstStyle/>
          <a:p>
            <a:pPr algn="just"/>
            <a:r>
              <a:rPr lang="en-GB" dirty="0"/>
              <a:t>Supply Chain Integration (SCI) is a set of activities concerned with the coordination of product flows between supply chain partners, including transactions, materials movements, procedures, and optimization processes, taking into consideration the underlying information flows (Frohlich and Westbrook, 2001; and </a:t>
            </a:r>
            <a:r>
              <a:rPr lang="en-GB" dirty="0" err="1"/>
              <a:t>Sahin</a:t>
            </a:r>
            <a:r>
              <a:rPr lang="en-GB" dirty="0"/>
              <a:t> and Robinson, 2002). </a:t>
            </a:r>
          </a:p>
          <a:p>
            <a:pPr algn="just"/>
            <a:r>
              <a:rPr lang="en-GB" dirty="0"/>
              <a:t>Chen et al. (2009, p. 66) defined SCI as “the management of various sets of activities that aim at seamlessly linking relevant business processes within and across firms and eliminating duplicate or unnecessary parts of the processes for the purpose of building a better-functioning supply chain.” Again, Wong et al. (2011, p. 605) also defined SCI as “the strategic collaboration of both intra-organizational and inter-organizational processes”.</a:t>
            </a:r>
            <a:endParaRPr lang="en-US" dirty="0"/>
          </a:p>
        </p:txBody>
      </p:sp>
    </p:spTree>
    <p:extLst>
      <p:ext uri="{BB962C8B-B14F-4D97-AF65-F5344CB8AC3E}">
        <p14:creationId xmlns:p14="http://schemas.microsoft.com/office/powerpoint/2010/main" val="157611921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F52F9-12B4-4542-8C77-175E629AA2F6}"/>
              </a:ext>
            </a:extLst>
          </p:cNvPr>
          <p:cNvSpPr>
            <a:spLocks noGrp="1"/>
          </p:cNvSpPr>
          <p:nvPr>
            <p:ph type="title"/>
          </p:nvPr>
        </p:nvSpPr>
        <p:spPr/>
        <p:txBody>
          <a:bodyPr/>
          <a:lstStyle/>
          <a:p>
            <a:r>
              <a:rPr lang="en-US" dirty="0"/>
              <a:t>Supply chain responsiveness</a:t>
            </a:r>
          </a:p>
        </p:txBody>
      </p:sp>
      <p:sp>
        <p:nvSpPr>
          <p:cNvPr id="3" name="Content Placeholder 2">
            <a:extLst>
              <a:ext uri="{FF2B5EF4-FFF2-40B4-BE49-F238E27FC236}">
                <a16:creationId xmlns:a16="http://schemas.microsoft.com/office/drawing/2014/main" id="{1C35804F-2700-0C4A-A720-C4CBA0087262}"/>
              </a:ext>
            </a:extLst>
          </p:cNvPr>
          <p:cNvSpPr>
            <a:spLocks noGrp="1"/>
          </p:cNvSpPr>
          <p:nvPr>
            <p:ph idx="1"/>
          </p:nvPr>
        </p:nvSpPr>
        <p:spPr/>
        <p:txBody>
          <a:bodyPr>
            <a:normAutofit lnSpcReduction="10000"/>
          </a:bodyPr>
          <a:lstStyle/>
          <a:p>
            <a:pPr algn="just"/>
            <a:r>
              <a:rPr lang="en-GB" dirty="0"/>
              <a:t>Supply chain responsiveness implies that a firm’s ability to remain responsive comes from not only the firm itself but also its supply chain partners (Kim et al., 2006). </a:t>
            </a:r>
          </a:p>
          <a:p>
            <a:pPr algn="just"/>
            <a:r>
              <a:rPr lang="en-GB" dirty="0"/>
              <a:t>According to the literature, a collection of firms can derive better performance without additional inputs such as by shifting complementary resources more effectively within the supply chain (Richardson, 1990). </a:t>
            </a:r>
          </a:p>
          <a:p>
            <a:pPr algn="just"/>
            <a:r>
              <a:rPr lang="en-GB" dirty="0"/>
              <a:t>Thus, instead of counting on an individual firm’s effort, it requires the entire supply chain’s endeavour to be able to respond to customer demands and environmental challenges effectively (Mentzer et al., 2001; Burke &amp; </a:t>
            </a:r>
            <a:r>
              <a:rPr lang="en-GB" dirty="0" err="1"/>
              <a:t>Vakharia</a:t>
            </a:r>
            <a:r>
              <a:rPr lang="en-GB" dirty="0"/>
              <a:t>, 2002).</a:t>
            </a:r>
            <a:endParaRPr lang="en-US" dirty="0"/>
          </a:p>
        </p:txBody>
      </p:sp>
    </p:spTree>
    <p:extLst>
      <p:ext uri="{BB962C8B-B14F-4D97-AF65-F5344CB8AC3E}">
        <p14:creationId xmlns:p14="http://schemas.microsoft.com/office/powerpoint/2010/main" val="286354615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FE97-1DFE-49FF-A48A-1D525C1528E0}"/>
              </a:ext>
            </a:extLst>
          </p:cNvPr>
          <p:cNvSpPr>
            <a:spLocks noGrp="1"/>
          </p:cNvSpPr>
          <p:nvPr>
            <p:ph type="title"/>
          </p:nvPr>
        </p:nvSpPr>
        <p:spPr/>
        <p:txBody>
          <a:bodyPr/>
          <a:lstStyle/>
          <a:p>
            <a:r>
              <a:rPr lang="en-GB" dirty="0"/>
              <a:t>(Yu et al., 2019)</a:t>
            </a:r>
          </a:p>
        </p:txBody>
      </p:sp>
      <p:sp>
        <p:nvSpPr>
          <p:cNvPr id="3" name="Content Placeholder 2">
            <a:extLst>
              <a:ext uri="{FF2B5EF4-FFF2-40B4-BE49-F238E27FC236}">
                <a16:creationId xmlns:a16="http://schemas.microsoft.com/office/drawing/2014/main" id="{7AFB72FB-6A5B-43B9-9220-5677FE115BD8}"/>
              </a:ext>
            </a:extLst>
          </p:cNvPr>
          <p:cNvSpPr>
            <a:spLocks noGrp="1"/>
          </p:cNvSpPr>
          <p:nvPr>
            <p:ph idx="1"/>
          </p:nvPr>
        </p:nvSpPr>
        <p:spPr/>
        <p:txBody>
          <a:bodyPr>
            <a:normAutofit/>
          </a:bodyPr>
          <a:lstStyle/>
          <a:p>
            <a:pPr algn="just"/>
            <a:r>
              <a:rPr lang="en-GB" b="1" dirty="0"/>
              <a:t>Findings: </a:t>
            </a:r>
            <a:r>
              <a:rPr lang="en-GB" dirty="0"/>
              <a:t>The results indicate that ES has a significant positive effect on SCI and SCR. SCI is significantly and positively related to SCR. SCR partially mediates the relationship between ESI and operational performance, and fully mediates the relationship between SCI and operational performance.</a:t>
            </a:r>
          </a:p>
          <a:p>
            <a:pPr algn="just"/>
            <a:r>
              <a:rPr lang="en-GB" b="1" dirty="0"/>
              <a:t>Practical implications: </a:t>
            </a:r>
            <a:r>
              <a:rPr lang="en-GB" dirty="0"/>
              <a:t>Supply chain managers should collaborate with senior executives to obtain signals from ES activities, as input for building SCI and SCR and use SCI as a joint interpretation mechanism of ES signals for developing SCR to reap operational advantages in the rapidly changing business environment.</a:t>
            </a:r>
            <a:endParaRPr lang="en-GB" b="1" dirty="0"/>
          </a:p>
        </p:txBody>
      </p:sp>
    </p:spTree>
    <p:extLst>
      <p:ext uri="{BB962C8B-B14F-4D97-AF65-F5344CB8AC3E}">
        <p14:creationId xmlns:p14="http://schemas.microsoft.com/office/powerpoint/2010/main" val="159579455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F3B6F-1C25-A74E-B235-C8EC3E1D67CA}"/>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EB306ABE-D11A-A142-AE61-3AA84A08A648}"/>
              </a:ext>
            </a:extLst>
          </p:cNvPr>
          <p:cNvSpPr>
            <a:spLocks noGrp="1"/>
          </p:cNvSpPr>
          <p:nvPr>
            <p:ph idx="1"/>
          </p:nvPr>
        </p:nvSpPr>
        <p:spPr/>
        <p:txBody>
          <a:bodyPr/>
          <a:lstStyle/>
          <a:p>
            <a:pPr algn="just"/>
            <a:r>
              <a:rPr lang="en-US" dirty="0"/>
              <a:t>The purpose of this lecture was to highlight how the theoretical concepts of environmental scanning, supply chain integration and supply chain responsiveness can be understood in real-life situations.</a:t>
            </a:r>
          </a:p>
          <a:p>
            <a:pPr algn="just"/>
            <a:r>
              <a:rPr lang="en-US" dirty="0"/>
              <a:t>Environmental scanning is an important organizational practice; however, it is only truly effective when the signals are interpreted as actions within supply chain operations.</a:t>
            </a:r>
          </a:p>
          <a:p>
            <a:pPr algn="just"/>
            <a:r>
              <a:rPr lang="en-US" dirty="0"/>
              <a:t>This is the last lecture in this session. The next session shall explore procurement risk.</a:t>
            </a:r>
          </a:p>
        </p:txBody>
      </p:sp>
    </p:spTree>
    <p:extLst>
      <p:ext uri="{BB962C8B-B14F-4D97-AF65-F5344CB8AC3E}">
        <p14:creationId xmlns:p14="http://schemas.microsoft.com/office/powerpoint/2010/main" val="42668839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1"/>
</p:tagLst>
</file>

<file path=ppt/tags/tag2.xml><?xml version="1.0" encoding="utf-8"?>
<p:tagLst xmlns:a="http://schemas.openxmlformats.org/drawingml/2006/main" xmlns:r="http://schemas.openxmlformats.org/officeDocument/2006/relationships" xmlns:p="http://schemas.openxmlformats.org/presentationml/2006/main">
  <p:tag name="TIMING" val="|5.3"/>
</p:tagLst>
</file>

<file path=ppt/tags/tag3.xml><?xml version="1.0" encoding="utf-8"?>
<p:tagLst xmlns:a="http://schemas.openxmlformats.org/drawingml/2006/main" xmlns:r="http://schemas.openxmlformats.org/officeDocument/2006/relationships" xmlns:p="http://schemas.openxmlformats.org/presentationml/2006/main">
  <p:tag name="TIMING" val="|3.1"/>
</p:tagLst>
</file>

<file path=ppt/tags/tag4.xml><?xml version="1.0" encoding="utf-8"?>
<p:tagLst xmlns:a="http://schemas.openxmlformats.org/drawingml/2006/main" xmlns:r="http://schemas.openxmlformats.org/officeDocument/2006/relationships" xmlns:p="http://schemas.openxmlformats.org/presentationml/2006/main">
  <p:tag name="TIMING" val="|2.3|35.4|2.7"/>
</p:tagLst>
</file>

<file path=ppt/tags/tag5.xml><?xml version="1.0" encoding="utf-8"?>
<p:tagLst xmlns:a="http://schemas.openxmlformats.org/drawingml/2006/main" xmlns:r="http://schemas.openxmlformats.org/officeDocument/2006/relationships" xmlns:p="http://schemas.openxmlformats.org/presentationml/2006/main">
  <p:tag name="TIMING" val="|1.1"/>
</p:tagLst>
</file>

<file path=ppt/tags/tag6.xml><?xml version="1.0" encoding="utf-8"?>
<p:tagLst xmlns:a="http://schemas.openxmlformats.org/drawingml/2006/main" xmlns:r="http://schemas.openxmlformats.org/officeDocument/2006/relationships" xmlns:p="http://schemas.openxmlformats.org/presentationml/2006/main">
  <p:tag name="TIMING" val="|5.1"/>
</p:tagLst>
</file>

<file path=ppt/tags/tag7.xml><?xml version="1.0" encoding="utf-8"?>
<p:tagLst xmlns:a="http://schemas.openxmlformats.org/drawingml/2006/main" xmlns:r="http://schemas.openxmlformats.org/officeDocument/2006/relationships" xmlns:p="http://schemas.openxmlformats.org/presentationml/2006/main">
  <p:tag name="TIMING" val="|2.6|32.5"/>
</p:tagLst>
</file>

<file path=ppt/tags/tag8.xml><?xml version="1.0" encoding="utf-8"?>
<p:tagLst xmlns:a="http://schemas.openxmlformats.org/drawingml/2006/main" xmlns:r="http://schemas.openxmlformats.org/officeDocument/2006/relationships" xmlns:p="http://schemas.openxmlformats.org/presentationml/2006/main">
  <p:tag name="TIMING" val="|1|46.9"/>
</p:tagLst>
</file>

<file path=ppt/tags/tag9.xml><?xml version="1.0" encoding="utf-8"?>
<p:tagLst xmlns:a="http://schemas.openxmlformats.org/drawingml/2006/main" xmlns:r="http://schemas.openxmlformats.org/officeDocument/2006/relationships" xmlns:p="http://schemas.openxmlformats.org/presentationml/2006/main">
  <p:tag name="TIMING" val="|1.5"/>
</p:tagLst>
</file>

<file path=ppt/tags/tag10.xml><?xml version="1.0" encoding="utf-8"?>
<p:tagLst xmlns:a="http://schemas.openxmlformats.org/drawingml/2006/main" xmlns:r="http://schemas.openxmlformats.org/officeDocument/2006/relationships" xmlns:p="http://schemas.openxmlformats.org/presentationml/2006/main">
  <p:tag name="TIMING" val="|1.4|37.7"/>
</p:tagLst>
</file>

<file path=ppt/tags/tag11.xml><?xml version="1.0" encoding="utf-8"?>
<p:tagLst xmlns:a="http://schemas.openxmlformats.org/drawingml/2006/main" xmlns:r="http://schemas.openxmlformats.org/officeDocument/2006/relationships" xmlns:p="http://schemas.openxmlformats.org/presentationml/2006/main">
  <p:tag name="TIMING" val="|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8428</Words>
  <Application>Microsoft Office PowerPoint</Application>
  <PresentationFormat>Widescreen</PresentationFormat>
  <Paragraphs>685</Paragraphs>
  <Slides>87</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87</vt:i4>
      </vt:variant>
    </vt:vector>
  </HeadingPairs>
  <TitlesOfParts>
    <vt:vector size="94" baseType="lpstr">
      <vt:lpstr>Arial</vt:lpstr>
      <vt:lpstr>Book Antiqua</vt:lpstr>
      <vt:lpstr>Calibri</vt:lpstr>
      <vt:lpstr>Calibri Light</vt:lpstr>
      <vt:lpstr>Times New Roman</vt:lpstr>
      <vt:lpstr>Wingdings</vt:lpstr>
      <vt:lpstr>Office Theme</vt:lpstr>
      <vt:lpstr>Project Management</vt:lpstr>
      <vt:lpstr>Key Issues involving people &amp; project management</vt:lpstr>
      <vt:lpstr>Key Issues involving people &amp; project management</vt:lpstr>
      <vt:lpstr>One view of Project Management (Source: Norris et al 1993)</vt:lpstr>
      <vt:lpstr>The Responsibility of the Project Manager</vt:lpstr>
      <vt:lpstr>The Responsibility of the Project Manager</vt:lpstr>
      <vt:lpstr>The Responsibility of the Project Manager</vt:lpstr>
      <vt:lpstr>The Responsibility of the Project Manager</vt:lpstr>
      <vt:lpstr>The Responsibility of the Project Manager</vt:lpstr>
      <vt:lpstr>The Role of the Project Manager</vt:lpstr>
      <vt:lpstr>PowerPoint Presentation</vt:lpstr>
      <vt:lpstr>  The Confederation of British Industry (CBI)  Source: Future fit: Preparing graduates for the world of work                                              http://www.cbi.org.uk/media/1121435/cbi_uuk_future_fit.pdf     </vt:lpstr>
      <vt:lpstr>How to define Skills?</vt:lpstr>
      <vt:lpstr>How to define Skills?</vt:lpstr>
      <vt:lpstr>The Category Management Skill Set (White)</vt:lpstr>
      <vt:lpstr>PowerPoint Presentation</vt:lpstr>
      <vt:lpstr>PowerPoint Presentation</vt:lpstr>
      <vt:lpstr> Top 10 Qualities of a Project Manager – A Consultants View </vt:lpstr>
      <vt:lpstr>PowerPoint Presentation</vt:lpstr>
      <vt:lpstr>The Skills of the Project Manager</vt:lpstr>
      <vt:lpstr>The Skills of the Project Manager</vt:lpstr>
      <vt:lpstr>PowerPoint Presentation</vt:lpstr>
      <vt:lpstr>PowerPoint Presentation</vt:lpstr>
      <vt:lpstr>The Skills of the Project Manager</vt:lpstr>
      <vt:lpstr>PowerPoint Presentation</vt:lpstr>
      <vt:lpstr>The Skills of the Project Manager</vt:lpstr>
      <vt:lpstr>PowerPoint Presentation</vt:lpstr>
      <vt:lpstr>PowerPoint Presentation</vt:lpstr>
      <vt:lpstr>The Skills of the Project Manager</vt:lpstr>
      <vt:lpstr>The Skills of the Project Manager</vt:lpstr>
      <vt:lpstr>The Skills of the Project Manager</vt:lpstr>
      <vt:lpstr>The Skills of the Project Manager</vt:lpstr>
      <vt:lpstr> Methods for dealing with Resistance to Change </vt:lpstr>
      <vt:lpstr> Methods for dealing with Resistance to Change </vt:lpstr>
      <vt:lpstr>10 reasons for resistance to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Project Teams</vt:lpstr>
      <vt:lpstr>PowerPoint Presentation</vt:lpstr>
      <vt:lpstr>PowerPoint Presentation</vt:lpstr>
      <vt:lpstr>Project Management &amp; Team Building</vt:lpstr>
      <vt:lpstr>PowerPoint Presentation</vt:lpstr>
      <vt:lpstr>PowerPoint Presentation</vt:lpstr>
      <vt:lpstr>PowerPoint Presentation</vt:lpstr>
      <vt:lpstr>PowerPoint Presentation</vt:lpstr>
      <vt:lpstr>Summary</vt:lpstr>
      <vt:lpstr>15 minute break</vt:lpstr>
      <vt:lpstr>Contents</vt:lpstr>
      <vt:lpstr>Environmental scanning</vt:lpstr>
      <vt:lpstr>Background (Miles, et al, 1978)</vt:lpstr>
      <vt:lpstr>Why scan the environment?</vt:lpstr>
      <vt:lpstr>The nature of the environment</vt:lpstr>
      <vt:lpstr>Summary</vt:lpstr>
      <vt:lpstr>Contents</vt:lpstr>
      <vt:lpstr>OIPT</vt:lpstr>
      <vt:lpstr>OIPT</vt:lpstr>
      <vt:lpstr>OIPT</vt:lpstr>
      <vt:lpstr>OIPT</vt:lpstr>
      <vt:lpstr>Summary</vt:lpstr>
      <vt:lpstr>Contents</vt:lpstr>
      <vt:lpstr>Environmental scanning</vt:lpstr>
      <vt:lpstr>Environmental scanning</vt:lpstr>
      <vt:lpstr>Three approaches to scanning</vt:lpstr>
      <vt:lpstr>The process of environmental scanning</vt:lpstr>
      <vt:lpstr>Benefits of environmental scanning</vt:lpstr>
      <vt:lpstr>PEST Framework</vt:lpstr>
      <vt:lpstr>PEST and the Micro-Environment</vt:lpstr>
      <vt:lpstr>Environmental Scanning Options</vt:lpstr>
      <vt:lpstr>Porters Five Forces</vt:lpstr>
      <vt:lpstr>Intelligence cycle</vt:lpstr>
      <vt:lpstr>Concentric circles</vt:lpstr>
      <vt:lpstr>Scientific Method</vt:lpstr>
      <vt:lpstr>Responses</vt:lpstr>
      <vt:lpstr>Contents</vt:lpstr>
      <vt:lpstr>Rover case study (Oliver et al, 2008)</vt:lpstr>
      <vt:lpstr>Rover case study (Oliver et al., 2008)</vt:lpstr>
      <vt:lpstr>Rover case study (Oliver et al., 2008)</vt:lpstr>
      <vt:lpstr>(Yu et al., 2019)</vt:lpstr>
      <vt:lpstr>Supply Chain Integration</vt:lpstr>
      <vt:lpstr>Supply chain responsiveness</vt:lpstr>
      <vt:lpstr>(Yu et al., 2019)</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Stuart Milligan</dc:creator>
  <cp:lastModifiedBy>Stuart Milligan</cp:lastModifiedBy>
  <cp:revision>2</cp:revision>
  <dcterms:created xsi:type="dcterms:W3CDTF">2021-03-09T07:05:27Z</dcterms:created>
  <dcterms:modified xsi:type="dcterms:W3CDTF">2021-03-09T07:15:41Z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3f0066-c24e-444c-9c2a-7427c31ebeab_Enabled">
    <vt:lpwstr>true</vt:lpwstr>
  </property>
  <property fmtid="{D5CDD505-2E9C-101B-9397-08002B2CF9AE}" pid="3" name="MSIP_Label_553f0066-c24e-444c-9c2a-7427c31ebeab_SetDate">
    <vt:lpwstr>2021-03-09T07:05:27Z</vt:lpwstr>
  </property>
  <property fmtid="{D5CDD505-2E9C-101B-9397-08002B2CF9AE}" pid="4" name="MSIP_Label_553f0066-c24e-444c-9c2a-7427c31ebeab_Method">
    <vt:lpwstr>Standard</vt:lpwstr>
  </property>
  <property fmtid="{D5CDD505-2E9C-101B-9397-08002B2CF9AE}" pid="5" name="MSIP_Label_553f0066-c24e-444c-9c2a-7427c31ebeab_Name">
    <vt:lpwstr>553f0066-c24e-444c-9c2a-7427c31ebeab</vt:lpwstr>
  </property>
  <property fmtid="{D5CDD505-2E9C-101B-9397-08002B2CF9AE}" pid="6" name="MSIP_Label_553f0066-c24e-444c-9c2a-7427c31ebeab_SiteId">
    <vt:lpwstr>e5aafe7c-971b-4ab7-b039-141ad36acec0</vt:lpwstr>
  </property>
  <property fmtid="{D5CDD505-2E9C-101B-9397-08002B2CF9AE}" pid="7" name="MSIP_Label_553f0066-c24e-444c-9c2a-7427c31ebeab_ActionId">
    <vt:lpwstr>fc46ebd4-6384-4f74-8be7-a2504fb6bbcd</vt:lpwstr>
  </property>
  <property fmtid="{D5CDD505-2E9C-101B-9397-08002B2CF9AE}" pid="8" name="MSIP_Label_553f0066-c24e-444c-9c2a-7427c31ebeab_ContentBits">
    <vt:lpwstr>1</vt:lpwstr>
  </property>
  <property fmtid="{D5CDD505-2E9C-101B-9397-08002B2CF9AE}" pid="9" name="ClassificationContentMarkingHeaderLocations">
    <vt:lpwstr>Office Theme:8</vt:lpwstr>
  </property>
  <property fmtid="{D5CDD505-2E9C-101B-9397-08002B2CF9AE}" pid="10" name="ClassificationContentMarkingHeaderText">
    <vt:lpwstr>PUBLIC / CYHOEDDUS</vt:lpwstr>
  </property>
</Properties>
</file>