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9" r:id="rId7"/>
    <p:sldId id="260" r:id="rId8"/>
    <p:sldId id="262" r:id="rId9"/>
    <p:sldId id="263" r:id="rId10"/>
    <p:sldId id="264" r:id="rId11"/>
    <p:sldId id="265" r:id="rId12"/>
    <p:sldId id="266" r:id="rId13"/>
    <p:sldId id="267" r:id="rId14"/>
    <p:sldId id="268"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7D90BB-3078-26D0-062E-00608F083287}" v="62" dt="2024-08-06T10:38:23.471"/>
    <p1510:client id="{59FCF41C-5A9C-4085-4C56-AF3A34AA12C4}" v="9" dt="2024-08-06T12:51:52.409"/>
    <p1510:client id="{83B2F511-981E-D542-BF16-7823A4095D4A}" v="51" dt="2024-08-06T13:36:15.068"/>
    <p1510:client id="{E5C08FBE-C97F-99CD-7776-F0CC92E7533E}" v="14" dt="2024-08-06T12:31:43.772"/>
    <p1510:client id="{FC056B20-CD9D-4A08-8997-17FB7BD5C63B}" v="4" dt="2024-08-12T14:24:00.9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BF07EB-2A9A-4FE7-AC56-362F3EB0F35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06A3D7E-5E2F-4142-B09E-E653894B35CB}">
      <dgm:prSet/>
      <dgm:spPr/>
      <dgm:t>
        <a:bodyPr/>
        <a:lstStyle/>
        <a:p>
          <a:pPr>
            <a:lnSpc>
              <a:spcPct val="100000"/>
            </a:lnSpc>
          </a:pPr>
          <a:r>
            <a:rPr lang="en-GB"/>
            <a:t>Kia Corporation, known as kia, was founded in south Korea back in 1944.(kia|about histry)</a:t>
          </a:r>
          <a:endParaRPr lang="en-US"/>
        </a:p>
      </dgm:t>
    </dgm:pt>
    <dgm:pt modelId="{198AEEB7-206F-4B53-84F6-B1E2FF372B6B}" type="parTrans" cxnId="{2B0013C5-9534-44BB-8122-6EA998896D7E}">
      <dgm:prSet/>
      <dgm:spPr/>
      <dgm:t>
        <a:bodyPr/>
        <a:lstStyle/>
        <a:p>
          <a:endParaRPr lang="en-US"/>
        </a:p>
      </dgm:t>
    </dgm:pt>
    <dgm:pt modelId="{A9019340-DA77-43C4-B37B-A925B2DE4225}" type="sibTrans" cxnId="{2B0013C5-9534-44BB-8122-6EA998896D7E}">
      <dgm:prSet/>
      <dgm:spPr/>
      <dgm:t>
        <a:bodyPr/>
        <a:lstStyle/>
        <a:p>
          <a:endParaRPr lang="en-US"/>
        </a:p>
      </dgm:t>
    </dgm:pt>
    <dgm:pt modelId="{26AF5CE4-15E7-48D2-9565-5CDFD32196D4}">
      <dgm:prSet/>
      <dgm:spPr/>
      <dgm:t>
        <a:bodyPr/>
        <a:lstStyle/>
        <a:p>
          <a:pPr>
            <a:lnSpc>
              <a:spcPct val="100000"/>
            </a:lnSpc>
          </a:pPr>
          <a:r>
            <a:rPr lang="en-GB"/>
            <a:t>At that time it was known as Kyungsung Precision Industry</a:t>
          </a:r>
          <a:endParaRPr lang="en-US"/>
        </a:p>
      </dgm:t>
    </dgm:pt>
    <dgm:pt modelId="{6200624D-6AF6-4EB0-A8F4-498662A076B8}" type="parTrans" cxnId="{5B2472C1-7650-40BB-874D-0B0B89E01B5F}">
      <dgm:prSet/>
      <dgm:spPr/>
      <dgm:t>
        <a:bodyPr/>
        <a:lstStyle/>
        <a:p>
          <a:endParaRPr lang="en-US"/>
        </a:p>
      </dgm:t>
    </dgm:pt>
    <dgm:pt modelId="{BC75ED7D-1760-4CCC-BBDB-03000B8459B1}" type="sibTrans" cxnId="{5B2472C1-7650-40BB-874D-0B0B89E01B5F}">
      <dgm:prSet/>
      <dgm:spPr/>
      <dgm:t>
        <a:bodyPr/>
        <a:lstStyle/>
        <a:p>
          <a:endParaRPr lang="en-US"/>
        </a:p>
      </dgm:t>
    </dgm:pt>
    <dgm:pt modelId="{04C4ED7E-4E48-4C94-8B9E-C3E4F3F8C452}">
      <dgm:prSet/>
      <dgm:spPr/>
      <dgm:t>
        <a:bodyPr/>
        <a:lstStyle/>
        <a:p>
          <a:pPr>
            <a:lnSpc>
              <a:spcPct val="100000"/>
            </a:lnSpc>
          </a:pPr>
          <a:r>
            <a:rPr lang="en-GB"/>
            <a:t>They originally produced steel tubing and bicycle before transferring industry into production of motorcycles and trucks. In 1952.</a:t>
          </a:r>
          <a:endParaRPr lang="en-US"/>
        </a:p>
      </dgm:t>
    </dgm:pt>
    <dgm:pt modelId="{49E80C0B-9C75-4675-9CB8-55E6D98A57C6}" type="parTrans" cxnId="{A81EA1AD-DC04-4C22-98CD-5886FFC3F50E}">
      <dgm:prSet/>
      <dgm:spPr/>
      <dgm:t>
        <a:bodyPr/>
        <a:lstStyle/>
        <a:p>
          <a:endParaRPr lang="en-US"/>
        </a:p>
      </dgm:t>
    </dgm:pt>
    <dgm:pt modelId="{5695674A-7E1D-4A29-B534-EFEA8738E28F}" type="sibTrans" cxnId="{A81EA1AD-DC04-4C22-98CD-5886FFC3F50E}">
      <dgm:prSet/>
      <dgm:spPr/>
      <dgm:t>
        <a:bodyPr/>
        <a:lstStyle/>
        <a:p>
          <a:endParaRPr lang="en-US"/>
        </a:p>
      </dgm:t>
    </dgm:pt>
    <dgm:pt modelId="{AABE791A-21DC-416E-A664-6CF15D501DCC}">
      <dgm:prSet/>
      <dgm:spPr/>
      <dgm:t>
        <a:bodyPr/>
        <a:lstStyle/>
        <a:p>
          <a:pPr>
            <a:lnSpc>
              <a:spcPct val="100000"/>
            </a:lnSpc>
          </a:pPr>
          <a:r>
            <a:rPr lang="en-GB"/>
            <a:t>Kia is wildly known for its affordability, designe and reliability. Kia is more focusing on innovation and technology.</a:t>
          </a:r>
          <a:endParaRPr lang="en-US"/>
        </a:p>
      </dgm:t>
    </dgm:pt>
    <dgm:pt modelId="{C7F14F2A-71B0-4A74-B258-2EC34326E1F0}" type="parTrans" cxnId="{83903803-A36B-413C-9F50-26967E8FAB9E}">
      <dgm:prSet/>
      <dgm:spPr/>
      <dgm:t>
        <a:bodyPr/>
        <a:lstStyle/>
        <a:p>
          <a:endParaRPr lang="en-US"/>
        </a:p>
      </dgm:t>
    </dgm:pt>
    <dgm:pt modelId="{B120B79A-8BEB-4132-A31B-95F51A8282A3}" type="sibTrans" cxnId="{83903803-A36B-413C-9F50-26967E8FAB9E}">
      <dgm:prSet/>
      <dgm:spPr/>
      <dgm:t>
        <a:bodyPr/>
        <a:lstStyle/>
        <a:p>
          <a:endParaRPr lang="en-US"/>
        </a:p>
      </dgm:t>
    </dgm:pt>
    <dgm:pt modelId="{03E35E04-944C-4FEE-A6A6-C937D2CAB181}" type="pres">
      <dgm:prSet presAssocID="{78BF07EB-2A9A-4FE7-AC56-362F3EB0F35F}" presName="root" presStyleCnt="0">
        <dgm:presLayoutVars>
          <dgm:dir/>
          <dgm:resizeHandles val="exact"/>
        </dgm:presLayoutVars>
      </dgm:prSet>
      <dgm:spPr/>
    </dgm:pt>
    <dgm:pt modelId="{3269451E-D6C3-4E71-A29F-7932451BE3E7}" type="pres">
      <dgm:prSet presAssocID="{506A3D7E-5E2F-4142-B09E-E653894B35CB}" presName="compNode" presStyleCnt="0"/>
      <dgm:spPr/>
    </dgm:pt>
    <dgm:pt modelId="{21E572C0-3410-45B7-BA3C-7F80D50DA0EC}" type="pres">
      <dgm:prSet presAssocID="{506A3D7E-5E2F-4142-B09E-E653894B35C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ining Tools"/>
        </a:ext>
      </dgm:extLst>
    </dgm:pt>
    <dgm:pt modelId="{94926CFD-399E-4416-8164-BC06B1454DD8}" type="pres">
      <dgm:prSet presAssocID="{506A3D7E-5E2F-4142-B09E-E653894B35CB}" presName="spaceRect" presStyleCnt="0"/>
      <dgm:spPr/>
    </dgm:pt>
    <dgm:pt modelId="{C09CA04C-C9EC-4764-B255-79D5E974E04B}" type="pres">
      <dgm:prSet presAssocID="{506A3D7E-5E2F-4142-B09E-E653894B35CB}" presName="textRect" presStyleLbl="revTx" presStyleIdx="0" presStyleCnt="4">
        <dgm:presLayoutVars>
          <dgm:chMax val="1"/>
          <dgm:chPref val="1"/>
        </dgm:presLayoutVars>
      </dgm:prSet>
      <dgm:spPr/>
    </dgm:pt>
    <dgm:pt modelId="{0AFB0630-AD6F-4E94-AA67-B0D9DF151073}" type="pres">
      <dgm:prSet presAssocID="{A9019340-DA77-43C4-B37B-A925B2DE4225}" presName="sibTrans" presStyleCnt="0"/>
      <dgm:spPr/>
    </dgm:pt>
    <dgm:pt modelId="{C5F69513-56CF-45EF-84D2-5201816706C4}" type="pres">
      <dgm:prSet presAssocID="{26AF5CE4-15E7-48D2-9565-5CDFD32196D4}" presName="compNode" presStyleCnt="0"/>
      <dgm:spPr/>
    </dgm:pt>
    <dgm:pt modelId="{FB60258E-6625-4E64-843C-A0C8198EA933}" type="pres">
      <dgm:prSet presAssocID="{26AF5CE4-15E7-48D2-9565-5CDFD32196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99C25BF6-4620-4775-B9A4-0A51481FB848}" type="pres">
      <dgm:prSet presAssocID="{26AF5CE4-15E7-48D2-9565-5CDFD32196D4}" presName="spaceRect" presStyleCnt="0"/>
      <dgm:spPr/>
    </dgm:pt>
    <dgm:pt modelId="{6DED87F0-29D5-4F50-A303-E444EA297AC6}" type="pres">
      <dgm:prSet presAssocID="{26AF5CE4-15E7-48D2-9565-5CDFD32196D4}" presName="textRect" presStyleLbl="revTx" presStyleIdx="1" presStyleCnt="4">
        <dgm:presLayoutVars>
          <dgm:chMax val="1"/>
          <dgm:chPref val="1"/>
        </dgm:presLayoutVars>
      </dgm:prSet>
      <dgm:spPr/>
    </dgm:pt>
    <dgm:pt modelId="{C1C6D12B-243F-44DE-80AD-5268AB0E72A2}" type="pres">
      <dgm:prSet presAssocID="{BC75ED7D-1760-4CCC-BBDB-03000B8459B1}" presName="sibTrans" presStyleCnt="0"/>
      <dgm:spPr/>
    </dgm:pt>
    <dgm:pt modelId="{BECFE5B2-B528-497C-BDF8-B32B5CBCA8D1}" type="pres">
      <dgm:prSet presAssocID="{04C4ED7E-4E48-4C94-8B9E-C3E4F3F8C452}" presName="compNode" presStyleCnt="0"/>
      <dgm:spPr/>
    </dgm:pt>
    <dgm:pt modelId="{225AD717-DB15-4D99-A52C-21CD7866BD2D}" type="pres">
      <dgm:prSet presAssocID="{04C4ED7E-4E48-4C94-8B9E-C3E4F3F8C4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torcycle"/>
        </a:ext>
      </dgm:extLst>
    </dgm:pt>
    <dgm:pt modelId="{EEA78CEF-2C0C-411A-8ABE-97598D0F2490}" type="pres">
      <dgm:prSet presAssocID="{04C4ED7E-4E48-4C94-8B9E-C3E4F3F8C452}" presName="spaceRect" presStyleCnt="0"/>
      <dgm:spPr/>
    </dgm:pt>
    <dgm:pt modelId="{EBBF97DD-3191-4D03-9D82-968324F53FE4}" type="pres">
      <dgm:prSet presAssocID="{04C4ED7E-4E48-4C94-8B9E-C3E4F3F8C452}" presName="textRect" presStyleLbl="revTx" presStyleIdx="2" presStyleCnt="4">
        <dgm:presLayoutVars>
          <dgm:chMax val="1"/>
          <dgm:chPref val="1"/>
        </dgm:presLayoutVars>
      </dgm:prSet>
      <dgm:spPr/>
    </dgm:pt>
    <dgm:pt modelId="{82C96BD4-9973-4C4A-93FF-B4AFB86DF30D}" type="pres">
      <dgm:prSet presAssocID="{5695674A-7E1D-4A29-B534-EFEA8738E28F}" presName="sibTrans" presStyleCnt="0"/>
      <dgm:spPr/>
    </dgm:pt>
    <dgm:pt modelId="{2AAE7DBB-C7E3-4F62-B161-19E097D26619}" type="pres">
      <dgm:prSet presAssocID="{AABE791A-21DC-416E-A664-6CF15D501DCC}" presName="compNode" presStyleCnt="0"/>
      <dgm:spPr/>
    </dgm:pt>
    <dgm:pt modelId="{91DB66F2-BD81-431E-88E4-F32F6E474A3B}" type="pres">
      <dgm:prSet presAssocID="{AABE791A-21DC-416E-A664-6CF15D501DC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lectric Car"/>
        </a:ext>
      </dgm:extLst>
    </dgm:pt>
    <dgm:pt modelId="{B3F34CA0-850D-4A02-9B21-4FB2059E0906}" type="pres">
      <dgm:prSet presAssocID="{AABE791A-21DC-416E-A664-6CF15D501DCC}" presName="spaceRect" presStyleCnt="0"/>
      <dgm:spPr/>
    </dgm:pt>
    <dgm:pt modelId="{EB194E40-EE62-4EF2-BA13-94D505EA7C72}" type="pres">
      <dgm:prSet presAssocID="{AABE791A-21DC-416E-A664-6CF15D501DCC}" presName="textRect" presStyleLbl="revTx" presStyleIdx="3" presStyleCnt="4">
        <dgm:presLayoutVars>
          <dgm:chMax val="1"/>
          <dgm:chPref val="1"/>
        </dgm:presLayoutVars>
      </dgm:prSet>
      <dgm:spPr/>
    </dgm:pt>
  </dgm:ptLst>
  <dgm:cxnLst>
    <dgm:cxn modelId="{83903803-A36B-413C-9F50-26967E8FAB9E}" srcId="{78BF07EB-2A9A-4FE7-AC56-362F3EB0F35F}" destId="{AABE791A-21DC-416E-A664-6CF15D501DCC}" srcOrd="3" destOrd="0" parTransId="{C7F14F2A-71B0-4A74-B258-2EC34326E1F0}" sibTransId="{B120B79A-8BEB-4132-A31B-95F51A8282A3}"/>
    <dgm:cxn modelId="{ABFB0762-7926-45BB-95BF-80508B1DAECC}" type="presOf" srcId="{26AF5CE4-15E7-48D2-9565-5CDFD32196D4}" destId="{6DED87F0-29D5-4F50-A303-E444EA297AC6}" srcOrd="0" destOrd="0" presId="urn:microsoft.com/office/officeart/2018/2/layout/IconLabelList"/>
    <dgm:cxn modelId="{75443A54-7593-434E-8291-538D72C16170}" type="presOf" srcId="{506A3D7E-5E2F-4142-B09E-E653894B35CB}" destId="{C09CA04C-C9EC-4764-B255-79D5E974E04B}" srcOrd="0" destOrd="0" presId="urn:microsoft.com/office/officeart/2018/2/layout/IconLabelList"/>
    <dgm:cxn modelId="{9F9ABF9E-7673-45ED-88AB-595B2B2CB51C}" type="presOf" srcId="{78BF07EB-2A9A-4FE7-AC56-362F3EB0F35F}" destId="{03E35E04-944C-4FEE-A6A6-C937D2CAB181}" srcOrd="0" destOrd="0" presId="urn:microsoft.com/office/officeart/2018/2/layout/IconLabelList"/>
    <dgm:cxn modelId="{A81EA1AD-DC04-4C22-98CD-5886FFC3F50E}" srcId="{78BF07EB-2A9A-4FE7-AC56-362F3EB0F35F}" destId="{04C4ED7E-4E48-4C94-8B9E-C3E4F3F8C452}" srcOrd="2" destOrd="0" parTransId="{49E80C0B-9C75-4675-9CB8-55E6D98A57C6}" sibTransId="{5695674A-7E1D-4A29-B534-EFEA8738E28F}"/>
    <dgm:cxn modelId="{5B2472C1-7650-40BB-874D-0B0B89E01B5F}" srcId="{78BF07EB-2A9A-4FE7-AC56-362F3EB0F35F}" destId="{26AF5CE4-15E7-48D2-9565-5CDFD32196D4}" srcOrd="1" destOrd="0" parTransId="{6200624D-6AF6-4EB0-A8F4-498662A076B8}" sibTransId="{BC75ED7D-1760-4CCC-BBDB-03000B8459B1}"/>
    <dgm:cxn modelId="{2B0013C5-9534-44BB-8122-6EA998896D7E}" srcId="{78BF07EB-2A9A-4FE7-AC56-362F3EB0F35F}" destId="{506A3D7E-5E2F-4142-B09E-E653894B35CB}" srcOrd="0" destOrd="0" parTransId="{198AEEB7-206F-4B53-84F6-B1E2FF372B6B}" sibTransId="{A9019340-DA77-43C4-B37B-A925B2DE4225}"/>
    <dgm:cxn modelId="{4B3674CD-D6BB-4582-AF29-7B0D5DC77689}" type="presOf" srcId="{04C4ED7E-4E48-4C94-8B9E-C3E4F3F8C452}" destId="{EBBF97DD-3191-4D03-9D82-968324F53FE4}" srcOrd="0" destOrd="0" presId="urn:microsoft.com/office/officeart/2018/2/layout/IconLabelList"/>
    <dgm:cxn modelId="{FB8F73FC-408B-424D-B9D2-AB02C5567345}" type="presOf" srcId="{AABE791A-21DC-416E-A664-6CF15D501DCC}" destId="{EB194E40-EE62-4EF2-BA13-94D505EA7C72}" srcOrd="0" destOrd="0" presId="urn:microsoft.com/office/officeart/2018/2/layout/IconLabelList"/>
    <dgm:cxn modelId="{065FADA5-F690-4409-943D-FB23A3C0E15A}" type="presParOf" srcId="{03E35E04-944C-4FEE-A6A6-C937D2CAB181}" destId="{3269451E-D6C3-4E71-A29F-7932451BE3E7}" srcOrd="0" destOrd="0" presId="urn:microsoft.com/office/officeart/2018/2/layout/IconLabelList"/>
    <dgm:cxn modelId="{5FD64081-E376-45BB-A9C5-A3671A37095E}" type="presParOf" srcId="{3269451E-D6C3-4E71-A29F-7932451BE3E7}" destId="{21E572C0-3410-45B7-BA3C-7F80D50DA0EC}" srcOrd="0" destOrd="0" presId="urn:microsoft.com/office/officeart/2018/2/layout/IconLabelList"/>
    <dgm:cxn modelId="{D337725E-0CA2-4D56-8286-93B3F4755271}" type="presParOf" srcId="{3269451E-D6C3-4E71-A29F-7932451BE3E7}" destId="{94926CFD-399E-4416-8164-BC06B1454DD8}" srcOrd="1" destOrd="0" presId="urn:microsoft.com/office/officeart/2018/2/layout/IconLabelList"/>
    <dgm:cxn modelId="{3F9BBA23-D373-4155-9495-F8D11824A2AD}" type="presParOf" srcId="{3269451E-D6C3-4E71-A29F-7932451BE3E7}" destId="{C09CA04C-C9EC-4764-B255-79D5E974E04B}" srcOrd="2" destOrd="0" presId="urn:microsoft.com/office/officeart/2018/2/layout/IconLabelList"/>
    <dgm:cxn modelId="{1D13C640-BA0B-4D88-B027-4778CFE0D819}" type="presParOf" srcId="{03E35E04-944C-4FEE-A6A6-C937D2CAB181}" destId="{0AFB0630-AD6F-4E94-AA67-B0D9DF151073}" srcOrd="1" destOrd="0" presId="urn:microsoft.com/office/officeart/2018/2/layout/IconLabelList"/>
    <dgm:cxn modelId="{B73EA6A5-A9EE-4FEB-8070-B4CF40946FB9}" type="presParOf" srcId="{03E35E04-944C-4FEE-A6A6-C937D2CAB181}" destId="{C5F69513-56CF-45EF-84D2-5201816706C4}" srcOrd="2" destOrd="0" presId="urn:microsoft.com/office/officeart/2018/2/layout/IconLabelList"/>
    <dgm:cxn modelId="{69087BF0-C027-47D5-80D1-44CF37E67D33}" type="presParOf" srcId="{C5F69513-56CF-45EF-84D2-5201816706C4}" destId="{FB60258E-6625-4E64-843C-A0C8198EA933}" srcOrd="0" destOrd="0" presId="urn:microsoft.com/office/officeart/2018/2/layout/IconLabelList"/>
    <dgm:cxn modelId="{2D9A9048-FD10-435B-85D5-E087AD0A9038}" type="presParOf" srcId="{C5F69513-56CF-45EF-84D2-5201816706C4}" destId="{99C25BF6-4620-4775-B9A4-0A51481FB848}" srcOrd="1" destOrd="0" presId="urn:microsoft.com/office/officeart/2018/2/layout/IconLabelList"/>
    <dgm:cxn modelId="{1987D6F7-D54D-485D-A436-AC2AC26629CB}" type="presParOf" srcId="{C5F69513-56CF-45EF-84D2-5201816706C4}" destId="{6DED87F0-29D5-4F50-A303-E444EA297AC6}" srcOrd="2" destOrd="0" presId="urn:microsoft.com/office/officeart/2018/2/layout/IconLabelList"/>
    <dgm:cxn modelId="{EFB89ED8-B171-426F-862D-C43C3434169F}" type="presParOf" srcId="{03E35E04-944C-4FEE-A6A6-C937D2CAB181}" destId="{C1C6D12B-243F-44DE-80AD-5268AB0E72A2}" srcOrd="3" destOrd="0" presId="urn:microsoft.com/office/officeart/2018/2/layout/IconLabelList"/>
    <dgm:cxn modelId="{21F9B9F9-B871-479A-A9E1-B9427A7C31E9}" type="presParOf" srcId="{03E35E04-944C-4FEE-A6A6-C937D2CAB181}" destId="{BECFE5B2-B528-497C-BDF8-B32B5CBCA8D1}" srcOrd="4" destOrd="0" presId="urn:microsoft.com/office/officeart/2018/2/layout/IconLabelList"/>
    <dgm:cxn modelId="{4ED60C49-EE9B-4DC1-99EF-BD58E28ADABB}" type="presParOf" srcId="{BECFE5B2-B528-497C-BDF8-B32B5CBCA8D1}" destId="{225AD717-DB15-4D99-A52C-21CD7866BD2D}" srcOrd="0" destOrd="0" presId="urn:microsoft.com/office/officeart/2018/2/layout/IconLabelList"/>
    <dgm:cxn modelId="{8AC47193-A468-436E-A0F8-8080D62030A1}" type="presParOf" srcId="{BECFE5B2-B528-497C-BDF8-B32B5CBCA8D1}" destId="{EEA78CEF-2C0C-411A-8ABE-97598D0F2490}" srcOrd="1" destOrd="0" presId="urn:microsoft.com/office/officeart/2018/2/layout/IconLabelList"/>
    <dgm:cxn modelId="{948DB0B2-256D-4C2A-9B96-A94FFA0008BA}" type="presParOf" srcId="{BECFE5B2-B528-497C-BDF8-B32B5CBCA8D1}" destId="{EBBF97DD-3191-4D03-9D82-968324F53FE4}" srcOrd="2" destOrd="0" presId="urn:microsoft.com/office/officeart/2018/2/layout/IconLabelList"/>
    <dgm:cxn modelId="{31A93EAC-0B5C-4F95-8BAB-4E31AC5464C8}" type="presParOf" srcId="{03E35E04-944C-4FEE-A6A6-C937D2CAB181}" destId="{82C96BD4-9973-4C4A-93FF-B4AFB86DF30D}" srcOrd="5" destOrd="0" presId="urn:microsoft.com/office/officeart/2018/2/layout/IconLabelList"/>
    <dgm:cxn modelId="{B1069ADB-66F4-4149-A5EB-CBD59EC9B0C8}" type="presParOf" srcId="{03E35E04-944C-4FEE-A6A6-C937D2CAB181}" destId="{2AAE7DBB-C7E3-4F62-B161-19E097D26619}" srcOrd="6" destOrd="0" presId="urn:microsoft.com/office/officeart/2018/2/layout/IconLabelList"/>
    <dgm:cxn modelId="{70D30449-FA54-4FF6-BC58-80050F40A37D}" type="presParOf" srcId="{2AAE7DBB-C7E3-4F62-B161-19E097D26619}" destId="{91DB66F2-BD81-431E-88E4-F32F6E474A3B}" srcOrd="0" destOrd="0" presId="urn:microsoft.com/office/officeart/2018/2/layout/IconLabelList"/>
    <dgm:cxn modelId="{732E0020-1077-4160-BA04-37FC0B032F50}" type="presParOf" srcId="{2AAE7DBB-C7E3-4F62-B161-19E097D26619}" destId="{B3F34CA0-850D-4A02-9B21-4FB2059E0906}" srcOrd="1" destOrd="0" presId="urn:microsoft.com/office/officeart/2018/2/layout/IconLabelList"/>
    <dgm:cxn modelId="{88EF22F4-D459-403D-A5BF-FD89AD2B48B3}" type="presParOf" srcId="{2AAE7DBB-C7E3-4F62-B161-19E097D26619}" destId="{EB194E40-EE62-4EF2-BA13-94D505EA7C7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86F5D4-C7A6-444A-874F-FE686D6E947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4790897A-0D63-4D7D-A2D3-3F283574F975}">
      <dgm:prSet/>
      <dgm:spPr/>
      <dgm:t>
        <a:bodyPr/>
        <a:lstStyle/>
        <a:p>
          <a:r>
            <a:rPr lang="en-US"/>
            <a:t>Bachelor’s or Master’s degree in Mechanical Engineering, Electrical Engineering, Automotive Engineering, or a any related field of automotive.</a:t>
          </a:r>
        </a:p>
      </dgm:t>
    </dgm:pt>
    <dgm:pt modelId="{24A2D7D5-183B-40C1-97A7-4A9292D11EFA}" type="parTrans" cxnId="{54F3FEA8-164B-4BFC-ACBC-21D183EE728B}">
      <dgm:prSet/>
      <dgm:spPr/>
      <dgm:t>
        <a:bodyPr/>
        <a:lstStyle/>
        <a:p>
          <a:endParaRPr lang="en-US"/>
        </a:p>
      </dgm:t>
    </dgm:pt>
    <dgm:pt modelId="{B1BAA623-B134-4768-8C1F-0692E5614C68}" type="sibTrans" cxnId="{54F3FEA8-164B-4BFC-ACBC-21D183EE728B}">
      <dgm:prSet/>
      <dgm:spPr/>
      <dgm:t>
        <a:bodyPr/>
        <a:lstStyle/>
        <a:p>
          <a:endParaRPr lang="en-US"/>
        </a:p>
      </dgm:t>
    </dgm:pt>
    <dgm:pt modelId="{79738C9B-6873-4B67-B0BF-7C66C4CBFF0F}">
      <dgm:prSet/>
      <dgm:spPr/>
      <dgm:t>
        <a:bodyPr/>
        <a:lstStyle/>
        <a:p>
          <a:r>
            <a:rPr lang="en-US"/>
            <a:t>Advanced degrees or specialized certifications in relevant technologies or skills (e.g., electric vehicles, autonomous systems) are a bonus point.</a:t>
          </a:r>
        </a:p>
      </dgm:t>
    </dgm:pt>
    <dgm:pt modelId="{7C683239-3A41-4B22-9FF5-79A4177A63DC}" type="parTrans" cxnId="{194F3739-4F8B-44FA-80E0-96C79A83035F}">
      <dgm:prSet/>
      <dgm:spPr/>
      <dgm:t>
        <a:bodyPr/>
        <a:lstStyle/>
        <a:p>
          <a:endParaRPr lang="en-US"/>
        </a:p>
      </dgm:t>
    </dgm:pt>
    <dgm:pt modelId="{B8D3A199-FA3E-4932-9E0C-2249F08DFA1D}" type="sibTrans" cxnId="{194F3739-4F8B-44FA-80E0-96C79A83035F}">
      <dgm:prSet/>
      <dgm:spPr/>
      <dgm:t>
        <a:bodyPr/>
        <a:lstStyle/>
        <a:p>
          <a:endParaRPr lang="en-US"/>
        </a:p>
      </dgm:t>
    </dgm:pt>
    <dgm:pt modelId="{DC433B85-A62D-4E2F-86F7-0DD0C1F0F76D}">
      <dgm:prSet/>
      <dgm:spPr/>
      <dgm:t>
        <a:bodyPr/>
        <a:lstStyle/>
        <a:p>
          <a:r>
            <a:rPr lang="en-US"/>
            <a:t>Three to six years of expertise in technological development, automotive engineering, or a similar industry.</a:t>
          </a:r>
        </a:p>
      </dgm:t>
    </dgm:pt>
    <dgm:pt modelId="{188A5F04-5D3D-4EE5-891A-C3B573E5F718}" type="parTrans" cxnId="{7D44FCB2-0B90-4659-8EEE-0DE67717B46F}">
      <dgm:prSet/>
      <dgm:spPr/>
      <dgm:t>
        <a:bodyPr/>
        <a:lstStyle/>
        <a:p>
          <a:endParaRPr lang="en-US"/>
        </a:p>
      </dgm:t>
    </dgm:pt>
    <dgm:pt modelId="{9DF2E079-BACC-47A2-9116-78E2BCC40F43}" type="sibTrans" cxnId="{7D44FCB2-0B90-4659-8EEE-0DE67717B46F}">
      <dgm:prSet/>
      <dgm:spPr/>
      <dgm:t>
        <a:bodyPr/>
        <a:lstStyle/>
        <a:p>
          <a:endParaRPr lang="en-US"/>
        </a:p>
      </dgm:t>
    </dgm:pt>
    <dgm:pt modelId="{8C5160CB-03BB-466B-8BA6-5226032A0BCA}">
      <dgm:prSet/>
      <dgm:spPr/>
      <dgm:t>
        <a:bodyPr/>
        <a:lstStyle/>
        <a:p>
          <a:r>
            <a:rPr lang="en-US"/>
            <a:t>Indurstrial knowledge of the state of the automobile sector, including market trends and regulatory needs.</a:t>
          </a:r>
        </a:p>
      </dgm:t>
    </dgm:pt>
    <dgm:pt modelId="{715C18A9-D5CA-403A-83B3-FF7F2EDFC72E}" type="parTrans" cxnId="{FC8971F4-A910-4D81-B170-641FBFD243BA}">
      <dgm:prSet/>
      <dgm:spPr/>
      <dgm:t>
        <a:bodyPr/>
        <a:lstStyle/>
        <a:p>
          <a:endParaRPr lang="en-US"/>
        </a:p>
      </dgm:t>
    </dgm:pt>
    <dgm:pt modelId="{F54FC169-599F-4B69-9D95-0214E4397F72}" type="sibTrans" cxnId="{FC8971F4-A910-4D81-B170-641FBFD243BA}">
      <dgm:prSet/>
      <dgm:spPr/>
      <dgm:t>
        <a:bodyPr/>
        <a:lstStyle/>
        <a:p>
          <a:endParaRPr lang="en-US"/>
        </a:p>
      </dgm:t>
    </dgm:pt>
    <dgm:pt modelId="{5E6728FF-11E7-43A7-A6D0-3265626608A5}">
      <dgm:prSet/>
      <dgm:spPr/>
      <dgm:t>
        <a:bodyPr/>
        <a:lstStyle/>
        <a:p>
          <a:r>
            <a:rPr lang="en-US"/>
            <a:t>An advantage is having prior experience working in a multicultural, international workplace.</a:t>
          </a:r>
        </a:p>
      </dgm:t>
    </dgm:pt>
    <dgm:pt modelId="{4D2EA43F-98C1-440A-ADE5-950761969CE5}" type="parTrans" cxnId="{0FF24053-C880-4BA6-95E8-8D04CB68FB34}">
      <dgm:prSet/>
      <dgm:spPr/>
      <dgm:t>
        <a:bodyPr/>
        <a:lstStyle/>
        <a:p>
          <a:endParaRPr lang="en-US"/>
        </a:p>
      </dgm:t>
    </dgm:pt>
    <dgm:pt modelId="{29809CD1-E832-41F5-90A7-5706180EBE8C}" type="sibTrans" cxnId="{0FF24053-C880-4BA6-95E8-8D04CB68FB34}">
      <dgm:prSet/>
      <dgm:spPr/>
      <dgm:t>
        <a:bodyPr/>
        <a:lstStyle/>
        <a:p>
          <a:endParaRPr lang="en-US"/>
        </a:p>
      </dgm:t>
    </dgm:pt>
    <dgm:pt modelId="{9A83EAF2-DD38-44EA-99C9-4C576758E667}">
      <dgm:prSet/>
      <dgm:spPr/>
      <dgm:t>
        <a:bodyPr/>
        <a:lstStyle/>
        <a:p>
          <a:r>
            <a:rPr lang="en-US"/>
            <a:t>Communication Skills, Collaboration and Teamwork, Adaptability, Continuous Learning, Innovative Mindset these skills are plus point.</a:t>
          </a:r>
        </a:p>
      </dgm:t>
    </dgm:pt>
    <dgm:pt modelId="{7CDDC7C4-1B99-412C-B039-67E5195A8211}" type="parTrans" cxnId="{E99FD17F-D231-4113-927C-AEE0F14F1351}">
      <dgm:prSet/>
      <dgm:spPr/>
      <dgm:t>
        <a:bodyPr/>
        <a:lstStyle/>
        <a:p>
          <a:endParaRPr lang="en-US"/>
        </a:p>
      </dgm:t>
    </dgm:pt>
    <dgm:pt modelId="{CD58CDD5-BA98-49D4-BCA0-3DA07377BBFE}" type="sibTrans" cxnId="{E99FD17F-D231-4113-927C-AEE0F14F1351}">
      <dgm:prSet/>
      <dgm:spPr/>
      <dgm:t>
        <a:bodyPr/>
        <a:lstStyle/>
        <a:p>
          <a:endParaRPr lang="en-US"/>
        </a:p>
      </dgm:t>
    </dgm:pt>
    <dgm:pt modelId="{FC7073E6-00FD-4CC1-88E9-134C4FE737E0}" type="pres">
      <dgm:prSet presAssocID="{1986F5D4-C7A6-444A-874F-FE686D6E947B}" presName="diagram" presStyleCnt="0">
        <dgm:presLayoutVars>
          <dgm:dir/>
          <dgm:resizeHandles val="exact"/>
        </dgm:presLayoutVars>
      </dgm:prSet>
      <dgm:spPr/>
    </dgm:pt>
    <dgm:pt modelId="{632F4EF9-CAB7-4EE9-B73C-5F2D3DCCC188}" type="pres">
      <dgm:prSet presAssocID="{4790897A-0D63-4D7D-A2D3-3F283574F975}" presName="node" presStyleLbl="node1" presStyleIdx="0" presStyleCnt="6">
        <dgm:presLayoutVars>
          <dgm:bulletEnabled val="1"/>
        </dgm:presLayoutVars>
      </dgm:prSet>
      <dgm:spPr/>
    </dgm:pt>
    <dgm:pt modelId="{D20A9436-2600-499A-AAD9-C757543D3471}" type="pres">
      <dgm:prSet presAssocID="{B1BAA623-B134-4768-8C1F-0692E5614C68}" presName="sibTrans" presStyleCnt="0"/>
      <dgm:spPr/>
    </dgm:pt>
    <dgm:pt modelId="{B4FB1AE9-D6A7-4CAF-B5DD-74F0CC789823}" type="pres">
      <dgm:prSet presAssocID="{79738C9B-6873-4B67-B0BF-7C66C4CBFF0F}" presName="node" presStyleLbl="node1" presStyleIdx="1" presStyleCnt="6">
        <dgm:presLayoutVars>
          <dgm:bulletEnabled val="1"/>
        </dgm:presLayoutVars>
      </dgm:prSet>
      <dgm:spPr/>
    </dgm:pt>
    <dgm:pt modelId="{8E3CA5F2-81DE-4BE1-ABB0-34D407166595}" type="pres">
      <dgm:prSet presAssocID="{B8D3A199-FA3E-4932-9E0C-2249F08DFA1D}" presName="sibTrans" presStyleCnt="0"/>
      <dgm:spPr/>
    </dgm:pt>
    <dgm:pt modelId="{C4082E3D-6C71-4A13-819D-19360C75AF46}" type="pres">
      <dgm:prSet presAssocID="{DC433B85-A62D-4E2F-86F7-0DD0C1F0F76D}" presName="node" presStyleLbl="node1" presStyleIdx="2" presStyleCnt="6">
        <dgm:presLayoutVars>
          <dgm:bulletEnabled val="1"/>
        </dgm:presLayoutVars>
      </dgm:prSet>
      <dgm:spPr/>
    </dgm:pt>
    <dgm:pt modelId="{8102BB1C-D5EB-41C2-AF93-E467E4C5BF71}" type="pres">
      <dgm:prSet presAssocID="{9DF2E079-BACC-47A2-9116-78E2BCC40F43}" presName="sibTrans" presStyleCnt="0"/>
      <dgm:spPr/>
    </dgm:pt>
    <dgm:pt modelId="{FA3CC267-A6F5-419D-870D-AA99B622218E}" type="pres">
      <dgm:prSet presAssocID="{8C5160CB-03BB-466B-8BA6-5226032A0BCA}" presName="node" presStyleLbl="node1" presStyleIdx="3" presStyleCnt="6">
        <dgm:presLayoutVars>
          <dgm:bulletEnabled val="1"/>
        </dgm:presLayoutVars>
      </dgm:prSet>
      <dgm:spPr/>
    </dgm:pt>
    <dgm:pt modelId="{9E19C022-16CD-434E-BA1E-39EBB0E9BF7E}" type="pres">
      <dgm:prSet presAssocID="{F54FC169-599F-4B69-9D95-0214E4397F72}" presName="sibTrans" presStyleCnt="0"/>
      <dgm:spPr/>
    </dgm:pt>
    <dgm:pt modelId="{B9EBEF37-2AD4-4B31-92F9-DFA0E7B2FFEF}" type="pres">
      <dgm:prSet presAssocID="{5E6728FF-11E7-43A7-A6D0-3265626608A5}" presName="node" presStyleLbl="node1" presStyleIdx="4" presStyleCnt="6">
        <dgm:presLayoutVars>
          <dgm:bulletEnabled val="1"/>
        </dgm:presLayoutVars>
      </dgm:prSet>
      <dgm:spPr/>
    </dgm:pt>
    <dgm:pt modelId="{63052C2B-58C9-49B2-A37B-887FD74C4D03}" type="pres">
      <dgm:prSet presAssocID="{29809CD1-E832-41F5-90A7-5706180EBE8C}" presName="sibTrans" presStyleCnt="0"/>
      <dgm:spPr/>
    </dgm:pt>
    <dgm:pt modelId="{5D7CFF4E-71D1-4F7E-B6F8-48E5BC096AF1}" type="pres">
      <dgm:prSet presAssocID="{9A83EAF2-DD38-44EA-99C9-4C576758E667}" presName="node" presStyleLbl="node1" presStyleIdx="5" presStyleCnt="6">
        <dgm:presLayoutVars>
          <dgm:bulletEnabled val="1"/>
        </dgm:presLayoutVars>
      </dgm:prSet>
      <dgm:spPr/>
    </dgm:pt>
  </dgm:ptLst>
  <dgm:cxnLst>
    <dgm:cxn modelId="{9FCEDD29-A037-4B63-B0CB-04DACEF4E407}" type="presOf" srcId="{4790897A-0D63-4D7D-A2D3-3F283574F975}" destId="{632F4EF9-CAB7-4EE9-B73C-5F2D3DCCC188}" srcOrd="0" destOrd="0" presId="urn:microsoft.com/office/officeart/2005/8/layout/default"/>
    <dgm:cxn modelId="{194F3739-4F8B-44FA-80E0-96C79A83035F}" srcId="{1986F5D4-C7A6-444A-874F-FE686D6E947B}" destId="{79738C9B-6873-4B67-B0BF-7C66C4CBFF0F}" srcOrd="1" destOrd="0" parTransId="{7C683239-3A41-4B22-9FF5-79A4177A63DC}" sibTransId="{B8D3A199-FA3E-4932-9E0C-2249F08DFA1D}"/>
    <dgm:cxn modelId="{791DAA62-6621-4081-8922-C15150116DD9}" type="presOf" srcId="{8C5160CB-03BB-466B-8BA6-5226032A0BCA}" destId="{FA3CC267-A6F5-419D-870D-AA99B622218E}" srcOrd="0" destOrd="0" presId="urn:microsoft.com/office/officeart/2005/8/layout/default"/>
    <dgm:cxn modelId="{1F50F94C-DB0A-4BC2-BEC2-A1D13437417D}" type="presOf" srcId="{DC433B85-A62D-4E2F-86F7-0DD0C1F0F76D}" destId="{C4082E3D-6C71-4A13-819D-19360C75AF46}" srcOrd="0" destOrd="0" presId="urn:microsoft.com/office/officeart/2005/8/layout/default"/>
    <dgm:cxn modelId="{0FF24053-C880-4BA6-95E8-8D04CB68FB34}" srcId="{1986F5D4-C7A6-444A-874F-FE686D6E947B}" destId="{5E6728FF-11E7-43A7-A6D0-3265626608A5}" srcOrd="4" destOrd="0" parTransId="{4D2EA43F-98C1-440A-ADE5-950761969CE5}" sibTransId="{29809CD1-E832-41F5-90A7-5706180EBE8C}"/>
    <dgm:cxn modelId="{E99FD17F-D231-4113-927C-AEE0F14F1351}" srcId="{1986F5D4-C7A6-444A-874F-FE686D6E947B}" destId="{9A83EAF2-DD38-44EA-99C9-4C576758E667}" srcOrd="5" destOrd="0" parTransId="{7CDDC7C4-1B99-412C-B039-67E5195A8211}" sibTransId="{CD58CDD5-BA98-49D4-BCA0-3DA07377BBFE}"/>
    <dgm:cxn modelId="{A50BA69D-B221-43CD-A4F0-90BA795F8C71}" type="presOf" srcId="{79738C9B-6873-4B67-B0BF-7C66C4CBFF0F}" destId="{B4FB1AE9-D6A7-4CAF-B5DD-74F0CC789823}" srcOrd="0" destOrd="0" presId="urn:microsoft.com/office/officeart/2005/8/layout/default"/>
    <dgm:cxn modelId="{54F3FEA8-164B-4BFC-ACBC-21D183EE728B}" srcId="{1986F5D4-C7A6-444A-874F-FE686D6E947B}" destId="{4790897A-0D63-4D7D-A2D3-3F283574F975}" srcOrd="0" destOrd="0" parTransId="{24A2D7D5-183B-40C1-97A7-4A9292D11EFA}" sibTransId="{B1BAA623-B134-4768-8C1F-0692E5614C68}"/>
    <dgm:cxn modelId="{713CECA9-91F7-4EC1-9539-FE91BF120322}" type="presOf" srcId="{9A83EAF2-DD38-44EA-99C9-4C576758E667}" destId="{5D7CFF4E-71D1-4F7E-B6F8-48E5BC096AF1}" srcOrd="0" destOrd="0" presId="urn:microsoft.com/office/officeart/2005/8/layout/default"/>
    <dgm:cxn modelId="{7D44FCB2-0B90-4659-8EEE-0DE67717B46F}" srcId="{1986F5D4-C7A6-444A-874F-FE686D6E947B}" destId="{DC433B85-A62D-4E2F-86F7-0DD0C1F0F76D}" srcOrd="2" destOrd="0" parTransId="{188A5F04-5D3D-4EE5-891A-C3B573E5F718}" sibTransId="{9DF2E079-BACC-47A2-9116-78E2BCC40F43}"/>
    <dgm:cxn modelId="{04B974BF-1FFA-480A-A237-283688E12FAC}" type="presOf" srcId="{5E6728FF-11E7-43A7-A6D0-3265626608A5}" destId="{B9EBEF37-2AD4-4B31-92F9-DFA0E7B2FFEF}" srcOrd="0" destOrd="0" presId="urn:microsoft.com/office/officeart/2005/8/layout/default"/>
    <dgm:cxn modelId="{408720DD-8958-427B-97D1-DDF6DD4BDC1D}" type="presOf" srcId="{1986F5D4-C7A6-444A-874F-FE686D6E947B}" destId="{FC7073E6-00FD-4CC1-88E9-134C4FE737E0}" srcOrd="0" destOrd="0" presId="urn:microsoft.com/office/officeart/2005/8/layout/default"/>
    <dgm:cxn modelId="{FC8971F4-A910-4D81-B170-641FBFD243BA}" srcId="{1986F5D4-C7A6-444A-874F-FE686D6E947B}" destId="{8C5160CB-03BB-466B-8BA6-5226032A0BCA}" srcOrd="3" destOrd="0" parTransId="{715C18A9-D5CA-403A-83B3-FF7F2EDFC72E}" sibTransId="{F54FC169-599F-4B69-9D95-0214E4397F72}"/>
    <dgm:cxn modelId="{FEE52F2F-21EC-46C0-B197-0E3095BBB625}" type="presParOf" srcId="{FC7073E6-00FD-4CC1-88E9-134C4FE737E0}" destId="{632F4EF9-CAB7-4EE9-B73C-5F2D3DCCC188}" srcOrd="0" destOrd="0" presId="urn:microsoft.com/office/officeart/2005/8/layout/default"/>
    <dgm:cxn modelId="{D8994C48-D67B-4A4B-8C19-6BB7FD25C8F8}" type="presParOf" srcId="{FC7073E6-00FD-4CC1-88E9-134C4FE737E0}" destId="{D20A9436-2600-499A-AAD9-C757543D3471}" srcOrd="1" destOrd="0" presId="urn:microsoft.com/office/officeart/2005/8/layout/default"/>
    <dgm:cxn modelId="{E4609353-1EAD-49D0-A713-1AEE69A0CA9D}" type="presParOf" srcId="{FC7073E6-00FD-4CC1-88E9-134C4FE737E0}" destId="{B4FB1AE9-D6A7-4CAF-B5DD-74F0CC789823}" srcOrd="2" destOrd="0" presId="urn:microsoft.com/office/officeart/2005/8/layout/default"/>
    <dgm:cxn modelId="{1AA1FC13-0F44-4D01-AF5E-5386873AFD12}" type="presParOf" srcId="{FC7073E6-00FD-4CC1-88E9-134C4FE737E0}" destId="{8E3CA5F2-81DE-4BE1-ABB0-34D407166595}" srcOrd="3" destOrd="0" presId="urn:microsoft.com/office/officeart/2005/8/layout/default"/>
    <dgm:cxn modelId="{C7FA3F73-4EC5-40F5-9E79-240D0BDC29E1}" type="presParOf" srcId="{FC7073E6-00FD-4CC1-88E9-134C4FE737E0}" destId="{C4082E3D-6C71-4A13-819D-19360C75AF46}" srcOrd="4" destOrd="0" presId="urn:microsoft.com/office/officeart/2005/8/layout/default"/>
    <dgm:cxn modelId="{AC5AA78C-06D3-4F50-BC83-8C8FA201FA0D}" type="presParOf" srcId="{FC7073E6-00FD-4CC1-88E9-134C4FE737E0}" destId="{8102BB1C-D5EB-41C2-AF93-E467E4C5BF71}" srcOrd="5" destOrd="0" presId="urn:microsoft.com/office/officeart/2005/8/layout/default"/>
    <dgm:cxn modelId="{052167E2-1E7A-4079-9AC6-58643A0C5CB9}" type="presParOf" srcId="{FC7073E6-00FD-4CC1-88E9-134C4FE737E0}" destId="{FA3CC267-A6F5-419D-870D-AA99B622218E}" srcOrd="6" destOrd="0" presId="urn:microsoft.com/office/officeart/2005/8/layout/default"/>
    <dgm:cxn modelId="{08224AC6-227C-43C3-AD97-934C9737A6E7}" type="presParOf" srcId="{FC7073E6-00FD-4CC1-88E9-134C4FE737E0}" destId="{9E19C022-16CD-434E-BA1E-39EBB0E9BF7E}" srcOrd="7" destOrd="0" presId="urn:microsoft.com/office/officeart/2005/8/layout/default"/>
    <dgm:cxn modelId="{6D153E02-E9DE-402F-A641-8C789DEDB776}" type="presParOf" srcId="{FC7073E6-00FD-4CC1-88E9-134C4FE737E0}" destId="{B9EBEF37-2AD4-4B31-92F9-DFA0E7B2FFEF}" srcOrd="8" destOrd="0" presId="urn:microsoft.com/office/officeart/2005/8/layout/default"/>
    <dgm:cxn modelId="{4DEA4BCD-2A14-4EF5-A530-86D1EF5BC167}" type="presParOf" srcId="{FC7073E6-00FD-4CC1-88E9-134C4FE737E0}" destId="{63052C2B-58C9-49B2-A37B-887FD74C4D03}" srcOrd="9" destOrd="0" presId="urn:microsoft.com/office/officeart/2005/8/layout/default"/>
    <dgm:cxn modelId="{2C1BC417-81AD-47E6-BEA0-EB9E1C3603C5}" type="presParOf" srcId="{FC7073E6-00FD-4CC1-88E9-134C4FE737E0}" destId="{5D7CFF4E-71D1-4F7E-B6F8-48E5BC096AF1}"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5555A7-64CD-4516-A496-2FF72F4DC062}" type="doc">
      <dgm:prSet loTypeId="urn:microsoft.com/office/officeart/2005/8/layout/vList2" loCatId="list" qsTypeId="urn:microsoft.com/office/officeart/2005/8/quickstyle/simple5" qsCatId="simple" csTypeId="urn:microsoft.com/office/officeart/2005/8/colors/colorful2" csCatId="colorful" phldr="1"/>
      <dgm:spPr/>
      <dgm:t>
        <a:bodyPr/>
        <a:lstStyle/>
        <a:p>
          <a:endParaRPr lang="en-US"/>
        </a:p>
      </dgm:t>
    </dgm:pt>
    <dgm:pt modelId="{056FE3C7-4C38-4E4B-9B97-68F9E86CF09D}">
      <dgm:prSet/>
      <dgm:spPr/>
      <dgm:t>
        <a:bodyPr/>
        <a:lstStyle/>
        <a:p>
          <a:pPr rtl="0"/>
          <a:r>
            <a:rPr lang="en-US" b="1"/>
            <a:t>Kia offers a salary range for </a:t>
          </a:r>
          <a:r>
            <a:rPr lang="en-US" b="0">
              <a:solidFill>
                <a:schemeClr val="tx1"/>
              </a:solidFill>
              <a:latin typeface="Calibri"/>
              <a:ea typeface="Calibri"/>
              <a:cs typeface="Calibri"/>
            </a:rPr>
            <a:t>Entry-Level Positions</a:t>
          </a:r>
          <a:r>
            <a:rPr lang="en-US">
              <a:latin typeface="Calibri"/>
              <a:ea typeface="Calibri"/>
              <a:cs typeface="Calibri"/>
            </a:rPr>
            <a:t>:</a:t>
          </a:r>
          <a:r>
            <a:rPr lang="en-US">
              <a:latin typeface="Trebuchet MS" panose="020B0603020202020204"/>
            </a:rPr>
            <a:t> $49,000</a:t>
          </a:r>
          <a:r>
            <a:rPr lang="en-US"/>
            <a:t> to </a:t>
          </a:r>
          <a:r>
            <a:rPr lang="en-US">
              <a:latin typeface="Trebuchet MS" panose="020B0603020202020204"/>
            </a:rPr>
            <a:t>$</a:t>
          </a:r>
          <a:r>
            <a:rPr lang="en-US"/>
            <a:t>80,000 annually for </a:t>
          </a:r>
          <a:r>
            <a:rPr lang="en-US" b="1"/>
            <a:t>Mid-Level Positions:</a:t>
          </a:r>
          <a:r>
            <a:rPr lang="en-US"/>
            <a:t> $80,000 to $110,000 annually and for </a:t>
          </a:r>
          <a:r>
            <a:rPr lang="en-US" b="1"/>
            <a:t>Senior Positions salary goes to</a:t>
          </a:r>
          <a:r>
            <a:rPr lang="en-US"/>
            <a:t> $110,000 to $150,000+ annually including bonuses like Performance-based and Profit-sharing opportunities with </a:t>
          </a:r>
          <a:r>
            <a:rPr lang="en-US">
              <a:latin typeface="Trebuchet MS" panose="020B0603020202020204"/>
            </a:rPr>
            <a:t>a </a:t>
          </a:r>
          <a:r>
            <a:rPr lang="en-US"/>
            <a:t>lot of </a:t>
          </a:r>
          <a:r>
            <a:rPr lang="en-US">
              <a:latin typeface="Trebuchet MS" panose="020B0603020202020204"/>
            </a:rPr>
            <a:t>benefits </a:t>
          </a:r>
          <a:r>
            <a:rPr lang="en-US"/>
            <a:t>like Health, dental, and vision insurance</a:t>
          </a:r>
          <a:r>
            <a:rPr lang="en-US">
              <a:latin typeface="Trebuchet MS" panose="020B0603020202020204"/>
            </a:rPr>
            <a:t>.</a:t>
          </a:r>
          <a:endParaRPr lang="en-US">
            <a:latin typeface="Calibri"/>
            <a:ea typeface="Calibri"/>
            <a:cs typeface="Calibri"/>
          </a:endParaRPr>
        </a:p>
      </dgm:t>
    </dgm:pt>
    <dgm:pt modelId="{3B7BF7DB-8E61-487E-9246-B3E16F1072B7}" type="parTrans" cxnId="{4181A419-98EA-4728-8AFA-D7BF4B0E7F9C}">
      <dgm:prSet/>
      <dgm:spPr/>
      <dgm:t>
        <a:bodyPr/>
        <a:lstStyle/>
        <a:p>
          <a:endParaRPr lang="en-US"/>
        </a:p>
      </dgm:t>
    </dgm:pt>
    <dgm:pt modelId="{1FA5E89B-A5D8-4AB0-9DD8-670A4EAA6B92}" type="sibTrans" cxnId="{4181A419-98EA-4728-8AFA-D7BF4B0E7F9C}">
      <dgm:prSet/>
      <dgm:spPr/>
      <dgm:t>
        <a:bodyPr/>
        <a:lstStyle/>
        <a:p>
          <a:endParaRPr lang="en-US"/>
        </a:p>
      </dgm:t>
    </dgm:pt>
    <dgm:pt modelId="{52CBD136-8DDA-476D-8DE7-FB7F5272A673}">
      <dgm:prSet/>
      <dgm:spPr/>
      <dgm:t>
        <a:bodyPr/>
        <a:lstStyle/>
        <a:p>
          <a:r>
            <a:rPr lang="en-US"/>
            <a:t>For MG salary range is between $55,000 to $75,000 annually </a:t>
          </a:r>
          <a:r>
            <a:rPr lang="en-US" b="1"/>
            <a:t>Entry-Level Positions and for Mid-Level Positions:</a:t>
          </a:r>
          <a:r>
            <a:rPr lang="en-US"/>
            <a:t> $75,000 to $100,000 annually and for </a:t>
          </a:r>
          <a:r>
            <a:rPr lang="en-US" b="1"/>
            <a:t>Senior Positions:</a:t>
          </a:r>
          <a:r>
            <a:rPr lang="en-US"/>
            <a:t> $100,000 to $140,000+ annually with Comprehensive healthcare coverage and Flexible working hours and remote work options.</a:t>
          </a:r>
        </a:p>
      </dgm:t>
    </dgm:pt>
    <dgm:pt modelId="{46B9ED76-0100-4228-9DCE-3D0F57E2552D}" type="parTrans" cxnId="{02D743F1-DF7E-405A-A28E-92BF6534B761}">
      <dgm:prSet/>
      <dgm:spPr/>
      <dgm:t>
        <a:bodyPr/>
        <a:lstStyle/>
        <a:p>
          <a:endParaRPr lang="en-US"/>
        </a:p>
      </dgm:t>
    </dgm:pt>
    <dgm:pt modelId="{E1F2688D-ABB0-48A0-B206-2724D4D76E02}" type="sibTrans" cxnId="{02D743F1-DF7E-405A-A28E-92BF6534B761}">
      <dgm:prSet/>
      <dgm:spPr/>
      <dgm:t>
        <a:bodyPr/>
        <a:lstStyle/>
        <a:p>
          <a:endParaRPr lang="en-US"/>
        </a:p>
      </dgm:t>
    </dgm:pt>
    <dgm:pt modelId="{3CF6D148-6D63-49DD-A2DD-FB917C0F2D21}">
      <dgm:prSet/>
      <dgm:spPr/>
      <dgm:t>
        <a:bodyPr/>
        <a:lstStyle/>
        <a:p>
          <a:r>
            <a:rPr lang="en-US"/>
            <a:t>Innovation and technology Engineers at Kia and MG Motors enjoy competitive salaries and benefits, as well as numerous chances for professional advancement. Engineers can work on creative ideas and enhance automotive technologies in a dynamic work environment provided by both firms. When it comes to work-life balance, benefits, and professional growth, these positions are appealing to engineers who want to have a big influence in the automotive sector.</a:t>
          </a:r>
        </a:p>
      </dgm:t>
    </dgm:pt>
    <dgm:pt modelId="{F9C7B1EF-242F-4FF1-86A4-FA76916096C9}" type="parTrans" cxnId="{1B225DF7-5028-4AF9-B22A-EB687BC7971F}">
      <dgm:prSet/>
      <dgm:spPr/>
      <dgm:t>
        <a:bodyPr/>
        <a:lstStyle/>
        <a:p>
          <a:endParaRPr lang="en-US"/>
        </a:p>
      </dgm:t>
    </dgm:pt>
    <dgm:pt modelId="{93AFC8C4-9F1C-4C5B-AFAC-97A177C3A954}" type="sibTrans" cxnId="{1B225DF7-5028-4AF9-B22A-EB687BC7971F}">
      <dgm:prSet/>
      <dgm:spPr/>
      <dgm:t>
        <a:bodyPr/>
        <a:lstStyle/>
        <a:p>
          <a:endParaRPr lang="en-US"/>
        </a:p>
      </dgm:t>
    </dgm:pt>
    <dgm:pt modelId="{3395403E-CD38-4A9A-9E5E-9E316257C355}" type="pres">
      <dgm:prSet presAssocID="{DD5555A7-64CD-4516-A496-2FF72F4DC062}" presName="linear" presStyleCnt="0">
        <dgm:presLayoutVars>
          <dgm:animLvl val="lvl"/>
          <dgm:resizeHandles val="exact"/>
        </dgm:presLayoutVars>
      </dgm:prSet>
      <dgm:spPr/>
    </dgm:pt>
    <dgm:pt modelId="{7AF77EAB-9290-4804-9205-63B9263DF86E}" type="pres">
      <dgm:prSet presAssocID="{056FE3C7-4C38-4E4B-9B97-68F9E86CF09D}" presName="parentText" presStyleLbl="node1" presStyleIdx="0" presStyleCnt="3">
        <dgm:presLayoutVars>
          <dgm:chMax val="0"/>
          <dgm:bulletEnabled val="1"/>
        </dgm:presLayoutVars>
      </dgm:prSet>
      <dgm:spPr/>
    </dgm:pt>
    <dgm:pt modelId="{1D365F0A-8729-47C9-A4AA-AA4B09CFD508}" type="pres">
      <dgm:prSet presAssocID="{1FA5E89B-A5D8-4AB0-9DD8-670A4EAA6B92}" presName="spacer" presStyleCnt="0"/>
      <dgm:spPr/>
    </dgm:pt>
    <dgm:pt modelId="{40F0EFC5-064F-42E3-BB36-24BF3E2E7ED9}" type="pres">
      <dgm:prSet presAssocID="{52CBD136-8DDA-476D-8DE7-FB7F5272A673}" presName="parentText" presStyleLbl="node1" presStyleIdx="1" presStyleCnt="3">
        <dgm:presLayoutVars>
          <dgm:chMax val="0"/>
          <dgm:bulletEnabled val="1"/>
        </dgm:presLayoutVars>
      </dgm:prSet>
      <dgm:spPr/>
    </dgm:pt>
    <dgm:pt modelId="{F5AD63C0-08E1-4265-846D-CDAD53A31530}" type="pres">
      <dgm:prSet presAssocID="{E1F2688D-ABB0-48A0-B206-2724D4D76E02}" presName="spacer" presStyleCnt="0"/>
      <dgm:spPr/>
    </dgm:pt>
    <dgm:pt modelId="{E27ACF9C-66C2-4F30-9CE9-82D448847615}" type="pres">
      <dgm:prSet presAssocID="{3CF6D148-6D63-49DD-A2DD-FB917C0F2D21}" presName="parentText" presStyleLbl="node1" presStyleIdx="2" presStyleCnt="3">
        <dgm:presLayoutVars>
          <dgm:chMax val="0"/>
          <dgm:bulletEnabled val="1"/>
        </dgm:presLayoutVars>
      </dgm:prSet>
      <dgm:spPr/>
    </dgm:pt>
  </dgm:ptLst>
  <dgm:cxnLst>
    <dgm:cxn modelId="{4181A419-98EA-4728-8AFA-D7BF4B0E7F9C}" srcId="{DD5555A7-64CD-4516-A496-2FF72F4DC062}" destId="{056FE3C7-4C38-4E4B-9B97-68F9E86CF09D}" srcOrd="0" destOrd="0" parTransId="{3B7BF7DB-8E61-487E-9246-B3E16F1072B7}" sibTransId="{1FA5E89B-A5D8-4AB0-9DD8-670A4EAA6B92}"/>
    <dgm:cxn modelId="{258FA069-4033-4806-8C6F-1EC156DABA13}" type="presOf" srcId="{3CF6D148-6D63-49DD-A2DD-FB917C0F2D21}" destId="{E27ACF9C-66C2-4F30-9CE9-82D448847615}" srcOrd="0" destOrd="0" presId="urn:microsoft.com/office/officeart/2005/8/layout/vList2"/>
    <dgm:cxn modelId="{3C97C6A7-4FC7-4479-B616-332FD6158EA1}" type="presOf" srcId="{056FE3C7-4C38-4E4B-9B97-68F9E86CF09D}" destId="{7AF77EAB-9290-4804-9205-63B9263DF86E}" srcOrd="0" destOrd="0" presId="urn:microsoft.com/office/officeart/2005/8/layout/vList2"/>
    <dgm:cxn modelId="{80CF94DB-435B-4999-ABF6-4773C4917922}" type="presOf" srcId="{DD5555A7-64CD-4516-A496-2FF72F4DC062}" destId="{3395403E-CD38-4A9A-9E5E-9E316257C355}" srcOrd="0" destOrd="0" presId="urn:microsoft.com/office/officeart/2005/8/layout/vList2"/>
    <dgm:cxn modelId="{02D743F1-DF7E-405A-A28E-92BF6534B761}" srcId="{DD5555A7-64CD-4516-A496-2FF72F4DC062}" destId="{52CBD136-8DDA-476D-8DE7-FB7F5272A673}" srcOrd="1" destOrd="0" parTransId="{46B9ED76-0100-4228-9DCE-3D0F57E2552D}" sibTransId="{E1F2688D-ABB0-48A0-B206-2724D4D76E02}"/>
    <dgm:cxn modelId="{1B225DF7-5028-4AF9-B22A-EB687BC7971F}" srcId="{DD5555A7-64CD-4516-A496-2FF72F4DC062}" destId="{3CF6D148-6D63-49DD-A2DD-FB917C0F2D21}" srcOrd="2" destOrd="0" parTransId="{F9C7B1EF-242F-4FF1-86A4-FA76916096C9}" sibTransId="{93AFC8C4-9F1C-4C5B-AFAC-97A177C3A954}"/>
    <dgm:cxn modelId="{17B813FD-7DA0-446F-A76E-CC53FAFE251E}" type="presOf" srcId="{52CBD136-8DDA-476D-8DE7-FB7F5272A673}" destId="{40F0EFC5-064F-42E3-BB36-24BF3E2E7ED9}" srcOrd="0" destOrd="0" presId="urn:microsoft.com/office/officeart/2005/8/layout/vList2"/>
    <dgm:cxn modelId="{F214C8A2-BC23-4A4E-9062-9AD39982336A}" type="presParOf" srcId="{3395403E-CD38-4A9A-9E5E-9E316257C355}" destId="{7AF77EAB-9290-4804-9205-63B9263DF86E}" srcOrd="0" destOrd="0" presId="urn:microsoft.com/office/officeart/2005/8/layout/vList2"/>
    <dgm:cxn modelId="{0174FBDA-4755-4CAB-963F-29F156E611C8}" type="presParOf" srcId="{3395403E-CD38-4A9A-9E5E-9E316257C355}" destId="{1D365F0A-8729-47C9-A4AA-AA4B09CFD508}" srcOrd="1" destOrd="0" presId="urn:microsoft.com/office/officeart/2005/8/layout/vList2"/>
    <dgm:cxn modelId="{58F25EA8-8BF7-4EA8-BA68-17367BBECF61}" type="presParOf" srcId="{3395403E-CD38-4A9A-9E5E-9E316257C355}" destId="{40F0EFC5-064F-42E3-BB36-24BF3E2E7ED9}" srcOrd="2" destOrd="0" presId="urn:microsoft.com/office/officeart/2005/8/layout/vList2"/>
    <dgm:cxn modelId="{BC50FB5C-DBC5-4CF2-88D4-6F722320DF72}" type="presParOf" srcId="{3395403E-CD38-4A9A-9E5E-9E316257C355}" destId="{F5AD63C0-08E1-4265-846D-CDAD53A31530}" srcOrd="3" destOrd="0" presId="urn:microsoft.com/office/officeart/2005/8/layout/vList2"/>
    <dgm:cxn modelId="{D457D1E1-22DE-43E3-ABAA-C1D347A7FAB8}" type="presParOf" srcId="{3395403E-CD38-4A9A-9E5E-9E316257C355}" destId="{E27ACF9C-66C2-4F30-9CE9-82D448847615}"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572C0-3410-45B7-BA3C-7F80D50DA0EC}">
      <dsp:nvSpPr>
        <dsp:cNvPr id="0" name=""/>
        <dsp:cNvSpPr/>
      </dsp:nvSpPr>
      <dsp:spPr>
        <a:xfrm>
          <a:off x="938303" y="204789"/>
          <a:ext cx="620156" cy="6201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9CA04C-C9EC-4764-B255-79D5E974E04B}">
      <dsp:nvSpPr>
        <dsp:cNvPr id="0" name=""/>
        <dsp:cNvSpPr/>
      </dsp:nvSpPr>
      <dsp:spPr>
        <a:xfrm>
          <a:off x="559319" y="1068281"/>
          <a:ext cx="1378124" cy="75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Kia Corporation, known as kia, was founded in south Korea back in 1944.(kia|about histry)</a:t>
          </a:r>
          <a:endParaRPr lang="en-US" sz="1100" kern="1200"/>
        </a:p>
      </dsp:txBody>
      <dsp:txXfrm>
        <a:off x="559319" y="1068281"/>
        <a:ext cx="1378124" cy="757968"/>
      </dsp:txXfrm>
    </dsp:sp>
    <dsp:sp modelId="{FB60258E-6625-4E64-843C-A0C8198EA933}">
      <dsp:nvSpPr>
        <dsp:cNvPr id="0" name=""/>
        <dsp:cNvSpPr/>
      </dsp:nvSpPr>
      <dsp:spPr>
        <a:xfrm>
          <a:off x="2557600" y="204789"/>
          <a:ext cx="620156" cy="6201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ED87F0-29D5-4F50-A303-E444EA297AC6}">
      <dsp:nvSpPr>
        <dsp:cNvPr id="0" name=""/>
        <dsp:cNvSpPr/>
      </dsp:nvSpPr>
      <dsp:spPr>
        <a:xfrm>
          <a:off x="2178616" y="1068281"/>
          <a:ext cx="1378124" cy="75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At that time it was known as Kyungsung Precision Industry</a:t>
          </a:r>
          <a:endParaRPr lang="en-US" sz="1100" kern="1200"/>
        </a:p>
      </dsp:txBody>
      <dsp:txXfrm>
        <a:off x="2178616" y="1068281"/>
        <a:ext cx="1378124" cy="757968"/>
      </dsp:txXfrm>
    </dsp:sp>
    <dsp:sp modelId="{225AD717-DB15-4D99-A52C-21CD7866BD2D}">
      <dsp:nvSpPr>
        <dsp:cNvPr id="0" name=""/>
        <dsp:cNvSpPr/>
      </dsp:nvSpPr>
      <dsp:spPr>
        <a:xfrm>
          <a:off x="4176897" y="204789"/>
          <a:ext cx="620156" cy="6201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BF97DD-3191-4D03-9D82-968324F53FE4}">
      <dsp:nvSpPr>
        <dsp:cNvPr id="0" name=""/>
        <dsp:cNvSpPr/>
      </dsp:nvSpPr>
      <dsp:spPr>
        <a:xfrm>
          <a:off x="3797912" y="1068281"/>
          <a:ext cx="1378124" cy="75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They originally produced steel tubing and bicycle before transferring industry into production of motorcycles and trucks. In 1952.</a:t>
          </a:r>
          <a:endParaRPr lang="en-US" sz="1100" kern="1200"/>
        </a:p>
      </dsp:txBody>
      <dsp:txXfrm>
        <a:off x="3797912" y="1068281"/>
        <a:ext cx="1378124" cy="757968"/>
      </dsp:txXfrm>
    </dsp:sp>
    <dsp:sp modelId="{91DB66F2-BD81-431E-88E4-F32F6E474A3B}">
      <dsp:nvSpPr>
        <dsp:cNvPr id="0" name=""/>
        <dsp:cNvSpPr/>
      </dsp:nvSpPr>
      <dsp:spPr>
        <a:xfrm>
          <a:off x="2557600" y="2170781"/>
          <a:ext cx="620156" cy="6201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194E40-EE62-4EF2-BA13-94D505EA7C72}">
      <dsp:nvSpPr>
        <dsp:cNvPr id="0" name=""/>
        <dsp:cNvSpPr/>
      </dsp:nvSpPr>
      <dsp:spPr>
        <a:xfrm>
          <a:off x="2178616" y="3034272"/>
          <a:ext cx="1378124" cy="75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Kia is wildly known for its affordability, designe and reliability. Kia is more focusing on innovation and technology.</a:t>
          </a:r>
          <a:endParaRPr lang="en-US" sz="1100" kern="1200"/>
        </a:p>
      </dsp:txBody>
      <dsp:txXfrm>
        <a:off x="2178616" y="3034272"/>
        <a:ext cx="1378124" cy="7579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F4EF9-CAB7-4EE9-B73C-5F2D3DCCC188}">
      <dsp:nvSpPr>
        <dsp:cNvPr id="0" name=""/>
        <dsp:cNvSpPr/>
      </dsp:nvSpPr>
      <dsp:spPr>
        <a:xfrm>
          <a:off x="989988" y="1640"/>
          <a:ext cx="2765832" cy="16594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Bachelor’s or Master’s degree in Mechanical Engineering, Electrical Engineering, Automotive Engineering, or a any related field of automotive.</a:t>
          </a:r>
        </a:p>
      </dsp:txBody>
      <dsp:txXfrm>
        <a:off x="989988" y="1640"/>
        <a:ext cx="2765832" cy="1659499"/>
      </dsp:txXfrm>
    </dsp:sp>
    <dsp:sp modelId="{B4FB1AE9-D6A7-4CAF-B5DD-74F0CC789823}">
      <dsp:nvSpPr>
        <dsp:cNvPr id="0" name=""/>
        <dsp:cNvSpPr/>
      </dsp:nvSpPr>
      <dsp:spPr>
        <a:xfrm>
          <a:off x="4032404" y="1640"/>
          <a:ext cx="2765832" cy="165949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Advanced degrees or specialized certifications in relevant technologies or skills (e.g., electric vehicles, autonomous systems) are a bonus point.</a:t>
          </a:r>
        </a:p>
      </dsp:txBody>
      <dsp:txXfrm>
        <a:off x="4032404" y="1640"/>
        <a:ext cx="2765832" cy="1659499"/>
      </dsp:txXfrm>
    </dsp:sp>
    <dsp:sp modelId="{C4082E3D-6C71-4A13-819D-19360C75AF46}">
      <dsp:nvSpPr>
        <dsp:cNvPr id="0" name=""/>
        <dsp:cNvSpPr/>
      </dsp:nvSpPr>
      <dsp:spPr>
        <a:xfrm>
          <a:off x="7074820" y="1640"/>
          <a:ext cx="2765832" cy="165949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Three to six years of expertise in technological development, automotive engineering, or a similar industry.</a:t>
          </a:r>
        </a:p>
      </dsp:txBody>
      <dsp:txXfrm>
        <a:off x="7074820" y="1640"/>
        <a:ext cx="2765832" cy="1659499"/>
      </dsp:txXfrm>
    </dsp:sp>
    <dsp:sp modelId="{FA3CC267-A6F5-419D-870D-AA99B622218E}">
      <dsp:nvSpPr>
        <dsp:cNvPr id="0" name=""/>
        <dsp:cNvSpPr/>
      </dsp:nvSpPr>
      <dsp:spPr>
        <a:xfrm>
          <a:off x="989988" y="1937723"/>
          <a:ext cx="2765832" cy="165949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Indurstrial knowledge of the state of the automobile sector, including market trends and regulatory needs.</a:t>
          </a:r>
        </a:p>
      </dsp:txBody>
      <dsp:txXfrm>
        <a:off x="989988" y="1937723"/>
        <a:ext cx="2765832" cy="1659499"/>
      </dsp:txXfrm>
    </dsp:sp>
    <dsp:sp modelId="{B9EBEF37-2AD4-4B31-92F9-DFA0E7B2FFEF}">
      <dsp:nvSpPr>
        <dsp:cNvPr id="0" name=""/>
        <dsp:cNvSpPr/>
      </dsp:nvSpPr>
      <dsp:spPr>
        <a:xfrm>
          <a:off x="4032404" y="1937723"/>
          <a:ext cx="2765832" cy="165949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An advantage is having prior experience working in a multicultural, international workplace.</a:t>
          </a:r>
        </a:p>
      </dsp:txBody>
      <dsp:txXfrm>
        <a:off x="4032404" y="1937723"/>
        <a:ext cx="2765832" cy="1659499"/>
      </dsp:txXfrm>
    </dsp:sp>
    <dsp:sp modelId="{5D7CFF4E-71D1-4F7E-B6F8-48E5BC096AF1}">
      <dsp:nvSpPr>
        <dsp:cNvPr id="0" name=""/>
        <dsp:cNvSpPr/>
      </dsp:nvSpPr>
      <dsp:spPr>
        <a:xfrm>
          <a:off x="7074820" y="1937723"/>
          <a:ext cx="2765832" cy="16594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Communication Skills, Collaboration and Teamwork, Adaptability, Continuous Learning, Innovative Mindset these skills are plus point.</a:t>
          </a:r>
        </a:p>
      </dsp:txBody>
      <dsp:txXfrm>
        <a:off x="7074820" y="1937723"/>
        <a:ext cx="2765832" cy="16594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77EAB-9290-4804-9205-63B9263DF86E}">
      <dsp:nvSpPr>
        <dsp:cNvPr id="0" name=""/>
        <dsp:cNvSpPr/>
      </dsp:nvSpPr>
      <dsp:spPr>
        <a:xfrm>
          <a:off x="0" y="189221"/>
          <a:ext cx="6261100" cy="1704543"/>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b="1" kern="1200"/>
            <a:t>Kia offers a salary range for </a:t>
          </a:r>
          <a:r>
            <a:rPr lang="en-US" sz="1500" b="0" kern="1200">
              <a:solidFill>
                <a:schemeClr val="tx1"/>
              </a:solidFill>
              <a:latin typeface="Calibri"/>
              <a:ea typeface="Calibri"/>
              <a:cs typeface="Calibri"/>
            </a:rPr>
            <a:t>Entry-Level Positions</a:t>
          </a:r>
          <a:r>
            <a:rPr lang="en-US" sz="1500" kern="1200">
              <a:latin typeface="Calibri"/>
              <a:ea typeface="Calibri"/>
              <a:cs typeface="Calibri"/>
            </a:rPr>
            <a:t>:</a:t>
          </a:r>
          <a:r>
            <a:rPr lang="en-US" sz="1500" kern="1200">
              <a:latin typeface="Trebuchet MS" panose="020B0603020202020204"/>
            </a:rPr>
            <a:t> $49,000</a:t>
          </a:r>
          <a:r>
            <a:rPr lang="en-US" sz="1500" kern="1200"/>
            <a:t> to </a:t>
          </a:r>
          <a:r>
            <a:rPr lang="en-US" sz="1500" kern="1200">
              <a:latin typeface="Trebuchet MS" panose="020B0603020202020204"/>
            </a:rPr>
            <a:t>$</a:t>
          </a:r>
          <a:r>
            <a:rPr lang="en-US" sz="1500" kern="1200"/>
            <a:t>80,000 annually for </a:t>
          </a:r>
          <a:r>
            <a:rPr lang="en-US" sz="1500" b="1" kern="1200"/>
            <a:t>Mid-Level Positions:</a:t>
          </a:r>
          <a:r>
            <a:rPr lang="en-US" sz="1500" kern="1200"/>
            <a:t> $80,000 to $110,000 annually and for </a:t>
          </a:r>
          <a:r>
            <a:rPr lang="en-US" sz="1500" b="1" kern="1200"/>
            <a:t>Senior Positions salary goes to</a:t>
          </a:r>
          <a:r>
            <a:rPr lang="en-US" sz="1500" kern="1200"/>
            <a:t> $110,000 to $150,000+ annually including bonuses like Performance-based and Profit-sharing opportunities with </a:t>
          </a:r>
          <a:r>
            <a:rPr lang="en-US" sz="1500" kern="1200">
              <a:latin typeface="Trebuchet MS" panose="020B0603020202020204"/>
            </a:rPr>
            <a:t>a </a:t>
          </a:r>
          <a:r>
            <a:rPr lang="en-US" sz="1500" kern="1200"/>
            <a:t>lot of </a:t>
          </a:r>
          <a:r>
            <a:rPr lang="en-US" sz="1500" kern="1200">
              <a:latin typeface="Trebuchet MS" panose="020B0603020202020204"/>
            </a:rPr>
            <a:t>benefits </a:t>
          </a:r>
          <a:r>
            <a:rPr lang="en-US" sz="1500" kern="1200"/>
            <a:t>like Health, dental, and vision insurance</a:t>
          </a:r>
          <a:r>
            <a:rPr lang="en-US" sz="1500" kern="1200">
              <a:latin typeface="Trebuchet MS" panose="020B0603020202020204"/>
            </a:rPr>
            <a:t>.</a:t>
          </a:r>
          <a:endParaRPr lang="en-US" sz="1500" kern="1200">
            <a:latin typeface="Calibri"/>
            <a:ea typeface="Calibri"/>
            <a:cs typeface="Calibri"/>
          </a:endParaRPr>
        </a:p>
      </dsp:txBody>
      <dsp:txXfrm>
        <a:off x="83209" y="272430"/>
        <a:ext cx="6094682" cy="1538125"/>
      </dsp:txXfrm>
    </dsp:sp>
    <dsp:sp modelId="{40F0EFC5-064F-42E3-BB36-24BF3E2E7ED9}">
      <dsp:nvSpPr>
        <dsp:cNvPr id="0" name=""/>
        <dsp:cNvSpPr/>
      </dsp:nvSpPr>
      <dsp:spPr>
        <a:xfrm>
          <a:off x="0" y="1936965"/>
          <a:ext cx="6261100" cy="1704543"/>
        </a:xfrm>
        <a:prstGeom prst="roundRect">
          <a:avLst/>
        </a:prstGeom>
        <a:gradFill rotWithShape="0">
          <a:gsLst>
            <a:gs pos="0">
              <a:schemeClr val="accent2">
                <a:hueOff val="2771159"/>
                <a:satOff val="-477"/>
                <a:lumOff val="-4902"/>
                <a:alphaOff val="0"/>
                <a:tint val="94000"/>
                <a:satMod val="103000"/>
                <a:lumMod val="102000"/>
              </a:schemeClr>
            </a:gs>
            <a:gs pos="50000">
              <a:schemeClr val="accent2">
                <a:hueOff val="2771159"/>
                <a:satOff val="-477"/>
                <a:lumOff val="-4902"/>
                <a:alphaOff val="0"/>
                <a:shade val="100000"/>
                <a:satMod val="110000"/>
                <a:lumMod val="100000"/>
              </a:schemeClr>
            </a:gs>
            <a:gs pos="100000">
              <a:schemeClr val="accent2">
                <a:hueOff val="2771159"/>
                <a:satOff val="-477"/>
                <a:lumOff val="-490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For MG salary range is between $55,000 to $75,000 annually </a:t>
          </a:r>
          <a:r>
            <a:rPr lang="en-US" sz="1500" b="1" kern="1200"/>
            <a:t>Entry-Level Positions and for Mid-Level Positions:</a:t>
          </a:r>
          <a:r>
            <a:rPr lang="en-US" sz="1500" kern="1200"/>
            <a:t> $75,000 to $100,000 annually and for </a:t>
          </a:r>
          <a:r>
            <a:rPr lang="en-US" sz="1500" b="1" kern="1200"/>
            <a:t>Senior Positions:</a:t>
          </a:r>
          <a:r>
            <a:rPr lang="en-US" sz="1500" kern="1200"/>
            <a:t> $100,000 to $140,000+ annually with Comprehensive healthcare coverage and Flexible working hours and remote work options.</a:t>
          </a:r>
        </a:p>
      </dsp:txBody>
      <dsp:txXfrm>
        <a:off x="83209" y="2020174"/>
        <a:ext cx="6094682" cy="1538125"/>
      </dsp:txXfrm>
    </dsp:sp>
    <dsp:sp modelId="{E27ACF9C-66C2-4F30-9CE9-82D448847615}">
      <dsp:nvSpPr>
        <dsp:cNvPr id="0" name=""/>
        <dsp:cNvSpPr/>
      </dsp:nvSpPr>
      <dsp:spPr>
        <a:xfrm>
          <a:off x="0" y="3684709"/>
          <a:ext cx="6261100" cy="1704543"/>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Innovation and technology Engineers at Kia and MG Motors enjoy competitive salaries and benefits, as well as numerous chances for professional advancement. Engineers can work on creative ideas and enhance automotive technologies in a dynamic work environment provided by both firms. When it comes to work-life balance, benefits, and professional growth, these positions are appealing to engineers who want to have a big influence in the automotive sector.</a:t>
          </a:r>
        </a:p>
      </dsp:txBody>
      <dsp:txXfrm>
        <a:off x="83209" y="3767918"/>
        <a:ext cx="6094682" cy="153812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7"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6"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5" cy="1373070"/>
          </a:xfrm>
        </p:spPr>
        <p:txBody>
          <a:bodyPr anchor="b">
            <a:noAutofit/>
          </a:bodyPr>
          <a:lstStyle>
            <a:lvl1pPr algn="r">
              <a:defRPr sz="4050"/>
            </a:lvl1pPr>
          </a:lstStyle>
          <a:p>
            <a:r>
              <a:rPr lang="en-US"/>
              <a:t>Click to edit Master title style</a:t>
            </a:r>
          </a:p>
        </p:txBody>
      </p:sp>
      <p:sp>
        <p:nvSpPr>
          <p:cNvPr id="3" name="Subtitle 2"/>
          <p:cNvSpPr>
            <a:spLocks noGrp="1"/>
          </p:cNvSpPr>
          <p:nvPr>
            <p:ph type="subTitle" idx="1"/>
          </p:nvPr>
        </p:nvSpPr>
        <p:spPr>
          <a:xfrm>
            <a:off x="680322" y="4394041"/>
            <a:ext cx="8144135" cy="1117687"/>
          </a:xfrm>
        </p:spPr>
        <p:txBody>
          <a:bodyPr>
            <a:normAutofit/>
          </a:bodyPr>
          <a:lstStyle>
            <a:lvl1pPr marL="0" indent="0" algn="r">
              <a:buNone/>
              <a:defRPr sz="15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78ABE3C1-DBE1-495D-B57B-2849774B866A}" type="datetimeFigureOut">
              <a:rPr lang="en-US" dirty="0"/>
              <a:t>8/12/2024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7" y="2750337"/>
            <a:ext cx="1171888" cy="1356442"/>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7" name="Rectangle 16"/>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2DE42F4-6EEF-4EF7-8ED4-2208F0F89A08}" type="datetimeFigureOut">
              <a:rPr lang="en-US" dirty="0"/>
              <a:t>8/12/2024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6"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2869895"/>
            <a:ext cx="9613860" cy="1090788"/>
          </a:xfrm>
        </p:spPr>
        <p:txBody>
          <a:bodyPr anchor="ctr">
            <a:normAutofit/>
          </a:bodyPr>
          <a:lstStyle>
            <a:lvl1pPr algn="r">
              <a:defRPr sz="2700"/>
            </a:lvl1pPr>
          </a:lstStyle>
          <a:p>
            <a:r>
              <a:rPr lang="en-US"/>
              <a:t>Click to edit Master title style</a:t>
            </a:r>
          </a:p>
        </p:txBody>
      </p:sp>
      <p:sp>
        <p:nvSpPr>
          <p:cNvPr id="3" name="Text Placeholder 2"/>
          <p:cNvSpPr>
            <a:spLocks noGrp="1"/>
          </p:cNvSpPr>
          <p:nvPr>
            <p:ph type="body" idx="1"/>
          </p:nvPr>
        </p:nvSpPr>
        <p:spPr>
          <a:xfrm>
            <a:off x="680323" y="4232173"/>
            <a:ext cx="9613860" cy="1704017"/>
          </a:xfrm>
        </p:spPr>
        <p:txBody>
          <a:bodyPr>
            <a:normAutofit/>
          </a:bodyPr>
          <a:lstStyle>
            <a:lvl1pPr marL="0" indent="0" algn="r">
              <a:buNone/>
              <a:defRPr sz="15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8/12/2024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7" y="2869897"/>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0" name="Rectangle 9"/>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0321" y="2336873"/>
            <a:ext cx="4698359"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594123" y="2336873"/>
            <a:ext cx="4700059"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E5A6C69-6797-4E8A-BF37-F2C3751466E9}" type="datetimeFigureOut">
              <a:rPr lang="en-US" dirty="0"/>
              <a:t>8/12/2024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2" name="Rectangle 11"/>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31"/>
            <a:ext cx="9613863" cy="1080937"/>
          </a:xfrm>
        </p:spPr>
        <p:txBody>
          <a:bodyPr/>
          <a:lstStyle/>
          <a:p>
            <a:r>
              <a:rPr lang="en-US"/>
              <a:t>Click to edit Master title style</a:t>
            </a:r>
          </a:p>
        </p:txBody>
      </p:sp>
      <p:sp>
        <p:nvSpPr>
          <p:cNvPr id="3" name="Text Placeholder 2"/>
          <p:cNvSpPr>
            <a:spLocks noGrp="1"/>
          </p:cNvSpPr>
          <p:nvPr>
            <p:ph type="body" idx="1"/>
          </p:nvPr>
        </p:nvSpPr>
        <p:spPr>
          <a:xfrm>
            <a:off x="906351" y="2336875"/>
            <a:ext cx="4472327" cy="69313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80323" y="3030010"/>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820155" y="2336873"/>
            <a:ext cx="4474028" cy="692076"/>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5594124" y="3030010"/>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82014A1-A632-4878-A0D3-F52BA7563730}" type="datetimeFigureOut">
              <a:rPr lang="en-US" dirty="0"/>
              <a:t>8/12/2024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8" name="Rectangle 7"/>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E99F462-093F-4566-844B-4C71F2739DA5}" type="datetimeFigureOut">
              <a:rPr lang="en-US" dirty="0"/>
              <a:t>8/12/2024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6" name="Rectangle 5"/>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8/12/2024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0" name="Rectangle 9"/>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2700"/>
            </a:lvl1pPr>
          </a:lstStyle>
          <a:p>
            <a:r>
              <a:rPr lang="en-US"/>
              <a:t>Click to edit Master title style</a:t>
            </a:r>
          </a:p>
        </p:txBody>
      </p:sp>
      <p:sp>
        <p:nvSpPr>
          <p:cNvPr id="3" name="Content Placeholder 2"/>
          <p:cNvSpPr>
            <a:spLocks noGrp="1"/>
          </p:cNvSpPr>
          <p:nvPr>
            <p:ph idx="1"/>
          </p:nvPr>
        </p:nvSpPr>
        <p:spPr>
          <a:xfrm>
            <a:off x="4685847" y="2336875"/>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0322" y="2336874"/>
            <a:ext cx="3790079" cy="3599317"/>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8/12/2024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0" name="Rectangle 9"/>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5" y="753228"/>
            <a:ext cx="9613857" cy="1080938"/>
          </a:xfrm>
        </p:spPr>
        <p:txBody>
          <a:bodyPr anchor="ctr">
            <a:normAutofit/>
          </a:bodyPr>
          <a:lstStyle>
            <a:lvl1pPr>
              <a:defRPr sz="2700"/>
            </a:lvl1pPr>
          </a:lstStyle>
          <a:p>
            <a:r>
              <a:rPr lang="en-US"/>
              <a:t>Click to edit Master title style</a:t>
            </a:r>
          </a:p>
        </p:txBody>
      </p:sp>
      <p:sp>
        <p:nvSpPr>
          <p:cNvPr id="3" name="Picture Placeholder 2"/>
          <p:cNvSpPr>
            <a:spLocks noGrp="1" noChangeAspect="1"/>
          </p:cNvSpPr>
          <p:nvPr>
            <p:ph type="pic" idx="1"/>
          </p:nvPr>
        </p:nvSpPr>
        <p:spPr>
          <a:xfrm>
            <a:off x="4868334"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680323" y="2336875"/>
            <a:ext cx="3876256" cy="3599315"/>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8/12/2024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5929622"/>
            <a:ext cx="1602997" cy="144270"/>
          </a:xfrm>
          <a:prstGeom prst="rect">
            <a:avLst/>
          </a:prstGeom>
        </p:spPr>
      </p:pic>
      <p:sp>
        <p:nvSpPr>
          <p:cNvPr id="10" name="Rectangle 9"/>
          <p:cNvSpPr/>
          <p:nvPr/>
        </p:nvSpPr>
        <p:spPr bwMode="ltGray">
          <a:xfrm>
            <a:off x="1"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8"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4711618"/>
            <a:ext cx="9613859" cy="453051"/>
          </a:xfrm>
        </p:spPr>
        <p:txBody>
          <a:bodyPr anchor="b">
            <a:normAutofit/>
          </a:bodyPr>
          <a:lstStyle>
            <a:lvl1pPr>
              <a:defRPr sz="1800"/>
            </a:lvl1pPr>
          </a:lstStyle>
          <a:p>
            <a:r>
              <a:rPr lang="en-US"/>
              <a:t>Click to edit Master title style</a:t>
            </a:r>
          </a:p>
        </p:txBody>
      </p:sp>
      <p:sp>
        <p:nvSpPr>
          <p:cNvPr id="3" name="Picture Placeholder 2"/>
          <p:cNvSpPr>
            <a:spLocks noGrp="1" noChangeAspect="1"/>
          </p:cNvSpPr>
          <p:nvPr>
            <p:ph type="pic" idx="1"/>
          </p:nvPr>
        </p:nvSpPr>
        <p:spPr>
          <a:xfrm>
            <a:off x="680323" y="609599"/>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680319" y="5169585"/>
            <a:ext cx="9613863" cy="62297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8/12/2024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7" y="4711311"/>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5929622"/>
            <a:ext cx="1602997" cy="144270"/>
          </a:xfrm>
          <a:prstGeom prst="rect">
            <a:avLst/>
          </a:prstGeom>
        </p:spPr>
      </p:pic>
      <p:sp>
        <p:nvSpPr>
          <p:cNvPr id="10" name="Rectangle 9"/>
          <p:cNvSpPr/>
          <p:nvPr/>
        </p:nvSpPr>
        <p:spPr bwMode="ltGray">
          <a:xfrm>
            <a:off x="1"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8"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609597"/>
            <a:ext cx="9613859" cy="3592750"/>
          </a:xfrm>
        </p:spPr>
        <p:txBody>
          <a:bodyPr anchor="ctr"/>
          <a:lstStyle>
            <a:lvl1pPr>
              <a:defRPr sz="2400"/>
            </a:lvl1pPr>
          </a:lstStyle>
          <a:p>
            <a:r>
              <a:rPr lang="en-US"/>
              <a:t>Click to edit Master title style</a:t>
            </a:r>
          </a:p>
        </p:txBody>
      </p:sp>
      <p:sp>
        <p:nvSpPr>
          <p:cNvPr id="4" name="Text Placeholder 3"/>
          <p:cNvSpPr>
            <a:spLocks noGrp="1"/>
          </p:cNvSpPr>
          <p:nvPr>
            <p:ph type="body" sz="half" idx="2"/>
          </p:nvPr>
        </p:nvSpPr>
        <p:spPr>
          <a:xfrm>
            <a:off x="680323" y="4711617"/>
            <a:ext cx="9613859" cy="1090789"/>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8/12/2024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7" y="4711617"/>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5929622"/>
            <a:ext cx="1602997" cy="144270"/>
          </a:xfrm>
          <a:prstGeom prst="rect">
            <a:avLst/>
          </a:prstGeom>
        </p:spPr>
      </p:pic>
      <p:sp>
        <p:nvSpPr>
          <p:cNvPr id="14" name="Rectangle 13"/>
          <p:cNvSpPr/>
          <p:nvPr/>
        </p:nvSpPr>
        <p:spPr bwMode="ltGray">
          <a:xfrm>
            <a:off x="1"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8"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600"/>
            <a:ext cx="8718877" cy="3036061"/>
          </a:xfrm>
        </p:spPr>
        <p:txBody>
          <a:bodyPr anchor="ctr"/>
          <a:lstStyle>
            <a:lvl1pPr>
              <a:defRPr sz="2400"/>
            </a:lvl1pPr>
          </a:lstStyle>
          <a:p>
            <a:r>
              <a:rPr lang="en-US"/>
              <a:t>Click to edit Master title style</a:t>
            </a:r>
          </a:p>
        </p:txBody>
      </p:sp>
      <p:sp>
        <p:nvSpPr>
          <p:cNvPr id="12" name="Text Placeholder 3"/>
          <p:cNvSpPr>
            <a:spLocks noGrp="1"/>
          </p:cNvSpPr>
          <p:nvPr>
            <p:ph type="body" sz="half" idx="13"/>
          </p:nvPr>
        </p:nvSpPr>
        <p:spPr>
          <a:xfrm>
            <a:off x="1402289" y="3653379"/>
            <a:ext cx="8156579"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680323" y="4711617"/>
            <a:ext cx="9613859" cy="1090789"/>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8/12/2024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7" y="4709927"/>
            <a:ext cx="1154151" cy="1090789"/>
          </a:xfrm>
        </p:spPr>
        <p:txBody>
          <a:bodyPr/>
          <a:lstStyle/>
          <a:p>
            <a:fld id="{6D22F896-40B5-4ADD-8801-0D06FADFA095}" type="slidenum">
              <a:rPr lang="en-US" dirty="0"/>
              <a:t>‹#›</a:t>
            </a:fld>
            <a:endParaRPr lang="en-US"/>
          </a:p>
        </p:txBody>
      </p:sp>
      <p:sp>
        <p:nvSpPr>
          <p:cNvPr id="16" name="TextBox 15"/>
          <p:cNvSpPr txBox="1"/>
          <p:nvPr/>
        </p:nvSpPr>
        <p:spPr>
          <a:xfrm>
            <a:off x="583572" y="748116"/>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54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54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5929622"/>
            <a:ext cx="1602997" cy="144270"/>
          </a:xfrm>
          <a:prstGeom prst="rect">
            <a:avLst/>
          </a:prstGeom>
        </p:spPr>
      </p:pic>
      <p:sp>
        <p:nvSpPr>
          <p:cNvPr id="11" name="Rectangle 10"/>
          <p:cNvSpPr/>
          <p:nvPr/>
        </p:nvSpPr>
        <p:spPr bwMode="ltGray">
          <a:xfrm>
            <a:off x="1"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8"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7"/>
            <a:ext cx="9613863" cy="588535"/>
          </a:xfrm>
        </p:spPr>
        <p:txBody>
          <a:bodyPr anchor="b"/>
          <a:lstStyle>
            <a:lvl1pPr>
              <a:defRPr sz="2400"/>
            </a:lvl1pPr>
          </a:lstStyle>
          <a:p>
            <a:r>
              <a:rPr lang="en-US"/>
              <a:t>Click to edit Master title style</a:t>
            </a:r>
          </a:p>
        </p:txBody>
      </p:sp>
      <p:sp>
        <p:nvSpPr>
          <p:cNvPr id="4" name="Text Placeholder 3"/>
          <p:cNvSpPr>
            <a:spLocks noGrp="1"/>
          </p:cNvSpPr>
          <p:nvPr>
            <p:ph type="body" sz="half" idx="2"/>
          </p:nvPr>
        </p:nvSpPr>
        <p:spPr>
          <a:xfrm>
            <a:off x="680321" y="5300151"/>
            <a:ext cx="9613863" cy="502255"/>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8/12/2024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7" y="4709927"/>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6" name="Rectangle 15"/>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3" y="753228"/>
            <a:ext cx="9624960" cy="1080938"/>
          </a:xfrm>
        </p:spPr>
        <p:txBody>
          <a:bodyPr/>
          <a:lstStyle/>
          <a:p>
            <a:r>
              <a:rPr lang="en-US"/>
              <a:t>Click to edit Master title style</a:t>
            </a:r>
          </a:p>
        </p:txBody>
      </p:sp>
      <p:sp>
        <p:nvSpPr>
          <p:cNvPr id="7" name="Text Placeholder 2"/>
          <p:cNvSpPr>
            <a:spLocks noGrp="1"/>
          </p:cNvSpPr>
          <p:nvPr>
            <p:ph type="body" idx="1"/>
          </p:nvPr>
        </p:nvSpPr>
        <p:spPr>
          <a:xfrm>
            <a:off x="660945" y="2336873"/>
            <a:ext cx="3070035"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680322" y="3022675"/>
            <a:ext cx="3049703"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3945471" y="3022675"/>
            <a:ext cx="3063240"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7224157" y="2336873"/>
            <a:ext cx="3070025"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7224157" y="3022675"/>
            <a:ext cx="3070025"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8/12/2024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7" name="Rectangle 16"/>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3" y="753228"/>
            <a:ext cx="9613860" cy="1080938"/>
          </a:xfrm>
        </p:spPr>
        <p:txBody>
          <a:bodyPr/>
          <a:lstStyle/>
          <a:p>
            <a:r>
              <a:rPr lang="en-US"/>
              <a:t>Click to edit Master title style</a:t>
            </a:r>
          </a:p>
        </p:txBody>
      </p:sp>
      <p:sp>
        <p:nvSpPr>
          <p:cNvPr id="19" name="Text Placeholder 2"/>
          <p:cNvSpPr>
            <a:spLocks noGrp="1"/>
          </p:cNvSpPr>
          <p:nvPr>
            <p:ph type="body" idx="1"/>
          </p:nvPr>
        </p:nvSpPr>
        <p:spPr>
          <a:xfrm>
            <a:off x="680320" y="4297503"/>
            <a:ext cx="3049705"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680320"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21" name="Text Placeholder 3"/>
          <p:cNvSpPr>
            <a:spLocks noGrp="1"/>
          </p:cNvSpPr>
          <p:nvPr>
            <p:ph type="body" sz="half" idx="18"/>
          </p:nvPr>
        </p:nvSpPr>
        <p:spPr>
          <a:xfrm>
            <a:off x="680320" y="4873765"/>
            <a:ext cx="3049705" cy="106242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3945471"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24" name="Text Placeholder 3"/>
          <p:cNvSpPr>
            <a:spLocks noGrp="1"/>
          </p:cNvSpPr>
          <p:nvPr>
            <p:ph type="body" sz="half" idx="19"/>
          </p:nvPr>
        </p:nvSpPr>
        <p:spPr>
          <a:xfrm>
            <a:off x="3944118" y="4873764"/>
            <a:ext cx="3067297" cy="106242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7230680" y="4297503"/>
            <a:ext cx="3063505"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7230678"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8/12/2024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9" name="Rectangle 8"/>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A3F48C-C7C6-4055-9F49-3777875E72AE}" type="datetimeFigureOut">
              <a:rPr lang="en-US" dirty="0"/>
              <a:t>8/12/2024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6"/>
            <a:ext cx="5106988" cy="136819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3" y="5372404"/>
            <a:ext cx="1602997" cy="13681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3" cy="435376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0322" y="609599"/>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807125" y="5936189"/>
            <a:ext cx="2743200" cy="365125"/>
          </a:xfrm>
        </p:spPr>
        <p:txBody>
          <a:bodyPr/>
          <a:lstStyle/>
          <a:p>
            <a:fld id="{6178E61D-D431-422C-9764-11DAFE33AB63}" type="datetimeFigureOut">
              <a:rPr lang="en-US" dirty="0"/>
              <a:t>8/12/2024</a:t>
            </a:fld>
            <a:endParaRPr lang="en-US"/>
          </a:p>
        </p:txBody>
      </p:sp>
      <p:sp>
        <p:nvSpPr>
          <p:cNvPr id="5" name="Footer Placeholder 4"/>
          <p:cNvSpPr>
            <a:spLocks noGrp="1"/>
          </p:cNvSpPr>
          <p:nvPr>
            <p:ph type="ftr" sz="quarter" idx="11"/>
          </p:nvPr>
        </p:nvSpPr>
        <p:spPr>
          <a:xfrm>
            <a:off x="680322" y="5936190"/>
            <a:ext cx="6126805" cy="365125"/>
          </a:xfrm>
        </p:spPr>
        <p:txBody>
          <a:bodyPr/>
          <a:lstStyle/>
          <a:p>
            <a:endParaRPr lang="en-US"/>
          </a:p>
        </p:txBody>
      </p:sp>
      <p:sp>
        <p:nvSpPr>
          <p:cNvPr id="6" name="Slide Number Placeholder 5"/>
          <p:cNvSpPr>
            <a:spLocks noGrp="1"/>
          </p:cNvSpPr>
          <p:nvPr>
            <p:ph type="sldNum" sz="quarter" idx="12"/>
          </p:nvPr>
        </p:nvSpPr>
        <p:spPr>
          <a:xfrm>
            <a:off x="10097551" y="5398635"/>
            <a:ext cx="1154151" cy="1090789"/>
          </a:xfrm>
        </p:spPr>
        <p:txBody>
          <a:bodyPr anchor="t"/>
          <a:lstStyle>
            <a:lvl1pPr algn="ctr">
              <a:defRPr/>
            </a:lvl1pPr>
          </a:lstStyle>
          <a:p>
            <a:fld id="{6D22F896-40B5-4ADD-8801-0D06FADFA09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2" y="753228"/>
            <a:ext cx="9613861" cy="108093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0322"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0981" y="5936189"/>
            <a:ext cx="2743200" cy="365125"/>
          </a:xfrm>
          <a:prstGeom prst="rect">
            <a:avLst/>
          </a:prstGeom>
        </p:spPr>
        <p:txBody>
          <a:bodyPr vert="horz" lIns="91440" tIns="45720" rIns="91440" bIns="45720" rtlCol="0" anchor="ctr"/>
          <a:lstStyle>
            <a:lvl1pPr algn="r">
              <a:defRPr sz="788">
                <a:solidFill>
                  <a:schemeClr val="tx1">
                    <a:tint val="75000"/>
                  </a:schemeClr>
                </a:solidFill>
              </a:defRPr>
            </a:lvl1pPr>
          </a:lstStyle>
          <a:p>
            <a:fld id="{9D6E9DEC-419B-4CC5-A080-3B06BD5A8291}" type="datetimeFigureOut">
              <a:rPr lang="en-US" dirty="0"/>
              <a:t>8/12/2024</a:t>
            </a:fld>
            <a:endParaRPr lang="en-US"/>
          </a:p>
        </p:txBody>
      </p:sp>
      <p:sp>
        <p:nvSpPr>
          <p:cNvPr id="5" name="Footer Placeholder 4"/>
          <p:cNvSpPr>
            <a:spLocks noGrp="1"/>
          </p:cNvSpPr>
          <p:nvPr>
            <p:ph type="ftr" sz="quarter" idx="3"/>
          </p:nvPr>
        </p:nvSpPr>
        <p:spPr>
          <a:xfrm>
            <a:off x="680322" y="5936190"/>
            <a:ext cx="6870660" cy="365125"/>
          </a:xfrm>
          <a:prstGeom prst="rect">
            <a:avLst/>
          </a:prstGeom>
        </p:spPr>
        <p:txBody>
          <a:bodyPr vert="horz" lIns="91440" tIns="45720" rIns="91440" bIns="45720" rtlCol="0" anchor="ctr"/>
          <a:lstStyle>
            <a:lvl1pPr algn="l">
              <a:defRPr sz="78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7" y="753229"/>
            <a:ext cx="1154151" cy="1090789"/>
          </a:xfrm>
          <a:prstGeom prst="rect">
            <a:avLst/>
          </a:prstGeom>
        </p:spPr>
        <p:txBody>
          <a:bodyPr vert="horz" lIns="91440" tIns="45720" rIns="91440" bIns="45720" rtlCol="0" anchor="ctr"/>
          <a:lstStyle>
            <a:lvl1pPr algn="l">
              <a:defRPr sz="2700">
                <a:solidFill>
                  <a:schemeClr val="tx1">
                    <a:tint val="75000"/>
                  </a:schemeClr>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png"/><Relationship Id="rId7" Type="http://schemas.openxmlformats.org/officeDocument/2006/relationships/diagramQuickStyle" Target="../diagrams/quickStyle2.xml"/><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2.png"/><Relationship Id="rId7" Type="http://schemas.openxmlformats.org/officeDocument/2006/relationships/diagramLayout" Target="../diagrams/layout3.xml"/><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diagramData" Target="../diagrams/data3.xml"/><Relationship Id="rId5" Type="http://schemas.openxmlformats.org/officeDocument/2006/relationships/image" Target="../media/image15.png"/><Relationship Id="rId10" Type="http://schemas.microsoft.com/office/2007/relationships/diagramDrawing" Target="../diagrams/drawing3.xml"/><Relationship Id="rId4" Type="http://schemas.openxmlformats.org/officeDocument/2006/relationships/image" Target="../media/image3.png"/><Relationship Id="rId9" Type="http://schemas.openxmlformats.org/officeDocument/2006/relationships/diagramColors" Target="../diagrams/colors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image" Target="../media/image16.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hyperlink" Target="https://itsfacile.com/morris-garage-kia-motors-success-india/" TargetMode="External"/><Relationship Id="rId3" Type="http://schemas.openxmlformats.org/officeDocument/2006/relationships/image" Target="../media/image2.png"/><Relationship Id="rId7" Type="http://schemas.openxmlformats.org/officeDocument/2006/relationships/hyperlink" Target="https://www.indeed.com/cmp/Kia-Motors/salaries" TargetMode="External"/><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hyperlink" Target="https://www.company-histories.com/Kia-Motors-Corporation-Company-History.html" TargetMode="External"/><Relationship Id="rId11" Type="http://schemas.openxmlformats.org/officeDocument/2006/relationships/image" Target="../media/image17.jpeg"/><Relationship Id="rId5" Type="http://schemas.openxmlformats.org/officeDocument/2006/relationships/hyperlink" Target="https://www.mgmotor.eu/about" TargetMode="External"/><Relationship Id="rId10" Type="http://schemas.openxmlformats.org/officeDocument/2006/relationships/hyperlink" Target="https://benefitsworkingat.co.uk/company/19085-Kia" TargetMode="External"/><Relationship Id="rId4" Type="http://schemas.openxmlformats.org/officeDocument/2006/relationships/image" Target="../media/image3.png"/><Relationship Id="rId9" Type="http://schemas.openxmlformats.org/officeDocument/2006/relationships/hyperlink" Target="https://www.tealhq.com/skills/automotive-engineer"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5.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FBFD0-A2B6-92F8-7231-5E057AF6890D}"/>
              </a:ext>
            </a:extLst>
          </p:cNvPr>
          <p:cNvSpPr>
            <a:spLocks noGrp="1"/>
          </p:cNvSpPr>
          <p:nvPr>
            <p:ph type="ctrTitle"/>
          </p:nvPr>
        </p:nvSpPr>
        <p:spPr>
          <a:xfrm>
            <a:off x="1859280" y="3273292"/>
            <a:ext cx="6377940" cy="1172978"/>
          </a:xfrm>
        </p:spPr>
        <p:txBody>
          <a:bodyPr/>
          <a:lstStyle/>
          <a:p>
            <a:r>
              <a:rPr lang="en-GB" sz="2400"/>
              <a:t>Student Name : </a:t>
            </a:r>
            <a:r>
              <a:rPr lang="en-GB" sz="2400" err="1"/>
              <a:t>Hardiksinh</a:t>
            </a:r>
            <a:r>
              <a:rPr lang="en-GB" sz="2400"/>
              <a:t> </a:t>
            </a:r>
            <a:r>
              <a:rPr lang="en-GB" sz="2400" err="1"/>
              <a:t>Gohil</a:t>
            </a:r>
            <a:br>
              <a:rPr lang="en-GB" sz="2400"/>
            </a:br>
            <a:r>
              <a:rPr lang="en-GB" sz="2400"/>
              <a:t>Student No: 2327639</a:t>
            </a:r>
            <a:br>
              <a:rPr lang="en-GB" sz="2400"/>
            </a:br>
            <a:r>
              <a:rPr lang="en-GB" sz="2400"/>
              <a:t>Subject: Human Capital Management</a:t>
            </a:r>
            <a:br>
              <a:rPr lang="en-GB" sz="2400"/>
            </a:br>
            <a:r>
              <a:rPr lang="en-GB" sz="2400"/>
              <a:t>Submitted to </a:t>
            </a:r>
            <a:r>
              <a:rPr lang="en-IN" sz="2400"/>
              <a:t>Dr Gladius David Kulothungan</a:t>
            </a:r>
            <a:br>
              <a:rPr lang="en-GB" sz="2400"/>
            </a:br>
            <a:endParaRPr lang="en-GB" sz="2400"/>
          </a:p>
        </p:txBody>
      </p:sp>
      <p:sp>
        <p:nvSpPr>
          <p:cNvPr id="4" name="AutoShape 2" descr="University of Wales Trinity Saint David - myday">
            <a:extLst>
              <a:ext uri="{FF2B5EF4-FFF2-40B4-BE49-F238E27FC236}">
                <a16:creationId xmlns:a16="http://schemas.microsoft.com/office/drawing/2014/main" id="{A87AB6CE-C2CA-95CE-ED19-F7E7FC1DB463}"/>
              </a:ext>
            </a:extLst>
          </p:cNvPr>
          <p:cNvSpPr>
            <a:spLocks noChangeAspect="1" noChangeArrowheads="1"/>
          </p:cNvSpPr>
          <p:nvPr/>
        </p:nvSpPr>
        <p:spPr bwMode="auto">
          <a:xfrm>
            <a:off x="5981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Tree>
    <p:extLst>
      <p:ext uri="{BB962C8B-B14F-4D97-AF65-F5344CB8AC3E}">
        <p14:creationId xmlns:p14="http://schemas.microsoft.com/office/powerpoint/2010/main" val="77551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05A9BAA-B344-45D2-838C-73856C4B15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390434AA-4632-440E-9AE7-411396A7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462FD1E-E713-4FD4-8746-671C946723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18" name="Picture 17" descr="Pen placed on top of a signature line">
            <a:extLst>
              <a:ext uri="{FF2B5EF4-FFF2-40B4-BE49-F238E27FC236}">
                <a16:creationId xmlns:a16="http://schemas.microsoft.com/office/drawing/2014/main" id="{074EE6D6-3251-62C4-460C-8051D2F3D58D}"/>
              </a:ext>
            </a:extLst>
          </p:cNvPr>
          <p:cNvPicPr>
            <a:picLocks noChangeAspect="1"/>
          </p:cNvPicPr>
          <p:nvPr/>
        </p:nvPicPr>
        <p:blipFill>
          <a:blip r:embed="rId3"/>
          <a:srcRect l="26579" r="1" b="1"/>
          <a:stretch/>
        </p:blipFill>
        <p:spPr>
          <a:xfrm>
            <a:off x="4636008" y="10"/>
            <a:ext cx="7552815" cy="6856310"/>
          </a:xfrm>
          <a:prstGeom prst="rect">
            <a:avLst/>
          </a:prstGeom>
          <a:ln>
            <a:noFill/>
          </a:ln>
          <a:effectLst/>
        </p:spPr>
      </p:pic>
      <p:sp>
        <p:nvSpPr>
          <p:cNvPr id="19" name="Rectangle 18">
            <a:extLst>
              <a:ext uri="{FF2B5EF4-FFF2-40B4-BE49-F238E27FC236}">
                <a16:creationId xmlns:a16="http://schemas.microsoft.com/office/drawing/2014/main" id="{78A4CDE5-C7BC-41E1-8A4A-79E024CC0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CEA7784-E3CD-8999-F27A-D7B881E24F47}"/>
              </a:ext>
            </a:extLst>
          </p:cNvPr>
          <p:cNvSpPr>
            <a:spLocks noGrp="1"/>
          </p:cNvSpPr>
          <p:nvPr>
            <p:ph type="title"/>
          </p:nvPr>
        </p:nvSpPr>
        <p:spPr>
          <a:xfrm>
            <a:off x="680322" y="753228"/>
            <a:ext cx="3679028" cy="1080938"/>
          </a:xfrm>
        </p:spPr>
        <p:txBody>
          <a:bodyPr>
            <a:normAutofit/>
          </a:bodyPr>
          <a:lstStyle/>
          <a:p>
            <a:r>
              <a:rPr lang="en-GB" sz="3200"/>
              <a:t>Table of Contents:</a:t>
            </a:r>
          </a:p>
        </p:txBody>
      </p:sp>
      <p:pic>
        <p:nvPicPr>
          <p:cNvPr id="20" name="Picture 19">
            <a:extLst>
              <a:ext uri="{FF2B5EF4-FFF2-40B4-BE49-F238E27FC236}">
                <a16:creationId xmlns:a16="http://schemas.microsoft.com/office/drawing/2014/main" id="{025C7952-5703-489E-8DBD-F2EFAC8EEB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3" name="Content Placeholder 2">
            <a:extLst>
              <a:ext uri="{FF2B5EF4-FFF2-40B4-BE49-F238E27FC236}">
                <a16:creationId xmlns:a16="http://schemas.microsoft.com/office/drawing/2014/main" id="{6EEA83D2-0B87-3E06-2BC3-ED594E77DADB}"/>
              </a:ext>
            </a:extLst>
          </p:cNvPr>
          <p:cNvSpPr>
            <a:spLocks noGrp="1"/>
          </p:cNvSpPr>
          <p:nvPr>
            <p:ph idx="1"/>
          </p:nvPr>
        </p:nvSpPr>
        <p:spPr>
          <a:xfrm>
            <a:off x="680322" y="2336873"/>
            <a:ext cx="3581635" cy="3599316"/>
          </a:xfrm>
        </p:spPr>
        <p:txBody>
          <a:bodyPr vert="horz" lIns="91440" tIns="45720" rIns="91440" bIns="45720" rtlCol="0" anchor="t">
            <a:normAutofit/>
          </a:bodyPr>
          <a:lstStyle/>
          <a:p>
            <a:r>
              <a:rPr lang="en-GB" sz="1600"/>
              <a:t>Introduction of organisation</a:t>
            </a:r>
          </a:p>
          <a:p>
            <a:r>
              <a:rPr lang="en-GB" sz="1600"/>
              <a:t>Strategic Goals</a:t>
            </a:r>
          </a:p>
          <a:p>
            <a:r>
              <a:rPr lang="en-GB" sz="1600"/>
              <a:t>Job Analysis</a:t>
            </a:r>
          </a:p>
          <a:p>
            <a:r>
              <a:rPr lang="en-GB" sz="1600"/>
              <a:t>Job Description</a:t>
            </a:r>
          </a:p>
          <a:p>
            <a:r>
              <a:rPr lang="en-GB" sz="1600"/>
              <a:t>Required Skills</a:t>
            </a:r>
          </a:p>
          <a:p>
            <a:r>
              <a:rPr lang="en-GB" sz="1600"/>
              <a:t>Pay &amp; Working Condition</a:t>
            </a:r>
          </a:p>
          <a:p>
            <a:r>
              <a:rPr lang="en-GB" sz="1600"/>
              <a:t>Working Arrangement with Justifications</a:t>
            </a:r>
          </a:p>
          <a:p>
            <a:r>
              <a:rPr lang="en-GB" sz="1600"/>
              <a:t>Conclusion</a:t>
            </a:r>
          </a:p>
          <a:p>
            <a:r>
              <a:rPr lang="en-GB" sz="1600"/>
              <a:t>List of References</a:t>
            </a:r>
          </a:p>
        </p:txBody>
      </p:sp>
    </p:spTree>
    <p:extLst>
      <p:ext uri="{BB962C8B-B14F-4D97-AF65-F5344CB8AC3E}">
        <p14:creationId xmlns:p14="http://schemas.microsoft.com/office/powerpoint/2010/main" val="3857160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0A603-7756-C94F-281B-23ECB9032206}"/>
              </a:ext>
            </a:extLst>
          </p:cNvPr>
          <p:cNvSpPr>
            <a:spLocks noGrp="1"/>
          </p:cNvSpPr>
          <p:nvPr>
            <p:ph type="title"/>
          </p:nvPr>
        </p:nvSpPr>
        <p:spPr/>
        <p:txBody>
          <a:bodyPr/>
          <a:lstStyle/>
          <a:p>
            <a:pPr algn="ctr"/>
            <a:r>
              <a:rPr lang="en-GB"/>
              <a:t>Introduction</a:t>
            </a:r>
          </a:p>
        </p:txBody>
      </p:sp>
      <p:sp>
        <p:nvSpPr>
          <p:cNvPr id="3" name="Text Placeholder 2">
            <a:extLst>
              <a:ext uri="{FF2B5EF4-FFF2-40B4-BE49-F238E27FC236}">
                <a16:creationId xmlns:a16="http://schemas.microsoft.com/office/drawing/2014/main" id="{62614FFB-C785-1635-57BF-87CF6E620B7C}"/>
              </a:ext>
            </a:extLst>
          </p:cNvPr>
          <p:cNvSpPr>
            <a:spLocks noGrp="1"/>
          </p:cNvSpPr>
          <p:nvPr>
            <p:ph type="body" idx="1"/>
          </p:nvPr>
        </p:nvSpPr>
        <p:spPr>
          <a:xfrm>
            <a:off x="810088" y="2003108"/>
            <a:ext cx="4472327" cy="693135"/>
          </a:xfrm>
        </p:spPr>
        <p:txBody>
          <a:bodyPr>
            <a:normAutofit/>
          </a:bodyPr>
          <a:lstStyle/>
          <a:p>
            <a:pPr algn="ctr"/>
            <a:r>
              <a:rPr lang="en-GB" sz="2700"/>
              <a:t>Kia</a:t>
            </a:r>
          </a:p>
        </p:txBody>
      </p:sp>
      <p:graphicFrame>
        <p:nvGraphicFramePr>
          <p:cNvPr id="8" name="Content Placeholder 3">
            <a:extLst>
              <a:ext uri="{FF2B5EF4-FFF2-40B4-BE49-F238E27FC236}">
                <a16:creationId xmlns:a16="http://schemas.microsoft.com/office/drawing/2014/main" id="{07ACC8D1-6666-5E9C-F425-F106348A8826}"/>
              </a:ext>
            </a:extLst>
          </p:cNvPr>
          <p:cNvGraphicFramePr>
            <a:graphicFrameLocks noGrp="1"/>
          </p:cNvGraphicFramePr>
          <p:nvPr>
            <p:ph sz="half" idx="2"/>
            <p:extLst>
              <p:ext uri="{D42A27DB-BD31-4B8C-83A1-F6EECF244321}">
                <p14:modId xmlns:p14="http://schemas.microsoft.com/office/powerpoint/2010/main" val="2893414711"/>
              </p:ext>
            </p:extLst>
          </p:nvPr>
        </p:nvGraphicFramePr>
        <p:xfrm>
          <a:off x="90527" y="2713969"/>
          <a:ext cx="5735357" cy="39970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A482151B-F7D4-C46C-67A5-4618B045496D}"/>
              </a:ext>
            </a:extLst>
          </p:cNvPr>
          <p:cNvSpPr>
            <a:spLocks noGrp="1"/>
          </p:cNvSpPr>
          <p:nvPr>
            <p:ph type="body" sz="quarter" idx="3"/>
          </p:nvPr>
        </p:nvSpPr>
        <p:spPr>
          <a:xfrm>
            <a:off x="5833894" y="2017483"/>
            <a:ext cx="4474028" cy="692076"/>
          </a:xfrm>
        </p:spPr>
        <p:txBody>
          <a:bodyPr>
            <a:normAutofit/>
          </a:bodyPr>
          <a:lstStyle/>
          <a:p>
            <a:pPr algn="ctr"/>
            <a:r>
              <a:rPr lang="en-GB" sz="2700"/>
              <a:t>MG</a:t>
            </a:r>
          </a:p>
        </p:txBody>
      </p:sp>
      <p:sp>
        <p:nvSpPr>
          <p:cNvPr id="6" name="Content Placeholder 5">
            <a:extLst>
              <a:ext uri="{FF2B5EF4-FFF2-40B4-BE49-F238E27FC236}">
                <a16:creationId xmlns:a16="http://schemas.microsoft.com/office/drawing/2014/main" id="{BB7ECA59-FD39-7F9E-86B3-16BFA3D62EBF}"/>
              </a:ext>
            </a:extLst>
          </p:cNvPr>
          <p:cNvSpPr>
            <a:spLocks noGrp="1"/>
          </p:cNvSpPr>
          <p:nvPr>
            <p:ph sz="quarter" idx="4"/>
          </p:nvPr>
        </p:nvSpPr>
        <p:spPr>
          <a:xfrm>
            <a:off x="5494646" y="2718983"/>
            <a:ext cx="6188209" cy="5408079"/>
          </a:xfrm>
        </p:spPr>
        <p:txBody>
          <a:bodyPr vert="horz" lIns="68580" tIns="34290" rIns="68580" bIns="34290" rtlCol="0" anchor="t">
            <a:noAutofit/>
          </a:bodyPr>
          <a:lstStyle/>
          <a:p>
            <a:r>
              <a:rPr lang="en-GB" sz="2200">
                <a:ea typeface="+mn-lt"/>
                <a:cs typeface="+mn-lt"/>
              </a:rPr>
              <a:t>MG Motors is known as Morris Garages. It is a British automobile company.      (</a:t>
            </a:r>
            <a:r>
              <a:rPr lang="en-GB" sz="2200" err="1">
                <a:ea typeface="+mn-lt"/>
                <a:cs typeface="+mn-lt"/>
              </a:rPr>
              <a:t>Mg|contact</a:t>
            </a:r>
            <a:r>
              <a:rPr lang="en-GB" sz="2200">
                <a:ea typeface="+mn-lt"/>
                <a:cs typeface="+mn-lt"/>
              </a:rPr>
              <a:t> |about) </a:t>
            </a:r>
            <a:endParaRPr lang="en-GB" sz="2200"/>
          </a:p>
          <a:p>
            <a:r>
              <a:rPr lang="en-GB" sz="2200">
                <a:ea typeface="+mn-lt"/>
                <a:cs typeface="+mn-lt"/>
              </a:rPr>
              <a:t>It was founded in 1924 in the United Kingdom by Cecil Kimber. </a:t>
            </a:r>
          </a:p>
          <a:p>
            <a:r>
              <a:rPr lang="en-GB" sz="2200">
                <a:ea typeface="+mn-lt"/>
                <a:cs typeface="+mn-lt"/>
              </a:rPr>
              <a:t>MG's models like the MG T-Series and MGA gained the most popularity. </a:t>
            </a:r>
            <a:endParaRPr lang="en-GB"/>
          </a:p>
          <a:p>
            <a:r>
              <a:rPr lang="en-GB">
                <a:ea typeface="+mn-lt"/>
                <a:cs typeface="+mn-lt"/>
              </a:rPr>
              <a:t>Mg is also known for its British heritage and affordable prices but more than that it is known for its build quality and innovation and as an electric vehicle.</a:t>
            </a:r>
            <a:endParaRPr lang="en-GB"/>
          </a:p>
          <a:p>
            <a:endParaRPr lang="en-GB"/>
          </a:p>
          <a:p>
            <a:endParaRPr lang="en-GB"/>
          </a:p>
          <a:p>
            <a:endParaRPr lang="en-GB" sz="2200"/>
          </a:p>
        </p:txBody>
      </p:sp>
    </p:spTree>
    <p:extLst>
      <p:ext uri="{BB962C8B-B14F-4D97-AF65-F5344CB8AC3E}">
        <p14:creationId xmlns:p14="http://schemas.microsoft.com/office/powerpoint/2010/main" val="2041051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8100D021-ED8E-4951-8376-73996A82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4" name="Picture 13">
            <a:extLst>
              <a:ext uri="{FF2B5EF4-FFF2-40B4-BE49-F238E27FC236}">
                <a16:creationId xmlns:a16="http://schemas.microsoft.com/office/drawing/2014/main" id="{46FE219C-22F7-4734-B3C1-28E70390CE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a:extLst>
              <a:ext uri="{FF2B5EF4-FFF2-40B4-BE49-F238E27FC236}">
                <a16:creationId xmlns:a16="http://schemas.microsoft.com/office/drawing/2014/main" id="{EF2EC4B6-5524-4806-8575-59DB6B8F81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8" name="Rectangle 17">
            <a:extLst>
              <a:ext uri="{FF2B5EF4-FFF2-40B4-BE49-F238E27FC236}">
                <a16:creationId xmlns:a16="http://schemas.microsoft.com/office/drawing/2014/main" id="{AD50BBC6-5944-49AE-A819-558AB05AB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4F2E428D-A109-43BE-8AC2-C83EF031E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5E68814-2083-BEB8-13AF-985897E1E1B5}"/>
              </a:ext>
            </a:extLst>
          </p:cNvPr>
          <p:cNvSpPr>
            <a:spLocks noGrp="1"/>
          </p:cNvSpPr>
          <p:nvPr>
            <p:ph type="title"/>
          </p:nvPr>
        </p:nvSpPr>
        <p:spPr>
          <a:xfrm>
            <a:off x="680321" y="753228"/>
            <a:ext cx="9613861" cy="1080938"/>
          </a:xfrm>
        </p:spPr>
        <p:txBody>
          <a:bodyPr vert="horz" lIns="91440" tIns="45720" rIns="91440" bIns="45720" rtlCol="0" anchor="ctr">
            <a:normAutofit/>
          </a:bodyPr>
          <a:lstStyle/>
          <a:p>
            <a:r>
              <a:rPr lang="en-US" u="sng"/>
              <a:t>Strategic Goals:</a:t>
            </a:r>
          </a:p>
        </p:txBody>
      </p:sp>
      <p:sp>
        <p:nvSpPr>
          <p:cNvPr id="3" name="Text Placeholder 2">
            <a:extLst>
              <a:ext uri="{FF2B5EF4-FFF2-40B4-BE49-F238E27FC236}">
                <a16:creationId xmlns:a16="http://schemas.microsoft.com/office/drawing/2014/main" id="{66D15B47-76DE-599E-A8DE-CEDFC15278ED}"/>
              </a:ext>
            </a:extLst>
          </p:cNvPr>
          <p:cNvSpPr>
            <a:spLocks/>
          </p:cNvSpPr>
          <p:nvPr/>
        </p:nvSpPr>
        <p:spPr>
          <a:xfrm>
            <a:off x="1331596" y="2048993"/>
            <a:ext cx="4035562" cy="625444"/>
          </a:xfrm>
          <a:prstGeom prst="rect">
            <a:avLst/>
          </a:prstGeom>
        </p:spPr>
        <p:txBody>
          <a:bodyPr>
            <a:normAutofit/>
          </a:bodyPr>
          <a:lstStyle/>
          <a:p>
            <a:pPr defTabSz="411480">
              <a:spcAft>
                <a:spcPts val="600"/>
              </a:spcAft>
            </a:pPr>
            <a:r>
              <a:rPr lang="en-US" sz="1800" u="sng" kern="1200">
                <a:solidFill>
                  <a:schemeClr val="tx1"/>
                </a:solidFill>
                <a:latin typeface="+mn-lt"/>
                <a:ea typeface="+mn-ea"/>
                <a:cs typeface="+mn-cs"/>
              </a:rPr>
              <a:t>Kia</a:t>
            </a:r>
            <a:endParaRPr lang="en-US" sz="2000" u="sng"/>
          </a:p>
        </p:txBody>
      </p:sp>
      <p:sp>
        <p:nvSpPr>
          <p:cNvPr id="4" name="Content Placeholder 3">
            <a:extLst>
              <a:ext uri="{FF2B5EF4-FFF2-40B4-BE49-F238E27FC236}">
                <a16:creationId xmlns:a16="http://schemas.microsoft.com/office/drawing/2014/main" id="{33EABC54-9259-DB6A-679C-9F1B5995A79A}"/>
              </a:ext>
            </a:extLst>
          </p:cNvPr>
          <p:cNvSpPr>
            <a:spLocks/>
          </p:cNvSpPr>
          <p:nvPr/>
        </p:nvSpPr>
        <p:spPr>
          <a:xfrm>
            <a:off x="166440" y="2357988"/>
            <a:ext cx="5200113" cy="3239166"/>
          </a:xfrm>
          <a:prstGeom prst="rect">
            <a:avLst/>
          </a:prstGeom>
        </p:spPr>
        <p:txBody>
          <a:bodyPr vert="horz" lIns="91440" tIns="45720" rIns="91440" bIns="45720" rtlCol="0" anchor="t">
            <a:noAutofit/>
          </a:bodyPr>
          <a:lstStyle/>
          <a:p>
            <a:pPr defTabSz="411480">
              <a:spcAft>
                <a:spcPts val="600"/>
              </a:spcAft>
            </a:pPr>
            <a:r>
              <a:rPr lang="en-US" kern="1200">
                <a:latin typeface="+mn-lt"/>
                <a:ea typeface="+mn-ea"/>
                <a:cs typeface="+mn-cs"/>
              </a:rPr>
              <a:t>Kia's aims is sustainability and Eco-Friendly initiatives by reducing carbon footprints by 25% and zero waste to land fill in upcoming years.</a:t>
            </a:r>
            <a:endParaRPr lang="en-US" kern="1200">
              <a:latin typeface="+mn-lt"/>
            </a:endParaRPr>
          </a:p>
          <a:p>
            <a:pPr defTabSz="411480">
              <a:spcAft>
                <a:spcPts val="600"/>
              </a:spcAft>
            </a:pPr>
            <a:r>
              <a:rPr lang="en-US" kern="1200">
                <a:latin typeface="+mn-lt"/>
                <a:ea typeface="+mn-ea"/>
                <a:cs typeface="+mn-cs"/>
              </a:rPr>
              <a:t>Kia more focusing of Electrification and it's performing very well in that,</a:t>
            </a:r>
            <a:endParaRPr lang="en-US" kern="1200">
              <a:latin typeface="+mn-lt"/>
            </a:endParaRPr>
          </a:p>
          <a:p>
            <a:pPr defTabSz="411480">
              <a:spcAft>
                <a:spcPts val="600"/>
              </a:spcAft>
            </a:pPr>
            <a:r>
              <a:rPr lang="en-US" kern="1200">
                <a:latin typeface="+mn-lt"/>
                <a:ea typeface="+mn-ea"/>
                <a:cs typeface="+mn-cs"/>
              </a:rPr>
              <a:t>Kia trying to be Green-manufacturing compony by reducing carbon emissions across all the manufacturing process.</a:t>
            </a:r>
            <a:endParaRPr lang="en-US" kern="1200">
              <a:latin typeface="+mn-lt"/>
            </a:endParaRPr>
          </a:p>
          <a:p>
            <a:pPr defTabSz="411480">
              <a:spcAft>
                <a:spcPts val="600"/>
              </a:spcAft>
            </a:pPr>
            <a:r>
              <a:rPr lang="en-US" kern="1200">
                <a:latin typeface="+mn-lt"/>
                <a:ea typeface="+mn-ea"/>
                <a:cs typeface="+mn-cs"/>
              </a:rPr>
              <a:t>Kia focusing on Autonomous vehicles, Inventing auto-driving technology.</a:t>
            </a:r>
            <a:r>
              <a:rPr lang="en-US"/>
              <a:t> </a:t>
            </a:r>
            <a:r>
              <a:rPr lang="en-US" kern="1200">
                <a:latin typeface="+mn-lt"/>
                <a:ea typeface="+mn-ea"/>
                <a:cs typeface="+mn-cs"/>
              </a:rPr>
              <a:t>And </a:t>
            </a:r>
            <a:r>
              <a:rPr lang="en-US"/>
              <a:t>planning</a:t>
            </a:r>
            <a:r>
              <a:rPr lang="en-US" kern="1200">
                <a:latin typeface="+mn-lt"/>
                <a:ea typeface="+mn-ea"/>
                <a:cs typeface="+mn-cs"/>
              </a:rPr>
              <a:t> to introduce Level-5 by the </a:t>
            </a:r>
            <a:r>
              <a:rPr lang="en-US"/>
              <a:t>2025.</a:t>
            </a:r>
            <a:endParaRPr lang="en-US" kern="1200">
              <a:latin typeface="+mn-lt"/>
            </a:endParaRPr>
          </a:p>
          <a:p>
            <a:pPr defTabSz="411480">
              <a:spcAft>
                <a:spcPts val="600"/>
              </a:spcAft>
            </a:pPr>
            <a:r>
              <a:rPr lang="en-US" kern="1200">
                <a:latin typeface="+mn-lt"/>
                <a:ea typeface="+mn-ea"/>
                <a:cs typeface="+mn-cs"/>
              </a:rPr>
              <a:t>Kia is well known for their customer relationship and it's very strong in that, by continuously improving vehicle </a:t>
            </a:r>
            <a:r>
              <a:rPr lang="en-US"/>
              <a:t>reliability</a:t>
            </a:r>
            <a:r>
              <a:rPr lang="en-US" kern="1200">
                <a:latin typeface="+mn-lt"/>
                <a:ea typeface="+mn-ea"/>
                <a:cs typeface="+mn-cs"/>
              </a:rPr>
              <a:t> and quality improving customer satisfaction.</a:t>
            </a:r>
            <a:endParaRPr lang="en-US" kern="1200">
              <a:latin typeface="+mn-lt"/>
            </a:endParaRPr>
          </a:p>
          <a:p>
            <a:pPr defTabSz="411480">
              <a:spcAft>
                <a:spcPts val="600"/>
              </a:spcAft>
            </a:pPr>
            <a:endParaRPr lang="en-US" kern="1200">
              <a:latin typeface="+mn-lt"/>
            </a:endParaRPr>
          </a:p>
          <a:p>
            <a:pPr defTabSz="411480">
              <a:spcAft>
                <a:spcPts val="600"/>
              </a:spcAft>
            </a:pPr>
            <a:endParaRPr lang="en-US" kern="1200">
              <a:latin typeface="+mn-lt"/>
            </a:endParaRPr>
          </a:p>
          <a:p>
            <a:pPr defTabSz="411480">
              <a:spcAft>
                <a:spcPts val="600"/>
              </a:spcAft>
            </a:pPr>
            <a:endParaRPr lang="en-US" kern="1200">
              <a:latin typeface="+mn-lt"/>
            </a:endParaRPr>
          </a:p>
          <a:p>
            <a:pPr>
              <a:spcAft>
                <a:spcPts val="600"/>
              </a:spcAft>
            </a:pPr>
            <a:endParaRPr lang="en-US" sz="2000"/>
          </a:p>
        </p:txBody>
      </p:sp>
      <p:sp>
        <p:nvSpPr>
          <p:cNvPr id="5" name="Text Placeholder 4">
            <a:extLst>
              <a:ext uri="{FF2B5EF4-FFF2-40B4-BE49-F238E27FC236}">
                <a16:creationId xmlns:a16="http://schemas.microsoft.com/office/drawing/2014/main" id="{400583EB-4F01-914E-3E65-1BBBCD747EB8}"/>
              </a:ext>
            </a:extLst>
          </p:cNvPr>
          <p:cNvSpPr>
            <a:spLocks/>
          </p:cNvSpPr>
          <p:nvPr/>
        </p:nvSpPr>
        <p:spPr>
          <a:xfrm>
            <a:off x="5755019" y="2048992"/>
            <a:ext cx="4037097" cy="624488"/>
          </a:xfrm>
          <a:prstGeom prst="rect">
            <a:avLst/>
          </a:prstGeom>
        </p:spPr>
        <p:txBody>
          <a:bodyPr>
            <a:normAutofit/>
          </a:bodyPr>
          <a:lstStyle/>
          <a:p>
            <a:pPr defTabSz="411480">
              <a:spcAft>
                <a:spcPts val="600"/>
              </a:spcAft>
            </a:pPr>
            <a:r>
              <a:rPr lang="en-US" sz="1800" u="sng" kern="1200">
                <a:solidFill>
                  <a:schemeClr val="tx1"/>
                </a:solidFill>
                <a:latin typeface="+mn-lt"/>
                <a:ea typeface="+mn-ea"/>
                <a:cs typeface="+mn-cs"/>
              </a:rPr>
              <a:t>MG </a:t>
            </a:r>
            <a:endParaRPr lang="en-US" sz="2000" u="sng"/>
          </a:p>
        </p:txBody>
      </p:sp>
      <p:sp>
        <p:nvSpPr>
          <p:cNvPr id="10" name="Content Placeholder 5">
            <a:extLst>
              <a:ext uri="{FF2B5EF4-FFF2-40B4-BE49-F238E27FC236}">
                <a16:creationId xmlns:a16="http://schemas.microsoft.com/office/drawing/2014/main" id="{89600DB2-7DA0-9681-7BDA-1C998733E88D}"/>
              </a:ext>
            </a:extLst>
          </p:cNvPr>
          <p:cNvSpPr>
            <a:spLocks/>
          </p:cNvSpPr>
          <p:nvPr/>
        </p:nvSpPr>
        <p:spPr>
          <a:xfrm>
            <a:off x="5217996" y="2364031"/>
            <a:ext cx="6976512" cy="2879725"/>
          </a:xfrm>
          <a:prstGeom prst="rect">
            <a:avLst/>
          </a:prstGeom>
        </p:spPr>
        <p:txBody>
          <a:bodyPr vert="horz" lIns="91440" tIns="45720" rIns="91440" bIns="45720" rtlCol="0" anchor="t">
            <a:noAutofit/>
          </a:bodyPr>
          <a:lstStyle/>
          <a:p>
            <a:pPr defTabSz="411480">
              <a:spcAft>
                <a:spcPts val="600"/>
              </a:spcAft>
            </a:pPr>
            <a:r>
              <a:rPr lang="en-US" sz="1600" kern="1200">
                <a:latin typeface="+mn-lt"/>
                <a:ea typeface="+mn-ea"/>
                <a:cs typeface="+mn-cs"/>
              </a:rPr>
              <a:t>Mg's goal is to become a leader in the electric vehicles, mg is expanding it's wide range of hybrid and electric vehicles.</a:t>
            </a:r>
            <a:endParaRPr lang="en-US" sz="1600" kern="1200">
              <a:latin typeface="+mn-lt"/>
            </a:endParaRPr>
          </a:p>
          <a:p>
            <a:pPr defTabSz="411480">
              <a:spcAft>
                <a:spcPts val="600"/>
              </a:spcAft>
            </a:pPr>
            <a:r>
              <a:rPr lang="en-GB" sz="1600" kern="1200">
                <a:latin typeface="+mn-lt"/>
                <a:ea typeface="+mn-lt"/>
                <a:cs typeface="+mn-lt"/>
              </a:rPr>
              <a:t>Mg's Expansion into Global Markets is notable, MG's goal to increase its availability in international </a:t>
            </a:r>
            <a:r>
              <a:rPr lang="en-GB" sz="1600" kern="1200" err="1">
                <a:latin typeface="+mn-lt"/>
                <a:ea typeface="+mn-lt"/>
                <a:cs typeface="+mn-lt"/>
              </a:rPr>
              <a:t>globle</a:t>
            </a:r>
            <a:r>
              <a:rPr lang="en-GB" sz="1600" kern="1200">
                <a:latin typeface="+mn-lt"/>
                <a:ea typeface="+mn-lt"/>
                <a:cs typeface="+mn-lt"/>
              </a:rPr>
              <a:t> markets, </a:t>
            </a:r>
            <a:r>
              <a:rPr lang="en-GB" sz="1600">
                <a:ea typeface="+mn-lt"/>
                <a:cs typeface="+mn-lt"/>
              </a:rPr>
              <a:t>especially</a:t>
            </a:r>
            <a:r>
              <a:rPr lang="en-GB" sz="1600" kern="1200">
                <a:latin typeface="+mn-lt"/>
                <a:ea typeface="+mn-lt"/>
                <a:cs typeface="+mn-lt"/>
              </a:rPr>
              <a:t> in Europe, Asia, and Australia.</a:t>
            </a:r>
          </a:p>
          <a:p>
            <a:pPr defTabSz="411480">
              <a:spcAft>
                <a:spcPts val="600"/>
              </a:spcAft>
            </a:pPr>
            <a:r>
              <a:rPr lang="en-GB" sz="1600" kern="1200">
                <a:latin typeface="+mn-lt"/>
                <a:ea typeface="+mn-lt"/>
                <a:cs typeface="+mn-lt"/>
              </a:rPr>
              <a:t>Satisfying the overall customer experience and engagement is a key advantage for MG, including after-sales service. providing plenty of </a:t>
            </a:r>
            <a:r>
              <a:rPr lang="en-GB" sz="1600">
                <a:ea typeface="+mn-lt"/>
                <a:cs typeface="+mn-lt"/>
              </a:rPr>
              <a:t>warranty's</a:t>
            </a:r>
            <a:r>
              <a:rPr lang="en-GB" sz="1600" kern="1200">
                <a:latin typeface="+mn-lt"/>
                <a:ea typeface="+mn-lt"/>
                <a:cs typeface="+mn-lt"/>
              </a:rPr>
              <a:t> and providing engaging customers engagement online as well as offline</a:t>
            </a:r>
          </a:p>
          <a:p>
            <a:pPr defTabSz="411480">
              <a:spcAft>
                <a:spcPts val="600"/>
              </a:spcAft>
            </a:pPr>
            <a:r>
              <a:rPr lang="en-GB" sz="1600" kern="1200">
                <a:latin typeface="+mn-lt"/>
                <a:ea typeface="+mn-lt"/>
                <a:cs typeface="+mn-lt"/>
              </a:rPr>
              <a:t>MG is trying to Internationally available in every country and want to make global footprint by entering in to new market and make strong presence. This marketing involves strategic collaboration and partnership, local manufacturing.</a:t>
            </a:r>
            <a:endParaRPr lang="en-GB" sz="1600" kern="1200">
              <a:latin typeface="+mn-lt"/>
            </a:endParaRPr>
          </a:p>
          <a:p>
            <a:pPr defTabSz="411480">
              <a:spcAft>
                <a:spcPts val="600"/>
              </a:spcAft>
            </a:pPr>
            <a:r>
              <a:rPr lang="en-GB" sz="1600" kern="1200">
                <a:latin typeface="+mn-lt"/>
                <a:ea typeface="+mn-lt"/>
                <a:cs typeface="+mn-lt"/>
              </a:rPr>
              <a:t>Staff Training and Development: To improve abilities and lower attrition, fund staff training and development initiatives. Within three years, set goals for employee satisfaction and retention of 20% and 30%,</a:t>
            </a:r>
            <a:r>
              <a:rPr lang="en-GB" sz="1600">
                <a:ea typeface="+mn-lt"/>
                <a:cs typeface="+mn-lt"/>
              </a:rPr>
              <a:t> </a:t>
            </a:r>
            <a:r>
              <a:rPr lang="en-GB" sz="1600" kern="1200">
                <a:latin typeface="+mn-lt"/>
                <a:ea typeface="+mn-lt"/>
                <a:cs typeface="+mn-lt"/>
              </a:rPr>
              <a:t>respectively.</a:t>
            </a:r>
            <a:endParaRPr lang="en-GB" sz="1600"/>
          </a:p>
        </p:txBody>
      </p:sp>
    </p:spTree>
    <p:extLst>
      <p:ext uri="{BB962C8B-B14F-4D97-AF65-F5344CB8AC3E}">
        <p14:creationId xmlns:p14="http://schemas.microsoft.com/office/powerpoint/2010/main" val="4179264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DD7646-8235-A653-508B-97805A104FD8}"/>
              </a:ext>
            </a:extLst>
          </p:cNvPr>
          <p:cNvSpPr txBox="1"/>
          <p:nvPr/>
        </p:nvSpPr>
        <p:spPr>
          <a:xfrm>
            <a:off x="4142183" y="166136"/>
            <a:ext cx="44970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a:t>Job Analysis</a:t>
            </a:r>
            <a:r>
              <a:rPr lang="en-US" sz="3600" u="sng"/>
              <a:t>:</a:t>
            </a:r>
            <a:endParaRPr lang="en-US"/>
          </a:p>
        </p:txBody>
      </p:sp>
      <p:sp>
        <p:nvSpPr>
          <p:cNvPr id="4" name="TextBox 3">
            <a:extLst>
              <a:ext uri="{FF2B5EF4-FFF2-40B4-BE49-F238E27FC236}">
                <a16:creationId xmlns:a16="http://schemas.microsoft.com/office/drawing/2014/main" id="{B3E55048-71ED-B3AC-F0B5-6ACE4B0844CD}"/>
              </a:ext>
            </a:extLst>
          </p:cNvPr>
          <p:cNvSpPr txBox="1"/>
          <p:nvPr/>
        </p:nvSpPr>
        <p:spPr>
          <a:xfrm>
            <a:off x="8302" y="1346046"/>
            <a:ext cx="7887602"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In order to advance automotive technology, an innovation and technology engineer is essential, Researching new technologies, overseeing electrification and connection initiatives, and working with other departments and outside partners to bring creative solutions to market are some of their duties. Strong project management abilities, a solid technical background, and the capacity to function in a dynamic, fast-paced workplace are prerequisites for this role.</a:t>
            </a:r>
            <a:endParaRPr lang="en-GB" sz="2000"/>
          </a:p>
          <a:p>
            <a:endParaRPr lang="en-GB" sz="2000"/>
          </a:p>
          <a:p>
            <a:endParaRPr lang="en-GB" sz="2000"/>
          </a:p>
          <a:p>
            <a:endParaRPr lang="en-GB" sz="2000" u="sng"/>
          </a:p>
        </p:txBody>
      </p:sp>
      <p:pic>
        <p:nvPicPr>
          <p:cNvPr id="5" name="Picture 4" descr="A hand reaching for a person&#10;&#10;Description automatically generated">
            <a:extLst>
              <a:ext uri="{FF2B5EF4-FFF2-40B4-BE49-F238E27FC236}">
                <a16:creationId xmlns:a16="http://schemas.microsoft.com/office/drawing/2014/main" id="{14692C1D-5341-0998-B529-C52C637FB70B}"/>
              </a:ext>
            </a:extLst>
          </p:cNvPr>
          <p:cNvPicPr>
            <a:picLocks noChangeAspect="1"/>
          </p:cNvPicPr>
          <p:nvPr/>
        </p:nvPicPr>
        <p:blipFill>
          <a:blip r:embed="rId2"/>
          <a:stretch>
            <a:fillRect/>
          </a:stretch>
        </p:blipFill>
        <p:spPr>
          <a:xfrm>
            <a:off x="7897091" y="809438"/>
            <a:ext cx="4294909" cy="2718485"/>
          </a:xfrm>
          <a:prstGeom prst="rect">
            <a:avLst/>
          </a:prstGeom>
        </p:spPr>
      </p:pic>
      <p:sp>
        <p:nvSpPr>
          <p:cNvPr id="6" name="TextBox 5">
            <a:extLst>
              <a:ext uri="{FF2B5EF4-FFF2-40B4-BE49-F238E27FC236}">
                <a16:creationId xmlns:a16="http://schemas.microsoft.com/office/drawing/2014/main" id="{8FE0D4AF-458F-A8D1-F284-1DB0FD650D46}"/>
              </a:ext>
            </a:extLst>
          </p:cNvPr>
          <p:cNvSpPr txBox="1"/>
          <p:nvPr/>
        </p:nvSpPr>
        <p:spPr>
          <a:xfrm>
            <a:off x="731963" y="3966622"/>
            <a:ext cx="518224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kia</a:t>
            </a:r>
            <a:endParaRPr lang="en-US" b="1"/>
          </a:p>
        </p:txBody>
      </p:sp>
      <p:sp>
        <p:nvSpPr>
          <p:cNvPr id="7" name="TextBox 6">
            <a:extLst>
              <a:ext uri="{FF2B5EF4-FFF2-40B4-BE49-F238E27FC236}">
                <a16:creationId xmlns:a16="http://schemas.microsoft.com/office/drawing/2014/main" id="{6514AC1C-28EE-BFE1-3DA9-CD0BF6291624}"/>
              </a:ext>
            </a:extLst>
          </p:cNvPr>
          <p:cNvSpPr txBox="1"/>
          <p:nvPr/>
        </p:nvSpPr>
        <p:spPr>
          <a:xfrm>
            <a:off x="5911697" y="4032382"/>
            <a:ext cx="378153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t>MG</a:t>
            </a:r>
          </a:p>
        </p:txBody>
      </p:sp>
      <p:sp>
        <p:nvSpPr>
          <p:cNvPr id="8" name="TextBox 7">
            <a:extLst>
              <a:ext uri="{FF2B5EF4-FFF2-40B4-BE49-F238E27FC236}">
                <a16:creationId xmlns:a16="http://schemas.microsoft.com/office/drawing/2014/main" id="{9D904C45-A7EC-C23D-6F84-2F34EC119789}"/>
              </a:ext>
            </a:extLst>
          </p:cNvPr>
          <p:cNvSpPr txBox="1"/>
          <p:nvPr/>
        </p:nvSpPr>
        <p:spPr>
          <a:xfrm>
            <a:off x="470529" y="4636638"/>
            <a:ext cx="4897502"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arenR"/>
            </a:pPr>
            <a:r>
              <a:rPr lang="en-US" sz="2000" b="1"/>
              <a:t>Research and Development Engineer</a:t>
            </a:r>
            <a:endParaRPr lang="en-US" sz="2000"/>
          </a:p>
          <a:p>
            <a:r>
              <a:rPr lang="en-US" sz="2000" b="1"/>
              <a:t>2) </a:t>
            </a:r>
            <a:r>
              <a:rPr lang="en-US" sz="2000">
                <a:ea typeface="+mn-lt"/>
                <a:cs typeface="+mn-lt"/>
              </a:rPr>
              <a:t>Product Design Engineer</a:t>
            </a:r>
            <a:endParaRPr lang="en-US" sz="2000"/>
          </a:p>
          <a:p>
            <a:r>
              <a:rPr lang="en-US" sz="2000"/>
              <a:t>3) </a:t>
            </a:r>
            <a:r>
              <a:rPr lang="en-US" sz="2000">
                <a:ea typeface="+mn-lt"/>
                <a:cs typeface="+mn-lt"/>
              </a:rPr>
              <a:t>Customer Experience Manager</a:t>
            </a:r>
            <a:endParaRPr lang="en-US" sz="2000"/>
          </a:p>
          <a:p>
            <a:r>
              <a:rPr lang="en-US" sz="2000"/>
              <a:t>4) </a:t>
            </a:r>
            <a:r>
              <a:rPr lang="en-US" sz="2000" b="1">
                <a:ea typeface="+mn-lt"/>
                <a:cs typeface="+mn-lt"/>
              </a:rPr>
              <a:t>Electrical and Electronics Engineer</a:t>
            </a:r>
            <a:endParaRPr lang="en-US" sz="2000"/>
          </a:p>
          <a:p>
            <a:endParaRPr lang="en-US" sz="2000"/>
          </a:p>
        </p:txBody>
      </p:sp>
      <p:sp>
        <p:nvSpPr>
          <p:cNvPr id="3" name="TextBox 2">
            <a:extLst>
              <a:ext uri="{FF2B5EF4-FFF2-40B4-BE49-F238E27FC236}">
                <a16:creationId xmlns:a16="http://schemas.microsoft.com/office/drawing/2014/main" id="{974808E9-F9F1-52E4-46AD-A9572ACECE32}"/>
              </a:ext>
            </a:extLst>
          </p:cNvPr>
          <p:cNvSpPr txBox="1"/>
          <p:nvPr/>
        </p:nvSpPr>
        <p:spPr>
          <a:xfrm>
            <a:off x="5906922" y="4632706"/>
            <a:ext cx="535487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2000" b="1">
                <a:ea typeface="+mn-lt"/>
                <a:cs typeface="+mn-lt"/>
              </a:rPr>
              <a:t>Quality Assurance Engineer</a:t>
            </a:r>
          </a:p>
          <a:p>
            <a:pPr marL="342900" indent="-342900">
              <a:buAutoNum type="arabicPeriod"/>
            </a:pPr>
            <a:r>
              <a:rPr lang="en-US" sz="2000">
                <a:ea typeface="+mn-lt"/>
                <a:cs typeface="+mn-lt"/>
              </a:rPr>
              <a:t>Manufacturing Engineer</a:t>
            </a:r>
            <a:endParaRPr lang="en-US" sz="2000" b="1">
              <a:ea typeface="+mn-lt"/>
              <a:cs typeface="+mn-lt"/>
            </a:endParaRPr>
          </a:p>
          <a:p>
            <a:pPr marL="342900" indent="-342900">
              <a:buAutoNum type="arabicPeriod"/>
            </a:pPr>
            <a:r>
              <a:rPr lang="en-US" sz="2000">
                <a:ea typeface="+mn-lt"/>
                <a:cs typeface="+mn-lt"/>
              </a:rPr>
              <a:t>Supply Chain Manager</a:t>
            </a:r>
          </a:p>
          <a:p>
            <a:pPr marL="342900" indent="-342900">
              <a:buAutoNum type="arabicPeriod"/>
            </a:pPr>
            <a:r>
              <a:rPr lang="en-US" sz="2000" b="1">
                <a:ea typeface="+mn-lt"/>
                <a:cs typeface="+mn-lt"/>
              </a:rPr>
              <a:t>Marketing and Sales Manager</a:t>
            </a:r>
            <a:endParaRPr lang="en-US" sz="2000">
              <a:ea typeface="+mn-lt"/>
              <a:cs typeface="+mn-lt"/>
            </a:endParaRPr>
          </a:p>
        </p:txBody>
      </p:sp>
      <p:sp>
        <p:nvSpPr>
          <p:cNvPr id="9" name="TextBox 8">
            <a:extLst>
              <a:ext uri="{FF2B5EF4-FFF2-40B4-BE49-F238E27FC236}">
                <a16:creationId xmlns:a16="http://schemas.microsoft.com/office/drawing/2014/main" id="{53C23009-1636-96E7-A1BD-8643C8B53476}"/>
              </a:ext>
            </a:extLst>
          </p:cNvPr>
          <p:cNvSpPr txBox="1"/>
          <p:nvPr/>
        </p:nvSpPr>
        <p:spPr>
          <a:xfrm>
            <a:off x="-2029" y="945402"/>
            <a:ext cx="682092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Job Title :- innovation &amp; technology engineer</a:t>
            </a:r>
          </a:p>
        </p:txBody>
      </p:sp>
    </p:spTree>
    <p:extLst>
      <p:ext uri="{BB962C8B-B14F-4D97-AF65-F5344CB8AC3E}">
        <p14:creationId xmlns:p14="http://schemas.microsoft.com/office/powerpoint/2010/main" val="3958041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75095A-7B9D-F112-C092-194DBA102B3C}"/>
              </a:ext>
            </a:extLst>
          </p:cNvPr>
          <p:cNvSpPr txBox="1"/>
          <p:nvPr/>
        </p:nvSpPr>
        <p:spPr>
          <a:xfrm>
            <a:off x="120257" y="262980"/>
            <a:ext cx="87662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u="sng"/>
              <a:t>Job Description for both:</a:t>
            </a:r>
          </a:p>
        </p:txBody>
      </p:sp>
      <p:pic>
        <p:nvPicPr>
          <p:cNvPr id="3" name="Picture 2" descr="Free Images : job, conversation, office, learning, technology ...">
            <a:extLst>
              <a:ext uri="{FF2B5EF4-FFF2-40B4-BE49-F238E27FC236}">
                <a16:creationId xmlns:a16="http://schemas.microsoft.com/office/drawing/2014/main" id="{0B4C96D9-B949-E3BF-9BD8-E8198F0668DD}"/>
              </a:ext>
            </a:extLst>
          </p:cNvPr>
          <p:cNvPicPr>
            <a:picLocks noChangeAspect="1"/>
          </p:cNvPicPr>
          <p:nvPr/>
        </p:nvPicPr>
        <p:blipFill>
          <a:blip r:embed="rId2"/>
          <a:stretch>
            <a:fillRect/>
          </a:stretch>
        </p:blipFill>
        <p:spPr>
          <a:xfrm>
            <a:off x="7651737" y="1476941"/>
            <a:ext cx="4293127" cy="3267520"/>
          </a:xfrm>
          <a:prstGeom prst="rect">
            <a:avLst/>
          </a:prstGeom>
        </p:spPr>
      </p:pic>
      <p:sp>
        <p:nvSpPr>
          <p:cNvPr id="5" name="TextBox 4">
            <a:extLst>
              <a:ext uri="{FF2B5EF4-FFF2-40B4-BE49-F238E27FC236}">
                <a16:creationId xmlns:a16="http://schemas.microsoft.com/office/drawing/2014/main" id="{36FF9EB7-75B8-FD21-2EFB-37043E749604}"/>
              </a:ext>
            </a:extLst>
          </p:cNvPr>
          <p:cNvSpPr txBox="1"/>
          <p:nvPr/>
        </p:nvSpPr>
        <p:spPr>
          <a:xfrm>
            <a:off x="120705" y="1080185"/>
            <a:ext cx="754783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The innovation and technology engineer is in charge of advancing technology and incorporating creative solutions into the range of automotive products. Researching new technologies, creating prototypes, and working with cross-functional teams are all part of this job. The goal is to deploy new features and systems that improve vehicle performance, safety, and user experience.</a:t>
            </a:r>
            <a:endParaRPr lang="en-US"/>
          </a:p>
          <a:p>
            <a:pPr algn="l"/>
            <a:endParaRPr lang="en-US"/>
          </a:p>
        </p:txBody>
      </p:sp>
      <p:sp>
        <p:nvSpPr>
          <p:cNvPr id="7" name="TextBox 6">
            <a:extLst>
              <a:ext uri="{FF2B5EF4-FFF2-40B4-BE49-F238E27FC236}">
                <a16:creationId xmlns:a16="http://schemas.microsoft.com/office/drawing/2014/main" id="{CBFF0BAE-61F6-4069-04A5-F01C514265A1}"/>
              </a:ext>
            </a:extLst>
          </p:cNvPr>
          <p:cNvSpPr txBox="1"/>
          <p:nvPr/>
        </p:nvSpPr>
        <p:spPr>
          <a:xfrm>
            <a:off x="300034" y="2961212"/>
            <a:ext cx="7187789" cy="3754874"/>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342900" indent="-342900">
              <a:buFontTx/>
              <a:buAutoNum type="arabicParenR"/>
            </a:pPr>
            <a:r>
              <a:rPr lang="en-US" sz="1400" b="1">
                <a:ea typeface="+mn-lt"/>
                <a:cs typeface="+mn-lt"/>
              </a:rPr>
              <a:t>Research on Technology:</a:t>
            </a:r>
            <a:endParaRPr lang="en-US" sz="1400" b="1"/>
          </a:p>
          <a:p>
            <a:r>
              <a:rPr lang="en-US" sz="1400">
                <a:ea typeface="+mn-lt"/>
                <a:cs typeface="+mn-lt"/>
              </a:rPr>
              <a:t>Keep up with the latest developments and trends in automotive technology, such as connection, electrification, autonomous driving, and materials science.</a:t>
            </a:r>
            <a:endParaRPr lang="en-US"/>
          </a:p>
          <a:p>
            <a:endParaRPr lang="en-US" sz="1400">
              <a:ea typeface="+mn-lt"/>
              <a:cs typeface="+mn-lt"/>
            </a:endParaRPr>
          </a:p>
          <a:p>
            <a:r>
              <a:rPr lang="en-US" sz="1400" b="1">
                <a:ea typeface="+mn-lt"/>
                <a:cs typeface="+mn-lt"/>
              </a:rPr>
              <a:t>2) Prototyping &amp; Development:</a:t>
            </a:r>
            <a:endParaRPr lang="en-US" b="1"/>
          </a:p>
          <a:p>
            <a:r>
              <a:rPr lang="en-US" sz="1400">
                <a:ea typeface="+mn-lt"/>
                <a:cs typeface="+mn-lt"/>
              </a:rPr>
              <a:t>Create and build prototypes for novel systems and technologies intended for application in automobiles.</a:t>
            </a:r>
            <a:endParaRPr lang="en-US"/>
          </a:p>
          <a:p>
            <a:pPr>
              <a:buFontTx/>
              <a:buAutoNum type="arabicParenR"/>
            </a:pPr>
            <a:endParaRPr lang="en-US" sz="1400"/>
          </a:p>
          <a:p>
            <a:r>
              <a:rPr lang="en-US" sz="1400" b="1">
                <a:ea typeface="+mn-lt"/>
                <a:cs typeface="+mn-lt"/>
              </a:rPr>
              <a:t>3) Validation and Testing:</a:t>
            </a:r>
            <a:endParaRPr lang="en-US" b="1"/>
          </a:p>
          <a:p>
            <a:r>
              <a:rPr lang="en-US" sz="1400">
                <a:ea typeface="+mn-lt"/>
                <a:cs typeface="+mn-lt"/>
              </a:rPr>
              <a:t>In order to make sure new technologies fulfil performance, safety, and quality standards, put them through rigorous testing and validation.</a:t>
            </a:r>
            <a:endParaRPr lang="en-US"/>
          </a:p>
          <a:p>
            <a:r>
              <a:rPr lang="en-US" sz="1400">
                <a:ea typeface="+mn-lt"/>
                <a:cs typeface="+mn-lt"/>
              </a:rPr>
              <a:t>Refine and </a:t>
            </a:r>
            <a:r>
              <a:rPr lang="en-US" sz="1400" err="1">
                <a:ea typeface="+mn-lt"/>
                <a:cs typeface="+mn-lt"/>
              </a:rPr>
              <a:t>maximise</a:t>
            </a:r>
            <a:r>
              <a:rPr lang="en-US" sz="1400">
                <a:ea typeface="+mn-lt"/>
                <a:cs typeface="+mn-lt"/>
              </a:rPr>
              <a:t> technology solutions by modelling, testing in the actual world, and simulations.</a:t>
            </a:r>
            <a:endParaRPr lang="en-US"/>
          </a:p>
          <a:p>
            <a:pPr>
              <a:buFontTx/>
              <a:buAutoNum type="arabicParenR"/>
            </a:pPr>
            <a:endParaRPr lang="en-US" sz="1400">
              <a:ea typeface="+mn-lt"/>
              <a:cs typeface="+mn-lt"/>
            </a:endParaRPr>
          </a:p>
          <a:p>
            <a:r>
              <a:rPr lang="en-US" sz="1400" b="1">
                <a:ea typeface="+mn-lt"/>
                <a:cs typeface="+mn-lt"/>
              </a:rPr>
              <a:t>4) Technology Integration:</a:t>
            </a:r>
            <a:endParaRPr lang="en-US" b="1"/>
          </a:p>
          <a:p>
            <a:r>
              <a:rPr lang="en-US" sz="1400">
                <a:ea typeface="+mn-lt"/>
                <a:cs typeface="+mn-lt"/>
              </a:rPr>
              <a:t> Assist engineering teams in incorporating new technology into vehicle platforms, both current and future.</a:t>
            </a:r>
            <a:endParaRPr lang="en-US"/>
          </a:p>
        </p:txBody>
      </p:sp>
    </p:spTree>
    <p:extLst>
      <p:ext uri="{BB962C8B-B14F-4D97-AF65-F5344CB8AC3E}">
        <p14:creationId xmlns:p14="http://schemas.microsoft.com/office/powerpoint/2010/main" val="4107602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8100D021-ED8E-4951-8376-73996A82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5" name="Picture 34">
            <a:extLst>
              <a:ext uri="{FF2B5EF4-FFF2-40B4-BE49-F238E27FC236}">
                <a16:creationId xmlns:a16="http://schemas.microsoft.com/office/drawing/2014/main" id="{46FE219C-22F7-4734-B3C1-28E70390CE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37" name="Picture 36">
            <a:extLst>
              <a:ext uri="{FF2B5EF4-FFF2-40B4-BE49-F238E27FC236}">
                <a16:creationId xmlns:a16="http://schemas.microsoft.com/office/drawing/2014/main" id="{EF2EC4B6-5524-4806-8575-59DB6B8F81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39" name="Rectangle 38">
            <a:extLst>
              <a:ext uri="{FF2B5EF4-FFF2-40B4-BE49-F238E27FC236}">
                <a16:creationId xmlns:a16="http://schemas.microsoft.com/office/drawing/2014/main" id="{AD50BBC6-5944-49AE-A819-558AB05AB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4F2E428D-A109-43BE-8AC2-C83EF031E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A7CBA4B5-9511-2E23-9068-14DE4D071F33}"/>
              </a:ext>
            </a:extLst>
          </p:cNvPr>
          <p:cNvSpPr>
            <a:spLocks noGrp="1"/>
          </p:cNvSpPr>
          <p:nvPr>
            <p:ph type="title"/>
          </p:nvPr>
        </p:nvSpPr>
        <p:spPr>
          <a:xfrm>
            <a:off x="827213" y="753228"/>
            <a:ext cx="9613861" cy="1080938"/>
          </a:xfrm>
        </p:spPr>
        <p:txBody>
          <a:bodyPr vert="horz" lIns="91440" tIns="45720" rIns="91440" bIns="45720" rtlCol="0" anchor="ctr">
            <a:normAutofit/>
          </a:bodyPr>
          <a:lstStyle/>
          <a:p>
            <a:r>
              <a:rPr lang="en-US" u="sng"/>
              <a:t>Required Skills For Innovation &amp; Technology Engineer (Kia &amp; Mg)</a:t>
            </a:r>
          </a:p>
        </p:txBody>
      </p:sp>
      <p:graphicFrame>
        <p:nvGraphicFramePr>
          <p:cNvPr id="31" name="TextBox 4">
            <a:extLst>
              <a:ext uri="{FF2B5EF4-FFF2-40B4-BE49-F238E27FC236}">
                <a16:creationId xmlns:a16="http://schemas.microsoft.com/office/drawing/2014/main" id="{B7CE0295-A85A-7DA6-4004-D628085E2626}"/>
              </a:ext>
            </a:extLst>
          </p:cNvPr>
          <p:cNvGraphicFramePr/>
          <p:nvPr>
            <p:extLst>
              <p:ext uri="{D42A27DB-BD31-4B8C-83A1-F6EECF244321}">
                <p14:modId xmlns:p14="http://schemas.microsoft.com/office/powerpoint/2010/main" val="1605803278"/>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807219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100D021-ED8E-4951-8376-73996A82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2" name="Picture 11">
            <a:extLst>
              <a:ext uri="{FF2B5EF4-FFF2-40B4-BE49-F238E27FC236}">
                <a16:creationId xmlns:a16="http://schemas.microsoft.com/office/drawing/2014/main" id="{46FE219C-22F7-4734-B3C1-28E70390CE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a:extLst>
              <a:ext uri="{FF2B5EF4-FFF2-40B4-BE49-F238E27FC236}">
                <a16:creationId xmlns:a16="http://schemas.microsoft.com/office/drawing/2014/main" id="{EF2EC4B6-5524-4806-8575-59DB6B8F81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a:extLst>
              <a:ext uri="{FF2B5EF4-FFF2-40B4-BE49-F238E27FC236}">
                <a16:creationId xmlns:a16="http://schemas.microsoft.com/office/drawing/2014/main" id="{AD50BBC6-5944-49AE-A819-558AB05AB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4F2E428D-A109-43BE-8AC2-C83EF031E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Rectangle 2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28" name="Rectangle 2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C2E74B3-9C8F-A0A0-40F1-4E9EBB725C26}"/>
              </a:ext>
            </a:extLst>
          </p:cNvPr>
          <p:cNvSpPr>
            <a:spLocks noGrp="1"/>
          </p:cNvSpPr>
          <p:nvPr>
            <p:ph type="title"/>
          </p:nvPr>
        </p:nvSpPr>
        <p:spPr>
          <a:xfrm>
            <a:off x="949" y="2044901"/>
            <a:ext cx="4198314" cy="2679413"/>
          </a:xfrm>
        </p:spPr>
        <p:txBody>
          <a:bodyPr vert="horz" lIns="91440" tIns="45720" rIns="91440" bIns="45720" rtlCol="0" anchor="ctr">
            <a:normAutofit/>
          </a:bodyPr>
          <a:lstStyle/>
          <a:p>
            <a:pPr algn="r"/>
            <a:r>
              <a:rPr lang="en-US" sz="4400" b="1" u="sng"/>
              <a:t>Pay &amp; working</a:t>
            </a:r>
            <a:br>
              <a:rPr lang="en-US" sz="4400" b="1" u="sng"/>
            </a:br>
            <a:r>
              <a:rPr lang="en-US" sz="4400" b="1" u="sng"/>
              <a:t>condition of </a:t>
            </a:r>
            <a:br>
              <a:rPr lang="en-US" sz="4400" b="1" u="sng"/>
            </a:br>
            <a:r>
              <a:rPr lang="en-US" sz="4400" b="1" u="sng"/>
              <a:t>"KIA and MG"</a:t>
            </a:r>
          </a:p>
        </p:txBody>
      </p:sp>
      <p:graphicFrame>
        <p:nvGraphicFramePr>
          <p:cNvPr id="6" name="TextBox 3">
            <a:extLst>
              <a:ext uri="{FF2B5EF4-FFF2-40B4-BE49-F238E27FC236}">
                <a16:creationId xmlns:a16="http://schemas.microsoft.com/office/drawing/2014/main" id="{54E6FEC1-5334-6CBE-9537-D9FF299EEF1B}"/>
              </a:ext>
            </a:extLst>
          </p:cNvPr>
          <p:cNvGraphicFramePr/>
          <p:nvPr>
            <p:extLst>
              <p:ext uri="{D42A27DB-BD31-4B8C-83A1-F6EECF244321}">
                <p14:modId xmlns:p14="http://schemas.microsoft.com/office/powerpoint/2010/main" val="2589665018"/>
              </p:ext>
            </p:extLst>
          </p:nvPr>
        </p:nvGraphicFramePr>
        <p:xfrm>
          <a:off x="5477583" y="410245"/>
          <a:ext cx="6261100" cy="557847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414146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009FE-D70C-CAFA-A194-626899109E38}"/>
              </a:ext>
            </a:extLst>
          </p:cNvPr>
          <p:cNvSpPr>
            <a:spLocks noGrp="1"/>
          </p:cNvSpPr>
          <p:nvPr>
            <p:ph type="title"/>
          </p:nvPr>
        </p:nvSpPr>
        <p:spPr/>
        <p:txBody>
          <a:bodyPr/>
          <a:lstStyle/>
          <a:p>
            <a:r>
              <a:rPr lang="en-US" u="sng"/>
              <a:t>Working Arrangements with Justification:</a:t>
            </a:r>
          </a:p>
        </p:txBody>
      </p:sp>
      <p:sp>
        <p:nvSpPr>
          <p:cNvPr id="3" name="TextBox 2">
            <a:extLst>
              <a:ext uri="{FF2B5EF4-FFF2-40B4-BE49-F238E27FC236}">
                <a16:creationId xmlns:a16="http://schemas.microsoft.com/office/drawing/2014/main" id="{76019963-C8C9-6064-E961-00D20886DCC4}"/>
              </a:ext>
            </a:extLst>
          </p:cNvPr>
          <p:cNvSpPr txBox="1"/>
          <p:nvPr/>
        </p:nvSpPr>
        <p:spPr>
          <a:xfrm>
            <a:off x="334868" y="2134791"/>
            <a:ext cx="1136462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Tx/>
              <a:buAutoNum type="arabicParenR"/>
            </a:pPr>
            <a:r>
              <a:rPr lang="en-US"/>
              <a:t>Standard Office Hours: </a:t>
            </a:r>
          </a:p>
          <a:p>
            <a:r>
              <a:rPr lang="en-US"/>
              <a:t>       40-hour work week, with standard office hours from 9 AM to 5 PM, Monday through Friday.</a:t>
            </a:r>
          </a:p>
          <a:p>
            <a:endParaRPr lang="en-US"/>
          </a:p>
          <a:p>
            <a:r>
              <a:rPr lang="en-US"/>
              <a:t>2)</a:t>
            </a:r>
            <a:r>
              <a:rPr lang="en-US">
                <a:ea typeface="+mn-lt"/>
                <a:cs typeface="+mn-lt"/>
              </a:rPr>
              <a:t>    Engineers may need to travel occasionally for meetings, conferences, or on-site inspections,</a:t>
            </a:r>
          </a:p>
          <a:p>
            <a:r>
              <a:rPr lang="en-US">
                <a:ea typeface="+mn-lt"/>
                <a:cs typeface="+mn-lt"/>
              </a:rPr>
              <a:t>      or research. </a:t>
            </a:r>
            <a:endParaRPr lang="en-US"/>
          </a:p>
          <a:p>
            <a:endParaRPr lang="en-US"/>
          </a:p>
          <a:p>
            <a:r>
              <a:rPr lang="en-US"/>
              <a:t>3) Hybrid Work Model:</a:t>
            </a:r>
          </a:p>
          <a:p>
            <a:r>
              <a:rPr lang="en-US"/>
              <a:t>   Employees can work from home for a portion of the workweek when a combination</a:t>
            </a:r>
          </a:p>
          <a:p>
            <a:r>
              <a:rPr lang="en-US"/>
              <a:t>   of in-office and  remote work options are available. In addition to offering flexibility </a:t>
            </a:r>
          </a:p>
          <a:p>
            <a:r>
              <a:rPr lang="en-US"/>
              <a:t>   and supporting work-   life balance, hybrid models have been demonstrated to boost output and </a:t>
            </a:r>
          </a:p>
          <a:p>
            <a:r>
              <a:rPr lang="en-US"/>
              <a:t>   job satisfaction. Additionally, it shortens commutes, which is better for workers' health.</a:t>
            </a:r>
          </a:p>
          <a:p>
            <a:endParaRPr lang="en-US"/>
          </a:p>
          <a:p>
            <a:endParaRPr lang="en-US"/>
          </a:p>
          <a:p>
            <a:endParaRPr lang="en-US"/>
          </a:p>
          <a:p>
            <a:endParaRPr lang="en-US"/>
          </a:p>
          <a:p>
            <a:endParaRPr lang="en-US"/>
          </a:p>
          <a:p>
            <a:pPr marL="285750" indent="-285750">
              <a:buFontTx/>
              <a:buAutoNum type="arabicParenR"/>
            </a:pPr>
            <a:endParaRPr lang="en-US"/>
          </a:p>
        </p:txBody>
      </p:sp>
    </p:spTree>
    <p:extLst>
      <p:ext uri="{BB962C8B-B14F-4D97-AF65-F5344CB8AC3E}">
        <p14:creationId xmlns:p14="http://schemas.microsoft.com/office/powerpoint/2010/main" val="2743335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0" name="Picture 29">
            <a:extLst>
              <a:ext uri="{FF2B5EF4-FFF2-40B4-BE49-F238E27FC236}">
                <a16:creationId xmlns:a16="http://schemas.microsoft.com/office/drawing/2014/main" id="{C56FCE19-3103-4473-A92E-E38D00FCD0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31" name="Picture 30">
            <a:extLst>
              <a:ext uri="{FF2B5EF4-FFF2-40B4-BE49-F238E27FC236}">
                <a16:creationId xmlns:a16="http://schemas.microsoft.com/office/drawing/2014/main" id="{E909C556-FC01-4870-ABC0-8D5C17BD0F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32" name="Rectangle 31">
            <a:extLst>
              <a:ext uri="{FF2B5EF4-FFF2-40B4-BE49-F238E27FC236}">
                <a16:creationId xmlns:a16="http://schemas.microsoft.com/office/drawing/2014/main" id="{C6DB8A24-0DF2-4AB3-9191-C02AB6937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924F406-F250-4FCF-A28E-52F364A5A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4" name="Rectangle 33">
            <a:extLst>
              <a:ext uri="{FF2B5EF4-FFF2-40B4-BE49-F238E27FC236}">
                <a16:creationId xmlns:a16="http://schemas.microsoft.com/office/drawing/2014/main" id="{17341052-73F2-435C-A1F0-70961D11B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descr="Large car car park from above">
            <a:extLst>
              <a:ext uri="{FF2B5EF4-FFF2-40B4-BE49-F238E27FC236}">
                <a16:creationId xmlns:a16="http://schemas.microsoft.com/office/drawing/2014/main" id="{6CE87ACD-FEA7-8019-5156-362D4D95D0B1}"/>
              </a:ext>
            </a:extLst>
          </p:cNvPr>
          <p:cNvPicPr>
            <a:picLocks noChangeAspect="1"/>
          </p:cNvPicPr>
          <p:nvPr/>
        </p:nvPicPr>
        <p:blipFill>
          <a:blip r:embed="rId5">
            <a:alphaModFix amt="15000"/>
            <a:grayscl/>
          </a:blip>
          <a:srcRect t="14210" r="9085" b="8949"/>
          <a:stretch/>
        </p:blipFill>
        <p:spPr>
          <a:xfrm>
            <a:off x="-1208" y="1524"/>
            <a:ext cx="12192000" cy="6858001"/>
          </a:xfrm>
          <a:prstGeom prst="rect">
            <a:avLst/>
          </a:prstGeom>
        </p:spPr>
      </p:pic>
      <p:pic>
        <p:nvPicPr>
          <p:cNvPr id="36" name="Picture 35">
            <a:extLst>
              <a:ext uri="{FF2B5EF4-FFF2-40B4-BE49-F238E27FC236}">
                <a16:creationId xmlns:a16="http://schemas.microsoft.com/office/drawing/2014/main" id="{A4D2D0F6-68B7-4A2F-B80D-B3AAC1F4DC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sp>
        <p:nvSpPr>
          <p:cNvPr id="37" name="Rectangle 36">
            <a:extLst>
              <a:ext uri="{FF2B5EF4-FFF2-40B4-BE49-F238E27FC236}">
                <a16:creationId xmlns:a16="http://schemas.microsoft.com/office/drawing/2014/main" id="{A0BCEF11-98AA-4EF8-91CF-8146F64793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AAA7871-1476-C783-D174-341A0312FA6F}"/>
              </a:ext>
            </a:extLst>
          </p:cNvPr>
          <p:cNvSpPr>
            <a:spLocks noGrp="1"/>
          </p:cNvSpPr>
          <p:nvPr>
            <p:ph type="title"/>
          </p:nvPr>
        </p:nvSpPr>
        <p:spPr>
          <a:xfrm>
            <a:off x="680321" y="753228"/>
            <a:ext cx="9613861" cy="1080938"/>
          </a:xfrm>
        </p:spPr>
        <p:txBody>
          <a:bodyPr vert="horz" lIns="91440" tIns="45720" rIns="91440" bIns="45720" rtlCol="0" anchor="ctr">
            <a:normAutofit/>
          </a:bodyPr>
          <a:lstStyle/>
          <a:p>
            <a:r>
              <a:rPr lang="en-US" u="sng"/>
              <a:t>Conclusion:</a:t>
            </a:r>
          </a:p>
        </p:txBody>
      </p:sp>
      <p:pic>
        <p:nvPicPr>
          <p:cNvPr id="38" name="Picture 37">
            <a:extLst>
              <a:ext uri="{FF2B5EF4-FFF2-40B4-BE49-F238E27FC236}">
                <a16:creationId xmlns:a16="http://schemas.microsoft.com/office/drawing/2014/main" id="{DB816C00-E2A2-4A28-A8CB-2E9E10E9FD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39" name="Rectangle 38">
            <a:extLst>
              <a:ext uri="{FF2B5EF4-FFF2-40B4-BE49-F238E27FC236}">
                <a16:creationId xmlns:a16="http://schemas.microsoft.com/office/drawing/2014/main" id="{B2892C6A-FAAA-49A9-B836-6ECC4D48D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0" name="TextBox 39">
            <a:extLst>
              <a:ext uri="{FF2B5EF4-FFF2-40B4-BE49-F238E27FC236}">
                <a16:creationId xmlns:a16="http://schemas.microsoft.com/office/drawing/2014/main" id="{49BCFBBD-786E-84C7-89A1-A9C7E36FFBE4}"/>
              </a:ext>
            </a:extLst>
          </p:cNvPr>
          <p:cNvSpPr txBox="1"/>
          <p:nvPr/>
        </p:nvSpPr>
        <p:spPr>
          <a:xfrm>
            <a:off x="93376" y="1834976"/>
            <a:ext cx="9593266" cy="554134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Aft>
                <a:spcPts val="600"/>
              </a:spcAft>
            </a:pPr>
            <a:endParaRPr lang="en-US" sz="1900"/>
          </a:p>
          <a:p>
            <a:pPr defTabSz="914400">
              <a:lnSpc>
                <a:spcPct val="90000"/>
              </a:lnSpc>
              <a:spcAft>
                <a:spcPts val="600"/>
              </a:spcAft>
            </a:pPr>
            <a:r>
              <a:rPr lang="en-US" sz="1900"/>
              <a:t> </a:t>
            </a:r>
            <a:r>
              <a:rPr lang="en-US" sz="2000" b="1"/>
              <a:t>Employee Satisfaction and Retention:</a:t>
            </a:r>
            <a:endParaRPr lang="en-US"/>
          </a:p>
          <a:p>
            <a:pPr defTabSz="914400">
              <a:lnSpc>
                <a:spcPct val="90000"/>
              </a:lnSpc>
              <a:spcAft>
                <a:spcPts val="600"/>
              </a:spcAft>
            </a:pPr>
            <a:endParaRPr lang="en-US" sz="2000" b="1"/>
          </a:p>
          <a:p>
            <a:pPr indent="-228600" defTabSz="914400">
              <a:lnSpc>
                <a:spcPct val="90000"/>
              </a:lnSpc>
              <a:spcAft>
                <a:spcPts val="600"/>
              </a:spcAft>
              <a:buFont typeface="Arial" panose="020B0604020202020204" pitchFamily="34" charset="0"/>
              <a:buChar char="•"/>
            </a:pPr>
            <a:r>
              <a:rPr lang="en-US" sz="1900"/>
              <a:t>Kia and MG motors guarantees excellent employee morale by providing flexible working conditions, which is strongly correlated with greater job satisfaction and lower turnover rates. Because of this stability, Kia is able to hold onto its best employees and knowledge base.</a:t>
            </a:r>
          </a:p>
          <a:p>
            <a:pPr indent="-228600" defTabSz="914400">
              <a:lnSpc>
                <a:spcPct val="90000"/>
              </a:lnSpc>
              <a:spcAft>
                <a:spcPts val="600"/>
              </a:spcAft>
              <a:buFont typeface="Arial" panose="020B0604020202020204" pitchFamily="34" charset="0"/>
              <a:buChar char="•"/>
            </a:pPr>
            <a:endParaRPr lang="en-US" sz="1900"/>
          </a:p>
          <a:p>
            <a:pPr indent="-228600" defTabSz="914400">
              <a:lnSpc>
                <a:spcPct val="90000"/>
              </a:lnSpc>
              <a:spcAft>
                <a:spcPts val="600"/>
              </a:spcAft>
              <a:buFont typeface="Arial" panose="020B0604020202020204" pitchFamily="34" charset="0"/>
              <a:buChar char="•"/>
            </a:pPr>
            <a:endParaRPr lang="en-US" sz="1900"/>
          </a:p>
          <a:p>
            <a:pPr indent="-228600" defTabSz="914400">
              <a:lnSpc>
                <a:spcPct val="90000"/>
              </a:lnSpc>
              <a:spcAft>
                <a:spcPts val="600"/>
              </a:spcAft>
              <a:buFont typeface="Arial" panose="020B0604020202020204" pitchFamily="34" charset="0"/>
              <a:buChar char="•"/>
            </a:pPr>
            <a:r>
              <a:rPr lang="en-US" sz="1900"/>
              <a:t> At Kia and MG Motors, an alteration and technology engineer grow and integrates state-of-the-art automobile technologies to propel technical improvements. Their contribution to improving vehicle performance, sustainability, and user experience is critical and will contribute to the companies' competitive advantage and long-term success in the dynamic automotive industry.</a:t>
            </a:r>
          </a:p>
          <a:p>
            <a:pPr indent="-228600" defTabSz="914400">
              <a:lnSpc>
                <a:spcPct val="90000"/>
              </a:lnSpc>
              <a:spcAft>
                <a:spcPts val="600"/>
              </a:spcAft>
              <a:buFont typeface="Arial" panose="020B0604020202020204" pitchFamily="34" charset="0"/>
              <a:buChar char="•"/>
            </a:pPr>
            <a:endParaRPr lang="en-US" sz="1900"/>
          </a:p>
          <a:p>
            <a:pPr indent="-228600" defTabSz="914400">
              <a:lnSpc>
                <a:spcPct val="90000"/>
              </a:lnSpc>
              <a:spcAft>
                <a:spcPts val="600"/>
              </a:spcAft>
              <a:buFont typeface="Arial" panose="020B0604020202020204" pitchFamily="34" charset="0"/>
              <a:buChar char="•"/>
            </a:pPr>
            <a:endParaRPr lang="en-US" sz="1900"/>
          </a:p>
          <a:p>
            <a:pPr marL="285750" indent="-228600" defTabSz="914400">
              <a:lnSpc>
                <a:spcPct val="90000"/>
              </a:lnSpc>
              <a:spcAft>
                <a:spcPts val="600"/>
              </a:spcAft>
              <a:buFont typeface="Arial" panose="020B0604020202020204" pitchFamily="34" charset="0"/>
              <a:buChar char="•"/>
            </a:pPr>
            <a:endParaRPr lang="en-US" sz="1900"/>
          </a:p>
        </p:txBody>
      </p:sp>
    </p:spTree>
    <p:extLst>
      <p:ext uri="{BB962C8B-B14F-4D97-AF65-F5344CB8AC3E}">
        <p14:creationId xmlns:p14="http://schemas.microsoft.com/office/powerpoint/2010/main" val="607676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1" name="Picture 30">
            <a:extLst>
              <a:ext uri="{FF2B5EF4-FFF2-40B4-BE49-F238E27FC236}">
                <a16:creationId xmlns:a16="http://schemas.microsoft.com/office/drawing/2014/main" id="{C56FCE19-3103-4473-A92E-E38D00FCD0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32" name="Picture 31">
            <a:extLst>
              <a:ext uri="{FF2B5EF4-FFF2-40B4-BE49-F238E27FC236}">
                <a16:creationId xmlns:a16="http://schemas.microsoft.com/office/drawing/2014/main" id="{E909C556-FC01-4870-ABC0-8D5C17BD0F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33" name="Rectangle 32">
            <a:extLst>
              <a:ext uri="{FF2B5EF4-FFF2-40B4-BE49-F238E27FC236}">
                <a16:creationId xmlns:a16="http://schemas.microsoft.com/office/drawing/2014/main" id="{C6DB8A24-0DF2-4AB3-9191-C02AB6937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6924F406-F250-4FCF-A28E-52F364A5A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35" name="Group 34">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21" name="Rectangle 20">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7" name="TextBox 36">
            <a:extLst>
              <a:ext uri="{FF2B5EF4-FFF2-40B4-BE49-F238E27FC236}">
                <a16:creationId xmlns:a16="http://schemas.microsoft.com/office/drawing/2014/main" id="{DCFECAB3-BD26-C9B9-0987-EAAB1318E12A}"/>
              </a:ext>
            </a:extLst>
          </p:cNvPr>
          <p:cNvSpPr txBox="1"/>
          <p:nvPr/>
        </p:nvSpPr>
        <p:spPr>
          <a:xfrm>
            <a:off x="230467" y="2281790"/>
            <a:ext cx="5858711" cy="45908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defTabSz="914400">
              <a:lnSpc>
                <a:spcPct val="90000"/>
              </a:lnSpc>
              <a:spcAft>
                <a:spcPts val="600"/>
              </a:spcAft>
              <a:buFont typeface="Arial" panose="020B0604020202020204" pitchFamily="34" charset="0"/>
              <a:buChar char="•"/>
            </a:pPr>
            <a:r>
              <a:rPr lang="en-US" sz="1000"/>
              <a:t>About MG </a:t>
            </a:r>
            <a:r>
              <a:rPr lang="en-US" sz="1000" err="1"/>
              <a:t>moters</a:t>
            </a:r>
            <a:r>
              <a:rPr lang="en-US" sz="1000"/>
              <a:t> :- </a:t>
            </a:r>
            <a:r>
              <a:rPr lang="en-US" sz="1000">
                <a:hlinkClick r:id="rId5"/>
              </a:rPr>
              <a:t>https://www.mgmotor.eu/about</a:t>
            </a:r>
            <a:r>
              <a:rPr lang="en-US" sz="1000"/>
              <a:t> (Accessed by 31 </a:t>
            </a:r>
            <a:r>
              <a:rPr lang="en-US" sz="1000" err="1"/>
              <a:t>july</a:t>
            </a:r>
            <a:r>
              <a:rPr lang="en-US" sz="1000"/>
              <a:t>)</a:t>
            </a:r>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r>
              <a:rPr lang="en-US" sz="1000"/>
              <a:t>About Kia :- </a:t>
            </a:r>
            <a:r>
              <a:rPr lang="en-US" sz="1000">
                <a:hlinkClick r:id="rId6"/>
              </a:rPr>
              <a:t>https://www.company-histories.com/Kia-Motors-Corporation-Company-History.html</a:t>
            </a:r>
            <a:r>
              <a:rPr lang="en-US" sz="1000"/>
              <a:t> </a:t>
            </a:r>
          </a:p>
          <a:p>
            <a:pPr indent="-228600" defTabSz="914400">
              <a:lnSpc>
                <a:spcPct val="90000"/>
              </a:lnSpc>
              <a:spcAft>
                <a:spcPts val="600"/>
              </a:spcAft>
              <a:buFont typeface="Arial" panose="020B0604020202020204" pitchFamily="34" charset="0"/>
              <a:buChar char="•"/>
            </a:pPr>
            <a:r>
              <a:rPr lang="en-US" sz="1000"/>
              <a:t>(Accessed by 31 </a:t>
            </a:r>
            <a:r>
              <a:rPr lang="en-US" sz="1000" err="1"/>
              <a:t>july</a:t>
            </a:r>
            <a:r>
              <a:rPr lang="en-US" sz="1000"/>
              <a:t>)</a:t>
            </a:r>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r>
              <a:rPr lang="en-US" sz="1000"/>
              <a:t>Kia offers a salary for Financial Administrator to $166,268 per year for Regional Sales Manager: $49,000 to $80,000 annually for Mid-Level Positions: $80,000 to $110,000 annually and for Senior Positions salary goes to $110,000 to $150,000+ annually </a:t>
            </a:r>
            <a:r>
              <a:rPr lang="en-US" sz="1000">
                <a:hlinkClick r:id="rId7"/>
              </a:rPr>
              <a:t>https://www.indeed.com/cmp/Kia-Motors/salaries</a:t>
            </a:r>
            <a:endParaRPr lang="en-US" sz="1000"/>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r>
              <a:rPr lang="en-US" sz="1000"/>
              <a:t>Strategy Goals of kia and mg motors :- </a:t>
            </a:r>
            <a:r>
              <a:rPr lang="en-US" sz="1000">
                <a:hlinkClick r:id="rId8"/>
              </a:rPr>
              <a:t>https://itsfacile.com/morris-garage-kia-motors-success-india/</a:t>
            </a:r>
            <a:endParaRPr lang="en-US" sz="1000"/>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r>
              <a:rPr lang="en-US" sz="1000" u="sng"/>
              <a:t>Required Skills For Innovation &amp; Technology Engineer (Kia &amp; Mg) Qualifications</a:t>
            </a:r>
            <a:endParaRPr lang="en-US" sz="1000"/>
          </a:p>
          <a:p>
            <a:pPr indent="-228600" defTabSz="914400">
              <a:lnSpc>
                <a:spcPct val="90000"/>
              </a:lnSpc>
              <a:spcAft>
                <a:spcPts val="600"/>
              </a:spcAft>
              <a:buFont typeface="Arial" panose="020B0604020202020204" pitchFamily="34" charset="0"/>
              <a:buChar char="•"/>
            </a:pPr>
            <a:r>
              <a:rPr lang="en-US" sz="1000">
                <a:hlinkClick r:id="rId9"/>
              </a:rPr>
              <a:t>https://www.tealhq.com/skills/automotive-engineer</a:t>
            </a:r>
            <a:endParaRPr lang="en-US" sz="1000"/>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r>
              <a:rPr lang="en-US" sz="1000" u="sng"/>
              <a:t>Working Arrangements with Justification:- </a:t>
            </a:r>
            <a:r>
              <a:rPr lang="en-US" sz="1000">
                <a:hlinkClick r:id="rId10"/>
              </a:rPr>
              <a:t>https://benefitsworkingat.co.uk/company/19085-Kia</a:t>
            </a:r>
            <a:endParaRPr lang="en-US" sz="1000"/>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endParaRPr lang="en-US" sz="1000"/>
          </a:p>
        </p:txBody>
      </p:sp>
      <p:pic>
        <p:nvPicPr>
          <p:cNvPr id="38" name="Picture 37">
            <a:extLst>
              <a:ext uri="{FF2B5EF4-FFF2-40B4-BE49-F238E27FC236}">
                <a16:creationId xmlns:a16="http://schemas.microsoft.com/office/drawing/2014/main" id="{9C9075D4-B0F5-F7D9-A7FA-D0F49D47FD97}"/>
              </a:ext>
            </a:extLst>
          </p:cNvPr>
          <p:cNvPicPr>
            <a:picLocks noChangeAspect="1"/>
          </p:cNvPicPr>
          <p:nvPr/>
        </p:nvPicPr>
        <p:blipFill>
          <a:blip r:embed="rId11"/>
          <a:srcRect r="11141" b="6"/>
          <a:stretch/>
        </p:blipFill>
        <p:spPr>
          <a:xfrm>
            <a:off x="6711108" y="10"/>
            <a:ext cx="5477715" cy="6856310"/>
          </a:xfrm>
          <a:prstGeom prst="rect">
            <a:avLst/>
          </a:prstGeom>
          <a:ln>
            <a:noFill/>
          </a:ln>
          <a:effectLst/>
        </p:spPr>
      </p:pic>
      <p:sp>
        <p:nvSpPr>
          <p:cNvPr id="39" name="Rectangle 38">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042689A-EE96-66A5-565E-2234614C8FB5}"/>
              </a:ext>
            </a:extLst>
          </p:cNvPr>
          <p:cNvSpPr>
            <a:spLocks noGrp="1"/>
          </p:cNvSpPr>
          <p:nvPr>
            <p:ph type="title"/>
          </p:nvPr>
        </p:nvSpPr>
        <p:spPr>
          <a:xfrm>
            <a:off x="680321" y="753228"/>
            <a:ext cx="5041629" cy="1080938"/>
          </a:xfrm>
        </p:spPr>
        <p:txBody>
          <a:bodyPr vert="horz" lIns="91440" tIns="45720" rIns="91440" bIns="45720" rtlCol="0" anchor="ctr">
            <a:normAutofit/>
          </a:bodyPr>
          <a:lstStyle/>
          <a:p>
            <a:r>
              <a:rPr lang="en-US" baseline="0"/>
              <a:t>List of References</a:t>
            </a:r>
            <a:r>
              <a:rPr lang="en-US"/>
              <a:t>​</a:t>
            </a:r>
          </a:p>
        </p:txBody>
      </p:sp>
      <p:pic>
        <p:nvPicPr>
          <p:cNvPr id="40" name="Picture 39">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1268179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1" name="Picture 10">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3" name="Picture 12">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5" name="Rectangle 14">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F84762E-7FCC-4EAF-B9E7-CE7214491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927A1389-2A5D-4886-AD82-F213767E67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sp>
        <p:nvSpPr>
          <p:cNvPr id="23" name="Rectangle 22">
            <a:extLst>
              <a:ext uri="{FF2B5EF4-FFF2-40B4-BE49-F238E27FC236}">
                <a16:creationId xmlns:a16="http://schemas.microsoft.com/office/drawing/2014/main" id="{A1038667-0C3F-4764-A24D-DA9D9B474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6AC2195B-895A-4535-8ECD-9F5B669C5C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27" name="Rectangle 26">
            <a:extLst>
              <a:ext uri="{FF2B5EF4-FFF2-40B4-BE49-F238E27FC236}">
                <a16:creationId xmlns:a16="http://schemas.microsoft.com/office/drawing/2014/main" id="{571EEFCA-9235-4BC2-85C3-A4EC6EE57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B73F95D9-7252-51B7-0191-1DEE3AECD619}"/>
              </a:ext>
            </a:extLst>
          </p:cNvPr>
          <p:cNvSpPr txBox="1"/>
          <p:nvPr/>
        </p:nvSpPr>
        <p:spPr>
          <a:xfrm>
            <a:off x="-256112" y="2090804"/>
            <a:ext cx="4391109" cy="266113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defTabSz="914400">
              <a:lnSpc>
                <a:spcPct val="90000"/>
              </a:lnSpc>
              <a:spcBef>
                <a:spcPct val="0"/>
              </a:spcBef>
              <a:spcAft>
                <a:spcPts val="600"/>
              </a:spcAft>
            </a:pPr>
            <a:r>
              <a:rPr lang="en-US" sz="5400">
                <a:latin typeface="+mj-lt"/>
                <a:ea typeface="+mj-ea"/>
                <a:cs typeface="+mj-cs"/>
              </a:rPr>
              <a:t>Thank You</a:t>
            </a:r>
          </a:p>
        </p:txBody>
      </p:sp>
      <p:pic>
        <p:nvPicPr>
          <p:cNvPr id="6" name="Graphic 5" descr="Smiling Face with No Fill">
            <a:extLst>
              <a:ext uri="{FF2B5EF4-FFF2-40B4-BE49-F238E27FC236}">
                <a16:creationId xmlns:a16="http://schemas.microsoft.com/office/drawing/2014/main" id="{DBBC165A-AD28-B0CD-B40E-15B360A3D84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626167" y="640080"/>
            <a:ext cx="5577840" cy="557784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95071606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9AD26C495DABD4BBF49CAB5A9447134" ma:contentTypeVersion="1" ma:contentTypeDescription="Create a new document." ma:contentTypeScope="" ma:versionID="ce59259401e6d04820e5be71fed22858">
  <xsd:schema xmlns:xsd="http://www.w3.org/2001/XMLSchema" xmlns:xs="http://www.w3.org/2001/XMLSchema" xmlns:p="http://schemas.microsoft.com/office/2006/metadata/properties" xmlns:ns3="e0c72a01-2fa1-42e3-a1c4-c26bee686cc0" targetNamespace="http://schemas.microsoft.com/office/2006/metadata/properties" ma:root="true" ma:fieldsID="03dd113fa9a48ae260ba4d15d21f58ac" ns3:_="">
    <xsd:import namespace="e0c72a01-2fa1-42e3-a1c4-c26bee686cc0"/>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0c72a01-2fa1-42e3-a1c4-c26bee686cc0"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408C273-74F6-441F-8497-4A03E4F3643A}">
  <ds:schemaRefs>
    <ds:schemaRef ds:uri="e0c72a01-2fa1-42e3-a1c4-c26bee686cc0"/>
    <ds:schemaRef ds:uri="http://purl.org/dc/elements/1.1/"/>
    <ds:schemaRef ds:uri="http://www.w3.org/XML/1998/namespace"/>
    <ds:schemaRef ds:uri="http://schemas.microsoft.com/office/infopath/2007/PartnerControls"/>
    <ds:schemaRef ds:uri="http://schemas.microsoft.com/office/2006/documentManagement/types"/>
    <ds:schemaRef ds:uri="http://schemas.openxmlformats.org/package/2006/metadata/core-properties"/>
    <ds:schemaRef ds:uri="http://schemas.microsoft.com/office/2006/metadata/properties"/>
    <ds:schemaRef ds:uri="http://purl.org/dc/dcmitype/"/>
    <ds:schemaRef ds:uri="http://purl.org/dc/terms/"/>
  </ds:schemaRefs>
</ds:datastoreItem>
</file>

<file path=customXml/itemProps2.xml><?xml version="1.0" encoding="utf-8"?>
<ds:datastoreItem xmlns:ds="http://schemas.openxmlformats.org/officeDocument/2006/customXml" ds:itemID="{E5B159D8-24AE-44F6-98C3-93FB7E69A5F2}">
  <ds:schemaRefs>
    <ds:schemaRef ds:uri="e0c72a01-2fa1-42e3-a1c4-c26bee686cc0"/>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AFC2822-9D87-4109-8623-4230E7F87E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TM04033917[[fn=Berlin]]</Template>
  <TotalTime>0</TotalTime>
  <Words>1482</Words>
  <Application>Microsoft Office PowerPoint</Application>
  <PresentationFormat>Widescreen</PresentationFormat>
  <Paragraphs>124</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Trebuchet MS</vt:lpstr>
      <vt:lpstr>Berlin</vt:lpstr>
      <vt:lpstr>Student Name : Hardiksinh Gohil Student No: 2327639 Subject: Human Capital Management Submitted to Dr Gladius David Kulothungan </vt:lpstr>
      <vt:lpstr>Table of Contents:</vt:lpstr>
      <vt:lpstr>Introduction</vt:lpstr>
      <vt:lpstr>Strategic Goals:</vt:lpstr>
      <vt:lpstr>PowerPoint Presentation</vt:lpstr>
      <vt:lpstr>PowerPoint Presentation</vt:lpstr>
      <vt:lpstr>Required Skills For Innovation &amp; Technology Engineer (Kia &amp; Mg)</vt:lpstr>
      <vt:lpstr>Pay &amp; working condition of  "KIA and MG"</vt:lpstr>
      <vt:lpstr>Working Arrangements with Justification:</vt:lpstr>
      <vt:lpstr>Conclusion:</vt:lpstr>
      <vt:lpstr>List of 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 Hardiksinh Gohil Student No: 2327639 Subject: Human Capital Management Submitted to Nishi Ramsaran</dc:title>
  <dc:creator>Hardiksinh Gohil (2327639)</dc:creator>
  <cp:lastModifiedBy>Hardiksinh Gohil</cp:lastModifiedBy>
  <cp:revision>2</cp:revision>
  <dcterms:created xsi:type="dcterms:W3CDTF">2024-07-29T14:54:08Z</dcterms:created>
  <dcterms:modified xsi:type="dcterms:W3CDTF">2024-08-12T14:24:01Z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0x010100A9AD26C495DABD4BBF49CAB5A9447134</vt:lpwstr>
  </property>
</Properties>
</file>