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9"/>
  </p:normalViewPr>
  <p:slideViewPr>
    <p:cSldViewPr snapToGrid="0" snapToObjects="1">
      <p:cViewPr varScale="1">
        <p:scale>
          <a:sx n="104" d="100"/>
          <a:sy n="104" d="100"/>
        </p:scale>
        <p:origin x="8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9E4251-F806-47C5-BB4C-E98831F703C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A3CC864-1C42-4156-94C9-3FA1368D4948}">
      <dgm:prSet/>
      <dgm:spPr/>
      <dgm:t>
        <a:bodyPr/>
        <a:lstStyle/>
        <a:p>
          <a:r>
            <a:rPr lang="en-US"/>
            <a:t>Company for the sale of dried fruits / plums</a:t>
          </a:r>
        </a:p>
      </dgm:t>
    </dgm:pt>
    <dgm:pt modelId="{DA24820B-F9CB-486E-892E-74C9775C1F71}" type="parTrans" cxnId="{C7BFFFB3-BDC3-428C-B40F-E04E0949831A}">
      <dgm:prSet/>
      <dgm:spPr/>
      <dgm:t>
        <a:bodyPr/>
        <a:lstStyle/>
        <a:p>
          <a:endParaRPr lang="en-US"/>
        </a:p>
      </dgm:t>
    </dgm:pt>
    <dgm:pt modelId="{43832D19-B25F-4207-9CC2-39F4DAE2A1EF}" type="sibTrans" cxnId="{C7BFFFB3-BDC3-428C-B40F-E04E0949831A}">
      <dgm:prSet/>
      <dgm:spPr/>
      <dgm:t>
        <a:bodyPr/>
        <a:lstStyle/>
        <a:p>
          <a:endParaRPr lang="en-US"/>
        </a:p>
      </dgm:t>
    </dgm:pt>
    <dgm:pt modelId="{2B2E8F17-C292-4F3D-B1A2-563C813ABCF7}">
      <dgm:prSet/>
      <dgm:spPr/>
      <dgm:t>
        <a:bodyPr/>
        <a:lstStyle/>
        <a:p>
          <a:r>
            <a:rPr lang="en-US"/>
            <a:t>Location in the center of Birmingham</a:t>
          </a:r>
        </a:p>
      </dgm:t>
    </dgm:pt>
    <dgm:pt modelId="{05EA440D-D766-474B-B93A-4E62C0FE77A9}" type="parTrans" cxnId="{B5C3A198-1DE2-4BF5-A401-E7C35D2D63CF}">
      <dgm:prSet/>
      <dgm:spPr/>
      <dgm:t>
        <a:bodyPr/>
        <a:lstStyle/>
        <a:p>
          <a:endParaRPr lang="en-US"/>
        </a:p>
      </dgm:t>
    </dgm:pt>
    <dgm:pt modelId="{46D9E7F7-C27F-4DE5-AC08-40B651183EC8}" type="sibTrans" cxnId="{B5C3A198-1DE2-4BF5-A401-E7C35D2D63CF}">
      <dgm:prSet/>
      <dgm:spPr/>
      <dgm:t>
        <a:bodyPr/>
        <a:lstStyle/>
        <a:p>
          <a:endParaRPr lang="en-US"/>
        </a:p>
      </dgm:t>
    </dgm:pt>
    <dgm:pt modelId="{DCF2431D-997D-4623-A073-92D5EB156F9C}">
      <dgm:prSet/>
      <dgm:spPr/>
      <dgm:t>
        <a:bodyPr/>
        <a:lstStyle/>
        <a:p>
          <a:r>
            <a:rPr lang="en-US"/>
            <a:t>Start of business on August 1, 2022</a:t>
          </a:r>
        </a:p>
      </dgm:t>
    </dgm:pt>
    <dgm:pt modelId="{A1BBAE86-CC01-4E4E-9265-4A1E73F36635}" type="parTrans" cxnId="{A62491B8-14A6-433E-BF8B-13E65AC015D2}">
      <dgm:prSet/>
      <dgm:spPr/>
      <dgm:t>
        <a:bodyPr/>
        <a:lstStyle/>
        <a:p>
          <a:endParaRPr lang="en-US"/>
        </a:p>
      </dgm:t>
    </dgm:pt>
    <dgm:pt modelId="{EF346D53-4DB0-4EC6-921B-C83A8D3DC0FD}" type="sibTrans" cxnId="{A62491B8-14A6-433E-BF8B-13E65AC015D2}">
      <dgm:prSet/>
      <dgm:spPr/>
      <dgm:t>
        <a:bodyPr/>
        <a:lstStyle/>
        <a:p>
          <a:endParaRPr lang="en-US"/>
        </a:p>
      </dgm:t>
    </dgm:pt>
    <dgm:pt modelId="{EF71CCC3-20F8-4A13-AB78-ECCC6E40E1EF}">
      <dgm:prSet/>
      <dgm:spPr/>
      <dgm:t>
        <a:bodyPr/>
        <a:lstStyle/>
        <a:p>
          <a:r>
            <a:rPr lang="en-US"/>
            <a:t>Our mission is for a healthier lifestyle</a:t>
          </a:r>
        </a:p>
      </dgm:t>
    </dgm:pt>
    <dgm:pt modelId="{0D1E91A6-7A52-4BF2-AAE1-6E78FDA74588}" type="parTrans" cxnId="{84745F71-BFBF-431C-A4EF-F6D0E5BE9100}">
      <dgm:prSet/>
      <dgm:spPr/>
      <dgm:t>
        <a:bodyPr/>
        <a:lstStyle/>
        <a:p>
          <a:endParaRPr lang="en-US"/>
        </a:p>
      </dgm:t>
    </dgm:pt>
    <dgm:pt modelId="{839968F6-4DBA-419C-80E1-7C4151CF3CB7}" type="sibTrans" cxnId="{84745F71-BFBF-431C-A4EF-F6D0E5BE9100}">
      <dgm:prSet/>
      <dgm:spPr/>
      <dgm:t>
        <a:bodyPr/>
        <a:lstStyle/>
        <a:p>
          <a:endParaRPr lang="en-US"/>
        </a:p>
      </dgm:t>
    </dgm:pt>
    <dgm:pt modelId="{D401705E-478A-6D42-8C8D-A5BD487CED46}" type="pres">
      <dgm:prSet presAssocID="{AD9E4251-F806-47C5-BB4C-E98831F703C1}" presName="vert0" presStyleCnt="0">
        <dgm:presLayoutVars>
          <dgm:dir/>
          <dgm:animOne val="branch"/>
          <dgm:animLvl val="lvl"/>
        </dgm:presLayoutVars>
      </dgm:prSet>
      <dgm:spPr/>
    </dgm:pt>
    <dgm:pt modelId="{471E4E67-51B5-1E47-AEE7-141E1539F885}" type="pres">
      <dgm:prSet presAssocID="{8A3CC864-1C42-4156-94C9-3FA1368D4948}" presName="thickLine" presStyleLbl="alignNode1" presStyleIdx="0" presStyleCnt="4"/>
      <dgm:spPr/>
    </dgm:pt>
    <dgm:pt modelId="{F93B5DF6-7C6C-9E44-94D1-C93ACE353AF8}" type="pres">
      <dgm:prSet presAssocID="{8A3CC864-1C42-4156-94C9-3FA1368D4948}" presName="horz1" presStyleCnt="0"/>
      <dgm:spPr/>
    </dgm:pt>
    <dgm:pt modelId="{11D275A0-58D5-9847-850B-C98E487D88E1}" type="pres">
      <dgm:prSet presAssocID="{8A3CC864-1C42-4156-94C9-3FA1368D4948}" presName="tx1" presStyleLbl="revTx" presStyleIdx="0" presStyleCnt="4"/>
      <dgm:spPr/>
    </dgm:pt>
    <dgm:pt modelId="{C6E1C43E-D352-ED4B-B883-E5C8C3915311}" type="pres">
      <dgm:prSet presAssocID="{8A3CC864-1C42-4156-94C9-3FA1368D4948}" presName="vert1" presStyleCnt="0"/>
      <dgm:spPr/>
    </dgm:pt>
    <dgm:pt modelId="{BF7C567F-87B7-F04E-B3AE-3F77AA430FBB}" type="pres">
      <dgm:prSet presAssocID="{2B2E8F17-C292-4F3D-B1A2-563C813ABCF7}" presName="thickLine" presStyleLbl="alignNode1" presStyleIdx="1" presStyleCnt="4"/>
      <dgm:spPr/>
    </dgm:pt>
    <dgm:pt modelId="{9D706846-5E12-9F40-B381-58D8C4AE98FB}" type="pres">
      <dgm:prSet presAssocID="{2B2E8F17-C292-4F3D-B1A2-563C813ABCF7}" presName="horz1" presStyleCnt="0"/>
      <dgm:spPr/>
    </dgm:pt>
    <dgm:pt modelId="{AAFE778B-6609-B64D-B3FC-B5872B36B2D3}" type="pres">
      <dgm:prSet presAssocID="{2B2E8F17-C292-4F3D-B1A2-563C813ABCF7}" presName="tx1" presStyleLbl="revTx" presStyleIdx="1" presStyleCnt="4"/>
      <dgm:spPr/>
    </dgm:pt>
    <dgm:pt modelId="{324A4766-6358-E44C-990B-1C048AEBF7DA}" type="pres">
      <dgm:prSet presAssocID="{2B2E8F17-C292-4F3D-B1A2-563C813ABCF7}" presName="vert1" presStyleCnt="0"/>
      <dgm:spPr/>
    </dgm:pt>
    <dgm:pt modelId="{6C0A7FE6-7667-584B-9CDA-F6AF276AE8ED}" type="pres">
      <dgm:prSet presAssocID="{DCF2431D-997D-4623-A073-92D5EB156F9C}" presName="thickLine" presStyleLbl="alignNode1" presStyleIdx="2" presStyleCnt="4"/>
      <dgm:spPr/>
    </dgm:pt>
    <dgm:pt modelId="{742C17BF-29BC-9D47-9106-09519E74E435}" type="pres">
      <dgm:prSet presAssocID="{DCF2431D-997D-4623-A073-92D5EB156F9C}" presName="horz1" presStyleCnt="0"/>
      <dgm:spPr/>
    </dgm:pt>
    <dgm:pt modelId="{A2CAD934-F26F-624E-A02E-C82384DF1306}" type="pres">
      <dgm:prSet presAssocID="{DCF2431D-997D-4623-A073-92D5EB156F9C}" presName="tx1" presStyleLbl="revTx" presStyleIdx="2" presStyleCnt="4"/>
      <dgm:spPr/>
    </dgm:pt>
    <dgm:pt modelId="{F331EBE3-E25A-074C-B22A-0F0FEDD2E68B}" type="pres">
      <dgm:prSet presAssocID="{DCF2431D-997D-4623-A073-92D5EB156F9C}" presName="vert1" presStyleCnt="0"/>
      <dgm:spPr/>
    </dgm:pt>
    <dgm:pt modelId="{713BBA93-C9D7-634B-8419-B062B1D30569}" type="pres">
      <dgm:prSet presAssocID="{EF71CCC3-20F8-4A13-AB78-ECCC6E40E1EF}" presName="thickLine" presStyleLbl="alignNode1" presStyleIdx="3" presStyleCnt="4"/>
      <dgm:spPr/>
    </dgm:pt>
    <dgm:pt modelId="{FC1277D7-18BD-E74C-9446-6317BA08B36A}" type="pres">
      <dgm:prSet presAssocID="{EF71CCC3-20F8-4A13-AB78-ECCC6E40E1EF}" presName="horz1" presStyleCnt="0"/>
      <dgm:spPr/>
    </dgm:pt>
    <dgm:pt modelId="{27ABC643-CEF8-444F-A2C6-A9BBCB6244AE}" type="pres">
      <dgm:prSet presAssocID="{EF71CCC3-20F8-4A13-AB78-ECCC6E40E1EF}" presName="tx1" presStyleLbl="revTx" presStyleIdx="3" presStyleCnt="4"/>
      <dgm:spPr/>
    </dgm:pt>
    <dgm:pt modelId="{982B9533-C55F-0443-A8CC-F6FA6B5FB888}" type="pres">
      <dgm:prSet presAssocID="{EF71CCC3-20F8-4A13-AB78-ECCC6E40E1EF}" presName="vert1" presStyleCnt="0"/>
      <dgm:spPr/>
    </dgm:pt>
  </dgm:ptLst>
  <dgm:cxnLst>
    <dgm:cxn modelId="{DD701F2E-1984-9E4E-BFFC-0EDFA926136F}" type="presOf" srcId="{2B2E8F17-C292-4F3D-B1A2-563C813ABCF7}" destId="{AAFE778B-6609-B64D-B3FC-B5872B36B2D3}" srcOrd="0" destOrd="0" presId="urn:microsoft.com/office/officeart/2008/layout/LinedList"/>
    <dgm:cxn modelId="{04870D62-4CE0-8042-96AC-4290C67E5A00}" type="presOf" srcId="{8A3CC864-1C42-4156-94C9-3FA1368D4948}" destId="{11D275A0-58D5-9847-850B-C98E487D88E1}" srcOrd="0" destOrd="0" presId="urn:microsoft.com/office/officeart/2008/layout/LinedList"/>
    <dgm:cxn modelId="{84745F71-BFBF-431C-A4EF-F6D0E5BE9100}" srcId="{AD9E4251-F806-47C5-BB4C-E98831F703C1}" destId="{EF71CCC3-20F8-4A13-AB78-ECCC6E40E1EF}" srcOrd="3" destOrd="0" parTransId="{0D1E91A6-7A52-4BF2-AAE1-6E78FDA74588}" sibTransId="{839968F6-4DBA-419C-80E1-7C4151CF3CB7}"/>
    <dgm:cxn modelId="{B2A8FA95-0FE0-454E-95A6-EC2854BC7722}" type="presOf" srcId="{DCF2431D-997D-4623-A073-92D5EB156F9C}" destId="{A2CAD934-F26F-624E-A02E-C82384DF1306}" srcOrd="0" destOrd="0" presId="urn:microsoft.com/office/officeart/2008/layout/LinedList"/>
    <dgm:cxn modelId="{B5C3A198-1DE2-4BF5-A401-E7C35D2D63CF}" srcId="{AD9E4251-F806-47C5-BB4C-E98831F703C1}" destId="{2B2E8F17-C292-4F3D-B1A2-563C813ABCF7}" srcOrd="1" destOrd="0" parTransId="{05EA440D-D766-474B-B93A-4E62C0FE77A9}" sibTransId="{46D9E7F7-C27F-4DE5-AC08-40B651183EC8}"/>
    <dgm:cxn modelId="{C7BFFFB3-BDC3-428C-B40F-E04E0949831A}" srcId="{AD9E4251-F806-47C5-BB4C-E98831F703C1}" destId="{8A3CC864-1C42-4156-94C9-3FA1368D4948}" srcOrd="0" destOrd="0" parTransId="{DA24820B-F9CB-486E-892E-74C9775C1F71}" sibTransId="{43832D19-B25F-4207-9CC2-39F4DAE2A1EF}"/>
    <dgm:cxn modelId="{A62491B8-14A6-433E-BF8B-13E65AC015D2}" srcId="{AD9E4251-F806-47C5-BB4C-E98831F703C1}" destId="{DCF2431D-997D-4623-A073-92D5EB156F9C}" srcOrd="2" destOrd="0" parTransId="{A1BBAE86-CC01-4E4E-9265-4A1E73F36635}" sibTransId="{EF346D53-4DB0-4EC6-921B-C83A8D3DC0FD}"/>
    <dgm:cxn modelId="{1D52E9BA-89AF-1345-8D12-9F2ECB595CCE}" type="presOf" srcId="{EF71CCC3-20F8-4A13-AB78-ECCC6E40E1EF}" destId="{27ABC643-CEF8-444F-A2C6-A9BBCB6244AE}" srcOrd="0" destOrd="0" presId="urn:microsoft.com/office/officeart/2008/layout/LinedList"/>
    <dgm:cxn modelId="{7A2C79FA-7946-8845-B358-876ABA25298B}" type="presOf" srcId="{AD9E4251-F806-47C5-BB4C-E98831F703C1}" destId="{D401705E-478A-6D42-8C8D-A5BD487CED46}" srcOrd="0" destOrd="0" presId="urn:microsoft.com/office/officeart/2008/layout/LinedList"/>
    <dgm:cxn modelId="{5CFB32F0-8566-DA4E-8389-BCFFBF12B778}" type="presParOf" srcId="{D401705E-478A-6D42-8C8D-A5BD487CED46}" destId="{471E4E67-51B5-1E47-AEE7-141E1539F885}" srcOrd="0" destOrd="0" presId="urn:microsoft.com/office/officeart/2008/layout/LinedList"/>
    <dgm:cxn modelId="{E8DF82DE-C4B0-C04B-A177-4A890880386E}" type="presParOf" srcId="{D401705E-478A-6D42-8C8D-A5BD487CED46}" destId="{F93B5DF6-7C6C-9E44-94D1-C93ACE353AF8}" srcOrd="1" destOrd="0" presId="urn:microsoft.com/office/officeart/2008/layout/LinedList"/>
    <dgm:cxn modelId="{E5FE1BCF-04DB-234A-AC46-72E557C25859}" type="presParOf" srcId="{F93B5DF6-7C6C-9E44-94D1-C93ACE353AF8}" destId="{11D275A0-58D5-9847-850B-C98E487D88E1}" srcOrd="0" destOrd="0" presId="urn:microsoft.com/office/officeart/2008/layout/LinedList"/>
    <dgm:cxn modelId="{CCBFEDBE-84B1-3D46-84D8-1CA731ECD8C3}" type="presParOf" srcId="{F93B5DF6-7C6C-9E44-94D1-C93ACE353AF8}" destId="{C6E1C43E-D352-ED4B-B883-E5C8C3915311}" srcOrd="1" destOrd="0" presId="urn:microsoft.com/office/officeart/2008/layout/LinedList"/>
    <dgm:cxn modelId="{30BBC82E-99D8-4C4B-B9C2-7003E6B94435}" type="presParOf" srcId="{D401705E-478A-6D42-8C8D-A5BD487CED46}" destId="{BF7C567F-87B7-F04E-B3AE-3F77AA430FBB}" srcOrd="2" destOrd="0" presId="urn:microsoft.com/office/officeart/2008/layout/LinedList"/>
    <dgm:cxn modelId="{0308402B-6F69-F64B-8F68-E6D0BBE45A54}" type="presParOf" srcId="{D401705E-478A-6D42-8C8D-A5BD487CED46}" destId="{9D706846-5E12-9F40-B381-58D8C4AE98FB}" srcOrd="3" destOrd="0" presId="urn:microsoft.com/office/officeart/2008/layout/LinedList"/>
    <dgm:cxn modelId="{F1506E9B-4549-8F4B-B91B-A5639C7C40AD}" type="presParOf" srcId="{9D706846-5E12-9F40-B381-58D8C4AE98FB}" destId="{AAFE778B-6609-B64D-B3FC-B5872B36B2D3}" srcOrd="0" destOrd="0" presId="urn:microsoft.com/office/officeart/2008/layout/LinedList"/>
    <dgm:cxn modelId="{DD1B530A-CF72-454E-AA58-B9838639DA42}" type="presParOf" srcId="{9D706846-5E12-9F40-B381-58D8C4AE98FB}" destId="{324A4766-6358-E44C-990B-1C048AEBF7DA}" srcOrd="1" destOrd="0" presId="urn:microsoft.com/office/officeart/2008/layout/LinedList"/>
    <dgm:cxn modelId="{FB03E33D-2FE1-634E-A320-402A1241E08C}" type="presParOf" srcId="{D401705E-478A-6D42-8C8D-A5BD487CED46}" destId="{6C0A7FE6-7667-584B-9CDA-F6AF276AE8ED}" srcOrd="4" destOrd="0" presId="urn:microsoft.com/office/officeart/2008/layout/LinedList"/>
    <dgm:cxn modelId="{DE27D309-7838-444A-B6DC-809FC86E76D3}" type="presParOf" srcId="{D401705E-478A-6D42-8C8D-A5BD487CED46}" destId="{742C17BF-29BC-9D47-9106-09519E74E435}" srcOrd="5" destOrd="0" presId="urn:microsoft.com/office/officeart/2008/layout/LinedList"/>
    <dgm:cxn modelId="{B33BB398-3CC3-BF41-8FA5-1B00FF13694D}" type="presParOf" srcId="{742C17BF-29BC-9D47-9106-09519E74E435}" destId="{A2CAD934-F26F-624E-A02E-C82384DF1306}" srcOrd="0" destOrd="0" presId="urn:microsoft.com/office/officeart/2008/layout/LinedList"/>
    <dgm:cxn modelId="{D2A5A155-4084-014F-AFEF-2A7AF782FC36}" type="presParOf" srcId="{742C17BF-29BC-9D47-9106-09519E74E435}" destId="{F331EBE3-E25A-074C-B22A-0F0FEDD2E68B}" srcOrd="1" destOrd="0" presId="urn:microsoft.com/office/officeart/2008/layout/LinedList"/>
    <dgm:cxn modelId="{1D46817A-5559-4442-BB6C-52FC55107B4F}" type="presParOf" srcId="{D401705E-478A-6D42-8C8D-A5BD487CED46}" destId="{713BBA93-C9D7-634B-8419-B062B1D30569}" srcOrd="6" destOrd="0" presId="urn:microsoft.com/office/officeart/2008/layout/LinedList"/>
    <dgm:cxn modelId="{3A7CCFD0-5399-8D4E-8879-A46B1C3CAFC4}" type="presParOf" srcId="{D401705E-478A-6D42-8C8D-A5BD487CED46}" destId="{FC1277D7-18BD-E74C-9446-6317BA08B36A}" srcOrd="7" destOrd="0" presId="urn:microsoft.com/office/officeart/2008/layout/LinedList"/>
    <dgm:cxn modelId="{F656E6B4-D78F-A94E-800A-FF239E1636E6}" type="presParOf" srcId="{FC1277D7-18BD-E74C-9446-6317BA08B36A}" destId="{27ABC643-CEF8-444F-A2C6-A9BBCB6244AE}" srcOrd="0" destOrd="0" presId="urn:microsoft.com/office/officeart/2008/layout/LinedList"/>
    <dgm:cxn modelId="{150390E5-6EC3-A445-A2DF-305A11C2D880}" type="presParOf" srcId="{FC1277D7-18BD-E74C-9446-6317BA08B36A}" destId="{982B9533-C55F-0443-A8CC-F6FA6B5FB88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E4E67-51B5-1E47-AEE7-141E1539F885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D275A0-58D5-9847-850B-C98E487D88E1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Company for the sale of dried fruits / plums</a:t>
          </a:r>
        </a:p>
      </dsp:txBody>
      <dsp:txXfrm>
        <a:off x="0" y="0"/>
        <a:ext cx="6900512" cy="1384035"/>
      </dsp:txXfrm>
    </dsp:sp>
    <dsp:sp modelId="{BF7C567F-87B7-F04E-B3AE-3F77AA430FBB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accent2">
              <a:hueOff val="-485121"/>
              <a:satOff val="-27976"/>
              <a:lumOff val="28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FE778B-6609-B64D-B3FC-B5872B36B2D3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Location in the center of Birmingham</a:t>
          </a:r>
        </a:p>
      </dsp:txBody>
      <dsp:txXfrm>
        <a:off x="0" y="1384035"/>
        <a:ext cx="6900512" cy="1384035"/>
      </dsp:txXfrm>
    </dsp:sp>
    <dsp:sp modelId="{6C0A7FE6-7667-584B-9CDA-F6AF276AE8ED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accent2">
              <a:hueOff val="-970242"/>
              <a:satOff val="-55952"/>
              <a:lumOff val="575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CAD934-F26F-624E-A02E-C82384DF1306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Start of business on August 1, 2022</a:t>
          </a:r>
        </a:p>
      </dsp:txBody>
      <dsp:txXfrm>
        <a:off x="0" y="2768070"/>
        <a:ext cx="6900512" cy="1384035"/>
      </dsp:txXfrm>
    </dsp:sp>
    <dsp:sp modelId="{713BBA93-C9D7-634B-8419-B062B1D30569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ABC643-CEF8-444F-A2C6-A9BBCB6244AE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800" kern="1200"/>
            <a:t>Our mission is for a healthier lifestyle</a:t>
          </a:r>
        </a:p>
      </dsp:txBody>
      <dsp:txXfrm>
        <a:off x="0" y="4152105"/>
        <a:ext cx="6900512" cy="1384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3006B7-0B70-554D-81ED-BFCB4B7F25C5}" type="datetimeFigureOut">
              <a:rPr lang="en-US" smtClean="0"/>
              <a:t>6/27/22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0FA49-2739-274D-BE42-D00081CED7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09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70FA49-2739-274D-BE42-D00081CED73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857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8D719-6942-BB48-AF26-F827C8A064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97C7A0-E9BB-BF47-9D8F-79B9E8F1E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3E928-E7B7-6947-9DF8-43EF928E5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35072-3C27-0649-A8B4-515E05FF5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749F2-2406-7647-B178-A15476E7B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134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19A44-D2A5-F24D-9768-D11AECED1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A77AD-826E-0F49-9AFF-9AF8123C8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2F8C6-A176-5241-A702-CCB68F0EE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61DBAE-638E-254E-BA7C-414249378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C63A90-2150-074B-B2BC-E61DE7AD1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733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A103C-CDFB-EE42-9812-C9796F969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C98A87-A63A-F84A-8382-067A4B5959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BBD40E-80B0-644D-A92A-E2923C368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33BF8-A192-5C41-97FA-AEB3F68D9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6024B-04F6-074E-A5A6-C0C10D1BA4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201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8A4F1-DE37-CD43-9E77-89B656742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FC2C82-3940-1C40-BECC-2BFD164B9A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5075D-E27F-2C40-9873-C36BD97397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43753A-29D1-3B41-9FCF-A424A9E9D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F3B46F-2B18-A944-8329-A3A112612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A6AFB6-4EBD-3E49-AB2A-92FA3E34F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87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22269-5471-5144-9DE3-2CFA280897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E2CFDA-86D2-7F45-92CE-A26582452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C7A739-2378-F541-8CF7-49A6D53330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9265B9-736D-6B45-A752-B11B31B2D4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E7B6210-C44C-0A4F-A902-1771575877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8A3BB7-252F-FB47-A4B9-B01E921A9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E73396-B650-4D48-B89A-9A920D3EE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EFEFF8-EFA0-DF42-B6B3-D6C634937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635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55D24-C652-9947-8195-A45104DC0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8CCBDB-AB81-DF45-9EC2-F2EF4120B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808576-A1B7-4D4A-881C-D9A7398D7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D7F01D-93B1-E940-AC54-DC772C78D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5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923167-E901-C74D-B35A-CA48AB04E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845D1B-9E99-E84A-B90A-2A46A83B80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FBB4BE-BE24-DD4D-9A6A-E03FDAECB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459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7CEC1-CEE2-7142-A8CB-F3656D30E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383F1-9C71-834A-82BB-A37806AF52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822A5E-FFA5-8547-8791-2C45DAF538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F31507-ECDA-6846-8474-F06425D5A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8C94BF-1B3A-B641-B5A3-7B8D01991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5E4A74-8822-4E4F-959E-760B5D9F3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61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B294E-E6A0-384F-99A3-79095D6BA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D1EED2B-F7E4-EB45-B138-84A962BF48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89D700-65A3-4E42-9AB2-47F0E060AA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5E3139-F042-544D-8A7E-E3FA5F041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16802-7978-B843-B621-97B09ECCF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51B6D-A6B5-7A4F-A1FF-840B4AF76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38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B200F-0E5F-0F47-B3B7-2025F12A8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8CD955-423F-474B-9789-A1026198E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34A0B8-9073-4B49-9BF6-683959ECE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A5C40-5F61-C049-94C9-288D8FABE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C4F01A-E1CD-DC4E-8A5D-7754985CB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322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5DC4BDC-A6A1-3046-BEB0-BB0BA57B11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CB2DE0-BAD1-3146-8035-AD7A07C24F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707A1-A5BF-B540-8400-BDFAFC6D70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AF2A35-CE5B-1D41-992F-48919290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C77C3-865E-4947-BE10-AB5B8F353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699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6E3878-92DB-814F-8AFD-60049FEC3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3433F-9556-0341-8B98-5D5DD45E8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DEC81B-ADEB-8042-B9CA-48E26FC12B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1BAE0-592B-DE44-A74E-166F458997DF}" type="datetimeFigureOut">
              <a:rPr lang="en-US" smtClean="0"/>
              <a:t>6/27/22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0CF6E-1DE1-534A-B8D5-C00B55FB69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BB02B8-48B3-EF49-AF68-277519B7F9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4015F-6FE1-2E41-BEEA-884E72B802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05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ruththeory.com/2014/09/19/5-best-fruits-and-vegetables-for-arthritis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cerritos-smallbusmgmt-1/chapter/6-2-the-customer-2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ergiocaredda.eu/organisation/organisation-design/strategy-frameworks-the-theory-and-the-practice/?share=email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ncreasing-views-now.wikidot.com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hyperlink" Target="https://www.privacy-network.it/violazione-dati-facebook-come-proteggersi/" TargetMode="External"/><Relationship Id="rId7" Type="http://schemas.openxmlformats.org/officeDocument/2006/relationships/hyperlink" Target="http://en.wikifur.com/wiki/Twitter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://www.pngall.com/instagram-png/download/55720" TargetMode="External"/><Relationship Id="rId4" Type="http://schemas.openxmlformats.org/officeDocument/2006/relationships/image" Target="../media/image6.png"/><Relationship Id="rId9" Type="http://schemas.openxmlformats.org/officeDocument/2006/relationships/hyperlink" Target="https://technofaq.org/posts/2016/02/18-secrets-of-marketing-techniques-to-improve-your-busines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sq.pressbooks.pub/traumainformedpractice/chapter/6-2-the-teacher-must-survive-self-care-and-managing-secondary-trauma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ndtools.com/pages/artiche/newTMC_05.htm" TargetMode="External"/><Relationship Id="rId3" Type="http://schemas.openxmlformats.org/officeDocument/2006/relationships/hyperlink" Target="https://www.webmd.com/food-recipes/benefits-plums" TargetMode="External"/><Relationship Id="rId7" Type="http://schemas.openxmlformats.org/officeDocument/2006/relationships/hyperlink" Target="https://www.semanticscholar.org/paper/Marketing-Audit-and-Factors-Influencing.Its-Use-in-Denisa-Jaroslav/e7cfc47981afe0f270065801627e289347647b84" TargetMode="External"/><Relationship Id="rId2" Type="http://schemas.openxmlformats.org/officeDocument/2006/relationships/hyperlink" Target="https://corporatefinanceinstute.com/resources/knowledge/strategy/competitive-intensity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find-and-update.company-information.service.gov.uk/company/12001341/filing-history" TargetMode="External"/><Relationship Id="rId5" Type="http://schemas.openxmlformats.org/officeDocument/2006/relationships/hyperlink" Target="https://blogs.worldbank.org/developmenttalk/how-did-covid-19-pandemic-influence-pace-new-business-formation" TargetMode="External"/><Relationship Id="rId4" Type="http://schemas.openxmlformats.org/officeDocument/2006/relationships/hyperlink" Target="https://www.eiu.com/n/global-economic-implications-of-the-russia-ukraine-war/" TargetMode="External"/><Relationship Id="rId9" Type="http://schemas.openxmlformats.org/officeDocument/2006/relationships/hyperlink" Target="https://watandryfruits.business.sit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04A018-5117-A54A-B1EA-49A2A5C16E28}"/>
              </a:ext>
            </a:extLst>
          </p:cNvPr>
          <p:cNvSpPr txBox="1"/>
          <p:nvPr/>
        </p:nvSpPr>
        <p:spPr>
          <a:xfrm>
            <a:off x="1170432" y="926592"/>
            <a:ext cx="8525845" cy="5560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3000" dirty="0"/>
              <a:t>Student name: Marek </a:t>
            </a:r>
            <a:r>
              <a:rPr lang="en-GB" sz="3000" dirty="0" err="1"/>
              <a:t>Czeslaw</a:t>
            </a:r>
            <a:r>
              <a:rPr lang="en-GB" sz="3000" dirty="0"/>
              <a:t> </a:t>
            </a:r>
            <a:r>
              <a:rPr lang="en-GB" sz="3000" dirty="0" err="1"/>
              <a:t>Florek</a:t>
            </a:r>
            <a:endParaRPr lang="en-GB" sz="3000" dirty="0"/>
          </a:p>
          <a:p>
            <a:pPr>
              <a:lnSpc>
                <a:spcPct val="150000"/>
              </a:lnSpc>
            </a:pPr>
            <a:r>
              <a:rPr lang="en-GB" sz="3000" dirty="0"/>
              <a:t>Student ID: 2025556</a:t>
            </a:r>
          </a:p>
          <a:p>
            <a:pPr>
              <a:lnSpc>
                <a:spcPct val="150000"/>
              </a:lnSpc>
            </a:pPr>
            <a:r>
              <a:rPr lang="en-GB" sz="3000" dirty="0"/>
              <a:t>Programme: Certificate in Higher Education Skills for the Workplace</a:t>
            </a:r>
          </a:p>
          <a:p>
            <a:pPr>
              <a:lnSpc>
                <a:spcPct val="150000"/>
              </a:lnSpc>
            </a:pPr>
            <a:r>
              <a:rPr lang="en-GB" sz="3000" dirty="0"/>
              <a:t>Module: Managing Enterprise in the 21</a:t>
            </a:r>
            <a:r>
              <a:rPr lang="en-GB" sz="3000" baseline="30000" dirty="0"/>
              <a:t>st</a:t>
            </a:r>
            <a:r>
              <a:rPr lang="en-GB" sz="3000" dirty="0"/>
              <a:t> Century</a:t>
            </a:r>
          </a:p>
          <a:p>
            <a:pPr>
              <a:lnSpc>
                <a:spcPct val="150000"/>
              </a:lnSpc>
            </a:pPr>
            <a:r>
              <a:rPr lang="en-GB" sz="3000" dirty="0"/>
              <a:t>Module code: BMSW4006</a:t>
            </a:r>
          </a:p>
          <a:p>
            <a:pPr>
              <a:lnSpc>
                <a:spcPct val="150000"/>
              </a:lnSpc>
            </a:pPr>
            <a:r>
              <a:rPr lang="en-GB" sz="3000" dirty="0"/>
              <a:t>Lecture name: </a:t>
            </a:r>
            <a:r>
              <a:rPr lang="en-GB" sz="3000" dirty="0" err="1"/>
              <a:t>Daminabo</a:t>
            </a:r>
            <a:r>
              <a:rPr lang="en-GB" sz="3000" dirty="0"/>
              <a:t> </a:t>
            </a:r>
            <a:r>
              <a:rPr lang="en-GB" sz="3000" dirty="0" err="1"/>
              <a:t>Pokubo</a:t>
            </a:r>
            <a:endParaRPr lang="en-GB" sz="3000" dirty="0"/>
          </a:p>
          <a:p>
            <a:pPr>
              <a:lnSpc>
                <a:spcPct val="150000"/>
              </a:lnSpc>
            </a:pPr>
            <a:r>
              <a:rPr lang="en-GB" sz="3000" dirty="0"/>
              <a:t>Assignment Title: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211351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5A4DA5-3B15-0B4A-81C7-5D51ACFAC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US" sz="5400"/>
              <a:t>                    Executive Summary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70BC6-F2E9-2140-998D-4A34734E7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Business/ Company Overview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Products and Services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Market audit:</a:t>
            </a:r>
          </a:p>
          <a:p>
            <a:pPr marL="0" indent="0"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Competitors Analysis</a:t>
            </a:r>
          </a:p>
          <a:p>
            <a:pPr marL="0" indent="0"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SWOT Analysis</a:t>
            </a:r>
          </a:p>
          <a:p>
            <a:pPr marL="0" indent="0"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PESTLE Analysis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Target Market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Marketing Plan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Management Team</a:t>
            </a:r>
          </a:p>
          <a:p>
            <a:endParaRPr lang="en-US" sz="2200" dirty="0"/>
          </a:p>
          <a:p>
            <a:endParaRPr lang="en-US" sz="2200" dirty="0"/>
          </a:p>
        </p:txBody>
      </p:sp>
      <p:pic>
        <p:nvPicPr>
          <p:cNvPr id="5" name="Picture 4" descr="A picture containing fruit, different, vegetable&#10;&#10;Description automatically generated">
            <a:extLst>
              <a:ext uri="{FF2B5EF4-FFF2-40B4-BE49-F238E27FC236}">
                <a16:creationId xmlns:a16="http://schemas.microsoft.com/office/drawing/2014/main" id="{E6B6531D-31A3-4847-BDEC-932299A1E6F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579" r="11609"/>
          <a:stretch/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374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1A8C38-86F3-9641-989A-F9C9C7DD7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3000"/>
              <a:t>Business/Company Overview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DD5BC6-71F0-FE7C-838F-F9D935646C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5224878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27757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50D75A-6275-0444-B200-1C201F05D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en-US" sz="5000"/>
              <a:t>Product and Services</a:t>
            </a:r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C2B7D-8B99-CF41-A24D-6D827CDA3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3429000" cy="3410712"/>
          </a:xfrm>
        </p:spPr>
        <p:txBody>
          <a:bodyPr anchor="t">
            <a:normAutofit/>
          </a:bodyPr>
          <a:lstStyle/>
          <a:p>
            <a:r>
              <a:rPr lang="en-US" sz="2200"/>
              <a:t>healthy dried fruits / plums</a:t>
            </a:r>
          </a:p>
          <a:p>
            <a:r>
              <a:rPr lang="en-US" sz="2200"/>
              <a:t>products high in vitamins and minerals</a:t>
            </a:r>
          </a:p>
          <a:p>
            <a:r>
              <a:rPr lang="en-US" sz="2200"/>
              <a:t>excellent service</a:t>
            </a:r>
          </a:p>
          <a:p>
            <a:r>
              <a:rPr lang="en-US" sz="2200"/>
              <a:t>friendly staff</a:t>
            </a:r>
          </a:p>
          <a:p>
            <a:r>
              <a:rPr lang="en-US" sz="2200"/>
              <a:t>high standard of hygiene</a:t>
            </a:r>
          </a:p>
          <a:p>
            <a:endParaRPr lang="en-US" sz="22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3AED41E-13D7-9B4F-A8AE-81081F7B96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54296" y="1815255"/>
            <a:ext cx="6903720" cy="322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052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95375A-6ABF-E748-8047-7DD4058CA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anchor="t">
            <a:normAutofit/>
          </a:bodyPr>
          <a:lstStyle/>
          <a:p>
            <a:r>
              <a:rPr lang="en-US" sz="4200">
                <a:solidFill>
                  <a:srgbClr val="FFFFFF"/>
                </a:solidFill>
              </a:rPr>
              <a:t>Marketing Audit- Competitors Analysis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47CFE6A-181C-0040-8700-718F6D5EA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882315"/>
            <a:ext cx="5254754" cy="52946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Market audit is a very valuable tool for tactical and strategic planning for new business (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Lupnicka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Denisa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and Dado Jaroslav, 2013) this tool measures the risk, value, and effectiveness of marketing.</a:t>
            </a:r>
          </a:p>
          <a:p>
            <a:pPr marL="0" indent="0">
              <a:buNone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Every company has competition in the market, so as a start-up business it is extremely important to study the market leaders who are close to us and with whom our business must compete. I will </a:t>
            </a:r>
            <a:r>
              <a:rPr lang="en-GB" sz="1900">
                <a:latin typeface="Arial" panose="020B0604020202020204" pitchFamily="34" charset="0"/>
                <a:cs typeface="Arial" panose="020B0604020202020204" pitchFamily="34" charset="0"/>
              </a:rPr>
              <a:t>present two 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of these companies located in Birmingham.</a:t>
            </a:r>
          </a:p>
          <a:p>
            <a:pPr marL="0" indent="0">
              <a:buNone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Two of the strongest competitors in the industry:</a:t>
            </a:r>
          </a:p>
          <a:p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AFG Dried Fruit &amp; Nuts LTD, Birmingham</a:t>
            </a:r>
          </a:p>
          <a:p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Watan Dry Fruits Ltd, Birmingham</a:t>
            </a:r>
          </a:p>
        </p:txBody>
      </p:sp>
    </p:spTree>
    <p:extLst>
      <p:ext uri="{BB962C8B-B14F-4D97-AF65-F5344CB8AC3E}">
        <p14:creationId xmlns:p14="http://schemas.microsoft.com/office/powerpoint/2010/main" val="1184133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EC2B63-41A7-A742-BBAA-7E81E44B7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Market Audit-SWOT Analysis</a:t>
            </a:r>
          </a:p>
        </p:txBody>
      </p:sp>
      <p:sp>
        <p:nvSpPr>
          <p:cNvPr id="3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1382FB25-B8C6-6747-94CD-0DCFE8224F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6646128" y="-2"/>
            <a:ext cx="1799992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01FD284-E820-224A-B8E8-AA644B4228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4549468"/>
              </p:ext>
            </p:extLst>
          </p:nvPr>
        </p:nvGraphicFramePr>
        <p:xfrm>
          <a:off x="4654296" y="759319"/>
          <a:ext cx="7214616" cy="5311933"/>
        </p:xfrm>
        <a:graphic>
          <a:graphicData uri="http://schemas.openxmlformats.org/drawingml/2006/table">
            <a:tbl>
              <a:tblPr firstRow="1" firstCol="1" bandRow="1">
                <a:solidFill>
                  <a:schemeClr val="bg1">
                    <a:lumMod val="95000"/>
                  </a:schemeClr>
                </a:solidFill>
                <a:tableStyleId>{5C22544A-7EE6-4342-B048-85BDC9FD1C3A}</a:tableStyleId>
              </a:tblPr>
              <a:tblGrid>
                <a:gridCol w="4527564">
                  <a:extLst>
                    <a:ext uri="{9D8B030D-6E8A-4147-A177-3AD203B41FA5}">
                      <a16:colId xmlns:a16="http://schemas.microsoft.com/office/drawing/2014/main" val="4079708021"/>
                    </a:ext>
                  </a:extLst>
                </a:gridCol>
                <a:gridCol w="2687052">
                  <a:extLst>
                    <a:ext uri="{9D8B030D-6E8A-4147-A177-3AD203B41FA5}">
                      <a16:colId xmlns:a16="http://schemas.microsoft.com/office/drawing/2014/main" val="3875507551"/>
                    </a:ext>
                  </a:extLst>
                </a:gridCol>
              </a:tblGrid>
              <a:tr h="55918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b="0" cap="none" spc="0">
                          <a:solidFill>
                            <a:schemeClr val="bg1"/>
                          </a:solidFill>
                          <a:effectLst/>
                        </a:rPr>
                        <a:t>STRENGTHS:</a:t>
                      </a:r>
                      <a:endParaRPr lang="en-GB" sz="20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2000" b="0" cap="none" spc="0">
                          <a:solidFill>
                            <a:schemeClr val="bg1"/>
                          </a:solidFill>
                          <a:effectLst/>
                        </a:rPr>
                        <a:t>WEAKNESS:</a:t>
                      </a:r>
                      <a:endParaRPr lang="en-GB" sz="2000" b="0" cap="none" spc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579470"/>
                  </a:ext>
                </a:extLst>
              </a:tr>
              <a:tr h="1809330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Great location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Quality products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Secure suppliers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Specialized services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At a lower price than the competition</a:t>
                      </a:r>
                      <a:endParaRPr lang="en-GB" sz="15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new company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starting a business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strong competition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3926303"/>
                  </a:ext>
                </a:extLst>
              </a:tr>
              <a:tr h="458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OPPORTUNITIES:</a:t>
                      </a:r>
                      <a:endParaRPr lang="en-GB" sz="15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THREAT: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5789781"/>
                  </a:ext>
                </a:extLst>
              </a:tr>
              <a:tr h="2484575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product expansion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opening new stores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more frequent demand for these products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b="1" cap="none" spc="0">
                          <a:solidFill>
                            <a:schemeClr val="tx1"/>
                          </a:solidFill>
                          <a:effectLst/>
                        </a:rPr>
                        <a:t>merger with a larger company</a:t>
                      </a:r>
                      <a:endParaRPr lang="en-GB" sz="1500" b="1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the war in Ukraine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high inflation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Covid-19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a new competition with lower prices</a:t>
                      </a:r>
                    </a:p>
                    <a:p>
                      <a:pPr marL="342900" lvl="0" indent="-342900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 pitchFamily="2" charset="2"/>
                        <a:buChar char=""/>
                      </a:pPr>
                      <a:r>
                        <a:rPr lang="en-GB" sz="1500" cap="none" spc="0">
                          <a:solidFill>
                            <a:schemeClr val="tx1"/>
                          </a:solidFill>
                          <a:effectLst/>
                        </a:rPr>
                        <a:t>Changes in consumer trends</a:t>
                      </a:r>
                      <a:endParaRPr lang="en-GB" sz="1500" cap="none" spc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8276" marR="118276" marT="112541" marB="0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42684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0977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6">
            <a:extLst>
              <a:ext uri="{FF2B5EF4-FFF2-40B4-BE49-F238E27FC236}">
                <a16:creationId xmlns:a16="http://schemas.microsoft.com/office/drawing/2014/main" id="{6D24BC9E-AC6A-42EE-AFD8-B290720B84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990C621-3B8B-4820-8328-D47EF7CE8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4107624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0211FF-65B0-0741-B157-B07D515FA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4329321"/>
            <a:ext cx="3657600" cy="164592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/>
              <a:t>Market Audit-PESTLE Analysis</a:t>
            </a:r>
          </a:p>
        </p:txBody>
      </p:sp>
      <p:pic>
        <p:nvPicPr>
          <p:cNvPr id="20" name="Picture 19" descr="Diagram&#10;&#10;Description automatically generated">
            <a:extLst>
              <a:ext uri="{FF2B5EF4-FFF2-40B4-BE49-F238E27FC236}">
                <a16:creationId xmlns:a16="http://schemas.microsoft.com/office/drawing/2014/main" id="{580C2499-2D6A-A642-86FA-E288939C4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57783" y="560792"/>
            <a:ext cx="5486400" cy="3086099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1A2385B-1D2A-4E17-84FA-6CB7F0AAE4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480023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E791F2F-79DB-4CC0-9FA1-001E3E91E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5143137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F3C2FD1-B727-A441-920B-3C14A2C9DD7E}"/>
              </a:ext>
            </a:extLst>
          </p:cNvPr>
          <p:cNvSpPr txBox="1"/>
          <p:nvPr/>
        </p:nvSpPr>
        <p:spPr>
          <a:xfrm>
            <a:off x="5250106" y="4329321"/>
            <a:ext cx="6106742" cy="16459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Pestle analysis is a widely used tool for external and situational business systems. We have considered all the factors and developed a plan for any emergencies that may arise and developed a training schedule (Nerynaut, 2017).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</p:txBody>
      </p:sp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D6330312-A7AA-2044-8A09-31F2095B3EF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912876"/>
              </p:ext>
            </p:extLst>
          </p:nvPr>
        </p:nvGraphicFramePr>
        <p:xfrm>
          <a:off x="6686513" y="357251"/>
          <a:ext cx="4547724" cy="3492361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1953235">
                  <a:extLst>
                    <a:ext uri="{9D8B030D-6E8A-4147-A177-3AD203B41FA5}">
                      <a16:colId xmlns:a16="http://schemas.microsoft.com/office/drawing/2014/main" val="3806367779"/>
                    </a:ext>
                  </a:extLst>
                </a:gridCol>
                <a:gridCol w="2594489">
                  <a:extLst>
                    <a:ext uri="{9D8B030D-6E8A-4147-A177-3AD203B41FA5}">
                      <a16:colId xmlns:a16="http://schemas.microsoft.com/office/drawing/2014/main" val="1639278592"/>
                    </a:ext>
                  </a:extLst>
                </a:gridCol>
              </a:tblGrid>
              <a:tr h="609970">
                <a:tc>
                  <a:txBody>
                    <a:bodyPr/>
                    <a:lstStyle/>
                    <a:p>
                      <a:r>
                        <a:rPr lang="en-US" sz="1200" b="0" cap="none" spc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POLITICAL</a:t>
                      </a:r>
                      <a:endParaRPr lang="en-US" sz="1200"/>
                    </a:p>
                  </a:txBody>
                  <a:tcPr marL="58651" marR="58651" marT="29325" marB="2932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Increase the tax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Covid-19 pandemic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>
                          <a:solidFill>
                            <a:schemeClr val="tx1"/>
                          </a:solidFill>
                        </a:rPr>
                        <a:t>Inflation</a:t>
                      </a:r>
                    </a:p>
                  </a:txBody>
                  <a:tcPr marL="58651" marR="58651" marT="29325" marB="29325"/>
                </a:tc>
                <a:extLst>
                  <a:ext uri="{0D108BD9-81ED-4DB2-BD59-A6C34878D82A}">
                    <a16:rowId xmlns:a16="http://schemas.microsoft.com/office/drawing/2014/main" val="2636121330"/>
                  </a:ext>
                </a:extLst>
              </a:tr>
              <a:tr h="785923">
                <a:tc>
                  <a:txBody>
                    <a:bodyPr/>
                    <a:lstStyle/>
                    <a:p>
                      <a:r>
                        <a:rPr lang="en-US" sz="1200"/>
                        <a:t>ECONOMIC</a:t>
                      </a:r>
                    </a:p>
                  </a:txBody>
                  <a:tcPr marL="58651" marR="58651" marT="29325" marB="2932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War between Russia and Ukraine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Financially help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Competition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Economic growth rate</a:t>
                      </a:r>
                    </a:p>
                  </a:txBody>
                  <a:tcPr marL="58651" marR="58651" marT="29325" marB="29325"/>
                </a:tc>
                <a:extLst>
                  <a:ext uri="{0D108BD9-81ED-4DB2-BD59-A6C34878D82A}">
                    <a16:rowId xmlns:a16="http://schemas.microsoft.com/office/drawing/2014/main" val="2110192674"/>
                  </a:ext>
                </a:extLst>
              </a:tr>
              <a:tr h="434017">
                <a:tc>
                  <a:txBody>
                    <a:bodyPr/>
                    <a:lstStyle/>
                    <a:p>
                      <a:r>
                        <a:rPr lang="en-US" sz="1200"/>
                        <a:t>SOCIAL</a:t>
                      </a:r>
                    </a:p>
                  </a:txBody>
                  <a:tcPr marL="58651" marR="58651" marT="29325" marB="2932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/>
                        <a:t>Internet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/>
                        <a:t>Financial help</a:t>
                      </a:r>
                    </a:p>
                  </a:txBody>
                  <a:tcPr marL="58651" marR="58651" marT="29325" marB="29325"/>
                </a:tc>
                <a:extLst>
                  <a:ext uri="{0D108BD9-81ED-4DB2-BD59-A6C34878D82A}">
                    <a16:rowId xmlns:a16="http://schemas.microsoft.com/office/drawing/2014/main" val="2937487774"/>
                  </a:ext>
                </a:extLst>
              </a:tr>
              <a:tr h="434017">
                <a:tc>
                  <a:txBody>
                    <a:bodyPr/>
                    <a:lstStyle/>
                    <a:p>
                      <a:r>
                        <a:rPr lang="en-US" sz="1200"/>
                        <a:t>TECHNOLOGICAL</a:t>
                      </a:r>
                    </a:p>
                  </a:txBody>
                  <a:tcPr marL="58651" marR="58651" marT="29325" marB="2932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/>
                        <a:t>Online service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Delivery service</a:t>
                      </a:r>
                    </a:p>
                  </a:txBody>
                  <a:tcPr marL="58651" marR="58651" marT="29325" marB="29325"/>
                </a:tc>
                <a:extLst>
                  <a:ext uri="{0D108BD9-81ED-4DB2-BD59-A6C34878D82A}">
                    <a16:rowId xmlns:a16="http://schemas.microsoft.com/office/drawing/2014/main" val="1768940821"/>
                  </a:ext>
                </a:extLst>
              </a:tr>
              <a:tr h="434017">
                <a:tc>
                  <a:txBody>
                    <a:bodyPr/>
                    <a:lstStyle/>
                    <a:p>
                      <a:r>
                        <a:rPr lang="en-US" sz="1200"/>
                        <a:t>ENVINMENTAL</a:t>
                      </a:r>
                    </a:p>
                  </a:txBody>
                  <a:tcPr marL="58651" marR="58651" marT="29325" marB="2932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>
                          <a:solidFill>
                            <a:schemeClr val="tx1"/>
                          </a:solidFill>
                        </a:rPr>
                        <a:t>protective things for health, face masks, disinfection</a:t>
                      </a:r>
                    </a:p>
                  </a:txBody>
                  <a:tcPr marL="58651" marR="58651" marT="29325" marB="29325"/>
                </a:tc>
                <a:extLst>
                  <a:ext uri="{0D108BD9-81ED-4DB2-BD59-A6C34878D82A}">
                    <a16:rowId xmlns:a16="http://schemas.microsoft.com/office/drawing/2014/main" val="279977237"/>
                  </a:ext>
                </a:extLst>
              </a:tr>
              <a:tr h="785923">
                <a:tc>
                  <a:txBody>
                    <a:bodyPr/>
                    <a:lstStyle/>
                    <a:p>
                      <a:r>
                        <a:rPr lang="en-US" sz="1200"/>
                        <a:t>LEGAL</a:t>
                      </a:r>
                    </a:p>
                  </a:txBody>
                  <a:tcPr marL="58651" marR="58651" marT="29325" marB="29325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/>
                        <a:t>Health and safety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/>
                        <a:t>First aid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/>
                        <a:t>Data protection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200"/>
                    </a:p>
                  </a:txBody>
                  <a:tcPr marL="58651" marR="58651" marT="29325" marB="29325"/>
                </a:tc>
                <a:extLst>
                  <a:ext uri="{0D108BD9-81ED-4DB2-BD59-A6C34878D82A}">
                    <a16:rowId xmlns:a16="http://schemas.microsoft.com/office/drawing/2014/main" val="34355818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4283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CC6E39-C30D-7B43-AF1D-832713A54F4D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Target Market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1D52B-3BD4-F54F-831A-A836B95EB642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various financial support programs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Social conversation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Surveys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Profit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/>
              <a:t>Healthcare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200"/>
          </a:p>
        </p:txBody>
      </p:sp>
      <p:pic>
        <p:nvPicPr>
          <p:cNvPr id="5" name="Picture 4" descr="A picture containing LEGO, toy, indoor, arranged&#10;&#10;Description automatically generated">
            <a:extLst>
              <a:ext uri="{FF2B5EF4-FFF2-40B4-BE49-F238E27FC236}">
                <a16:creationId xmlns:a16="http://schemas.microsoft.com/office/drawing/2014/main" id="{BEC26683-F505-8D41-A5E8-0B58A8921C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283" r="1349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318421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E474E40-EE9C-AE4C-A926-EBB5E20A3DEB}"/>
              </a:ext>
            </a:extLst>
          </p:cNvPr>
          <p:cNvSpPr txBox="1"/>
          <p:nvPr/>
        </p:nvSpPr>
        <p:spPr>
          <a:xfrm>
            <a:off x="3043238" y="685800"/>
            <a:ext cx="46758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        Marketing Plan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08F487C0-F064-F24E-9FDC-F62FBF0D2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57583" y="1612458"/>
            <a:ext cx="1801813" cy="1351359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F6F1B03E-45DE-BC40-AD9E-20BCA4CAA4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80014" y="3115036"/>
            <a:ext cx="1356953" cy="1315081"/>
          </a:xfrm>
          <a:prstGeom prst="rect">
            <a:avLst/>
          </a:prstGeom>
        </p:spPr>
      </p:pic>
      <p:pic>
        <p:nvPicPr>
          <p:cNvPr id="12" name="Picture 11" descr="Logo, icon&#10;&#10;Description automatically generated">
            <a:extLst>
              <a:ext uri="{FF2B5EF4-FFF2-40B4-BE49-F238E27FC236}">
                <a16:creationId xmlns:a16="http://schemas.microsoft.com/office/drawing/2014/main" id="{42756BA2-E91B-7B4C-84C1-816C91283B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86197" y="4732554"/>
            <a:ext cx="1144588" cy="98720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62FCC4C-205B-F440-BB6F-23AD7E2CC314}"/>
              </a:ext>
            </a:extLst>
          </p:cNvPr>
          <p:cNvSpPr txBox="1"/>
          <p:nvPr/>
        </p:nvSpPr>
        <p:spPr>
          <a:xfrm>
            <a:off x="2786063" y="2185988"/>
            <a:ext cx="5035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to use free advertising in local groups in the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advertising the company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78FA55-A359-EF42-AB61-EBF6C3FF96EB}"/>
              </a:ext>
            </a:extLst>
          </p:cNvPr>
          <p:cNvSpPr txBox="1"/>
          <p:nvPr/>
        </p:nvSpPr>
        <p:spPr>
          <a:xfrm>
            <a:off x="2900363" y="3429000"/>
            <a:ext cx="73191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on the same principle of advertising for people who do not use Facebook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C91E378-A8E7-2A4A-8F9B-84AC80FE9875}"/>
              </a:ext>
            </a:extLst>
          </p:cNvPr>
          <p:cNvSpPr txBox="1"/>
          <p:nvPr/>
        </p:nvSpPr>
        <p:spPr>
          <a:xfrm>
            <a:off x="3043238" y="5072063"/>
            <a:ext cx="742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will be used for promotions, advertising and rapid distribution of the store</a:t>
            </a:r>
          </a:p>
        </p:txBody>
      </p:sp>
      <p:pic>
        <p:nvPicPr>
          <p:cNvPr id="18" name="Picture 17" descr="Text&#10;&#10;Description automatically generated with medium confidence">
            <a:extLst>
              <a:ext uri="{FF2B5EF4-FFF2-40B4-BE49-F238E27FC236}">
                <a16:creationId xmlns:a16="http://schemas.microsoft.com/office/drawing/2014/main" id="{F509D0A0-6819-E94F-944F-97FB54F19A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576420" y="97437"/>
            <a:ext cx="3286125" cy="246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198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E109E8-17FB-1144-B175-7BD1CEAD68BC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200">
                <a:latin typeface="+mj-lt"/>
                <a:ea typeface="+mj-ea"/>
                <a:cs typeface="+mj-cs"/>
              </a:rPr>
              <a:t>         Management Team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E505C4-37F8-8A4C-9099-0AE9DB6B3F25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Executive Director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Financial Manager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Team Leader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Advertising 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/>
              <a:t>Operation Manager</a:t>
            </a:r>
          </a:p>
        </p:txBody>
      </p:sp>
      <p:pic>
        <p:nvPicPr>
          <p:cNvPr id="4" name="Picture 3" descr="A picture containing text, person, person, player&#10;&#10;Description automatically generated">
            <a:extLst>
              <a:ext uri="{FF2B5EF4-FFF2-40B4-BE49-F238E27FC236}">
                <a16:creationId xmlns:a16="http://schemas.microsoft.com/office/drawing/2014/main" id="{712FF06A-8DD4-DF44-998E-B5275E72171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8502" r="25047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93099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C41F632-51E5-A348-BCBD-761D3C590225}"/>
              </a:ext>
            </a:extLst>
          </p:cNvPr>
          <p:cNvSpPr txBox="1"/>
          <p:nvPr/>
        </p:nvSpPr>
        <p:spPr>
          <a:xfrm>
            <a:off x="2157413" y="428626"/>
            <a:ext cx="8254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Management Team-Capital Investment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27854BF-BD9F-9B4A-854E-5E65CDDB94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262629"/>
              </p:ext>
            </p:extLst>
          </p:nvPr>
        </p:nvGraphicFramePr>
        <p:xfrm>
          <a:off x="244279" y="1421195"/>
          <a:ext cx="4522788" cy="27804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1394">
                  <a:extLst>
                    <a:ext uri="{9D8B030D-6E8A-4147-A177-3AD203B41FA5}">
                      <a16:colId xmlns:a16="http://schemas.microsoft.com/office/drawing/2014/main" val="2079213752"/>
                    </a:ext>
                  </a:extLst>
                </a:gridCol>
                <a:gridCol w="2261394">
                  <a:extLst>
                    <a:ext uri="{9D8B030D-6E8A-4147-A177-3AD203B41FA5}">
                      <a16:colId xmlns:a16="http://schemas.microsoft.com/office/drawing/2014/main" val="2102970431"/>
                    </a:ext>
                  </a:extLst>
                </a:gridCol>
              </a:tblGrid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632460" algn="l"/>
                        </a:tabLst>
                      </a:pPr>
                      <a:r>
                        <a:rPr lang="en-GB" sz="1100">
                          <a:effectLst/>
                        </a:rPr>
                        <a:t>	             Expense: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                            Amount: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46323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Rent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£1500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53764227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Website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£1500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2588722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Registration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£250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4092213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Stocks, products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£21,000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2540384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Furniture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£30,000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3976776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Internet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£50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635500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Utilities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£900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56364153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Total: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£55,200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8054917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268F743-3033-5D4E-A925-780E2B9425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196" y="1420813"/>
            <a:ext cx="9637906" cy="626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1DEC46D3-C60A-5047-A407-8760551700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7002" y="1338592"/>
            <a:ext cx="3079760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monthly costs of the store after opening:</a:t>
            </a:r>
            <a:endParaRPr kumimoji="0" lang="en-US" altLang="en-US" sz="1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1C5C708-CE96-404F-B366-DE320A8F7A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74525"/>
              </p:ext>
            </p:extLst>
          </p:nvPr>
        </p:nvGraphicFramePr>
        <p:xfrm>
          <a:off x="5672387" y="1753698"/>
          <a:ext cx="5721350" cy="24675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60675">
                  <a:extLst>
                    <a:ext uri="{9D8B030D-6E8A-4147-A177-3AD203B41FA5}">
                      <a16:colId xmlns:a16="http://schemas.microsoft.com/office/drawing/2014/main" val="3873457043"/>
                    </a:ext>
                  </a:extLst>
                </a:gridCol>
                <a:gridCol w="2860675">
                  <a:extLst>
                    <a:ext uri="{9D8B030D-6E8A-4147-A177-3AD203B41FA5}">
                      <a16:colId xmlns:a16="http://schemas.microsoft.com/office/drawing/2014/main" val="3806757049"/>
                    </a:ext>
                  </a:extLst>
                </a:gridCol>
              </a:tblGrid>
              <a:tr h="3525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                           Expense: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                           Amount: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1379815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Rent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£1,500.00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8847162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Internet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£30.00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1469513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Council Tax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£150.00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0607107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Cleaning Service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£200.00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4679739"/>
                  </a:ext>
                </a:extLst>
              </a:tr>
              <a:tr h="35246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Bills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£900.00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890896"/>
                  </a:ext>
                </a:extLst>
              </a:tr>
              <a:tr h="35250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Total: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£2,780.00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76506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3195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Chart&#10;&#10;Description automatically generated">
            <a:extLst>
              <a:ext uri="{FF2B5EF4-FFF2-40B4-BE49-F238E27FC236}">
                <a16:creationId xmlns:a16="http://schemas.microsoft.com/office/drawing/2014/main" id="{2201CC2F-EE27-4F49-835C-442637DAB8D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083" y="457200"/>
            <a:ext cx="970383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8350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F70B14-D095-304A-9FE6-E86399391CB8}"/>
              </a:ext>
            </a:extLst>
          </p:cNvPr>
          <p:cNvSpPr txBox="1"/>
          <p:nvPr/>
        </p:nvSpPr>
        <p:spPr>
          <a:xfrm>
            <a:off x="242890" y="400050"/>
            <a:ext cx="1197768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   Reference:</a:t>
            </a:r>
          </a:p>
          <a:p>
            <a:r>
              <a:rPr lang="en-GB" sz="1000" dirty="0"/>
              <a:t>CFI (2020) Competitive Intensity. Available at: </a:t>
            </a:r>
            <a:r>
              <a:rPr lang="en-GB" sz="1000" u="sng" dirty="0">
                <a:hlinkClick r:id="rId2"/>
              </a:rPr>
              <a:t>https://corporatefinanceinstute.com/resources/knowledge/strategy/competitive-intensity/</a:t>
            </a:r>
            <a:r>
              <a:rPr lang="en-GB" sz="1000" dirty="0"/>
              <a:t>.</a:t>
            </a:r>
          </a:p>
          <a:p>
            <a:r>
              <a:rPr lang="en-GB" sz="1000" dirty="0"/>
              <a:t>(Accessed: 23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Danny </a:t>
            </a:r>
            <a:r>
              <a:rPr lang="en-GB" sz="1000" dirty="0" err="1"/>
              <a:t>Bonvissuto</a:t>
            </a:r>
            <a:r>
              <a:rPr lang="en-GB" sz="1000" dirty="0"/>
              <a:t> (2020) Plum, What, is a Plum? Available at: </a:t>
            </a:r>
            <a:r>
              <a:rPr lang="en-GB" sz="1000" u="sng" dirty="0">
                <a:hlinkClick r:id="rId3"/>
              </a:rPr>
              <a:t>https://www.webmd.com/food-recipes/benefits-plums</a:t>
            </a:r>
            <a:r>
              <a:rPr lang="en-GB" sz="1000" dirty="0"/>
              <a:t> </a:t>
            </a:r>
          </a:p>
          <a:p>
            <a:r>
              <a:rPr lang="en-GB" sz="1000" dirty="0"/>
              <a:t>(Accessed: 20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EIU (2022) Global economic impacts of the Russia-Ukraine war. Available at: </a:t>
            </a:r>
            <a:r>
              <a:rPr lang="en-GB" sz="1000" u="sng" dirty="0">
                <a:hlinkClick r:id="rId4"/>
              </a:rPr>
              <a:t>https://www.eiu.com/n/global-economic-implications-of-the-russia-ukraine-war/</a:t>
            </a:r>
            <a:r>
              <a:rPr lang="en-GB" sz="1000" dirty="0"/>
              <a:t>. </a:t>
            </a:r>
          </a:p>
          <a:p>
            <a:r>
              <a:rPr lang="en-GB" sz="1000" dirty="0"/>
              <a:t>(Accessed: 23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Frederic Meunier, </a:t>
            </a:r>
            <a:r>
              <a:rPr lang="en-GB" sz="1000" dirty="0" err="1"/>
              <a:t>Cyraine</a:t>
            </a:r>
            <a:r>
              <a:rPr lang="en-GB" sz="1000" dirty="0"/>
              <a:t> </a:t>
            </a:r>
            <a:r>
              <a:rPr lang="en-GB" sz="1000" dirty="0" err="1"/>
              <a:t>Coste</a:t>
            </a:r>
            <a:r>
              <a:rPr lang="en-GB" sz="1000" dirty="0"/>
              <a:t> and Ricardo Maia (2022). How did the COVID-19 pandemic influence the pace of new business formation? Available at: </a:t>
            </a:r>
            <a:r>
              <a:rPr lang="en-GB" sz="1000" u="sng" dirty="0">
                <a:hlinkClick r:id="rId5"/>
              </a:rPr>
              <a:t>https://blogs.worldbank.org/developmenttalk/how-did-covid-19-pandemic-influence-pace-new-business-formation</a:t>
            </a:r>
            <a:r>
              <a:rPr lang="en-GB" sz="1000" dirty="0"/>
              <a:t> </a:t>
            </a:r>
          </a:p>
          <a:p>
            <a:r>
              <a:rPr lang="en-GB" sz="1000" dirty="0"/>
              <a:t>(Accessed: 23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 err="1"/>
              <a:t>Gov.uk</a:t>
            </a:r>
            <a:r>
              <a:rPr lang="en-GB" sz="1000" dirty="0"/>
              <a:t> (2022) AFG DRIED FRUIT AND NUTS LTD. Available at: </a:t>
            </a:r>
            <a:r>
              <a:rPr lang="en-GB" sz="1000" u="sng" dirty="0">
                <a:hlinkClick r:id="rId6"/>
              </a:rPr>
              <a:t>https://www.find-and-update.company-information.service.gov.uk/company/12001341/filing-history</a:t>
            </a:r>
            <a:r>
              <a:rPr lang="en-GB" sz="1000" dirty="0"/>
              <a:t>. </a:t>
            </a:r>
          </a:p>
          <a:p>
            <a:r>
              <a:rPr lang="en-GB" sz="1000" dirty="0"/>
              <a:t>(Accessed: 20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 err="1"/>
              <a:t>Lupnicka</a:t>
            </a:r>
            <a:r>
              <a:rPr lang="en-GB" sz="1000" dirty="0"/>
              <a:t> </a:t>
            </a:r>
            <a:r>
              <a:rPr lang="en-GB" sz="1000" dirty="0" err="1"/>
              <a:t>Denisa</a:t>
            </a:r>
            <a:r>
              <a:rPr lang="en-GB" sz="1000" dirty="0"/>
              <a:t> and Dado Jaroslav (2013). Marketing Audit and Factors Influencing Its Use in Practice of Companies (From an Expert Point of View). Available at: </a:t>
            </a:r>
            <a:r>
              <a:rPr lang="en-GB" sz="1000" u="sng" dirty="0">
                <a:hlinkClick r:id="rId7"/>
              </a:rPr>
              <a:t>https://www.semanticscholar.org/paper/Marketing-Audit-and-Factors-Influencing.Its-Use-in-Denisa-Jaroslav/e7cfc47981afe0f270065801627e289347647b84</a:t>
            </a:r>
            <a:r>
              <a:rPr lang="en-GB" sz="1000" dirty="0"/>
              <a:t> </a:t>
            </a:r>
          </a:p>
          <a:p>
            <a:r>
              <a:rPr lang="en-GB" sz="1000" dirty="0"/>
              <a:t>(Accessed: 26 June).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MindTools (2022) SWOT Analysis. Understanding Your Business, Informing Your Strategy. Available at: </a:t>
            </a:r>
            <a:r>
              <a:rPr lang="en-GB" sz="1000" u="sng" dirty="0">
                <a:hlinkClick r:id="rId8"/>
              </a:rPr>
              <a:t>https://www.mindtools.com/pages/artiche/newTMC_05.htm</a:t>
            </a:r>
            <a:r>
              <a:rPr lang="en-GB" sz="1000" dirty="0"/>
              <a:t>. </a:t>
            </a:r>
          </a:p>
          <a:p>
            <a:r>
              <a:rPr lang="en-GB" sz="1000" dirty="0"/>
              <a:t>(Accessed: 20 June).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 err="1"/>
              <a:t>Nerdynant</a:t>
            </a:r>
            <a:r>
              <a:rPr lang="en-GB" sz="1000" dirty="0"/>
              <a:t> and </a:t>
            </a:r>
            <a:r>
              <a:rPr lang="en-GB" sz="1000" dirty="0" err="1"/>
              <a:t>Rashain</a:t>
            </a:r>
            <a:r>
              <a:rPr lang="en-GB" sz="1000" dirty="0"/>
              <a:t>, P. (2017). The Pestle Analysis; pp.2</a:t>
            </a:r>
          </a:p>
          <a:p>
            <a:r>
              <a:rPr lang="en-GB" sz="1000" dirty="0"/>
              <a:t>Roya </a:t>
            </a:r>
            <a:r>
              <a:rPr lang="en-GB" sz="1000" dirty="0" err="1"/>
              <a:t>Zeitoune</a:t>
            </a:r>
            <a:r>
              <a:rPr lang="en-GB" sz="1000" dirty="0"/>
              <a:t>/October 2020</a:t>
            </a:r>
          </a:p>
          <a:p>
            <a:r>
              <a:rPr lang="en-GB" sz="1000" dirty="0"/>
              <a:t>(Accessed: 26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Violeta </a:t>
            </a:r>
            <a:r>
              <a:rPr lang="en-GB" sz="1000" dirty="0" err="1"/>
              <a:t>Radulescu</a:t>
            </a:r>
            <a:r>
              <a:rPr lang="en-GB" sz="1000" dirty="0"/>
              <a:t> (2012). International journal of Academic research in Economics and Management sciences; 1 (5) pp.222.</a:t>
            </a:r>
          </a:p>
          <a:p>
            <a:r>
              <a:rPr lang="en-GB" sz="1000" dirty="0"/>
              <a:t>(Accessed: 25 June 2022).</a:t>
            </a:r>
          </a:p>
          <a:p>
            <a:r>
              <a:rPr lang="en-GB" sz="1000" dirty="0"/>
              <a:t> </a:t>
            </a:r>
          </a:p>
          <a:p>
            <a:r>
              <a:rPr lang="en-GB" sz="1000" dirty="0"/>
              <a:t>Watan Dry Fruits Ltd (2022). About us. Available at: </a:t>
            </a:r>
            <a:r>
              <a:rPr lang="en-GB" sz="1000" u="sng" dirty="0">
                <a:hlinkClick r:id="rId9"/>
              </a:rPr>
              <a:t>https://watandryfruits.business.site/</a:t>
            </a:r>
            <a:r>
              <a:rPr lang="en-GB" sz="1000" dirty="0"/>
              <a:t>. </a:t>
            </a:r>
          </a:p>
          <a:p>
            <a:r>
              <a:rPr lang="en-GB" sz="1000" dirty="0"/>
              <a:t>(Accessed: 23 June 2022).</a:t>
            </a:r>
          </a:p>
          <a:p>
            <a:r>
              <a:rPr lang="en-GB" sz="1000" b="1" dirty="0"/>
              <a:t> </a:t>
            </a:r>
            <a:endParaRPr lang="en-GB" sz="1000" dirty="0"/>
          </a:p>
          <a:p>
            <a:endParaRPr lang="en-US" sz="1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976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5522</TotalTime>
  <Words>908</Words>
  <Application>Microsoft Macintosh PowerPoint</Application>
  <PresentationFormat>Widescreen</PresentationFormat>
  <Paragraphs>164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Symbol</vt:lpstr>
      <vt:lpstr>Office Theme</vt:lpstr>
      <vt:lpstr>PowerPoint Presentation</vt:lpstr>
      <vt:lpstr>                    Executive Summary</vt:lpstr>
      <vt:lpstr>Business/Company Overview</vt:lpstr>
      <vt:lpstr>Product and Services</vt:lpstr>
      <vt:lpstr>Marketing Audit- Competitors Analysis </vt:lpstr>
      <vt:lpstr>Market Audit-SWOT Analysis</vt:lpstr>
      <vt:lpstr>Market Audit-PESTLE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Florek</dc:creator>
  <cp:lastModifiedBy>Maria Florek</cp:lastModifiedBy>
  <cp:revision>19</cp:revision>
  <dcterms:created xsi:type="dcterms:W3CDTF">2022-06-23T18:04:46Z</dcterms:created>
  <dcterms:modified xsi:type="dcterms:W3CDTF">2022-06-27T14:25:39Z</dcterms:modified>
</cp:coreProperties>
</file>