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68" r:id="rId2"/>
    <p:sldId id="324" r:id="rId3"/>
    <p:sldId id="326" r:id="rId4"/>
    <p:sldId id="329" r:id="rId5"/>
    <p:sldId id="317" r:id="rId6"/>
    <p:sldId id="333" r:id="rId7"/>
    <p:sldId id="334" r:id="rId8"/>
    <p:sldId id="336" r:id="rId9"/>
    <p:sldId id="337" r:id="rId10"/>
    <p:sldId id="338" r:id="rId11"/>
    <p:sldId id="340" r:id="rId12"/>
    <p:sldId id="343" r:id="rId13"/>
    <p:sldId id="350" r:id="rId14"/>
    <p:sldId id="351" r:id="rId15"/>
    <p:sldId id="345" r:id="rId16"/>
    <p:sldId id="353" r:id="rId17"/>
    <p:sldId id="354" r:id="rId18"/>
    <p:sldId id="356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Norman" initials="N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69" d="100"/>
          <a:sy n="69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2BBD6E-3E55-4DB2-B72B-18896DC58B44}" type="datetimeFigureOut">
              <a:rPr lang="en-GB" smtClean="0"/>
              <a:t>01/12/2019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33457C-464B-460B-A9F0-43B55C286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2708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33457C-464B-460B-A9F0-43B55C286E9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9032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66CBA-5283-4645-BE52-9A6EC7ED0E1E}" type="datetimeFigureOut">
              <a:rPr lang="en-GB" smtClean="0"/>
              <a:t>01/12/2019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084C1-8DED-4C66-8AF9-9C5E40B184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380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66CBA-5283-4645-BE52-9A6EC7ED0E1E}" type="datetimeFigureOut">
              <a:rPr lang="en-GB" smtClean="0"/>
              <a:t>01/12/2019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084C1-8DED-4C66-8AF9-9C5E40B184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997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66CBA-5283-4645-BE52-9A6EC7ED0E1E}" type="datetimeFigureOut">
              <a:rPr lang="en-GB" smtClean="0"/>
              <a:t>01/12/2019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084C1-8DED-4C66-8AF9-9C5E40B184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363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66CBA-5283-4645-BE52-9A6EC7ED0E1E}" type="datetimeFigureOut">
              <a:rPr lang="en-GB" smtClean="0"/>
              <a:t>01/12/2019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084C1-8DED-4C66-8AF9-9C5E40B184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2068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66CBA-5283-4645-BE52-9A6EC7ED0E1E}" type="datetimeFigureOut">
              <a:rPr lang="en-GB" smtClean="0"/>
              <a:t>01/12/2019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084C1-8DED-4C66-8AF9-9C5E40B184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061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66CBA-5283-4645-BE52-9A6EC7ED0E1E}" type="datetimeFigureOut">
              <a:rPr lang="en-GB" smtClean="0"/>
              <a:t>01/12/2019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084C1-8DED-4C66-8AF9-9C5E40B184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2737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66CBA-5283-4645-BE52-9A6EC7ED0E1E}" type="datetimeFigureOut">
              <a:rPr lang="en-GB" smtClean="0"/>
              <a:t>01/12/2019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084C1-8DED-4C66-8AF9-9C5E40B184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04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66CBA-5283-4645-BE52-9A6EC7ED0E1E}" type="datetimeFigureOut">
              <a:rPr lang="en-GB" smtClean="0"/>
              <a:t>01/12/2019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084C1-8DED-4C66-8AF9-9C5E40B184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536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66CBA-5283-4645-BE52-9A6EC7ED0E1E}" type="datetimeFigureOut">
              <a:rPr lang="en-GB" smtClean="0"/>
              <a:t>01/12/2019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084C1-8DED-4C66-8AF9-9C5E40B184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3479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66CBA-5283-4645-BE52-9A6EC7ED0E1E}" type="datetimeFigureOut">
              <a:rPr lang="en-GB" smtClean="0"/>
              <a:t>01/12/2019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084C1-8DED-4C66-8AF9-9C5E40B184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8694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66CBA-5283-4645-BE52-9A6EC7ED0E1E}" type="datetimeFigureOut">
              <a:rPr lang="en-GB" smtClean="0"/>
              <a:t>01/12/2019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084C1-8DED-4C66-8AF9-9C5E40B184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2899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366CBA-5283-4645-BE52-9A6EC7ED0E1E}" type="datetimeFigureOut">
              <a:rPr lang="en-GB" smtClean="0"/>
              <a:t>01/12/2019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8084C1-8DED-4C66-8AF9-9C5E40B184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392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476672"/>
            <a:ext cx="8208912" cy="5760640"/>
          </a:xfrm>
        </p:spPr>
        <p:txBody>
          <a:bodyPr>
            <a:normAutofit fontScale="92500" lnSpcReduction="10000"/>
          </a:bodyPr>
          <a:lstStyle/>
          <a:p>
            <a:pPr algn="l">
              <a:spcAft>
                <a:spcPts val="0"/>
              </a:spcAft>
            </a:pPr>
            <a:r>
              <a:rPr lang="en-GB" sz="1400" b="1" kern="1400" dirty="0">
                <a:solidFill>
                  <a:srgbClr val="00B05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Welsh Historic Gardens Trust</a:t>
            </a:r>
          </a:p>
          <a:p>
            <a:pPr algn="l">
              <a:spcAft>
                <a:spcPts val="0"/>
              </a:spcAft>
            </a:pPr>
            <a:r>
              <a:rPr lang="en-GB" sz="1400" b="1" kern="1400" dirty="0">
                <a:solidFill>
                  <a:srgbClr val="00B05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Carmarthenshire Branch</a:t>
            </a:r>
          </a:p>
          <a:p>
            <a:pPr algn="l">
              <a:spcAft>
                <a:spcPts val="0"/>
              </a:spcAft>
            </a:pPr>
            <a:r>
              <a:rPr lang="en-GB" sz="1400" b="1" kern="1400" dirty="0">
                <a:solidFill>
                  <a:srgbClr val="00B05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Ymddiriedolaeth Gerddi Hanesyddol Cymru</a:t>
            </a:r>
          </a:p>
          <a:p>
            <a:pPr algn="l">
              <a:spcAft>
                <a:spcPts val="0"/>
              </a:spcAft>
            </a:pPr>
            <a:r>
              <a:rPr lang="en-GB" sz="1400" b="1" kern="1400" dirty="0">
                <a:solidFill>
                  <a:srgbClr val="00B05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Cangen Sir Gaerfyrddin</a:t>
            </a:r>
          </a:p>
          <a:p>
            <a:r>
              <a:rPr lang="en-GB" sz="2800" b="1" kern="1400" dirty="0" smtClean="0">
                <a:solidFill>
                  <a:srgbClr val="000000"/>
                </a:solidFill>
                <a:effectLst/>
                <a:latin typeface="Arial"/>
                <a:ea typeface="Times New Roman"/>
              </a:rPr>
              <a:t>   </a:t>
            </a:r>
          </a:p>
          <a:p>
            <a:pPr marL="457200" indent="-457200"/>
            <a:endParaRPr lang="en-GB" kern="1400" dirty="0" smtClean="0">
              <a:solidFill>
                <a:srgbClr val="000000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457200" indent="-457200"/>
            <a:r>
              <a:rPr lang="en-GB" sz="3500" b="1" kern="1400" dirty="0" err="1" smtClean="0">
                <a:solidFill>
                  <a:schemeClr val="accent6">
                    <a:lumMod val="50000"/>
                  </a:schemeClr>
                </a:solidFill>
                <a:effectLst/>
                <a:latin typeface="Calibri" panose="020F050202020403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Brynhyfryd</a:t>
            </a:r>
            <a:endParaRPr lang="en-GB" sz="3500" b="1" kern="1400" dirty="0" smtClean="0">
              <a:solidFill>
                <a:schemeClr val="accent6">
                  <a:lumMod val="50000"/>
                </a:schemeClr>
              </a:solidFill>
              <a:effectLst/>
              <a:latin typeface="Calibri" panose="020F050202020403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457200" indent="-457200"/>
            <a:r>
              <a:rPr lang="en-GB" sz="3500" b="1" kern="1400" dirty="0" smtClean="0">
                <a:solidFill>
                  <a:schemeClr val="accent6">
                    <a:lumMod val="50000"/>
                  </a:schemeClr>
                </a:solidFill>
                <a:latin typeface="Calibri" panose="020F050202020403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Community Conservation Project</a:t>
            </a:r>
          </a:p>
          <a:p>
            <a:pPr marL="457200" indent="-457200"/>
            <a:endParaRPr lang="en-GB" b="1" kern="1400" dirty="0" smtClean="0">
              <a:solidFill>
                <a:schemeClr val="accent6">
                  <a:lumMod val="50000"/>
                </a:schemeClr>
              </a:solidFill>
              <a:latin typeface="Calibri" panose="020F050202020403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457200" indent="-457200"/>
            <a:r>
              <a:rPr lang="en-GB" sz="4800" b="1" kern="1400" dirty="0" smtClean="0">
                <a:solidFill>
                  <a:schemeClr val="accent6">
                    <a:lumMod val="50000"/>
                  </a:schemeClr>
                </a:solidFill>
                <a:latin typeface="Calibri" panose="020F050202020403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First Steps</a:t>
            </a:r>
            <a:endParaRPr lang="en-GB" sz="4800" b="1" kern="1400" dirty="0" smtClean="0">
              <a:solidFill>
                <a:srgbClr val="000000"/>
              </a:solidFill>
              <a:latin typeface="Calibri" panose="020F050202020403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457200" indent="-457200"/>
            <a:endParaRPr lang="en-GB" kern="1400" dirty="0">
              <a:solidFill>
                <a:srgbClr val="000000"/>
              </a:solidFill>
              <a:effectLst/>
              <a:latin typeface="Times New Roman"/>
              <a:ea typeface="Times New Roman"/>
            </a:endParaRPr>
          </a:p>
          <a:p>
            <a:pPr marL="457200" indent="-457200"/>
            <a:r>
              <a:rPr lang="en-GB" kern="1400" dirty="0" smtClean="0">
                <a:solidFill>
                  <a:srgbClr val="000000"/>
                </a:solidFill>
                <a:effectLst/>
                <a:latin typeface="Times New Roman"/>
                <a:ea typeface="Times New Roman"/>
              </a:rPr>
              <a:t> </a:t>
            </a:r>
          </a:p>
          <a:p>
            <a:pPr marL="457200" indent="-457200"/>
            <a:r>
              <a:rPr lang="en-GB" kern="1400" dirty="0" smtClean="0">
                <a:solidFill>
                  <a:srgbClr val="000000"/>
                </a:solidFill>
                <a:effectLst/>
                <a:latin typeface="Times New Roman"/>
                <a:ea typeface="Times New Roman"/>
              </a:rPr>
              <a:t> </a:t>
            </a:r>
            <a:endParaRPr lang="en-GB" kern="1400" dirty="0">
              <a:solidFill>
                <a:srgbClr val="000000"/>
              </a:solidFill>
              <a:effectLst/>
              <a:latin typeface="Times New Roman"/>
              <a:ea typeface="Times New Roman"/>
            </a:endParaRPr>
          </a:p>
        </p:txBody>
      </p:sp>
      <p:pic>
        <p:nvPicPr>
          <p:cNvPr id="5" name="Picture 4" descr="C:\Users\Jennie Eyers\Documents\Pen'gare Jennie 2013\Graphics &amp; Leaflets\HLF logo.jpg"/>
          <p:cNvPicPr/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76256" y="5229200"/>
            <a:ext cx="1800200" cy="12241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3835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3568" y="836712"/>
            <a:ext cx="7704856" cy="62786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b="1" dirty="0" smtClean="0">
                <a:solidFill>
                  <a:schemeClr val="accent6">
                    <a:lumMod val="50000"/>
                  </a:schemeClr>
                </a:solidFill>
              </a:rPr>
              <a:t>Confirmed So Far</a:t>
            </a: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Potential Historic Asset of Special </a:t>
            </a:r>
            <a:r>
              <a:rPr lang="en-GB" sz="2400" dirty="0" smtClean="0">
                <a:solidFill>
                  <a:schemeClr val="accent6">
                    <a:lumMod val="50000"/>
                  </a:schemeClr>
                </a:solidFill>
              </a:rPr>
              <a:t>Local Interest *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accent6">
                    <a:lumMod val="50000"/>
                  </a:schemeClr>
                </a:solidFill>
              </a:rPr>
              <a:t>Welsh Historic Gardens Trust (WHGT) &amp; Dyfed Archaeological Trust (DAT</a:t>
            </a:r>
            <a:r>
              <a:rPr lang="en-GB" sz="2400" dirty="0" smtClean="0">
                <a:solidFill>
                  <a:schemeClr val="accent6">
                    <a:lumMod val="50000"/>
                  </a:schemeClr>
                </a:solidFill>
              </a:rPr>
              <a:t>), </a:t>
            </a:r>
            <a:r>
              <a:rPr lang="en-GB" sz="2400" dirty="0" smtClean="0">
                <a:solidFill>
                  <a:schemeClr val="accent6">
                    <a:lumMod val="50000"/>
                  </a:schemeClr>
                </a:solidFill>
              </a:rPr>
              <a:t>plus Owners - all on board</a:t>
            </a: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accent6">
                    <a:lumMod val="50000"/>
                  </a:schemeClr>
                </a:solidFill>
              </a:rPr>
              <a:t>Remnants </a:t>
            </a: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of gardenesque pleasure grounds  </a:t>
            </a:r>
            <a:r>
              <a:rPr lang="en-GB" sz="2400" dirty="0" smtClean="0">
                <a:solidFill>
                  <a:schemeClr val="accent6">
                    <a:lumMod val="50000"/>
                  </a:schemeClr>
                </a:solidFill>
              </a:rPr>
              <a:t>&amp; </a:t>
            </a: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walled </a:t>
            </a:r>
            <a:r>
              <a:rPr lang="en-GB" sz="2400" dirty="0" smtClean="0">
                <a:solidFill>
                  <a:schemeClr val="accent6">
                    <a:lumMod val="50000"/>
                  </a:schemeClr>
                </a:solidFill>
              </a:rPr>
              <a:t>kitchen garden confirmed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accent6">
                    <a:lumMod val="50000"/>
                  </a:schemeClr>
                </a:solidFill>
              </a:rPr>
              <a:t>Tywi oxbow lake SSSI is part of </a:t>
            </a: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landscape </a:t>
            </a:r>
            <a:r>
              <a:rPr lang="en-GB" sz="2400" dirty="0" smtClean="0">
                <a:solidFill>
                  <a:schemeClr val="accent6">
                    <a:lumMod val="50000"/>
                  </a:schemeClr>
                </a:solidFill>
              </a:rPr>
              <a:t>design</a:t>
            </a:r>
          </a:p>
          <a:p>
            <a:endParaRPr lang="en-GB" sz="24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accent6">
                    <a:lumMod val="50000"/>
                  </a:schemeClr>
                </a:solidFill>
              </a:rPr>
              <a:t>Research funding complete.</a:t>
            </a:r>
          </a:p>
          <a:p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100" dirty="0" smtClean="0">
                <a:solidFill>
                  <a:schemeClr val="accent6">
                    <a:lumMod val="50000"/>
                  </a:schemeClr>
                </a:solidFill>
              </a:rPr>
              <a:t>* </a:t>
            </a:r>
            <a:r>
              <a:rPr lang="en-GB" sz="1100" dirty="0" err="1" smtClean="0">
                <a:solidFill>
                  <a:schemeClr val="accent6">
                    <a:lumMod val="50000"/>
                  </a:schemeClr>
                </a:solidFill>
              </a:rPr>
              <a:t>cadw.gov.wales</a:t>
            </a:r>
            <a:r>
              <a:rPr lang="en-GB" sz="1100" dirty="0" smtClean="0">
                <a:solidFill>
                  <a:schemeClr val="accent6">
                    <a:lumMod val="50000"/>
                  </a:schemeClr>
                </a:solidFill>
              </a:rPr>
              <a:t>/sites/default/files/2019-05/Managing%20Lists%20of%20Historic%20Assets%20of%20Special%20Local%20Interest%20in%20Wales%20EN.pd</a:t>
            </a:r>
            <a:endParaRPr lang="en-GB" sz="11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38670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The Place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83768" y="1484784"/>
            <a:ext cx="3960440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5797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Entrance Drive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08782" y="1556792"/>
            <a:ext cx="7023728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2687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Walled Garden Entrance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55776" y="1600200"/>
            <a:ext cx="4248471" cy="4781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8397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Walled Garden Interior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03648" y="1484784"/>
            <a:ext cx="6378809" cy="4661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8062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Bothy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87625" y="1844824"/>
            <a:ext cx="6552728" cy="4272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19027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Wall Fruit Label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051720" y="1600200"/>
            <a:ext cx="5040560" cy="4637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9805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Lake Edge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75656" y="1484784"/>
            <a:ext cx="5976664" cy="4533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9394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Steps to Terrace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55776" y="1268760"/>
            <a:ext cx="4032447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8597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Veteran Pine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15616" y="1412776"/>
            <a:ext cx="6552729" cy="4824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673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Does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Brynhyfryd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: 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Contribute to local character and distinctiveness?</a:t>
            </a:r>
          </a:p>
          <a:p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Contain compelling archaeology?</a:t>
            </a:r>
          </a:p>
          <a:p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Illustrate important aspects of the County’s past?</a:t>
            </a:r>
          </a:p>
          <a:p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Enhance the settings of other historic sites? </a:t>
            </a:r>
          </a:p>
          <a:p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Contribute to local identity or collective memory?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7330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sz="4900" dirty="0">
                <a:solidFill>
                  <a:schemeClr val="accent6">
                    <a:lumMod val="50000"/>
                  </a:schemeClr>
                </a:solidFill>
              </a:rPr>
              <a:t>How It Will Work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Managed 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by a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Steering Group, advised by the WHGT Conservation 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Officer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Supervised 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by a qualified and experienced historic landscape 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consultant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Advised and assisted by the 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DAT, 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as part of its community programme.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3174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Setting It Up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Convene 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Steering 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Group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Agree Project Brief</a:t>
            </a:r>
          </a:p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Draft 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Action Plan</a:t>
            </a:r>
          </a:p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Appoint 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Conservation Architect </a:t>
            </a:r>
            <a:endParaRPr lang="en-GB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Volunteer Team – Recruit – Equip - Train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7778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With What 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Outcomes?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Brynhyfryd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confirmed 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as 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Historic 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Asset of Special Local Interest to 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Carmarthenshire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Negotiated lease 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for a conservation and access 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project</a:t>
            </a:r>
          </a:p>
          <a:p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C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ommunity conservation group set up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More research on 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historic 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development </a:t>
            </a:r>
          </a:p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NRW consulted on SSSI management plan  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Partner 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with 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other 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initiatives in the Tywi 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valley.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0445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Getting More People Involved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7200" y="1916832"/>
            <a:ext cx="4038600" cy="36756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39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09700" y="1600200"/>
            <a:ext cx="3715599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5965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And Most Important!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59632" y="1556792"/>
            <a:ext cx="6336704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4456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sz="1300" dirty="0" smtClean="0">
                <a:solidFill>
                  <a:srgbClr val="00B05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/>
            </a:r>
            <a:br>
              <a:rPr lang="en-GB" sz="1300" dirty="0" smtClean="0">
                <a:solidFill>
                  <a:srgbClr val="00B05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</a:br>
            <a:r>
              <a:rPr lang="en-GB" sz="1300" dirty="0">
                <a:solidFill>
                  <a:srgbClr val="00B05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/>
            </a:r>
            <a:br>
              <a:rPr lang="en-GB" sz="1300" dirty="0">
                <a:solidFill>
                  <a:srgbClr val="00B05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</a:br>
            <a:r>
              <a:rPr lang="en-GB" sz="1600" b="1" dirty="0" smtClean="0">
                <a:solidFill>
                  <a:srgbClr val="00B05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Welsh </a:t>
            </a:r>
            <a:r>
              <a:rPr lang="en-GB" sz="1600" b="1" dirty="0">
                <a:solidFill>
                  <a:srgbClr val="00B05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Historic Gardens Trust</a:t>
            </a:r>
            <a:br>
              <a:rPr lang="en-GB" sz="1600" b="1" dirty="0">
                <a:solidFill>
                  <a:srgbClr val="00B05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</a:br>
            <a:r>
              <a:rPr lang="en-GB" sz="1600" b="1" dirty="0">
                <a:solidFill>
                  <a:srgbClr val="00B05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Carmarthenshire Branch</a:t>
            </a:r>
            <a:br>
              <a:rPr lang="en-GB" sz="1600" b="1" dirty="0">
                <a:solidFill>
                  <a:srgbClr val="00B05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</a:br>
            <a:r>
              <a:rPr lang="en-GB" sz="1600" b="1" dirty="0">
                <a:solidFill>
                  <a:srgbClr val="00B05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Ymddiriedolaeth Gerddi Hanesyddol Cymru</a:t>
            </a:r>
            <a:br>
              <a:rPr lang="en-GB" sz="1600" b="1" dirty="0">
                <a:solidFill>
                  <a:srgbClr val="00B05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</a:br>
            <a:r>
              <a:rPr lang="en-GB" sz="1600" b="1" dirty="0">
                <a:solidFill>
                  <a:srgbClr val="00B05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Cangen Sir Gaerfyrddin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kern="1400" dirty="0" smtClean="0">
              <a:solidFill>
                <a:schemeClr val="accent6">
                  <a:lumMod val="50000"/>
                </a:schemeClr>
              </a:solidFill>
              <a:latin typeface="Calibri" panose="020F050202020403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indent="0" algn="ctr">
              <a:buNone/>
            </a:pPr>
            <a:r>
              <a:rPr lang="en-GB" b="1" kern="1400" dirty="0" err="1" smtClean="0">
                <a:solidFill>
                  <a:schemeClr val="accent6">
                    <a:lumMod val="50000"/>
                  </a:schemeClr>
                </a:solidFill>
                <a:latin typeface="Calibri" panose="020F050202020403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Brynhyfryd</a:t>
            </a:r>
            <a:endParaRPr lang="en-GB" b="1" kern="1400" dirty="0">
              <a:solidFill>
                <a:schemeClr val="accent6">
                  <a:lumMod val="50000"/>
                </a:schemeClr>
              </a:solidFill>
              <a:latin typeface="Calibri" panose="020F050202020403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indent="0" algn="ctr">
              <a:buNone/>
            </a:pPr>
            <a:r>
              <a:rPr lang="en-GB" b="1" kern="1400" dirty="0">
                <a:solidFill>
                  <a:schemeClr val="accent6">
                    <a:lumMod val="50000"/>
                  </a:schemeClr>
                </a:solidFill>
                <a:latin typeface="Calibri" panose="020F050202020403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Community Conservation </a:t>
            </a:r>
            <a:r>
              <a:rPr lang="en-GB" b="1" kern="1400" dirty="0" smtClean="0">
                <a:solidFill>
                  <a:schemeClr val="accent6">
                    <a:lumMod val="50000"/>
                  </a:schemeClr>
                </a:solidFill>
                <a:latin typeface="Calibri" panose="020F050202020403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Project</a:t>
            </a:r>
          </a:p>
          <a:p>
            <a:pPr marL="0" indent="0" algn="ctr">
              <a:buNone/>
            </a:pPr>
            <a:endParaRPr lang="en-GB" b="1" kern="1400" dirty="0" smtClean="0">
              <a:solidFill>
                <a:schemeClr val="accent6">
                  <a:lumMod val="50000"/>
                </a:schemeClr>
              </a:solidFill>
              <a:latin typeface="Calibri" panose="020F050202020403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indent="0" algn="ctr">
              <a:buNone/>
            </a:pPr>
            <a:r>
              <a:rPr lang="en-GB" sz="4400" b="1" kern="1400" dirty="0" smtClean="0">
                <a:solidFill>
                  <a:schemeClr val="accent6">
                    <a:lumMod val="50000"/>
                  </a:schemeClr>
                </a:solidFill>
                <a:latin typeface="Calibri" panose="020F050202020403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Shall We Start?</a:t>
            </a:r>
            <a:endParaRPr lang="en-GB" sz="4400" b="1" kern="1400" dirty="0">
              <a:solidFill>
                <a:schemeClr val="accent6">
                  <a:lumMod val="50000"/>
                </a:schemeClr>
              </a:solidFill>
              <a:latin typeface="Calibri" panose="020F050202020403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87575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1417</TotalTime>
  <Words>252</Words>
  <Application>Microsoft Office PowerPoint</Application>
  <PresentationFormat>On-screen Show (4:3)</PresentationFormat>
  <Paragraphs>72</Paragraphs>
  <Slides>18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PowerPoint Presentation</vt:lpstr>
      <vt:lpstr>PowerPoint Presentation</vt:lpstr>
      <vt:lpstr>The Place</vt:lpstr>
      <vt:lpstr>Entrance Drive</vt:lpstr>
      <vt:lpstr>Walled Garden Entrance</vt:lpstr>
      <vt:lpstr>Walled Garden Interior</vt:lpstr>
      <vt:lpstr>Bothy</vt:lpstr>
      <vt:lpstr>Wall Fruit Label</vt:lpstr>
      <vt:lpstr>Lake Edge</vt:lpstr>
      <vt:lpstr>Steps to Terrace</vt:lpstr>
      <vt:lpstr>Veteran Pine</vt:lpstr>
      <vt:lpstr>Does Brynhyfryd: </vt:lpstr>
      <vt:lpstr>How It Will Work </vt:lpstr>
      <vt:lpstr> Setting It Up</vt:lpstr>
      <vt:lpstr>With What Outcomes?</vt:lpstr>
      <vt:lpstr>Getting More People Involved</vt:lpstr>
      <vt:lpstr>And Most Important!</vt:lpstr>
      <vt:lpstr>  Welsh Historic Gardens Trust Carmarthenshire Branch Ymddiriedolaeth Gerddi Hanesyddol Cymru Cangen Sir Gaerfyrddin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Eyers</dc:creator>
  <cp:lastModifiedBy>Norman</cp:lastModifiedBy>
  <cp:revision>213</cp:revision>
  <dcterms:created xsi:type="dcterms:W3CDTF">2015-03-23T14:11:11Z</dcterms:created>
  <dcterms:modified xsi:type="dcterms:W3CDTF">2019-12-01T19:13:16Z</dcterms:modified>
</cp:coreProperties>
</file>