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75" r:id="rId3"/>
    <p:sldId id="269" r:id="rId4"/>
    <p:sldId id="279" r:id="rId5"/>
    <p:sldId id="257" r:id="rId6"/>
    <p:sldId id="261" r:id="rId7"/>
    <p:sldId id="262" r:id="rId8"/>
    <p:sldId id="263" r:id="rId9"/>
    <p:sldId id="264" r:id="rId10"/>
    <p:sldId id="256" r:id="rId11"/>
    <p:sldId id="268" r:id="rId12"/>
    <p:sldId id="274" r:id="rId13"/>
    <p:sldId id="260" r:id="rId14"/>
    <p:sldId id="273" r:id="rId15"/>
    <p:sldId id="280" r:id="rId16"/>
    <p:sldId id="276" r:id="rId17"/>
    <p:sldId id="277" r:id="rId18"/>
    <p:sldId id="259" r:id="rId19"/>
    <p:sldId id="271" r:id="rId20"/>
  </p:sldIdLst>
  <p:sldSz cx="12192000" cy="6858000"/>
  <p:notesSz cx="6724650" cy="9774238"/>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57AE49-0CAD-06A9-9A48-3EBF6D4BF40E}" v="2195" dt="2022-11-07T19:55:23.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94660"/>
  </p:normalViewPr>
  <p:slideViewPr>
    <p:cSldViewPr snapToGrid="0">
      <p:cViewPr varScale="1">
        <p:scale>
          <a:sx n="92" d="100"/>
          <a:sy n="92" d="100"/>
        </p:scale>
        <p:origin x="102" y="2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19/10/2023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19/10/2023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19/10/2023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CejhQC9hUO8?feature=oembe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IeHcsFqK7So?feature=oembed"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36" name="Freeform: Shape 11">
            <a:extLst>
              <a:ext uri="{FF2B5EF4-FFF2-40B4-BE49-F238E27FC236}">
                <a16:creationId xmlns:a16="http://schemas.microsoft.com/office/drawing/2014/main" id="{CBCB02B1-1B82-403C-B7D2-E2CED1882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CCDE13A7-6382-4A67-BEBE-4FF1F37C7F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5" name="Freeform: Shape 14">
              <a:extLst>
                <a:ext uri="{FF2B5EF4-FFF2-40B4-BE49-F238E27FC236}">
                  <a16:creationId xmlns:a16="http://schemas.microsoft.com/office/drawing/2014/main" id="{E9978FC9-2E40-4257-8D97-FAB20CA4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740ABB98-77BA-4C40-8121-34D196E58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41AA752E-66C1-4835-8A3C-556475159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17">
              <a:extLst>
                <a:ext uri="{FF2B5EF4-FFF2-40B4-BE49-F238E27FC236}">
                  <a16:creationId xmlns:a16="http://schemas.microsoft.com/office/drawing/2014/main" id="{EE9555AB-2295-4939-AEC9-B2CBFCB4CC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97499201-5A2C-48B3-9B02-5519B8829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D3FC2AE7-C60C-4C48-BCAE-410BB6C3D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40EA1593-6BC9-441E-8F3C-46DD50F81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2" name="Title 1">
            <a:extLst>
              <a:ext uri="{FF2B5EF4-FFF2-40B4-BE49-F238E27FC236}">
                <a16:creationId xmlns:a16="http://schemas.microsoft.com/office/drawing/2014/main" id="{EA8F23CA-F165-24FD-B93E-4B9B796CAFED}"/>
              </a:ext>
            </a:extLst>
          </p:cNvPr>
          <p:cNvSpPr>
            <a:spLocks noGrp="1"/>
          </p:cNvSpPr>
          <p:nvPr>
            <p:ph type="ctrTitle"/>
          </p:nvPr>
        </p:nvSpPr>
        <p:spPr>
          <a:xfrm>
            <a:off x="3371787" y="1365704"/>
            <a:ext cx="6414645" cy="2763551"/>
          </a:xfrm>
        </p:spPr>
        <p:txBody>
          <a:bodyPr anchor="b">
            <a:normAutofit/>
          </a:bodyPr>
          <a:lstStyle/>
          <a:p>
            <a:r>
              <a:rPr lang="en-GB" sz="5200" b="1" dirty="0">
                <a:cs typeface="Calibri Light"/>
              </a:rPr>
              <a:t>Framing Therapeutic </a:t>
            </a:r>
            <a:r>
              <a:rPr lang="en-GB" sz="5200" b="1">
                <a:cs typeface="Calibri Light"/>
              </a:rPr>
              <a:t>Practice (ECPR7001)</a:t>
            </a:r>
            <a:br>
              <a:rPr lang="en-GB" sz="5200" b="1" dirty="0">
                <a:solidFill>
                  <a:schemeClr val="tx2"/>
                </a:solidFill>
                <a:cs typeface="Calibri Light"/>
              </a:rPr>
            </a:br>
            <a:r>
              <a:rPr lang="en-GB" sz="5200" b="1">
                <a:solidFill>
                  <a:schemeClr val="tx2"/>
                </a:solidFill>
                <a:cs typeface="Calibri Light"/>
              </a:rPr>
              <a:t>Relational Depth</a:t>
            </a:r>
            <a:endParaRPr lang="en-GB" sz="5200" b="1">
              <a:solidFill>
                <a:schemeClr val="tx2"/>
              </a:solidFill>
            </a:endParaRPr>
          </a:p>
        </p:txBody>
      </p:sp>
      <p:sp>
        <p:nvSpPr>
          <p:cNvPr id="3" name="Content Placeholder 2">
            <a:extLst>
              <a:ext uri="{FF2B5EF4-FFF2-40B4-BE49-F238E27FC236}">
                <a16:creationId xmlns:a16="http://schemas.microsoft.com/office/drawing/2014/main" id="{CFBEBAF8-900F-BFF6-7ED8-2A1247E956FE}"/>
              </a:ext>
            </a:extLst>
          </p:cNvPr>
          <p:cNvSpPr>
            <a:spLocks noGrp="1"/>
          </p:cNvSpPr>
          <p:nvPr>
            <p:ph type="subTitle" idx="1"/>
          </p:nvPr>
        </p:nvSpPr>
        <p:spPr>
          <a:xfrm>
            <a:off x="3331577" y="4932834"/>
            <a:ext cx="5449982" cy="682079"/>
          </a:xfrm>
        </p:spPr>
        <p:txBody>
          <a:bodyPr vert="horz" lIns="91440" tIns="45720" rIns="91440" bIns="45720" rtlCol="0" anchor="t">
            <a:normAutofit/>
          </a:bodyPr>
          <a:lstStyle/>
          <a:p>
            <a:pPr algn="just"/>
            <a:r>
              <a:rPr lang="en-GB">
                <a:solidFill>
                  <a:schemeClr val="tx2"/>
                </a:solidFill>
                <a:cs typeface="Calibri"/>
              </a:rPr>
              <a:t>With Katie Ruddy</a:t>
            </a:r>
          </a:p>
        </p:txBody>
      </p:sp>
      <p:grpSp>
        <p:nvGrpSpPr>
          <p:cNvPr id="38" name="Group 22">
            <a:extLst>
              <a:ext uri="{FF2B5EF4-FFF2-40B4-BE49-F238E27FC236}">
                <a16:creationId xmlns:a16="http://schemas.microsoft.com/office/drawing/2014/main" id="{17147D5D-F01F-4164-BD81-D10DC6F23E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142" y="2854"/>
            <a:ext cx="2783421" cy="2406445"/>
            <a:chOff x="-305" y="-4155"/>
            <a:chExt cx="2514948" cy="2174333"/>
          </a:xfrm>
        </p:grpSpPr>
        <p:sp>
          <p:nvSpPr>
            <p:cNvPr id="39" name="Freeform: Shape 23">
              <a:extLst>
                <a:ext uri="{FF2B5EF4-FFF2-40B4-BE49-F238E27FC236}">
                  <a16:creationId xmlns:a16="http://schemas.microsoft.com/office/drawing/2014/main" id="{F24C7412-3E2D-4708-8DC3-425A457A1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24">
              <a:extLst>
                <a:ext uri="{FF2B5EF4-FFF2-40B4-BE49-F238E27FC236}">
                  <a16:creationId xmlns:a16="http://schemas.microsoft.com/office/drawing/2014/main" id="{71483A6A-CB0B-4469-B09D-C9451F9B0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9A935E9D-EB55-46F3-BCCB-9CB918E870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41" name="Freeform: Shape 26">
              <a:extLst>
                <a:ext uri="{FF2B5EF4-FFF2-40B4-BE49-F238E27FC236}">
                  <a16:creationId xmlns:a16="http://schemas.microsoft.com/office/drawing/2014/main" id="{8EDC5655-C7D7-4936-91EA-E188A96DC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2" name="Group 28">
            <a:extLst>
              <a:ext uri="{FF2B5EF4-FFF2-40B4-BE49-F238E27FC236}">
                <a16:creationId xmlns:a16="http://schemas.microsoft.com/office/drawing/2014/main" id="{6D0E248E-80AB-4B35-BA8D-F940FCB443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417253" y="4456669"/>
            <a:ext cx="2783421" cy="2406445"/>
            <a:chOff x="-305" y="-4155"/>
            <a:chExt cx="2514948" cy="2174333"/>
          </a:xfrm>
        </p:grpSpPr>
        <p:sp>
          <p:nvSpPr>
            <p:cNvPr id="30" name="Freeform: Shape 29">
              <a:extLst>
                <a:ext uri="{FF2B5EF4-FFF2-40B4-BE49-F238E27FC236}">
                  <a16:creationId xmlns:a16="http://schemas.microsoft.com/office/drawing/2014/main" id="{F9E91B0A-66E8-4298-BAC6-004DBE4919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0A629C66-36BD-487E-B1CD-ED026D7789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A6BC2D2C-3D7D-4224-81BC-22C094C9FB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3" name="Freeform: Shape 32">
              <a:extLst>
                <a:ext uri="{FF2B5EF4-FFF2-40B4-BE49-F238E27FC236}">
                  <a16:creationId xmlns:a16="http://schemas.microsoft.com/office/drawing/2014/main" id="{53BDF903-22C5-4312-8776-C2ABC3EDC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80605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grpId="0" nodeType="withEffect">
                                  <p:stCondLst>
                                    <p:cond delay="500"/>
                                  </p:stCondLst>
                                  <p:iterate type="wd">
                                    <p:tmPct val="15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1EADCAF8-8823-4E89-8612-21029831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28CA07B2-0819-4B62-9425-7A52BBDD70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nvGrpSpPr>
          <p:cNvPr id="42" name="Group 41">
            <a:extLst>
              <a:ext uri="{FF2B5EF4-FFF2-40B4-BE49-F238E27FC236}">
                <a16:creationId xmlns:a16="http://schemas.microsoft.com/office/drawing/2014/main" id="{DA02BEE4-A5D4-40AF-882D-49D34B086F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p:grpSpPr>
        <p:sp>
          <p:nvSpPr>
            <p:cNvPr id="43" name="Freeform: Shape 42">
              <a:extLst>
                <a:ext uri="{FF2B5EF4-FFF2-40B4-BE49-F238E27FC236}">
                  <a16:creationId xmlns:a16="http://schemas.microsoft.com/office/drawing/2014/main" id="{0F5843EB-154F-4459-8954-BB1DF64BBD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4" name="Freeform: Shape 43">
              <a:extLst>
                <a:ext uri="{FF2B5EF4-FFF2-40B4-BE49-F238E27FC236}">
                  <a16:creationId xmlns:a16="http://schemas.microsoft.com/office/drawing/2014/main" id="{75905135-55D9-431B-8D5A-4C5C92B1F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5" name="Freeform: Shape 44">
              <a:extLst>
                <a:ext uri="{FF2B5EF4-FFF2-40B4-BE49-F238E27FC236}">
                  <a16:creationId xmlns:a16="http://schemas.microsoft.com/office/drawing/2014/main" id="{9B732812-A0BB-4324-B390-DFEF26C109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6" name="Freeform: Shape 45">
              <a:extLst>
                <a:ext uri="{FF2B5EF4-FFF2-40B4-BE49-F238E27FC236}">
                  <a16:creationId xmlns:a16="http://schemas.microsoft.com/office/drawing/2014/main" id="{01FEC055-6F76-4E20-BC93-76C2F58EAF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7" name="Freeform: Shape 46">
              <a:extLst>
                <a:ext uri="{FF2B5EF4-FFF2-40B4-BE49-F238E27FC236}">
                  <a16:creationId xmlns:a16="http://schemas.microsoft.com/office/drawing/2014/main" id="{D74CD21D-122E-4F3D-82AF-F4A37C278A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8" name="Freeform: Shape 47">
              <a:extLst>
                <a:ext uri="{FF2B5EF4-FFF2-40B4-BE49-F238E27FC236}">
                  <a16:creationId xmlns:a16="http://schemas.microsoft.com/office/drawing/2014/main" id="{5A7FF51F-3820-41BE-8690-7E758ECFA7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gradFill>
              <a:gsLst>
                <a:gs pos="813">
                  <a:schemeClr val="bg1">
                    <a:alpha val="41000"/>
                  </a:schemeClr>
                </a:gs>
                <a:gs pos="20000">
                  <a:schemeClr val="accent5">
                    <a:lumMod val="85000"/>
                    <a:alpha val="56000"/>
                  </a:schemeClr>
                </a:gs>
                <a:gs pos="44000">
                  <a:schemeClr val="accent6">
                    <a:lumMod val="40000"/>
                    <a:lumOff val="60000"/>
                    <a:alpha val="57000"/>
                  </a:schemeClr>
                </a:gs>
                <a:gs pos="100000">
                  <a:schemeClr val="bg1">
                    <a:alpha val="59000"/>
                  </a:schemeClr>
                </a:gs>
                <a:gs pos="74000">
                  <a:schemeClr val="accent1">
                    <a:lumMod val="91000"/>
                    <a:lumOff val="9000"/>
                    <a:alpha val="34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9" name="Freeform: Shape 48">
              <a:extLst>
                <a:ext uri="{FF2B5EF4-FFF2-40B4-BE49-F238E27FC236}">
                  <a16:creationId xmlns:a16="http://schemas.microsoft.com/office/drawing/2014/main" id="{85EAD889-EA4D-485F-BA9C-F6473A432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2" name="Title 1">
            <a:extLst>
              <a:ext uri="{FF2B5EF4-FFF2-40B4-BE49-F238E27FC236}">
                <a16:creationId xmlns:a16="http://schemas.microsoft.com/office/drawing/2014/main" id="{F491D5B4-5F8B-D037-0084-DE1F11EBFADF}"/>
              </a:ext>
            </a:extLst>
          </p:cNvPr>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5200" kern="1200">
                <a:solidFill>
                  <a:schemeClr val="tx2"/>
                </a:solidFill>
                <a:latin typeface="+mj-lt"/>
                <a:ea typeface="+mj-ea"/>
                <a:cs typeface="+mj-cs"/>
              </a:rPr>
              <a:t>A word of saftey...</a:t>
            </a:r>
          </a:p>
        </p:txBody>
      </p:sp>
      <p:sp>
        <p:nvSpPr>
          <p:cNvPr id="3" name="Content Placeholder 2">
            <a:extLst>
              <a:ext uri="{FF2B5EF4-FFF2-40B4-BE49-F238E27FC236}">
                <a16:creationId xmlns:a16="http://schemas.microsoft.com/office/drawing/2014/main" id="{FFC24335-A285-3F20-7728-942418FDFFA2}"/>
              </a:ext>
            </a:extLst>
          </p:cNvPr>
          <p:cNvSpPr>
            <a:spLocks noGrp="1"/>
          </p:cNvSpPr>
          <p:nvPr>
            <p:ph idx="1"/>
          </p:nvPr>
        </p:nvSpPr>
        <p:spPr>
          <a:xfrm>
            <a:off x="3045368" y="4160126"/>
            <a:ext cx="6105194" cy="682079"/>
          </a:xfrm>
        </p:spPr>
        <p:txBody>
          <a:bodyPr vert="horz" lIns="91440" tIns="45720" rIns="91440" bIns="45720" rtlCol="0" anchor="t">
            <a:normAutofit/>
          </a:bodyPr>
          <a:lstStyle/>
          <a:p>
            <a:pPr marL="0" indent="0" algn="ctr">
              <a:buNone/>
            </a:pPr>
            <a:r>
              <a:rPr lang="en-US" sz="2000" kern="1200" dirty="0">
                <a:solidFill>
                  <a:schemeClr val="tx2"/>
                </a:solidFill>
                <a:latin typeface="+mn-lt"/>
                <a:ea typeface="+mn-ea"/>
                <a:cs typeface="+mn-cs"/>
              </a:rPr>
              <a:t>Today is experiential with the invitation for </a:t>
            </a:r>
            <a:r>
              <a:rPr lang="en-US" sz="2000" dirty="0">
                <a:solidFill>
                  <a:schemeClr val="tx2"/>
                </a:solidFill>
              </a:rPr>
              <a:t>self-</a:t>
            </a:r>
            <a:r>
              <a:rPr lang="en-US" sz="2000" kern="1200">
                <a:solidFill>
                  <a:schemeClr val="tx2"/>
                </a:solidFill>
                <a:latin typeface="+mn-lt"/>
                <a:ea typeface="+mn-ea"/>
                <a:cs typeface="+mn-cs"/>
              </a:rPr>
              <a:t>exploration,</a:t>
            </a:r>
            <a:r>
              <a:rPr lang="en-US" sz="2000">
                <a:solidFill>
                  <a:schemeClr val="tx2"/>
                </a:solidFill>
              </a:rPr>
              <a:t> look after yourself </a:t>
            </a:r>
            <a:endParaRPr lang="en-US" sz="2000" kern="1200">
              <a:solidFill>
                <a:schemeClr val="tx2"/>
              </a:solidFill>
              <a:latin typeface="+mn-lt"/>
              <a:ea typeface="+mn-ea"/>
              <a:cs typeface="+mn-cs"/>
            </a:endParaRPr>
          </a:p>
        </p:txBody>
      </p:sp>
    </p:spTree>
    <p:extLst>
      <p:ext uri="{BB962C8B-B14F-4D97-AF65-F5344CB8AC3E}">
        <p14:creationId xmlns:p14="http://schemas.microsoft.com/office/powerpoint/2010/main" val="364291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3F5C6-C8A7-24FA-73F4-725DE257EABE}"/>
              </a:ext>
            </a:extLst>
          </p:cNvPr>
          <p:cNvSpPr>
            <a:spLocks noGrp="1"/>
          </p:cNvSpPr>
          <p:nvPr>
            <p:ph type="title"/>
          </p:nvPr>
        </p:nvSpPr>
        <p:spPr>
          <a:xfrm>
            <a:off x="648929" y="629266"/>
            <a:ext cx="3651467" cy="1676603"/>
          </a:xfrm>
        </p:spPr>
        <p:txBody>
          <a:bodyPr>
            <a:normAutofit/>
          </a:bodyPr>
          <a:lstStyle/>
          <a:p>
            <a:r>
              <a:rPr lang="en-GB" sz="3400">
                <a:solidFill>
                  <a:schemeClr val="accent1"/>
                </a:solidFill>
                <a:cs typeface="Calibri Light"/>
              </a:rPr>
              <a:t>Self-care – Support is fundamental to health</a:t>
            </a:r>
            <a:endParaRPr lang="en-GB" sz="3400">
              <a:solidFill>
                <a:schemeClr val="accent1"/>
              </a:solidFill>
            </a:endParaRPr>
          </a:p>
        </p:txBody>
      </p:sp>
      <p:sp>
        <p:nvSpPr>
          <p:cNvPr id="3" name="Content Placeholder 2">
            <a:extLst>
              <a:ext uri="{FF2B5EF4-FFF2-40B4-BE49-F238E27FC236}">
                <a16:creationId xmlns:a16="http://schemas.microsoft.com/office/drawing/2014/main" id="{57FEC05A-5B74-2C98-65FA-E3580FB723F4}"/>
              </a:ext>
            </a:extLst>
          </p:cNvPr>
          <p:cNvSpPr>
            <a:spLocks noGrp="1"/>
          </p:cNvSpPr>
          <p:nvPr>
            <p:ph idx="1"/>
          </p:nvPr>
        </p:nvSpPr>
        <p:spPr>
          <a:xfrm>
            <a:off x="648931" y="2438400"/>
            <a:ext cx="3651466" cy="3785419"/>
          </a:xfrm>
        </p:spPr>
        <p:txBody>
          <a:bodyPr vert="horz" lIns="91440" tIns="45720" rIns="91440" bIns="45720" rtlCol="0" anchor="t">
            <a:normAutofit/>
          </a:bodyPr>
          <a:lstStyle/>
          <a:p>
            <a:pPr marL="0" indent="0">
              <a:buNone/>
            </a:pPr>
            <a:r>
              <a:rPr lang="en-GB" sz="2400">
                <a:cs typeface="Calibri"/>
              </a:rPr>
              <a:t>How do you look after yourself, how do you, how do you make your ground more solid...</a:t>
            </a:r>
            <a:endParaRPr lang="en-GB" sz="2400" dirty="0">
              <a:cs typeface="Calibri"/>
            </a:endParaRPr>
          </a:p>
          <a:p>
            <a:pPr marL="0" indent="0">
              <a:buNone/>
            </a:pPr>
            <a:endParaRPr lang="en-GB" sz="2400" dirty="0">
              <a:cs typeface="Calibri"/>
            </a:endParaRPr>
          </a:p>
          <a:p>
            <a:pPr marL="0" indent="0">
              <a:buNone/>
            </a:pPr>
            <a:r>
              <a:rPr lang="en-GB" sz="2400">
                <a:cs typeface="Calibri"/>
              </a:rPr>
              <a:t>Understanding the client's sense of support that they have in their life...</a:t>
            </a:r>
          </a:p>
          <a:p>
            <a:pPr marL="0" indent="0">
              <a:buNone/>
            </a:pPr>
            <a:endParaRPr lang="en-GB" sz="1800">
              <a:cs typeface="Calibri"/>
            </a:endParaRPr>
          </a:p>
          <a:p>
            <a:pPr marL="0" indent="0">
              <a:buNone/>
            </a:pPr>
            <a:endParaRPr lang="en-GB" sz="1800">
              <a:cs typeface="Calibri"/>
            </a:endParaRPr>
          </a:p>
        </p:txBody>
      </p:sp>
      <p:pic>
        <p:nvPicPr>
          <p:cNvPr id="5" name="Picture 5" descr="A picture containing vector graphics&#10;&#10;Description automatically generated">
            <a:extLst>
              <a:ext uri="{FF2B5EF4-FFF2-40B4-BE49-F238E27FC236}">
                <a16:creationId xmlns:a16="http://schemas.microsoft.com/office/drawing/2014/main" id="{A41FA2B2-B9C2-0612-8F54-7416FDA4886F}"/>
              </a:ext>
            </a:extLst>
          </p:cNvPr>
          <p:cNvPicPr>
            <a:picLocks noChangeAspect="1"/>
          </p:cNvPicPr>
          <p:nvPr/>
        </p:nvPicPr>
        <p:blipFill rotWithShape="1">
          <a:blip r:embed="rId2"/>
          <a:srcRect t="9113" r="-2" b="86"/>
          <a:stretch/>
        </p:blipFill>
        <p:spPr>
          <a:xfrm>
            <a:off x="4639056" y="10"/>
            <a:ext cx="7552944" cy="6857990"/>
          </a:xfrm>
          <a:prstGeom prst="rect">
            <a:avLst/>
          </a:prstGeom>
          <a:effectLst/>
        </p:spPr>
      </p:pic>
    </p:spTree>
    <p:extLst>
      <p:ext uri="{BB962C8B-B14F-4D97-AF65-F5344CB8AC3E}">
        <p14:creationId xmlns:p14="http://schemas.microsoft.com/office/powerpoint/2010/main" val="1291685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273949-98F1-136B-8C52-778A3F037539}"/>
              </a:ext>
            </a:extLst>
          </p:cNvPr>
          <p:cNvSpPr>
            <a:spLocks noGrp="1"/>
          </p:cNvSpPr>
          <p:nvPr>
            <p:ph type="title"/>
          </p:nvPr>
        </p:nvSpPr>
        <p:spPr>
          <a:xfrm>
            <a:off x="603938" y="640081"/>
            <a:ext cx="3091612" cy="5912475"/>
          </a:xfrm>
        </p:spPr>
        <p:txBody>
          <a:bodyPr vert="horz" lIns="91440" tIns="45720" rIns="91440" bIns="45720" rtlCol="0">
            <a:normAutofit/>
          </a:bodyPr>
          <a:lstStyle/>
          <a:p>
            <a:r>
              <a:rPr lang="en-US">
                <a:solidFill>
                  <a:srgbClr val="2C2C2C"/>
                </a:solidFill>
              </a:rPr>
              <a:t>Using lines, shapes and colours capture how you are feeling in this present momen</a:t>
            </a:r>
            <a:r>
              <a:rPr lang="en-US" sz="3600">
                <a:solidFill>
                  <a:srgbClr val="2C2C2C"/>
                </a:solidFill>
              </a:rPr>
              <a:t>t</a:t>
            </a:r>
            <a:br>
              <a:rPr lang="en-US" sz="3600" dirty="0"/>
            </a:br>
            <a:endParaRPr lang="en-US" sz="3600">
              <a:solidFill>
                <a:srgbClr val="2C2C2C"/>
              </a:solidFill>
              <a:cs typeface="Calibri Light"/>
            </a:endParaRPr>
          </a:p>
        </p:txBody>
      </p:sp>
      <p:sp>
        <p:nvSpPr>
          <p:cNvPr id="12"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background pattern&#10;&#10;Description automatically generated">
            <a:extLst>
              <a:ext uri="{FF2B5EF4-FFF2-40B4-BE49-F238E27FC236}">
                <a16:creationId xmlns:a16="http://schemas.microsoft.com/office/drawing/2014/main" id="{DB05854D-AC32-3FF9-6CCA-718EB5425460}"/>
              </a:ext>
            </a:extLst>
          </p:cNvPr>
          <p:cNvPicPr>
            <a:picLocks noChangeAspect="1"/>
          </p:cNvPicPr>
          <p:nvPr/>
        </p:nvPicPr>
        <p:blipFill rotWithShape="1">
          <a:blip r:embed="rId2"/>
          <a:srcRect l="3887"/>
          <a:stretch/>
        </p:blipFill>
        <p:spPr>
          <a:xfrm>
            <a:off x="4062964" y="942538"/>
            <a:ext cx="7163222" cy="4808332"/>
          </a:xfrm>
          <a:prstGeom prst="rect">
            <a:avLst/>
          </a:prstGeom>
          <a:effectLst/>
        </p:spPr>
      </p:pic>
    </p:spTree>
    <p:extLst>
      <p:ext uri="{BB962C8B-B14F-4D97-AF65-F5344CB8AC3E}">
        <p14:creationId xmlns:p14="http://schemas.microsoft.com/office/powerpoint/2010/main" val="341321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3997B8-156F-4335-B8A0-FDDBB4AF9773}"/>
              </a:ext>
            </a:extLst>
          </p:cNvPr>
          <p:cNvSpPr>
            <a:spLocks noGrp="1"/>
          </p:cNvSpPr>
          <p:nvPr>
            <p:ph type="title"/>
          </p:nvPr>
        </p:nvSpPr>
        <p:spPr>
          <a:xfrm>
            <a:off x="3033466" y="991261"/>
            <a:ext cx="5754696" cy="1837349"/>
          </a:xfrm>
        </p:spPr>
        <p:txBody>
          <a:bodyPr anchor="b">
            <a:normAutofit/>
          </a:bodyPr>
          <a:lstStyle/>
          <a:p>
            <a:pPr algn="ctr"/>
            <a:r>
              <a:rPr lang="en-GB" sz="3600">
                <a:solidFill>
                  <a:schemeClr val="tx2"/>
                </a:solidFill>
                <a:cs typeface="Calibri Light"/>
              </a:rPr>
              <a:t>Relational Depth is...</a:t>
            </a:r>
            <a:endParaRPr lang="en-GB" sz="3600">
              <a:solidFill>
                <a:schemeClr val="tx2"/>
              </a:solidFill>
            </a:endParaRPr>
          </a:p>
        </p:txBody>
      </p:sp>
      <p:grpSp>
        <p:nvGrpSpPr>
          <p:cNvPr id="42" name="Group 41">
            <a:extLst>
              <a:ext uri="{FF2B5EF4-FFF2-40B4-BE49-F238E27FC236}">
                <a16:creationId xmlns:a16="http://schemas.microsoft.com/office/drawing/2014/main" id="{5C3921CD-DDE5-4B57-8FDF-B37ADE4EDA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1219" y="3985"/>
            <a:ext cx="9747620" cy="6858000"/>
            <a:chOff x="1318434" y="36937"/>
            <a:chExt cx="9747620" cy="6858000"/>
          </a:xfrm>
        </p:grpSpPr>
        <p:sp>
          <p:nvSpPr>
            <p:cNvPr id="43" name="Freeform: Shape 42">
              <a:extLst>
                <a:ext uri="{FF2B5EF4-FFF2-40B4-BE49-F238E27FC236}">
                  <a16:creationId xmlns:a16="http://schemas.microsoft.com/office/drawing/2014/main" id="{A4CBEDF6-7B5F-471F-AF99-301A23748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4" name="Freeform: Shape 43">
              <a:extLst>
                <a:ext uri="{FF2B5EF4-FFF2-40B4-BE49-F238E27FC236}">
                  <a16:creationId xmlns:a16="http://schemas.microsoft.com/office/drawing/2014/main" id="{1D43DB10-4F84-47C2-8170-CB9EED866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5" name="Freeform: Shape 44">
              <a:extLst>
                <a:ext uri="{FF2B5EF4-FFF2-40B4-BE49-F238E27FC236}">
                  <a16:creationId xmlns:a16="http://schemas.microsoft.com/office/drawing/2014/main" id="{9F35C7A0-1526-4D97-BCD8-91B3576E3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6" name="Freeform: Shape 45">
              <a:extLst>
                <a:ext uri="{FF2B5EF4-FFF2-40B4-BE49-F238E27FC236}">
                  <a16:creationId xmlns:a16="http://schemas.microsoft.com/office/drawing/2014/main" id="{1009574A-38B7-43A8-A925-1FB54C6B1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7" name="Freeform: Shape 46">
              <a:extLst>
                <a:ext uri="{FF2B5EF4-FFF2-40B4-BE49-F238E27FC236}">
                  <a16:creationId xmlns:a16="http://schemas.microsoft.com/office/drawing/2014/main" id="{EA3AAA50-DE22-4E5D-9064-A37786C590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 name="Content Placeholder 2">
            <a:extLst>
              <a:ext uri="{FF2B5EF4-FFF2-40B4-BE49-F238E27FC236}">
                <a16:creationId xmlns:a16="http://schemas.microsoft.com/office/drawing/2014/main" id="{379F5330-EC0E-06BF-8EBB-925818BDCB0A}"/>
              </a:ext>
            </a:extLst>
          </p:cNvPr>
          <p:cNvSpPr>
            <a:spLocks noGrp="1"/>
          </p:cNvSpPr>
          <p:nvPr>
            <p:ph idx="1"/>
          </p:nvPr>
        </p:nvSpPr>
        <p:spPr>
          <a:xfrm>
            <a:off x="3034017" y="2979336"/>
            <a:ext cx="6275537" cy="3632733"/>
          </a:xfrm>
        </p:spPr>
        <p:txBody>
          <a:bodyPr vert="horz" lIns="91440" tIns="45720" rIns="91440" bIns="45720" rtlCol="0" anchor="t">
            <a:normAutofit fontScale="92500" lnSpcReduction="20000"/>
          </a:bodyPr>
          <a:lstStyle/>
          <a:p>
            <a:pPr marL="0" indent="0">
              <a:buNone/>
            </a:pPr>
            <a:r>
              <a:rPr lang="en-GB" sz="2400">
                <a:solidFill>
                  <a:schemeClr val="tx2"/>
                </a:solidFill>
                <a:ea typeface="+mn-lt"/>
                <a:cs typeface="+mn-lt"/>
              </a:rPr>
              <a:t>Here are a few ideas..</a:t>
            </a:r>
            <a:endParaRPr lang="en-GB" sz="2400" dirty="0">
              <a:solidFill>
                <a:schemeClr val="tx2"/>
              </a:solidFill>
              <a:ea typeface="+mn-lt"/>
              <a:cs typeface="+mn-lt"/>
            </a:endParaRPr>
          </a:p>
          <a:p>
            <a:pPr marL="0" indent="0">
              <a:buNone/>
            </a:pPr>
            <a:endParaRPr lang="en-GB" sz="2400" dirty="0">
              <a:solidFill>
                <a:schemeClr val="tx2"/>
              </a:solidFill>
              <a:ea typeface="+mn-lt"/>
              <a:cs typeface="+mn-lt"/>
            </a:endParaRPr>
          </a:p>
          <a:p>
            <a:r>
              <a:rPr lang="en-GB" sz="2400">
                <a:solidFill>
                  <a:schemeClr val="tx2"/>
                </a:solidFill>
                <a:ea typeface="+mn-lt"/>
                <a:cs typeface="+mn-lt"/>
              </a:rPr>
              <a:t>A state of profound contact..</a:t>
            </a:r>
            <a:endParaRPr lang="en-US" sz="2400">
              <a:solidFill>
                <a:schemeClr val="tx2"/>
              </a:solidFill>
              <a:ea typeface="+mn-lt"/>
              <a:cs typeface="+mn-lt"/>
            </a:endParaRPr>
          </a:p>
          <a:p>
            <a:r>
              <a:rPr lang="en-GB" sz="2400">
                <a:solidFill>
                  <a:schemeClr val="tx2"/>
                </a:solidFill>
                <a:ea typeface="+mn-lt"/>
                <a:cs typeface="+mn-lt"/>
              </a:rPr>
              <a:t>Essential to get to the core..</a:t>
            </a:r>
            <a:endParaRPr lang="en-US" sz="2400">
              <a:solidFill>
                <a:schemeClr val="tx2"/>
              </a:solidFill>
              <a:ea typeface="+mn-lt"/>
              <a:cs typeface="+mn-lt"/>
            </a:endParaRPr>
          </a:p>
          <a:p>
            <a:r>
              <a:rPr lang="en-GB" sz="2400">
                <a:solidFill>
                  <a:schemeClr val="tx2"/>
                </a:solidFill>
                <a:ea typeface="+mn-lt"/>
                <a:cs typeface="+mn-lt"/>
              </a:rPr>
              <a:t>Supports you to navigate shame..</a:t>
            </a:r>
            <a:endParaRPr lang="en-US" sz="2400">
              <a:solidFill>
                <a:schemeClr val="tx2"/>
              </a:solidFill>
              <a:ea typeface="+mn-lt"/>
              <a:cs typeface="+mn-lt"/>
            </a:endParaRPr>
          </a:p>
          <a:p>
            <a:r>
              <a:rPr lang="en-GB" sz="2400">
                <a:solidFill>
                  <a:schemeClr val="tx2"/>
                </a:solidFill>
                <a:ea typeface="+mn-lt"/>
                <a:cs typeface="+mn-lt"/>
              </a:rPr>
              <a:t>Gets to the heart of people's deepest fears..</a:t>
            </a:r>
            <a:endParaRPr lang="en-US" sz="2400">
              <a:solidFill>
                <a:schemeClr val="tx2"/>
              </a:solidFill>
              <a:ea typeface="+mn-lt"/>
              <a:cs typeface="+mn-lt"/>
            </a:endParaRPr>
          </a:p>
          <a:p>
            <a:r>
              <a:rPr lang="en-GB" sz="2400">
                <a:solidFill>
                  <a:schemeClr val="tx2"/>
                </a:solidFill>
                <a:cs typeface="Calibri"/>
              </a:rPr>
              <a:t>Holding curiosity not judgement</a:t>
            </a:r>
            <a:endParaRPr lang="en-GB" sz="2400" dirty="0">
              <a:solidFill>
                <a:schemeClr val="tx2"/>
              </a:solidFill>
              <a:cs typeface="Calibri"/>
            </a:endParaRPr>
          </a:p>
          <a:p>
            <a:r>
              <a:rPr lang="en-GB" sz="2400">
                <a:solidFill>
                  <a:schemeClr val="tx2"/>
                </a:solidFill>
                <a:cs typeface="Calibri"/>
              </a:rPr>
              <a:t>The therapeutic relationship as a key agent of change</a:t>
            </a:r>
            <a:endParaRPr lang="en-GB" sz="2400" dirty="0">
              <a:solidFill>
                <a:schemeClr val="tx2"/>
              </a:solidFill>
              <a:cs typeface="Calibri"/>
            </a:endParaRPr>
          </a:p>
          <a:p>
            <a:r>
              <a:rPr lang="en-GB" sz="2400">
                <a:solidFill>
                  <a:schemeClr val="tx2"/>
                </a:solidFill>
                <a:cs typeface="Calibri"/>
              </a:rPr>
              <a:t>Therapeutic presence</a:t>
            </a:r>
            <a:endParaRPr lang="en-GB" sz="2400" dirty="0">
              <a:solidFill>
                <a:schemeClr val="tx2"/>
              </a:solidFill>
              <a:cs typeface="Calibri"/>
            </a:endParaRPr>
          </a:p>
          <a:p>
            <a:endParaRPr lang="en-GB" sz="2000">
              <a:solidFill>
                <a:schemeClr val="tx2"/>
              </a:solidFill>
              <a:cs typeface="Calibri"/>
            </a:endParaRPr>
          </a:p>
          <a:p>
            <a:endParaRPr lang="en-GB" sz="2000">
              <a:solidFill>
                <a:schemeClr val="tx2"/>
              </a:solidFill>
              <a:cs typeface="Calibri"/>
            </a:endParaRPr>
          </a:p>
        </p:txBody>
      </p:sp>
    </p:spTree>
    <p:extLst>
      <p:ext uri="{BB962C8B-B14F-4D97-AF65-F5344CB8AC3E}">
        <p14:creationId xmlns:p14="http://schemas.microsoft.com/office/powerpoint/2010/main" val="89050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631675-CFE1-D675-1685-734D816D3A98}"/>
              </a:ext>
            </a:extLst>
          </p:cNvPr>
          <p:cNvSpPr>
            <a:spLocks noGrp="1"/>
          </p:cNvSpPr>
          <p:nvPr>
            <p:ph type="title"/>
          </p:nvPr>
        </p:nvSpPr>
        <p:spPr>
          <a:xfrm>
            <a:off x="6513788" y="365125"/>
            <a:ext cx="4840010" cy="1807305"/>
          </a:xfrm>
        </p:spPr>
        <p:txBody>
          <a:bodyPr>
            <a:normAutofit/>
          </a:bodyPr>
          <a:lstStyle/>
          <a:p>
            <a:r>
              <a:rPr lang="en-GB">
                <a:cs typeface="Calibri Light"/>
              </a:rPr>
              <a:t>Pause for reflection exercise...</a:t>
            </a:r>
            <a:endParaRPr lang="en-GB"/>
          </a:p>
        </p:txBody>
      </p:sp>
      <p:pic>
        <p:nvPicPr>
          <p:cNvPr id="5" name="Picture 4" descr="Hand holding bluury light">
            <a:extLst>
              <a:ext uri="{FF2B5EF4-FFF2-40B4-BE49-F238E27FC236}">
                <a16:creationId xmlns:a16="http://schemas.microsoft.com/office/drawing/2014/main" id="{72258E87-CCD4-8553-BDEC-06C75F11696B}"/>
              </a:ext>
            </a:extLst>
          </p:cNvPr>
          <p:cNvPicPr>
            <a:picLocks noChangeAspect="1"/>
          </p:cNvPicPr>
          <p:nvPr/>
        </p:nvPicPr>
        <p:blipFill rotWithShape="1">
          <a:blip r:embed="rId2"/>
          <a:srcRect l="24355" r="16111"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3D80284D-E246-049F-7555-CB8EB4DC81A1}"/>
              </a:ext>
            </a:extLst>
          </p:cNvPr>
          <p:cNvSpPr>
            <a:spLocks noGrp="1"/>
          </p:cNvSpPr>
          <p:nvPr>
            <p:ph idx="1"/>
          </p:nvPr>
        </p:nvSpPr>
        <p:spPr>
          <a:xfrm>
            <a:off x="6513788" y="2333297"/>
            <a:ext cx="4840010" cy="3843666"/>
          </a:xfrm>
        </p:spPr>
        <p:txBody>
          <a:bodyPr vert="horz" lIns="91440" tIns="45720" rIns="91440" bIns="45720" rtlCol="0">
            <a:normAutofit/>
          </a:bodyPr>
          <a:lstStyle/>
          <a:p>
            <a:pPr marL="0" indent="0">
              <a:buNone/>
            </a:pPr>
            <a:r>
              <a:rPr lang="en-GB" sz="1700">
                <a:cs typeface="Calibri"/>
              </a:rPr>
              <a:t>Think of a time you felt relational depth with a person, a time you felt fully seen, heard, accepted, delighted in, just being who you are...</a:t>
            </a:r>
          </a:p>
          <a:p>
            <a:pPr marL="0" indent="0">
              <a:buNone/>
            </a:pPr>
            <a:r>
              <a:rPr lang="en-GB" sz="1700">
                <a:cs typeface="Calibri"/>
              </a:rPr>
              <a:t>A moment you feel that no matter what, you can be you in that single moment and can trust you will be seen</a:t>
            </a:r>
          </a:p>
          <a:p>
            <a:pPr marL="0" indent="0">
              <a:buNone/>
            </a:pPr>
            <a:endParaRPr lang="en-GB" sz="1700">
              <a:cs typeface="Calibri"/>
            </a:endParaRPr>
          </a:p>
          <a:p>
            <a:pPr marL="0" indent="0">
              <a:buNone/>
            </a:pPr>
            <a:r>
              <a:rPr lang="en-GB" sz="1700">
                <a:cs typeface="Calibri"/>
              </a:rPr>
              <a:t>What did it feel like..</a:t>
            </a:r>
          </a:p>
          <a:p>
            <a:pPr marL="0" indent="0">
              <a:buNone/>
            </a:pPr>
            <a:endParaRPr lang="en-GB" sz="1700">
              <a:cs typeface="Calibri"/>
            </a:endParaRPr>
          </a:p>
          <a:p>
            <a:pPr marL="0" indent="0">
              <a:buNone/>
            </a:pPr>
            <a:r>
              <a:rPr lang="en-GB" sz="1700">
                <a:cs typeface="Calibri"/>
              </a:rPr>
              <a:t>What was your experience of the other person..</a:t>
            </a:r>
          </a:p>
          <a:p>
            <a:pPr marL="0" indent="0">
              <a:buNone/>
            </a:pPr>
            <a:endParaRPr lang="en-GB" sz="1700">
              <a:cs typeface="Calibri"/>
            </a:endParaRPr>
          </a:p>
          <a:p>
            <a:pPr marL="0" indent="0">
              <a:buNone/>
            </a:pPr>
            <a:r>
              <a:rPr lang="en-GB" sz="1700">
                <a:cs typeface="Calibri"/>
              </a:rPr>
              <a:t>How did you experience the relationship..</a:t>
            </a:r>
          </a:p>
        </p:txBody>
      </p:sp>
    </p:spTree>
    <p:extLst>
      <p:ext uri="{BB962C8B-B14F-4D97-AF65-F5344CB8AC3E}">
        <p14:creationId xmlns:p14="http://schemas.microsoft.com/office/powerpoint/2010/main" val="2227461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1EFA13C2-030E-1A8F-E5EB-80DFF63BBCD9}"/>
              </a:ext>
            </a:extLst>
          </p:cNvPr>
          <p:cNvPicPr>
            <a:picLocks noGrp="1" noChangeAspect="1"/>
          </p:cNvPicPr>
          <p:nvPr>
            <p:ph type="pic" idx="1"/>
          </p:nvPr>
        </p:nvPicPr>
        <p:blipFill rotWithShape="1">
          <a:blip r:embed="rId2"/>
          <a:srcRect t="2378" b="13352"/>
          <a:stretch/>
        </p:blipFill>
        <p:spPr>
          <a:xfrm>
            <a:off x="-1" y="10"/>
            <a:ext cx="12192000" cy="6857990"/>
          </a:xfrm>
          <a:prstGeom prst="rect">
            <a:avLst/>
          </a:prstGeom>
        </p:spPr>
      </p:pic>
      <p:sp>
        <p:nvSpPr>
          <p:cNvPr id="10"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31B172D9-2678-C1A2-C3CE-65DDE151824A}"/>
              </a:ext>
            </a:extLst>
          </p:cNvPr>
          <p:cNvSpPr>
            <a:spLocks noGrp="1"/>
          </p:cNvSpPr>
          <p:nvPr>
            <p:ph type="title"/>
          </p:nvPr>
        </p:nvSpPr>
        <p:spPr>
          <a:xfrm>
            <a:off x="709448" y="1913950"/>
            <a:ext cx="4204137" cy="1342754"/>
          </a:xfrm>
        </p:spPr>
        <p:txBody>
          <a:bodyPr vert="horz" lIns="91440" tIns="45720" rIns="91440" bIns="45720" rtlCol="0" anchor="ctr">
            <a:normAutofit fontScale="90000"/>
          </a:bodyPr>
          <a:lstStyle/>
          <a:p>
            <a:pPr algn="ctr"/>
            <a:r>
              <a:rPr lang="en-US" sz="3600"/>
              <a:t>Mick Cooper suggests It's like knocking on </a:t>
            </a:r>
            <a:r>
              <a:rPr lang="en-US" sz="3600" dirty="0"/>
              <a:t>a client's door...</a:t>
            </a:r>
          </a:p>
        </p:txBody>
      </p:sp>
      <p:cxnSp>
        <p:nvCxnSpPr>
          <p:cNvPr id="12" name="Straight Connector 11">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7032EAA3-9551-883E-2224-BCF85F9711B2}"/>
              </a:ext>
            </a:extLst>
          </p:cNvPr>
          <p:cNvSpPr>
            <a:spLocks noGrp="1"/>
          </p:cNvSpPr>
          <p:nvPr>
            <p:ph type="body" sz="half" idx="2"/>
          </p:nvPr>
        </p:nvSpPr>
        <p:spPr>
          <a:xfrm>
            <a:off x="525516" y="3428305"/>
            <a:ext cx="4839866" cy="2802290"/>
          </a:xfrm>
        </p:spPr>
        <p:txBody>
          <a:bodyPr vert="horz" lIns="91440" tIns="45720" rIns="91440" bIns="45720" rtlCol="0" anchor="ctr">
            <a:normAutofit lnSpcReduction="10000"/>
          </a:bodyPr>
          <a:lstStyle/>
          <a:p>
            <a:r>
              <a:rPr lang="en-US" sz="1800" dirty="0">
                <a:cs typeface="Calibri"/>
              </a:rPr>
              <a:t>It's not pushing a client's door open and being too challenging, before the client is ready and </a:t>
            </a:r>
            <a:r>
              <a:rPr lang="en-US" sz="1800">
                <a:cs typeface="Calibri"/>
              </a:rPr>
              <a:t>moving away from their 'frame of reference </a:t>
            </a:r>
          </a:p>
          <a:p>
            <a:endParaRPr lang="en-US" sz="1800" dirty="0">
              <a:cs typeface="Calibri"/>
            </a:endParaRPr>
          </a:p>
          <a:p>
            <a:r>
              <a:rPr lang="en-US" sz="1800">
                <a:cs typeface="Calibri"/>
              </a:rPr>
              <a:t>And </a:t>
            </a:r>
            <a:endParaRPr lang="en-US" sz="1800" dirty="0">
              <a:cs typeface="Calibri"/>
            </a:endParaRPr>
          </a:p>
          <a:p>
            <a:endParaRPr lang="en-US" sz="1800" dirty="0">
              <a:cs typeface="Calibri"/>
            </a:endParaRPr>
          </a:p>
          <a:p>
            <a:r>
              <a:rPr lang="en-US" sz="1800" dirty="0">
                <a:cs typeface="Calibri"/>
              </a:rPr>
              <a:t>It's not standing at the door with no genuine curiosity, never leaning in. This can often leave </a:t>
            </a:r>
            <a:r>
              <a:rPr lang="en-US" sz="1800">
                <a:cs typeface="Calibri"/>
              </a:rPr>
              <a:t>a client feeling abondoned.</a:t>
            </a:r>
            <a:endParaRPr lang="en-US" sz="1800" dirty="0">
              <a:cs typeface="Calibri"/>
            </a:endParaRPr>
          </a:p>
        </p:txBody>
      </p:sp>
    </p:spTree>
    <p:extLst>
      <p:ext uri="{BB962C8B-B14F-4D97-AF65-F5344CB8AC3E}">
        <p14:creationId xmlns:p14="http://schemas.microsoft.com/office/powerpoint/2010/main" val="337360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9DD7E4-9407-24E8-1196-9D6C72453ACF}"/>
              </a:ext>
            </a:extLst>
          </p:cNvPr>
          <p:cNvSpPr>
            <a:spLocks noGrp="1"/>
          </p:cNvSpPr>
          <p:nvPr>
            <p:ph type="title"/>
          </p:nvPr>
        </p:nvSpPr>
        <p:spPr>
          <a:xfrm>
            <a:off x="5297762" y="329184"/>
            <a:ext cx="6251110" cy="1783080"/>
          </a:xfrm>
        </p:spPr>
        <p:txBody>
          <a:bodyPr anchor="b">
            <a:normAutofit/>
          </a:bodyPr>
          <a:lstStyle/>
          <a:p>
            <a:r>
              <a:rPr lang="en-GB" sz="5400">
                <a:cs typeface="Calibri Light"/>
              </a:rPr>
              <a:t>Things to wonder about for yourself...</a:t>
            </a:r>
            <a:endParaRPr lang="en-GB" sz="5400"/>
          </a:p>
        </p:txBody>
      </p:sp>
      <p:pic>
        <p:nvPicPr>
          <p:cNvPr id="5" name="Picture 4" descr="An open door on a blue wall">
            <a:extLst>
              <a:ext uri="{FF2B5EF4-FFF2-40B4-BE49-F238E27FC236}">
                <a16:creationId xmlns:a16="http://schemas.microsoft.com/office/drawing/2014/main" id="{2EE5B7F3-3DC7-553D-82A0-3720D65BC663}"/>
              </a:ext>
            </a:extLst>
          </p:cNvPr>
          <p:cNvPicPr>
            <a:picLocks noChangeAspect="1"/>
          </p:cNvPicPr>
          <p:nvPr/>
        </p:nvPicPr>
        <p:blipFill rotWithShape="1">
          <a:blip r:embed="rId2"/>
          <a:srcRect r="57557" b="4"/>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10AF274-9452-F7ED-EC13-7C33ACA467C4}"/>
              </a:ext>
            </a:extLst>
          </p:cNvPr>
          <p:cNvSpPr>
            <a:spLocks noGrp="1"/>
          </p:cNvSpPr>
          <p:nvPr>
            <p:ph idx="1"/>
          </p:nvPr>
        </p:nvSpPr>
        <p:spPr>
          <a:xfrm>
            <a:off x="5297762" y="2706624"/>
            <a:ext cx="6412095" cy="3913159"/>
          </a:xfrm>
        </p:spPr>
        <p:txBody>
          <a:bodyPr vert="horz" lIns="91440" tIns="45720" rIns="91440" bIns="45720" rtlCol="0" anchor="t">
            <a:noAutofit/>
          </a:bodyPr>
          <a:lstStyle/>
          <a:p>
            <a:pPr marL="0" indent="0">
              <a:buNone/>
            </a:pPr>
            <a:r>
              <a:rPr lang="en-GB" sz="2000">
                <a:cs typeface="Calibri"/>
              </a:rPr>
              <a:t>How much do you allow others in? Not only let someone knock the door, but let them open it, and trust them to see whatever in that single moment is behind it. </a:t>
            </a:r>
            <a:endParaRPr lang="en-GB" sz="2000" dirty="0">
              <a:cs typeface="Calibri"/>
            </a:endParaRPr>
          </a:p>
          <a:p>
            <a:pPr marL="0" indent="0">
              <a:buNone/>
            </a:pPr>
            <a:endParaRPr lang="en-GB" sz="2000" dirty="0">
              <a:cs typeface="Calibri"/>
            </a:endParaRPr>
          </a:p>
          <a:p>
            <a:pPr marL="0" indent="0">
              <a:buNone/>
            </a:pPr>
            <a:r>
              <a:rPr lang="en-GB" sz="2000">
                <a:cs typeface="Calibri"/>
              </a:rPr>
              <a:t>Are you able to express from your core what is going on for you?</a:t>
            </a:r>
            <a:endParaRPr lang="en-GB" sz="2000" dirty="0">
              <a:cs typeface="Calibri"/>
            </a:endParaRPr>
          </a:p>
          <a:p>
            <a:pPr marL="0" indent="0">
              <a:buNone/>
            </a:pPr>
            <a:endParaRPr lang="en-GB" sz="2000" dirty="0">
              <a:cs typeface="Calibri"/>
            </a:endParaRPr>
          </a:p>
          <a:p>
            <a:pPr marL="0" indent="0">
              <a:buNone/>
            </a:pPr>
            <a:r>
              <a:rPr lang="en-GB" sz="2000">
                <a:cs typeface="Calibri"/>
              </a:rPr>
              <a:t>Notice when you feel something coming up but you push it back down, what interups you?</a:t>
            </a:r>
            <a:endParaRPr lang="en-GB" sz="2000" dirty="0">
              <a:cs typeface="Calibri"/>
            </a:endParaRPr>
          </a:p>
          <a:p>
            <a:pPr marL="0" indent="0">
              <a:buNone/>
            </a:pPr>
            <a:endParaRPr lang="en-GB" sz="2000" dirty="0">
              <a:cs typeface="Calibri"/>
            </a:endParaRPr>
          </a:p>
          <a:p>
            <a:pPr marL="0" indent="0">
              <a:buNone/>
            </a:pPr>
            <a:r>
              <a:rPr lang="en-GB" sz="2000">
                <a:cs typeface="Calibri"/>
              </a:rPr>
              <a:t>Learning to tolerate what is you and what isn't you</a:t>
            </a:r>
          </a:p>
          <a:p>
            <a:pPr marL="0" indent="0">
              <a:buNone/>
            </a:pPr>
            <a:endParaRPr lang="en-GB" sz="1700">
              <a:cs typeface="Calibri"/>
            </a:endParaRPr>
          </a:p>
          <a:p>
            <a:pPr marL="0" indent="0">
              <a:buNone/>
            </a:pPr>
            <a:endParaRPr lang="en-GB" sz="1700">
              <a:cs typeface="Calibri"/>
            </a:endParaRPr>
          </a:p>
        </p:txBody>
      </p:sp>
    </p:spTree>
    <p:extLst>
      <p:ext uri="{BB962C8B-B14F-4D97-AF65-F5344CB8AC3E}">
        <p14:creationId xmlns:p14="http://schemas.microsoft.com/office/powerpoint/2010/main" val="1864362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56DEEA-C6D1-33B7-DEA5-7B0D0830DF41}"/>
              </a:ext>
            </a:extLst>
          </p:cNvPr>
          <p:cNvSpPr>
            <a:spLocks noGrp="1"/>
          </p:cNvSpPr>
          <p:nvPr>
            <p:ph type="title"/>
          </p:nvPr>
        </p:nvSpPr>
        <p:spPr>
          <a:xfrm>
            <a:off x="640080" y="325369"/>
            <a:ext cx="4368602" cy="1956841"/>
          </a:xfrm>
        </p:spPr>
        <p:txBody>
          <a:bodyPr anchor="b">
            <a:normAutofit/>
          </a:bodyPr>
          <a:lstStyle/>
          <a:p>
            <a:r>
              <a:rPr lang="en-GB" sz="5400">
                <a:cs typeface="Calibri Light"/>
              </a:rPr>
              <a:t>Thinking about clients...</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A9F2E4-59A5-4511-2D2A-7E7478FB85B6}"/>
              </a:ext>
            </a:extLst>
          </p:cNvPr>
          <p:cNvSpPr>
            <a:spLocks noGrp="1"/>
          </p:cNvSpPr>
          <p:nvPr>
            <p:ph idx="1"/>
          </p:nvPr>
        </p:nvSpPr>
        <p:spPr>
          <a:xfrm>
            <a:off x="640080" y="2872899"/>
            <a:ext cx="4619222" cy="3803625"/>
          </a:xfrm>
        </p:spPr>
        <p:txBody>
          <a:bodyPr vert="horz" lIns="91440" tIns="45720" rIns="91440" bIns="45720" rtlCol="0" anchor="t">
            <a:normAutofit/>
          </a:bodyPr>
          <a:lstStyle/>
          <a:p>
            <a:r>
              <a:rPr lang="en-GB" sz="1800">
                <a:cs typeface="Calibri"/>
              </a:rPr>
              <a:t>How do we help clients be more receptive to open the door? </a:t>
            </a:r>
            <a:endParaRPr lang="en-GB" sz="1800" dirty="0">
              <a:cs typeface="Calibri"/>
            </a:endParaRPr>
          </a:p>
          <a:p>
            <a:endParaRPr lang="en-GB" sz="1800" dirty="0">
              <a:cs typeface="Calibri"/>
            </a:endParaRPr>
          </a:p>
          <a:p>
            <a:r>
              <a:rPr lang="en-GB" sz="1800">
                <a:cs typeface="Calibri"/>
              </a:rPr>
              <a:t>Right now in your practice, how able do you feel to fully take in another person? </a:t>
            </a:r>
            <a:endParaRPr lang="en-GB" sz="1800" dirty="0">
              <a:cs typeface="Calibri"/>
            </a:endParaRPr>
          </a:p>
          <a:p>
            <a:r>
              <a:rPr lang="en-GB" sz="1800">
                <a:cs typeface="Calibri"/>
              </a:rPr>
              <a:t>Notice when you are pulled into rescue and move away from the discomfort or painful experiences or the emotions</a:t>
            </a:r>
            <a:endParaRPr lang="en-GB" sz="1800" dirty="0">
              <a:cs typeface="Calibri"/>
            </a:endParaRPr>
          </a:p>
          <a:p>
            <a:endParaRPr lang="en-GB" sz="1800" dirty="0">
              <a:cs typeface="Calibri"/>
            </a:endParaRPr>
          </a:p>
          <a:p>
            <a:r>
              <a:rPr lang="en-GB" sz="1800">
                <a:cs typeface="Calibri"/>
              </a:rPr>
              <a:t>Staying with your own experience as well as holding the clients</a:t>
            </a:r>
          </a:p>
          <a:p>
            <a:endParaRPr lang="en-GB" sz="1700">
              <a:cs typeface="Calibri"/>
            </a:endParaRPr>
          </a:p>
          <a:p>
            <a:pPr marL="0" indent="0">
              <a:buNone/>
            </a:pPr>
            <a:endParaRPr lang="en-GB" sz="1700">
              <a:cs typeface="Calibri"/>
            </a:endParaRPr>
          </a:p>
        </p:txBody>
      </p:sp>
      <p:pic>
        <p:nvPicPr>
          <p:cNvPr id="5" name="Picture 4" descr="An open toilet door">
            <a:extLst>
              <a:ext uri="{FF2B5EF4-FFF2-40B4-BE49-F238E27FC236}">
                <a16:creationId xmlns:a16="http://schemas.microsoft.com/office/drawing/2014/main" id="{0D438841-6185-D513-7768-6098C13BBF61}"/>
              </a:ext>
            </a:extLst>
          </p:cNvPr>
          <p:cNvPicPr>
            <a:picLocks noChangeAspect="1"/>
          </p:cNvPicPr>
          <p:nvPr/>
        </p:nvPicPr>
        <p:blipFill rotWithShape="1">
          <a:blip r:embed="rId2"/>
          <a:srcRect l="7682" r="25570" b="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9254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39520"/>
            <a:ext cx="3429000" cy="1719072"/>
          </a:xfrm>
        </p:spPr>
        <p:txBody>
          <a:bodyPr anchor="b">
            <a:normAutofit/>
          </a:bodyPr>
          <a:lstStyle/>
          <a:p>
            <a:r>
              <a:rPr lang="en-GB" sz="4600">
                <a:cs typeface="Calibri Light"/>
              </a:rPr>
              <a:t>Interpersonal Boundaries...</a:t>
            </a:r>
            <a:endParaRPr lang="en-GB" sz="460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idx="1"/>
          </p:nvPr>
        </p:nvSpPr>
        <p:spPr>
          <a:xfrm>
            <a:off x="630936" y="2807208"/>
            <a:ext cx="3429000" cy="3410712"/>
          </a:xfrm>
        </p:spPr>
        <p:txBody>
          <a:bodyPr vert="horz" lIns="91440" tIns="45720" rIns="91440" bIns="45720" rtlCol="0" anchor="t">
            <a:normAutofit/>
          </a:bodyPr>
          <a:lstStyle/>
          <a:p>
            <a:pPr marL="0" indent="0">
              <a:buNone/>
            </a:pPr>
            <a:r>
              <a:rPr lang="en-GB" sz="2200">
                <a:ea typeface="+mn-lt"/>
                <a:cs typeface="+mn-lt"/>
              </a:rPr>
              <a:t>Reflection – where is my interpersonal boundary and where is the other? How do I stay with my boundary and meet the other person and stay in relation with them?</a:t>
            </a:r>
            <a:endParaRPr lang="en-US" sz="2200"/>
          </a:p>
          <a:p>
            <a:pPr marL="0" indent="0">
              <a:buNone/>
            </a:pPr>
            <a:endParaRPr lang="en-GB" sz="2200">
              <a:cs typeface="Calibri"/>
            </a:endParaRPr>
          </a:p>
          <a:p>
            <a:pPr marL="0" indent="0">
              <a:buNone/>
            </a:pPr>
            <a:endParaRPr lang="en-GB" sz="2200">
              <a:cs typeface="Calibri"/>
            </a:endParaRPr>
          </a:p>
          <a:p>
            <a:endParaRPr lang="en-GB" sz="2200">
              <a:cs typeface="Calibri"/>
            </a:endParaRPr>
          </a:p>
        </p:txBody>
      </p:sp>
      <p:pic>
        <p:nvPicPr>
          <p:cNvPr id="4" name="Picture 4" descr="Diagram&#10;&#10;Description automatically generated">
            <a:extLst>
              <a:ext uri="{FF2B5EF4-FFF2-40B4-BE49-F238E27FC236}">
                <a16:creationId xmlns:a16="http://schemas.microsoft.com/office/drawing/2014/main" id="{36450FCF-92D7-0F9C-D6A6-4E52C053FE79}"/>
              </a:ext>
            </a:extLst>
          </p:cNvPr>
          <p:cNvPicPr>
            <a:picLocks noChangeAspect="1"/>
          </p:cNvPicPr>
          <p:nvPr/>
        </p:nvPicPr>
        <p:blipFill>
          <a:blip r:embed="rId2"/>
          <a:stretch>
            <a:fillRect/>
          </a:stretch>
        </p:blipFill>
        <p:spPr>
          <a:xfrm>
            <a:off x="4729375" y="640080"/>
            <a:ext cx="6753561" cy="557784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1AA666-5617-E4BB-831E-7E744FDB39F1}"/>
              </a:ext>
            </a:extLst>
          </p:cNvPr>
          <p:cNvSpPr>
            <a:spLocks noGrp="1"/>
          </p:cNvSpPr>
          <p:nvPr>
            <p:ph type="title"/>
          </p:nvPr>
        </p:nvSpPr>
        <p:spPr>
          <a:xfrm>
            <a:off x="6617740" y="802955"/>
            <a:ext cx="4766330" cy="1454051"/>
          </a:xfrm>
        </p:spPr>
        <p:txBody>
          <a:bodyPr>
            <a:normAutofit/>
          </a:bodyPr>
          <a:lstStyle/>
          <a:p>
            <a:r>
              <a:rPr lang="en-GB" sz="3600" b="1">
                <a:solidFill>
                  <a:schemeClr val="tx2"/>
                </a:solidFill>
                <a:cs typeface="Calibri Light"/>
              </a:rPr>
              <a:t>Personal development group...</a:t>
            </a:r>
            <a:endParaRPr lang="en-GB" sz="3600" b="1">
              <a:solidFill>
                <a:schemeClr val="tx2"/>
              </a:solidFill>
            </a:endParaRPr>
          </a:p>
        </p:txBody>
      </p:sp>
      <p:grpSp>
        <p:nvGrpSpPr>
          <p:cNvPr id="34" name="Group 33">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35" name="Freeform: Shape 34">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4" descr="Chart, bubble chart&#10;&#10;Description automatically generated">
            <a:extLst>
              <a:ext uri="{FF2B5EF4-FFF2-40B4-BE49-F238E27FC236}">
                <a16:creationId xmlns:a16="http://schemas.microsoft.com/office/drawing/2014/main" id="{9D61777E-C066-00D6-F867-FD75FAE0A139}"/>
              </a:ext>
            </a:extLst>
          </p:cNvPr>
          <p:cNvPicPr>
            <a:picLocks noChangeAspect="1"/>
          </p:cNvPicPr>
          <p:nvPr/>
        </p:nvPicPr>
        <p:blipFill rotWithShape="1">
          <a:blip r:embed="rId2"/>
          <a:srcRect l="5480" r="1920" b="-3"/>
          <a:stretch/>
        </p:blipFill>
        <p:spPr>
          <a:xfrm>
            <a:off x="746271" y="1700784"/>
            <a:ext cx="3641948" cy="3785616"/>
          </a:xfrm>
          <a:prstGeom prst="rect">
            <a:avLst/>
          </a:prstGeom>
        </p:spPr>
      </p:pic>
      <p:sp>
        <p:nvSpPr>
          <p:cNvPr id="3" name="Content Placeholder 2">
            <a:extLst>
              <a:ext uri="{FF2B5EF4-FFF2-40B4-BE49-F238E27FC236}">
                <a16:creationId xmlns:a16="http://schemas.microsoft.com/office/drawing/2014/main" id="{7E8FD9E4-0C77-FCD8-2D0D-00DF30169327}"/>
              </a:ext>
            </a:extLst>
          </p:cNvPr>
          <p:cNvSpPr>
            <a:spLocks noGrp="1"/>
          </p:cNvSpPr>
          <p:nvPr>
            <p:ph idx="1"/>
          </p:nvPr>
        </p:nvSpPr>
        <p:spPr>
          <a:xfrm>
            <a:off x="6621072" y="2421683"/>
            <a:ext cx="4980596" cy="4094011"/>
          </a:xfrm>
        </p:spPr>
        <p:txBody>
          <a:bodyPr vert="horz" lIns="91440" tIns="45720" rIns="91440" bIns="45720" rtlCol="0" anchor="t">
            <a:noAutofit/>
          </a:bodyPr>
          <a:lstStyle/>
          <a:p>
            <a:pPr marL="0" indent="0">
              <a:buNone/>
            </a:pPr>
            <a:r>
              <a:rPr lang="en-GB" sz="2000">
                <a:solidFill>
                  <a:schemeClr val="tx2"/>
                </a:solidFill>
                <a:cs typeface="Calibri" panose="020F0502020204030204"/>
              </a:rPr>
              <a:t>Notice the following for yourself...</a:t>
            </a:r>
            <a:endParaRPr lang="en-GB" sz="2000" dirty="0">
              <a:solidFill>
                <a:schemeClr val="tx2"/>
              </a:solidFill>
              <a:cs typeface="Calibri" panose="020F0502020204030204"/>
            </a:endParaRPr>
          </a:p>
          <a:p>
            <a:pPr marL="0" indent="0">
              <a:buNone/>
            </a:pPr>
            <a:endParaRPr lang="en-GB" sz="2000" dirty="0">
              <a:solidFill>
                <a:schemeClr val="tx2"/>
              </a:solidFill>
              <a:cs typeface="Calibri" panose="020F0502020204030204"/>
            </a:endParaRPr>
          </a:p>
          <a:p>
            <a:r>
              <a:rPr lang="en-GB" sz="2000">
                <a:solidFill>
                  <a:schemeClr val="tx2"/>
                </a:solidFill>
                <a:cs typeface="Calibri" panose="020F0502020204030204"/>
              </a:rPr>
              <a:t>Being explicit about the implicit </a:t>
            </a:r>
            <a:endParaRPr lang="en-GB" sz="2000" dirty="0">
              <a:solidFill>
                <a:schemeClr val="tx2"/>
              </a:solidFill>
              <a:cs typeface="Calibri" panose="020F0502020204030204"/>
            </a:endParaRPr>
          </a:p>
          <a:p>
            <a:r>
              <a:rPr lang="en-GB" sz="2000">
                <a:solidFill>
                  <a:schemeClr val="tx2"/>
                </a:solidFill>
                <a:cs typeface="Calibri" panose="020F0502020204030204"/>
              </a:rPr>
              <a:t>Notice how are you holding yourself back, what you are not staying </a:t>
            </a:r>
            <a:endParaRPr lang="en-GB" sz="2000" dirty="0">
              <a:solidFill>
                <a:schemeClr val="tx2"/>
              </a:solidFill>
              <a:cs typeface="Calibri" panose="020F0502020204030204"/>
            </a:endParaRPr>
          </a:p>
          <a:p>
            <a:r>
              <a:rPr lang="en-GB" sz="2000">
                <a:solidFill>
                  <a:schemeClr val="tx2"/>
                </a:solidFill>
                <a:cs typeface="Calibri" panose="020F0502020204030204"/>
              </a:rPr>
              <a:t>Becoming more aware of your personal, interpersonal boundaries. Ask yourself – where is my interpersonal boundary and where is the other. How do I stay with my boundary and meet the other person and stay in relation/contact with them </a:t>
            </a:r>
          </a:p>
          <a:p>
            <a:pPr marL="0" indent="0">
              <a:buNone/>
            </a:pPr>
            <a:endParaRPr lang="en-GB" sz="1800">
              <a:solidFill>
                <a:schemeClr val="tx2"/>
              </a:solidFill>
              <a:cs typeface="Calibri" panose="020F0502020204030204"/>
            </a:endParaRPr>
          </a:p>
          <a:p>
            <a:endParaRPr lang="en-GB" sz="1800">
              <a:solidFill>
                <a:schemeClr val="tx2"/>
              </a:solidFill>
              <a:cs typeface="Calibri" panose="020F0502020204030204"/>
            </a:endParaRPr>
          </a:p>
        </p:txBody>
      </p:sp>
    </p:spTree>
    <p:extLst>
      <p:ext uri="{BB962C8B-B14F-4D97-AF65-F5344CB8AC3E}">
        <p14:creationId xmlns:p14="http://schemas.microsoft.com/office/powerpoint/2010/main" val="349385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FC4829A-BA85-94B6-F215-DED75CDEC800}"/>
              </a:ext>
            </a:extLst>
          </p:cNvPr>
          <p:cNvSpPr>
            <a:spLocks noGrp="1"/>
          </p:cNvSpPr>
          <p:nvPr>
            <p:ph type="title"/>
          </p:nvPr>
        </p:nvSpPr>
        <p:spPr>
          <a:xfrm>
            <a:off x="1179226" y="1594707"/>
            <a:ext cx="9833548" cy="1325563"/>
          </a:xfrm>
        </p:spPr>
        <p:txBody>
          <a:bodyPr anchor="b">
            <a:normAutofit/>
          </a:bodyPr>
          <a:lstStyle/>
          <a:p>
            <a:pPr algn="ctr"/>
            <a:r>
              <a:rPr lang="en-GB" b="1">
                <a:solidFill>
                  <a:schemeClr val="tx2"/>
                </a:solidFill>
                <a:cs typeface="Calibri Light"/>
              </a:rPr>
              <a:t>Reflective exercise (Mick Cooper)... </a:t>
            </a:r>
            <a:endParaRPr lang="en-GB" sz="3600">
              <a:solidFill>
                <a:schemeClr val="tx2"/>
              </a:solidFill>
              <a:cs typeface="Calibri Light" panose="020F0302020204030204"/>
            </a:endParaRPr>
          </a:p>
        </p:txBody>
      </p:sp>
      <p:grpSp>
        <p:nvGrpSpPr>
          <p:cNvPr id="12" name="Group 1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13" name="Freeform: Shape 1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0B5F2C09-9384-CC39-C687-CCE463EB2DB6}"/>
              </a:ext>
            </a:extLst>
          </p:cNvPr>
          <p:cNvSpPr>
            <a:spLocks noGrp="1"/>
          </p:cNvSpPr>
          <p:nvPr>
            <p:ph idx="1"/>
          </p:nvPr>
        </p:nvSpPr>
        <p:spPr>
          <a:xfrm>
            <a:off x="1179226" y="3329677"/>
            <a:ext cx="9833548" cy="2457269"/>
          </a:xfrm>
        </p:spPr>
        <p:txBody>
          <a:bodyPr vert="horz" lIns="91440" tIns="45720" rIns="91440" bIns="45720" rtlCol="0" anchor="t">
            <a:normAutofit/>
          </a:bodyPr>
          <a:lstStyle/>
          <a:p>
            <a:pPr marL="0" indent="0">
              <a:buNone/>
            </a:pPr>
            <a:r>
              <a:rPr lang="en-GB">
                <a:solidFill>
                  <a:schemeClr val="tx2"/>
                </a:solidFill>
                <a:cs typeface="Calibri"/>
              </a:rPr>
              <a:t>Take a moment to take a step back and think about what would it be like to live in a world without deep connection? </a:t>
            </a:r>
            <a:endParaRPr lang="en-GB" dirty="0">
              <a:solidFill>
                <a:schemeClr val="tx2"/>
              </a:solidFill>
              <a:cs typeface="Calibri"/>
            </a:endParaRPr>
          </a:p>
          <a:p>
            <a:pPr marL="0" indent="0">
              <a:buNone/>
            </a:pPr>
            <a:endParaRPr lang="en-GB" dirty="0">
              <a:solidFill>
                <a:schemeClr val="tx2"/>
              </a:solidFill>
              <a:cs typeface="Calibri"/>
            </a:endParaRPr>
          </a:p>
          <a:p>
            <a:pPr marL="0" indent="0">
              <a:buNone/>
            </a:pPr>
            <a:r>
              <a:rPr lang="en-GB">
                <a:solidFill>
                  <a:schemeClr val="tx2"/>
                </a:solidFill>
                <a:cs typeface="Calibri"/>
              </a:rPr>
              <a:t>To feel disconnected from yourself, others and the envrionment </a:t>
            </a:r>
          </a:p>
        </p:txBody>
      </p:sp>
      <p:grpSp>
        <p:nvGrpSpPr>
          <p:cNvPr id="18" name="Group 1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19" name="Freeform: Shape 1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77295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3" name="Freeform: Shape 12">
            <a:extLst>
              <a:ext uri="{FF2B5EF4-FFF2-40B4-BE49-F238E27FC236}">
                <a16:creationId xmlns:a16="http://schemas.microsoft.com/office/drawing/2014/main" id="{CBCB02B1-1B82-403C-B7D2-E2CED1882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CCDE13A7-6382-4A67-BEBE-4FF1F37C7F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6" name="Freeform: Shape 15">
              <a:extLst>
                <a:ext uri="{FF2B5EF4-FFF2-40B4-BE49-F238E27FC236}">
                  <a16:creationId xmlns:a16="http://schemas.microsoft.com/office/drawing/2014/main" id="{E9978FC9-2E40-4257-8D97-FAB20CA4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740ABB98-77BA-4C40-8121-34D196E58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41AA752E-66C1-4835-8A3C-556475159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EE9555AB-2295-4939-AEC9-B2CBFCB4CC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97499201-5A2C-48B3-9B02-5519B8829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D3FC2AE7-C60C-4C48-BCAE-410BB6C3D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40EA1593-6BC9-441E-8F3C-46DD50F81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2" name="Title 1">
            <a:extLst>
              <a:ext uri="{FF2B5EF4-FFF2-40B4-BE49-F238E27FC236}">
                <a16:creationId xmlns:a16="http://schemas.microsoft.com/office/drawing/2014/main" id="{6A26E77B-F9C5-F6FF-1C35-7A0A4228C77F}"/>
              </a:ext>
            </a:extLst>
          </p:cNvPr>
          <p:cNvSpPr>
            <a:spLocks noGrp="1"/>
          </p:cNvSpPr>
          <p:nvPr>
            <p:ph type="title"/>
          </p:nvPr>
        </p:nvSpPr>
        <p:spPr>
          <a:xfrm>
            <a:off x="3371787" y="1741337"/>
            <a:ext cx="5448730" cy="2387918"/>
          </a:xfrm>
        </p:spPr>
        <p:txBody>
          <a:bodyPr vert="horz" lIns="91440" tIns="45720" rIns="91440" bIns="45720" rtlCol="0" anchor="b">
            <a:normAutofit/>
          </a:bodyPr>
          <a:lstStyle/>
          <a:p>
            <a:pPr algn="ctr"/>
            <a:r>
              <a:rPr lang="en-US" sz="5200" kern="1200">
                <a:solidFill>
                  <a:schemeClr val="tx2"/>
                </a:solidFill>
                <a:latin typeface="+mj-lt"/>
                <a:ea typeface="+mj-ea"/>
                <a:cs typeface="+mj-cs"/>
              </a:rPr>
              <a:t>Being in the here and now </a:t>
            </a:r>
          </a:p>
        </p:txBody>
      </p:sp>
      <p:sp>
        <p:nvSpPr>
          <p:cNvPr id="4" name="Text Placeholder 3">
            <a:extLst>
              <a:ext uri="{FF2B5EF4-FFF2-40B4-BE49-F238E27FC236}">
                <a16:creationId xmlns:a16="http://schemas.microsoft.com/office/drawing/2014/main" id="{7B463800-E41A-A93C-00CC-D6F9D1C2ED53}"/>
              </a:ext>
            </a:extLst>
          </p:cNvPr>
          <p:cNvSpPr>
            <a:spLocks noGrp="1"/>
          </p:cNvSpPr>
          <p:nvPr>
            <p:ph idx="1"/>
          </p:nvPr>
        </p:nvSpPr>
        <p:spPr>
          <a:xfrm>
            <a:off x="3371161" y="4200522"/>
            <a:ext cx="5653897" cy="1583600"/>
          </a:xfrm>
        </p:spPr>
        <p:txBody>
          <a:bodyPr vert="horz" lIns="91440" tIns="45720" rIns="91440" bIns="45720" rtlCol="0" anchor="t">
            <a:noAutofit/>
          </a:bodyPr>
          <a:lstStyle/>
          <a:p>
            <a:pPr marL="0" indent="0" algn="ctr">
              <a:buNone/>
            </a:pPr>
            <a:r>
              <a:rPr lang="en-US" kern="1200">
                <a:solidFill>
                  <a:schemeClr val="tx2"/>
                </a:solidFill>
                <a:latin typeface="+mn-lt"/>
                <a:ea typeface="+mn-ea"/>
                <a:cs typeface="+mn-cs"/>
              </a:rPr>
              <a:t>Its dynamic, taking in the other person, just as they are, a real openness to the other person</a:t>
            </a:r>
          </a:p>
        </p:txBody>
      </p:sp>
      <p:grpSp>
        <p:nvGrpSpPr>
          <p:cNvPr id="24" name="Group 23">
            <a:extLst>
              <a:ext uri="{FF2B5EF4-FFF2-40B4-BE49-F238E27FC236}">
                <a16:creationId xmlns:a16="http://schemas.microsoft.com/office/drawing/2014/main" id="{17147D5D-F01F-4164-BD81-D10DC6F23E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142" y="2854"/>
            <a:ext cx="2783421" cy="2406445"/>
            <a:chOff x="-305" y="-4155"/>
            <a:chExt cx="2514948" cy="2174333"/>
          </a:xfrm>
        </p:grpSpPr>
        <p:sp>
          <p:nvSpPr>
            <p:cNvPr id="25" name="Freeform: Shape 24">
              <a:extLst>
                <a:ext uri="{FF2B5EF4-FFF2-40B4-BE49-F238E27FC236}">
                  <a16:creationId xmlns:a16="http://schemas.microsoft.com/office/drawing/2014/main" id="{F24C7412-3E2D-4708-8DC3-425A457A1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71483A6A-CB0B-4469-B09D-C9451F9B0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9A935E9D-EB55-46F3-BCCB-9CB918E870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8" name="Freeform: Shape 27">
              <a:extLst>
                <a:ext uri="{FF2B5EF4-FFF2-40B4-BE49-F238E27FC236}">
                  <a16:creationId xmlns:a16="http://schemas.microsoft.com/office/drawing/2014/main" id="{8EDC5655-C7D7-4936-91EA-E188A96DC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6D0E248E-80AB-4B35-BA8D-F940FCB443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417253" y="4456669"/>
            <a:ext cx="2783421" cy="2406445"/>
            <a:chOff x="-305" y="-4155"/>
            <a:chExt cx="2514948" cy="2174333"/>
          </a:xfrm>
        </p:grpSpPr>
        <p:sp>
          <p:nvSpPr>
            <p:cNvPr id="31" name="Freeform: Shape 30">
              <a:extLst>
                <a:ext uri="{FF2B5EF4-FFF2-40B4-BE49-F238E27FC236}">
                  <a16:creationId xmlns:a16="http://schemas.microsoft.com/office/drawing/2014/main" id="{F9E91B0A-66E8-4298-BAC6-004DBE4919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0A629C66-36BD-487E-B1CD-ED026D7789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A6BC2D2C-3D7D-4224-81BC-22C094C9FB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4" name="Freeform: Shape 33">
              <a:extLst>
                <a:ext uri="{FF2B5EF4-FFF2-40B4-BE49-F238E27FC236}">
                  <a16:creationId xmlns:a16="http://schemas.microsoft.com/office/drawing/2014/main" id="{53BDF903-22C5-4312-8776-C2ABC3EDC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601908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C16E987E-8481-4545-F9A1-DBB1B74135DB}"/>
              </a:ext>
            </a:extLst>
          </p:cNvPr>
          <p:cNvPicPr>
            <a:picLocks noGrp="1" noChangeAspect="1"/>
          </p:cNvPicPr>
          <p:nvPr>
            <p:ph type="pic" idx="1"/>
          </p:nvPr>
        </p:nvPicPr>
        <p:blipFill rotWithShape="1">
          <a:blip r:embed="rId2"/>
          <a:srcRect b="5436"/>
          <a:stretch/>
        </p:blipFill>
        <p:spPr>
          <a:xfrm>
            <a:off x="2522356" y="10"/>
            <a:ext cx="9669642" cy="6857990"/>
          </a:xfrm>
          <a:prstGeom prst="rect">
            <a:avLst/>
          </a:prstGeom>
        </p:spPr>
      </p:pic>
      <p:sp>
        <p:nvSpPr>
          <p:cNvPr id="25" name="Rectangle 2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2D73388-13EA-16AF-AA97-71BD61D33614}"/>
              </a:ext>
            </a:extLst>
          </p:cNvPr>
          <p:cNvSpPr>
            <a:spLocks noGrp="1"/>
          </p:cNvSpPr>
          <p:nvPr>
            <p:ph type="title"/>
          </p:nvPr>
        </p:nvSpPr>
        <p:spPr>
          <a:xfrm>
            <a:off x="838200" y="365125"/>
            <a:ext cx="3822189" cy="1899912"/>
          </a:xfrm>
        </p:spPr>
        <p:txBody>
          <a:bodyPr vert="horz" lIns="91440" tIns="45720" rIns="91440" bIns="45720" rtlCol="0" anchor="ctr">
            <a:normAutofit fontScale="90000"/>
          </a:bodyPr>
          <a:lstStyle/>
          <a:p>
            <a:pPr algn="ctr"/>
            <a:r>
              <a:rPr lang="en-US" sz="4800" b="1" dirty="0"/>
              <a:t>Catching emotions in your </a:t>
            </a:r>
            <a:r>
              <a:rPr lang="en-US" sz="4800" b="1"/>
              <a:t>skills practice </a:t>
            </a:r>
            <a:endParaRPr lang="en-US"/>
          </a:p>
        </p:txBody>
      </p:sp>
      <p:sp>
        <p:nvSpPr>
          <p:cNvPr id="4" name="Text Placeholder 3">
            <a:extLst>
              <a:ext uri="{FF2B5EF4-FFF2-40B4-BE49-F238E27FC236}">
                <a16:creationId xmlns:a16="http://schemas.microsoft.com/office/drawing/2014/main" id="{2C4894FC-B3C7-4FFC-8DA9-86EF0158BD6E}"/>
              </a:ext>
            </a:extLst>
          </p:cNvPr>
          <p:cNvSpPr>
            <a:spLocks noGrp="1"/>
          </p:cNvSpPr>
          <p:nvPr>
            <p:ph type="body" sz="half" idx="2"/>
          </p:nvPr>
        </p:nvSpPr>
        <p:spPr>
          <a:xfrm>
            <a:off x="838200" y="2144427"/>
            <a:ext cx="4026104" cy="4032536"/>
          </a:xfrm>
        </p:spPr>
        <p:txBody>
          <a:bodyPr vert="horz" lIns="91440" tIns="45720" rIns="91440" bIns="45720" rtlCol="0" anchor="t">
            <a:normAutofit/>
          </a:bodyPr>
          <a:lstStyle/>
          <a:p>
            <a:pPr indent="-228600">
              <a:buFont typeface="Arial" panose="020B0604020202020204" pitchFamily="34" charset="0"/>
              <a:buChar char="•"/>
            </a:pPr>
            <a:endParaRPr lang="en-US" sz="2000" dirty="0">
              <a:cs typeface="Calibri"/>
            </a:endParaRPr>
          </a:p>
          <a:p>
            <a:pPr indent="-228600">
              <a:buFont typeface="Arial" panose="020B0604020202020204" pitchFamily="34" charset="0"/>
              <a:buChar char="•"/>
            </a:pPr>
            <a:r>
              <a:rPr lang="en-US" sz="2000"/>
              <a:t>Learning to catch the moments of awareness</a:t>
            </a:r>
            <a:endParaRPr lang="en-US" sz="2000" dirty="0">
              <a:cs typeface="Calibri"/>
            </a:endParaRPr>
          </a:p>
          <a:p>
            <a:pPr indent="-228600">
              <a:buFont typeface="Arial" panose="020B0604020202020204" pitchFamily="34" charset="0"/>
              <a:buChar char="•"/>
            </a:pPr>
            <a:endParaRPr lang="en-US" sz="2000" dirty="0">
              <a:cs typeface="Calibri"/>
            </a:endParaRPr>
          </a:p>
          <a:p>
            <a:pPr indent="-228600">
              <a:buFont typeface="Arial" panose="020B0604020202020204" pitchFamily="34" charset="0"/>
              <a:buChar char="•"/>
            </a:pPr>
            <a:r>
              <a:rPr lang="en-US" sz="2000"/>
              <a:t>Inviting the client to stay with the emotions, sitting with discomfort</a:t>
            </a:r>
            <a:endParaRPr lang="en-US" sz="2000" dirty="0">
              <a:cs typeface="Calibri"/>
            </a:endParaRPr>
          </a:p>
          <a:p>
            <a:pPr indent="-228600">
              <a:buFont typeface="Arial" panose="020B0604020202020204" pitchFamily="34" charset="0"/>
              <a:buChar char="•"/>
            </a:pPr>
            <a:endParaRPr lang="en-US" sz="2000" dirty="0">
              <a:cs typeface="Calibri"/>
            </a:endParaRPr>
          </a:p>
          <a:p>
            <a:pPr indent="-228600">
              <a:buFont typeface="Arial" panose="020B0604020202020204" pitchFamily="34" charset="0"/>
              <a:buChar char="•"/>
            </a:pPr>
            <a:r>
              <a:rPr lang="en-US" sz="2000"/>
              <a:t>Present moment awareness </a:t>
            </a:r>
            <a:endParaRPr lang="en-US" sz="2000" dirty="0">
              <a:cs typeface="Calibri"/>
            </a:endParaRPr>
          </a:p>
          <a:p>
            <a:pPr indent="-228600">
              <a:buFont typeface="Arial" panose="020B0604020202020204" pitchFamily="34" charset="0"/>
              <a:buChar char="•"/>
            </a:pPr>
            <a:endParaRPr lang="en-US" sz="2000" dirty="0">
              <a:cs typeface="Calibri"/>
            </a:endParaRPr>
          </a:p>
          <a:p>
            <a:pPr indent="-228600">
              <a:buFont typeface="Arial" panose="020B0604020202020204" pitchFamily="34" charset="0"/>
              <a:buChar char="•"/>
            </a:pPr>
            <a:r>
              <a:rPr lang="en-US" sz="2000"/>
              <a:t>Understanding the clients relationship with their emotions</a:t>
            </a:r>
            <a:r>
              <a:rPr lang="en-US" sz="1700" dirty="0"/>
              <a:t> </a:t>
            </a:r>
            <a:endParaRPr lang="en-US" sz="1700" dirty="0">
              <a:cs typeface="Calibri"/>
            </a:endParaRPr>
          </a:p>
          <a:p>
            <a:pPr indent="-228600">
              <a:buFont typeface="Arial" panose="020B0604020202020204" pitchFamily="34" charset="0"/>
              <a:buChar char="•"/>
            </a:pPr>
            <a:endParaRPr lang="en-US" sz="1700"/>
          </a:p>
        </p:txBody>
      </p:sp>
    </p:spTree>
    <p:extLst>
      <p:ext uri="{BB962C8B-B14F-4D97-AF65-F5344CB8AC3E}">
        <p14:creationId xmlns:p14="http://schemas.microsoft.com/office/powerpoint/2010/main" val="1552631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descr="Icon&#10;&#10;Description automatically generated">
            <a:extLst>
              <a:ext uri="{FF2B5EF4-FFF2-40B4-BE49-F238E27FC236}">
                <a16:creationId xmlns:a16="http://schemas.microsoft.com/office/drawing/2014/main" id="{DBA9EE45-4AAE-E085-0979-BAE1C410474D}"/>
              </a:ext>
            </a:extLst>
          </p:cNvPr>
          <p:cNvPicPr>
            <a:picLocks noChangeAspect="1"/>
          </p:cNvPicPr>
          <p:nvPr/>
        </p:nvPicPr>
        <p:blipFill rotWithShape="1">
          <a:blip r:embed="rId2"/>
          <a:srcRect l="1333"/>
          <a:stretch/>
        </p:blipFill>
        <p:spPr>
          <a:xfrm>
            <a:off x="20" y="10"/>
            <a:ext cx="12191980" cy="6857990"/>
          </a:xfrm>
          <a:prstGeom prst="rect">
            <a:avLst/>
          </a:prstGeom>
        </p:spPr>
      </p:pic>
      <p:sp>
        <p:nvSpPr>
          <p:cNvPr id="1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9ACB051B-4EB0-1DB8-424B-7BE421313520}"/>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4000"/>
              <a:t>Early relational experiences</a:t>
            </a:r>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833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4ACF5A-45D3-CD2A-CA96-6E1F9EE303D2}"/>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kern="1200">
                <a:solidFill>
                  <a:schemeClr val="tx1"/>
                </a:solidFill>
                <a:latin typeface="+mj-lt"/>
                <a:ea typeface="+mj-ea"/>
                <a:cs typeface="+mj-cs"/>
              </a:rPr>
              <a:t>Relational Contact between baby and father </a:t>
            </a:r>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Viral video of baby talking to his dad will melt your heart">
            <a:hlinkClick r:id="" action="ppaction://media"/>
            <a:extLst>
              <a:ext uri="{FF2B5EF4-FFF2-40B4-BE49-F238E27FC236}">
                <a16:creationId xmlns:a16="http://schemas.microsoft.com/office/drawing/2014/main" id="{0C6E48B6-7370-D605-D700-E081DA4E2367}"/>
              </a:ext>
            </a:extLst>
          </p:cNvPr>
          <p:cNvPicPr>
            <a:picLocks noGrp="1" noRot="1" noChangeAspect="1"/>
          </p:cNvPicPr>
          <p:nvPr>
            <p:ph idx="1"/>
            <a:videoFile r:link="rId1"/>
          </p:nvPr>
        </p:nvPicPr>
        <p:blipFill>
          <a:blip r:embed="rId3"/>
          <a:stretch>
            <a:fillRect/>
          </a:stretch>
        </p:blipFill>
        <p:spPr>
          <a:xfrm>
            <a:off x="4654296" y="709803"/>
            <a:ext cx="7214616" cy="5410962"/>
          </a:xfrm>
          <a:prstGeom prst="rect">
            <a:avLst/>
          </a:prstGeom>
        </p:spPr>
      </p:pic>
    </p:spTree>
    <p:extLst>
      <p:ext uri="{BB962C8B-B14F-4D97-AF65-F5344CB8AC3E}">
        <p14:creationId xmlns:p14="http://schemas.microsoft.com/office/powerpoint/2010/main" val="945605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CE1A11-323E-3173-BD92-99C1D90FCBEC}"/>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kern="1200">
                <a:solidFill>
                  <a:schemeClr val="tx1"/>
                </a:solidFill>
                <a:latin typeface="+mj-lt"/>
                <a:ea typeface="+mj-ea"/>
                <a:cs typeface="+mj-cs"/>
              </a:rPr>
              <a:t>The Still Face Experiment...</a:t>
            </a:r>
          </a:p>
        </p:txBody>
      </p:sp>
      <p:sp>
        <p:nvSpPr>
          <p:cNvPr id="1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Still Face Experiment  Dr  Edward Tronick">
            <a:hlinkClick r:id="" action="ppaction://media"/>
            <a:extLst>
              <a:ext uri="{FF2B5EF4-FFF2-40B4-BE49-F238E27FC236}">
                <a16:creationId xmlns:a16="http://schemas.microsoft.com/office/drawing/2014/main" id="{4D0D5859-7166-FF12-76D2-9C9E6F77E56F}"/>
              </a:ext>
            </a:extLst>
          </p:cNvPr>
          <p:cNvPicPr>
            <a:picLocks noGrp="1" noRot="1" noChangeAspect="1"/>
          </p:cNvPicPr>
          <p:nvPr>
            <p:ph idx="1"/>
            <a:videoFile r:link="rId1"/>
          </p:nvPr>
        </p:nvPicPr>
        <p:blipFill>
          <a:blip r:embed="rId3"/>
          <a:stretch>
            <a:fillRect/>
          </a:stretch>
        </p:blipFill>
        <p:spPr>
          <a:xfrm>
            <a:off x="4654296" y="709803"/>
            <a:ext cx="7214616" cy="5410962"/>
          </a:xfrm>
          <a:prstGeom prst="rect">
            <a:avLst/>
          </a:prstGeom>
        </p:spPr>
      </p:pic>
    </p:spTree>
    <p:extLst>
      <p:ext uri="{BB962C8B-B14F-4D97-AF65-F5344CB8AC3E}">
        <p14:creationId xmlns:p14="http://schemas.microsoft.com/office/powerpoint/2010/main" val="4067545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47C5157B-D6AA-AE95-C1ED-6563F22F389E}"/>
              </a:ext>
            </a:extLst>
          </p:cNvPr>
          <p:cNvSpPr>
            <a:spLocks noGrp="1"/>
          </p:cNvSpPr>
          <p:nvPr>
            <p:ph type="title"/>
          </p:nvPr>
        </p:nvSpPr>
        <p:spPr>
          <a:xfrm>
            <a:off x="1179226" y="1594707"/>
            <a:ext cx="9833548" cy="1325563"/>
          </a:xfrm>
        </p:spPr>
        <p:txBody>
          <a:bodyPr anchor="b">
            <a:normAutofit/>
          </a:bodyPr>
          <a:lstStyle/>
          <a:p>
            <a:pPr algn="ctr"/>
            <a:r>
              <a:rPr lang="en-GB" b="1">
                <a:solidFill>
                  <a:schemeClr val="tx2"/>
                </a:solidFill>
                <a:cs typeface="Calibri Light"/>
              </a:rPr>
              <a:t>Personal Reflection...</a:t>
            </a:r>
            <a:endParaRPr lang="en-GB" b="1">
              <a:solidFill>
                <a:schemeClr val="tx2"/>
              </a:solidFill>
            </a:endParaRPr>
          </a:p>
        </p:txBody>
      </p:sp>
      <p:grpSp>
        <p:nvGrpSpPr>
          <p:cNvPr id="12" name="Group 1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13" name="Freeform: Shape 1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85FB6364-0934-729F-69F4-BE80B7E5CBCE}"/>
              </a:ext>
            </a:extLst>
          </p:cNvPr>
          <p:cNvSpPr>
            <a:spLocks noGrp="1"/>
          </p:cNvSpPr>
          <p:nvPr>
            <p:ph idx="1"/>
          </p:nvPr>
        </p:nvSpPr>
        <p:spPr>
          <a:xfrm>
            <a:off x="1179226" y="3329677"/>
            <a:ext cx="10080393" cy="3133409"/>
          </a:xfrm>
        </p:spPr>
        <p:txBody>
          <a:bodyPr vert="horz" lIns="91440" tIns="45720" rIns="91440" bIns="45720" rtlCol="0" anchor="t">
            <a:noAutofit/>
          </a:bodyPr>
          <a:lstStyle/>
          <a:p>
            <a:pPr marL="0" indent="0">
              <a:buNone/>
            </a:pPr>
            <a:r>
              <a:rPr lang="en-GB" sz="2000">
                <a:solidFill>
                  <a:schemeClr val="tx2"/>
                </a:solidFill>
                <a:cs typeface="Calibri" panose="020F0502020204030204"/>
              </a:rPr>
              <a:t>How do you feel when people get close, where is too close?</a:t>
            </a:r>
            <a:endParaRPr lang="en-GB" sz="2000" dirty="0">
              <a:solidFill>
                <a:schemeClr val="tx2"/>
              </a:solidFill>
              <a:cs typeface="Calibri" panose="020F0502020204030204"/>
            </a:endParaRPr>
          </a:p>
          <a:p>
            <a:pPr marL="0" indent="0">
              <a:buNone/>
            </a:pPr>
            <a:endParaRPr lang="en-GB" sz="2000" dirty="0">
              <a:solidFill>
                <a:schemeClr val="tx2"/>
              </a:solidFill>
              <a:cs typeface="Calibri" panose="020F0502020204030204"/>
            </a:endParaRPr>
          </a:p>
          <a:p>
            <a:pPr marL="0" indent="0">
              <a:buNone/>
            </a:pPr>
            <a:r>
              <a:rPr lang="en-GB" sz="2000">
                <a:solidFill>
                  <a:schemeClr val="tx2"/>
                </a:solidFill>
                <a:cs typeface="Calibri" panose="020F0502020204030204"/>
              </a:rPr>
              <a:t>and</a:t>
            </a:r>
            <a:endParaRPr lang="en-GB" sz="2000" dirty="0">
              <a:solidFill>
                <a:schemeClr val="tx2"/>
              </a:solidFill>
              <a:cs typeface="Calibri" panose="020F0502020204030204"/>
            </a:endParaRPr>
          </a:p>
          <a:p>
            <a:pPr marL="0" indent="0">
              <a:buNone/>
            </a:pPr>
            <a:endParaRPr lang="en-GB" sz="2000" dirty="0">
              <a:solidFill>
                <a:schemeClr val="tx2"/>
              </a:solidFill>
              <a:cs typeface="Calibri" panose="020F0502020204030204"/>
            </a:endParaRPr>
          </a:p>
          <a:p>
            <a:pPr marL="0" indent="0">
              <a:buNone/>
            </a:pPr>
            <a:r>
              <a:rPr lang="en-GB" sz="2000">
                <a:solidFill>
                  <a:schemeClr val="tx2"/>
                </a:solidFill>
                <a:cs typeface="Calibri"/>
              </a:rPr>
              <a:t>What interrupts you making genuine and close contact with others?</a:t>
            </a:r>
          </a:p>
          <a:p>
            <a:pPr marL="0" indent="0">
              <a:buNone/>
            </a:pPr>
            <a:endParaRPr lang="en-GB" sz="2000" dirty="0">
              <a:solidFill>
                <a:schemeClr val="tx2"/>
              </a:solidFill>
              <a:cs typeface="Calibri" panose="020F0502020204030204"/>
            </a:endParaRPr>
          </a:p>
          <a:p>
            <a:pPr marL="0" indent="0">
              <a:buNone/>
            </a:pPr>
            <a:endParaRPr lang="en-GB" sz="2000" dirty="0">
              <a:solidFill>
                <a:schemeClr val="tx2"/>
              </a:solidFill>
              <a:cs typeface="Calibri" panose="020F0502020204030204"/>
            </a:endParaRPr>
          </a:p>
          <a:p>
            <a:pPr marL="0" indent="0">
              <a:buNone/>
            </a:pPr>
            <a:endParaRPr lang="en-GB" sz="1500">
              <a:solidFill>
                <a:schemeClr val="tx2"/>
              </a:solidFill>
              <a:cs typeface="Calibri" panose="020F0502020204030204"/>
            </a:endParaRPr>
          </a:p>
          <a:p>
            <a:pPr marL="0" indent="0">
              <a:buNone/>
            </a:pPr>
            <a:endParaRPr lang="en-GB" sz="1500">
              <a:solidFill>
                <a:schemeClr val="tx2"/>
              </a:solidFill>
              <a:cs typeface="Calibri" panose="020F0502020204030204"/>
            </a:endParaRPr>
          </a:p>
          <a:p>
            <a:pPr marL="0" indent="0">
              <a:buNone/>
            </a:pPr>
            <a:endParaRPr lang="en-GB" sz="1500">
              <a:solidFill>
                <a:schemeClr val="tx2"/>
              </a:solidFill>
              <a:cs typeface="Calibri" panose="020F0502020204030204"/>
            </a:endParaRPr>
          </a:p>
          <a:p>
            <a:pPr marL="0" indent="0">
              <a:buNone/>
            </a:pPr>
            <a:endParaRPr lang="en-GB" sz="1500">
              <a:solidFill>
                <a:schemeClr val="tx2"/>
              </a:solidFill>
              <a:cs typeface="Calibri" panose="020F0502020204030204"/>
            </a:endParaRPr>
          </a:p>
        </p:txBody>
      </p:sp>
      <p:grpSp>
        <p:nvGrpSpPr>
          <p:cNvPr id="18" name="Group 1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19" name="Freeform: Shape 1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852513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EA49FC-24ED-A820-A57A-7EE0CD34AAAA}"/>
              </a:ext>
            </a:extLst>
          </p:cNvPr>
          <p:cNvSpPr>
            <a:spLocks noGrp="1"/>
          </p:cNvSpPr>
          <p:nvPr>
            <p:ph type="title"/>
          </p:nvPr>
        </p:nvSpPr>
        <p:spPr>
          <a:xfrm>
            <a:off x="638882" y="639193"/>
            <a:ext cx="3571810" cy="3573516"/>
          </a:xfrm>
        </p:spPr>
        <p:txBody>
          <a:bodyPr vert="horz" lIns="91440" tIns="45720" rIns="91440" bIns="45720" rtlCol="0" anchor="b">
            <a:normAutofit/>
          </a:bodyPr>
          <a:lstStyle/>
          <a:p>
            <a:pPr algn="ctr"/>
            <a:r>
              <a:rPr lang="en-US" sz="4600" kern="1200">
                <a:latin typeface="+mj-lt"/>
                <a:ea typeface="+mj-ea"/>
                <a:cs typeface="+mj-cs"/>
              </a:rPr>
              <a:t>Gestalt</a:t>
            </a:r>
            <a:r>
              <a:rPr lang="en-US" sz="4600"/>
              <a:t> Theory and the </a:t>
            </a:r>
            <a:r>
              <a:rPr lang="en-US" sz="4600" kern="1200">
                <a:latin typeface="+mj-lt"/>
                <a:ea typeface="+mj-ea"/>
                <a:cs typeface="+mj-cs"/>
              </a:rPr>
              <a:t>Interruptions to contact </a:t>
            </a:r>
            <a:endParaRPr lang="en-US">
              <a:ea typeface="+mj-ea"/>
              <a:cs typeface="+mj-cs"/>
            </a:endParaRPr>
          </a:p>
        </p:txBody>
      </p:sp>
      <p:sp>
        <p:nvSpPr>
          <p:cNvPr id="1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1D7A1635-A8AA-8279-B3DB-A70DC81B78EA}"/>
              </a:ext>
            </a:extLst>
          </p:cNvPr>
          <p:cNvPicPr>
            <a:picLocks noGrp="1" noChangeAspect="1"/>
          </p:cNvPicPr>
          <p:nvPr>
            <p:ph idx="1"/>
          </p:nvPr>
        </p:nvPicPr>
        <p:blipFill rotWithShape="1">
          <a:blip r:embed="rId2"/>
          <a:srcRect r="331" b="1"/>
          <a:stretch/>
        </p:blipFill>
        <p:spPr>
          <a:xfrm>
            <a:off x="5205199" y="640080"/>
            <a:ext cx="6112809" cy="5550408"/>
          </a:xfrm>
          <a:prstGeom prst="rect">
            <a:avLst/>
          </a:prstGeom>
        </p:spPr>
      </p:pic>
    </p:spTree>
    <p:extLst>
      <p:ext uri="{BB962C8B-B14F-4D97-AF65-F5344CB8AC3E}">
        <p14:creationId xmlns:p14="http://schemas.microsoft.com/office/powerpoint/2010/main" val="18922149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693</Words>
  <Application>Microsoft Office PowerPoint</Application>
  <PresentationFormat>Widescreen</PresentationFormat>
  <Paragraphs>87</Paragraphs>
  <Slides>19</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Framing Therapeutic Practice (ECPR7001) Relational Depth</vt:lpstr>
      <vt:lpstr>A word of saftey...</vt:lpstr>
      <vt:lpstr>Self-care – Support is fundamental to health</vt:lpstr>
      <vt:lpstr>Using lines, shapes and colours capture how you are feeling in this present moment </vt:lpstr>
      <vt:lpstr>Relational Depth is...</vt:lpstr>
      <vt:lpstr>Pause for reflection exercise...</vt:lpstr>
      <vt:lpstr>Mick Cooper suggests It's like knocking on a client's door...</vt:lpstr>
      <vt:lpstr>Things to wonder about for yourself...</vt:lpstr>
      <vt:lpstr>Thinking about clients...</vt:lpstr>
      <vt:lpstr>Interpersonal Boundaries...</vt:lpstr>
      <vt:lpstr>Personal development group...</vt:lpstr>
      <vt:lpstr>Reflective exercise (Mick Cooper)... </vt:lpstr>
      <vt:lpstr>Being in the here and now </vt:lpstr>
      <vt:lpstr>Catching emotions in your skills practice </vt:lpstr>
      <vt:lpstr>Early relational experiences</vt:lpstr>
      <vt:lpstr>Relational Contact between baby and father </vt:lpstr>
      <vt:lpstr>The Still Face Experiment...</vt:lpstr>
      <vt:lpstr>Personal Reflection...</vt:lpstr>
      <vt:lpstr>Gestalt Theory and the Interruptions to contact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Catherine Slade</cp:lastModifiedBy>
  <cp:revision>515</cp:revision>
  <cp:lastPrinted>2023-10-19T08:05:58Z</cp:lastPrinted>
  <dcterms:created xsi:type="dcterms:W3CDTF">2022-11-06T07:42:34Z</dcterms:created>
  <dcterms:modified xsi:type="dcterms:W3CDTF">2023-10-19T08:10:47Z</dcterms:modified>
</cp:coreProperties>
</file>