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19"/>
  </p:notesMasterIdLst>
  <p:sldIdLst>
    <p:sldId id="257" r:id="rId2"/>
    <p:sldId id="269" r:id="rId3"/>
    <p:sldId id="271" r:id="rId4"/>
    <p:sldId id="272" r:id="rId5"/>
    <p:sldId id="273" r:id="rId6"/>
    <p:sldId id="274" r:id="rId7"/>
    <p:sldId id="256" r:id="rId8"/>
    <p:sldId id="258" r:id="rId9"/>
    <p:sldId id="260" r:id="rId10"/>
    <p:sldId id="261" r:id="rId11"/>
    <p:sldId id="259" r:id="rId12"/>
    <p:sldId id="264" r:id="rId13"/>
    <p:sldId id="262" r:id="rId14"/>
    <p:sldId id="263" r:id="rId15"/>
    <p:sldId id="265" r:id="rId16"/>
    <p:sldId id="266" r:id="rId17"/>
    <p:sldId id="26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bib Tajik (1604182)" initials="HT(" lastIdx="0"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384"/>
  </p:normalViewPr>
  <p:slideViewPr>
    <p:cSldViewPr snapToGrid="0">
      <p:cViewPr varScale="1">
        <p:scale>
          <a:sx n="89" d="100"/>
          <a:sy n="89" d="100"/>
        </p:scale>
        <p:origin x="880" y="1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commentAuthors" Target="commentAuthors.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152D5-BCD5-EE41-BD24-A65CC4C022DB}" type="datetimeFigureOut">
              <a:rPr lang="en-US" smtClean="0"/>
              <a:t>12/11/17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54E626-5D75-B045-9805-9E72862C81DB}" type="slidenum">
              <a:rPr lang="en-US" smtClean="0"/>
              <a:t>‹#›</a:t>
            </a:fld>
            <a:endParaRPr lang="en-US"/>
          </a:p>
        </p:txBody>
      </p:sp>
    </p:spTree>
    <p:extLst>
      <p:ext uri="{BB962C8B-B14F-4D97-AF65-F5344CB8AC3E}">
        <p14:creationId xmlns:p14="http://schemas.microsoft.com/office/powerpoint/2010/main" val="1024226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Companies can identify needs within the community by asking local organisations what they need help with, and make targeted efforts to contribute. </a:t>
            </a:r>
            <a:r>
              <a:rPr lang="en-GB" sz="1200" b="0" kern="1200" dirty="0" smtClean="0">
                <a:solidFill>
                  <a:schemeClr val="tx1"/>
                </a:solidFill>
                <a:latin typeface="+mn-lt"/>
                <a:ea typeface="+mn-ea"/>
                <a:cs typeface="+mn-cs"/>
              </a:rPr>
              <a:t>(</a:t>
            </a:r>
            <a:r>
              <a:rPr lang="en-GB" sz="1200" b="0" kern="1200" dirty="0" err="1" smtClean="0">
                <a:solidFill>
                  <a:schemeClr val="tx1"/>
                </a:solidFill>
                <a:latin typeface="+mn-lt"/>
                <a:ea typeface="+mn-ea"/>
                <a:cs typeface="+mn-cs"/>
              </a:rPr>
              <a:t>Holzman</a:t>
            </a:r>
            <a:r>
              <a:rPr lang="en-GB" sz="1200" b="0" kern="1200" dirty="0" smtClean="0">
                <a:solidFill>
                  <a:schemeClr val="tx1"/>
                </a:solidFill>
                <a:latin typeface="+mn-lt"/>
                <a:ea typeface="+mn-ea"/>
                <a:cs typeface="+mn-cs"/>
              </a:rPr>
              <a:t>, 2015)</a:t>
            </a:r>
            <a:r>
              <a:rPr lang="en-GB" sz="1200" kern="1200" dirty="0" smtClean="0">
                <a:solidFill>
                  <a:schemeClr val="tx1"/>
                </a:solidFill>
                <a:latin typeface="+mn-lt"/>
                <a:ea typeface="+mn-ea"/>
                <a:cs typeface="+mn-cs"/>
              </a:rPr>
              <a:t>. Volunteering in the community is a great way to network and build relationships. By listening to employee and community feedback, will make them feel valued. (Benefits of Community Involvement for Business)</a:t>
            </a:r>
          </a:p>
          <a:p>
            <a:endParaRPr lang="en-US" dirty="0"/>
          </a:p>
        </p:txBody>
      </p:sp>
      <p:sp>
        <p:nvSpPr>
          <p:cNvPr id="4" name="Slide Number Placeholder 3"/>
          <p:cNvSpPr>
            <a:spLocks noGrp="1"/>
          </p:cNvSpPr>
          <p:nvPr>
            <p:ph type="sldNum" sz="quarter" idx="10"/>
          </p:nvPr>
        </p:nvSpPr>
        <p:spPr/>
        <p:txBody>
          <a:bodyPr/>
          <a:lstStyle/>
          <a:p>
            <a:fld id="{5F54E626-5D75-B045-9805-9E72862C81DB}" type="slidenum">
              <a:rPr lang="en-US" smtClean="0"/>
              <a:t>13</a:t>
            </a:fld>
            <a:endParaRPr lang="en-US"/>
          </a:p>
        </p:txBody>
      </p:sp>
    </p:spTree>
    <p:extLst>
      <p:ext uri="{BB962C8B-B14F-4D97-AF65-F5344CB8AC3E}">
        <p14:creationId xmlns:p14="http://schemas.microsoft.com/office/powerpoint/2010/main" val="2097472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smtClean="0">
                <a:solidFill>
                  <a:schemeClr val="tx1"/>
                </a:solidFill>
                <a:latin typeface="+mn-lt"/>
                <a:ea typeface="+mn-ea"/>
                <a:cs typeface="+mn-cs"/>
              </a:rPr>
              <a:t>Supporting local communities</a:t>
            </a:r>
          </a:p>
          <a:p>
            <a:r>
              <a:rPr lang="en-GB" sz="1200" b="1" kern="1200" smtClean="0">
                <a:solidFill>
                  <a:schemeClr val="tx1"/>
                </a:solidFill>
                <a:latin typeface="+mn-lt"/>
                <a:ea typeface="+mn-ea"/>
                <a:cs typeface="+mn-cs"/>
              </a:rPr>
              <a:t>Tesco have donated over £10.8 million to the British Red Cross</a:t>
            </a:r>
            <a:r>
              <a:rPr lang="en-GB" sz="1200" kern="1200" smtClean="0">
                <a:solidFill>
                  <a:schemeClr val="tx1"/>
                </a:solidFill>
                <a:latin typeface="+mn-lt"/>
                <a:ea typeface="+mn-ea"/>
                <a:cs typeface="+mn-cs"/>
              </a:rPr>
              <a:t>. Tesco provides essential toiletries, water, blankets and food to families and communities when they need it most, such as after severe flooding or the loss of their home.  (Supporting local communities)</a:t>
            </a:r>
          </a:p>
          <a:p>
            <a:r>
              <a:rPr lang="en-GB" sz="1200" b="1" kern="1200" smtClean="0">
                <a:solidFill>
                  <a:schemeClr val="tx1"/>
                </a:solidFill>
                <a:latin typeface="+mn-lt"/>
                <a:ea typeface="+mn-ea"/>
                <a:cs typeface="+mn-cs"/>
              </a:rPr>
              <a:t>Bags of Help scheme </a:t>
            </a:r>
          </a:p>
          <a:p>
            <a:r>
              <a:rPr lang="en-GB" sz="1200" kern="1200" smtClean="0">
                <a:solidFill>
                  <a:schemeClr val="tx1"/>
                </a:solidFill>
                <a:latin typeface="+mn-lt"/>
                <a:ea typeface="+mn-ea"/>
                <a:cs typeface="+mn-cs"/>
              </a:rPr>
              <a:t> money raised from carrier bag sales to fund local projects range from improving community buildings and outdoor spaces, to new equipment, training coaches and volunteers, and hosting community events.  (Bags of Help)</a:t>
            </a:r>
          </a:p>
          <a:p>
            <a:r>
              <a:rPr lang="en-GB" sz="1200" b="1" kern="1200" smtClean="0">
                <a:solidFill>
                  <a:schemeClr val="tx1"/>
                </a:solidFill>
                <a:latin typeface="+mn-lt"/>
                <a:ea typeface="+mn-ea"/>
                <a:cs typeface="+mn-cs"/>
              </a:rPr>
              <a:t>Giving food to those in need</a:t>
            </a:r>
          </a:p>
          <a:p>
            <a:r>
              <a:rPr lang="en-GB" sz="1200" kern="1200" smtClean="0">
                <a:solidFill>
                  <a:schemeClr val="tx1"/>
                </a:solidFill>
                <a:latin typeface="+mn-lt"/>
                <a:ea typeface="+mn-ea"/>
                <a:cs typeface="+mn-cs"/>
              </a:rPr>
              <a:t>Tesco works closely with food banks and local charities to help feed people. Tesco have donated over 29 million meals to feed.</a:t>
            </a:r>
          </a:p>
          <a:p>
            <a:r>
              <a:rPr lang="en-GB" sz="1200" b="1" kern="1200" smtClean="0">
                <a:solidFill>
                  <a:schemeClr val="tx1"/>
                </a:solidFill>
                <a:latin typeface="+mn-lt"/>
                <a:ea typeface="+mn-ea"/>
                <a:cs typeface="+mn-cs"/>
              </a:rPr>
              <a:t>Food Collection</a:t>
            </a:r>
          </a:p>
          <a:p>
            <a:r>
              <a:rPr lang="en-GB" sz="1200" kern="1200" smtClean="0">
                <a:solidFill>
                  <a:schemeClr val="tx1"/>
                </a:solidFill>
                <a:latin typeface="+mn-lt"/>
                <a:ea typeface="+mn-ea"/>
                <a:cs typeface="+mn-cs"/>
              </a:rPr>
              <a:t> Food Collection is part of Tesco’s ongoing effort to encourage customers to donate long-life food to charity. (Actions and Targets)</a:t>
            </a:r>
          </a:p>
          <a:p>
            <a:endParaRPr lang="en-US"/>
          </a:p>
        </p:txBody>
      </p:sp>
      <p:sp>
        <p:nvSpPr>
          <p:cNvPr id="4" name="Slide Number Placeholder 3"/>
          <p:cNvSpPr>
            <a:spLocks noGrp="1"/>
          </p:cNvSpPr>
          <p:nvPr>
            <p:ph type="sldNum" sz="quarter" idx="10"/>
          </p:nvPr>
        </p:nvSpPr>
        <p:spPr/>
        <p:txBody>
          <a:bodyPr/>
          <a:lstStyle/>
          <a:p>
            <a:fld id="{5F54E626-5D75-B045-9805-9E72862C81DB}" type="slidenum">
              <a:rPr lang="en-US" smtClean="0"/>
              <a:t>14</a:t>
            </a:fld>
            <a:endParaRPr lang="en-US"/>
          </a:p>
        </p:txBody>
      </p:sp>
    </p:spTree>
    <p:extLst>
      <p:ext uri="{BB962C8B-B14F-4D97-AF65-F5344CB8AC3E}">
        <p14:creationId xmlns:p14="http://schemas.microsoft.com/office/powerpoint/2010/main" val="402330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smtClean="0">
                <a:solidFill>
                  <a:schemeClr val="tx1"/>
                </a:solidFill>
                <a:latin typeface="+mn-lt"/>
                <a:ea typeface="+mn-ea"/>
                <a:cs typeface="+mn-cs"/>
              </a:rPr>
              <a:t>Sainsbury’s is one of the few supermarkets to regularly donate food to charitable organisations, including </a:t>
            </a:r>
            <a:r>
              <a:rPr lang="en-GB" sz="1200" kern="1200" err="1" smtClean="0">
                <a:solidFill>
                  <a:schemeClr val="tx1"/>
                </a:solidFill>
                <a:latin typeface="+mn-lt"/>
                <a:ea typeface="+mn-ea"/>
                <a:cs typeface="+mn-cs"/>
              </a:rPr>
              <a:t>FareShare</a:t>
            </a:r>
            <a:r>
              <a:rPr lang="en-GB" sz="1200" kern="1200" smtClean="0">
                <a:solidFill>
                  <a:schemeClr val="tx1"/>
                </a:solidFill>
                <a:latin typeface="+mn-lt"/>
                <a:ea typeface="+mn-ea"/>
                <a:cs typeface="+mn-cs"/>
              </a:rPr>
              <a:t> and the Salvation Army. (Sainsbury’s Help Centre)</a:t>
            </a:r>
          </a:p>
          <a:p>
            <a:endParaRPr lang="en-US"/>
          </a:p>
        </p:txBody>
      </p:sp>
      <p:sp>
        <p:nvSpPr>
          <p:cNvPr id="4" name="Slide Number Placeholder 3"/>
          <p:cNvSpPr>
            <a:spLocks noGrp="1"/>
          </p:cNvSpPr>
          <p:nvPr>
            <p:ph type="sldNum" sz="quarter" idx="10"/>
          </p:nvPr>
        </p:nvSpPr>
        <p:spPr/>
        <p:txBody>
          <a:bodyPr/>
          <a:lstStyle/>
          <a:p>
            <a:fld id="{5F54E626-5D75-B045-9805-9E72862C81DB}" type="slidenum">
              <a:rPr lang="en-US" smtClean="0"/>
              <a:t>15</a:t>
            </a:fld>
            <a:endParaRPr lang="en-US"/>
          </a:p>
        </p:txBody>
      </p:sp>
    </p:spTree>
    <p:extLst>
      <p:ext uri="{BB962C8B-B14F-4D97-AF65-F5344CB8AC3E}">
        <p14:creationId xmlns:p14="http://schemas.microsoft.com/office/powerpoint/2010/main" val="1877872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latin typeface="+mn-lt"/>
                <a:ea typeface="+mn-ea"/>
                <a:cs typeface="+mn-cs"/>
              </a:rPr>
              <a:t>ASDA were involved in raising money for Breast Cancer Care and Breast Cancer Campaign. Colleagues and customers acted as blood donors. (ASDA´s community programme)</a:t>
            </a:r>
          </a:p>
          <a:p>
            <a:pPr lvl="0"/>
            <a:r>
              <a:rPr lang="en-GB" sz="1200" kern="1200" dirty="0" smtClean="0">
                <a:solidFill>
                  <a:schemeClr val="tx1"/>
                </a:solidFill>
                <a:latin typeface="+mn-lt"/>
                <a:ea typeface="+mn-ea"/>
                <a:cs typeface="+mn-cs"/>
              </a:rPr>
              <a:t>Asda is taking part in Brake Walking Bus, a road safety charity that encourages children to walk to school safely.</a:t>
            </a:r>
          </a:p>
          <a:p>
            <a:pPr lvl="0"/>
            <a:r>
              <a:rPr lang="en-GB" sz="1200" kern="1200" dirty="0" smtClean="0">
                <a:solidFill>
                  <a:schemeClr val="tx1"/>
                </a:solidFill>
                <a:latin typeface="+mn-lt"/>
                <a:ea typeface="+mn-ea"/>
                <a:cs typeface="+mn-cs"/>
              </a:rPr>
              <a:t>ASDA helps with local recycling campaigns, such as the Tsunami and the Pakistan earthquake appeals.</a:t>
            </a:r>
          </a:p>
          <a:p>
            <a:pPr lvl="0"/>
            <a:r>
              <a:rPr lang="en-GB" sz="1200" kern="1200" dirty="0" smtClean="0">
                <a:solidFill>
                  <a:schemeClr val="tx1"/>
                </a:solidFill>
                <a:latin typeface="+mn-lt"/>
                <a:ea typeface="+mn-ea"/>
                <a:cs typeface="+mn-cs"/>
              </a:rPr>
              <a:t>Asda have produced a School </a:t>
            </a:r>
            <a:r>
              <a:rPr lang="en-GB" sz="1200" kern="1200" dirty="0" err="1" smtClean="0">
                <a:solidFill>
                  <a:schemeClr val="tx1"/>
                </a:solidFill>
                <a:latin typeface="+mn-lt"/>
                <a:ea typeface="+mn-ea"/>
                <a:cs typeface="+mn-cs"/>
              </a:rPr>
              <a:t>ToolKit</a:t>
            </a:r>
            <a:r>
              <a:rPr lang="en-GB" sz="1200" kern="1200" dirty="0" smtClean="0">
                <a:solidFill>
                  <a:schemeClr val="tx1"/>
                </a:solidFill>
                <a:latin typeface="+mn-lt"/>
                <a:ea typeface="+mn-ea"/>
                <a:cs typeface="+mn-cs"/>
              </a:rPr>
              <a:t> The activities include grow your own herbs, fruit and vegetable. </a:t>
            </a:r>
          </a:p>
          <a:p>
            <a:pPr lvl="0"/>
            <a:r>
              <a:rPr lang="en-GB" sz="1200" kern="1200" dirty="0" smtClean="0">
                <a:solidFill>
                  <a:schemeClr val="tx1"/>
                </a:solidFill>
                <a:latin typeface="+mn-lt"/>
                <a:ea typeface="+mn-ea"/>
                <a:cs typeface="+mn-cs"/>
              </a:rPr>
              <a:t>Free Rooms for the community to be used free of charge. rooms can be booked for use as a standard meeting room, for presentations etc. </a:t>
            </a:r>
            <a:r>
              <a:rPr lang="en-GB" sz="1200" b="0" kern="1200" dirty="0" smtClean="0">
                <a:solidFill>
                  <a:schemeClr val="tx1"/>
                </a:solidFill>
                <a:latin typeface="+mn-lt"/>
                <a:ea typeface="+mn-ea"/>
                <a:cs typeface="+mn-cs"/>
              </a:rPr>
              <a:t>(Communities)</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F54E626-5D75-B045-9805-9E72862C81DB}" type="slidenum">
              <a:rPr lang="en-US" smtClean="0"/>
              <a:t>16</a:t>
            </a:fld>
            <a:endParaRPr lang="en-US"/>
          </a:p>
        </p:txBody>
      </p:sp>
    </p:spTree>
    <p:extLst>
      <p:ext uri="{BB962C8B-B14F-4D97-AF65-F5344CB8AC3E}">
        <p14:creationId xmlns:p14="http://schemas.microsoft.com/office/powerpoint/2010/main" val="621523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F54E626-5D75-B045-9805-9E72862C81DB}" type="slidenum">
              <a:rPr lang="en-US" smtClean="0"/>
              <a:t>17</a:t>
            </a:fld>
            <a:endParaRPr lang="en-US"/>
          </a:p>
        </p:txBody>
      </p:sp>
    </p:spTree>
    <p:extLst>
      <p:ext uri="{BB962C8B-B14F-4D97-AF65-F5344CB8AC3E}">
        <p14:creationId xmlns:p14="http://schemas.microsoft.com/office/powerpoint/2010/main" val="1993782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05BFBA8-0F31-469E-8AB1-DFEB3B8EFF91}"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664590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832AB2-03A8-4881-8437-A1B8B0D51208}"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404757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0798DBC-0423-4FBA-A30B-7EE821FD1B4C}"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400147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BCBCCC-4ACE-4C91-A966-9FBB462BB1B9}" type="datetime1">
              <a:rPr lang="en-US" smtClean="0"/>
              <a:t>12/11/17</a:t>
            </a:fld>
            <a:endParaRPr lang="en-US"/>
          </a:p>
        </p:txBody>
      </p:sp>
      <p:sp>
        <p:nvSpPr>
          <p:cNvPr id="6" name="Footer Placeholder 5"/>
          <p:cNvSpPr>
            <a:spLocks noGrp="1"/>
          </p:cNvSpPr>
          <p:nvPr>
            <p:ph type="ftr" sz="quarter" idx="11"/>
          </p:nvPr>
        </p:nvSpPr>
        <p:spPr/>
        <p:txBody>
          <a:bodyPr/>
          <a:lstStyle/>
          <a:p>
            <a:r>
              <a:rPr lang="en-US" smtClean="0"/>
              <a:t>Amin Saqib &amp; Habib</a:t>
            </a:r>
            <a:endParaRPr lang="en-US"/>
          </a:p>
        </p:txBody>
      </p:sp>
      <p:sp>
        <p:nvSpPr>
          <p:cNvPr id="7" name="Slide Number Placeholder 6"/>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86084577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4A1A14-62A5-4E04-9235-7CD3D933366D}" type="datetime1">
              <a:rPr lang="en-US" smtClean="0"/>
              <a:t>12/11/17</a:t>
            </a:fld>
            <a:endParaRPr lang="en-US"/>
          </a:p>
        </p:txBody>
      </p:sp>
      <p:sp>
        <p:nvSpPr>
          <p:cNvPr id="8" name="Footer Placeholder 7"/>
          <p:cNvSpPr>
            <a:spLocks noGrp="1"/>
          </p:cNvSpPr>
          <p:nvPr>
            <p:ph type="ftr" sz="quarter" idx="11"/>
          </p:nvPr>
        </p:nvSpPr>
        <p:spPr/>
        <p:txBody>
          <a:bodyPr/>
          <a:lstStyle/>
          <a:p>
            <a:r>
              <a:rPr lang="en-US" smtClean="0"/>
              <a:t>Amin Saqib &amp; Habib</a:t>
            </a:r>
            <a:endParaRPr lang="en-US"/>
          </a:p>
        </p:txBody>
      </p:sp>
      <p:sp>
        <p:nvSpPr>
          <p:cNvPr id="9" name="Slide Number Placeholder 8"/>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169526844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C19966B-D53B-4757-84A1-CA9164C25230}" type="datetime1">
              <a:rPr lang="en-US" smtClean="0"/>
              <a:t>12/11/17</a:t>
            </a:fld>
            <a:endParaRPr lang="en-US"/>
          </a:p>
        </p:txBody>
      </p:sp>
      <p:sp>
        <p:nvSpPr>
          <p:cNvPr id="4" name="Footer Placeholder 3"/>
          <p:cNvSpPr>
            <a:spLocks noGrp="1"/>
          </p:cNvSpPr>
          <p:nvPr>
            <p:ph type="ftr" sz="quarter" idx="11"/>
          </p:nvPr>
        </p:nvSpPr>
        <p:spPr/>
        <p:txBody>
          <a:bodyPr/>
          <a:lstStyle/>
          <a:p>
            <a:r>
              <a:rPr lang="en-US" smtClean="0"/>
              <a:t>Amin Saqib &amp; Habib</a:t>
            </a:r>
            <a:endParaRPr lang="en-US"/>
          </a:p>
        </p:txBody>
      </p:sp>
      <p:sp>
        <p:nvSpPr>
          <p:cNvPr id="5" name="Slide Number Placeholder 4"/>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2187105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A6C1FA-4932-43D6-9A8A-1A7A335508CC}" type="datetime1">
              <a:rPr lang="en-US" smtClean="0"/>
              <a:t>12/11/17</a:t>
            </a:fld>
            <a:endParaRPr lang="en-US"/>
          </a:p>
        </p:txBody>
      </p:sp>
      <p:sp>
        <p:nvSpPr>
          <p:cNvPr id="3" name="Footer Placeholder 2"/>
          <p:cNvSpPr>
            <a:spLocks noGrp="1"/>
          </p:cNvSpPr>
          <p:nvPr>
            <p:ph type="ftr" sz="quarter" idx="11"/>
          </p:nvPr>
        </p:nvSpPr>
        <p:spPr/>
        <p:txBody>
          <a:bodyPr/>
          <a:lstStyle/>
          <a:p>
            <a:r>
              <a:rPr lang="en-US" smtClean="0"/>
              <a:t>Amin Saqib &amp; Habib</a:t>
            </a:r>
            <a:endParaRPr lang="en-US"/>
          </a:p>
        </p:txBody>
      </p:sp>
      <p:sp>
        <p:nvSpPr>
          <p:cNvPr id="4" name="Slide Number Placeholder 3"/>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2378201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1234B1-EC2E-4D5F-B163-E46DC9F24775}" type="datetime1">
              <a:rPr lang="en-US" smtClean="0"/>
              <a:t>12/11/17</a:t>
            </a:fld>
            <a:endParaRPr lang="en-US"/>
          </a:p>
        </p:txBody>
      </p:sp>
      <p:sp>
        <p:nvSpPr>
          <p:cNvPr id="6" name="Footer Placeholder 5"/>
          <p:cNvSpPr>
            <a:spLocks noGrp="1"/>
          </p:cNvSpPr>
          <p:nvPr>
            <p:ph type="ftr" sz="quarter" idx="11"/>
          </p:nvPr>
        </p:nvSpPr>
        <p:spPr/>
        <p:txBody>
          <a:bodyPr/>
          <a:lstStyle/>
          <a:p>
            <a:r>
              <a:rPr lang="en-US" smtClean="0"/>
              <a:t>Amin Saqib &amp; Habib</a:t>
            </a:r>
            <a:endParaRPr lang="en-US"/>
          </a:p>
        </p:txBody>
      </p:sp>
      <p:sp>
        <p:nvSpPr>
          <p:cNvPr id="7" name="Slide Number Placeholder 6"/>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27763078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40581C5-06FC-4E48-979A-D6051EDF4322}" type="datetime1">
              <a:rPr lang="en-US" smtClean="0"/>
              <a:t>12/11/17</a:t>
            </a:fld>
            <a:endParaRPr lang="en-US"/>
          </a:p>
        </p:txBody>
      </p:sp>
      <p:sp>
        <p:nvSpPr>
          <p:cNvPr id="6" name="Footer Placeholder 5"/>
          <p:cNvSpPr>
            <a:spLocks noGrp="1"/>
          </p:cNvSpPr>
          <p:nvPr>
            <p:ph type="ftr" sz="quarter" idx="11"/>
          </p:nvPr>
        </p:nvSpPr>
        <p:spPr/>
        <p:txBody>
          <a:bodyPr/>
          <a:lstStyle/>
          <a:p>
            <a:r>
              <a:rPr lang="en-US" smtClean="0"/>
              <a:t>Amin Saqib &amp; Habib</a:t>
            </a:r>
            <a:endParaRPr lang="en-US"/>
          </a:p>
        </p:txBody>
      </p:sp>
      <p:sp>
        <p:nvSpPr>
          <p:cNvPr id="7" name="Slide Number Placeholder 6"/>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735230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DE90E7-9AEE-4985-8445-FC77C648FA82}"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2053750558"/>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DE90E7-9AEE-4985-8445-FC77C648FA82}"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596969281"/>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DE90E7-9AEE-4985-8445-FC77C648FA82}"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4005411494"/>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DE90E7-9AEE-4985-8445-FC77C648FA82}"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4766582"/>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DE90E7-9AEE-4985-8445-FC77C648FA82}"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2342654227"/>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23A687-BECF-4E32-8E9C-3D372AA48628}"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444217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94C34A-5C05-4E69-9031-71EB5CC9CF75}" type="datetime1">
              <a:rPr lang="en-US" smtClean="0"/>
              <a:t>12/11/17</a:t>
            </a:fld>
            <a:endParaRPr lang="en-US"/>
          </a:p>
        </p:txBody>
      </p:sp>
      <p:sp>
        <p:nvSpPr>
          <p:cNvPr id="5" name="Footer Placeholder 4"/>
          <p:cNvSpPr>
            <a:spLocks noGrp="1"/>
          </p:cNvSpPr>
          <p:nvPr>
            <p:ph type="ftr" sz="quarter" idx="11"/>
          </p:nvPr>
        </p:nvSpPr>
        <p:spPr/>
        <p:txBody>
          <a:bodyPr/>
          <a:lstStyle/>
          <a:p>
            <a:r>
              <a:rPr lang="en-US" smtClean="0"/>
              <a:t>Amin Saqib &amp; Habib</a:t>
            </a:r>
            <a:endParaRPr lang="en-US"/>
          </a:p>
        </p:txBody>
      </p:sp>
      <p:sp>
        <p:nvSpPr>
          <p:cNvPr id="6" name="Slide Number Placeholder 5"/>
          <p:cNvSpPr>
            <a:spLocks noGrp="1"/>
          </p:cNvSpPr>
          <p:nvPr>
            <p:ph type="sldNum" sz="quarter" idx="12"/>
          </p:nvPr>
        </p:nvSpPr>
        <p:spPr/>
        <p:txBody>
          <a:bodyPr/>
          <a:lstStyle/>
          <a:p>
            <a:fld id="{0FE86EED-0FA3-4F6B-A141-30F2CDD1E76A}" type="slidenum">
              <a:rPr lang="en-US" smtClean="0"/>
              <a:t>‹#›</a:t>
            </a:fld>
            <a:endParaRPr lang="en-US"/>
          </a:p>
        </p:txBody>
      </p:sp>
    </p:spTree>
    <p:extLst>
      <p:ext uri="{BB962C8B-B14F-4D97-AF65-F5344CB8AC3E}">
        <p14:creationId xmlns:p14="http://schemas.microsoft.com/office/powerpoint/2010/main" val="39348630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BDE90E7-9AEE-4985-8445-FC77C648FA82}" type="datetime1">
              <a:rPr lang="en-US" smtClean="0"/>
              <a:t>12/11/17</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Amin Saqib &amp; Habib</a:t>
            </a:r>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FE86EED-0FA3-4F6B-A141-30F2CDD1E76A}" type="slidenum">
              <a:rPr lang="en-US" smtClean="0"/>
              <a:t>‹#›</a:t>
            </a:fld>
            <a:endParaRPr lang="en-US"/>
          </a:p>
        </p:txBody>
      </p:sp>
    </p:spTree>
    <p:extLst>
      <p:ext uri="{BB962C8B-B14F-4D97-AF65-F5344CB8AC3E}">
        <p14:creationId xmlns:p14="http://schemas.microsoft.com/office/powerpoint/2010/main" val="4280762347"/>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700" y="197708"/>
            <a:ext cx="7791450" cy="1443145"/>
          </a:xfrm>
        </p:spPr>
        <p:txBody>
          <a:bodyPr>
            <a:normAutofit/>
          </a:bodyPr>
          <a:lstStyle/>
          <a:p>
            <a:r>
              <a:rPr lang="en-US" sz="4000" dirty="0" smtClean="0">
                <a:solidFill>
                  <a:schemeClr val="tx1"/>
                </a:solidFill>
              </a:rPr>
              <a:t>Presentation </a:t>
            </a:r>
            <a:br>
              <a:rPr lang="en-US" sz="4000" dirty="0" smtClean="0">
                <a:solidFill>
                  <a:schemeClr val="tx1"/>
                </a:solidFill>
              </a:rPr>
            </a:br>
            <a:r>
              <a:rPr lang="en-US" sz="4000" dirty="0" smtClean="0">
                <a:solidFill>
                  <a:schemeClr val="tx1"/>
                </a:solidFill>
              </a:rPr>
              <a:t>Retail Industry </a:t>
            </a:r>
            <a:endParaRPr lang="en-US" sz="4000" dirty="0">
              <a:solidFill>
                <a:schemeClr val="tx1"/>
              </a:solidFill>
            </a:endParaRPr>
          </a:p>
        </p:txBody>
      </p:sp>
      <p:sp>
        <p:nvSpPr>
          <p:cNvPr id="3" name="Content Placeholder 2"/>
          <p:cNvSpPr>
            <a:spLocks noGrp="1"/>
          </p:cNvSpPr>
          <p:nvPr>
            <p:ph idx="1"/>
          </p:nvPr>
        </p:nvSpPr>
        <p:spPr>
          <a:xfrm>
            <a:off x="819150" y="1989439"/>
            <a:ext cx="7901769" cy="4068462"/>
          </a:xfrm>
        </p:spPr>
        <p:txBody>
          <a:bodyPr>
            <a:normAutofit fontScale="47500" lnSpcReduction="20000"/>
          </a:bodyPr>
          <a:lstStyle/>
          <a:p>
            <a:pPr marL="0" indent="0">
              <a:buNone/>
            </a:pPr>
            <a:r>
              <a:rPr lang="en-US" sz="4000" dirty="0" err="1" smtClean="0">
                <a:solidFill>
                  <a:schemeClr val="tx1"/>
                </a:solidFill>
              </a:rPr>
              <a:t>Mr.Monzurul</a:t>
            </a:r>
            <a:r>
              <a:rPr lang="en-US" sz="4000" dirty="0" smtClean="0">
                <a:solidFill>
                  <a:schemeClr val="tx1"/>
                </a:solidFill>
              </a:rPr>
              <a:t> Amin </a:t>
            </a:r>
            <a:r>
              <a:rPr lang="en-US" sz="4000" dirty="0" err="1" smtClean="0">
                <a:solidFill>
                  <a:schemeClr val="tx1"/>
                </a:solidFill>
              </a:rPr>
              <a:t>Patwary</a:t>
            </a:r>
            <a:endParaRPr lang="en-US" sz="4000" dirty="0" smtClean="0">
              <a:solidFill>
                <a:schemeClr val="tx1"/>
              </a:solidFill>
            </a:endParaRPr>
          </a:p>
          <a:p>
            <a:pPr marL="0" indent="0">
              <a:buNone/>
            </a:pPr>
            <a:r>
              <a:rPr lang="en-US" sz="4000" dirty="0" smtClean="0">
                <a:solidFill>
                  <a:schemeClr val="tx1"/>
                </a:solidFill>
              </a:rPr>
              <a:t>Student ID: 1604185</a:t>
            </a:r>
          </a:p>
          <a:p>
            <a:pPr marL="0" indent="0">
              <a:buNone/>
            </a:pPr>
            <a:r>
              <a:rPr lang="en-US" sz="4000" dirty="0" smtClean="0">
                <a:solidFill>
                  <a:schemeClr val="tx1"/>
                </a:solidFill>
              </a:rPr>
              <a:t>LEADERSHIP</a:t>
            </a:r>
          </a:p>
          <a:p>
            <a:pPr marL="0" indent="0">
              <a:buNone/>
            </a:pPr>
            <a:endParaRPr lang="en-US" sz="4000" dirty="0" smtClean="0">
              <a:solidFill>
                <a:schemeClr val="tx1"/>
              </a:solidFill>
            </a:endParaRPr>
          </a:p>
          <a:p>
            <a:pPr marL="0" indent="0">
              <a:buNone/>
            </a:pPr>
            <a:r>
              <a:rPr lang="en-US" sz="4000" dirty="0" smtClean="0">
                <a:solidFill>
                  <a:schemeClr val="tx1"/>
                </a:solidFill>
              </a:rPr>
              <a:t>Md. </a:t>
            </a:r>
            <a:r>
              <a:rPr lang="en-US" sz="4000" dirty="0" err="1" smtClean="0">
                <a:solidFill>
                  <a:schemeClr val="tx1"/>
                </a:solidFill>
              </a:rPr>
              <a:t>Saqib</a:t>
            </a:r>
            <a:r>
              <a:rPr lang="en-US" sz="4000" dirty="0" smtClean="0">
                <a:solidFill>
                  <a:schemeClr val="tx1"/>
                </a:solidFill>
              </a:rPr>
              <a:t> Amin</a:t>
            </a:r>
          </a:p>
          <a:p>
            <a:pPr marL="0" indent="0">
              <a:buNone/>
            </a:pPr>
            <a:r>
              <a:rPr lang="en-US" sz="4000" dirty="0" smtClean="0">
                <a:solidFill>
                  <a:schemeClr val="tx1"/>
                </a:solidFill>
              </a:rPr>
              <a:t>Student ID:1604789</a:t>
            </a:r>
          </a:p>
          <a:p>
            <a:pPr marL="0" indent="0">
              <a:buNone/>
            </a:pPr>
            <a:r>
              <a:rPr lang="en-US" sz="4000" dirty="0" smtClean="0">
                <a:solidFill>
                  <a:schemeClr val="tx1"/>
                </a:solidFill>
              </a:rPr>
              <a:t>ENTEREPRENEURSHIP </a:t>
            </a:r>
          </a:p>
          <a:p>
            <a:pPr marL="0" indent="0">
              <a:buNone/>
            </a:pPr>
            <a:endParaRPr lang="en-US" sz="4000" dirty="0" smtClean="0">
              <a:solidFill>
                <a:schemeClr val="tx1"/>
              </a:solidFill>
            </a:endParaRPr>
          </a:p>
          <a:p>
            <a:pPr marL="0" indent="0">
              <a:buNone/>
            </a:pPr>
            <a:r>
              <a:rPr lang="en-US" sz="4000" dirty="0" smtClean="0">
                <a:solidFill>
                  <a:schemeClr val="tx1"/>
                </a:solidFill>
              </a:rPr>
              <a:t>Habib Tajik </a:t>
            </a:r>
          </a:p>
          <a:p>
            <a:pPr marL="0" indent="0">
              <a:buNone/>
            </a:pPr>
            <a:r>
              <a:rPr lang="en-US" sz="4000" dirty="0" smtClean="0">
                <a:solidFill>
                  <a:schemeClr val="tx1"/>
                </a:solidFill>
              </a:rPr>
              <a:t>Student ID: 1604182</a:t>
            </a:r>
          </a:p>
          <a:p>
            <a:pPr marL="0" indent="0">
              <a:buNone/>
            </a:pPr>
            <a:r>
              <a:rPr lang="en-US" sz="4000" dirty="0" smtClean="0">
                <a:solidFill>
                  <a:schemeClr val="tx1"/>
                </a:solidFill>
              </a:rPr>
              <a:t>COMMUNITY PARTICIPATION </a:t>
            </a:r>
            <a:endParaRPr lang="en-US" sz="4000" dirty="0">
              <a:solidFill>
                <a:schemeClr val="tx1"/>
              </a:solidFill>
            </a:endParaRPr>
          </a:p>
        </p:txBody>
      </p:sp>
      <p:sp>
        <p:nvSpPr>
          <p:cNvPr id="4" name="Footer Placeholder 3"/>
          <p:cNvSpPr>
            <a:spLocks noGrp="1"/>
          </p:cNvSpPr>
          <p:nvPr>
            <p:ph type="ftr" sz="quarter" idx="11"/>
          </p:nvPr>
        </p:nvSpPr>
        <p:spPr/>
        <p:txBody>
          <a:bodyPr/>
          <a:lstStyle/>
          <a:p>
            <a:r>
              <a:rPr lang="en-US" dirty="0" smtClean="0"/>
              <a:t>Amin </a:t>
            </a:r>
            <a:r>
              <a:rPr lang="en-US" dirty="0" err="1" smtClean="0"/>
              <a:t>Patwary</a:t>
            </a:r>
            <a:r>
              <a:rPr lang="en-US" dirty="0" smtClean="0"/>
              <a:t>, Amin </a:t>
            </a:r>
            <a:r>
              <a:rPr lang="en-US" dirty="0" err="1" smtClean="0"/>
              <a:t>Saqib</a:t>
            </a:r>
            <a:r>
              <a:rPr lang="en-US" dirty="0" smtClean="0"/>
              <a:t> &amp; Habib</a:t>
            </a:r>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a:t>
            </a:fld>
            <a:endParaRPr lang="en-US"/>
          </a:p>
        </p:txBody>
      </p:sp>
    </p:spTree>
    <p:extLst>
      <p:ext uri="{BB962C8B-B14F-4D97-AF65-F5344CB8AC3E}">
        <p14:creationId xmlns:p14="http://schemas.microsoft.com/office/powerpoint/2010/main" val="10455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0289" y="1319284"/>
            <a:ext cx="8596668" cy="1320800"/>
          </a:xfrm>
        </p:spPr>
        <p:txBody>
          <a:bodyPr/>
          <a:lstStyle/>
          <a:p>
            <a:r>
              <a:rPr lang="en-US" b="1" dirty="0" smtClean="0"/>
              <a:t>Leadership…</a:t>
            </a:r>
            <a:r>
              <a:rPr lang="en-US" dirty="0" smtClean="0">
                <a:solidFill>
                  <a:schemeClr val="tx1"/>
                </a:solidFill>
              </a:rPr>
              <a:t>	</a:t>
            </a:r>
            <a:endParaRPr lang="en-US" dirty="0">
              <a:solidFill>
                <a:schemeClr val="tx1"/>
              </a:solidFill>
            </a:endParaRPr>
          </a:p>
        </p:txBody>
      </p:sp>
      <p:sp>
        <p:nvSpPr>
          <p:cNvPr id="3" name="Content Placeholder 2"/>
          <p:cNvSpPr>
            <a:spLocks noGrp="1"/>
          </p:cNvSpPr>
          <p:nvPr>
            <p:ph idx="1"/>
          </p:nvPr>
        </p:nvSpPr>
        <p:spPr>
          <a:xfrm>
            <a:off x="950289" y="2376726"/>
            <a:ext cx="8596668" cy="3880773"/>
          </a:xfrm>
        </p:spPr>
        <p:txBody>
          <a:bodyPr/>
          <a:lstStyle/>
          <a:p>
            <a:pPr marL="0" indent="0">
              <a:lnSpc>
                <a:spcPct val="200000"/>
              </a:lnSpc>
              <a:buNone/>
            </a:pPr>
            <a:r>
              <a:rPr lang="en-US" dirty="0">
                <a:solidFill>
                  <a:schemeClr val="tx1"/>
                </a:solidFill>
                <a:latin typeface="Calibri" panose="020F0502020204030204" pitchFamily="34" charset="0"/>
              </a:rPr>
              <a:t>Leadership have different meanings in different situation to different people around the world. For example, it can be related with community leadership, religious leadership, political leadership, entrepreneurial leadership and leadership of campaigning groups. </a:t>
            </a:r>
          </a:p>
          <a:p>
            <a:pPr marL="0" indent="0">
              <a:lnSpc>
                <a:spcPct val="200000"/>
              </a:lnSpc>
              <a:buNone/>
            </a:pPr>
            <a:r>
              <a:rPr lang="en-US" dirty="0">
                <a:solidFill>
                  <a:schemeClr val="accent2"/>
                </a:solidFill>
                <a:latin typeface="Calibri" panose="020F0502020204030204" pitchFamily="34" charset="0"/>
              </a:rPr>
              <a:t>“Leadership is the art of getting someone else to do something you want done because they wants to do.”  -Dwight D.  </a:t>
            </a:r>
          </a:p>
          <a:p>
            <a:endParaRPr lang="en-US" dirty="0"/>
          </a:p>
        </p:txBody>
      </p:sp>
    </p:spTree>
    <p:extLst>
      <p:ext uri="{BB962C8B-B14F-4D97-AF65-F5344CB8AC3E}">
        <p14:creationId xmlns:p14="http://schemas.microsoft.com/office/powerpoint/2010/main" val="16264950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55260"/>
            <a:ext cx="8596668" cy="1320800"/>
          </a:xfrm>
        </p:spPr>
        <p:txBody>
          <a:bodyPr/>
          <a:lstStyle/>
          <a:p>
            <a:r>
              <a:rPr lang="en-US" b="1" dirty="0">
                <a:latin typeface="Calibri" panose="020F0502020204030204" pitchFamily="34" charset="0"/>
              </a:rPr>
              <a:t>Different theories of </a:t>
            </a:r>
            <a:r>
              <a:rPr lang="en-US" b="1" dirty="0" smtClean="0">
                <a:latin typeface="Calibri" panose="020F0502020204030204" pitchFamily="34" charset="0"/>
              </a:rPr>
              <a:t>leadership…</a:t>
            </a:r>
            <a:r>
              <a:rPr lang="en-US" b="1" dirty="0"/>
              <a:t/>
            </a:r>
            <a:br>
              <a:rPr lang="en-US" b="1" dirty="0"/>
            </a:br>
            <a:endParaRPr lang="en-US" dirty="0"/>
          </a:p>
        </p:txBody>
      </p:sp>
      <p:sp>
        <p:nvSpPr>
          <p:cNvPr id="3" name="Content Placeholder 2"/>
          <p:cNvSpPr>
            <a:spLocks noGrp="1"/>
          </p:cNvSpPr>
          <p:nvPr>
            <p:ph idx="1"/>
          </p:nvPr>
        </p:nvSpPr>
        <p:spPr>
          <a:xfrm>
            <a:off x="677334" y="1930400"/>
            <a:ext cx="9094463" cy="5090614"/>
          </a:xfrm>
        </p:spPr>
        <p:txBody>
          <a:bodyPr>
            <a:noAutofit/>
          </a:bodyPr>
          <a:lstStyle/>
          <a:p>
            <a:pPr>
              <a:lnSpc>
                <a:spcPct val="150000"/>
              </a:lnSpc>
            </a:pPr>
            <a:r>
              <a:rPr lang="en-US" b="1" dirty="0">
                <a:solidFill>
                  <a:schemeClr val="tx1"/>
                </a:solidFill>
                <a:latin typeface="Calibri" panose="020F0502020204030204" pitchFamily="34" charset="0"/>
              </a:rPr>
              <a:t>Trait </a:t>
            </a:r>
            <a:r>
              <a:rPr lang="en-US" b="1" dirty="0" smtClean="0">
                <a:solidFill>
                  <a:schemeClr val="tx1"/>
                </a:solidFill>
                <a:latin typeface="Calibri" panose="020F0502020204030204" pitchFamily="34" charset="0"/>
              </a:rPr>
              <a:t>theory: </a:t>
            </a:r>
            <a:r>
              <a:rPr lang="en-US" dirty="0" smtClean="0">
                <a:solidFill>
                  <a:schemeClr val="tx1"/>
                </a:solidFill>
                <a:latin typeface="Calibri" panose="020F0502020204030204" pitchFamily="34" charset="0"/>
              </a:rPr>
              <a:t>Trait </a:t>
            </a:r>
            <a:r>
              <a:rPr lang="en-US" dirty="0">
                <a:solidFill>
                  <a:schemeClr val="tx1"/>
                </a:solidFill>
                <a:latin typeface="Calibri" panose="020F0502020204030204" pitchFamily="34" charset="0"/>
              </a:rPr>
              <a:t>theory presumes that the leadership quality can`t be developed by training or practice, rather it comes to a human being naturally</a:t>
            </a:r>
            <a:r>
              <a:rPr lang="en-US" dirty="0" smtClean="0">
                <a:solidFill>
                  <a:schemeClr val="tx1"/>
                </a:solidFill>
                <a:latin typeface="Calibri" panose="020F0502020204030204" pitchFamily="34" charset="0"/>
              </a:rPr>
              <a:t>.</a:t>
            </a:r>
          </a:p>
          <a:p>
            <a:pPr>
              <a:lnSpc>
                <a:spcPct val="150000"/>
              </a:lnSpc>
            </a:pPr>
            <a:r>
              <a:rPr lang="en-US" b="1" dirty="0">
                <a:solidFill>
                  <a:schemeClr val="tx1"/>
                </a:solidFill>
                <a:latin typeface="Calibri" panose="020F0502020204030204" pitchFamily="34" charset="0"/>
              </a:rPr>
              <a:t>Behavioral </a:t>
            </a:r>
            <a:r>
              <a:rPr lang="en-US" b="1" dirty="0" smtClean="0">
                <a:solidFill>
                  <a:schemeClr val="tx1"/>
                </a:solidFill>
                <a:latin typeface="Calibri" panose="020F0502020204030204" pitchFamily="34" charset="0"/>
              </a:rPr>
              <a:t>theory: </a:t>
            </a:r>
            <a:r>
              <a:rPr lang="en-US" dirty="0" smtClean="0">
                <a:solidFill>
                  <a:schemeClr val="tx1"/>
                </a:solidFill>
                <a:latin typeface="Calibri" panose="020F0502020204030204" pitchFamily="34" charset="0"/>
              </a:rPr>
              <a:t>This </a:t>
            </a:r>
            <a:r>
              <a:rPr lang="en-US" dirty="0">
                <a:solidFill>
                  <a:schemeClr val="tx1"/>
                </a:solidFill>
                <a:latin typeface="Calibri" panose="020F0502020204030204" pitchFamily="34" charset="0"/>
              </a:rPr>
              <a:t>theory presumes that leadership qualities can be acquired by one through proper training and learning process</a:t>
            </a:r>
            <a:r>
              <a:rPr lang="en-US" dirty="0" smtClean="0">
                <a:solidFill>
                  <a:schemeClr val="tx1"/>
                </a:solidFill>
                <a:latin typeface="Calibri" panose="020F0502020204030204" pitchFamily="34" charset="0"/>
              </a:rPr>
              <a:t>.</a:t>
            </a:r>
          </a:p>
          <a:p>
            <a:pPr>
              <a:lnSpc>
                <a:spcPct val="150000"/>
              </a:lnSpc>
            </a:pPr>
            <a:r>
              <a:rPr lang="en-US" b="1" dirty="0">
                <a:solidFill>
                  <a:schemeClr val="tx1"/>
                </a:solidFill>
                <a:latin typeface="Calibri" panose="020F0502020204030204" pitchFamily="34" charset="0"/>
              </a:rPr>
              <a:t>LMX </a:t>
            </a:r>
            <a:r>
              <a:rPr lang="en-US" b="1" dirty="0" smtClean="0">
                <a:solidFill>
                  <a:schemeClr val="tx1"/>
                </a:solidFill>
                <a:latin typeface="Calibri" panose="020F0502020204030204" pitchFamily="34" charset="0"/>
              </a:rPr>
              <a:t>theory: </a:t>
            </a:r>
            <a:r>
              <a:rPr lang="en-US" dirty="0" smtClean="0">
                <a:solidFill>
                  <a:schemeClr val="tx1"/>
                </a:solidFill>
                <a:latin typeface="Calibri" panose="020F0502020204030204" pitchFamily="34" charset="0"/>
              </a:rPr>
              <a:t>LMX </a:t>
            </a:r>
            <a:r>
              <a:rPr lang="en-US" dirty="0">
                <a:solidFill>
                  <a:schemeClr val="tx1"/>
                </a:solidFill>
                <a:latin typeface="Calibri" panose="020F0502020204030204" pitchFamily="34" charset="0"/>
              </a:rPr>
              <a:t>theory believes that a leader attitude and action may differ from one subordinate to another subordinate. It describes the leadership from two dimensions of managers and employees. </a:t>
            </a:r>
            <a:endParaRPr lang="en-US" dirty="0" smtClean="0">
              <a:solidFill>
                <a:schemeClr val="tx1"/>
              </a:solidFill>
              <a:latin typeface="Calibri" panose="020F0502020204030204" pitchFamily="34" charset="0"/>
            </a:endParaRPr>
          </a:p>
        </p:txBody>
      </p:sp>
    </p:spTree>
    <p:extLst>
      <p:ext uri="{BB962C8B-B14F-4D97-AF65-F5344CB8AC3E}">
        <p14:creationId xmlns:p14="http://schemas.microsoft.com/office/powerpoint/2010/main" val="16100205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a:t>
            </a:r>
            <a:endParaRPr lang="en-US" dirty="0"/>
          </a:p>
        </p:txBody>
      </p:sp>
      <p:sp>
        <p:nvSpPr>
          <p:cNvPr id="3" name="Content Placeholder 2"/>
          <p:cNvSpPr>
            <a:spLocks noGrp="1"/>
          </p:cNvSpPr>
          <p:nvPr>
            <p:ph idx="1"/>
          </p:nvPr>
        </p:nvSpPr>
        <p:spPr>
          <a:xfrm>
            <a:off x="677334" y="1519144"/>
            <a:ext cx="8596668" cy="3880773"/>
          </a:xfrm>
        </p:spPr>
        <p:txBody>
          <a:bodyPr>
            <a:noAutofit/>
          </a:bodyPr>
          <a:lstStyle/>
          <a:p>
            <a:pPr>
              <a:lnSpc>
                <a:spcPct val="150000"/>
              </a:lnSpc>
            </a:pPr>
            <a:r>
              <a:rPr lang="en-US" b="1" dirty="0">
                <a:solidFill>
                  <a:schemeClr val="tx1"/>
                </a:solidFill>
                <a:latin typeface="Calibri" panose="020F0502020204030204" pitchFamily="34" charset="0"/>
              </a:rPr>
              <a:t>Path- Goal theory: </a:t>
            </a:r>
            <a:r>
              <a:rPr lang="en-US" dirty="0">
                <a:solidFill>
                  <a:schemeClr val="tx1"/>
                </a:solidFill>
                <a:latin typeface="Calibri" panose="020F0502020204030204" pitchFamily="34" charset="0"/>
              </a:rPr>
              <a:t>Path-goal theory describes the three major responsibilities of a leader and identifies four ways of leadership to achieve the organizational goal. </a:t>
            </a:r>
          </a:p>
          <a:p>
            <a:pPr>
              <a:lnSpc>
                <a:spcPct val="150000"/>
              </a:lnSpc>
            </a:pPr>
            <a:r>
              <a:rPr lang="en-US" b="1" dirty="0">
                <a:solidFill>
                  <a:schemeClr val="tx1"/>
                </a:solidFill>
                <a:latin typeface="Calibri" panose="020F0502020204030204" pitchFamily="34" charset="0"/>
              </a:rPr>
              <a:t>Authentic leadership: </a:t>
            </a:r>
            <a:r>
              <a:rPr lang="en-US" dirty="0" err="1">
                <a:solidFill>
                  <a:schemeClr val="tx1"/>
                </a:solidFill>
                <a:latin typeface="Calibri" panose="020F0502020204030204" pitchFamily="34" charset="0"/>
              </a:rPr>
              <a:t>Glanz</a:t>
            </a:r>
            <a:r>
              <a:rPr lang="en-US" dirty="0">
                <a:solidFill>
                  <a:schemeClr val="tx1"/>
                </a:solidFill>
                <a:latin typeface="Calibri" panose="020F0502020204030204" pitchFamily="34" charset="0"/>
              </a:rPr>
              <a:t> (2014) defines that authentic leadership is the way of developing leader`s legitimacy with subordinates through trust, integrity, and dedication. The authentic leaders emphasize on organizational openness through assistance and mutual trust. </a:t>
            </a:r>
          </a:p>
          <a:p>
            <a:pPr>
              <a:lnSpc>
                <a:spcPct val="150000"/>
              </a:lnSpc>
            </a:pPr>
            <a:r>
              <a:rPr lang="en-US" b="1" dirty="0">
                <a:solidFill>
                  <a:schemeClr val="tx1"/>
                </a:solidFill>
              </a:rPr>
              <a:t>Charismatic Leadership </a:t>
            </a:r>
            <a:r>
              <a:rPr lang="en-US" b="1" dirty="0" smtClean="0">
                <a:solidFill>
                  <a:schemeClr val="tx1"/>
                </a:solidFill>
              </a:rPr>
              <a:t>: </a:t>
            </a:r>
            <a:r>
              <a:rPr lang="en-US" dirty="0" smtClean="0">
                <a:solidFill>
                  <a:schemeClr val="tx1"/>
                </a:solidFill>
                <a:latin typeface="Calibri" panose="020F0502020204030204" pitchFamily="34" charset="0"/>
              </a:rPr>
              <a:t>Perrin-</a:t>
            </a:r>
            <a:r>
              <a:rPr lang="en-US" dirty="0" err="1" smtClean="0">
                <a:solidFill>
                  <a:schemeClr val="tx1"/>
                </a:solidFill>
                <a:latin typeface="Calibri" panose="020F0502020204030204" pitchFamily="34" charset="0"/>
              </a:rPr>
              <a:t>Jassy</a:t>
            </a:r>
            <a:r>
              <a:rPr lang="en-US" dirty="0" smtClean="0">
                <a:solidFill>
                  <a:schemeClr val="tx1"/>
                </a:solidFill>
                <a:latin typeface="Calibri" panose="020F0502020204030204" pitchFamily="34" charset="0"/>
              </a:rPr>
              <a:t> </a:t>
            </a:r>
            <a:r>
              <a:rPr lang="en-US" dirty="0">
                <a:solidFill>
                  <a:schemeClr val="tx1"/>
                </a:solidFill>
                <a:latin typeface="Calibri" panose="020F0502020204030204" pitchFamily="34" charset="0"/>
              </a:rPr>
              <a:t>(2014) states that charismatic leadership is the way of leading the employees by charm, persuasiveness, and personality of the leader. The leader develops a way of amazing personality which influences the employee significantly to work according to his guidance.</a:t>
            </a:r>
          </a:p>
        </p:txBody>
      </p:sp>
    </p:spTree>
    <p:extLst>
      <p:ext uri="{BB962C8B-B14F-4D97-AF65-F5344CB8AC3E}">
        <p14:creationId xmlns:p14="http://schemas.microsoft.com/office/powerpoint/2010/main" val="13218518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39789"/>
            <a:ext cx="8596668" cy="1320800"/>
          </a:xfrm>
        </p:spPr>
        <p:txBody>
          <a:bodyPr>
            <a:normAutofit fontScale="90000"/>
          </a:bodyPr>
          <a:lstStyle/>
          <a:p>
            <a:r>
              <a:rPr lang="en-US" b="1" dirty="0"/>
              <a:t>Evaluation of being a charismatic leader</a:t>
            </a:r>
            <a:br>
              <a:rPr lang="en-US" b="1" dirty="0"/>
            </a:br>
            <a:endParaRPr lang="en-US" dirty="0"/>
          </a:p>
        </p:txBody>
      </p:sp>
      <p:sp>
        <p:nvSpPr>
          <p:cNvPr id="3" name="Content Placeholder 2"/>
          <p:cNvSpPr>
            <a:spLocks noGrp="1"/>
          </p:cNvSpPr>
          <p:nvPr>
            <p:ph idx="1"/>
          </p:nvPr>
        </p:nvSpPr>
        <p:spPr/>
        <p:txBody>
          <a:bodyPr/>
          <a:lstStyle/>
          <a:p>
            <a:pPr marL="0" indent="0">
              <a:lnSpc>
                <a:spcPct val="150000"/>
              </a:lnSpc>
              <a:buNone/>
            </a:pPr>
            <a:r>
              <a:rPr lang="en-US" dirty="0">
                <a:solidFill>
                  <a:schemeClr val="tx1"/>
                </a:solidFill>
                <a:latin typeface="Calibri" panose="020F0502020204030204" pitchFamily="34" charset="0"/>
              </a:rPr>
              <a:t>To become a charismatic leader, one should possess the following attributes that can differentiate oneself from conventional leader</a:t>
            </a:r>
          </a:p>
          <a:p>
            <a:pPr lvl="0">
              <a:lnSpc>
                <a:spcPct val="150000"/>
              </a:lnSpc>
            </a:pPr>
            <a:r>
              <a:rPr lang="en-US" dirty="0">
                <a:solidFill>
                  <a:schemeClr val="tx1"/>
                </a:solidFill>
                <a:latin typeface="Calibri" panose="020F0502020204030204" pitchFamily="34" charset="0"/>
              </a:rPr>
              <a:t>The leader should have detail knowledge about the environment and sensitive to it</a:t>
            </a:r>
          </a:p>
          <a:p>
            <a:pPr lvl="0">
              <a:lnSpc>
                <a:spcPct val="150000"/>
              </a:lnSpc>
            </a:pPr>
            <a:r>
              <a:rPr lang="en-US" dirty="0">
                <a:solidFill>
                  <a:schemeClr val="tx1"/>
                </a:solidFill>
                <a:latin typeface="Calibri" panose="020F0502020204030204" pitchFamily="34" charset="0"/>
              </a:rPr>
              <a:t>A well-defined vision about the organization</a:t>
            </a:r>
          </a:p>
          <a:p>
            <a:pPr lvl="0">
              <a:lnSpc>
                <a:spcPct val="150000"/>
              </a:lnSpc>
            </a:pPr>
            <a:r>
              <a:rPr lang="en-US" dirty="0">
                <a:solidFill>
                  <a:schemeClr val="tx1"/>
                </a:solidFill>
                <a:latin typeface="Calibri" panose="020F0502020204030204" pitchFamily="34" charset="0"/>
              </a:rPr>
              <a:t>Strong communication and negotiation power </a:t>
            </a:r>
          </a:p>
          <a:p>
            <a:pPr lvl="0">
              <a:lnSpc>
                <a:spcPct val="150000"/>
              </a:lnSpc>
            </a:pPr>
            <a:r>
              <a:rPr lang="en-US" dirty="0">
                <a:solidFill>
                  <a:schemeClr val="tx1"/>
                </a:solidFill>
                <a:latin typeface="Calibri" panose="020F0502020204030204" pitchFamily="34" charset="0"/>
              </a:rPr>
              <a:t>Risk taking mentality and role model behavior</a:t>
            </a:r>
          </a:p>
          <a:p>
            <a:endParaRPr lang="en-US" dirty="0"/>
          </a:p>
        </p:txBody>
      </p:sp>
    </p:spTree>
    <p:extLst>
      <p:ext uri="{BB962C8B-B14F-4D97-AF65-F5344CB8AC3E}">
        <p14:creationId xmlns:p14="http://schemas.microsoft.com/office/powerpoint/2010/main" val="6452945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27965"/>
            <a:ext cx="8596668" cy="1320800"/>
          </a:xfrm>
        </p:spPr>
        <p:txBody>
          <a:bodyPr/>
          <a:lstStyle/>
          <a:p>
            <a:r>
              <a:rPr lang="en-US" dirty="0" smtClean="0"/>
              <a:t>Reflection…</a:t>
            </a:r>
            <a:endParaRPr lang="en-US" dirty="0"/>
          </a:p>
        </p:txBody>
      </p:sp>
      <p:sp>
        <p:nvSpPr>
          <p:cNvPr id="3" name="Content Placeholder 2"/>
          <p:cNvSpPr>
            <a:spLocks noGrp="1"/>
          </p:cNvSpPr>
          <p:nvPr>
            <p:ph idx="1"/>
          </p:nvPr>
        </p:nvSpPr>
        <p:spPr>
          <a:xfrm>
            <a:off x="677334" y="1910688"/>
            <a:ext cx="8596668" cy="4349040"/>
          </a:xfrm>
        </p:spPr>
        <p:txBody>
          <a:bodyPr/>
          <a:lstStyle/>
          <a:p>
            <a:pPr marL="0" indent="0">
              <a:buNone/>
            </a:pPr>
            <a:r>
              <a:rPr lang="en-US" dirty="0">
                <a:solidFill>
                  <a:schemeClr val="tx1"/>
                </a:solidFill>
                <a:latin typeface="Calibri" panose="020F0502020204030204" pitchFamily="34" charset="0"/>
              </a:rPr>
              <a:t>Suppose, I am working as a manager in the production department of a firm. </a:t>
            </a:r>
            <a:r>
              <a:rPr lang="en-US" dirty="0" smtClean="0">
                <a:solidFill>
                  <a:schemeClr val="tx1"/>
                </a:solidFill>
                <a:latin typeface="Calibri" panose="020F0502020204030204" pitchFamily="34" charset="0"/>
              </a:rPr>
              <a:t>I have to do such works: </a:t>
            </a:r>
          </a:p>
          <a:p>
            <a:pPr>
              <a:buFont typeface="Wingdings" panose="05000000000000000000" pitchFamily="2" charset="2"/>
              <a:buChar char="Ø"/>
            </a:pPr>
            <a:r>
              <a:rPr lang="en-US" dirty="0" smtClean="0">
                <a:solidFill>
                  <a:schemeClr val="tx1"/>
                </a:solidFill>
                <a:latin typeface="Calibri" panose="020F0502020204030204" pitchFamily="34" charset="0"/>
              </a:rPr>
              <a:t>Guiding who </a:t>
            </a:r>
            <a:r>
              <a:rPr lang="en-US" dirty="0">
                <a:solidFill>
                  <a:schemeClr val="tx1"/>
                </a:solidFill>
                <a:latin typeface="Calibri" panose="020F0502020204030204" pitchFamily="34" charset="0"/>
              </a:rPr>
              <a:t>are directly related to production activity. </a:t>
            </a:r>
            <a:endParaRPr lang="en-US" dirty="0" smtClean="0">
              <a:solidFill>
                <a:schemeClr val="tx1"/>
              </a:solidFill>
              <a:latin typeface="Calibri" panose="020F0502020204030204" pitchFamily="34" charset="0"/>
            </a:endParaRPr>
          </a:p>
          <a:p>
            <a:pPr>
              <a:buFont typeface="Wingdings" panose="05000000000000000000" pitchFamily="2" charset="2"/>
              <a:buChar char="Ø"/>
            </a:pPr>
            <a:r>
              <a:rPr lang="en-US" dirty="0" smtClean="0">
                <a:solidFill>
                  <a:schemeClr val="tx1"/>
                </a:solidFill>
                <a:latin typeface="Calibri" panose="020F0502020204030204" pitchFamily="34" charset="0"/>
              </a:rPr>
              <a:t>I </a:t>
            </a:r>
            <a:r>
              <a:rPr lang="en-US" dirty="0">
                <a:solidFill>
                  <a:schemeClr val="tx1"/>
                </a:solidFill>
                <a:latin typeface="Calibri" panose="020F0502020204030204" pitchFamily="34" charset="0"/>
              </a:rPr>
              <a:t>should use the effective strategy to communicate the new policy of the </a:t>
            </a:r>
            <a:r>
              <a:rPr lang="en-US" dirty="0" smtClean="0">
                <a:solidFill>
                  <a:schemeClr val="tx1"/>
                </a:solidFill>
                <a:latin typeface="Calibri" panose="020F0502020204030204" pitchFamily="34" charset="0"/>
              </a:rPr>
              <a:t>organization </a:t>
            </a:r>
            <a:r>
              <a:rPr lang="en-US" dirty="0">
                <a:solidFill>
                  <a:schemeClr val="tx1"/>
                </a:solidFill>
                <a:latin typeface="Calibri" panose="020F0502020204030204" pitchFamily="34" charset="0"/>
              </a:rPr>
              <a:t>to the employee. </a:t>
            </a:r>
            <a:endParaRPr lang="en-US" dirty="0" smtClean="0">
              <a:solidFill>
                <a:schemeClr val="tx1"/>
              </a:solidFill>
              <a:latin typeface="Calibri" panose="020F0502020204030204" pitchFamily="34" charset="0"/>
            </a:endParaRPr>
          </a:p>
          <a:p>
            <a:pPr>
              <a:buFont typeface="Wingdings" panose="05000000000000000000" pitchFamily="2" charset="2"/>
              <a:buChar char="Ø"/>
            </a:pPr>
            <a:r>
              <a:rPr lang="en-US" dirty="0">
                <a:solidFill>
                  <a:schemeClr val="tx1"/>
                </a:solidFill>
                <a:latin typeface="Calibri" panose="020F0502020204030204" pitchFamily="34" charset="0"/>
              </a:rPr>
              <a:t>I should make the new policy less complex, detailed and well explained and discuss </a:t>
            </a:r>
            <a:endParaRPr lang="en-US" dirty="0" smtClean="0">
              <a:solidFill>
                <a:schemeClr val="tx1"/>
              </a:solidFill>
              <a:latin typeface="Calibri" panose="020F0502020204030204" pitchFamily="34" charset="0"/>
            </a:endParaRPr>
          </a:p>
          <a:p>
            <a:pPr>
              <a:buFont typeface="Wingdings" panose="05000000000000000000" pitchFamily="2" charset="2"/>
              <a:buChar char="Ø"/>
            </a:pPr>
            <a:r>
              <a:rPr lang="en-US" dirty="0">
                <a:solidFill>
                  <a:schemeClr val="tx1"/>
                </a:solidFill>
                <a:latin typeface="Calibri" panose="020F0502020204030204" pitchFamily="34" charset="0"/>
              </a:rPr>
              <a:t>I should monitor the feedback (verbal, non-verbal) from the employees to know the degree of their understanding. </a:t>
            </a:r>
            <a:r>
              <a:rPr lang="en-US" dirty="0" smtClean="0">
                <a:solidFill>
                  <a:schemeClr val="tx1"/>
                </a:solidFill>
                <a:latin typeface="Calibri" panose="020F0502020204030204" pitchFamily="34" charset="0"/>
              </a:rPr>
              <a:t>with </a:t>
            </a:r>
            <a:r>
              <a:rPr lang="en-US" dirty="0">
                <a:solidFill>
                  <a:schemeClr val="tx1"/>
                </a:solidFill>
                <a:latin typeface="Calibri" panose="020F0502020204030204" pitchFamily="34" charset="0"/>
              </a:rPr>
              <a:t>the workers</a:t>
            </a:r>
            <a:r>
              <a:rPr lang="en-US" dirty="0" smtClean="0">
                <a:solidFill>
                  <a:schemeClr val="tx1"/>
                </a:solidFill>
                <a:latin typeface="Calibri" panose="020F0502020204030204" pitchFamily="34" charset="0"/>
              </a:rPr>
              <a:t>.</a:t>
            </a:r>
          </a:p>
          <a:p>
            <a:pPr>
              <a:buFont typeface="Wingdings" panose="05000000000000000000" pitchFamily="2" charset="2"/>
              <a:buChar char="Ø"/>
            </a:pPr>
            <a:r>
              <a:rPr lang="en-US" dirty="0">
                <a:solidFill>
                  <a:schemeClr val="tx1"/>
                </a:solidFill>
                <a:latin typeface="Calibri" panose="020F0502020204030204" pitchFamily="34" charset="0"/>
              </a:rPr>
              <a:t>I </a:t>
            </a:r>
            <a:r>
              <a:rPr lang="en-US" dirty="0" smtClean="0">
                <a:solidFill>
                  <a:schemeClr val="tx1"/>
                </a:solidFill>
                <a:latin typeface="Calibri" panose="020F0502020204030204" pitchFamily="34" charset="0"/>
              </a:rPr>
              <a:t>should </a:t>
            </a:r>
            <a:r>
              <a:rPr lang="en-US" dirty="0">
                <a:solidFill>
                  <a:schemeClr val="tx1"/>
                </a:solidFill>
                <a:latin typeface="Calibri" panose="020F0502020204030204" pitchFamily="34" charset="0"/>
              </a:rPr>
              <a:t>focus on the visualization of the operational procedures of machinery. </a:t>
            </a:r>
          </a:p>
        </p:txBody>
      </p:sp>
    </p:spTree>
    <p:extLst>
      <p:ext uri="{BB962C8B-B14F-4D97-AF65-F5344CB8AC3E}">
        <p14:creationId xmlns:p14="http://schemas.microsoft.com/office/powerpoint/2010/main" val="19767494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9964" y="254000"/>
            <a:ext cx="4361469" cy="1179015"/>
          </a:xfrm>
        </p:spPr>
        <p:txBody>
          <a:bodyPr>
            <a:normAutofit fontScale="90000"/>
          </a:bodyPr>
          <a:lstStyle/>
          <a:p>
            <a:r>
              <a:rPr lang="en-US" sz="3600" b="1"/>
              <a:t>Entrepreneurship</a:t>
            </a:r>
            <a:r>
              <a:rPr lang="en-US" sz="4800" b="1"/>
              <a:t/>
            </a:r>
            <a:br>
              <a:rPr lang="en-US" sz="4800" b="1"/>
            </a:br>
            <a:endParaRPr lang="en-US" sz="4800"/>
          </a:p>
        </p:txBody>
      </p:sp>
      <p:sp>
        <p:nvSpPr>
          <p:cNvPr id="3" name="Subtitle 2"/>
          <p:cNvSpPr>
            <a:spLocks noGrp="1"/>
          </p:cNvSpPr>
          <p:nvPr>
            <p:ph type="subTitle" idx="1"/>
          </p:nvPr>
        </p:nvSpPr>
        <p:spPr>
          <a:xfrm>
            <a:off x="1009934" y="931333"/>
            <a:ext cx="8461612" cy="5537706"/>
          </a:xfrm>
        </p:spPr>
        <p:txBody>
          <a:bodyPr>
            <a:normAutofit/>
          </a:bodyPr>
          <a:lstStyle/>
          <a:p>
            <a:pPr algn="l"/>
            <a:r>
              <a:rPr lang="en-US" sz="2400" dirty="0" smtClean="0">
                <a:solidFill>
                  <a:schemeClr val="tx1"/>
                </a:solidFill>
                <a:latin typeface="Calibri" panose="020F0502020204030204" pitchFamily="34" charset="0"/>
              </a:rPr>
              <a:t>Entrepreneurship </a:t>
            </a:r>
            <a:r>
              <a:rPr lang="en-US" sz="2400" dirty="0">
                <a:solidFill>
                  <a:schemeClr val="tx1"/>
                </a:solidFill>
                <a:latin typeface="Calibri" panose="020F0502020204030204" pitchFamily="34" charset="0"/>
              </a:rPr>
              <a:t>is the process or study of how a new business are created. It can be defined as a process of starting a new business. </a:t>
            </a:r>
            <a:endParaRPr lang="en-US" sz="2400" dirty="0" smtClean="0">
              <a:solidFill>
                <a:schemeClr val="tx1"/>
              </a:solidFill>
              <a:latin typeface="Calibri" panose="020F0502020204030204" pitchFamily="34" charset="0"/>
            </a:endParaRPr>
          </a:p>
          <a:p>
            <a:pPr algn="l"/>
            <a:endParaRPr lang="en-US" dirty="0" smtClean="0">
              <a:solidFill>
                <a:schemeClr val="tx1"/>
              </a:solidFill>
              <a:latin typeface="Calibri" panose="020F0502020204030204" pitchFamily="34" charset="0"/>
            </a:endParaRPr>
          </a:p>
          <a:p>
            <a:pPr algn="l"/>
            <a:r>
              <a:rPr lang="en-US" sz="3600" b="1" dirty="0">
                <a:solidFill>
                  <a:schemeClr val="accent1"/>
                </a:solidFill>
                <a:latin typeface="Calibri" panose="020F0502020204030204" pitchFamily="34" charset="0"/>
              </a:rPr>
              <a:t>Types of </a:t>
            </a:r>
            <a:r>
              <a:rPr lang="en-US" sz="3600" b="1" dirty="0" smtClean="0">
                <a:solidFill>
                  <a:schemeClr val="accent1"/>
                </a:solidFill>
                <a:latin typeface="Calibri" panose="020F0502020204030204" pitchFamily="34" charset="0"/>
              </a:rPr>
              <a:t>entrepreneurship</a:t>
            </a:r>
          </a:p>
          <a:p>
            <a:pPr algn="l"/>
            <a:r>
              <a:rPr lang="en-US" sz="2400" dirty="0">
                <a:solidFill>
                  <a:schemeClr val="tx1"/>
                </a:solidFill>
                <a:latin typeface="Calibri" panose="020F0502020204030204" pitchFamily="34" charset="0"/>
              </a:rPr>
              <a:t>There are several types of entrepreneurships. Four of them are considered as mostly </a:t>
            </a:r>
            <a:r>
              <a:rPr lang="en-US" sz="2400" dirty="0" smtClean="0">
                <a:solidFill>
                  <a:schemeClr val="tx1"/>
                </a:solidFill>
                <a:latin typeface="Calibri" panose="020F0502020204030204" pitchFamily="34" charset="0"/>
              </a:rPr>
              <a:t>used. </a:t>
            </a:r>
            <a:r>
              <a:rPr lang="en-US" sz="2400" dirty="0">
                <a:solidFill>
                  <a:schemeClr val="tx1"/>
                </a:solidFill>
                <a:latin typeface="Calibri" panose="020F0502020204030204" pitchFamily="34" charset="0"/>
              </a:rPr>
              <a:t>T</a:t>
            </a:r>
            <a:r>
              <a:rPr lang="en-US" sz="2400" dirty="0" smtClean="0">
                <a:solidFill>
                  <a:schemeClr val="tx1"/>
                </a:solidFill>
                <a:latin typeface="Calibri" panose="020F0502020204030204" pitchFamily="34" charset="0"/>
              </a:rPr>
              <a:t>hey </a:t>
            </a:r>
            <a:r>
              <a:rPr lang="en-US" sz="2400" dirty="0">
                <a:solidFill>
                  <a:schemeClr val="tx1"/>
                </a:solidFill>
                <a:latin typeface="Calibri" panose="020F0502020204030204" pitchFamily="34" charset="0"/>
              </a:rPr>
              <a:t>are</a:t>
            </a:r>
            <a:r>
              <a:rPr lang="en-US" sz="2400" dirty="0" smtClean="0">
                <a:solidFill>
                  <a:schemeClr val="tx1"/>
                </a:solidFill>
                <a:latin typeface="Calibri" panose="020F0502020204030204" pitchFamily="34" charset="0"/>
              </a:rPr>
              <a:t>:</a:t>
            </a:r>
            <a:endParaRPr lang="en-US" sz="2400" b="1" dirty="0">
              <a:solidFill>
                <a:schemeClr val="accent1"/>
              </a:solidFill>
              <a:latin typeface="Calibri" panose="020F0502020204030204" pitchFamily="34" charset="0"/>
            </a:endParaRPr>
          </a:p>
          <a:p>
            <a:pPr marL="285750" indent="-285750" algn="l">
              <a:buFont typeface="Wingdings" panose="05000000000000000000" pitchFamily="2" charset="2"/>
              <a:buChar char="v"/>
            </a:pPr>
            <a:r>
              <a:rPr lang="en-US" sz="2400" dirty="0">
                <a:solidFill>
                  <a:schemeClr val="tx1"/>
                </a:solidFill>
                <a:latin typeface="Calibri" panose="020F0502020204030204" pitchFamily="34" charset="0"/>
              </a:rPr>
              <a:t>Small business entrepreneurship </a:t>
            </a:r>
          </a:p>
          <a:p>
            <a:pPr marL="285750" indent="-285750" algn="l">
              <a:buFont typeface="Wingdings" panose="05000000000000000000" pitchFamily="2" charset="2"/>
              <a:buChar char="v"/>
            </a:pPr>
            <a:r>
              <a:rPr lang="en-US" sz="2400" dirty="0">
                <a:solidFill>
                  <a:schemeClr val="tx1"/>
                </a:solidFill>
                <a:latin typeface="Calibri" panose="020F0502020204030204" pitchFamily="34" charset="0"/>
              </a:rPr>
              <a:t>Scalable startup entrepreneurship</a:t>
            </a:r>
          </a:p>
          <a:p>
            <a:pPr marL="285750" indent="-285750" algn="l">
              <a:buFont typeface="Wingdings" panose="05000000000000000000" pitchFamily="2" charset="2"/>
              <a:buChar char="v"/>
            </a:pPr>
            <a:r>
              <a:rPr lang="en-US" sz="2400" dirty="0">
                <a:solidFill>
                  <a:schemeClr val="tx1"/>
                </a:solidFill>
                <a:latin typeface="Calibri" panose="020F0502020204030204" pitchFamily="34" charset="0"/>
              </a:rPr>
              <a:t>Large business entrepreneurship</a:t>
            </a:r>
          </a:p>
          <a:p>
            <a:pPr marL="285750" indent="-285750" algn="l">
              <a:buFont typeface="Wingdings" panose="05000000000000000000" pitchFamily="2" charset="2"/>
              <a:buChar char="v"/>
            </a:pPr>
            <a:r>
              <a:rPr lang="en-US" sz="2400" dirty="0">
                <a:solidFill>
                  <a:schemeClr val="tx1"/>
                </a:solidFill>
                <a:latin typeface="Calibri" panose="020F0502020204030204" pitchFamily="34" charset="0"/>
              </a:rPr>
              <a:t>Social entrepreneurship</a:t>
            </a:r>
          </a:p>
          <a:p>
            <a:pPr algn="l"/>
            <a:endParaRPr lang="en-US" b="1"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7</a:t>
            </a:fld>
            <a:endParaRPr lang="en-US"/>
          </a:p>
        </p:txBody>
      </p:sp>
    </p:spTree>
    <p:extLst>
      <p:ext uri="{BB962C8B-B14F-4D97-AF65-F5344CB8AC3E}">
        <p14:creationId xmlns:p14="http://schemas.microsoft.com/office/powerpoint/2010/main" val="9027915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846667"/>
          </a:xfrm>
        </p:spPr>
        <p:txBody>
          <a:bodyPr>
            <a:normAutofit/>
          </a:bodyPr>
          <a:lstStyle/>
          <a:p>
            <a:r>
              <a:rPr lang="en-US" b="1"/>
              <a:t>Who is an entrepreneur</a:t>
            </a:r>
            <a:endParaRPr lang="en-US"/>
          </a:p>
        </p:txBody>
      </p:sp>
      <p:sp>
        <p:nvSpPr>
          <p:cNvPr id="3" name="Content Placeholder 2"/>
          <p:cNvSpPr>
            <a:spLocks noGrp="1"/>
          </p:cNvSpPr>
          <p:nvPr>
            <p:ph idx="1"/>
          </p:nvPr>
        </p:nvSpPr>
        <p:spPr>
          <a:xfrm>
            <a:off x="677334" y="694267"/>
            <a:ext cx="8596668" cy="5347095"/>
          </a:xfrm>
        </p:spPr>
        <p:txBody>
          <a:bodyPr>
            <a:normAutofit fontScale="92500" lnSpcReduction="20000"/>
          </a:bodyPr>
          <a:lstStyle/>
          <a:p>
            <a:pPr marL="0" indent="0">
              <a:buNone/>
            </a:pPr>
            <a:r>
              <a:rPr lang="en-US" sz="2400" smtClean="0">
                <a:latin typeface="Calibri" panose="020F0502020204030204" pitchFamily="34" charset="0"/>
              </a:rPr>
              <a:t>The </a:t>
            </a:r>
            <a:r>
              <a:rPr lang="en-US" sz="2400">
                <a:latin typeface="Calibri" panose="020F0502020204030204" pitchFamily="34" charset="0"/>
              </a:rPr>
              <a:t>person who make a new business in an entrepreneur. An entrepreneur is a risk taker arising with the new business. He is the own boss of himself. A business is not for everyone. To be a successful entrepreneur everyone have to adopt certain personal traits. Some of the characteristics should ideally process to start a new business:</a:t>
            </a:r>
          </a:p>
          <a:p>
            <a:r>
              <a:rPr lang="en-US" sz="2400">
                <a:latin typeface="Calibri" panose="020F0502020204030204" pitchFamily="34" charset="0"/>
              </a:rPr>
              <a:t>Passion and motivation</a:t>
            </a:r>
          </a:p>
          <a:p>
            <a:r>
              <a:rPr lang="en-US" sz="2400">
                <a:latin typeface="Calibri" panose="020F0502020204030204" pitchFamily="34" charset="0"/>
              </a:rPr>
              <a:t>Self-belief, hard work and dedication</a:t>
            </a:r>
          </a:p>
          <a:p>
            <a:r>
              <a:rPr lang="en-US" sz="2400">
                <a:latin typeface="Calibri" panose="020F0502020204030204" pitchFamily="34" charset="0"/>
              </a:rPr>
              <a:t>Adapting and flexibility</a:t>
            </a:r>
          </a:p>
          <a:p>
            <a:r>
              <a:rPr lang="en-US" sz="2400">
                <a:latin typeface="Calibri" panose="020F0502020204030204" pitchFamily="34" charset="0"/>
              </a:rPr>
              <a:t>Understanding your offering and its market</a:t>
            </a:r>
          </a:p>
          <a:p>
            <a:r>
              <a:rPr lang="en-US" sz="2400">
                <a:latin typeface="Calibri" panose="020F0502020204030204" pitchFamily="34" charset="0"/>
              </a:rPr>
              <a:t>Money management</a:t>
            </a:r>
          </a:p>
          <a:p>
            <a:r>
              <a:rPr lang="en-US" sz="2400">
                <a:latin typeface="Calibri" panose="020F0502020204030204" pitchFamily="34" charset="0"/>
              </a:rPr>
              <a:t>Planning</a:t>
            </a:r>
          </a:p>
          <a:p>
            <a:r>
              <a:rPr lang="en-US" sz="2400">
                <a:latin typeface="Calibri" panose="020F0502020204030204" pitchFamily="34" charset="0"/>
              </a:rPr>
              <a:t>Networking ability</a:t>
            </a:r>
          </a:p>
          <a:p>
            <a:r>
              <a:rPr lang="en-US" sz="2400">
                <a:latin typeface="Calibri" panose="020F0502020204030204" pitchFamily="34" charset="0"/>
              </a:rPr>
              <a:t>Being prepared to take it exit</a:t>
            </a:r>
          </a:p>
          <a:p>
            <a:r>
              <a:rPr lang="en-US" sz="2400">
                <a:latin typeface="Calibri" panose="020F0502020204030204" pitchFamily="34" charset="0"/>
              </a:rPr>
              <a:t>Entrepreneurs doubt themselves</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8</a:t>
            </a:fld>
            <a:endParaRPr lang="en-US"/>
          </a:p>
        </p:txBody>
      </p:sp>
    </p:spTree>
    <p:extLst>
      <p:ext uri="{BB962C8B-B14F-4D97-AF65-F5344CB8AC3E}">
        <p14:creationId xmlns:p14="http://schemas.microsoft.com/office/powerpoint/2010/main" val="20283037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0585"/>
          </a:xfrm>
        </p:spPr>
        <p:txBody>
          <a:bodyPr>
            <a:normAutofit fontScale="90000"/>
          </a:bodyPr>
          <a:lstStyle/>
          <a:p>
            <a:r>
              <a:rPr lang="en-US" b="1">
                <a:latin typeface="Calibri" panose="020F0502020204030204" pitchFamily="34" charset="0"/>
              </a:rPr>
              <a:t>Merits and demerits of entrepreneurship </a:t>
            </a:r>
            <a:r>
              <a:rPr lang="en-US" b="1"/>
              <a:t/>
            </a:r>
            <a:br>
              <a:rPr lang="en-US" b="1"/>
            </a:br>
            <a:endParaRPr lang="en-US"/>
          </a:p>
        </p:txBody>
      </p:sp>
      <p:sp>
        <p:nvSpPr>
          <p:cNvPr id="3" name="Content Placeholder 2"/>
          <p:cNvSpPr>
            <a:spLocks noGrp="1"/>
          </p:cNvSpPr>
          <p:nvPr>
            <p:ph idx="1"/>
          </p:nvPr>
        </p:nvSpPr>
        <p:spPr>
          <a:xfrm>
            <a:off x="677334" y="1655622"/>
            <a:ext cx="8596668" cy="4795978"/>
          </a:xfrm>
        </p:spPr>
        <p:txBody>
          <a:bodyPr>
            <a:normAutofit/>
          </a:bodyPr>
          <a:lstStyle/>
          <a:p>
            <a:pPr marL="0" indent="0">
              <a:buNone/>
            </a:pPr>
            <a:r>
              <a:rPr lang="en-US" sz="2400" b="1">
                <a:latin typeface="Calibri" panose="020F0502020204030204" pitchFamily="34" charset="0"/>
              </a:rPr>
              <a:t>Merits:</a:t>
            </a:r>
          </a:p>
          <a:p>
            <a:pPr lvl="0"/>
            <a:r>
              <a:rPr lang="en-US" sz="2400">
                <a:latin typeface="Calibri" panose="020F0502020204030204" pitchFamily="34" charset="0"/>
              </a:rPr>
              <a:t>It requires a less capital. Anyone can start it with their desired capital and time.</a:t>
            </a:r>
          </a:p>
          <a:p>
            <a:pPr lvl="0"/>
            <a:r>
              <a:rPr lang="en-US" sz="2400">
                <a:latin typeface="Calibri" panose="020F0502020204030204" pitchFamily="34" charset="0"/>
              </a:rPr>
              <a:t>The owner enjoy the profit alone. There is no problem to take own decisions and implementation of them.</a:t>
            </a:r>
          </a:p>
          <a:p>
            <a:pPr lvl="0"/>
            <a:r>
              <a:rPr lang="en-US" sz="2400">
                <a:latin typeface="Calibri" panose="020F0502020204030204" pitchFamily="34" charset="0"/>
              </a:rPr>
              <a:t>It’s a source of self-employment.</a:t>
            </a:r>
          </a:p>
          <a:p>
            <a:pPr lvl="0"/>
            <a:r>
              <a:rPr lang="en-US" sz="2400">
                <a:latin typeface="Calibri" panose="020F0502020204030204" pitchFamily="34" charset="0"/>
              </a:rPr>
              <a:t>It increases self-confidence.</a:t>
            </a:r>
          </a:p>
          <a:p>
            <a:pPr lvl="0"/>
            <a:r>
              <a:rPr lang="en-US" sz="2400">
                <a:latin typeface="Calibri" panose="020F0502020204030204" pitchFamily="34" charset="0"/>
              </a:rPr>
              <a:t>In case of success it gives the owner immense satisfaction.  </a:t>
            </a:r>
          </a:p>
          <a:p>
            <a:pPr lvl="0"/>
            <a:r>
              <a:rPr lang="en-US" sz="2400">
                <a:latin typeface="Calibri" panose="020F0502020204030204" pitchFamily="34" charset="0"/>
              </a:rPr>
              <a:t>It improves living standards.</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9</a:t>
            </a:fld>
            <a:endParaRPr lang="en-US"/>
          </a:p>
        </p:txBody>
      </p:sp>
    </p:spTree>
    <p:extLst>
      <p:ext uri="{BB962C8B-B14F-4D97-AF65-F5344CB8AC3E}">
        <p14:creationId xmlns:p14="http://schemas.microsoft.com/office/powerpoint/2010/main" val="21443112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3812" y="595952"/>
            <a:ext cx="8596668" cy="1320800"/>
          </a:xfrm>
        </p:spPr>
        <p:txBody>
          <a:bodyPr/>
          <a:lstStyle/>
          <a:p>
            <a:r>
              <a:rPr lang="en-US" smtClean="0"/>
              <a:t>Continue….</a:t>
            </a:r>
            <a:endParaRPr lang="en-US"/>
          </a:p>
        </p:txBody>
      </p:sp>
      <p:sp>
        <p:nvSpPr>
          <p:cNvPr id="3" name="Content Placeholder 2"/>
          <p:cNvSpPr>
            <a:spLocks noGrp="1"/>
          </p:cNvSpPr>
          <p:nvPr>
            <p:ph idx="1"/>
          </p:nvPr>
        </p:nvSpPr>
        <p:spPr>
          <a:xfrm>
            <a:off x="813812" y="1614678"/>
            <a:ext cx="8596668" cy="4769189"/>
          </a:xfrm>
        </p:spPr>
        <p:txBody>
          <a:bodyPr>
            <a:normAutofit/>
          </a:bodyPr>
          <a:lstStyle/>
          <a:p>
            <a:pPr marL="0" indent="0">
              <a:buNone/>
            </a:pPr>
            <a:r>
              <a:rPr lang="en-US" sz="2600" b="1">
                <a:latin typeface="Calibri" panose="020F0502020204030204" pitchFamily="34" charset="0"/>
              </a:rPr>
              <a:t>Demerits</a:t>
            </a:r>
            <a:r>
              <a:rPr lang="en-US" b="1">
                <a:latin typeface="Calibri" panose="020F0502020204030204" pitchFamily="34" charset="0"/>
              </a:rPr>
              <a:t>:</a:t>
            </a:r>
          </a:p>
          <a:p>
            <a:pPr lvl="0"/>
            <a:r>
              <a:rPr lang="en-US" sz="2400">
                <a:latin typeface="Calibri" panose="020F0502020204030204" pitchFamily="34" charset="0"/>
              </a:rPr>
              <a:t>Owner have to maintain a long working hour.</a:t>
            </a:r>
          </a:p>
          <a:p>
            <a:pPr lvl="0"/>
            <a:r>
              <a:rPr lang="en-US" sz="2400">
                <a:latin typeface="Calibri" panose="020F0502020204030204" pitchFamily="34" charset="0"/>
              </a:rPr>
              <a:t>Lack of success can effect self-belief.</a:t>
            </a:r>
          </a:p>
          <a:p>
            <a:pPr lvl="0"/>
            <a:r>
              <a:rPr lang="en-US" sz="2400">
                <a:latin typeface="Calibri" panose="020F0502020204030204" pitchFamily="34" charset="0"/>
              </a:rPr>
              <a:t>In case of loss, the owner have to bear all of it.</a:t>
            </a:r>
          </a:p>
          <a:p>
            <a:pPr lvl="0"/>
            <a:r>
              <a:rPr lang="en-US" sz="2400">
                <a:latin typeface="Calibri" panose="020F0502020204030204" pitchFamily="34" charset="0"/>
              </a:rPr>
              <a:t>Pressure of the business can harm ones social and family work.</a:t>
            </a:r>
          </a:p>
          <a:p>
            <a:pPr lvl="0"/>
            <a:r>
              <a:rPr lang="en-US" sz="2400">
                <a:latin typeface="Calibri" panose="020F0502020204030204" pitchFamily="34" charset="0"/>
              </a:rPr>
              <a:t>Lack of capital anytime when it is necessary.</a:t>
            </a:r>
          </a:p>
          <a:p>
            <a:pPr lvl="0"/>
            <a:r>
              <a:rPr lang="en-US" sz="2400">
                <a:latin typeface="Calibri" panose="020F0502020204030204" pitchFamily="34" charset="0"/>
              </a:rPr>
              <a:t>Unfavorable policy by the government.</a:t>
            </a:r>
          </a:p>
          <a:p>
            <a:pPr lvl="0"/>
            <a:r>
              <a:rPr lang="en-US" sz="2400">
                <a:latin typeface="Calibri" panose="020F0502020204030204" pitchFamily="34" charset="0"/>
              </a:rPr>
              <a:t>Health and safety in the workplace.</a:t>
            </a:r>
          </a:p>
          <a:p>
            <a:pPr lvl="0"/>
            <a:r>
              <a:rPr lang="en-US" sz="2400">
                <a:latin typeface="Calibri" panose="020F0502020204030204" pitchFamily="34" charset="0"/>
              </a:rPr>
              <a:t>Lack of information.</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10</a:t>
            </a:fld>
            <a:endParaRPr lang="en-US"/>
          </a:p>
        </p:txBody>
      </p:sp>
    </p:spTree>
    <p:extLst>
      <p:ext uri="{BB962C8B-B14F-4D97-AF65-F5344CB8AC3E}">
        <p14:creationId xmlns:p14="http://schemas.microsoft.com/office/powerpoint/2010/main" val="20264524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8534"/>
            <a:ext cx="9435657" cy="686937"/>
          </a:xfrm>
        </p:spPr>
        <p:txBody>
          <a:bodyPr>
            <a:normAutofit fontScale="90000"/>
          </a:bodyPr>
          <a:lstStyle/>
          <a:p>
            <a:r>
              <a:rPr lang="en-US" sz="3100" b="1"/>
              <a:t>Relation between leadership and entrepreneurship</a:t>
            </a:r>
            <a:r>
              <a:rPr lang="en-US" b="1"/>
              <a:t/>
            </a:r>
            <a:br>
              <a:rPr lang="en-US" b="1"/>
            </a:b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91060305"/>
              </p:ext>
            </p:extLst>
          </p:nvPr>
        </p:nvGraphicFramePr>
        <p:xfrm>
          <a:off x="791570" y="839330"/>
          <a:ext cx="8557147" cy="5053468"/>
        </p:xfrm>
        <a:graphic>
          <a:graphicData uri="http://schemas.openxmlformats.org/drawingml/2006/table">
            <a:tbl>
              <a:tblPr firstRow="1" firstCol="1" bandRow="1">
                <a:tableStyleId>{5C22544A-7EE6-4342-B048-85BDC9FD1C3A}</a:tableStyleId>
              </a:tblPr>
              <a:tblGrid>
                <a:gridCol w="3250574">
                  <a:extLst>
                    <a:ext uri="{9D8B030D-6E8A-4147-A177-3AD203B41FA5}">
                      <a16:colId xmlns="" xmlns:a16="http://schemas.microsoft.com/office/drawing/2014/main" val="20000"/>
                    </a:ext>
                  </a:extLst>
                </a:gridCol>
                <a:gridCol w="2484333">
                  <a:extLst>
                    <a:ext uri="{9D8B030D-6E8A-4147-A177-3AD203B41FA5}">
                      <a16:colId xmlns="" xmlns:a16="http://schemas.microsoft.com/office/drawing/2014/main" val="20001"/>
                    </a:ext>
                  </a:extLst>
                </a:gridCol>
                <a:gridCol w="2822240">
                  <a:extLst>
                    <a:ext uri="{9D8B030D-6E8A-4147-A177-3AD203B41FA5}">
                      <a16:colId xmlns="" xmlns:a16="http://schemas.microsoft.com/office/drawing/2014/main" val="20002"/>
                    </a:ext>
                  </a:extLst>
                </a:gridCol>
              </a:tblGrid>
              <a:tr h="454435">
                <a:tc>
                  <a:txBody>
                    <a:bodyPr/>
                    <a:lstStyle/>
                    <a:p>
                      <a:pPr marL="0" marR="0" algn="just">
                        <a:lnSpc>
                          <a:spcPct val="150000"/>
                        </a:lnSpc>
                        <a:spcBef>
                          <a:spcPts val="600"/>
                        </a:spcBef>
                        <a:spcAft>
                          <a:spcPts val="600"/>
                        </a:spcAft>
                      </a:pPr>
                      <a:r>
                        <a:rPr lang="en-US" sz="1200">
                          <a:effectLst/>
                        </a:rPr>
                        <a:t>Basis of difference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Entrepreneurship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Leadership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r h="454435">
                <a:tc>
                  <a:txBody>
                    <a:bodyPr/>
                    <a:lstStyle/>
                    <a:p>
                      <a:pPr marL="0" marR="0" algn="just">
                        <a:lnSpc>
                          <a:spcPct val="150000"/>
                        </a:lnSpc>
                        <a:spcBef>
                          <a:spcPts val="600"/>
                        </a:spcBef>
                        <a:spcAft>
                          <a:spcPts val="600"/>
                        </a:spcAft>
                      </a:pPr>
                      <a:r>
                        <a:rPr lang="en-US" sz="1200">
                          <a:effectLst/>
                        </a:rPr>
                        <a:t>Task demands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1"/>
                  </a:ext>
                </a:extLst>
              </a:tr>
              <a:tr h="454435">
                <a:tc>
                  <a:txBody>
                    <a:bodyPr/>
                    <a:lstStyle/>
                    <a:p>
                      <a:pPr marL="0" marR="0" algn="just">
                        <a:lnSpc>
                          <a:spcPct val="150000"/>
                        </a:lnSpc>
                        <a:spcBef>
                          <a:spcPts val="600"/>
                        </a:spcBef>
                        <a:spcAft>
                          <a:spcPts val="600"/>
                        </a:spcAft>
                      </a:pPr>
                      <a:r>
                        <a:rPr lang="en-US" sz="1200">
                          <a:effectLst/>
                        </a:rPr>
                        <a:t>Time frame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Short and long run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Future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2"/>
                  </a:ext>
                </a:extLst>
              </a:tr>
              <a:tr h="454435">
                <a:tc>
                  <a:txBody>
                    <a:bodyPr/>
                    <a:lstStyle/>
                    <a:p>
                      <a:pPr marL="0" marR="0" algn="just">
                        <a:lnSpc>
                          <a:spcPct val="150000"/>
                        </a:lnSpc>
                        <a:spcBef>
                          <a:spcPts val="600"/>
                        </a:spcBef>
                        <a:spcAft>
                          <a:spcPts val="600"/>
                        </a:spcAft>
                      </a:pPr>
                      <a:r>
                        <a:rPr lang="en-US" sz="1200">
                          <a:effectLst/>
                        </a:rPr>
                        <a:t>Arena</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Enterprise and market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Social system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3"/>
                  </a:ext>
                </a:extLst>
              </a:tr>
              <a:tr h="454435">
                <a:tc>
                  <a:txBody>
                    <a:bodyPr/>
                    <a:lstStyle/>
                    <a:p>
                      <a:pPr marL="0" marR="0" algn="just">
                        <a:lnSpc>
                          <a:spcPct val="150000"/>
                        </a:lnSpc>
                        <a:spcBef>
                          <a:spcPts val="600"/>
                        </a:spcBef>
                        <a:spcAft>
                          <a:spcPts val="600"/>
                        </a:spcAft>
                      </a:pPr>
                      <a:r>
                        <a:rPr lang="en-US" sz="1200">
                          <a:effectLst/>
                        </a:rPr>
                        <a:t>Major goal</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Profit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Change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4"/>
                  </a:ext>
                </a:extLst>
              </a:tr>
              <a:tr h="454435">
                <a:tc>
                  <a:txBody>
                    <a:bodyPr/>
                    <a:lstStyle/>
                    <a:p>
                      <a:pPr marL="0" marR="0" algn="just">
                        <a:lnSpc>
                          <a:spcPct val="150000"/>
                        </a:lnSpc>
                        <a:spcBef>
                          <a:spcPts val="600"/>
                        </a:spcBef>
                        <a:spcAft>
                          <a:spcPts val="600"/>
                        </a:spcAft>
                      </a:pPr>
                      <a:r>
                        <a:rPr lang="en-US" sz="1200">
                          <a:effectLst/>
                        </a:rPr>
                        <a:t>Personal disposition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5"/>
                  </a:ext>
                </a:extLst>
              </a:tr>
              <a:tr h="454435">
                <a:tc>
                  <a:txBody>
                    <a:bodyPr/>
                    <a:lstStyle/>
                    <a:p>
                      <a:pPr marL="0" marR="0" algn="just">
                        <a:lnSpc>
                          <a:spcPct val="150000"/>
                        </a:lnSpc>
                        <a:spcBef>
                          <a:spcPts val="600"/>
                        </a:spcBef>
                        <a:spcAft>
                          <a:spcPts val="600"/>
                        </a:spcAft>
                      </a:pPr>
                      <a:r>
                        <a:rPr lang="en-US" sz="1200">
                          <a:effectLst/>
                        </a:rPr>
                        <a:t>Achievement orientation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Medium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High</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6"/>
                  </a:ext>
                </a:extLst>
              </a:tr>
              <a:tr h="963553">
                <a:tc>
                  <a:txBody>
                    <a:bodyPr/>
                    <a:lstStyle/>
                    <a:p>
                      <a:pPr marL="0" marR="0" algn="just">
                        <a:lnSpc>
                          <a:spcPct val="150000"/>
                        </a:lnSpc>
                        <a:spcBef>
                          <a:spcPts val="600"/>
                        </a:spcBef>
                        <a:spcAft>
                          <a:spcPts val="600"/>
                        </a:spcAft>
                      </a:pPr>
                      <a:r>
                        <a:rPr lang="en-US" sz="1200">
                          <a:effectLst/>
                        </a:rPr>
                        <a:t>Visioning opportunity seeking</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High</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Low</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7"/>
                  </a:ext>
                </a:extLst>
              </a:tr>
              <a:tr h="454435">
                <a:tc>
                  <a:txBody>
                    <a:bodyPr/>
                    <a:lstStyle/>
                    <a:p>
                      <a:pPr marL="0" marR="0" algn="just">
                        <a:lnSpc>
                          <a:spcPct val="150000"/>
                        </a:lnSpc>
                        <a:spcBef>
                          <a:spcPts val="600"/>
                        </a:spcBef>
                        <a:spcAft>
                          <a:spcPts val="600"/>
                        </a:spcAft>
                      </a:pPr>
                      <a:r>
                        <a:rPr lang="en-US" sz="1200">
                          <a:effectLst/>
                        </a:rPr>
                        <a:t>Innovativeness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High</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Medium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8"/>
                  </a:ext>
                </a:extLst>
              </a:tr>
              <a:tr h="454435">
                <a:tc>
                  <a:txBody>
                    <a:bodyPr/>
                    <a:lstStyle/>
                    <a:p>
                      <a:pPr marL="0" marR="0" algn="just">
                        <a:lnSpc>
                          <a:spcPct val="150000"/>
                        </a:lnSpc>
                        <a:spcBef>
                          <a:spcPts val="600"/>
                        </a:spcBef>
                        <a:spcAft>
                          <a:spcPts val="600"/>
                        </a:spcAft>
                      </a:pPr>
                      <a:r>
                        <a:rPr lang="en-US" sz="1200">
                          <a:effectLst/>
                        </a:rPr>
                        <a:t>Resourcefulness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Medium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600"/>
                        </a:spcBef>
                        <a:spcAft>
                          <a:spcPts val="600"/>
                        </a:spcAft>
                      </a:pPr>
                      <a:r>
                        <a:rPr lang="en-US" sz="1200">
                          <a:effectLst/>
                        </a:rPr>
                        <a:t>Medium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9"/>
                  </a:ext>
                </a:extLst>
              </a:tr>
            </a:tbl>
          </a:graphicData>
        </a:graphic>
      </p:graphicFrame>
      <p:sp>
        <p:nvSpPr>
          <p:cNvPr id="3" name="Footer Placeholder 2"/>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11</a:t>
            </a:fld>
            <a:endParaRPr lang="en-US"/>
          </a:p>
        </p:txBody>
      </p:sp>
    </p:spTree>
    <p:extLst>
      <p:ext uri="{BB962C8B-B14F-4D97-AF65-F5344CB8AC3E}">
        <p14:creationId xmlns:p14="http://schemas.microsoft.com/office/powerpoint/2010/main" val="25637573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mtClean="0"/>
              <a:t>Community Participation </a:t>
            </a:r>
            <a:br>
              <a:rPr lang="en-US" smtClean="0"/>
            </a:br>
            <a:r>
              <a:rPr lang="en-US" smtClean="0"/>
              <a:t>(Locally and nationally) </a:t>
            </a:r>
            <a:endParaRPr lang="en-US"/>
          </a:p>
        </p:txBody>
      </p:sp>
      <p:sp>
        <p:nvSpPr>
          <p:cNvPr id="3" name="Content Placeholder 2"/>
          <p:cNvSpPr>
            <a:spLocks noGrp="1"/>
          </p:cNvSpPr>
          <p:nvPr>
            <p:ph idx="1"/>
          </p:nvPr>
        </p:nvSpPr>
        <p:spPr/>
        <p:txBody>
          <a:bodyPr/>
          <a:lstStyle/>
          <a:p>
            <a:r>
              <a:rPr lang="en-GB" sz="2400" b="1"/>
              <a:t>What does Community participation mean?</a:t>
            </a:r>
          </a:p>
          <a:p>
            <a:r>
              <a:rPr lang="en-GB" sz="2400"/>
              <a:t>Sponsorship, volunteer, donation, helping in building better relationship between organisations and </a:t>
            </a:r>
            <a:r>
              <a:rPr lang="en-GB" sz="2400" smtClean="0"/>
              <a:t>communities.</a:t>
            </a:r>
            <a:endParaRPr lang="en-GB" sz="2400"/>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12</a:t>
            </a:fld>
            <a:endParaRPr lang="en-US"/>
          </a:p>
        </p:txBody>
      </p:sp>
    </p:spTree>
    <p:extLst>
      <p:ext uri="{BB962C8B-B14F-4D97-AF65-F5344CB8AC3E}">
        <p14:creationId xmlns:p14="http://schemas.microsoft.com/office/powerpoint/2010/main" val="16931843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Community Participation </a:t>
            </a:r>
            <a:endParaRPr lang="en-US"/>
          </a:p>
        </p:txBody>
      </p:sp>
      <p:sp>
        <p:nvSpPr>
          <p:cNvPr id="3" name="Content Placeholder 2"/>
          <p:cNvSpPr>
            <a:spLocks noGrp="1"/>
          </p:cNvSpPr>
          <p:nvPr>
            <p:ph idx="1"/>
          </p:nvPr>
        </p:nvSpPr>
        <p:spPr/>
        <p:txBody>
          <a:bodyPr/>
          <a:lstStyle/>
          <a:p>
            <a:r>
              <a:rPr lang="en-US" sz="2400" b="1" smtClean="0"/>
              <a:t>What are the benefit of communication participation? </a:t>
            </a:r>
          </a:p>
          <a:p>
            <a:endParaRPr lang="en-GB"/>
          </a:p>
          <a:p>
            <a:pPr lvl="0"/>
            <a:r>
              <a:rPr lang="en-GB" sz="2400"/>
              <a:t>Increases in:</a:t>
            </a:r>
          </a:p>
          <a:p>
            <a:pPr lvl="0">
              <a:buFont typeface="Wingdings" pitchFamily="2" charset="2"/>
              <a:buChar char="v"/>
            </a:pPr>
            <a:r>
              <a:rPr lang="en-GB" sz="2400"/>
              <a:t>Respect</a:t>
            </a:r>
          </a:p>
          <a:p>
            <a:pPr lvl="0">
              <a:buFont typeface="Wingdings" pitchFamily="2" charset="2"/>
              <a:buChar char="v"/>
            </a:pPr>
            <a:r>
              <a:rPr lang="en-GB" sz="2400"/>
              <a:t>Reputation </a:t>
            </a:r>
          </a:p>
          <a:p>
            <a:pPr lvl="0">
              <a:buFont typeface="Wingdings" pitchFamily="2" charset="2"/>
              <a:buChar char="v"/>
            </a:pPr>
            <a:r>
              <a:rPr lang="en-GB" sz="2400"/>
              <a:t>Networking</a:t>
            </a:r>
          </a:p>
          <a:p>
            <a:pPr>
              <a:buFont typeface="Wingdings" pitchFamily="2" charset="2"/>
              <a:buChar char="v"/>
            </a:pPr>
            <a:r>
              <a:rPr lang="en-GB" sz="2400"/>
              <a:t>Team </a:t>
            </a:r>
            <a:r>
              <a:rPr lang="en-GB" sz="2400" smtClean="0"/>
              <a:t>work</a:t>
            </a:r>
            <a:endParaRPr lang="en-GB" sz="2400"/>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13</a:t>
            </a:fld>
            <a:endParaRPr lang="en-US"/>
          </a:p>
        </p:txBody>
      </p:sp>
    </p:spTree>
    <p:extLst>
      <p:ext uri="{BB962C8B-B14F-4D97-AF65-F5344CB8AC3E}">
        <p14:creationId xmlns:p14="http://schemas.microsoft.com/office/powerpoint/2010/main" val="1873752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550989"/>
          </a:xfrm>
        </p:spPr>
        <p:txBody>
          <a:bodyPr>
            <a:normAutofit fontScale="90000"/>
          </a:bodyPr>
          <a:lstStyle/>
          <a:p>
            <a:r>
              <a:rPr lang="en-US" smtClean="0"/>
              <a:t>Tesco (Plc) </a:t>
            </a:r>
            <a:br>
              <a:rPr lang="en-US" smtClean="0"/>
            </a:br>
            <a:r>
              <a:rPr lang="en-US" smtClean="0"/>
              <a:t>making a big difference to a local communities </a:t>
            </a:r>
            <a:endParaRPr lang="en-US"/>
          </a:p>
        </p:txBody>
      </p:sp>
      <p:sp>
        <p:nvSpPr>
          <p:cNvPr id="3" name="Content Placeholder 2"/>
          <p:cNvSpPr>
            <a:spLocks noGrp="1"/>
          </p:cNvSpPr>
          <p:nvPr>
            <p:ph idx="1"/>
          </p:nvPr>
        </p:nvSpPr>
        <p:spPr>
          <a:xfrm>
            <a:off x="677334" y="2708694"/>
            <a:ext cx="8596668" cy="3332668"/>
          </a:xfrm>
        </p:spPr>
        <p:txBody>
          <a:bodyPr/>
          <a:lstStyle/>
          <a:p>
            <a:r>
              <a:rPr lang="en-GB" sz="2800"/>
              <a:t>Supporting local communities</a:t>
            </a:r>
          </a:p>
          <a:p>
            <a:r>
              <a:rPr lang="en-GB" sz="2800"/>
              <a:t>Bags of Help scheme</a:t>
            </a:r>
          </a:p>
          <a:p>
            <a:r>
              <a:rPr lang="en-GB" sz="2800"/>
              <a:t>Giving food to those in need</a:t>
            </a:r>
          </a:p>
          <a:p>
            <a:r>
              <a:rPr lang="en-GB" sz="2800"/>
              <a:t>Food Collection</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14</a:t>
            </a:fld>
            <a:endParaRPr lang="en-US"/>
          </a:p>
        </p:txBody>
      </p:sp>
    </p:spTree>
    <p:extLst>
      <p:ext uri="{BB962C8B-B14F-4D97-AF65-F5344CB8AC3E}">
        <p14:creationId xmlns:p14="http://schemas.microsoft.com/office/powerpoint/2010/main" val="350287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54000"/>
            <a:ext cx="8596668" cy="2001520"/>
          </a:xfrm>
        </p:spPr>
        <p:txBody>
          <a:bodyPr>
            <a:normAutofit fontScale="90000"/>
          </a:bodyPr>
          <a:lstStyle/>
          <a:p>
            <a:r>
              <a:rPr lang="en-US" smtClean="0"/>
              <a:t>Sainsbury </a:t>
            </a:r>
            <a:br>
              <a:rPr lang="en-US" smtClean="0"/>
            </a:br>
            <a:r>
              <a:rPr lang="en-GB"/>
              <a:t>“We’ll support our local communities in relevant and impactful ways and donate over £400 million to charitable causes by 2020.”</a:t>
            </a:r>
            <a:br>
              <a:rPr lang="en-GB"/>
            </a:br>
            <a:endParaRPr lang="en-US"/>
          </a:p>
        </p:txBody>
      </p:sp>
      <p:sp>
        <p:nvSpPr>
          <p:cNvPr id="3" name="Content Placeholder 2"/>
          <p:cNvSpPr>
            <a:spLocks noGrp="1"/>
          </p:cNvSpPr>
          <p:nvPr>
            <p:ph idx="1"/>
          </p:nvPr>
        </p:nvSpPr>
        <p:spPr>
          <a:xfrm>
            <a:off x="677334" y="2343151"/>
            <a:ext cx="8596668" cy="3698211"/>
          </a:xfrm>
        </p:spPr>
        <p:txBody>
          <a:bodyPr>
            <a:normAutofit fontScale="92500" lnSpcReduction="10000"/>
          </a:bodyPr>
          <a:lstStyle/>
          <a:p>
            <a:pPr lvl="0"/>
            <a:r>
              <a:rPr lang="en-GB" sz="2600"/>
              <a:t>Over £100m- donated to Comic Relief since our partnership began in 1999.</a:t>
            </a:r>
          </a:p>
          <a:p>
            <a:pPr lvl="0"/>
            <a:r>
              <a:rPr lang="en-GB" sz="2600"/>
              <a:t>Over £3m- raised for The Royal British Legion and Poppy Scotland.</a:t>
            </a:r>
          </a:p>
          <a:p>
            <a:pPr lvl="0"/>
            <a:r>
              <a:rPr lang="en-GB" sz="2600"/>
              <a:t>1.9m- Local Charity of the Year votes received in 2016. </a:t>
            </a:r>
          </a:p>
          <a:p>
            <a:pPr lvl="0"/>
            <a:r>
              <a:rPr lang="en-GB" sz="2600"/>
              <a:t>1,200+- new Local Charity Partnerships confirmed in 2016.  (Key achievements)</a:t>
            </a:r>
          </a:p>
          <a:p>
            <a:r>
              <a:rPr lang="en-GB" sz="2600"/>
              <a:t>Kids scheme, </a:t>
            </a:r>
            <a:r>
              <a:rPr lang="en-GB" sz="2600" smtClean="0"/>
              <a:t>Sainsbury’s </a:t>
            </a:r>
            <a:r>
              <a:rPr lang="en-GB" sz="2600"/>
              <a:t>have donated over £100 million of sports equipment</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15</a:t>
            </a:fld>
            <a:endParaRPr lang="en-US"/>
          </a:p>
        </p:txBody>
      </p:sp>
    </p:spTree>
    <p:extLst>
      <p:ext uri="{BB962C8B-B14F-4D97-AF65-F5344CB8AC3E}">
        <p14:creationId xmlns:p14="http://schemas.microsoft.com/office/powerpoint/2010/main" val="10442363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564257"/>
          </a:xfrm>
        </p:spPr>
        <p:txBody>
          <a:bodyPr>
            <a:normAutofit fontScale="90000"/>
          </a:bodyPr>
          <a:lstStyle/>
          <a:p>
            <a:r>
              <a:rPr lang="en-US" smtClean="0"/>
              <a:t>ASDA</a:t>
            </a:r>
            <a:br>
              <a:rPr lang="en-US" smtClean="0"/>
            </a:br>
            <a:r>
              <a:rPr lang="en-GB"/>
              <a:t>ASDA Community aims to make a real difference in communities by:</a:t>
            </a:r>
            <a:br>
              <a:rPr lang="en-GB"/>
            </a:br>
            <a:endParaRPr lang="en-US"/>
          </a:p>
        </p:txBody>
      </p:sp>
      <p:sp>
        <p:nvSpPr>
          <p:cNvPr id="3" name="Content Placeholder 2"/>
          <p:cNvSpPr>
            <a:spLocks noGrp="1"/>
          </p:cNvSpPr>
          <p:nvPr>
            <p:ph idx="1"/>
          </p:nvPr>
        </p:nvSpPr>
        <p:spPr>
          <a:xfrm>
            <a:off x="677334" y="2829464"/>
            <a:ext cx="8596668" cy="3527208"/>
          </a:xfrm>
        </p:spPr>
        <p:txBody>
          <a:bodyPr/>
          <a:lstStyle/>
          <a:p>
            <a:r>
              <a:rPr lang="en-GB" sz="2400"/>
              <a:t>Supports Breast Cancer Care and Breast Cancer Campaign</a:t>
            </a:r>
          </a:p>
          <a:p>
            <a:r>
              <a:rPr lang="en-GB" sz="2400"/>
              <a:t>Brake Walking Bus</a:t>
            </a:r>
          </a:p>
          <a:p>
            <a:r>
              <a:rPr lang="en-GB" sz="2400"/>
              <a:t>Healthy eating sessions in schools</a:t>
            </a:r>
          </a:p>
          <a:p>
            <a:r>
              <a:rPr lang="en-GB" sz="2400"/>
              <a:t>Rooms for the community</a:t>
            </a:r>
          </a:p>
          <a:p>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FE86EED-0FA3-4F6B-A141-30F2CDD1E76A}" type="slidenum">
              <a:rPr lang="en-US" smtClean="0"/>
              <a:t>16</a:t>
            </a:fld>
            <a:endParaRPr lang="en-US"/>
          </a:p>
        </p:txBody>
      </p:sp>
    </p:spTree>
    <p:extLst>
      <p:ext uri="{BB962C8B-B14F-4D97-AF65-F5344CB8AC3E}">
        <p14:creationId xmlns:p14="http://schemas.microsoft.com/office/powerpoint/2010/main" val="19784058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06" y="178279"/>
            <a:ext cx="8596668" cy="874144"/>
          </a:xfrm>
        </p:spPr>
        <p:txBody>
          <a:bodyPr>
            <a:normAutofit/>
          </a:bodyPr>
          <a:lstStyle/>
          <a:p>
            <a:r>
              <a:rPr lang="en-US" smtClean="0"/>
              <a:t>Bibliography </a:t>
            </a:r>
            <a:endParaRPr lang="en-US"/>
          </a:p>
        </p:txBody>
      </p:sp>
      <p:sp>
        <p:nvSpPr>
          <p:cNvPr id="3" name="Content Placeholder 2"/>
          <p:cNvSpPr>
            <a:spLocks noGrp="1"/>
          </p:cNvSpPr>
          <p:nvPr>
            <p:ph idx="1"/>
          </p:nvPr>
        </p:nvSpPr>
        <p:spPr>
          <a:xfrm>
            <a:off x="677334" y="812800"/>
            <a:ext cx="8596668" cy="5228562"/>
          </a:xfrm>
        </p:spPr>
        <p:txBody>
          <a:bodyPr>
            <a:normAutofit fontScale="47500" lnSpcReduction="20000"/>
          </a:bodyPr>
          <a:lstStyle/>
          <a:p>
            <a:endParaRPr lang="en-GB" b="1" dirty="0"/>
          </a:p>
          <a:p>
            <a:r>
              <a:rPr lang="en-US" sz="3200" i="1" dirty="0"/>
              <a:t>Actions and Targets</a:t>
            </a:r>
            <a:r>
              <a:rPr lang="en-US" sz="3200" dirty="0"/>
              <a:t>. (</a:t>
            </a:r>
            <a:r>
              <a:rPr lang="en-US" sz="3200" dirty="0" err="1"/>
              <a:t>n.d.</a:t>
            </a:r>
            <a:r>
              <a:rPr lang="en-US" sz="3200" dirty="0"/>
              <a:t>). Retrieved Nov 01, 2017, from Tesco PLC: https://</a:t>
            </a:r>
            <a:r>
              <a:rPr lang="en-US" sz="3200" dirty="0" err="1"/>
              <a:t>www.tescoplc.com</a:t>
            </a:r>
            <a:r>
              <a:rPr lang="en-US" sz="3200" dirty="0"/>
              <a:t>/little-helps-plan/places-communities/actions-and-targets/</a:t>
            </a:r>
            <a:endParaRPr lang="en-GB" sz="3200" dirty="0"/>
          </a:p>
          <a:p>
            <a:r>
              <a:rPr lang="en-US" sz="3200" i="1" dirty="0"/>
              <a:t>ASDA´s community </a:t>
            </a:r>
            <a:r>
              <a:rPr lang="en-US" sz="3200" i="1" dirty="0" err="1"/>
              <a:t>programme</a:t>
            </a:r>
            <a:r>
              <a:rPr lang="en-US" sz="3200" dirty="0"/>
              <a:t>. (</a:t>
            </a:r>
            <a:r>
              <a:rPr lang="en-US" sz="3200" dirty="0" err="1"/>
              <a:t>n.d.</a:t>
            </a:r>
            <a:r>
              <a:rPr lang="en-US" sz="3200" dirty="0"/>
              <a:t>). Retrieved Nov 01, 2017, from business case studies: http://</a:t>
            </a:r>
            <a:r>
              <a:rPr lang="en-US" sz="3200" dirty="0" err="1"/>
              <a:t>businesscasestudies.co.uk</a:t>
            </a:r>
            <a:r>
              <a:rPr lang="en-US" sz="3200" dirty="0"/>
              <a:t>/</a:t>
            </a:r>
            <a:r>
              <a:rPr lang="en-US" sz="3200" dirty="0" err="1"/>
              <a:t>asda</a:t>
            </a:r>
            <a:r>
              <a:rPr lang="en-US" sz="3200" dirty="0"/>
              <a:t>/meeting-stakeholder-needs-through-community-involvement/</a:t>
            </a:r>
            <a:r>
              <a:rPr lang="en-US" sz="3200" dirty="0" err="1"/>
              <a:t>asdas</a:t>
            </a:r>
            <a:r>
              <a:rPr lang="en-US" sz="3200" dirty="0"/>
              <a:t>-community-</a:t>
            </a:r>
            <a:r>
              <a:rPr lang="en-US" sz="3200" dirty="0" err="1"/>
              <a:t>programme.html</a:t>
            </a:r>
            <a:endParaRPr lang="en-GB" sz="3200" dirty="0"/>
          </a:p>
          <a:p>
            <a:r>
              <a:rPr lang="en-US" sz="3200" i="1" dirty="0"/>
              <a:t>Bags of Help</a:t>
            </a:r>
            <a:r>
              <a:rPr lang="en-US" sz="3200" dirty="0"/>
              <a:t>. (</a:t>
            </a:r>
            <a:r>
              <a:rPr lang="en-US" sz="3200" dirty="0" err="1"/>
              <a:t>n.d.</a:t>
            </a:r>
            <a:r>
              <a:rPr lang="en-US" sz="3200" dirty="0"/>
              <a:t>). Retrieved Nov 02, 2017, from Tesco PLC: https://</a:t>
            </a:r>
            <a:r>
              <a:rPr lang="en-US" sz="3200" dirty="0" err="1"/>
              <a:t>www.tescoplc.com</a:t>
            </a:r>
            <a:r>
              <a:rPr lang="en-US" sz="3200" dirty="0"/>
              <a:t>/little-helps-plan/places-communities/bags-of-help/</a:t>
            </a:r>
            <a:endParaRPr lang="en-GB" sz="3200" dirty="0"/>
          </a:p>
          <a:p>
            <a:r>
              <a:rPr lang="en-US" sz="3200" i="1" dirty="0"/>
              <a:t>Benefits of Community Involvement for Business</a:t>
            </a:r>
            <a:r>
              <a:rPr lang="en-US" sz="3200" dirty="0"/>
              <a:t>. (</a:t>
            </a:r>
            <a:r>
              <a:rPr lang="en-US" sz="3200" dirty="0" err="1"/>
              <a:t>n.d.</a:t>
            </a:r>
            <a:r>
              <a:rPr lang="en-US" sz="3200" dirty="0"/>
              <a:t>). Retrieved </a:t>
            </a:r>
            <a:r>
              <a:rPr lang="en-US" sz="3200" dirty="0" err="1"/>
              <a:t>nov</a:t>
            </a:r>
            <a:r>
              <a:rPr lang="en-US" sz="3200" dirty="0"/>
              <a:t> 02, 2017, from Marketing: https://</a:t>
            </a:r>
            <a:r>
              <a:rPr lang="en-US" sz="3200" dirty="0" err="1"/>
              <a:t>ducttapemarketingconsultant.com</a:t>
            </a:r>
            <a:r>
              <a:rPr lang="en-US" sz="3200" dirty="0"/>
              <a:t>/community-involvement/</a:t>
            </a:r>
            <a:endParaRPr lang="en-GB" sz="3200" dirty="0"/>
          </a:p>
          <a:p>
            <a:r>
              <a:rPr lang="en-US" sz="3200" i="1" dirty="0"/>
              <a:t>Communities</a:t>
            </a:r>
            <a:r>
              <a:rPr lang="en-US" sz="3200" dirty="0"/>
              <a:t>. (</a:t>
            </a:r>
            <a:r>
              <a:rPr lang="en-US" sz="3200" dirty="0" err="1"/>
              <a:t>n.d.</a:t>
            </a:r>
            <a:r>
              <a:rPr lang="en-US" sz="3200" dirty="0"/>
              <a:t>). Retrieved Nov 01, 2017, from ASDA: https://</a:t>
            </a:r>
            <a:r>
              <a:rPr lang="en-US" sz="3200" dirty="0" err="1"/>
              <a:t>sustainability.asda.com</a:t>
            </a:r>
            <a:r>
              <a:rPr lang="en-US" sz="3200" dirty="0"/>
              <a:t>/communities</a:t>
            </a:r>
            <a:endParaRPr lang="en-GB" sz="3200" dirty="0"/>
          </a:p>
          <a:p>
            <a:r>
              <a:rPr lang="en-US" sz="3200" dirty="0" err="1"/>
              <a:t>Holzman</a:t>
            </a:r>
            <a:r>
              <a:rPr lang="en-US" sz="3200" dirty="0"/>
              <a:t>, C. (2015, January 27). </a:t>
            </a:r>
            <a:r>
              <a:rPr lang="en-US" sz="3200" i="1" dirty="0"/>
              <a:t>4 ways your company benefits from giving back</a:t>
            </a:r>
            <a:r>
              <a:rPr lang="en-US" sz="3200" dirty="0"/>
              <a:t>. (Entrepreneur, Editor) Retrieved Nov 02, 2017, from Fortune: http://</a:t>
            </a:r>
            <a:r>
              <a:rPr lang="en-US" sz="3200" dirty="0" err="1"/>
              <a:t>fortune.com</a:t>
            </a:r>
            <a:r>
              <a:rPr lang="en-US" sz="3200" dirty="0"/>
              <a:t>/2015/01/27/4-ways-your-company-benefits-from-giving-back/</a:t>
            </a:r>
            <a:endParaRPr lang="en-GB" sz="3200" dirty="0"/>
          </a:p>
          <a:p>
            <a:r>
              <a:rPr lang="en-US" sz="3200" i="1" dirty="0"/>
              <a:t>Key achievements</a:t>
            </a:r>
            <a:r>
              <a:rPr lang="en-US" sz="3200" dirty="0"/>
              <a:t>. (</a:t>
            </a:r>
            <a:r>
              <a:rPr lang="en-US" sz="3200" dirty="0" err="1"/>
              <a:t>n.d.</a:t>
            </a:r>
            <a:r>
              <a:rPr lang="en-US" sz="3200" dirty="0"/>
              <a:t>). Retrieved Nov 01, 2017, from </a:t>
            </a:r>
            <a:r>
              <a:rPr lang="en-US" sz="3200" dirty="0" err="1"/>
              <a:t>Sainbury's</a:t>
            </a:r>
            <a:r>
              <a:rPr lang="en-US" sz="3200" dirty="0"/>
              <a:t>: https://</a:t>
            </a:r>
            <a:r>
              <a:rPr lang="en-US" sz="3200" dirty="0" err="1"/>
              <a:t>www.about.sainsburys.co.uk</a:t>
            </a:r>
            <a:r>
              <a:rPr lang="en-US" sz="3200" dirty="0"/>
              <a:t>/making-a-difference/community-impact</a:t>
            </a:r>
            <a:endParaRPr lang="en-GB" sz="3200" dirty="0"/>
          </a:p>
          <a:p>
            <a:r>
              <a:rPr lang="en-US" sz="3200" i="1" dirty="0"/>
              <a:t>Sainsbury’s Help Centre</a:t>
            </a:r>
            <a:r>
              <a:rPr lang="en-US" sz="3200" dirty="0"/>
              <a:t>. (</a:t>
            </a:r>
            <a:r>
              <a:rPr lang="en-US" sz="3200" dirty="0" err="1"/>
              <a:t>n.d.</a:t>
            </a:r>
            <a:r>
              <a:rPr lang="en-US" sz="3200" dirty="0"/>
              <a:t>). Retrieved Nov 02, 2017, from </a:t>
            </a:r>
            <a:r>
              <a:rPr lang="en-US" sz="3200" dirty="0" err="1"/>
              <a:t>Sainbury's</a:t>
            </a:r>
            <a:r>
              <a:rPr lang="en-US" sz="3200" dirty="0"/>
              <a:t>: https://</a:t>
            </a:r>
            <a:r>
              <a:rPr lang="en-US" sz="3200" dirty="0" err="1"/>
              <a:t>help.sainsburys.co.uk</a:t>
            </a:r>
            <a:r>
              <a:rPr lang="en-US" sz="3200" dirty="0"/>
              <a:t>/help/company-values/donate-to-charity</a:t>
            </a:r>
            <a:endParaRPr lang="en-GB" sz="3200" dirty="0"/>
          </a:p>
          <a:p>
            <a:r>
              <a:rPr lang="en-US" sz="3200" i="1" dirty="0"/>
              <a:t>Supporting local communities</a:t>
            </a:r>
            <a:r>
              <a:rPr lang="en-US" sz="3200" dirty="0"/>
              <a:t>. (</a:t>
            </a:r>
            <a:r>
              <a:rPr lang="en-US" sz="3200" dirty="0" err="1"/>
              <a:t>n.d.</a:t>
            </a:r>
            <a:r>
              <a:rPr lang="en-US" sz="3200" dirty="0"/>
              <a:t>). Retrieved Nov 01, 2017, from Tesco PLC: https://</a:t>
            </a:r>
            <a:r>
              <a:rPr lang="en-US" sz="3200" dirty="0" err="1"/>
              <a:t>www.tescoplc.com</a:t>
            </a:r>
            <a:r>
              <a:rPr lang="en-US" sz="3200" dirty="0"/>
              <a:t>/little-helps-plan/places-communities/supporting-local-communities/</a:t>
            </a:r>
            <a:endParaRPr lang="en-GB" sz="3200" dirty="0"/>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E86EED-0FA3-4F6B-A141-30F2CDD1E76A}" type="slidenum">
              <a:rPr lang="en-US" smtClean="0"/>
              <a:t>17</a:t>
            </a:fld>
            <a:endParaRPr lang="en-US"/>
          </a:p>
        </p:txBody>
      </p:sp>
    </p:spTree>
    <p:extLst>
      <p:ext uri="{BB962C8B-B14F-4D97-AF65-F5344CB8AC3E}">
        <p14:creationId xmlns:p14="http://schemas.microsoft.com/office/powerpoint/2010/main" val="58008104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152</TotalTime>
  <Words>1440</Words>
  <Application>Microsoft Macintosh PowerPoint</Application>
  <PresentationFormat>Widescreen</PresentationFormat>
  <Paragraphs>176</Paragraphs>
  <Slides>17</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Calibri</vt:lpstr>
      <vt:lpstr>Times New Roman</vt:lpstr>
      <vt:lpstr>Trebuchet MS</vt:lpstr>
      <vt:lpstr>Wingdings</vt:lpstr>
      <vt:lpstr>Wingdings 3</vt:lpstr>
      <vt:lpstr>Arial</vt:lpstr>
      <vt:lpstr>Facet</vt:lpstr>
      <vt:lpstr>Presentation  Retail Industry </vt:lpstr>
      <vt:lpstr>Leadership… </vt:lpstr>
      <vt:lpstr>Different theories of leadership… </vt:lpstr>
      <vt:lpstr>Continue…</vt:lpstr>
      <vt:lpstr>Evaluation of being a charismatic leader </vt:lpstr>
      <vt:lpstr>Reflection…</vt:lpstr>
      <vt:lpstr>Entrepreneurship </vt:lpstr>
      <vt:lpstr>Who is an entrepreneur</vt:lpstr>
      <vt:lpstr>Merits and demerits of entrepreneurship  </vt:lpstr>
      <vt:lpstr>Continue….</vt:lpstr>
      <vt:lpstr>Relation between leadership and entrepreneurship </vt:lpstr>
      <vt:lpstr>Community Participation  (Locally and nationally) </vt:lpstr>
      <vt:lpstr>Community Participation </vt:lpstr>
      <vt:lpstr>Tesco (Plc)  making a big difference to a local communities </vt:lpstr>
      <vt:lpstr>Sainsbury  “We’ll support our local communities in relevant and impactful ways and donate over £400 million to charitable causes by 2020.” </vt:lpstr>
      <vt:lpstr>ASDA ASDA Community aims to make a real difference in communities by: </vt:lpstr>
      <vt:lpstr>Bibliography </vt:lpstr>
    </vt:vector>
  </TitlesOfParts>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Presenting…</dc:title>
  <dc:creator>Mehedi Hasan</dc:creator>
  <cp:lastModifiedBy>Habib Tajik (1604182)</cp:lastModifiedBy>
  <cp:revision>18</cp:revision>
  <dcterms:created xsi:type="dcterms:W3CDTF">2017-12-01T20:28:46Z</dcterms:created>
  <dcterms:modified xsi:type="dcterms:W3CDTF">2017-12-11T11:39:16Z</dcterms:modified>
</cp:coreProperties>
</file>