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ebp" ContentType="image/webp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8" r:id="rId1"/>
  </p:sldMasterIdLst>
  <p:notesMasterIdLst>
    <p:notesMasterId r:id="rId15"/>
  </p:notesMasterIdLst>
  <p:sldIdLst>
    <p:sldId id="271" r:id="rId2"/>
    <p:sldId id="265" r:id="rId3"/>
    <p:sldId id="256" r:id="rId4"/>
    <p:sldId id="257" r:id="rId5"/>
    <p:sldId id="258" r:id="rId6"/>
    <p:sldId id="259" r:id="rId7"/>
    <p:sldId id="260" r:id="rId8"/>
    <p:sldId id="261" r:id="rId9"/>
    <p:sldId id="266" r:id="rId10"/>
    <p:sldId id="269" r:id="rId11"/>
    <p:sldId id="267" r:id="rId12"/>
    <p:sldId id="263" r:id="rId13"/>
    <p:sldId id="268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173" autoAdjust="0"/>
    <p:restoredTop sz="86316" autoAdjust="0"/>
  </p:normalViewPr>
  <p:slideViewPr>
    <p:cSldViewPr snapToGrid="0">
      <p:cViewPr varScale="1">
        <p:scale>
          <a:sx n="99" d="100"/>
          <a:sy n="99" d="100"/>
        </p:scale>
        <p:origin x="1194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6EFCDC-D9C4-44C0-8BE1-A902C471C8B7}" type="datetimeFigureOut">
              <a:rPr lang="en-IN" smtClean="0"/>
              <a:t>28-11-2022</a:t>
            </a:fld>
            <a:endParaRPr lang="en-I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2E1B4C1-764E-45D9-96FE-52F280C2C72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5105957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2E1B4C1-764E-45D9-96FE-52F280C2C727}" type="slidenum">
              <a:rPr lang="en-IN" smtClean="0"/>
              <a:t>3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81544402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2E1B4C1-764E-45D9-96FE-52F280C2C727}" type="slidenum">
              <a:rPr lang="en-IN" smtClean="0"/>
              <a:t>4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05933543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endParaRPr lang="en-US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2E1B4C1-764E-45D9-96FE-52F280C2C727}" type="slidenum">
              <a:rPr lang="en-IN" smtClean="0"/>
              <a:t>5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84158481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endParaRPr lang="en-US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2E1B4C1-764E-45D9-96FE-52F280C2C727}" type="slidenum">
              <a:rPr lang="en-IN" smtClean="0"/>
              <a:t>6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13004141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endParaRPr lang="en-US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2E1B4C1-764E-45D9-96FE-52F280C2C727}" type="slidenum">
              <a:rPr lang="en-IN" smtClean="0"/>
              <a:t>7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01475167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2E1B4C1-764E-45D9-96FE-52F280C2C727}" type="slidenum">
              <a:rPr lang="en-IN" smtClean="0"/>
              <a:t>8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48226668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2E1B4C1-764E-45D9-96FE-52F280C2C727}" type="slidenum">
              <a:rPr lang="en-IN" smtClean="0"/>
              <a:t>9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68038960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2E1B4C1-764E-45D9-96FE-52F280C2C727}" type="slidenum">
              <a:rPr lang="en-IN" smtClean="0"/>
              <a:t>10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92054107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2E1B4C1-764E-45D9-96FE-52F280C2C727}" type="slidenum">
              <a:rPr lang="en-IN" smtClean="0"/>
              <a:t>11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31905293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2E1B4C1-764E-45D9-96FE-52F280C2C727}" type="slidenum">
              <a:rPr lang="en-IN" smtClean="0"/>
              <a:t>12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46259292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F6C8A5-9B38-4A47-A5A7-FA2BE21925D2}" type="datetimeFigureOut">
              <a:rPr lang="en-IN" smtClean="0"/>
              <a:t>28-11-2022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22E69-8777-4D34-998B-3CF9C3C964E2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6164713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F6C8A5-9B38-4A47-A5A7-FA2BE21925D2}" type="datetimeFigureOut">
              <a:rPr lang="en-IN" smtClean="0"/>
              <a:t>28-11-2022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22E69-8777-4D34-998B-3CF9C3C964E2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4945098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F6C8A5-9B38-4A47-A5A7-FA2BE21925D2}" type="datetimeFigureOut">
              <a:rPr lang="en-IN" smtClean="0"/>
              <a:t>28-11-2022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22E69-8777-4D34-998B-3CF9C3C964E2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2926210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F6C8A5-9B38-4A47-A5A7-FA2BE21925D2}" type="datetimeFigureOut">
              <a:rPr lang="en-IN" smtClean="0"/>
              <a:t>28-11-2022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22E69-8777-4D34-998B-3CF9C3C964E2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218559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F6C8A5-9B38-4A47-A5A7-FA2BE21925D2}" type="datetimeFigureOut">
              <a:rPr lang="en-IN" smtClean="0"/>
              <a:t>28-11-2022</a:t>
            </a:fld>
            <a:endParaRPr lang="en-I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22E69-8777-4D34-998B-3CF9C3C964E2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2053013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F6C8A5-9B38-4A47-A5A7-FA2BE21925D2}" type="datetimeFigureOut">
              <a:rPr lang="en-IN" smtClean="0"/>
              <a:t>28-11-2022</a:t>
            </a:fld>
            <a:endParaRPr lang="en-I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22E69-8777-4D34-998B-3CF9C3C964E2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602197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F6C8A5-9B38-4A47-A5A7-FA2BE21925D2}" type="datetimeFigureOut">
              <a:rPr lang="en-IN" smtClean="0"/>
              <a:t>28-11-2022</a:t>
            </a:fld>
            <a:endParaRPr lang="en-IN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22E69-8777-4D34-998B-3CF9C3C964E2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8843797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F6C8A5-9B38-4A47-A5A7-FA2BE21925D2}" type="datetimeFigureOut">
              <a:rPr lang="en-IN" smtClean="0"/>
              <a:t>28-11-2022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22E69-8777-4D34-998B-3CF9C3C964E2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9602395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F6C8A5-9B38-4A47-A5A7-FA2BE21925D2}" type="datetimeFigureOut">
              <a:rPr lang="en-IN" smtClean="0"/>
              <a:t>28-11-2022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22E69-8777-4D34-998B-3CF9C3C964E2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1262468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F6C8A5-9B38-4A47-A5A7-FA2BE21925D2}" type="datetimeFigureOut">
              <a:rPr lang="en-IN" smtClean="0"/>
              <a:t>28-11-2022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22E69-8777-4D34-998B-3CF9C3C964E2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1883328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F6C8A5-9B38-4A47-A5A7-FA2BE21925D2}" type="datetimeFigureOut">
              <a:rPr lang="en-IN" smtClean="0"/>
              <a:t>28-11-2022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22E69-8777-4D34-998B-3CF9C3C964E2}" type="slidenum">
              <a:rPr lang="en-IN" smtClean="0"/>
              <a:t>‹#›</a:t>
            </a:fld>
            <a:endParaRPr lang="en-IN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70106029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F6C8A5-9B38-4A47-A5A7-FA2BE21925D2}" type="datetimeFigureOut">
              <a:rPr lang="en-IN" smtClean="0"/>
              <a:t>28-11-2022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22E69-8777-4D34-998B-3CF9C3C964E2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78013323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F6C8A5-9B38-4A47-A5A7-FA2BE21925D2}" type="datetimeFigureOut">
              <a:rPr lang="en-IN" smtClean="0"/>
              <a:t>28-11-2022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22E69-8777-4D34-998B-3CF9C3C964E2}" type="slidenum">
              <a:rPr lang="en-IN" smtClean="0"/>
              <a:t>‹#›</a:t>
            </a:fld>
            <a:endParaRPr lang="en-IN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17960495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F6C8A5-9B38-4A47-A5A7-FA2BE21925D2}" type="datetimeFigureOut">
              <a:rPr lang="en-IN" smtClean="0"/>
              <a:t>28-11-2022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22E69-8777-4D34-998B-3CF9C3C964E2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62757359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F6C8A5-9B38-4A47-A5A7-FA2BE21925D2}" type="datetimeFigureOut">
              <a:rPr lang="en-IN" smtClean="0"/>
              <a:t>28-11-2022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22E69-8777-4D34-998B-3CF9C3C964E2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69680791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F6C8A5-9B38-4A47-A5A7-FA2BE21925D2}" type="datetimeFigureOut">
              <a:rPr lang="en-IN" smtClean="0"/>
              <a:t>28-11-2022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22E69-8777-4D34-998B-3CF9C3C964E2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6978121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F6C8A5-9B38-4A47-A5A7-FA2BE21925D2}" type="datetimeFigureOut">
              <a:rPr lang="en-IN" smtClean="0"/>
              <a:t>28-11-2022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BC422E69-8777-4D34-998B-3CF9C3C964E2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15783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9" r:id="rId1"/>
    <p:sldLayoutId id="2147483720" r:id="rId2"/>
    <p:sldLayoutId id="2147483721" r:id="rId3"/>
    <p:sldLayoutId id="2147483722" r:id="rId4"/>
    <p:sldLayoutId id="2147483723" r:id="rId5"/>
    <p:sldLayoutId id="2147483724" r:id="rId6"/>
    <p:sldLayoutId id="2147483725" r:id="rId7"/>
    <p:sldLayoutId id="2147483726" r:id="rId8"/>
    <p:sldLayoutId id="2147483727" r:id="rId9"/>
    <p:sldLayoutId id="2147483728" r:id="rId10"/>
    <p:sldLayoutId id="2147483729" r:id="rId11"/>
    <p:sldLayoutId id="2147483730" r:id="rId12"/>
    <p:sldLayoutId id="2147483731" r:id="rId13"/>
    <p:sldLayoutId id="2147483732" r:id="rId14"/>
    <p:sldLayoutId id="2147483733" r:id="rId15"/>
    <p:sldLayoutId id="2147483734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ebp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sv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ealthwatchbrightonandhove.co.uk/news/2018-10-08/prevalence-substance-use-young-people-brighton-and-hove" TargetMode="External"/><Relationship Id="rId2" Type="http://schemas.openxmlformats.org/officeDocument/2006/relationships/hyperlink" Target="https://www.gov.uk/government/publications/2010-to-2015-government-policy-drug-misuse-and-dependency/2010-to-2015-government-policy-drug-misuse-and-dependency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3EEC9C-03AB-617F-9E00-231147A0BD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2462" y="2117558"/>
            <a:ext cx="10593850" cy="1212783"/>
          </a:xfrm>
        </p:spPr>
        <p:txBody>
          <a:bodyPr>
            <a:normAutofit fontScale="90000"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4400" b="1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Assessment 1</a:t>
            </a:r>
            <a:br>
              <a:rPr lang="en-GB" sz="4400" b="1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4400" b="1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Viva Voce</a:t>
            </a:r>
            <a:br>
              <a:rPr lang="en-GB" sz="3100" b="1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GB" sz="1800" b="1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GB" sz="1800" b="1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GB" sz="1800" b="1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GB" sz="1800" b="1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GB" sz="1800" b="1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GB" sz="1800" b="1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GB" sz="1800" b="1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dirty="0"/>
          </a:p>
        </p:txBody>
      </p:sp>
      <p:pic>
        <p:nvPicPr>
          <p:cNvPr id="4" name="Content Placeholder 3" descr="Text&#10;&#10;Description automatically generated">
            <a:extLst>
              <a:ext uri="{FF2B5EF4-FFF2-40B4-BE49-F238E27FC236}">
                <a16:creationId xmlns:a16="http://schemas.microsoft.com/office/drawing/2014/main" id="{B3A9D251-D527-4211-A7C7-49E37034B6D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30637" y="123367"/>
            <a:ext cx="3143192" cy="139918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83D3789-FF89-2EBA-83FD-81A9C897F1D6}"/>
              </a:ext>
            </a:extLst>
          </p:cNvPr>
          <p:cNvSpPr txBox="1"/>
          <p:nvPr/>
        </p:nvSpPr>
        <p:spPr>
          <a:xfrm>
            <a:off x="802462" y="4360243"/>
            <a:ext cx="962169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Student name: </a:t>
            </a:r>
            <a:r>
              <a:rPr lang="en-GB" sz="16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Ginka Borisova</a:t>
            </a:r>
            <a:br>
              <a:rPr lang="en-GB" sz="16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600" b="1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Student ID:</a:t>
            </a:r>
            <a:r>
              <a:rPr lang="en-GB" sz="16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1915313</a:t>
            </a:r>
            <a:br>
              <a:rPr lang="en-GB" sz="16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600" b="1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br>
              <a:rPr lang="en-GB" sz="16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600" b="1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Module name: </a:t>
            </a:r>
            <a:r>
              <a:rPr lang="en-GB" sz="16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Community Care and Development</a:t>
            </a:r>
            <a:br>
              <a:rPr lang="en-GB" sz="16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600" b="1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Module code: </a:t>
            </a:r>
            <a:r>
              <a:rPr lang="en-GB" sz="16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(BMHP6022_LON)</a:t>
            </a:r>
            <a:br>
              <a:rPr lang="en-GB" sz="16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600" b="1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Lecturer name: </a:t>
            </a:r>
            <a:r>
              <a:rPr lang="en-GB" sz="16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Dr</a:t>
            </a:r>
            <a:r>
              <a:rPr lang="en-GB" sz="1600" b="1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Laila </a:t>
            </a:r>
            <a:r>
              <a:rPr lang="en-GB" sz="1600" dirty="0" err="1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Surani</a:t>
            </a:r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814735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152529-EFDC-324E-93B1-7AD6BD8828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1091" y="295483"/>
            <a:ext cx="8805863" cy="1325563"/>
          </a:xfrm>
        </p:spPr>
        <p:txBody>
          <a:bodyPr>
            <a:normAutofit/>
          </a:bodyPr>
          <a:lstStyle/>
          <a:p>
            <a:r>
              <a:rPr lang="en-IN" sz="6000" b="1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Community Development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F8325BA-931C-B370-879B-37929E9C186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99967" y="1621046"/>
            <a:ext cx="7356758" cy="428498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F312457-FB2F-0BA8-23C3-5AA529DD6487}"/>
              </a:ext>
            </a:extLst>
          </p:cNvPr>
          <p:cNvSpPr txBox="1"/>
          <p:nvPr/>
        </p:nvSpPr>
        <p:spPr>
          <a:xfrm>
            <a:off x="5172075" y="5906034"/>
            <a:ext cx="460057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/>
              <a:t>Image source: </a:t>
            </a:r>
            <a:r>
              <a:rPr lang="en-GB" sz="800" dirty="0" err="1"/>
              <a:t>Dreamstime</a:t>
            </a:r>
            <a:r>
              <a:rPr lang="en-GB" sz="800" dirty="0"/>
              <a:t>, 2022. Available at: </a:t>
            </a:r>
            <a:r>
              <a:rPr lang="en-GB" sz="800" i="1" dirty="0"/>
              <a:t>https://www.dreamstime.com/illustration/community-development.html</a:t>
            </a:r>
          </a:p>
        </p:txBody>
      </p:sp>
    </p:spTree>
    <p:extLst>
      <p:ext uri="{BB962C8B-B14F-4D97-AF65-F5344CB8AC3E}">
        <p14:creationId xmlns:p14="http://schemas.microsoft.com/office/powerpoint/2010/main" val="39271084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277B70-0915-81FA-3EAA-EF98C5C78FE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53428" y="347850"/>
            <a:ext cx="6423212" cy="881249"/>
          </a:xfrm>
        </p:spPr>
        <p:txBody>
          <a:bodyPr>
            <a:normAutofit fontScale="90000"/>
          </a:bodyPr>
          <a:lstStyle/>
          <a:p>
            <a:pPr algn="l"/>
            <a:r>
              <a:rPr lang="en-IN" sz="5400" dirty="0">
                <a:solidFill>
                  <a:schemeClr val="accent2">
                    <a:lumMod val="5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Introduction</a:t>
            </a:r>
            <a:endParaRPr lang="en-IN" sz="5400" dirty="0">
              <a:solidFill>
                <a:schemeClr val="accent2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0877E86-BAAC-91A3-046D-7115B0897CA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2436" y="1874842"/>
            <a:ext cx="4688541" cy="4635308"/>
          </a:xfrm>
        </p:spPr>
        <p:txBody>
          <a:bodyPr>
            <a:normAutofit fontScale="92500"/>
          </a:bodyPr>
          <a:lstStyle/>
          <a:p>
            <a:pPr marL="342900" lvl="0" indent="-342900" algn="just">
              <a:lnSpc>
                <a:spcPct val="150000"/>
              </a:lnSpc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IN" sz="18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Community Development</a:t>
            </a:r>
            <a:endParaRPr lang="en-IN" sz="1800" dirty="0">
              <a:solidFill>
                <a:schemeClr val="tx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IN" sz="18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Illustrations of the concepts of the Community Development</a:t>
            </a:r>
          </a:p>
          <a:p>
            <a:pPr marL="342900" indent="-342900" algn="just">
              <a:lnSpc>
                <a:spcPct val="150000"/>
              </a:lnSpc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IN" sz="18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This presentation will </a:t>
            </a:r>
            <a:r>
              <a:rPr lang="en-IN" dirty="0">
                <a:solidFill>
                  <a:schemeClr val="tx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focus</a:t>
            </a:r>
            <a:r>
              <a:rPr lang="en-IN" sz="18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on the community development programmes of Brighton &amp; Hove and the different issues that the development of the community programmes has been facing. </a:t>
            </a:r>
            <a:endParaRPr lang="en-US" sz="180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Bef>
                <a:spcPts val="1200"/>
              </a:spcBef>
              <a:buFont typeface="Symbol" panose="05050102010706020507" pitchFamily="18" charset="2"/>
              <a:buChar char=""/>
            </a:pPr>
            <a:endParaRPr lang="en-IN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Bef>
                <a:spcPts val="1200"/>
              </a:spcBef>
              <a:spcAft>
                <a:spcPts val="800"/>
              </a:spcAft>
            </a:pPr>
            <a:r>
              <a:rPr lang="en-IN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IN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IN" sz="28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DCE9952-B144-2249-03F4-DC73D11A5B0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62275" y="1862236"/>
            <a:ext cx="6423212" cy="418417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4822482-41C8-E39D-E089-443560BFC746}"/>
              </a:ext>
            </a:extLst>
          </p:cNvPr>
          <p:cNvSpPr txBox="1"/>
          <p:nvPr/>
        </p:nvSpPr>
        <p:spPr>
          <a:xfrm>
            <a:off x="5381625" y="6046408"/>
            <a:ext cx="460057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/>
              <a:t>Image source: iStock, 2022. Available at: </a:t>
            </a:r>
            <a:r>
              <a:rPr lang="en-GB" sz="800" i="1" dirty="0"/>
              <a:t>https://www.istockphoto.com/illustrations/community-development</a:t>
            </a:r>
          </a:p>
        </p:txBody>
      </p:sp>
    </p:spTree>
    <p:extLst>
      <p:ext uri="{BB962C8B-B14F-4D97-AF65-F5344CB8AC3E}">
        <p14:creationId xmlns:p14="http://schemas.microsoft.com/office/powerpoint/2010/main" val="39629593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C0B439-817B-E231-EFCF-6FB9C326F2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3925" y="347134"/>
            <a:ext cx="8313420" cy="1853141"/>
          </a:xfrm>
        </p:spPr>
        <p:txBody>
          <a:bodyPr>
            <a:normAutofit/>
          </a:bodyPr>
          <a:lstStyle/>
          <a:p>
            <a:r>
              <a:rPr lang="en-IN" sz="4900" dirty="0">
                <a:solidFill>
                  <a:schemeClr val="accent2">
                    <a:lumMod val="5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Aim of Community Development</a:t>
            </a:r>
            <a:endParaRPr lang="en-IN" sz="49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411905-809A-A5A5-7E86-FE69424CA0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5768" y="2553095"/>
            <a:ext cx="7162800" cy="3675063"/>
          </a:xfrm>
        </p:spPr>
        <p:txBody>
          <a:bodyPr>
            <a:noAutofit/>
          </a:bodyPr>
          <a:lstStyle/>
          <a:p>
            <a:pPr marL="342900" lvl="0" indent="-342900">
              <a:lnSpc>
                <a:spcPct val="150000"/>
              </a:lnSpc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IN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Brighton &amp; Hove development programmes take initiative to improve the well-being and standard of living of individuals within the community.</a:t>
            </a:r>
          </a:p>
          <a:p>
            <a:pPr marL="342900" lvl="0" indent="-342900">
              <a:lnSpc>
                <a:spcPct val="150000"/>
              </a:lnSpc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IN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Empowers people with the necessary skills to positively impact and change within the community.</a:t>
            </a:r>
          </a:p>
          <a:p>
            <a:pPr marL="342900" lvl="0" indent="-342900">
              <a:lnSpc>
                <a:spcPct val="150000"/>
              </a:lnSpc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IN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Mobilizes public agencies to work together to improve decisions and services.</a:t>
            </a:r>
          </a:p>
          <a:p>
            <a:pPr marL="342900" lvl="0" indent="-342900">
              <a:lnSpc>
                <a:spcPct val="150000"/>
              </a:lnSpc>
              <a:spcBef>
                <a:spcPts val="1200"/>
              </a:spcBef>
              <a:buFont typeface="Symbol" panose="05050102010706020507" pitchFamily="18" charset="2"/>
              <a:buChar char=""/>
            </a:pPr>
            <a:endParaRPr lang="en-IN" sz="17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DFE8DAA-C96B-B93A-275B-D36E99CB09E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34440" b="17761"/>
          <a:stretch/>
        </p:blipFill>
        <p:spPr>
          <a:xfrm>
            <a:off x="7732395" y="2553095"/>
            <a:ext cx="3009900" cy="3244057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FD7774E-6951-A4A5-28AD-E792FA312CA5}"/>
              </a:ext>
            </a:extLst>
          </p:cNvPr>
          <p:cNvSpPr txBox="1"/>
          <p:nvPr/>
        </p:nvSpPr>
        <p:spPr>
          <a:xfrm>
            <a:off x="8020049" y="5799533"/>
            <a:ext cx="300989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Image source: bn1magazie, 2022. Available at: </a:t>
            </a:r>
            <a:r>
              <a:rPr lang="en-GB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https://www.bn1magazine.co.uk/financial-support-available-for-brighton-hove-businesses/</a:t>
            </a:r>
          </a:p>
        </p:txBody>
      </p:sp>
    </p:spTree>
    <p:extLst>
      <p:ext uri="{BB962C8B-B14F-4D97-AF65-F5344CB8AC3E}">
        <p14:creationId xmlns:p14="http://schemas.microsoft.com/office/powerpoint/2010/main" val="9228750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C756A8-D34E-B301-AC12-5A9F8BD752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093" y="236537"/>
            <a:ext cx="10060081" cy="1611313"/>
          </a:xfrm>
        </p:spPr>
        <p:txBody>
          <a:bodyPr>
            <a:normAutofit/>
          </a:bodyPr>
          <a:lstStyle/>
          <a:p>
            <a:r>
              <a:rPr lang="en-IN" sz="4400" dirty="0">
                <a:solidFill>
                  <a:schemeClr val="accent2">
                    <a:lumMod val="5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Issues within the Community</a:t>
            </a:r>
            <a:br>
              <a:rPr lang="en-IN" dirty="0">
                <a:solidFill>
                  <a:schemeClr val="accent2">
                    <a:lumMod val="5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IN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C1731F-ED46-2EC3-D017-968A0FCCB2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5600" y="1573212"/>
            <a:ext cx="6722533" cy="4818063"/>
          </a:xfrm>
        </p:spPr>
        <p:txBody>
          <a:bodyPr>
            <a:noAutofit/>
          </a:bodyPr>
          <a:lstStyle/>
          <a:p>
            <a:pPr algn="just"/>
            <a:r>
              <a:rPr lang="en-IN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Brighton &amp; Hove, a flourishing seaside city in the UK, is a well-known tourist destination and faces issues in Urban sound planning (</a:t>
            </a:r>
            <a:r>
              <a:rPr lang="en-IN" dirty="0" err="1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Easteal</a:t>
            </a:r>
            <a:r>
              <a:rPr lang="en-IN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IN" i="1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et al</a:t>
            </a:r>
            <a:r>
              <a:rPr lang="en-IN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., 2014).</a:t>
            </a:r>
          </a:p>
          <a:p>
            <a:pPr algn="just"/>
            <a:r>
              <a:rPr lang="en-IN" dirty="0">
                <a:solidFill>
                  <a:schemeClr val="tx1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Individuals with disabilities and long-term health issues in Brighton &amp; Hove have difficulties in finding employment, volunteering and skills development programs (Bennett </a:t>
            </a:r>
            <a:r>
              <a:rPr lang="en-IN" i="1" dirty="0">
                <a:solidFill>
                  <a:schemeClr val="tx1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et al</a:t>
            </a:r>
            <a:r>
              <a:rPr lang="en-IN" dirty="0">
                <a:solidFill>
                  <a:schemeClr val="tx1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., 2016).</a:t>
            </a:r>
          </a:p>
          <a:p>
            <a:pPr algn="just"/>
            <a:r>
              <a:rPr lang="en-IN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Decreased physical activity in the Brighton </a:t>
            </a:r>
            <a:r>
              <a:rPr lang="en-IN" dirty="0">
                <a:solidFill>
                  <a:schemeClr val="tx1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&amp;</a:t>
            </a:r>
            <a:r>
              <a:rPr lang="en-IN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Hove community has been associated with excess weight among children (O’Sullivan </a:t>
            </a:r>
            <a:r>
              <a:rPr lang="en-IN" i="1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et al</a:t>
            </a:r>
            <a:r>
              <a:rPr lang="en-IN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., 2018).</a:t>
            </a:r>
          </a:p>
          <a:p>
            <a:pPr algn="just"/>
            <a:r>
              <a:rPr lang="en-IN" dirty="0">
                <a:solidFill>
                  <a:schemeClr val="tx1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Brighton &amp; Hove is facing issues with increased numbers of alcohol and drug abuse within the community, especially among young people (www.healthwatchbrightonandhove.co.uk, 2018).</a:t>
            </a:r>
            <a:endParaRPr lang="en-IN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marL="0" indent="0" algn="just">
              <a:lnSpc>
                <a:spcPct val="160000"/>
              </a:lnSpc>
              <a:buNone/>
            </a:pPr>
            <a:endParaRPr lang="en-IN" sz="170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DD01BFF-E2BF-5CAF-B90F-34168B6537D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86862" y="1262592"/>
            <a:ext cx="4652738" cy="2456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49309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5F720D-A2E2-4892-4DDF-E565FD9753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459" y="379413"/>
            <a:ext cx="8981935" cy="1325563"/>
          </a:xfrm>
        </p:spPr>
        <p:txBody>
          <a:bodyPr>
            <a:normAutofit fontScale="90000"/>
          </a:bodyPr>
          <a:lstStyle/>
          <a:p>
            <a:r>
              <a:rPr lang="en-IN" sz="4900" dirty="0">
                <a:solidFill>
                  <a:schemeClr val="accent2">
                    <a:lumMod val="5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Demographic Diversity in </a:t>
            </a:r>
            <a:br>
              <a:rPr lang="en-IN" sz="4900" dirty="0">
                <a:solidFill>
                  <a:schemeClr val="accent2">
                    <a:lumMod val="5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IN" sz="4900" dirty="0">
                <a:solidFill>
                  <a:schemeClr val="accent2">
                    <a:lumMod val="5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Brighton &amp; Hove</a:t>
            </a:r>
            <a:br>
              <a:rPr lang="en-IN" sz="3200" dirty="0">
                <a:solidFill>
                  <a:schemeClr val="accent2">
                    <a:lumMod val="5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IN" sz="32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200EA4-EC6C-8B2F-2831-13DB07E26D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5299" y="1856846"/>
            <a:ext cx="7518143" cy="4289954"/>
          </a:xfrm>
        </p:spPr>
        <p:txBody>
          <a:bodyPr>
            <a:noAutofit/>
          </a:bodyPr>
          <a:lstStyle/>
          <a:p>
            <a:pPr marL="342900" lvl="0" indent="-342900" algn="just">
              <a:lnSpc>
                <a:spcPct val="150000"/>
              </a:lnSpc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IN" sz="1700" dirty="0">
                <a:solidFill>
                  <a:schemeClr val="tx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estimated population of Brighton &amp; Hove is 293,452. Almost 15% (</a:t>
            </a:r>
            <a:r>
              <a:rPr lang="en-GB" sz="1700" dirty="0">
                <a:solidFill>
                  <a:schemeClr val="tx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44,800) are aged 0 to 15 years, more than two-thirds, 71%, (208,000) are aged 16 to 64 years, 11%, (33,100) are aged 65 to 84 years and 2% (5,900) are aged 85 years or older.</a:t>
            </a:r>
            <a:endParaRPr lang="en-IN" sz="170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Bef>
                <a:spcPts val="1200"/>
              </a:spcBef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IN" sz="17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There has been an increase of 9.5% in people aged 65 years of age and above, an increase of 1.7% in people aged between 15 and 64 years and a decrease of 6.8% in children under 15 years of age.</a:t>
            </a:r>
          </a:p>
          <a:p>
            <a:pPr marL="342900" lvl="0" indent="-342900" algn="just">
              <a:lnSpc>
                <a:spcPct val="150000"/>
              </a:lnSpc>
              <a:spcBef>
                <a:spcPts val="1200"/>
              </a:spcBef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IN" sz="17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2021 census shows that 80.5 % are White British, 10.9% of the people are Non-white, 8.6% are White-non-British, 3.8% identify as mixed, 4.1% Asian, 1.5% Black and 1.5% as Other ethnic groups (Office for National Statistics, 2022). </a:t>
            </a:r>
          </a:p>
          <a:p>
            <a:pPr marL="342900" lvl="0" indent="-342900" algn="just">
              <a:lnSpc>
                <a:spcPct val="150000"/>
              </a:lnSpc>
              <a:spcBef>
                <a:spcPts val="1200"/>
              </a:spcBef>
              <a:spcAft>
                <a:spcPts val="800"/>
              </a:spcAft>
              <a:buFont typeface="Symbol" panose="05050102010706020507" pitchFamily="18" charset="2"/>
              <a:buChar char=""/>
            </a:pPr>
            <a:endParaRPr lang="en-IN" sz="170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IN" sz="17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778ECB2-08DD-1E71-F4DA-BB2351BB572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13442" y="1856846"/>
            <a:ext cx="3911858" cy="336232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926E76A-5013-5191-AD1F-21B608ED599D}"/>
              </a:ext>
            </a:extLst>
          </p:cNvPr>
          <p:cNvSpPr txBox="1"/>
          <p:nvPr/>
        </p:nvSpPr>
        <p:spPr>
          <a:xfrm>
            <a:off x="9467850" y="5219169"/>
            <a:ext cx="300989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Image source: </a:t>
            </a:r>
            <a:r>
              <a:rPr lang="en-GB" sz="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QuestionPro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2022. Available at: </a:t>
            </a:r>
            <a:r>
              <a:rPr lang="en-GB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https://www.questionpro.com/blog/demographic-examples/</a:t>
            </a:r>
          </a:p>
        </p:txBody>
      </p:sp>
    </p:spTree>
    <p:extLst>
      <p:ext uri="{BB962C8B-B14F-4D97-AF65-F5344CB8AC3E}">
        <p14:creationId xmlns:p14="http://schemas.microsoft.com/office/powerpoint/2010/main" val="13208985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C3F58A-88A5-85D5-363E-6C2A9285AB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954" y="274637"/>
            <a:ext cx="9081471" cy="1846263"/>
          </a:xfrm>
        </p:spPr>
        <p:txBody>
          <a:bodyPr>
            <a:noAutofit/>
          </a:bodyPr>
          <a:lstStyle/>
          <a:p>
            <a:r>
              <a:rPr lang="en-IN" sz="4400" dirty="0">
                <a:solidFill>
                  <a:schemeClr val="accent2">
                    <a:lumMod val="5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Stakeholders in the Development Program</a:t>
            </a:r>
            <a:endParaRPr lang="en-IN" sz="4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77AB2E-091C-D625-2C29-C34983DE78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1000" y="1997075"/>
            <a:ext cx="6010275" cy="4351338"/>
          </a:xfrm>
        </p:spPr>
        <p:txBody>
          <a:bodyPr>
            <a:normAutofit lnSpcReduction="10000"/>
          </a:bodyPr>
          <a:lstStyle/>
          <a:p>
            <a:pPr algn="just">
              <a:lnSpc>
                <a:spcPct val="150000"/>
              </a:lnSpc>
              <a:buFont typeface="Arial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The key community stakeholders are </a:t>
            </a:r>
            <a:r>
              <a:rPr lang="en-GB" sz="1800" b="1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community groups, government workers, developers, commission members, residents, and business owners</a:t>
            </a:r>
            <a:r>
              <a:rPr lang="en-GB" sz="1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 algn="just">
              <a:lnSpc>
                <a:spcPct val="150000"/>
              </a:lnSpc>
              <a:buFont typeface="Arial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Stakeholder engagement helps the community development plan to improve the communication channels between parties as well as enhance the reputation of the industries (Lumpkin and </a:t>
            </a:r>
            <a:r>
              <a:rPr lang="en-GB" sz="1800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Bacq</a:t>
            </a:r>
            <a:r>
              <a:rPr lang="en-GB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GB" sz="1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2019). </a:t>
            </a:r>
          </a:p>
          <a:p>
            <a:pPr algn="just">
              <a:lnSpc>
                <a:spcPct val="150000"/>
              </a:lnSpc>
              <a:buFont typeface="Arial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</a:t>
            </a:r>
            <a:r>
              <a:rPr lang="en-GB" sz="1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takeholder involvement is significant for developing community systems and solving the issues in Brighton and Hove.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1F407D2-06BE-F410-2619-1BB5C4DACA1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7352" y="2120901"/>
            <a:ext cx="5390823" cy="346392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439CE51-C41B-5054-1F5E-558FCEB7DD90}"/>
              </a:ext>
            </a:extLst>
          </p:cNvPr>
          <p:cNvSpPr txBox="1"/>
          <p:nvPr/>
        </p:nvSpPr>
        <p:spPr>
          <a:xfrm>
            <a:off x="7743825" y="5742264"/>
            <a:ext cx="46005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/>
              <a:t>Image source: ResearchGate, 2022. Available at: </a:t>
            </a:r>
            <a:r>
              <a:rPr lang="en-GB" sz="800" i="1" dirty="0"/>
              <a:t>https://www.researchgate.net/figure/Stakeholder-approach-to-the-local-community-development_fig2_330948294</a:t>
            </a:r>
          </a:p>
        </p:txBody>
      </p:sp>
    </p:spTree>
    <p:extLst>
      <p:ext uri="{BB962C8B-B14F-4D97-AF65-F5344CB8AC3E}">
        <p14:creationId xmlns:p14="http://schemas.microsoft.com/office/powerpoint/2010/main" val="35464173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9A3EEC-1A24-1851-0B52-30B83F077C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0" y="228601"/>
            <a:ext cx="9220200" cy="1214438"/>
          </a:xfrm>
        </p:spPr>
        <p:txBody>
          <a:bodyPr>
            <a:noAutofit/>
          </a:bodyPr>
          <a:lstStyle/>
          <a:p>
            <a:r>
              <a:rPr lang="en-IN" sz="4400" dirty="0">
                <a:solidFill>
                  <a:schemeClr val="accent2">
                    <a:lumMod val="5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Technologies in Community Development</a:t>
            </a:r>
            <a:endParaRPr lang="en-IN" sz="4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72C7D2-B31B-683B-38EA-7B0BCE1F51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4991100" cy="4351338"/>
          </a:xfrm>
        </p:spPr>
        <p:txBody>
          <a:bodyPr>
            <a:normAutofit fontScale="92500"/>
          </a:bodyPr>
          <a:lstStyle/>
          <a:p>
            <a:pPr>
              <a:lnSpc>
                <a:spcPct val="150000"/>
              </a:lnSpc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GB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</a:t>
            </a:r>
            <a:r>
              <a:rPr lang="en-GB" sz="1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igital media plays a significant role to help the community people of Brighton &amp; Hove to solve the issues for developing the community, enabling citizens to generate a better future for themselves (Williams </a:t>
            </a:r>
            <a:r>
              <a:rPr lang="en-GB" sz="1800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et al. </a:t>
            </a:r>
            <a:r>
              <a:rPr lang="en-GB" sz="1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2018).</a:t>
            </a:r>
          </a:p>
          <a:p>
            <a:pPr marL="342900" lvl="0" indent="-342900">
              <a:lnSpc>
                <a:spcPct val="150000"/>
              </a:lnSpc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GB" sz="1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IN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Proper implementation of the technology in the community increases the efficiency of society (</a:t>
            </a:r>
            <a:r>
              <a:rPr lang="en-IN" sz="180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Ledwith</a:t>
            </a:r>
            <a:r>
              <a:rPr lang="en-IN" sz="18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2020)</a:t>
            </a:r>
            <a:r>
              <a:rPr lang="en-IN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IN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spcBef>
                <a:spcPts val="1200"/>
              </a:spcBef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Digital media as well as technologies can enhance the reputation of organisations in the UK.</a:t>
            </a:r>
            <a:endParaRPr lang="en-IN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91AF1D9-317C-4CF4-9F8F-AFC5BEF18B0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82894" y="1825625"/>
            <a:ext cx="5614505" cy="31496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318F7F9-041C-6D71-3209-A0BABC52ABC2}"/>
              </a:ext>
            </a:extLst>
          </p:cNvPr>
          <p:cNvSpPr txBox="1"/>
          <p:nvPr/>
        </p:nvSpPr>
        <p:spPr>
          <a:xfrm>
            <a:off x="6182894" y="4975225"/>
            <a:ext cx="385251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800" dirty="0"/>
              <a:t>Image source: eLearning Industry, 2022</a:t>
            </a:r>
          </a:p>
          <a:p>
            <a:r>
              <a:rPr lang="en-GB" sz="800" dirty="0"/>
              <a:t>Available at: </a:t>
            </a:r>
            <a:r>
              <a:rPr lang="en-GB" sz="800" i="1" dirty="0"/>
              <a:t>https://elearningindustry.com/the-relevancy-of-technology-in-the-learning-and-development-industry/</a:t>
            </a:r>
          </a:p>
        </p:txBody>
      </p:sp>
    </p:spTree>
    <p:extLst>
      <p:ext uri="{BB962C8B-B14F-4D97-AF65-F5344CB8AC3E}">
        <p14:creationId xmlns:p14="http://schemas.microsoft.com/office/powerpoint/2010/main" val="12362225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9419A6-2346-1809-BCF1-C034D33294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096" y="307975"/>
            <a:ext cx="8104880" cy="1325563"/>
          </a:xfrm>
        </p:spPr>
        <p:txBody>
          <a:bodyPr>
            <a:normAutofit fontScale="90000"/>
          </a:bodyPr>
          <a:lstStyle/>
          <a:p>
            <a:r>
              <a:rPr lang="en-IN" sz="5300" dirty="0">
                <a:solidFill>
                  <a:schemeClr val="accent2">
                    <a:lumMod val="5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Theoretical Framework</a:t>
            </a:r>
            <a:br>
              <a:rPr lang="en-IN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I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8A285A-1048-54FB-8572-FBDE4DF3B6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0532" y="1847849"/>
            <a:ext cx="6988968" cy="4702175"/>
          </a:xfrm>
        </p:spPr>
        <p:txBody>
          <a:bodyPr>
            <a:normAutofit/>
          </a:bodyPr>
          <a:lstStyle/>
          <a:p>
            <a:r>
              <a:rPr lang="en-GB" sz="1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Maslow’s hierarchy is the appropriate theoretical model that can help community members to progress by reducing the issues. </a:t>
            </a:r>
          </a:p>
          <a:p>
            <a:r>
              <a:rPr lang="en-GB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</a:t>
            </a:r>
            <a:r>
              <a:rPr lang="en-GB" sz="1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he application of Maslow's hierarchy is a motivational theory that can help to detect human behaviour (Hopper, 2020). </a:t>
            </a:r>
          </a:p>
          <a:p>
            <a:r>
              <a:rPr lang="en-GB" sz="1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Maslow's hierarchy can help to engage the community members to take the initiative </a:t>
            </a:r>
            <a:r>
              <a:rPr lang="en-GB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to flourish </a:t>
            </a:r>
            <a:r>
              <a:rPr lang="en-GB" sz="1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their community and can allow the individuals to develop the infrastructure which is beneficial for reducing the issues. </a:t>
            </a:r>
          </a:p>
          <a:p>
            <a:r>
              <a:rPr lang="en-GB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r>
              <a:rPr lang="en-GB" sz="1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asic physiological needs include human survival needs that can help to introduce initiatives to reduce noise pollution in “Brighton and Hove”. </a:t>
            </a:r>
          </a:p>
          <a:p>
            <a:r>
              <a:rPr lang="en-GB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</a:t>
            </a:r>
            <a:r>
              <a:rPr lang="en-GB" sz="1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he community members can measure the safety needs that can help to maintain the governmental laws, security, and stability to generate a plan for reducing illegal substance use in young people.</a:t>
            </a:r>
          </a:p>
          <a:p>
            <a:endParaRPr lang="en-GB" sz="18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en-IN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47A997E-9512-5A53-41F1-6434A489AC8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45637" y="1073140"/>
            <a:ext cx="4205831" cy="383223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6D6DD8A-D564-AF2A-4839-8D278E1E047D}"/>
              </a:ext>
            </a:extLst>
          </p:cNvPr>
          <p:cNvSpPr txBox="1"/>
          <p:nvPr/>
        </p:nvSpPr>
        <p:spPr>
          <a:xfrm>
            <a:off x="7545637" y="4905375"/>
            <a:ext cx="385251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800" dirty="0"/>
              <a:t>Image source: </a:t>
            </a:r>
            <a:r>
              <a:rPr lang="en-GB" sz="800" dirty="0" err="1"/>
              <a:t>verywellmind</a:t>
            </a:r>
            <a:r>
              <a:rPr lang="en-GB" sz="800" dirty="0"/>
              <a:t>, 2022</a:t>
            </a:r>
          </a:p>
          <a:p>
            <a:r>
              <a:rPr lang="en-GB" sz="800" dirty="0"/>
              <a:t>Available at: </a:t>
            </a:r>
            <a:r>
              <a:rPr lang="en-GB" sz="800" i="1" dirty="0"/>
              <a:t>https://www.verywellmind.com/what-is-maslows-hierarchy-of-needs-4136760/</a:t>
            </a:r>
          </a:p>
        </p:txBody>
      </p:sp>
    </p:spTree>
    <p:extLst>
      <p:ext uri="{BB962C8B-B14F-4D97-AF65-F5344CB8AC3E}">
        <p14:creationId xmlns:p14="http://schemas.microsoft.com/office/powerpoint/2010/main" val="402132242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E02CA1-FAF2-8E96-709B-65CEA4FB66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IN" sz="36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P</a:t>
            </a:r>
            <a:r>
              <a:rPr lang="en-IN" sz="3600" dirty="0">
                <a:solidFill>
                  <a:schemeClr val="accent2">
                    <a:lumMod val="5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olicies and legislation that impact the growth and support of the Communities of Brighton </a:t>
            </a:r>
            <a:r>
              <a:rPr lang="en-IN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&amp;</a:t>
            </a:r>
            <a:r>
              <a:rPr lang="en-IN" sz="3600" dirty="0">
                <a:solidFill>
                  <a:schemeClr val="accent2">
                    <a:lumMod val="5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Hove</a:t>
            </a:r>
            <a:endParaRPr lang="en-US" sz="36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83F778-F0B3-6817-3697-B7245ED3AB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4350" y="1723806"/>
            <a:ext cx="10801350" cy="4888749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IN" sz="18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The Noise guidance from the Department for Levelling Up, Housing and Communities and the Noise Policy Statement for England </a:t>
            </a:r>
          </a:p>
          <a:p>
            <a:pPr lvl="2"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IN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IN" sz="16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Noise pollution – Brighton &amp; Hove JSNA</a:t>
            </a:r>
            <a:endParaRPr lang="en-IN" sz="180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IN" sz="18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E</a:t>
            </a:r>
            <a:r>
              <a:rPr lang="en-GB" sz="1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quality rights of the UK help the community to manage disability rights in employment.</a:t>
            </a:r>
          </a:p>
          <a:p>
            <a:pPr lvl="2"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16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Brighton &amp; Hove City Council Equality &amp; Inclusion Policy Statement and Strategy</a:t>
            </a:r>
          </a:p>
          <a:p>
            <a:pPr algn="just">
              <a:lnSpc>
                <a:spcPct val="150000"/>
              </a:lnSpc>
            </a:pPr>
            <a:r>
              <a:rPr lang="en-IN" sz="18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Plan for action for childhood obesity</a:t>
            </a:r>
          </a:p>
          <a:p>
            <a:pPr lvl="2"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IN" sz="16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Child healthy weight / Physical activity – Brighton &amp; Hove JSNA</a:t>
            </a:r>
            <a:endParaRPr lang="en-IN" sz="180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sz="1800" dirty="0">
                <a:solidFill>
                  <a:schemeClr val="tx1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2010 to 2015 government policy: drug misuse and dependency</a:t>
            </a:r>
          </a:p>
          <a:p>
            <a:pPr lvl="2"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1600" dirty="0">
                <a:solidFill>
                  <a:schemeClr val="tx1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Young people's substance use and sexual health service: </a:t>
            </a:r>
            <a:r>
              <a:rPr lang="en-IN" sz="1600" dirty="0">
                <a:solidFill>
                  <a:schemeClr val="tx1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Ru-ok?</a:t>
            </a:r>
          </a:p>
        </p:txBody>
      </p:sp>
      <p:pic>
        <p:nvPicPr>
          <p:cNvPr id="5" name="Graphic 4">
            <a:extLst>
              <a:ext uri="{FF2B5EF4-FFF2-40B4-BE49-F238E27FC236}">
                <a16:creationId xmlns:a16="http://schemas.microsoft.com/office/drawing/2014/main" id="{BB56FE54-6249-0001-F8CD-2B85B44643F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661032" y="4418618"/>
            <a:ext cx="2128888" cy="142680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B7051A7-8068-E7FE-F900-8EC646998A98}"/>
              </a:ext>
            </a:extLst>
          </p:cNvPr>
          <p:cNvSpPr txBox="1"/>
          <p:nvPr/>
        </p:nvSpPr>
        <p:spPr>
          <a:xfrm>
            <a:off x="8766209" y="5890436"/>
            <a:ext cx="3852512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800" dirty="0"/>
              <a:t>Image source: Brighton &amp; Hove City Council</a:t>
            </a:r>
          </a:p>
          <a:p>
            <a:r>
              <a:rPr lang="en-GB" sz="800" dirty="0"/>
              <a:t>Available at: </a:t>
            </a:r>
            <a:r>
              <a:rPr lang="en-GB" sz="800" i="1" dirty="0"/>
              <a:t>https://www.brighton-hove.gov.uk/</a:t>
            </a:r>
          </a:p>
        </p:txBody>
      </p:sp>
    </p:spTree>
    <p:extLst>
      <p:ext uri="{BB962C8B-B14F-4D97-AF65-F5344CB8AC3E}">
        <p14:creationId xmlns:p14="http://schemas.microsoft.com/office/powerpoint/2010/main" val="133460392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42DEA4-886B-BB2D-5D08-B77DAF7753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IN" sz="5400" dirty="0">
                <a:solidFill>
                  <a:schemeClr val="accent2">
                    <a:lumMod val="5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Barriers to Community Development</a:t>
            </a:r>
            <a:endParaRPr lang="en-IN" sz="5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18EF97-E703-178D-B2AC-3BA411861F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972728"/>
            <a:ext cx="5909109" cy="2619375"/>
          </a:xfrm>
        </p:spPr>
        <p:txBody>
          <a:bodyPr/>
          <a:lstStyle/>
          <a:p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Lack of awareness of the available services and programs to help individuals within the community.</a:t>
            </a:r>
          </a:p>
          <a:p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Lack of trust in the available services.</a:t>
            </a:r>
          </a:p>
          <a:p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Insufficient engagement from community members and organisations.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63B8D45-977C-2D7E-DF8B-84709BA0F51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29214" y="1036170"/>
            <a:ext cx="4085452" cy="432510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41098E7-2903-7B9C-44C3-0BFF9F84B1EB}"/>
              </a:ext>
            </a:extLst>
          </p:cNvPr>
          <p:cNvSpPr txBox="1"/>
          <p:nvPr/>
        </p:nvSpPr>
        <p:spPr>
          <a:xfrm>
            <a:off x="7691711" y="5361271"/>
            <a:ext cx="385251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800" dirty="0"/>
              <a:t>Image source: Community First Development, 2022</a:t>
            </a:r>
          </a:p>
          <a:p>
            <a:r>
              <a:rPr lang="en-GB" sz="800" dirty="0"/>
              <a:t>Available at: https://www.communityfirstdevelopment.org.au/community-development-framework</a:t>
            </a:r>
            <a:endParaRPr lang="en-GB" sz="800" i="1" dirty="0"/>
          </a:p>
        </p:txBody>
      </p:sp>
    </p:spTree>
    <p:extLst>
      <p:ext uri="{BB962C8B-B14F-4D97-AF65-F5344CB8AC3E}">
        <p14:creationId xmlns:p14="http://schemas.microsoft.com/office/powerpoint/2010/main" val="165148531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9825C6-9943-D561-9F9A-F01703F5A7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59694" y="602544"/>
            <a:ext cx="3762375" cy="1325563"/>
          </a:xfrm>
        </p:spPr>
        <p:txBody>
          <a:bodyPr>
            <a:normAutofit/>
          </a:bodyPr>
          <a:lstStyle/>
          <a:p>
            <a:r>
              <a:rPr lang="en-IN" sz="4800" dirty="0">
                <a:solidFill>
                  <a:schemeClr val="accent2">
                    <a:lumMod val="5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Conclusion</a:t>
            </a:r>
            <a:endParaRPr lang="en-IN" sz="48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48088F-CC6F-FD67-B36C-35B2A3BA68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3838" y="2554287"/>
            <a:ext cx="6034088" cy="3217863"/>
          </a:xfrm>
        </p:spPr>
        <p:txBody>
          <a:bodyPr/>
          <a:lstStyle/>
          <a:p>
            <a:pPr marL="342900" lvl="0" indent="-342900" algn="just">
              <a:lnSpc>
                <a:spcPct val="150000"/>
              </a:lnSpc>
              <a:spcBef>
                <a:spcPts val="1200"/>
              </a:spcBef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IN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benefits of the application of the community development process.</a:t>
            </a:r>
            <a:endParaRPr lang="en-IN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Bef>
                <a:spcPts val="1200"/>
              </a:spcBef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IN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There are various obstacles related to the implementation of the community development process (</a:t>
            </a:r>
            <a:r>
              <a:rPr lang="en-IN" sz="18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Gilchrist, 2019)</a:t>
            </a:r>
            <a:r>
              <a:rPr lang="en-IN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IN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Bef>
                <a:spcPts val="1200"/>
              </a:spcBef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IN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Essential factors in the community development program.</a:t>
            </a:r>
            <a:endParaRPr lang="en-IN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IN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3F80DAF-8F54-1966-6D26-CE2A78D59B2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57926" y="1301927"/>
            <a:ext cx="5710236" cy="478454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AD9375C-5B86-9CF3-7D8E-0EEB0A50BF21}"/>
              </a:ext>
            </a:extLst>
          </p:cNvPr>
          <p:cNvSpPr txBox="1"/>
          <p:nvPr/>
        </p:nvSpPr>
        <p:spPr>
          <a:xfrm>
            <a:off x="6448357" y="6086475"/>
            <a:ext cx="385251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800" dirty="0"/>
              <a:t>Image source: Summerlake,2017</a:t>
            </a:r>
          </a:p>
          <a:p>
            <a:r>
              <a:rPr lang="en-GB" sz="800" dirty="0"/>
              <a:t>Available at: https://www.summerlake.info/the-difference-between-a-community-and-a-neighborhood/</a:t>
            </a:r>
            <a:endParaRPr lang="en-GB" sz="800" i="1" dirty="0"/>
          </a:p>
        </p:txBody>
      </p:sp>
    </p:spTree>
    <p:extLst>
      <p:ext uri="{BB962C8B-B14F-4D97-AF65-F5344CB8AC3E}">
        <p14:creationId xmlns:p14="http://schemas.microsoft.com/office/powerpoint/2010/main" val="107404750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0D12FD-ED4D-3279-9127-225F72BB87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95712" y="393700"/>
            <a:ext cx="3205163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accent2">
                    <a:lumMod val="50000"/>
                  </a:schemeClr>
                </a:solidFill>
              </a:rPr>
              <a:t>References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E6A55671-C058-EC6A-9BA3-24BCF58423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7095" y="1179096"/>
            <a:ext cx="11357809" cy="5678904"/>
          </a:xfrm>
        </p:spPr>
        <p:txBody>
          <a:bodyPr>
            <a:normAutofit fontScale="47500" lnSpcReduction="20000"/>
          </a:bodyPr>
          <a:lstStyle/>
          <a:p>
            <a:pPr>
              <a:lnSpc>
                <a:spcPct val="120000"/>
              </a:lnSpc>
            </a:pPr>
            <a:r>
              <a:rPr lang="en-GB" sz="2300" b="0" i="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Bennett, L., Ray, K. and Wilson, T., (2016). Addressing barriers to work for disabled people and those with long term health conditions in Brighton &amp; Hove. </a:t>
            </a:r>
            <a:r>
              <a:rPr lang="en-GB" sz="2300" b="0" i="1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Leicester: National Learning and Work Institute. </a:t>
            </a:r>
          </a:p>
          <a:p>
            <a:pPr>
              <a:lnSpc>
                <a:spcPct val="120000"/>
              </a:lnSpc>
            </a:pPr>
            <a:r>
              <a:rPr lang="en-GB" sz="2300" b="0" i="0" dirty="0" err="1"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Easteal</a:t>
            </a:r>
            <a:r>
              <a:rPr lang="en-GB" sz="2300" b="0" i="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M., Bannister, S., Kang, J., Aletta, F., </a:t>
            </a:r>
            <a:r>
              <a:rPr lang="en-GB" sz="2300" b="0" i="0" dirty="0" err="1"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Lavia</a:t>
            </a:r>
            <a:r>
              <a:rPr lang="en-GB" sz="2300" b="0" i="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L. and </a:t>
            </a:r>
            <a:r>
              <a:rPr lang="en-GB" sz="2300" b="0" i="0" dirty="0" err="1"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Witchel</a:t>
            </a:r>
            <a:r>
              <a:rPr lang="en-GB" sz="2300" b="0" i="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H., (2014). Urban sound planning in Brighton and Hove. In </a:t>
            </a:r>
            <a:r>
              <a:rPr lang="en-GB" sz="2300" b="0" i="1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Proceedings of the Forum </a:t>
            </a:r>
            <a:r>
              <a:rPr lang="en-GB" sz="2300" b="0" i="1" dirty="0" err="1"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Acusticum</a:t>
            </a:r>
            <a:r>
              <a:rPr lang="en-GB" sz="2300" b="0" i="1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Krakow, Poland</a:t>
            </a:r>
            <a:r>
              <a:rPr lang="en-GB" sz="2300" b="0" i="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 (pp. 7-12).</a:t>
            </a:r>
          </a:p>
          <a:p>
            <a:pPr marL="0" algn="just">
              <a:lnSpc>
                <a:spcPct val="120000"/>
              </a:lnSpc>
              <a:spcBef>
                <a:spcPts val="0"/>
              </a:spcBef>
              <a:spcAft>
                <a:spcPts val="800"/>
              </a:spcAft>
            </a:pPr>
            <a:r>
              <a:rPr lang="en-IN" sz="23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Gilchrist, A., (2019). </a:t>
            </a:r>
            <a:r>
              <a:rPr lang="en-IN" sz="2300" i="1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well-connected community 3E: a networking approach to community development</a:t>
            </a:r>
            <a:r>
              <a:rPr lang="en-IN" sz="23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Policy Press.</a:t>
            </a:r>
          </a:p>
          <a:p>
            <a:pPr marL="0" marR="0" algn="just">
              <a:lnSpc>
                <a:spcPct val="12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23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Gov.uk (2019). </a:t>
            </a:r>
            <a:r>
              <a:rPr lang="en-US" sz="2300" i="1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Noise</a:t>
            </a:r>
            <a:r>
              <a:rPr lang="en-US" sz="23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US" sz="2300" i="1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GOV.UK</a:t>
            </a:r>
            <a:r>
              <a:rPr lang="en-US" sz="23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https://www.gov.uk/guidance/noise--2 (Accessed: November 24, 2022). </a:t>
            </a:r>
          </a:p>
          <a:p>
            <a:pPr marL="0" marR="0" algn="just">
              <a:lnSpc>
                <a:spcPct val="12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23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Gov.uk (2015). </a:t>
            </a:r>
            <a:r>
              <a:rPr lang="en-US" sz="2300" i="1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Disability rights</a:t>
            </a:r>
            <a:r>
              <a:rPr lang="en-US" sz="23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US" sz="2300" i="1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GOV.UK</a:t>
            </a:r>
            <a:r>
              <a:rPr lang="en-US" sz="23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https://www.gov.uk/rights-disabled-person/employment (Accessed: November 24, 2022). </a:t>
            </a:r>
          </a:p>
          <a:p>
            <a:pPr marL="0" marR="0" algn="just">
              <a:lnSpc>
                <a:spcPct val="12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23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Gov.uk (2017). </a:t>
            </a:r>
            <a:r>
              <a:rPr lang="en-US" sz="2300" i="1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Childhood obesity: A plan for action</a:t>
            </a:r>
            <a:r>
              <a:rPr lang="en-US" sz="23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US" sz="2300" i="1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GOV.UK</a:t>
            </a:r>
            <a:r>
              <a:rPr lang="en-US" sz="23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https://www.gov.uk/government/publications/childhood-obesity-a-plan-for-action/childhood-obesity-a-plan-for-action (Accessed: November 24, 2022). </a:t>
            </a:r>
          </a:p>
          <a:p>
            <a:pPr marL="0" marR="0" algn="just">
              <a:lnSpc>
                <a:spcPct val="12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2300" dirty="0">
                <a:solidFill>
                  <a:schemeClr val="tx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Gov.uk (2016). </a:t>
            </a:r>
            <a:r>
              <a:rPr lang="en-GB" sz="2300" i="1" dirty="0">
                <a:solidFill>
                  <a:schemeClr val="tx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2010 to 2015 government policy: drug misuse and dependency, GOV.UK. </a:t>
            </a:r>
            <a:r>
              <a:rPr lang="en-GB" sz="2300" dirty="0">
                <a:solidFill>
                  <a:schemeClr val="tx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2300" dirty="0">
                <a:solidFill>
                  <a:schemeClr val="tx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https://www.gov.uk/government/publications/2010-to-2015-government-policy-drug-misuse-and-dependency/2010-to-2015-government-policy-drug-misuse-and-dependency</a:t>
            </a:r>
            <a:r>
              <a:rPr lang="en-GB" sz="2300" dirty="0">
                <a:solidFill>
                  <a:schemeClr val="tx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November 24, 2022).</a:t>
            </a:r>
          </a:p>
          <a:p>
            <a:pPr algn="just">
              <a:lnSpc>
                <a:spcPct val="120000"/>
              </a:lnSpc>
            </a:pPr>
            <a:r>
              <a:rPr lang="en-US" sz="23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itchFamily="18" charset="0"/>
              </a:rPr>
              <a:t>Hopper, E., (2020). Maslow’s hierarchy of needs explained. </a:t>
            </a:r>
            <a:r>
              <a:rPr lang="en-US" sz="23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itchFamily="18" charset="0"/>
              </a:rPr>
              <a:t>ThoughtCo, ThoughtCo</a:t>
            </a:r>
            <a:r>
              <a:rPr lang="en-US" sz="23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itchFamily="18" charset="0"/>
              </a:rPr>
              <a:t>, </a:t>
            </a:r>
            <a:r>
              <a:rPr lang="en-US" sz="23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itchFamily="18" charset="0"/>
              </a:rPr>
              <a:t>24</a:t>
            </a:r>
            <a:r>
              <a:rPr lang="en-US" sz="23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itchFamily="18" charset="0"/>
              </a:rPr>
              <a:t>.</a:t>
            </a:r>
          </a:p>
          <a:p>
            <a:pPr algn="just">
              <a:lnSpc>
                <a:spcPct val="120000"/>
              </a:lnSpc>
            </a:pPr>
            <a:r>
              <a:rPr lang="en-IN" sz="2300" dirty="0" err="1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Ledwith</a:t>
            </a:r>
            <a:r>
              <a:rPr lang="en-IN" sz="23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M., (2020). </a:t>
            </a:r>
            <a:r>
              <a:rPr lang="en-IN" sz="2300" i="1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Community development: A critical approach</a:t>
            </a:r>
            <a:r>
              <a:rPr lang="en-IN" sz="23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Policy Press.</a:t>
            </a:r>
          </a:p>
          <a:p>
            <a:pPr algn="just">
              <a:lnSpc>
                <a:spcPct val="120000"/>
              </a:lnSpc>
            </a:pPr>
            <a:r>
              <a:rPr lang="en-US" sz="23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Lumpkin, G.T. and </a:t>
            </a:r>
            <a:r>
              <a:rPr lang="en-US" sz="2300" dirty="0" err="1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Bacq</a:t>
            </a:r>
            <a:r>
              <a:rPr lang="en-US" sz="23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S., (2019). Civic wealth creation: A new view of stakeholder engagement and societal impact. </a:t>
            </a:r>
            <a:r>
              <a:rPr lang="en-US" sz="2300" i="1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Academy of Management Perspectives</a:t>
            </a:r>
            <a:r>
              <a:rPr lang="en-US" sz="23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2300" i="1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33</a:t>
            </a:r>
            <a:r>
              <a:rPr lang="en-US" sz="23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(4), pp.383-404.</a:t>
            </a:r>
          </a:p>
          <a:p>
            <a:pPr>
              <a:lnSpc>
                <a:spcPct val="120000"/>
              </a:lnSpc>
            </a:pPr>
            <a:r>
              <a:rPr lang="en-GB" sz="2300" b="0" i="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O’Sullivan, N., Hacker, J., Gilchrist, K. and Memon, A., (2018). Factors associated with obesity in children in Brighton &amp; Hove: An analysis of cross-sectional data. </a:t>
            </a:r>
            <a:r>
              <a:rPr lang="en-GB" sz="2300" b="0" i="1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European Journal of Public Health</a:t>
            </a:r>
            <a:r>
              <a:rPr lang="en-GB" sz="2300" b="0" i="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2300" b="0" i="1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28</a:t>
            </a:r>
            <a:r>
              <a:rPr lang="en-GB" sz="2300" b="0" i="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(suppl_4), pp. 213-297.</a:t>
            </a:r>
          </a:p>
          <a:p>
            <a:pPr algn="just">
              <a:lnSpc>
                <a:spcPct val="120000"/>
              </a:lnSpc>
            </a:pPr>
            <a:r>
              <a:rPr lang="en-US" sz="23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itchFamily="18" charset="0"/>
              </a:rPr>
              <a:t>Williams, C.B., </a:t>
            </a:r>
            <a:r>
              <a:rPr lang="en-US" sz="23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itchFamily="18" charset="0"/>
              </a:rPr>
              <a:t>Fedorowicz</a:t>
            </a:r>
            <a:r>
              <a:rPr lang="en-US" sz="23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itchFamily="18" charset="0"/>
              </a:rPr>
              <a:t>, J., Kavanaugh, A., Mentzer, K., Thatcher, J.B. and Xu, J., (2018). Leveraging social media to achieve a community policing agenda. </a:t>
            </a:r>
            <a:r>
              <a:rPr lang="en-US" sz="23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itchFamily="18" charset="0"/>
              </a:rPr>
              <a:t>Government Information Quarterly</a:t>
            </a:r>
            <a:r>
              <a:rPr lang="en-US" sz="23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itchFamily="18" charset="0"/>
              </a:rPr>
              <a:t>, </a:t>
            </a:r>
            <a:r>
              <a:rPr lang="en-US" sz="23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itchFamily="18" charset="0"/>
              </a:rPr>
              <a:t>35</a:t>
            </a:r>
            <a:r>
              <a:rPr lang="en-US" sz="23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itchFamily="18" charset="0"/>
              </a:rPr>
              <a:t>(2), pp.210-222.</a:t>
            </a:r>
          </a:p>
          <a:p>
            <a:pPr marL="0" marR="0" algn="just">
              <a:lnSpc>
                <a:spcPct val="120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2300" b="0" i="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www.brighton-hove.gov.uk. (2022). </a:t>
            </a:r>
            <a:r>
              <a:rPr lang="en-GB" sz="2300" b="0" i="1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Joint Strategic Needs Assessment</a:t>
            </a:r>
            <a:r>
              <a:rPr lang="en-GB" sz="2300" b="0" i="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https://www.brighton-hove.gov.uk/joint-strategic-needs-assessment (Accessed: November 24, 2022).</a:t>
            </a:r>
          </a:p>
          <a:p>
            <a:pPr>
              <a:lnSpc>
                <a:spcPct val="120000"/>
              </a:lnSpc>
            </a:pPr>
            <a:r>
              <a:rPr lang="en-GB" sz="23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www.healthwatchbrightonandhove.co.uk. (2018). </a:t>
            </a:r>
            <a:r>
              <a:rPr lang="en-GB" sz="23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Prevalence of substance use by young people in Brighton and Hove </a:t>
            </a:r>
            <a:r>
              <a:rPr lang="en-GB" sz="23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| Healthwatch </a:t>
            </a:r>
            <a:r>
              <a:rPr lang="en-GB" sz="23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Brightonandhove</a:t>
            </a:r>
            <a:r>
              <a:rPr lang="en-GB" sz="23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 Available at: </a:t>
            </a:r>
            <a:r>
              <a:rPr lang="en-GB" sz="23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https://www.healthwatchbrightonandhove.co.uk/news/2018-10-08/prevalence-substance-use-young-people-brighton-and-hove</a:t>
            </a:r>
            <a:r>
              <a:rPr lang="en-GB" sz="23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en-GB" sz="2300" b="0" i="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(Accessed: November 24, 2022).</a:t>
            </a:r>
          </a:p>
          <a:p>
            <a:pPr>
              <a:lnSpc>
                <a:spcPct val="120000"/>
              </a:lnSpc>
            </a:pPr>
            <a:endParaRPr lang="en-GB" sz="2300" i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indent="0" algn="just">
              <a:lnSpc>
                <a:spcPct val="120000"/>
              </a:lnSpc>
              <a:spcBef>
                <a:spcPts val="0"/>
              </a:spcBef>
              <a:spcAft>
                <a:spcPts val="800"/>
              </a:spcAft>
              <a:buNone/>
            </a:pPr>
            <a:endParaRPr lang="en-GB" dirty="0">
              <a:solidFill>
                <a:schemeClr val="tx1"/>
              </a:solidFill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algn="just">
              <a:lnSpc>
                <a:spcPct val="120000"/>
              </a:lnSpc>
              <a:spcBef>
                <a:spcPts val="0"/>
              </a:spcBef>
              <a:spcAft>
                <a:spcPts val="800"/>
              </a:spcAft>
            </a:pPr>
            <a:endParaRPr lang="en-US" sz="1800" i="1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endParaRPr lang="en-US" b="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just">
              <a:lnSpc>
                <a:spcPct val="150000"/>
              </a:lnSpc>
            </a:pPr>
            <a:endParaRPr lang="en-US" b="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just">
              <a:lnSpc>
                <a:spcPct val="150000"/>
              </a:lnSpc>
            </a:pPr>
            <a:endParaRPr lang="en-IN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endParaRPr lang="en-GB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10654815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824</TotalTime>
  <Words>1674</Words>
  <Application>Microsoft Office PowerPoint</Application>
  <PresentationFormat>Widescreen</PresentationFormat>
  <Paragraphs>99</Paragraphs>
  <Slides>13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1" baseType="lpstr">
      <vt:lpstr>Arial</vt:lpstr>
      <vt:lpstr>Calibri</vt:lpstr>
      <vt:lpstr>Symbol</vt:lpstr>
      <vt:lpstr>Times New Roman</vt:lpstr>
      <vt:lpstr>Trebuchet MS</vt:lpstr>
      <vt:lpstr>Wingdings</vt:lpstr>
      <vt:lpstr>Wingdings 3</vt:lpstr>
      <vt:lpstr>Facet</vt:lpstr>
      <vt:lpstr>Assessment 1 Viva Voce         </vt:lpstr>
      <vt:lpstr>Community Development</vt:lpstr>
      <vt:lpstr>Introduction</vt:lpstr>
      <vt:lpstr>Aim of Community Development</vt:lpstr>
      <vt:lpstr>Issues within the Community </vt:lpstr>
      <vt:lpstr>Demographic Diversity in  Brighton &amp; Hove </vt:lpstr>
      <vt:lpstr>Stakeholders in the Development Program</vt:lpstr>
      <vt:lpstr>Technologies in Community Development</vt:lpstr>
      <vt:lpstr>Theoretical Framework </vt:lpstr>
      <vt:lpstr>Policies and legislation that impact the growth and support of the Communities of Brighton &amp; Hove</vt:lpstr>
      <vt:lpstr>Barriers to Community Development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Community Development</dc:title>
  <cp:lastModifiedBy>Daniel Hutuleac</cp:lastModifiedBy>
  <cp:revision>32</cp:revision>
  <dcterms:created xsi:type="dcterms:W3CDTF">2022-11-23T13:44:41Z</dcterms:created>
  <dcterms:modified xsi:type="dcterms:W3CDTF">2022-11-28T23:17:18Z</dcterms:modified>
</cp:coreProperties>
</file>