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64" r:id="rId4"/>
    <p:sldId id="257" r:id="rId5"/>
    <p:sldId id="259" r:id="rId6"/>
    <p:sldId id="260" r:id="rId7"/>
    <p:sldId id="261" r:id="rId8"/>
    <p:sldId id="262" r:id="rId9"/>
    <p:sldId id="263" r:id="rId10"/>
    <p:sldId id="258" r:id="rId11"/>
    <p:sldId id="285" r:id="rId12"/>
    <p:sldId id="288" r:id="rId13"/>
    <p:sldId id="289" r:id="rId14"/>
    <p:sldId id="272" r:id="rId15"/>
    <p:sldId id="290" r:id="rId16"/>
    <p:sldId id="292" r:id="rId17"/>
    <p:sldId id="293" r:id="rId18"/>
    <p:sldId id="291" r:id="rId19"/>
    <p:sldId id="280" r:id="rId20"/>
    <p:sldId id="303" r:id="rId21"/>
    <p:sldId id="304" r:id="rId22"/>
    <p:sldId id="305" r:id="rId23"/>
    <p:sldId id="297" r:id="rId24"/>
    <p:sldId id="298" r:id="rId25"/>
    <p:sldId id="268" r:id="rId26"/>
    <p:sldId id="270" r:id="rId27"/>
    <p:sldId id="271" r:id="rId28"/>
    <p:sldId id="296" r:id="rId29"/>
    <p:sldId id="283" r:id="rId30"/>
    <p:sldId id="284" r:id="rId31"/>
    <p:sldId id="300" r:id="rId32"/>
    <p:sldId id="301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49C3B-72C6-4779-8765-509742387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9AD4BE-E13B-4C7B-BBA6-E7C4DAABDA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AF0CEB-F7E6-417D-B808-56093C932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B2AB77-9CB9-4AE1-8BD7-2A915ABE5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9D9B45-6AF0-41F4-B9E8-0D171EF59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044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481A5-503D-4D5E-847B-B9CFC53AD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0FF28-0644-45F5-BCBF-BCCBCF317D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B6D5D-DE5A-4882-B163-2A908BD1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4BFD84-DE26-440D-93B2-10EBF5630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F8A57-F4FD-469D-9D8B-8115A889D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269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64E4-ACFF-46F1-ADC6-1E20847F4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9E5C11-4F7B-45F8-B4BE-2D7A30CEF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C78035-5398-4EE5-AF42-7F5B48F4B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D842A-9D3F-4A43-B43C-F7192323C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1365B8-2CEA-40A8-97FA-CB81AC4DF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156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5823E-49C9-4AB1-95A9-5A79C5D31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F4DC59-FC4D-4885-8BB7-478E586805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E19204-CA15-4A9F-8BD7-79F8CA7F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C307B-BE75-4C00-B315-74FD63FCB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4A404B-C5B7-45F4-9FF6-9D7CF25FD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B6E58C-1567-41A6-9F08-A1BA63E9C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28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08A29-D060-4CB2-8274-896331ECA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FFAD2E-7E54-4B37-8430-DC4BAC8638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6F417A-FEA9-46DB-AD14-55299AF524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B39BE0-D886-4CBB-A5FF-B41869B5CD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48F382-FE09-469F-B154-1F4F6F050F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AF15C3-4467-4DC1-AD30-F8365FF50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24DDFD-DEA2-4FEA-80FD-B93B7D5316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6FFD1B-98DB-4032-A890-CA795547E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405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7DAFE-317F-4F06-91D1-79E5C85C5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4C5F8F-31BF-4657-80B3-51928BF25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81980A-69BA-42E8-A113-E176FA8A6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316687-E1B3-401A-A1D9-4319A95AF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432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564701-110D-41C8-B6FB-F0B0FB614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2701D9-81BD-49A2-B3FA-E823FD86A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043B45-3D74-4540-8037-F34CB9926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636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EF9DB-8BB3-4AFC-A626-548D0B7B9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CE84B-127A-420F-86C1-B7111083BA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B9BC32-F60B-4998-81FA-8952F3D6D8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83BC11-0617-4BCC-B7EB-C8F949A19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C7BADD-3137-494D-8306-73D9A1482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3E3CCF-8166-43D9-A84C-E68221773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5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BAE4B-FDD5-42A1-878D-DD68CE1D5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3369BC-4DBD-4D26-B3C2-68511A42FC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1C554F-06F5-4824-AAAE-7501BAE5F1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35BF31-9163-46E0-BE8A-8D6537649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B394F7-BD8A-4EEC-949E-84B7F6EB7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3782C1-8795-4F3F-A808-85519A6BB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067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6BB02-4E2C-4579-8256-EA1FF68ED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769216-A23F-492C-95F9-CB33F24B84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D0B4E7-639A-4249-A507-0F652AFCD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D9C6DF-8C45-4586-94BB-E3AAC37A6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1BE15-2BCC-41B1-8156-D00FE5CDF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687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310395-E28C-4FBD-8D13-094EC71C86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DE2721-3432-4C63-B648-63E42D66BD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90510-D715-4FED-B766-3B40D1316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2F5311-0AD0-490A-A3A6-97ACFEEA1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7DD697-5F45-4BD5-B0BA-4D5E3CA3F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554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0C1346-2D33-4DC8-A23E-9B4EF9B18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A4351A-D5B6-4182-9AE9-1A86DD6AAA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CE769-E546-4490-9273-C418C7237F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FA943-AA18-4ABD-A6D5-67B33060824E}" type="datetimeFigureOut">
              <a:rPr lang="en-GB" smtClean="0"/>
              <a:t>21/03/2019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ACD37-FEFF-444C-9C1A-3BFB33072E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E0F6C5-2B48-4673-9636-524AFF56DE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28C4A-CDFE-412D-84FD-F41EA8AEF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22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7A141-0B8F-4A06-BAF6-C55ED22308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Construction Technology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7F6394-F382-4A05-A256-CE41CE632F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b="1" u="sng" dirty="0"/>
              <a:t>CLADDING TO FRAMED BUILDINGS</a:t>
            </a:r>
            <a:r>
              <a:rPr lang="en-GB" alt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8625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5911E3A-C35B-4EF7-A355-B84E9A14A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21ADB3D-AD65-44B4-847D-5E90E90A5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CF580C70-814C-4845-B645-919BFFBD16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34D7BF57-4CAA-45B2-9EF0-0AA1FCF70B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7886F306-C03A-40C6-8FD5-DCE3D4595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2FDC9A36-C7C3-47D7-A64E-ED25C47EC7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BB19BC37-158A-43DC-9A9E-E45CC71954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077654CC-108F-48D5-B5E9-437F164F52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A3CF3A63-1C1E-4E85-A78A-FDC16431E3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8740FC9A-72DD-4D9B-BA25-1CCED13524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7FBF5743-F2AE-4D0D-BCD1-01F7686D0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CED32316-D4F7-4795-BBE0-DEBB60E27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583B23C9-B9B7-4E93-9538-CBE316F83F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5B144260-9F2C-4ADB-A37C-1CFB4B428B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53FF918D-79D3-4F55-A68C-0DD5880DAB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B9FC1440-933F-44FE-8D77-4827DD0F99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0F67F308-A67C-4D2E-B081-59BB31D8E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80112F01-90EB-4AEC-A39C-5C6875FFB9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893F6B05-90EB-4C75-A0F0-C7247553BD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227B563B-E0C0-4D81-966D-B5E2DBAAE8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130DF93D-D1FF-477A-BDCE-C8B01C3B47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44ED67A1-C6FE-4AC8-8473-11DAC03DCD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213A54F3-15FA-4C8F-8ABF-CE77E72196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F8A7F7F-DD1A-4F41-98AC-B9CE2A620C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CEF47228-EB7C-4EBA-BE01-DA6CB24102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22">
              <a:extLst>
                <a:ext uri="{FF2B5EF4-FFF2-40B4-BE49-F238E27FC236}">
                  <a16:creationId xmlns:a16="http://schemas.microsoft.com/office/drawing/2014/main" id="{3D2FD25A-EFFD-4F5C-9258-981F5907DE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CF573BC-A06F-4036-A3A8-9D07DDE622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66179C-5E22-4901-902D-7A600A038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7" y="2415322"/>
            <a:ext cx="3451730" cy="2399869"/>
          </a:xfrm>
        </p:spPr>
        <p:txBody>
          <a:bodyPr>
            <a:normAutofit/>
          </a:bodyPr>
          <a:lstStyle/>
          <a:p>
            <a:pPr algn="ctr"/>
            <a:r>
              <a:rPr lang="en-GB" sz="4000">
                <a:solidFill>
                  <a:srgbClr val="FFFFFF"/>
                </a:solidFill>
              </a:rPr>
              <a:t>Cladding - What is it?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2008B9-EBC9-4701-B771-023CE35CFA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0640" y="804672"/>
            <a:ext cx="6281928" cy="5248656"/>
          </a:xfrm>
        </p:spPr>
        <p:txBody>
          <a:bodyPr anchor="ctr">
            <a:norm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Cladding is the application of one material over another to provide a skin or layer. In construction, cladding is used to provide a degree of thermal insulation and weather resistance, and to improve the appearance of buildings.</a:t>
            </a:r>
          </a:p>
        </p:txBody>
      </p:sp>
    </p:spTree>
    <p:extLst>
      <p:ext uri="{BB962C8B-B14F-4D97-AF65-F5344CB8AC3E}">
        <p14:creationId xmlns:p14="http://schemas.microsoft.com/office/powerpoint/2010/main" val="460730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C2A3E-941C-4BCB-AB78-C56D5E977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C91D06-7462-4987-B967-B1E236B5CC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The choice of cladding materials is vast.</a:t>
            </a:r>
          </a:p>
          <a:p>
            <a:r>
              <a:rPr lang="en-GB" altLang="en-US" dirty="0"/>
              <a:t>Cladding has a major effect on the structure</a:t>
            </a:r>
          </a:p>
          <a:p>
            <a:pPr lvl="1"/>
            <a:r>
              <a:rPr lang="en-GB" altLang="en-US" dirty="0"/>
              <a:t>Aesthetic </a:t>
            </a:r>
          </a:p>
          <a:p>
            <a:pPr lvl="1"/>
            <a:r>
              <a:rPr lang="en-GB" altLang="en-US" dirty="0"/>
              <a:t>Internal performance</a:t>
            </a:r>
          </a:p>
          <a:p>
            <a:pPr lvl="1"/>
            <a:r>
              <a:rPr lang="en-GB" altLang="en-US" dirty="0"/>
              <a:t>Durability</a:t>
            </a:r>
          </a:p>
          <a:p>
            <a:pPr lvl="1"/>
            <a:r>
              <a:rPr lang="en-GB" altLang="en-US" dirty="0"/>
              <a:t>Structural frame loading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0635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B3562-7B98-4AF5-A536-4710401A9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/>
              <a:t>PERFORMANCE REQUIREMENTS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22C71-FA53-4299-AE82-7CDE429259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515600" cy="4351338"/>
          </a:xfrm>
        </p:spPr>
        <p:txBody>
          <a:bodyPr/>
          <a:lstStyle/>
          <a:p>
            <a:pPr marL="533400" indent="-533400">
              <a:buNone/>
            </a:pPr>
            <a:r>
              <a:rPr lang="en-GB" altLang="en-US" b="1" dirty="0"/>
              <a:t>1.	Overall design considerations</a:t>
            </a:r>
            <a:endParaRPr lang="en-US" altLang="en-US" dirty="0"/>
          </a:p>
          <a:p>
            <a:pPr marL="533400" indent="-533400">
              <a:buNone/>
            </a:pPr>
            <a:r>
              <a:rPr lang="en-GB" altLang="en-US" b="1" dirty="0"/>
              <a:t>2.	Conditions required in the building</a:t>
            </a:r>
            <a:endParaRPr lang="en-US" altLang="en-US" dirty="0"/>
          </a:p>
          <a:p>
            <a:pPr marL="533400" indent="-533400">
              <a:buNone/>
            </a:pPr>
            <a:r>
              <a:rPr lang="en-GB" altLang="en-US" b="1" dirty="0"/>
              <a:t>3.	Natural forces</a:t>
            </a:r>
            <a:endParaRPr lang="en-US" altLang="en-US" dirty="0"/>
          </a:p>
          <a:p>
            <a:pPr marL="533400" indent="-533400">
              <a:buFontTx/>
              <a:buAutoNum type="arabicPeriod" startAt="4"/>
            </a:pPr>
            <a:r>
              <a:rPr lang="en-GB" altLang="en-US" b="1" dirty="0"/>
              <a:t>Performance requirements for fabric</a:t>
            </a:r>
            <a:r>
              <a:rPr lang="en-GB" altLang="en-US" b="1" dirty="0">
                <a:latin typeface="Times New Roman" panose="02020603050405020304" pitchFamily="18" charset="0"/>
              </a:rPr>
              <a:t> </a:t>
            </a:r>
            <a:endParaRPr lang="en-GB" altLang="en-US" b="1" dirty="0"/>
          </a:p>
          <a:p>
            <a:pPr marL="533400" indent="-533400">
              <a:buFontTx/>
              <a:buAutoNum type="arabicPeriod" startAt="4"/>
            </a:pPr>
            <a:r>
              <a:rPr lang="en-GB" altLang="en-US" b="1" dirty="0"/>
              <a:t>Finishes</a:t>
            </a:r>
            <a:endParaRPr lang="en-US" alt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859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9C885-46D3-474E-B3CF-53B897EDA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Overall design considerations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8847D-EF91-4751-BD45-7C2DD99998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en-GB" altLang="en-US" dirty="0"/>
              <a:t>Cladding must perform a number of functions</a:t>
            </a:r>
            <a:endParaRPr lang="en-US" altLang="en-US" dirty="0"/>
          </a:p>
          <a:p>
            <a:pPr algn="just"/>
            <a:r>
              <a:rPr lang="en-GB" altLang="en-US" dirty="0"/>
              <a:t>Stable</a:t>
            </a:r>
            <a:endParaRPr lang="en-US" altLang="en-US" dirty="0"/>
          </a:p>
          <a:p>
            <a:pPr algn="just"/>
            <a:r>
              <a:rPr lang="en-GB" altLang="en-US" dirty="0"/>
              <a:t>Strong</a:t>
            </a:r>
            <a:endParaRPr lang="en-US" altLang="en-US" dirty="0"/>
          </a:p>
          <a:p>
            <a:pPr algn="just"/>
            <a:r>
              <a:rPr lang="en-GB" altLang="en-US" dirty="0"/>
              <a:t>Resistant to elements</a:t>
            </a:r>
            <a:endParaRPr lang="en-US" altLang="en-US" dirty="0"/>
          </a:p>
          <a:p>
            <a:pPr algn="just"/>
            <a:r>
              <a:rPr lang="en-GB" altLang="en-US" dirty="0"/>
              <a:t>Fire resistant</a:t>
            </a:r>
            <a:endParaRPr lang="en-US" altLang="en-US" dirty="0"/>
          </a:p>
          <a:p>
            <a:pPr algn="just"/>
            <a:r>
              <a:rPr lang="en-GB" altLang="en-US" dirty="0"/>
              <a:t>Acoustic and thermal properties</a:t>
            </a:r>
            <a:endParaRPr lang="en-US" altLang="en-US" dirty="0"/>
          </a:p>
          <a:p>
            <a:pPr algn="just"/>
            <a:r>
              <a:rPr lang="en-GB" altLang="en-US" dirty="0"/>
              <a:t>Resist erosion and corrosion</a:t>
            </a:r>
            <a:endParaRPr lang="en-US" altLang="en-US" dirty="0"/>
          </a:p>
          <a:p>
            <a:pPr algn="just"/>
            <a:r>
              <a:rPr lang="en-GB" altLang="en-US" dirty="0"/>
              <a:t>Aesthetic</a:t>
            </a:r>
            <a:endParaRPr lang="en-US" altLang="en-US" dirty="0"/>
          </a:p>
          <a:p>
            <a:pPr algn="just"/>
            <a:r>
              <a:rPr lang="en-GB" altLang="en-US" dirty="0"/>
              <a:t>Thermal expansion/joints</a:t>
            </a:r>
            <a:endParaRPr lang="en-US" altLang="en-US" dirty="0"/>
          </a:p>
          <a:p>
            <a:pPr algn="just"/>
            <a:r>
              <a:rPr lang="en-GB" altLang="en-US" dirty="0"/>
              <a:t>Allow for frame tolerances/movement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7338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7C498-D6A2-401F-88BA-633D1C2E0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Conditions Required in the Building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12FC5-0526-41C6-8BCA-737F7D352E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altLang="en-US" dirty="0"/>
              <a:t>Daylight</a:t>
            </a:r>
          </a:p>
          <a:p>
            <a:r>
              <a:rPr lang="en-GB" altLang="en-US" dirty="0"/>
              <a:t>Solar radiation and glare</a:t>
            </a:r>
          </a:p>
          <a:p>
            <a:r>
              <a:rPr lang="en-GB" altLang="en-US" dirty="0"/>
              <a:t>View</a:t>
            </a:r>
          </a:p>
          <a:p>
            <a:r>
              <a:rPr lang="en-GB" altLang="en-US" dirty="0"/>
              <a:t>Rain barrier</a:t>
            </a:r>
          </a:p>
          <a:p>
            <a:r>
              <a:rPr lang="en-GB" altLang="en-US" dirty="0"/>
              <a:t>Ventilation and draughts</a:t>
            </a:r>
          </a:p>
          <a:p>
            <a:r>
              <a:rPr lang="en-GB" altLang="en-US" dirty="0"/>
              <a:t>Heat loss / cold areas</a:t>
            </a:r>
          </a:p>
          <a:p>
            <a:r>
              <a:rPr lang="en-GB" altLang="en-US" dirty="0"/>
              <a:t>Security</a:t>
            </a:r>
          </a:p>
          <a:p>
            <a:r>
              <a:rPr lang="en-GB" altLang="en-US" dirty="0"/>
              <a:t>Noise</a:t>
            </a:r>
          </a:p>
          <a:p>
            <a:r>
              <a:rPr lang="en-GB" altLang="en-US" dirty="0"/>
              <a:t>Fire proof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99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B2DC3-34C1-450B-BB5A-CAB04F8D4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Natural Forces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AD9716-7DF9-40AE-AA05-1A317FA420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Wind</a:t>
            </a:r>
          </a:p>
          <a:p>
            <a:pPr lvl="1"/>
            <a:r>
              <a:rPr lang="en-GB" altLang="en-US" dirty="0"/>
              <a:t>Location, Height, Topography</a:t>
            </a:r>
          </a:p>
          <a:p>
            <a:r>
              <a:rPr lang="en-GB" altLang="en-US" dirty="0"/>
              <a:t>Rain</a:t>
            </a:r>
          </a:p>
          <a:p>
            <a:pPr lvl="1"/>
            <a:r>
              <a:rPr lang="en-GB" altLang="en-US" dirty="0" err="1"/>
              <a:t>Location,intensity</a:t>
            </a:r>
            <a:r>
              <a:rPr lang="en-GB" altLang="en-US" dirty="0"/>
              <a:t>, time, associated with wind.</a:t>
            </a:r>
          </a:p>
          <a:p>
            <a:r>
              <a:rPr lang="en-GB" altLang="en-US" dirty="0"/>
              <a:t>Frost</a:t>
            </a:r>
          </a:p>
          <a:p>
            <a:r>
              <a:rPr lang="en-GB" altLang="en-US" dirty="0"/>
              <a:t>Chemical and biological degradation</a:t>
            </a:r>
          </a:p>
          <a:p>
            <a:r>
              <a:rPr lang="en-GB" altLang="en-US" dirty="0"/>
              <a:t>Earthquakes and vibration.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874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F399D-07DB-42A7-9F21-70B61C271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Performance requirements of fabric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B2C44-7AD1-48FE-9B2A-B0862FB840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Appearance</a:t>
            </a:r>
          </a:p>
          <a:p>
            <a:pPr lvl="1"/>
            <a:r>
              <a:rPr lang="en-GB" altLang="en-US" dirty="0"/>
              <a:t>Colour, texture, width of joints</a:t>
            </a:r>
          </a:p>
          <a:p>
            <a:r>
              <a:rPr lang="en-GB" altLang="en-US" dirty="0"/>
              <a:t>Geometry</a:t>
            </a:r>
          </a:p>
          <a:p>
            <a:pPr lvl="1"/>
            <a:r>
              <a:rPr lang="en-GB" altLang="en-US" dirty="0"/>
              <a:t> Dimensional co ordination, joints, tolerance &amp; fit</a:t>
            </a:r>
          </a:p>
          <a:p>
            <a:r>
              <a:rPr lang="en-GB" altLang="en-US" dirty="0"/>
              <a:t>Security</a:t>
            </a:r>
          </a:p>
          <a:p>
            <a:r>
              <a:rPr lang="en-GB" altLang="en-US" dirty="0"/>
              <a:t>Maintenance</a:t>
            </a:r>
          </a:p>
          <a:p>
            <a:r>
              <a:rPr lang="en-GB" altLang="en-US" dirty="0"/>
              <a:t>Construction</a:t>
            </a:r>
          </a:p>
          <a:p>
            <a:pPr lvl="1"/>
            <a:r>
              <a:rPr lang="en-GB" altLang="en-US" dirty="0"/>
              <a:t>Handling, storage, ease of fixing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4736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286A2-2B9A-4E73-928B-A5FC0ED48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Finishes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24387-99B6-4576-AF88-0E94BCF987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Load bearing units </a:t>
            </a:r>
            <a:r>
              <a:rPr lang="en-GB" altLang="en-US" dirty="0">
                <a:latin typeface="Times New Roman" panose="02020603050405020304" pitchFamily="18" charset="0"/>
              </a:rPr>
              <a:t>–</a:t>
            </a:r>
            <a:r>
              <a:rPr lang="en-GB" altLang="en-US" dirty="0"/>
              <a:t> brick, block</a:t>
            </a:r>
          </a:p>
          <a:p>
            <a:r>
              <a:rPr lang="en-GB" altLang="en-US" dirty="0"/>
              <a:t>Small units to frames </a:t>
            </a:r>
            <a:r>
              <a:rPr lang="en-GB" altLang="en-US" dirty="0">
                <a:latin typeface="Times New Roman" panose="02020603050405020304" pitchFamily="18" charset="0"/>
              </a:rPr>
              <a:t>–</a:t>
            </a:r>
            <a:r>
              <a:rPr lang="en-GB" altLang="en-US" dirty="0"/>
              <a:t> masonry</a:t>
            </a:r>
          </a:p>
          <a:p>
            <a:r>
              <a:rPr lang="en-GB" altLang="en-US" dirty="0"/>
              <a:t>Large units </a:t>
            </a:r>
            <a:r>
              <a:rPr lang="en-GB" altLang="en-US" dirty="0">
                <a:latin typeface="Times New Roman" panose="02020603050405020304" pitchFamily="18" charset="0"/>
              </a:rPr>
              <a:t>–</a:t>
            </a:r>
            <a:r>
              <a:rPr lang="en-GB" altLang="en-US" dirty="0"/>
              <a:t> metal, PCC, GRC, GRP, composites</a:t>
            </a:r>
          </a:p>
          <a:p>
            <a:r>
              <a:rPr lang="en-GB" altLang="en-US" dirty="0"/>
              <a:t>Curtain Walling </a:t>
            </a:r>
            <a:r>
              <a:rPr lang="en-GB" altLang="en-US" dirty="0">
                <a:latin typeface="Times New Roman" panose="02020603050405020304" pitchFamily="18" charset="0"/>
              </a:rPr>
              <a:t>–</a:t>
            </a:r>
            <a:r>
              <a:rPr lang="en-GB" altLang="en-US" dirty="0"/>
              <a:t> Any prefabricated framework with an infill of glazing and. or panels of other materials, supported by structural frame.</a:t>
            </a:r>
          </a:p>
          <a:p>
            <a:pPr marL="0" indent="0">
              <a:buNone/>
            </a:pPr>
            <a:r>
              <a:rPr lang="en-GB" altLang="en-US" dirty="0"/>
              <a:t>PCC – Pre-cast concrete</a:t>
            </a:r>
          </a:p>
          <a:p>
            <a:pPr marL="0" indent="0">
              <a:buNone/>
            </a:pPr>
            <a:r>
              <a:rPr lang="en-GB" altLang="en-US" dirty="0"/>
              <a:t>GRC – Glass reinforced concrete (fibreglass)</a:t>
            </a:r>
          </a:p>
          <a:p>
            <a:pPr marL="0" indent="0">
              <a:buNone/>
            </a:pPr>
            <a:r>
              <a:rPr lang="en-GB" altLang="en-US" dirty="0"/>
              <a:t>GRP – Glass reinforced plastic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7707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BB16F-FA5D-4011-B2AA-C865B39D0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Curtain Walling </a:t>
            </a:r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1AFDFF57-94EE-42DE-BC42-9525EB0937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b="63384"/>
          <a:stretch/>
        </p:blipFill>
        <p:spPr>
          <a:xfrm>
            <a:off x="1670539" y="1637433"/>
            <a:ext cx="9683262" cy="33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9174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F4FCC-113A-4328-8CFC-B37577E00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919910-BC16-4539-B675-12B6D8F741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Rainscreen cladding is a form of weather cladding designed to protect against the elements, but also offers thermal insulation. The cladding does not itself need to be waterproof, merely a control element: it may serve only to direct water or wind safely away in order to control run-off and prevent its infiltration into the building structure. Cladding may also be a control element for noise, either entering or escaping. Cladding can become a fire risk by design or material.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3058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65309-0042-4F6B-A7DD-12FDF5320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418A1397-1B94-4A3D-896F-A11DFD6D2D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t="36498" b="28680"/>
          <a:stretch/>
        </p:blipFill>
        <p:spPr>
          <a:xfrm>
            <a:off x="838199" y="1948899"/>
            <a:ext cx="9512655" cy="2916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554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27BC9-A15B-4A30-9664-9D7E44FD0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46C9A93F-EF10-45D5-BB36-376895131F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t="69058"/>
          <a:stretch/>
        </p:blipFill>
        <p:spPr>
          <a:xfrm>
            <a:off x="924517" y="1882043"/>
            <a:ext cx="9349764" cy="2547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793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358E3-0608-4C76-9A01-1073B092A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572E4CE1-AAE7-46E1-915C-A45F70C644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504133" y="171693"/>
            <a:ext cx="5687867" cy="632118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2DF6CE1-8A92-47E0-9261-117B451AFBF6}"/>
              </a:ext>
            </a:extLst>
          </p:cNvPr>
          <p:cNvSpPr/>
          <p:nvPr/>
        </p:nvSpPr>
        <p:spPr>
          <a:xfrm>
            <a:off x="1515953" y="2394328"/>
            <a:ext cx="3931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Pressure Equalised Rain-screen cladding</a:t>
            </a:r>
          </a:p>
        </p:txBody>
      </p:sp>
    </p:spTree>
    <p:extLst>
      <p:ext uri="{BB962C8B-B14F-4D97-AF65-F5344CB8AC3E}">
        <p14:creationId xmlns:p14="http://schemas.microsoft.com/office/powerpoint/2010/main" val="342987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04037-62D6-45D5-8CBE-0F56CE83A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2B5B1AF0-C323-42B5-947E-8EB7EC8D2D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836405"/>
            <a:ext cx="10106608" cy="608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6380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D64AD3-3037-45D2-81DF-13AD3CFA6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2">
            <a:extLst>
              <a:ext uri="{FF2B5EF4-FFF2-40B4-BE49-F238E27FC236}">
                <a16:creationId xmlns:a16="http://schemas.microsoft.com/office/drawing/2014/main" id="{794588E7-EB3F-4F14-9EB5-C2E1ED4A39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51721" y="436132"/>
            <a:ext cx="10039739" cy="591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6585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D0E11-8BF3-4A56-83A0-4589FC027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C193FE38-DE0B-4BF3-A131-A513F35A7C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23292" y="365125"/>
            <a:ext cx="9161585" cy="6150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8592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70F4E-2291-4989-8304-F6732E45B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2">
            <a:extLst>
              <a:ext uri="{FF2B5EF4-FFF2-40B4-BE49-F238E27FC236}">
                <a16:creationId xmlns:a16="http://schemas.microsoft.com/office/drawing/2014/main" id="{2BA9967A-41D9-4CC1-B67B-1D70298837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938264"/>
            <a:ext cx="10377196" cy="6045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1246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6A6B5-8F00-40FB-923A-CA77B1DDF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C2FE55B7-601F-4090-AF41-6DF556C49E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05069" y="879389"/>
            <a:ext cx="9535886" cy="573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8169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8956C-B50A-436C-8E30-BB1B18FE8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1F6BEFA-B549-4D8F-A535-AE431EAC28FE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30358" t="14425" r="32441" b="56721"/>
          <a:stretch/>
        </p:blipFill>
        <p:spPr bwMode="auto">
          <a:xfrm rot="21445182">
            <a:off x="1148455" y="626294"/>
            <a:ext cx="10078291" cy="55411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4107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CAED2-0E8F-400A-AD4A-4947B2685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64C2F36-742F-4A43-9237-E0CCD56BD46B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31178" t="42464" r="31530" b="32087"/>
          <a:stretch/>
        </p:blipFill>
        <p:spPr bwMode="auto">
          <a:xfrm rot="21422232">
            <a:off x="1049889" y="967192"/>
            <a:ext cx="10097852" cy="43417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042812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CD3CD-FAD5-45E1-A1FB-C51C3CBE3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2FCF42D-A3C6-4E92-85F0-2DD9F979DE50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30905" t="67586" r="35624" b="4202"/>
          <a:stretch/>
        </p:blipFill>
        <p:spPr bwMode="auto">
          <a:xfrm rot="21383359">
            <a:off x="1275924" y="632098"/>
            <a:ext cx="9829590" cy="52810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364564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93BEF-B4F7-4C02-B9C3-4500BDECF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Curtain Walls</a:t>
            </a:r>
            <a:br>
              <a:rPr lang="en-GB" dirty="0"/>
            </a:b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79FCCFE-C911-42AB-A3DB-0230A77963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405" t="22588" r="27191" b="20883"/>
          <a:stretch/>
        </p:blipFill>
        <p:spPr>
          <a:xfrm>
            <a:off x="2055303" y="1098958"/>
            <a:ext cx="7774778" cy="544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1571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1A1B3-D178-4246-9ACF-C0CBB5BD4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B198B5B-7D5D-4D2F-A6B0-2129308F8C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233" t="34811" r="50000" b="7965"/>
          <a:stretch/>
        </p:blipFill>
        <p:spPr>
          <a:xfrm>
            <a:off x="740627" y="365124"/>
            <a:ext cx="4770939" cy="620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083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9138D-BF00-4344-A95F-F34600DEB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70DB66F1-2213-44D1-A1DB-D761F513E6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87338" y="1690688"/>
            <a:ext cx="8871265" cy="4009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5600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77FD2-763E-411C-9AB5-1DFA48D2D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79FA0B84-FC44-4BA9-BD67-14477D9D17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6428" y="365125"/>
            <a:ext cx="8376273" cy="612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5449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A09F9-D97D-40D2-99B4-CFDCAF92C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BBDC4239-1B65-412A-A307-C35881C03B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5166" y="365125"/>
            <a:ext cx="6337520" cy="5995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4840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A53B0-8B1D-443D-BD2C-F116F92AF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2">
            <a:extLst>
              <a:ext uri="{FF2B5EF4-FFF2-40B4-BE49-F238E27FC236}">
                <a16:creationId xmlns:a16="http://schemas.microsoft.com/office/drawing/2014/main" id="{6AC30AB5-35C5-4A55-BC05-2C088EAE70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81808" y="1124419"/>
            <a:ext cx="5833188" cy="5368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3097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B33D3-B84A-4839-B5D9-A2BE596DC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">
            <a:extLst>
              <a:ext uri="{FF2B5EF4-FFF2-40B4-BE49-F238E27FC236}">
                <a16:creationId xmlns:a16="http://schemas.microsoft.com/office/drawing/2014/main" id="{39B0873D-23E2-40E8-B147-8552A6044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93871" y="524362"/>
            <a:ext cx="6041037" cy="587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971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D3336-AEC4-48AB-8315-4DCFFB281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14">
            <a:extLst>
              <a:ext uri="{FF2B5EF4-FFF2-40B4-BE49-F238E27FC236}">
                <a16:creationId xmlns:a16="http://schemas.microsoft.com/office/drawing/2014/main" id="{9050C313-F191-45A3-8055-6F79667127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8199" y="541947"/>
            <a:ext cx="10729147" cy="5595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9178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78A2F-B4A6-4A0C-BD46-E1D22D705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what can go wrong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5BA1D79-6B90-41CD-92A8-E50ED6FDBF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474" t="27091" r="25672" b="13364"/>
          <a:stretch/>
        </p:blipFill>
        <p:spPr>
          <a:xfrm>
            <a:off x="801848" y="1690687"/>
            <a:ext cx="7310306" cy="501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1816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94959-5DC6-4110-84E4-B4D99CFA9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0F43ECC-C716-4756-9398-5C8BCEE0B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716" t="26019" r="25998" b="8930"/>
          <a:stretch/>
        </p:blipFill>
        <p:spPr>
          <a:xfrm>
            <a:off x="838200" y="365125"/>
            <a:ext cx="8112853" cy="614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637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369</Words>
  <Application>Microsoft Office PowerPoint</Application>
  <PresentationFormat>Widescreen</PresentationFormat>
  <Paragraphs>67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Office Theme</vt:lpstr>
      <vt:lpstr>Construction Technology </vt:lpstr>
      <vt:lpstr>Cladding - What is it?</vt:lpstr>
      <vt:lpstr>PowerPoint Presentation</vt:lpstr>
      <vt:lpstr>PERFORMANCE REQUIREMENTS</vt:lpstr>
      <vt:lpstr>Overall design considerations</vt:lpstr>
      <vt:lpstr>Conditions Required in the Building</vt:lpstr>
      <vt:lpstr>Natural Forces</vt:lpstr>
      <vt:lpstr>Performance requirements of fabric</vt:lpstr>
      <vt:lpstr>Finishes</vt:lpstr>
      <vt:lpstr>Curtain Walling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Curtain Walls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 what can go wrong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Construction Technology</dc:title>
  <dc:creator>Chris</dc:creator>
  <cp:lastModifiedBy>Chris</cp:lastModifiedBy>
  <cp:revision>8</cp:revision>
  <dcterms:created xsi:type="dcterms:W3CDTF">2019-03-12T11:22:27Z</dcterms:created>
  <dcterms:modified xsi:type="dcterms:W3CDTF">2019-03-21T16:02:11Z</dcterms:modified>
</cp:coreProperties>
</file>