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80" r:id="rId3"/>
    <p:sldId id="28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4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D023C-962D-4412-94A8-A88421A1875D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DA951-6708-4E76-AF5A-C7D553481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11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B9A0A5-9472-674F-9D55-2CFC2DF33C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295E5E-3F2E-3A44-981C-9AFC9D0D0E4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024795"/>
          </a:xfrm>
        </p:spPr>
        <p:txBody>
          <a:bodyPr lIns="0" tIns="0" rIns="0" bIns="0"/>
          <a:lstStyle/>
          <a:p>
            <a:pPr marL="215999" lvl="0" indent="-215999" hangingPunct="0"/>
            <a:r>
              <a:rPr lang="en-GB" sz="2000">
                <a:latin typeface="Arial" pitchFamily="18"/>
              </a:rPr>
              <a:t>DOUBLE LOOP LEARNING OCCURS WHEN ERROR IS DETECTED AND CORRECTED IN WAYS THAT INVOLVE THE MODIFICATION OF AN ORGANISATION’S </a:t>
            </a:r>
          </a:p>
          <a:p>
            <a:pPr marL="215999" lvl="0" indent="-215999" hangingPunct="0"/>
            <a:r>
              <a:rPr lang="en-GB" sz="2000">
                <a:latin typeface="Arial" pitchFamily="18"/>
              </a:rPr>
              <a:t>UNDERLYING NORMS, POLICIES AND OBJECTIVES’ Argyris and Schon, 1978 pp.23</a:t>
            </a:r>
          </a:p>
          <a:p>
            <a:pPr marL="215999" lvl="0" indent="-215999" hangingPunct="0"/>
            <a:endParaRPr lang="en-GB" sz="2000">
              <a:latin typeface="Arial" pitchFamily="18"/>
            </a:endParaRPr>
          </a:p>
          <a:p>
            <a:pPr marL="215999" lvl="0" indent="-215999" hangingPunct="0"/>
            <a:endParaRPr lang="en-GB" sz="2000">
              <a:latin typeface="Arial" pitchFamily="18"/>
            </a:endParaRPr>
          </a:p>
          <a:p>
            <a:pPr marL="215999" lvl="0" indent="-215999" hangingPunct="0"/>
            <a:r>
              <a:rPr lang="en-GB" sz="2000">
                <a:latin typeface="Arial" pitchFamily="18"/>
              </a:rPr>
              <a:t>David Boud acknowledging that he and his team failed to keep personal learning journals as part of their project into reflection (Boud 2001)</a:t>
            </a:r>
          </a:p>
          <a:p>
            <a:pPr marL="215999" lvl="0" indent="-215999" hangingPunct="0"/>
            <a:r>
              <a:rPr lang="en-GB" sz="2000">
                <a:latin typeface="Arial" pitchFamily="18"/>
              </a:rPr>
              <a:t>Fiona Pilkington &amp; her daughter Francesca – Leicestershire. Police service engaged in single loop learning</a:t>
            </a:r>
          </a:p>
          <a:p>
            <a:pPr marL="215999" lvl="0" indent="-215999" hangingPunct="0"/>
            <a:endParaRPr lang="en-GB" sz="2000">
              <a:latin typeface="Arial" pitchFamily="18"/>
            </a:endParaRPr>
          </a:p>
          <a:p>
            <a:pPr marL="215999" lvl="0" indent="-215999" hangingPunct="0"/>
            <a:r>
              <a:rPr lang="en-GB" sz="2000">
                <a:latin typeface="Arial" pitchFamily="18"/>
              </a:rPr>
              <a:t>Also the issue for canteens eg SWP and their coffee shop being removed to Tescos – individual depts made their own tea and coffee. The incoming chief asked what could he do to make an immediate impact – answer – reintroduce a coffee shop.</a:t>
            </a:r>
          </a:p>
        </p:txBody>
      </p:sp>
    </p:spTree>
    <p:extLst>
      <p:ext uri="{BB962C8B-B14F-4D97-AF65-F5344CB8AC3E}">
        <p14:creationId xmlns:p14="http://schemas.microsoft.com/office/powerpoint/2010/main" val="188059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BEAR IN MIND!</a:t>
            </a:r>
          </a:p>
          <a:p>
            <a:endParaRPr lang="en-GB" dirty="0"/>
          </a:p>
          <a:p>
            <a:r>
              <a:rPr lang="en-GB" dirty="0"/>
              <a:t>Reflection as a means of looking </a:t>
            </a:r>
            <a:r>
              <a:rPr lang="en-GB" baseline="0" dirty="0"/>
              <a:t>forward and anticipating events </a:t>
            </a:r>
            <a:r>
              <a:rPr lang="en-GB" baseline="0" dirty="0" err="1"/>
              <a:t>eg</a:t>
            </a:r>
            <a:r>
              <a:rPr lang="en-GB" baseline="0" dirty="0"/>
              <a:t> crucible moments slide earlier (Greenwood 1993)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F97C6B4-D8CB-46A3-9106-3A014F3A078A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141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9712B-A766-47A6-AB11-14BEFBFAEA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3AB5F-7AD0-4C8A-98A8-81439AEF9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9A777-2A68-4164-B602-5B4D47F51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32490-6E41-4363-9828-2D98AF8CE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EA55F-35D9-4A5D-A4D8-61B30F7ED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89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AD68-7E51-4DBA-B1F0-E02008281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48F9C-4EBD-4384-9ADE-BD4053485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66E2D-CFBB-4599-9DED-BCF6864E0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00557-F639-44AA-9E2E-A42AB98B7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695B4-8FE5-4B40-B47F-6E1197E2C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95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9EC8-FB9C-4794-B5D0-F4B0FEC3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134B4-A174-48D4-872D-9A8A51C8A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5A1D4-69DE-4EF2-A790-37285A38F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EAE03-B506-4585-A370-0AC59BC26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F36C5-EA48-4A60-9CE4-1F5DBA564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650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14948-BF1E-4E1D-B695-4E112B666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8C2E9-10C1-4D6E-9A00-3D09177BC8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2A4CE-BFE4-4C4B-944C-2CC80AC2C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D6EE9-605E-4B09-8D97-CCC66D983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E9A79D-7683-47D7-8E13-3D725E187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34335-57C7-41F7-AFC1-D2A180C45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62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444-EEAD-4DD8-89DA-FA8C39110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43E01-A01F-4A4C-87B6-2E559BDB7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E852C7-5A88-4847-9228-5AB221134A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CE6C7D-CC7F-45E9-86D0-68A6E3E831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40149F-B0E9-4717-B458-4F1E37D32D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88DFE8-94EC-4F4B-885E-B8FA15BD7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0024C6-48DE-458C-A518-BFE52ECAB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2990AC-F9C9-48DA-9BFB-96B60BB9F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49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BE35-EB80-4799-8C3B-1DB0DD9FC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52B358-79E2-4C91-95B6-BA3F09254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C8445D-AB94-43B5-83D7-94AA8CAD1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E6975F-793C-4138-BC25-D39FA4351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92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B9A35D-AC9C-4892-8AB1-C9CB50176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EF20A7-3022-48CC-9580-A2506ACB9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2D7344-C462-46A5-B88D-15B0FABC8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44FBF-57BB-454A-8D83-6C3925149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F5BE6-BDB0-4D08-9327-7C6962607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CF713F-09A3-4BBE-8F46-E68F56EB64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6DBE1-FCE5-4CF4-B8E0-A60BC672B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49EDFC-72C0-421B-973F-9B716BF1F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ACA0C-CE87-46C6-BBB5-A77207854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82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C3CE3-3E9C-4722-A436-5F68C2A85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615C83-7648-4E0C-B3B0-CDCF892957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75599-543F-4C2D-A033-93895308EE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AE40B8-815F-4C76-A7AD-7765CFB44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44B38D-2CA8-4729-805C-4CFE2B184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9FD6B1-262C-414B-841D-E1AF9541A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10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B9402-2295-4795-BBE6-88FF1EC11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FE42E5-DDD2-4E2C-AF79-EC81DEA62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513F3-0D5F-4213-97D2-27D3BC8F4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11B1A-3825-45BF-B06F-BB3481843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989E3-2E37-4C06-9028-C2481615E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167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492F3F-0C52-426B-9A15-C77560B236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0E2D4-730B-4C88-B952-A4948B94F1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560F0-B916-4E6E-A320-15330DE2F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03A84-C111-40FB-AD8A-73D2B3814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3D538-9559-45E2-B4A6-200E6A89A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231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C7B33-A534-B64D-B08A-0D2CF13A95F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13055A-E784-6041-A15E-5C1652A727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CDF2B0-5FB3-7C49-BF2B-71125AE07BEF}" type="datetime1">
              <a:rPr lang="en-US"/>
              <a:pPr lvl="0"/>
              <a:t>6/10/20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FEE921-E75C-D942-9770-2C63E698BA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D26D77-1119-8442-88D8-2C356ABF23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B1C722-63C3-0C41-A97B-9A3DA6E6BBAA}" type="slidenum">
              <a:t>‹#›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FC5AC71-9CE4-FA44-8DF3-4E187D60456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601" y="1604516"/>
            <a:ext cx="10972324" cy="4525923"/>
          </a:xfrm>
        </p:spPr>
        <p:txBody>
          <a:bodyPr lIns="0" tIns="0" rIns="0" bIns="0"/>
          <a:lstStyle>
            <a:lvl1pPr hangingPunct="0">
              <a:buNone/>
              <a:defRPr lang="en-GB"/>
            </a:lvl1pPr>
          </a:lstStyle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95486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46CA95-7EF1-4C85-AB1F-E0618D873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7F40CA-6284-4A6F-8D82-63A213A3B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43AAD-7EFB-4150-8F21-0673BF3BE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E9585-6BFE-4C86-AB55-E25A0BAC84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7028F-CCCF-4161-A4D4-382C0B422A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64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29C51-6907-4D18-B84B-D76848A01B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Part 6 – </a:t>
            </a:r>
            <a:br>
              <a:rPr lang="en-GB"/>
            </a:br>
            <a:r>
              <a:rPr lang="en-GB"/>
              <a:t>Reflection </a:t>
            </a:r>
            <a:r>
              <a:rPr lang="en-GB" dirty="0"/>
              <a:t>for Police Officers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F430A-C468-4A66-BC58-206FA3A1A5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June 2020</a:t>
            </a:r>
          </a:p>
          <a:p>
            <a:r>
              <a:rPr lang="en-GB" dirty="0"/>
              <a:t>for officers pursuing DHEP &amp; PCDA programmes</a:t>
            </a:r>
          </a:p>
        </p:txBody>
      </p:sp>
    </p:spTree>
    <p:extLst>
      <p:ext uri="{BB962C8B-B14F-4D97-AF65-F5344CB8AC3E}">
        <p14:creationId xmlns:p14="http://schemas.microsoft.com/office/powerpoint/2010/main" val="15287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4"/>
    </mc:Choice>
    <mc:Fallback xmlns="">
      <p:transition spd="slow" advTm="1953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BB7CE-BE65-6E47-AF78-244A59E066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0" y="319683"/>
            <a:ext cx="8229600" cy="1300322"/>
          </a:xfrm>
        </p:spPr>
        <p:txBody>
          <a:bodyPr vert="horz" lIns="0" tIns="0" rIns="0" bIns="0" rtlCol="0" anchor="ctr">
            <a:normAutofit/>
          </a:bodyPr>
          <a:lstStyle/>
          <a:p>
            <a:pPr lvl="0"/>
            <a:r>
              <a:rPr lang="en-GB"/>
              <a:t>Single Loop &amp; Double Loop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0392A1-6CCF-BB4D-BA45-E610107FF351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981201" y="1649522"/>
            <a:ext cx="8229243" cy="4435918"/>
          </a:xfrm>
        </p:spPr>
        <p:txBody>
          <a:bodyPr vert="horz" lIns="0" tIns="0" rIns="0" bIns="0" rtlCol="0" anchor="ctr" anchorCtr="1">
            <a:normAutofit/>
          </a:bodyPr>
          <a:lstStyle/>
          <a:p>
            <a:pPr marL="0" indent="0" algn="ctr" hangingPunct="0">
              <a:buNone/>
            </a:pPr>
            <a:r>
              <a:rPr lang="en-GB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4B045DA-064F-634A-8EAD-8A0373337E6A}"/>
              </a:ext>
            </a:extLst>
          </p:cNvPr>
          <p:cNvSpPr/>
          <p:nvPr/>
        </p:nvSpPr>
        <p:spPr>
          <a:xfrm>
            <a:off x="1893390" y="2159995"/>
            <a:ext cx="1799996" cy="899998"/>
          </a:xfrm>
          <a:prstGeom prst="rect">
            <a:avLst/>
          </a:prstGeom>
          <a:solidFill>
            <a:srgbClr val="99CCFF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>
              <a:solidFill>
                <a:srgbClr val="000000"/>
              </a:solidFill>
              <a:latin typeface="Arial" pitchFamily="18"/>
              <a:ea typeface="Arial Unicode MS" pitchFamily="2"/>
              <a:cs typeface="Tahoma" pitchFamily="2"/>
            </a:endParaRP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CONTEXT	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6BE4C7-38DB-D342-987A-587EDC64A155}"/>
              </a:ext>
            </a:extLst>
          </p:cNvPr>
          <p:cNvSpPr/>
          <p:nvPr/>
        </p:nvSpPr>
        <p:spPr>
          <a:xfrm>
            <a:off x="8363995" y="2159995"/>
            <a:ext cx="1799996" cy="899998"/>
          </a:xfrm>
          <a:prstGeom prst="rect">
            <a:avLst/>
          </a:prstGeom>
          <a:solidFill>
            <a:srgbClr val="FFFF99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OUTCOMES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7136662-5C7D-C040-93C5-FD578E4C6163}"/>
              </a:ext>
            </a:extLst>
          </p:cNvPr>
          <p:cNvSpPr/>
          <p:nvPr/>
        </p:nvSpPr>
        <p:spPr>
          <a:xfrm>
            <a:off x="4044004" y="2159995"/>
            <a:ext cx="1799996" cy="899998"/>
          </a:xfrm>
          <a:prstGeom prst="rect">
            <a:avLst/>
          </a:prstGeom>
          <a:solidFill>
            <a:srgbClr val="7DA647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FRAMEWORK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F5F8D34-D06E-D343-822C-230CD852243B}"/>
              </a:ext>
            </a:extLst>
          </p:cNvPr>
          <p:cNvSpPr/>
          <p:nvPr/>
        </p:nvSpPr>
        <p:spPr>
          <a:xfrm>
            <a:off x="6203999" y="2159995"/>
            <a:ext cx="1799996" cy="899998"/>
          </a:xfrm>
          <a:prstGeom prst="rect">
            <a:avLst/>
          </a:prstGeom>
          <a:solidFill>
            <a:srgbClr val="B80047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ACTIONS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3A26FC5-D893-4146-A339-E5EB80BD6A05}"/>
              </a:ext>
            </a:extLst>
          </p:cNvPr>
          <p:cNvSpPr/>
          <p:nvPr/>
        </p:nvSpPr>
        <p:spPr>
          <a:xfrm>
            <a:off x="1883999" y="3420003"/>
            <a:ext cx="1799996" cy="2700003"/>
          </a:xfrm>
          <a:prstGeom prst="rect">
            <a:avLst/>
          </a:prstGeom>
          <a:solidFill>
            <a:srgbClr val="99CCFF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What we do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organisationally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 is based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 on our history,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 our habits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 and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our strategies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45DF08-2867-DC45-8D7B-808ADBA0F3A2}"/>
              </a:ext>
            </a:extLst>
          </p:cNvPr>
          <p:cNvSpPr/>
          <p:nvPr/>
        </p:nvSpPr>
        <p:spPr>
          <a:xfrm>
            <a:off x="4044004" y="3420003"/>
            <a:ext cx="1799996" cy="2700003"/>
          </a:xfrm>
          <a:prstGeom prst="rect">
            <a:avLst/>
          </a:prstGeom>
          <a:solidFill>
            <a:srgbClr val="7DA647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These shape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 our work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 through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policies,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procedures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&amp;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constraints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>
              <a:solidFill>
                <a:srgbClr val="000000"/>
              </a:solidFill>
              <a:latin typeface="Arial" pitchFamily="18"/>
              <a:ea typeface="Arial Unicode MS" pitchFamily="2"/>
              <a:cs typeface="Tahoma" pitchFamily="2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EDB1511-400B-A044-A8C8-96B08CD1D36E}"/>
              </a:ext>
            </a:extLst>
          </p:cNvPr>
          <p:cNvSpPr/>
          <p:nvPr/>
        </p:nvSpPr>
        <p:spPr>
          <a:xfrm>
            <a:off x="6203999" y="3420003"/>
            <a:ext cx="1799996" cy="2700003"/>
          </a:xfrm>
          <a:prstGeom prst="rect">
            <a:avLst/>
          </a:prstGeom>
          <a:solidFill>
            <a:srgbClr val="B80047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The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 activities,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tasks &amp;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behaviours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 that staff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undertake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C36ED5-FC7C-F94C-8A32-22590C96B023}"/>
              </a:ext>
            </a:extLst>
          </p:cNvPr>
          <p:cNvSpPr/>
          <p:nvPr/>
        </p:nvSpPr>
        <p:spPr>
          <a:xfrm>
            <a:off x="8389562" y="3438720"/>
            <a:ext cx="1774438" cy="2681276"/>
          </a:xfrm>
          <a:prstGeom prst="rect">
            <a:avLst/>
          </a:prstGeom>
          <a:solidFill>
            <a:srgbClr val="FFFF99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What the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world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experiences as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a result of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our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 organisation’s</a:t>
            </a:r>
          </a:p>
          <a:p>
            <a:pPr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Arial" pitchFamily="18"/>
                <a:ea typeface="Arial Unicode MS" pitchFamily="2"/>
                <a:cs typeface="Tahoma" pitchFamily="2"/>
              </a:rPr>
              <a:t>actions</a:t>
            </a:r>
          </a:p>
        </p:txBody>
      </p:sp>
      <p:cxnSp>
        <p:nvCxnSpPr>
          <p:cNvPr id="12" name="Straight Arrow Connector 12">
            <a:extLst>
              <a:ext uri="{FF2B5EF4-FFF2-40B4-BE49-F238E27FC236}">
                <a16:creationId xmlns:a16="http://schemas.microsoft.com/office/drawing/2014/main" id="{D4EAC56A-F3C5-4042-914D-811322C9C3CA}"/>
              </a:ext>
            </a:extLst>
          </p:cNvPr>
          <p:cNvCxnSpPr/>
          <p:nvPr/>
        </p:nvCxnSpPr>
        <p:spPr>
          <a:xfrm>
            <a:off x="7103997" y="1981203"/>
            <a:ext cx="2159996" cy="0"/>
          </a:xfrm>
          <a:prstGeom prst="straightConnector1">
            <a:avLst/>
          </a:prstGeom>
          <a:noFill/>
          <a:ln w="38103">
            <a:solidFill>
              <a:srgbClr val="002060"/>
            </a:solidFill>
            <a:custDash>
              <a:ds d="299976" sp="299976"/>
            </a:custDash>
            <a:headEnd type="arrow"/>
            <a:tailEnd type="arrow"/>
          </a:ln>
        </p:spPr>
      </p:cxnSp>
      <p:cxnSp>
        <p:nvCxnSpPr>
          <p:cNvPr id="13" name="Straight Arrow Connector 13">
            <a:extLst>
              <a:ext uri="{FF2B5EF4-FFF2-40B4-BE49-F238E27FC236}">
                <a16:creationId xmlns:a16="http://schemas.microsoft.com/office/drawing/2014/main" id="{F158D993-859D-544B-8A26-13556439CDFD}"/>
              </a:ext>
            </a:extLst>
          </p:cNvPr>
          <p:cNvCxnSpPr/>
          <p:nvPr/>
        </p:nvCxnSpPr>
        <p:spPr>
          <a:xfrm>
            <a:off x="4944002" y="3200400"/>
            <a:ext cx="4332774" cy="0"/>
          </a:xfrm>
          <a:prstGeom prst="straightConnector1">
            <a:avLst/>
          </a:prstGeom>
          <a:noFill/>
          <a:ln w="38103">
            <a:solidFill>
              <a:srgbClr val="002060"/>
            </a:solidFill>
            <a:custDash>
              <a:ds d="299976" sp="299976"/>
            </a:custDash>
            <a:headEnd type="arrow"/>
            <a:tailEnd type="arrow"/>
          </a:ln>
        </p:spPr>
      </p:cxnSp>
      <p:cxnSp>
        <p:nvCxnSpPr>
          <p:cNvPr id="14" name="Straight Arrow Connector 16">
            <a:extLst>
              <a:ext uri="{FF2B5EF4-FFF2-40B4-BE49-F238E27FC236}">
                <a16:creationId xmlns:a16="http://schemas.microsoft.com/office/drawing/2014/main" id="{A2F7667E-9ABB-8E4F-B155-281AE66A9951}"/>
              </a:ext>
            </a:extLst>
          </p:cNvPr>
          <p:cNvCxnSpPr/>
          <p:nvPr/>
        </p:nvCxnSpPr>
        <p:spPr>
          <a:xfrm>
            <a:off x="2783998" y="6324603"/>
            <a:ext cx="6492779" cy="0"/>
          </a:xfrm>
          <a:prstGeom prst="straightConnector1">
            <a:avLst/>
          </a:prstGeom>
          <a:noFill/>
          <a:ln w="38103">
            <a:solidFill>
              <a:srgbClr val="002060"/>
            </a:solidFill>
            <a:custDash>
              <a:ds d="299976" sp="299976"/>
            </a:custDash>
            <a:headEnd type="arrow"/>
            <a:tailEnd type="arrow"/>
          </a:ln>
        </p:spPr>
      </p:cxn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6D1F3607-B484-486F-82B6-8FC5C2CE46C6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10555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5968"/>
    </mc:Choice>
    <mc:Fallback xmlns="">
      <p:transition spd="slow" advTm="2959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4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2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7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2CE24-347B-FB43-87CF-87AEA23B852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D4DA9-C86C-0140-BEB6-96B5F0EC352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1992003"/>
            <a:ext cx="8229600" cy="4637339"/>
          </a:xfrm>
        </p:spPr>
        <p:txBody>
          <a:bodyPr/>
          <a:lstStyle/>
          <a:p>
            <a:pPr lvl="0"/>
            <a:r>
              <a:rPr lang="en-GB" dirty="0"/>
              <a:t>Reflection is an </a:t>
            </a:r>
            <a:r>
              <a:rPr lang="en-GB" u="sng" dirty="0"/>
              <a:t>exploration</a:t>
            </a:r>
            <a:r>
              <a:rPr lang="en-GB" dirty="0"/>
              <a:t> &amp; an </a:t>
            </a:r>
            <a:r>
              <a:rPr lang="en-GB" u="sng" dirty="0"/>
              <a:t>explanation</a:t>
            </a:r>
            <a:r>
              <a:rPr lang="en-GB" dirty="0"/>
              <a:t> of what occurred </a:t>
            </a:r>
            <a:r>
              <a:rPr lang="en-GB" u="sng" dirty="0"/>
              <a:t>NOT</a:t>
            </a:r>
            <a:r>
              <a:rPr lang="en-GB" dirty="0"/>
              <a:t> just a description</a:t>
            </a:r>
          </a:p>
          <a:p>
            <a:pPr lvl="0"/>
            <a:r>
              <a:rPr lang="en-GB" dirty="0"/>
              <a:t>Genuine reflection often involves acknowledging anxieties, errors, weaknesses as well as strengths and successes</a:t>
            </a:r>
          </a:p>
          <a:p>
            <a:pPr lvl="0"/>
            <a:r>
              <a:rPr lang="en-GB" dirty="0"/>
              <a:t>Select the most significant parts of the story (the circulated guide will help to focus)</a:t>
            </a:r>
          </a:p>
          <a:p>
            <a:pPr lvl="0"/>
            <a:r>
              <a:rPr lang="en-GB" dirty="0"/>
              <a:t>Usefulness in reflecting forward to the future as well as the past</a:t>
            </a:r>
            <a:endParaRPr lang="en-US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2CC5356E-B414-4F45-8C03-9FBA91BFE3C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74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704"/>
    </mc:Choice>
    <mc:Fallback xmlns="">
      <p:transition spd="slow" advTm="129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6|1.7|1.8|2.1|3.5|2.3|1.4|2.8|117.2|108.4|3.9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288</Words>
  <Application>Microsoft Macintosh PowerPoint</Application>
  <PresentationFormat>Widescreen</PresentationFormat>
  <Paragraphs>54</Paragraphs>
  <Slides>3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Part 6 –  Reflection for Police Officers </vt:lpstr>
      <vt:lpstr>Single Loop &amp; Double Loop Learning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for Police Officers</dc:title>
  <dc:creator>Andrew Edwards</dc:creator>
  <cp:lastModifiedBy>L Harris (Pontyberem Primary School)</cp:lastModifiedBy>
  <cp:revision>14</cp:revision>
  <dcterms:created xsi:type="dcterms:W3CDTF">2020-05-13T10:52:49Z</dcterms:created>
  <dcterms:modified xsi:type="dcterms:W3CDTF">2020-06-10T17:00:42Z</dcterms:modified>
</cp:coreProperties>
</file>