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4" r:id="rId3"/>
    <p:sldId id="258" r:id="rId4"/>
    <p:sldId id="259" r:id="rId5"/>
    <p:sldId id="260" r:id="rId6"/>
    <p:sldId id="261" r:id="rId7"/>
    <p:sldId id="262" r:id="rId8"/>
    <p:sldId id="263"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94660"/>
  </p:normalViewPr>
  <p:slideViewPr>
    <p:cSldViewPr snapToGrid="0">
      <p:cViewPr varScale="1">
        <p:scale>
          <a:sx n="154" d="100"/>
          <a:sy n="154" d="100"/>
        </p:scale>
        <p:origin x="58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6D37F0-B24A-4792-8033-5319D91AAC15}" type="datetimeFigureOut">
              <a:rPr lang="en-GB" smtClean="0"/>
              <a:t>19/11/2023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7DE716-CF9A-4EA0-9604-C0B8FFE3BD35}" type="slidenum">
              <a:rPr lang="en-GB" smtClean="0"/>
              <a:t>‹#›</a:t>
            </a:fld>
            <a:endParaRPr lang="en-GB"/>
          </a:p>
        </p:txBody>
      </p:sp>
    </p:spTree>
    <p:extLst>
      <p:ext uri="{BB962C8B-B14F-4D97-AF65-F5344CB8AC3E}">
        <p14:creationId xmlns:p14="http://schemas.microsoft.com/office/powerpoint/2010/main" val="431097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Esteemed members of the British American Tobacco board, thank you for this opportunity to present an assessment of key cultural factors to consider as we plan our expansion into the German market. As an organization that already operates globally across multiple continents, British American Tobacco recognizes the importance of cultural adaptation and sensitivity to succeed in diverse markets. At the same time, Germany presents a unique combination of opportunities and intercultural challenges that require careful analysis.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This presentation aims to provide insights into relevant aspects of German culture and business norms that differ from those in our native UK context. By understanding key areas where British and German cultural tendencies diverge, we can anticipate potential difficulties and conflicts. With this knowledge, I will also offer recommendations on how we can proactively adapt our organizational structure, management strategies, marketing approaches, and communication styles to integrate successfully in Germany.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My analysis will draw on several theoretical frameworks from intercultural communication studies to contextualize and interpret the significance of specific cultural variations. These include Hofstede's cultural dimensions, Hall's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contexting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model, and Schwartz's cultural value orientations. Beyond theory, I will provide concrete examples of German business etiquette, expectations, and norms that we should thoughtfully consider when expanding into this lucrative but highly culturally distinct market. The insights provided aim to support long-term success in Germany by outlining an approach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centered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 cultural awareness, sensitivity, and proactive adaptation.</a:t>
            </a:r>
          </a:p>
          <a:p>
            <a:endParaRPr lang="en-GB" dirty="0"/>
          </a:p>
        </p:txBody>
      </p:sp>
      <p:sp>
        <p:nvSpPr>
          <p:cNvPr id="4" name="Slide Number Placeholder 3"/>
          <p:cNvSpPr>
            <a:spLocks noGrp="1"/>
          </p:cNvSpPr>
          <p:nvPr>
            <p:ph type="sldNum" sz="quarter" idx="5"/>
          </p:nvPr>
        </p:nvSpPr>
        <p:spPr/>
        <p:txBody>
          <a:bodyPr/>
          <a:lstStyle/>
          <a:p>
            <a:fld id="{D27DE716-CF9A-4EA0-9604-C0B8FFE3BD35}" type="slidenum">
              <a:rPr lang="en-GB" smtClean="0"/>
              <a:t>2</a:t>
            </a:fld>
            <a:endParaRPr lang="en-GB"/>
          </a:p>
        </p:txBody>
      </p:sp>
    </p:spTree>
    <p:extLst>
      <p:ext uri="{BB962C8B-B14F-4D97-AF65-F5344CB8AC3E}">
        <p14:creationId xmlns:p14="http://schemas.microsoft.com/office/powerpoint/2010/main" val="2463447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Germany represents the largest consumer market and economy in the European Union, making it an attractive location for establishing a regional management office to oversee operations across the continent. However, the business environment and sociocultural context in Germany also pose unique hurdles for foreign companies. German culture is shaped by a confluence of factors rooted in the country's long history at the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of Europe.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Some of the key characteristics that distinguish German culture include a strong sense of structure, order and punctuality, a reservation and directness in communication, a division between work and personal life, and a hierarchical business environment built on respect for qualifications and titles (Lewis, 2006). Compared to the more flexible, understated, and spontaneity-embracing tendencies in British culture, Germany tends to emphasize rigorous planning, frank speech, formality, and an avoidance of uncertainty (Hofstede, 2011).</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These cultural dispositions have developed through Germany's geographic location at the crossroads of Europe which led to involvement in centuries of trade, wars, and political disputes with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neighboring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countries. The Roman Empire, and later the Holy Roman Empire, imprinted traditions of bureaucracy and hierarchical authority across Germanic societies. Germany's fractious path to unification in 1871 also left it with strong regional identities and dialects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Espagne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Silvestre, 1996).</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Additionally, the legacy of messianic totalitarian movements in Germany's modern history has contributed to a collective cultural restraint and wariness of extremes. Meanwhile, Germany's leading role in mechanical engineering and technology since the 19th century has also influenced cultural tendencies toward precision, structure, and perfectionism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Barmeyer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Mayrhofer, 2002). Understanding these historical currents underlying German culture provides context for business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D27DE716-CF9A-4EA0-9604-C0B8FFE3BD35}" type="slidenum">
              <a:rPr lang="en-GB" smtClean="0"/>
              <a:t>3</a:t>
            </a:fld>
            <a:endParaRPr lang="en-GB"/>
          </a:p>
        </p:txBody>
      </p:sp>
    </p:spTree>
    <p:extLst>
      <p:ext uri="{BB962C8B-B14F-4D97-AF65-F5344CB8AC3E}">
        <p14:creationId xmlns:p14="http://schemas.microsoft.com/office/powerpoint/2010/main" val="2343041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a veteran global company, British American Tobacco brings extensive experience adapting products and brands to thrive across diverse markets. However, Germany presents particular cultural complexities. Some factors that will be key to our success in Germany include:</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Thoroughly researching regulations and compliance requirements which are extensive in Germany, and consulting closely with local legal experts. Moving quickly without closely evaluating regulations could expose us to major risks (Bausch et al., 2014).</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Adapting marketing messaging and brand positioning for German cultural tastes, which prioritize quality over novelty, and subtlety over flashiness. Translating UK content verbatim is unlikely to resonate (Mueller &amp;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Gelbrich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2016).</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Budgeting additional time and effort for business negotiations, given the German focus on structure, detail and avoiding uncertainty. Deals require methodical discussions rather than speed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Carr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Walther, 2014).</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Approaching relationship building as a long-term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endeavor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since German business culture values a gradual establishment of trust and credibility. Pressuring quick decisions may be counterproductive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Carr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Walther, 2014).</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Structuring our German management hierarchy to clearly reflect position titles, roles, responsibilities and lines of reporting. Germans expect such formal organizational clarity (Hofstede,2011).</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These factors represent key areas where adapting our typical strategies and workflows will be essential. But this list does not cover the deeper cultural gap in norms, mindsets and communication styles between the UK and Germany. Addressing that gap is equally vital.</a:t>
            </a:r>
          </a:p>
          <a:p>
            <a:endParaRPr lang="en-GB" dirty="0"/>
          </a:p>
        </p:txBody>
      </p:sp>
      <p:sp>
        <p:nvSpPr>
          <p:cNvPr id="4" name="Slide Number Placeholder 3"/>
          <p:cNvSpPr>
            <a:spLocks noGrp="1"/>
          </p:cNvSpPr>
          <p:nvPr>
            <p:ph type="sldNum" sz="quarter" idx="5"/>
          </p:nvPr>
        </p:nvSpPr>
        <p:spPr/>
        <p:txBody>
          <a:bodyPr/>
          <a:lstStyle/>
          <a:p>
            <a:fld id="{D27DE716-CF9A-4EA0-9604-C0B8FFE3BD35}" type="slidenum">
              <a:rPr lang="en-GB" smtClean="0"/>
              <a:t>4</a:t>
            </a:fld>
            <a:endParaRPr lang="en-GB"/>
          </a:p>
        </p:txBody>
      </p:sp>
    </p:spTree>
    <p:extLst>
      <p:ext uri="{BB962C8B-B14F-4D97-AF65-F5344CB8AC3E}">
        <p14:creationId xmlns:p14="http://schemas.microsoft.com/office/powerpoint/2010/main" val="1839470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Beyond surface-level business factors, establishing an effective presence in Germany requires cultural sensitivity to the deeper norms and values that shape German communication and workplaces. British American Tobacco prides itself on inclusion and embracing diversity. But sensitivity requires moving beyond platitudes to honestly engage with and adapt to cross-cultural differences. Key areas where German culture diverges from UK norms include:</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Communication style - Germans value directness and explicitness to avoid ambiguity, while Brits tend to be more reserved and indirect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Hurn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Tomalin, 2013). We should coach staff to expect German directness.</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Formality - Germany maintains formal titles, dress codes and a serious workplace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demeanor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far more than the laid-back UK, so our corporate culture won't translate directly (Silvestre et al., 2020).</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Work-life divide - Germans strongly separate work from personal time, disapproving of excessive overtime. Constant availability outside work hours common in the UK may frustrate German staff (Lewis, 2006).</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Individual vs. group orientation - Germany has a more collective mindset oriented to group consensus. The UK's individualistic tendencies toward competition and freewheeling teamwork will require adaptation (Hofstede, 2011).</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Uncertainty avoidance - Germany scores higher on uncertainty avoidance. Our UK propensity for improvisation, ambiguity tolerance and last-minute changes could cause difficulties (Hofstede, 2011).</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These examples illustrate that cultural training around adjusting our communication styles, team collaboration approaches, work schedules, and relationship building strategies will be essential in Germany. Success requires understanding German cultural logic rather than imposing British assumptions.</a:t>
            </a:r>
          </a:p>
          <a:p>
            <a:endParaRPr lang="en-GB" dirty="0"/>
          </a:p>
        </p:txBody>
      </p:sp>
      <p:sp>
        <p:nvSpPr>
          <p:cNvPr id="4" name="Slide Number Placeholder 3"/>
          <p:cNvSpPr>
            <a:spLocks noGrp="1"/>
          </p:cNvSpPr>
          <p:nvPr>
            <p:ph type="sldNum" sz="quarter" idx="5"/>
          </p:nvPr>
        </p:nvSpPr>
        <p:spPr/>
        <p:txBody>
          <a:bodyPr/>
          <a:lstStyle/>
          <a:p>
            <a:fld id="{D27DE716-CF9A-4EA0-9604-C0B8FFE3BD35}" type="slidenum">
              <a:rPr lang="en-GB" smtClean="0"/>
              <a:t>5</a:t>
            </a:fld>
            <a:endParaRPr lang="en-GB"/>
          </a:p>
        </p:txBody>
      </p:sp>
    </p:spTree>
    <p:extLst>
      <p:ext uri="{BB962C8B-B14F-4D97-AF65-F5344CB8AC3E}">
        <p14:creationId xmlns:p14="http://schemas.microsoft.com/office/powerpoint/2010/main" val="3276890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Hofstede's Cultural Dimensions - UK vs. Germany: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One valuable framework for understanding these cultural gaps is Dutch social psychologist Geert Hofstede's cultural dimensions model (Hofstede, 2011). Hofstede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analyzed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extensive global survey data to quantify key differences between national cultures along six dimensions:</a:t>
            </a:r>
          </a:p>
          <a:p>
            <a:pPr marL="342900" lvl="0" indent="-342900">
              <a:lnSpc>
                <a:spcPct val="107000"/>
              </a:lnSpc>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Power distance - Germany has higher power distance reflecting stricter hierarchies and superiors. The UK has lower power distance with a more decentralized leadership approach.</a:t>
            </a:r>
          </a:p>
          <a:p>
            <a:pPr marL="342900" lvl="0" indent="-342900">
              <a:lnSpc>
                <a:spcPct val="107000"/>
              </a:lnSpc>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Individualism vs. collectivism - The UK is highly individualistic whereas Germany has more collectivist tendencies prioritizing group consensus.</a:t>
            </a:r>
          </a:p>
          <a:p>
            <a:pPr marL="342900" lvl="0" indent="-342900">
              <a:lnSpc>
                <a:spcPct val="107000"/>
              </a:lnSpc>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Masculinity vs. femininity - The UK scores higher on masculinity indicating competition orientation. Germany leans toward femininity with greater overlap in gender roles.</a:t>
            </a:r>
          </a:p>
          <a:p>
            <a:pPr marL="342900" lvl="0" indent="-342900">
              <a:lnSpc>
                <a:spcPct val="107000"/>
              </a:lnSpc>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Uncertainty avoidance - Germany has much higher uncertainty avoidance signifying lower tolerance for unclear situations. The UK accepts more ambiguity and improvisation.</a:t>
            </a:r>
          </a:p>
          <a:p>
            <a:pPr marL="342900" lvl="0" indent="-342900">
              <a:lnSpc>
                <a:spcPct val="107000"/>
              </a:lnSpc>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Long term vs. short term orientation - Germany has a longer-term orientation focused on perseverance and thrift. The UK orientation is more immediate, prioritizing quick results.</a:t>
            </a:r>
          </a:p>
          <a:p>
            <a:pPr marL="342900" lvl="0" indent="-342900">
              <a:lnSpc>
                <a:spcPct val="107000"/>
              </a:lnSpc>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Indulgence vs. restraint - Germany exhibits greater restraint while the UK shows higher indulgence reflecting a greater willingness to realize desires and enjoy leisure time.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These dimensions provide a model for making sense of the cultural contrasts outlined above that shape German business norms versus the UK context we are accustomed to operating in. Understanding where these tension points exist enables intentionally bridging the differences.</a:t>
            </a:r>
          </a:p>
          <a:p>
            <a:endParaRPr lang="en-GB" dirty="0"/>
          </a:p>
        </p:txBody>
      </p:sp>
      <p:sp>
        <p:nvSpPr>
          <p:cNvPr id="4" name="Slide Number Placeholder 3"/>
          <p:cNvSpPr>
            <a:spLocks noGrp="1"/>
          </p:cNvSpPr>
          <p:nvPr>
            <p:ph type="sldNum" sz="quarter" idx="5"/>
          </p:nvPr>
        </p:nvSpPr>
        <p:spPr/>
        <p:txBody>
          <a:bodyPr/>
          <a:lstStyle/>
          <a:p>
            <a:fld id="{D27DE716-CF9A-4EA0-9604-C0B8FFE3BD35}" type="slidenum">
              <a:rPr lang="en-GB" smtClean="0"/>
              <a:t>6</a:t>
            </a:fld>
            <a:endParaRPr lang="en-GB"/>
          </a:p>
        </p:txBody>
      </p:sp>
    </p:spTree>
    <p:extLst>
      <p:ext uri="{BB962C8B-B14F-4D97-AF65-F5344CB8AC3E}">
        <p14:creationId xmlns:p14="http://schemas.microsoft.com/office/powerpoint/2010/main" val="33269520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insights provided illustrate some of the key areas where proactively adapting our organizational practices, communication approaches, and team training will be essential for British American Tobacco to thrive in Germany's culturally rigorous, detail-focused, and consensus-driven business environment. Specific recommendations include:</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Provide extensive formal training for British staff on German cultural tendencies and business etiquette to avoid faux pas. Hire German HR specialists.</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Design our German management structure for clear delineation of authority and titles. Avoid flat structures that undermine German respect for hierarchy.</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Schedule meetings well in advance and minimize last-minute changes that can frustrate German preferences for planning.</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Develop detailed project plans and timelines allowing flexibility for extended discussions and decision making.</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Encourage UK staff to listen carefully and not be offended by direct German communication styles. Foster openness to different workplace norms.</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Ensure Spanish-speaking staff receive training in German language and business phrases to aid communication and cultural integration.</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Localize branding and marketing content to align with subtle German cultural sensibilities, avoiding inappropriate literal UK translations.</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Demonstrate enduring commitment and presence to earn trust in Germany's relationship-focused business culture rather than expecting quick results.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critical ingredient across all these strategies is the attitude of learning over the long run how to integrate sensitively and successfully within the distinct German cultural context, rather than imposing our British assumptions.</a:t>
            </a:r>
          </a:p>
          <a:p>
            <a:endParaRPr lang="en-GB" dirty="0"/>
          </a:p>
        </p:txBody>
      </p:sp>
      <p:sp>
        <p:nvSpPr>
          <p:cNvPr id="4" name="Slide Number Placeholder 3"/>
          <p:cNvSpPr>
            <a:spLocks noGrp="1"/>
          </p:cNvSpPr>
          <p:nvPr>
            <p:ph type="sldNum" sz="quarter" idx="5"/>
          </p:nvPr>
        </p:nvSpPr>
        <p:spPr/>
        <p:txBody>
          <a:bodyPr/>
          <a:lstStyle/>
          <a:p>
            <a:fld id="{D27DE716-CF9A-4EA0-9604-C0B8FFE3BD35}" type="slidenum">
              <a:rPr lang="en-GB" smtClean="0"/>
              <a:t>7</a:t>
            </a:fld>
            <a:endParaRPr lang="en-GB"/>
          </a:p>
        </p:txBody>
      </p:sp>
    </p:spTree>
    <p:extLst>
      <p:ext uri="{BB962C8B-B14F-4D97-AF65-F5344CB8AC3E}">
        <p14:creationId xmlns:p14="http://schemas.microsoft.com/office/powerpoint/2010/main" val="391827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This presentation aimed to highlight key areas where German cultural tendencies diverge from the British context our company is accustomed to. By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analyzing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factors such as communication styles, organizational hierarchies, uncertainty avoidance, and individualistic versus collective orientations using frameworks like Hofstede's dimensions, we can anticipate and proactively address intercultural challenges that may otherwise hinder our expansion into Germany. With sufficient cultural training, localization of branding and marketing, adaptation of management structures, and commitment to integrating rather than imposing our norms, British American Tobacco can leverage our global experience to make this management office launch a gateway to significantly growing our European presence. I welcome any additional perspectives or feedback from the board on this plan as we undertake this next chapter in our company's international growth story. Thank you.</a:t>
            </a:r>
          </a:p>
          <a:p>
            <a:endParaRPr lang="en-GB" dirty="0"/>
          </a:p>
        </p:txBody>
      </p:sp>
      <p:sp>
        <p:nvSpPr>
          <p:cNvPr id="4" name="Slide Number Placeholder 3"/>
          <p:cNvSpPr>
            <a:spLocks noGrp="1"/>
          </p:cNvSpPr>
          <p:nvPr>
            <p:ph type="sldNum" sz="quarter" idx="5"/>
          </p:nvPr>
        </p:nvSpPr>
        <p:spPr/>
        <p:txBody>
          <a:bodyPr/>
          <a:lstStyle/>
          <a:p>
            <a:fld id="{D27DE716-CF9A-4EA0-9604-C0B8FFE3BD35}" type="slidenum">
              <a:rPr lang="en-GB" smtClean="0"/>
              <a:t>8</a:t>
            </a:fld>
            <a:endParaRPr lang="en-GB"/>
          </a:p>
        </p:txBody>
      </p:sp>
    </p:spTree>
    <p:extLst>
      <p:ext uri="{BB962C8B-B14F-4D97-AF65-F5344CB8AC3E}">
        <p14:creationId xmlns:p14="http://schemas.microsoft.com/office/powerpoint/2010/main" val="4010647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8D9E26B-EC96-4DF2-8FC2-3CC3215FE4DE}"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951863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38D9E26B-EC96-4DF2-8FC2-3CC3215FE4DE}"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4012559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8D9E26B-EC96-4DF2-8FC2-3CC3215FE4DE}"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107197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8D9E26B-EC96-4DF2-8FC2-3CC3215FE4DE}"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251129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8D9E26B-EC96-4DF2-8FC2-3CC3215FE4DE}" type="datetimeFigureOut">
              <a:rPr lang="en-GB" smtClean="0"/>
              <a:t>19/11/2023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3024184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38D9E26B-EC96-4DF2-8FC2-3CC3215FE4DE}" type="datetimeFigureOut">
              <a:rPr lang="en-GB" smtClean="0"/>
              <a:t>19/11/2023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3605965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8D9E26B-EC96-4DF2-8FC2-3CC3215FE4DE}" type="datetimeFigureOut">
              <a:rPr lang="en-GB" smtClean="0"/>
              <a:t>19/11/2023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825692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38D9E26B-EC96-4DF2-8FC2-3CC3215FE4DE}" type="datetimeFigureOut">
              <a:rPr lang="en-GB" smtClean="0"/>
              <a:t>19/11/2023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2660309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8D9E26B-EC96-4DF2-8FC2-3CC3215FE4DE}"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3195708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8D9E26B-EC96-4DF2-8FC2-3CC3215FE4DE}"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2346104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8D9E26B-EC96-4DF2-8FC2-3CC3215FE4DE}"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884442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8D9E26B-EC96-4DF2-8FC2-3CC3215FE4DE}"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856223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8D9E26B-EC96-4DF2-8FC2-3CC3215FE4DE}"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34251763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8D9E26B-EC96-4DF2-8FC2-3CC3215FE4DE}" type="datetimeFigureOut">
              <a:rPr lang="en-GB" smtClean="0"/>
              <a:t>19/11/2023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227196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8D9E26B-EC96-4DF2-8FC2-3CC3215FE4DE}" type="datetimeFigureOut">
              <a:rPr lang="en-GB" smtClean="0"/>
              <a:t>19/11/2023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29555640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D9E26B-EC96-4DF2-8FC2-3CC3215FE4DE}"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1800110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D9E26B-EC96-4DF2-8FC2-3CC3215FE4DE}"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AD054D-37E2-4AC4-8107-02F54F530583}" type="slidenum">
              <a:rPr lang="en-GB" smtClean="0"/>
              <a:t>‹#›</a:t>
            </a:fld>
            <a:endParaRPr lang="en-GB"/>
          </a:p>
        </p:txBody>
      </p:sp>
    </p:spTree>
    <p:extLst>
      <p:ext uri="{BB962C8B-B14F-4D97-AF65-F5344CB8AC3E}">
        <p14:creationId xmlns:p14="http://schemas.microsoft.com/office/powerpoint/2010/main" val="817648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8D9E26B-EC96-4DF2-8FC2-3CC3215FE4DE}" type="datetimeFigureOut">
              <a:rPr lang="en-GB" smtClean="0"/>
              <a:t>19/11/2023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DAD054D-37E2-4AC4-8107-02F54F530583}" type="slidenum">
              <a:rPr lang="en-GB" smtClean="0"/>
              <a:t>‹#›</a:t>
            </a:fld>
            <a:endParaRPr lang="en-GB"/>
          </a:p>
        </p:txBody>
      </p:sp>
    </p:spTree>
    <p:extLst>
      <p:ext uri="{BB962C8B-B14F-4D97-AF65-F5344CB8AC3E}">
        <p14:creationId xmlns:p14="http://schemas.microsoft.com/office/powerpoint/2010/main" val="157942990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2517C-03BE-6894-F453-B25BB149D063}"/>
              </a:ext>
            </a:extLst>
          </p:cNvPr>
          <p:cNvSpPr>
            <a:spLocks noGrp="1"/>
          </p:cNvSpPr>
          <p:nvPr>
            <p:ph type="ctrTitle"/>
          </p:nvPr>
        </p:nvSpPr>
        <p:spPr/>
        <p:txBody>
          <a:bodyPr>
            <a:normAutofit fontScale="90000"/>
          </a:bodyPr>
          <a:lstStyle/>
          <a:p>
            <a:r>
              <a:rPr lang="en-GB" dirty="0"/>
              <a:t>Establishing a Management Office in Germany for British American Tobacco</a:t>
            </a:r>
          </a:p>
        </p:txBody>
      </p:sp>
      <p:sp>
        <p:nvSpPr>
          <p:cNvPr id="3" name="Subtitle 2">
            <a:extLst>
              <a:ext uri="{FF2B5EF4-FFF2-40B4-BE49-F238E27FC236}">
                <a16:creationId xmlns:a16="http://schemas.microsoft.com/office/drawing/2014/main" id="{3EAF3FDE-B889-095B-DF7D-471D278C0F8F}"/>
              </a:ext>
            </a:extLst>
          </p:cNvPr>
          <p:cNvSpPr>
            <a:spLocks noGrp="1"/>
          </p:cNvSpPr>
          <p:nvPr>
            <p:ph type="subTitle" idx="1"/>
          </p:nvPr>
        </p:nvSpPr>
        <p:spPr/>
        <p:txBody>
          <a:bodyPr/>
          <a:lstStyle/>
          <a:p>
            <a:r>
              <a:rPr lang="en-GB" dirty="0"/>
              <a:t>Mariana </a:t>
            </a:r>
            <a:r>
              <a:rPr lang="en-GB" dirty="0" err="1"/>
              <a:t>Kahel</a:t>
            </a:r>
            <a:endParaRPr lang="en-GB" dirty="0"/>
          </a:p>
        </p:txBody>
      </p:sp>
      <p:pic>
        <p:nvPicPr>
          <p:cNvPr id="4" name="Picture 3" descr="British American Tobacco Logo PNG vector in SVG, PDF, AI, CDR format">
            <a:extLst>
              <a:ext uri="{FF2B5EF4-FFF2-40B4-BE49-F238E27FC236}">
                <a16:creationId xmlns:a16="http://schemas.microsoft.com/office/drawing/2014/main" id="{F67C3EF5-6CF0-B660-AB1C-8A778D98CEEA}"/>
              </a:ext>
            </a:extLst>
          </p:cNvPr>
          <p:cNvPicPr>
            <a:picLocks noChangeAspect="1"/>
          </p:cNvPicPr>
          <p:nvPr/>
        </p:nvPicPr>
        <p:blipFill>
          <a:blip r:embed="rId2"/>
          <a:stretch>
            <a:fillRect/>
          </a:stretch>
        </p:blipFill>
        <p:spPr>
          <a:xfrm>
            <a:off x="9454551" y="4800527"/>
            <a:ext cx="2743199" cy="2058983"/>
          </a:xfrm>
          <a:prstGeom prst="rect">
            <a:avLst/>
          </a:prstGeom>
        </p:spPr>
      </p:pic>
    </p:spTree>
    <p:extLst>
      <p:ext uri="{BB962C8B-B14F-4D97-AF65-F5344CB8AC3E}">
        <p14:creationId xmlns:p14="http://schemas.microsoft.com/office/powerpoint/2010/main" val="62040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a:xfrm>
            <a:off x="1850935" y="2268578"/>
            <a:ext cx="8946541" cy="4195481"/>
          </a:xfrm>
        </p:spPr>
        <p:txBody>
          <a:bodyPr/>
          <a:lstStyle/>
          <a:p>
            <a:r>
              <a:rPr lang="en-GB" dirty="0"/>
              <a:t>Assessing cultural factors for expansion into Germany</a:t>
            </a:r>
          </a:p>
          <a:p>
            <a:r>
              <a:rPr lang="en-GB" dirty="0"/>
              <a:t>Leveraging opportunities while navigating challenges</a:t>
            </a:r>
          </a:p>
          <a:p>
            <a:r>
              <a:rPr lang="en-GB" dirty="0"/>
              <a:t>Providing insights into German culture and business norms</a:t>
            </a:r>
          </a:p>
          <a:p>
            <a:r>
              <a:rPr lang="en-GB" dirty="0"/>
              <a:t>Offering recommendations for successful integration</a:t>
            </a:r>
          </a:p>
        </p:txBody>
      </p:sp>
    </p:spTree>
    <p:extLst>
      <p:ext uri="{BB962C8B-B14F-4D97-AF65-F5344CB8AC3E}">
        <p14:creationId xmlns:p14="http://schemas.microsoft.com/office/powerpoint/2010/main" val="762892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lstStyle/>
          <a:p>
            <a:r>
              <a:rPr lang="en-GB" dirty="0"/>
              <a:t>German Culture Slide:</a:t>
            </a:r>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a:xfrm>
            <a:off x="1161802" y="1866013"/>
            <a:ext cx="8946541" cy="4195481"/>
          </a:xfrm>
        </p:spPr>
        <p:txBody>
          <a:bodyPr/>
          <a:lstStyle/>
          <a:p>
            <a:pPr marL="0" indent="0">
              <a:buNone/>
            </a:pPr>
            <a:endParaRPr lang="en-GB" dirty="0"/>
          </a:p>
          <a:p>
            <a:r>
              <a:rPr lang="en-GB" dirty="0"/>
              <a:t>Strong structure, order, punctuality</a:t>
            </a:r>
          </a:p>
          <a:p>
            <a:r>
              <a:rPr lang="en-GB" dirty="0"/>
              <a:t>Reserved, direct communication</a:t>
            </a:r>
          </a:p>
          <a:p>
            <a:r>
              <a:rPr lang="en-GB" dirty="0"/>
              <a:t>Work/personal life division</a:t>
            </a:r>
          </a:p>
          <a:p>
            <a:r>
              <a:rPr lang="en-GB" dirty="0"/>
              <a:t>Hierarchical business culture</a:t>
            </a:r>
          </a:p>
        </p:txBody>
      </p:sp>
      <p:pic>
        <p:nvPicPr>
          <p:cNvPr id="4" name="Picture 3" descr="25,887 German Culture Icons Images, Stock Photos, 3D objects, &amp; Vectors |  Shutterstock">
            <a:extLst>
              <a:ext uri="{FF2B5EF4-FFF2-40B4-BE49-F238E27FC236}">
                <a16:creationId xmlns:a16="http://schemas.microsoft.com/office/drawing/2014/main" id="{4D9B4184-FA9E-C4A7-00CD-6D3DD3DCC30F}"/>
              </a:ext>
            </a:extLst>
          </p:cNvPr>
          <p:cNvPicPr>
            <a:picLocks noChangeAspect="1"/>
          </p:cNvPicPr>
          <p:nvPr/>
        </p:nvPicPr>
        <p:blipFill rotWithShape="1">
          <a:blip r:embed="rId3"/>
          <a:srcRect r="380" b="7463"/>
          <a:stretch/>
        </p:blipFill>
        <p:spPr>
          <a:xfrm>
            <a:off x="7201708" y="1592293"/>
            <a:ext cx="3755231" cy="3558935"/>
          </a:xfrm>
          <a:prstGeom prst="rect">
            <a:avLst/>
          </a:prstGeom>
        </p:spPr>
      </p:pic>
    </p:spTree>
    <p:extLst>
      <p:ext uri="{BB962C8B-B14F-4D97-AF65-F5344CB8AC3E}">
        <p14:creationId xmlns:p14="http://schemas.microsoft.com/office/powerpoint/2010/main" val="3436161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lstStyle/>
          <a:p>
            <a:r>
              <a:rPr lang="en-GB" dirty="0"/>
              <a:t>Success Factors Slide:</a:t>
            </a:r>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p:txBody>
          <a:bodyPr/>
          <a:lstStyle/>
          <a:p>
            <a:r>
              <a:rPr lang="en-GB" dirty="0"/>
              <a:t>Research regulations and comply fully</a:t>
            </a:r>
          </a:p>
          <a:p>
            <a:r>
              <a:rPr lang="en-GB" dirty="0"/>
              <a:t>Adapt marketing and brands for German tastes</a:t>
            </a:r>
          </a:p>
          <a:p>
            <a:r>
              <a:rPr lang="en-GB" dirty="0"/>
              <a:t>Allow time for methodical negotiations</a:t>
            </a:r>
          </a:p>
          <a:p>
            <a:r>
              <a:rPr lang="en-GB" dirty="0"/>
              <a:t>Take long-term view of relationships</a:t>
            </a:r>
          </a:p>
          <a:p>
            <a:r>
              <a:rPr lang="en-GB" dirty="0"/>
              <a:t>Establish clear management structure</a:t>
            </a:r>
          </a:p>
        </p:txBody>
      </p:sp>
      <p:pic>
        <p:nvPicPr>
          <p:cNvPr id="4" name="Picture 3" descr="Critical success factors, key success factors icon - Download on Iconfinder">
            <a:extLst>
              <a:ext uri="{FF2B5EF4-FFF2-40B4-BE49-F238E27FC236}">
                <a16:creationId xmlns:a16="http://schemas.microsoft.com/office/drawing/2014/main" id="{268010B5-92E7-B9A3-3C1F-018BD30D0137}"/>
              </a:ext>
            </a:extLst>
          </p:cNvPr>
          <p:cNvPicPr>
            <a:picLocks noChangeAspect="1"/>
          </p:cNvPicPr>
          <p:nvPr/>
        </p:nvPicPr>
        <p:blipFill>
          <a:blip r:embed="rId3"/>
          <a:stretch>
            <a:fillRect/>
          </a:stretch>
        </p:blipFill>
        <p:spPr>
          <a:xfrm>
            <a:off x="8865079" y="1942381"/>
            <a:ext cx="2743200" cy="2743200"/>
          </a:xfrm>
          <a:prstGeom prst="rect">
            <a:avLst/>
          </a:prstGeom>
        </p:spPr>
      </p:pic>
    </p:spTree>
    <p:extLst>
      <p:ext uri="{BB962C8B-B14F-4D97-AF65-F5344CB8AC3E}">
        <p14:creationId xmlns:p14="http://schemas.microsoft.com/office/powerpoint/2010/main" val="2077463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a:xfrm>
            <a:off x="1911319" y="668378"/>
            <a:ext cx="9404723" cy="1400530"/>
          </a:xfrm>
        </p:spPr>
        <p:txBody>
          <a:bodyPr/>
          <a:lstStyle/>
          <a:p>
            <a:r>
              <a:rPr lang="en-GB" dirty="0"/>
              <a:t>Cultural Sensitivity Slide:</a:t>
            </a:r>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a:xfrm>
            <a:off x="2368520" y="2268578"/>
            <a:ext cx="8946541" cy="4195481"/>
          </a:xfrm>
        </p:spPr>
        <p:txBody>
          <a:bodyPr/>
          <a:lstStyle/>
          <a:p>
            <a:r>
              <a:rPr lang="en-GB" dirty="0"/>
              <a:t>Expect direct communication style</a:t>
            </a:r>
          </a:p>
          <a:p>
            <a:r>
              <a:rPr lang="en-GB" dirty="0"/>
              <a:t>Maintain formal workplace conduct</a:t>
            </a:r>
          </a:p>
          <a:p>
            <a:r>
              <a:rPr lang="en-GB" dirty="0"/>
              <a:t>Respect work/life balance</a:t>
            </a:r>
          </a:p>
          <a:p>
            <a:r>
              <a:rPr lang="en-GB" dirty="0"/>
              <a:t>Shift from individual to consensus focus</a:t>
            </a:r>
          </a:p>
          <a:p>
            <a:r>
              <a:rPr lang="en-GB" dirty="0"/>
              <a:t>Embrace rigorous planning and precision</a:t>
            </a:r>
          </a:p>
        </p:txBody>
      </p:sp>
    </p:spTree>
    <p:extLst>
      <p:ext uri="{BB962C8B-B14F-4D97-AF65-F5344CB8AC3E}">
        <p14:creationId xmlns:p14="http://schemas.microsoft.com/office/powerpoint/2010/main" val="297351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lstStyle/>
          <a:p>
            <a:r>
              <a:rPr lang="en-GB" dirty="0"/>
              <a:t>Hofstede's Dimensions:</a:t>
            </a:r>
            <a:br>
              <a:rPr lang="en-GB" dirty="0"/>
            </a:br>
            <a:endParaRPr lang="en-GB" dirty="0"/>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a:xfrm>
            <a:off x="3317425" y="1952276"/>
            <a:ext cx="8946541" cy="4195481"/>
          </a:xfrm>
        </p:spPr>
        <p:txBody>
          <a:bodyPr/>
          <a:lstStyle/>
          <a:p>
            <a:endParaRPr lang="en-GB" dirty="0"/>
          </a:p>
          <a:p>
            <a:r>
              <a:rPr lang="en-GB" dirty="0"/>
              <a:t>Higher power distance</a:t>
            </a:r>
          </a:p>
          <a:p>
            <a:r>
              <a:rPr lang="en-GB" dirty="0"/>
              <a:t>More collective orientation</a:t>
            </a:r>
          </a:p>
          <a:p>
            <a:r>
              <a:rPr lang="en-GB" dirty="0"/>
              <a:t>Greater uncertainty avoidance</a:t>
            </a:r>
          </a:p>
          <a:p>
            <a:r>
              <a:rPr lang="en-GB" dirty="0"/>
              <a:t>Long-term vs short-term orientation</a:t>
            </a:r>
          </a:p>
          <a:p>
            <a:r>
              <a:rPr lang="en-GB" dirty="0"/>
              <a:t>Higher restraint than indulgence</a:t>
            </a:r>
          </a:p>
        </p:txBody>
      </p:sp>
    </p:spTree>
    <p:extLst>
      <p:ext uri="{BB962C8B-B14F-4D97-AF65-F5344CB8AC3E}">
        <p14:creationId xmlns:p14="http://schemas.microsoft.com/office/powerpoint/2010/main" val="2608615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a:xfrm>
            <a:off x="2083847" y="596492"/>
            <a:ext cx="9404723" cy="1400530"/>
          </a:xfrm>
        </p:spPr>
        <p:txBody>
          <a:bodyPr/>
          <a:lstStyle/>
          <a:p>
            <a:r>
              <a:rPr lang="en-GB" dirty="0"/>
              <a:t>Recommendations Slide:</a:t>
            </a:r>
            <a:br>
              <a:rPr lang="en-GB" dirty="0"/>
            </a:br>
            <a:endParaRPr lang="en-GB" dirty="0"/>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a:xfrm>
            <a:off x="2541048" y="2196692"/>
            <a:ext cx="8946541" cy="4195481"/>
          </a:xfrm>
        </p:spPr>
        <p:txBody>
          <a:bodyPr/>
          <a:lstStyle/>
          <a:p>
            <a:endParaRPr lang="en-GB" dirty="0"/>
          </a:p>
          <a:p>
            <a:r>
              <a:rPr lang="en-GB" dirty="0"/>
              <a:t>Extensive cultural training for UK staff</a:t>
            </a:r>
          </a:p>
          <a:p>
            <a:r>
              <a:rPr lang="en-GB" dirty="0"/>
              <a:t>Clear delineation of authority in structure</a:t>
            </a:r>
          </a:p>
          <a:p>
            <a:r>
              <a:rPr lang="en-GB" dirty="0"/>
              <a:t>Plan meetings far in advance</a:t>
            </a:r>
          </a:p>
          <a:p>
            <a:r>
              <a:rPr lang="en-GB" dirty="0"/>
              <a:t>Detailed project plans and timelines</a:t>
            </a:r>
          </a:p>
          <a:p>
            <a:r>
              <a:rPr lang="en-GB" dirty="0"/>
              <a:t>Listen and don't take directness personally</a:t>
            </a:r>
          </a:p>
          <a:p>
            <a:r>
              <a:rPr lang="en-GB" dirty="0"/>
              <a:t>Localize branding and marketing</a:t>
            </a:r>
          </a:p>
          <a:p>
            <a:r>
              <a:rPr lang="en-GB" dirty="0"/>
              <a:t>Commit for the long term to build trust</a:t>
            </a:r>
          </a:p>
        </p:txBody>
      </p:sp>
    </p:spTree>
    <p:extLst>
      <p:ext uri="{BB962C8B-B14F-4D97-AF65-F5344CB8AC3E}">
        <p14:creationId xmlns:p14="http://schemas.microsoft.com/office/powerpoint/2010/main" val="4294084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41B9-F114-1B05-1949-104B71C94958}"/>
              </a:ext>
            </a:extLst>
          </p:cNvPr>
          <p:cNvSpPr>
            <a:spLocks noGrp="1"/>
          </p:cNvSpPr>
          <p:nvPr>
            <p:ph type="title"/>
          </p:nvPr>
        </p:nvSpPr>
        <p:spPr/>
        <p:txBody>
          <a:bodyPr/>
          <a:lstStyle/>
          <a:p>
            <a:r>
              <a:rPr lang="en-GB" dirty="0"/>
              <a:t>Conclusion Slide:</a:t>
            </a:r>
            <a:br>
              <a:rPr lang="en-GB" dirty="0"/>
            </a:br>
            <a:endParaRPr lang="en-GB" dirty="0"/>
          </a:p>
        </p:txBody>
      </p:sp>
      <p:sp>
        <p:nvSpPr>
          <p:cNvPr id="3" name="Content Placeholder 2">
            <a:extLst>
              <a:ext uri="{FF2B5EF4-FFF2-40B4-BE49-F238E27FC236}">
                <a16:creationId xmlns:a16="http://schemas.microsoft.com/office/drawing/2014/main" id="{1DF02343-B1B2-37EB-6C99-77DB2DBC6D0A}"/>
              </a:ext>
            </a:extLst>
          </p:cNvPr>
          <p:cNvSpPr>
            <a:spLocks noGrp="1"/>
          </p:cNvSpPr>
          <p:nvPr>
            <p:ph idx="1"/>
          </p:nvPr>
        </p:nvSpPr>
        <p:spPr>
          <a:xfrm>
            <a:off x="873274" y="1981031"/>
            <a:ext cx="8946541" cy="4195481"/>
          </a:xfrm>
        </p:spPr>
        <p:txBody>
          <a:bodyPr/>
          <a:lstStyle/>
          <a:p>
            <a:endParaRPr lang="en-GB" dirty="0"/>
          </a:p>
          <a:p>
            <a:r>
              <a:rPr lang="en-GB" dirty="0"/>
              <a:t>Anticipate and address cultural challenges</a:t>
            </a:r>
          </a:p>
          <a:p>
            <a:r>
              <a:rPr lang="en-GB" dirty="0"/>
              <a:t>Leverage global experience through adaptation</a:t>
            </a:r>
          </a:p>
          <a:p>
            <a:r>
              <a:rPr lang="en-GB" dirty="0"/>
              <a:t>Commit to integrating within German context</a:t>
            </a:r>
          </a:p>
        </p:txBody>
      </p:sp>
      <p:pic>
        <p:nvPicPr>
          <p:cNvPr id="4" name="Picture 3" descr="Sad man with thoughts about learning. Internet profession, higher  education, stock exchange, financial literacy. Various icons about  education. Vector flat illustration 7782965 Vector Art at Vecteezy">
            <a:extLst>
              <a:ext uri="{FF2B5EF4-FFF2-40B4-BE49-F238E27FC236}">
                <a16:creationId xmlns:a16="http://schemas.microsoft.com/office/drawing/2014/main" id="{6281A96A-446C-EC33-B91D-510569819F66}"/>
              </a:ext>
            </a:extLst>
          </p:cNvPr>
          <p:cNvPicPr>
            <a:picLocks noChangeAspect="1"/>
          </p:cNvPicPr>
          <p:nvPr/>
        </p:nvPicPr>
        <p:blipFill>
          <a:blip r:embed="rId3"/>
          <a:stretch>
            <a:fillRect/>
          </a:stretch>
        </p:blipFill>
        <p:spPr>
          <a:xfrm>
            <a:off x="7686136" y="2238842"/>
            <a:ext cx="4597879" cy="3214202"/>
          </a:xfrm>
          <a:prstGeom prst="rect">
            <a:avLst/>
          </a:prstGeom>
        </p:spPr>
      </p:pic>
    </p:spTree>
    <p:extLst>
      <p:ext uri="{BB962C8B-B14F-4D97-AF65-F5344CB8AC3E}">
        <p14:creationId xmlns:p14="http://schemas.microsoft.com/office/powerpoint/2010/main" val="408816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A05BA-F609-53A3-449A-CAF3D57A3B25}"/>
              </a:ext>
            </a:extLst>
          </p:cNvPr>
          <p:cNvSpPr>
            <a:spLocks noGrp="1"/>
          </p:cNvSpPr>
          <p:nvPr>
            <p:ph type="title"/>
          </p:nvPr>
        </p:nvSpPr>
        <p:spPr/>
        <p:txBody>
          <a:bodyPr/>
          <a:lstStyle/>
          <a:p>
            <a:r>
              <a:rPr lang="en-GB" dirty="0"/>
              <a:t>Questions? References:</a:t>
            </a:r>
          </a:p>
        </p:txBody>
      </p:sp>
      <p:sp>
        <p:nvSpPr>
          <p:cNvPr id="3" name="Content Placeholder 2">
            <a:extLst>
              <a:ext uri="{FF2B5EF4-FFF2-40B4-BE49-F238E27FC236}">
                <a16:creationId xmlns:a16="http://schemas.microsoft.com/office/drawing/2014/main" id="{8B474CCC-7450-F322-C5E6-008C5CAF75FB}"/>
              </a:ext>
            </a:extLst>
          </p:cNvPr>
          <p:cNvSpPr>
            <a:spLocks noGrp="1"/>
          </p:cNvSpPr>
          <p:nvPr>
            <p:ph idx="1"/>
          </p:nvPr>
        </p:nvSpPr>
        <p:spPr/>
        <p:txBody>
          <a:bodyPr>
            <a:normAutofit fontScale="55000" lnSpcReduction="20000"/>
          </a:bodyPr>
          <a:lstStyle/>
          <a:p>
            <a:r>
              <a:rPr lang="en-GB" dirty="0" err="1"/>
              <a:t>Barmeyer</a:t>
            </a:r>
            <a:r>
              <a:rPr lang="en-GB" dirty="0"/>
              <a:t>, C., &amp; Mayrhofer, U. (2002). The contribution of intercultural management to the success of international mergers and acquisitions: An analysis of the EADS group. International Business Review, 11(1), 1-38.</a:t>
            </a:r>
          </a:p>
          <a:p>
            <a:r>
              <a:rPr lang="en-GB" dirty="0"/>
              <a:t>Bausch, P., </a:t>
            </a:r>
            <a:r>
              <a:rPr lang="en-GB" dirty="0" err="1"/>
              <a:t>Haughey</a:t>
            </a:r>
            <a:r>
              <a:rPr lang="en-GB" dirty="0"/>
              <a:t>, D. and </a:t>
            </a:r>
            <a:r>
              <a:rPr lang="en-GB" dirty="0" err="1"/>
              <a:t>Hourihan</a:t>
            </a:r>
            <a:r>
              <a:rPr lang="en-GB" dirty="0"/>
              <a:t>, M. (2014). Going Global: A Guide to Building an International Business. Middletown, DE: Going Global.</a:t>
            </a:r>
          </a:p>
          <a:p>
            <a:r>
              <a:rPr lang="en-GB" dirty="0" err="1"/>
              <a:t>Carr</a:t>
            </a:r>
            <a:r>
              <a:rPr lang="en-GB" dirty="0"/>
              <a:t>, C. and Walther, C. (2014). Global management: management across borders and cultures. Munich: </a:t>
            </a:r>
            <a:r>
              <a:rPr lang="en-GB" dirty="0" err="1"/>
              <a:t>Oldenbourg</a:t>
            </a:r>
            <a:r>
              <a:rPr lang="en-GB" dirty="0"/>
              <a:t> </a:t>
            </a:r>
            <a:r>
              <a:rPr lang="en-GB" dirty="0" err="1"/>
              <a:t>Wissenschaftsverlag</a:t>
            </a:r>
            <a:r>
              <a:rPr lang="en-GB" dirty="0"/>
              <a:t>.</a:t>
            </a:r>
          </a:p>
          <a:p>
            <a:r>
              <a:rPr lang="en-GB" dirty="0" err="1"/>
              <a:t>Espagne</a:t>
            </a:r>
            <a:r>
              <a:rPr lang="en-GB" dirty="0"/>
              <a:t>, M. and Silvestre, P. (1996). Introduction to M. </a:t>
            </a:r>
            <a:r>
              <a:rPr lang="en-GB" dirty="0" err="1"/>
              <a:t>Espagne</a:t>
            </a:r>
            <a:r>
              <a:rPr lang="en-GB" dirty="0"/>
              <a:t> &amp; P. Silvestre (Eds.), Images of Germany in French culture and the study of Franco-German relations. Munich: Carl </a:t>
            </a:r>
            <a:r>
              <a:rPr lang="en-GB" dirty="0" err="1"/>
              <a:t>Hanser</a:t>
            </a:r>
            <a:r>
              <a:rPr lang="en-GB" dirty="0"/>
              <a:t> Verlag.</a:t>
            </a:r>
          </a:p>
          <a:p>
            <a:r>
              <a:rPr lang="en-GB" dirty="0"/>
              <a:t>Hall, E.T. (1976). Beyond Culture. New York: Anchor Books/Doubleday</a:t>
            </a:r>
          </a:p>
          <a:p>
            <a:r>
              <a:rPr lang="en-GB" dirty="0"/>
              <a:t>Hofstede, G. (2011). </a:t>
            </a:r>
            <a:r>
              <a:rPr lang="en-GB" dirty="0" err="1"/>
              <a:t>Dimensionalizing</a:t>
            </a:r>
            <a:r>
              <a:rPr lang="en-GB" dirty="0"/>
              <a:t> Cultures: The Hofstede Model in Context. Online Readings in Psychology and Culture, 2(1).</a:t>
            </a:r>
          </a:p>
          <a:p>
            <a:r>
              <a:rPr lang="en-GB" dirty="0" err="1"/>
              <a:t>Hurn</a:t>
            </a:r>
            <a:r>
              <a:rPr lang="en-GB" dirty="0"/>
              <a:t>, B. and Tomalin, B. (2013). Cross-Cultural Communication: Theory and Practice. London: Palgrave Macmillan</a:t>
            </a:r>
          </a:p>
          <a:p>
            <a:r>
              <a:rPr lang="en-GB" dirty="0"/>
              <a:t>Lewis, R.D. (2006). When Cultures Collide: Leading Across Cultures. Boston: Nicholas Brealey Publishing.</a:t>
            </a:r>
          </a:p>
          <a:p>
            <a:r>
              <a:rPr lang="en-GB" dirty="0"/>
              <a:t>Mueller, B. and </a:t>
            </a:r>
            <a:r>
              <a:rPr lang="en-GB" dirty="0" err="1"/>
              <a:t>Gelbrich</a:t>
            </a:r>
            <a:r>
              <a:rPr lang="en-GB" dirty="0"/>
              <a:t>, K. (2016). Cultural Value Orientations as Determinants of Facebook Communication in Germany and Russia. Journal of International Marketing Strategy, 4(1), 1-22.</a:t>
            </a:r>
          </a:p>
          <a:p>
            <a:r>
              <a:rPr lang="en-GB" dirty="0"/>
              <a:t>Schwartz, S.H. (1999). A Theory of Cultural Values and Some Implications for Work. Applied Psychology, 48(1), 23-47.</a:t>
            </a:r>
          </a:p>
          <a:p>
            <a:r>
              <a:rPr lang="en-GB" dirty="0"/>
              <a:t>Silvestre, P. et al. (2020). Managing People in Luxembourg: Communicating and Succeeding across Cultures. Luxembourg: </a:t>
            </a:r>
            <a:r>
              <a:rPr lang="en-GB" dirty="0" err="1"/>
              <a:t>Ecodit</a:t>
            </a:r>
            <a:endParaRPr lang="en-GB" dirty="0"/>
          </a:p>
          <a:p>
            <a:endParaRPr lang="en-GB" dirty="0"/>
          </a:p>
          <a:p>
            <a:endParaRPr lang="en-GB" dirty="0"/>
          </a:p>
        </p:txBody>
      </p:sp>
    </p:spTree>
    <p:extLst>
      <p:ext uri="{BB962C8B-B14F-4D97-AF65-F5344CB8AC3E}">
        <p14:creationId xmlns:p14="http://schemas.microsoft.com/office/powerpoint/2010/main" val="32743735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TotalTime>
  <Words>2264</Words>
  <Application>Microsoft Office PowerPoint</Application>
  <PresentationFormat>Widescreen</PresentationFormat>
  <Paragraphs>106</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vt:lpstr>
      <vt:lpstr>Establishing a Management Office in Germany for British American Tobacco</vt:lpstr>
      <vt:lpstr>Introduction</vt:lpstr>
      <vt:lpstr>German Culture Slide:</vt:lpstr>
      <vt:lpstr>Success Factors Slide:</vt:lpstr>
      <vt:lpstr>Cultural Sensitivity Slide:</vt:lpstr>
      <vt:lpstr>Hofstede's Dimensions: </vt:lpstr>
      <vt:lpstr>Recommendations Slide: </vt:lpstr>
      <vt:lpstr>Conclusion Slide: </vt:lpstr>
      <vt:lpstr>Questions?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Establishing a Management Office in Germany for British American Tobacco</dc:title>
  <cp:lastModifiedBy>Mariana Kahel</cp:lastModifiedBy>
  <cp:revision>21</cp:revision>
  <dcterms:created xsi:type="dcterms:W3CDTF">2023-11-17T17:22:50Z</dcterms:created>
  <dcterms:modified xsi:type="dcterms:W3CDTF">2023-11-19T13:54:46Z</dcterms:modified>
</cp:coreProperties>
</file>