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handoutMasterIdLst>
    <p:handoutMasterId r:id="rId22"/>
  </p:handoutMasterIdLst>
  <p:sldIdLst>
    <p:sldId id="256" r:id="rId2"/>
    <p:sldId id="268" r:id="rId3"/>
    <p:sldId id="257" r:id="rId4"/>
    <p:sldId id="258" r:id="rId5"/>
    <p:sldId id="259" r:id="rId6"/>
    <p:sldId id="260" r:id="rId7"/>
    <p:sldId id="269" r:id="rId8"/>
    <p:sldId id="270" r:id="rId9"/>
    <p:sldId id="262" r:id="rId10"/>
    <p:sldId id="271" r:id="rId11"/>
    <p:sldId id="263" r:id="rId12"/>
    <p:sldId id="264" r:id="rId13"/>
    <p:sldId id="265" r:id="rId14"/>
    <p:sldId id="261" r:id="rId15"/>
    <p:sldId id="272" r:id="rId16"/>
    <p:sldId id="266" r:id="rId17"/>
    <p:sldId id="274" r:id="rId18"/>
    <p:sldId id="275" r:id="rId19"/>
    <p:sldId id="267" r:id="rId20"/>
    <p:sldId id="273" r:id="rId21"/>
  </p:sldIdLst>
  <p:sldSz cx="12192000" cy="6858000"/>
  <p:notesSz cx="6669088" cy="97536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4660"/>
  </p:normalViewPr>
  <p:slideViewPr>
    <p:cSldViewPr snapToGrid="0">
      <p:cViewPr varScale="1">
        <p:scale>
          <a:sx n="70" d="100"/>
          <a:sy n="70" d="100"/>
        </p:scale>
        <p:origin x="344" y="68"/>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 Id="rId27" Type="http://schemas.microsoft.com/office/2015/10/relationships/revisionInfo" Target="revisionInfo.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89374"/>
          </a:xfrm>
          <a:prstGeom prst="rect">
            <a:avLst/>
          </a:prstGeom>
        </p:spPr>
        <p:txBody>
          <a:bodyPr vert="horz" lIns="91440" tIns="45720" rIns="91440" bIns="45720" rtlCol="0"/>
          <a:lstStyle>
            <a:lvl1pPr algn="r">
              <a:defRPr sz="1200"/>
            </a:lvl1pPr>
          </a:lstStyle>
          <a:p>
            <a:fld id="{DB952445-EC38-4C95-B035-1C3C83BE496E}" type="datetimeFigureOut">
              <a:rPr lang="en-GB" smtClean="0"/>
              <a:t>29/09/2017</a:t>
            </a:fld>
            <a:endParaRPr lang="en-GB"/>
          </a:p>
        </p:txBody>
      </p:sp>
      <p:sp>
        <p:nvSpPr>
          <p:cNvPr id="4" name="Footer Placeholder 3"/>
          <p:cNvSpPr>
            <a:spLocks noGrp="1"/>
          </p:cNvSpPr>
          <p:nvPr>
            <p:ph type="ftr" sz="quarter" idx="2"/>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264228"/>
            <a:ext cx="2889938" cy="489373"/>
          </a:xfrm>
          <a:prstGeom prst="rect">
            <a:avLst/>
          </a:prstGeom>
        </p:spPr>
        <p:txBody>
          <a:bodyPr vert="horz" lIns="91440" tIns="45720" rIns="91440" bIns="45720" rtlCol="0" anchor="b"/>
          <a:lstStyle>
            <a:lvl1pPr algn="r">
              <a:defRPr sz="1200"/>
            </a:lvl1pPr>
          </a:lstStyle>
          <a:p>
            <a:fld id="{642002BA-0EDE-4014-B9D0-C3D80F3E0DAB}" type="slidenum">
              <a:rPr lang="en-GB" smtClean="0"/>
              <a:t>‹#›</a:t>
            </a:fld>
            <a:endParaRPr lang="en-GB"/>
          </a:p>
        </p:txBody>
      </p:sp>
    </p:spTree>
    <p:extLst>
      <p:ext uri="{BB962C8B-B14F-4D97-AF65-F5344CB8AC3E}">
        <p14:creationId xmlns:p14="http://schemas.microsoft.com/office/powerpoint/2010/main" val="3212085328"/>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213B4D4-7799-4314-A6E0-B1E0C5690569}" type="datetimeFigureOut">
              <a:rPr lang="en-GB" smtClean="0"/>
              <a:t>29/09/2017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6DBDD3-9904-497A-8C1E-B6A10FE0CD14}" type="slidenum">
              <a:rPr lang="en-GB" smtClean="0"/>
              <a:t>‹#›</a:t>
            </a:fld>
            <a:endParaRPr lang="en-GB"/>
          </a:p>
        </p:txBody>
      </p:sp>
    </p:spTree>
    <p:extLst>
      <p:ext uri="{BB962C8B-B14F-4D97-AF65-F5344CB8AC3E}">
        <p14:creationId xmlns:p14="http://schemas.microsoft.com/office/powerpoint/2010/main" val="8351578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213B4D4-7799-4314-A6E0-B1E0C5690569}" type="datetimeFigureOut">
              <a:rPr lang="en-GB" smtClean="0"/>
              <a:t>29/09/2017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6DBDD3-9904-497A-8C1E-B6A10FE0CD14}" type="slidenum">
              <a:rPr lang="en-GB" smtClean="0"/>
              <a:t>‹#›</a:t>
            </a:fld>
            <a:endParaRPr lang="en-GB"/>
          </a:p>
        </p:txBody>
      </p:sp>
    </p:spTree>
    <p:extLst>
      <p:ext uri="{BB962C8B-B14F-4D97-AF65-F5344CB8AC3E}">
        <p14:creationId xmlns:p14="http://schemas.microsoft.com/office/powerpoint/2010/main" val="29593336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213B4D4-7799-4314-A6E0-B1E0C5690569}" type="datetimeFigureOut">
              <a:rPr lang="en-GB" smtClean="0"/>
              <a:t>29/09/2017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6DBDD3-9904-497A-8C1E-B6A10FE0CD14}" type="slidenum">
              <a:rPr lang="en-GB" smtClean="0"/>
              <a:t>‹#›</a:t>
            </a:fld>
            <a:endParaRPr lang="en-GB"/>
          </a:p>
        </p:txBody>
      </p:sp>
    </p:spTree>
    <p:extLst>
      <p:ext uri="{BB962C8B-B14F-4D97-AF65-F5344CB8AC3E}">
        <p14:creationId xmlns:p14="http://schemas.microsoft.com/office/powerpoint/2010/main" val="26283866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213B4D4-7799-4314-A6E0-B1E0C5690569}" type="datetimeFigureOut">
              <a:rPr lang="en-GB" smtClean="0"/>
              <a:t>29/09/2017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F6DBDD3-9904-497A-8C1E-B6A10FE0CD14}" type="slidenum">
              <a:rPr lang="en-GB" smtClean="0"/>
              <a:t>‹#›</a:t>
            </a:fld>
            <a:endParaRPr lang="en-GB"/>
          </a:p>
        </p:txBody>
      </p:sp>
    </p:spTree>
    <p:extLst>
      <p:ext uri="{BB962C8B-B14F-4D97-AF65-F5344CB8AC3E}">
        <p14:creationId xmlns:p14="http://schemas.microsoft.com/office/powerpoint/2010/main" val="933139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213B4D4-7799-4314-A6E0-B1E0C5690569}" type="datetimeFigureOut">
              <a:rPr lang="en-GB" smtClean="0"/>
              <a:t>29/09/2017</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F6DBDD3-9904-497A-8C1E-B6A10FE0CD14}" type="slidenum">
              <a:rPr lang="en-GB" smtClean="0"/>
              <a:t>‹#›</a:t>
            </a:fld>
            <a:endParaRPr lang="en-GB"/>
          </a:p>
        </p:txBody>
      </p:sp>
    </p:spTree>
    <p:extLst>
      <p:ext uri="{BB962C8B-B14F-4D97-AF65-F5344CB8AC3E}">
        <p14:creationId xmlns:p14="http://schemas.microsoft.com/office/powerpoint/2010/main" val="18511583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213B4D4-7799-4314-A6E0-B1E0C5690569}" type="datetimeFigureOut">
              <a:rPr lang="en-GB" smtClean="0"/>
              <a:t>29/09/2017</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F6DBDD3-9904-497A-8C1E-B6A10FE0CD14}" type="slidenum">
              <a:rPr lang="en-GB" smtClean="0"/>
              <a:t>‹#›</a:t>
            </a:fld>
            <a:endParaRPr lang="en-GB"/>
          </a:p>
        </p:txBody>
      </p:sp>
    </p:spTree>
    <p:extLst>
      <p:ext uri="{BB962C8B-B14F-4D97-AF65-F5344CB8AC3E}">
        <p14:creationId xmlns:p14="http://schemas.microsoft.com/office/powerpoint/2010/main" val="30107380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13B4D4-7799-4314-A6E0-B1E0C5690569}" type="datetimeFigureOut">
              <a:rPr lang="en-GB" smtClean="0"/>
              <a:t>29/09/2017</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F6DBDD3-9904-497A-8C1E-B6A10FE0CD14}" type="slidenum">
              <a:rPr lang="en-GB" smtClean="0"/>
              <a:t>‹#›</a:t>
            </a:fld>
            <a:endParaRPr lang="en-GB"/>
          </a:p>
        </p:txBody>
      </p:sp>
    </p:spTree>
    <p:extLst>
      <p:ext uri="{BB962C8B-B14F-4D97-AF65-F5344CB8AC3E}">
        <p14:creationId xmlns:p14="http://schemas.microsoft.com/office/powerpoint/2010/main" val="11420013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213B4D4-7799-4314-A6E0-B1E0C5690569}" type="datetimeFigureOut">
              <a:rPr lang="en-GB" smtClean="0"/>
              <a:t>29/09/2017</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F6DBDD3-9904-497A-8C1E-B6A10FE0CD14}" type="slidenum">
              <a:rPr lang="en-GB" smtClean="0"/>
              <a:t>‹#›</a:t>
            </a:fld>
            <a:endParaRPr lang="en-GB"/>
          </a:p>
        </p:txBody>
      </p:sp>
    </p:spTree>
    <p:extLst>
      <p:ext uri="{BB962C8B-B14F-4D97-AF65-F5344CB8AC3E}">
        <p14:creationId xmlns:p14="http://schemas.microsoft.com/office/powerpoint/2010/main" val="31099851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F6DBDD3-9904-497A-8C1E-B6A10FE0CD14}" type="slidenum">
              <a:rPr lang="en-GB" smtClean="0"/>
              <a:t>‹#›</a:t>
            </a:fld>
            <a:endParaRPr lang="en-GB"/>
          </a:p>
        </p:txBody>
      </p:sp>
      <p:sp>
        <p:nvSpPr>
          <p:cNvPr id="5" name="Date Placeholder 4"/>
          <p:cNvSpPr>
            <a:spLocks noGrp="1"/>
          </p:cNvSpPr>
          <p:nvPr>
            <p:ph type="dt" sz="half" idx="10"/>
          </p:nvPr>
        </p:nvSpPr>
        <p:spPr/>
        <p:txBody>
          <a:bodyPr/>
          <a:lstStyle/>
          <a:p>
            <a:fld id="{C213B4D4-7799-4314-A6E0-B1E0C5690569}" type="datetimeFigureOut">
              <a:rPr lang="en-GB" smtClean="0"/>
              <a:t>29/09/2017</a:t>
            </a:fld>
            <a:endParaRPr lang="en-GB"/>
          </a:p>
        </p:txBody>
      </p:sp>
    </p:spTree>
    <p:extLst>
      <p:ext uri="{BB962C8B-B14F-4D97-AF65-F5344CB8AC3E}">
        <p14:creationId xmlns:p14="http://schemas.microsoft.com/office/powerpoint/2010/main" val="28263883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213B4D4-7799-4314-A6E0-B1E0C5690569}" type="datetimeFigureOut">
              <a:rPr lang="en-GB" smtClean="0"/>
              <a:t>29/09/2017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6DBDD3-9904-497A-8C1E-B6A10FE0CD14}" type="slidenum">
              <a:rPr lang="en-GB" smtClean="0"/>
              <a:t>‹#›</a:t>
            </a:fld>
            <a:endParaRPr lang="en-GB"/>
          </a:p>
        </p:txBody>
      </p:sp>
    </p:spTree>
    <p:extLst>
      <p:ext uri="{BB962C8B-B14F-4D97-AF65-F5344CB8AC3E}">
        <p14:creationId xmlns:p14="http://schemas.microsoft.com/office/powerpoint/2010/main" val="13350743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213B4D4-7799-4314-A6E0-B1E0C5690569}" type="datetimeFigureOut">
              <a:rPr lang="en-GB" smtClean="0"/>
              <a:t>29/09/2017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6DBDD3-9904-497A-8C1E-B6A10FE0CD14}"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085046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213B4D4-7799-4314-A6E0-B1E0C5690569}" type="datetimeFigureOut">
              <a:rPr lang="en-GB" smtClean="0"/>
              <a:t>29/09/2017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6DBDD3-9904-497A-8C1E-B6A10FE0CD14}" type="slidenum">
              <a:rPr lang="en-GB" smtClean="0"/>
              <a:t>‹#›</a:t>
            </a:fld>
            <a:endParaRPr lang="en-GB"/>
          </a:p>
        </p:txBody>
      </p:sp>
    </p:spTree>
    <p:extLst>
      <p:ext uri="{BB962C8B-B14F-4D97-AF65-F5344CB8AC3E}">
        <p14:creationId xmlns:p14="http://schemas.microsoft.com/office/powerpoint/2010/main" val="3691718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213B4D4-7799-4314-A6E0-B1E0C5690569}" type="datetimeFigureOut">
              <a:rPr lang="en-GB" smtClean="0"/>
              <a:t>29/09/2017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6DBDD3-9904-497A-8C1E-B6A10FE0CD14}"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9821188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213B4D4-7799-4314-A6E0-B1E0C5690569}" type="datetimeFigureOut">
              <a:rPr lang="en-GB" smtClean="0"/>
              <a:t>29/09/2017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6DBDD3-9904-497A-8C1E-B6A10FE0CD14}" type="slidenum">
              <a:rPr lang="en-GB" smtClean="0"/>
              <a:t>‹#›</a:t>
            </a:fld>
            <a:endParaRPr lang="en-GB"/>
          </a:p>
        </p:txBody>
      </p:sp>
    </p:spTree>
    <p:extLst>
      <p:ext uri="{BB962C8B-B14F-4D97-AF65-F5344CB8AC3E}">
        <p14:creationId xmlns:p14="http://schemas.microsoft.com/office/powerpoint/2010/main" val="355866339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213B4D4-7799-4314-A6E0-B1E0C5690569}" type="datetimeFigureOut">
              <a:rPr lang="en-GB" smtClean="0"/>
              <a:t>29/09/2017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6DBDD3-9904-497A-8C1E-B6A10FE0CD14}" type="slidenum">
              <a:rPr lang="en-GB" smtClean="0"/>
              <a:t>‹#›</a:t>
            </a:fld>
            <a:endParaRPr lang="en-GB"/>
          </a:p>
        </p:txBody>
      </p:sp>
    </p:spTree>
    <p:extLst>
      <p:ext uri="{BB962C8B-B14F-4D97-AF65-F5344CB8AC3E}">
        <p14:creationId xmlns:p14="http://schemas.microsoft.com/office/powerpoint/2010/main" val="3070575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213B4D4-7799-4314-A6E0-B1E0C5690569}" type="datetimeFigureOut">
              <a:rPr lang="en-GB" smtClean="0"/>
              <a:t>29/09/2017</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F6DBDD3-9904-497A-8C1E-B6A10FE0CD14}" type="slidenum">
              <a:rPr lang="en-GB" smtClean="0"/>
              <a:t>‹#›</a:t>
            </a:fld>
            <a:endParaRPr lang="en-GB"/>
          </a:p>
        </p:txBody>
      </p:sp>
    </p:spTree>
    <p:extLst>
      <p:ext uri="{BB962C8B-B14F-4D97-AF65-F5344CB8AC3E}">
        <p14:creationId xmlns:p14="http://schemas.microsoft.com/office/powerpoint/2010/main" val="19773570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213B4D4-7799-4314-A6E0-B1E0C5690569}" type="datetimeFigureOut">
              <a:rPr lang="en-GB" smtClean="0"/>
              <a:t>29/09/2017</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F6DBDD3-9904-497A-8C1E-B6A10FE0CD14}" type="slidenum">
              <a:rPr lang="en-GB" smtClean="0"/>
              <a:t>‹#›</a:t>
            </a:fld>
            <a:endParaRPr lang="en-GB"/>
          </a:p>
        </p:txBody>
      </p:sp>
    </p:spTree>
    <p:extLst>
      <p:ext uri="{BB962C8B-B14F-4D97-AF65-F5344CB8AC3E}">
        <p14:creationId xmlns:p14="http://schemas.microsoft.com/office/powerpoint/2010/main" val="153517434"/>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1.emf"/><Relationship Id="rId4" Type="http://schemas.openxmlformats.org/officeDocument/2006/relationships/package" Target="../embeddings/Microsoft_Word_Document1.docx"/></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HE Study and You </a:t>
            </a:r>
          </a:p>
        </p:txBody>
      </p:sp>
      <p:sp>
        <p:nvSpPr>
          <p:cNvPr id="3" name="Subtitle 2"/>
          <p:cNvSpPr>
            <a:spLocks noGrp="1"/>
          </p:cNvSpPr>
          <p:nvPr>
            <p:ph type="subTitle" idx="1"/>
          </p:nvPr>
        </p:nvSpPr>
        <p:spPr/>
        <p:txBody>
          <a:bodyPr/>
          <a:lstStyle/>
          <a:p>
            <a:r>
              <a:rPr lang="en-GB" dirty="0"/>
              <a:t>How to Help Yourself and Access the Right Resources</a:t>
            </a:r>
          </a:p>
        </p:txBody>
      </p:sp>
    </p:spTree>
    <p:extLst>
      <p:ext uri="{BB962C8B-B14F-4D97-AF65-F5344CB8AC3E}">
        <p14:creationId xmlns:p14="http://schemas.microsoft.com/office/powerpoint/2010/main" val="421709133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coming to University feels like</a:t>
            </a:r>
            <a:endParaRPr lang="en-GB" dirty="0"/>
          </a:p>
        </p:txBody>
      </p:sp>
      <p:sp>
        <p:nvSpPr>
          <p:cNvPr id="3" name="Content Placeholder 2"/>
          <p:cNvSpPr>
            <a:spLocks noGrp="1"/>
          </p:cNvSpPr>
          <p:nvPr>
            <p:ph idx="1"/>
          </p:nvPr>
        </p:nvSpPr>
        <p:spPr>
          <a:xfrm>
            <a:off x="677334" y="1527049"/>
            <a:ext cx="8596668" cy="4514314"/>
          </a:xfrm>
        </p:spPr>
        <p:txBody>
          <a:bodyPr>
            <a:normAutofit lnSpcReduction="10000"/>
          </a:bodyPr>
          <a:lstStyle/>
          <a:p>
            <a:r>
              <a:rPr lang="en-GB" sz="2400" dirty="0" smtClean="0"/>
              <a:t>Starting University or returning to study after a break in your education can make you feel anxious. You might be wondering:</a:t>
            </a:r>
          </a:p>
          <a:p>
            <a:r>
              <a:rPr lang="en-GB" sz="2400" dirty="0" smtClean="0"/>
              <a:t>How will I cope with it all?</a:t>
            </a:r>
          </a:p>
          <a:p>
            <a:r>
              <a:rPr lang="en-GB" sz="2400" dirty="0" smtClean="0"/>
              <a:t>How will I manage the reading, notetaking, organising my time, the assignments/exams?</a:t>
            </a:r>
          </a:p>
          <a:p>
            <a:r>
              <a:rPr lang="en-GB" sz="2400" dirty="0" smtClean="0"/>
              <a:t>Everyone else looks like they know what is going on. Why am I the only one that looks, sounds, feels like a fool?</a:t>
            </a:r>
          </a:p>
          <a:p>
            <a:r>
              <a:rPr lang="en-GB" sz="2400" dirty="0" smtClean="0"/>
              <a:t>Why is everybody else a good student?</a:t>
            </a:r>
          </a:p>
          <a:p>
            <a:r>
              <a:rPr lang="en-GB" sz="2400" dirty="0" smtClean="0"/>
              <a:t>Why doesn’t everybody else have the same fears or worries as me?</a:t>
            </a:r>
          </a:p>
          <a:p>
            <a:pPr marL="0" indent="0">
              <a:buNone/>
            </a:pPr>
            <a:endParaRPr lang="en-GB" dirty="0"/>
          </a:p>
        </p:txBody>
      </p:sp>
    </p:spTree>
    <p:extLst>
      <p:ext uri="{BB962C8B-B14F-4D97-AF65-F5344CB8AC3E}">
        <p14:creationId xmlns:p14="http://schemas.microsoft.com/office/powerpoint/2010/main" val="70887748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Concerns in Higher Education </a:t>
            </a:r>
          </a:p>
        </p:txBody>
      </p:sp>
      <p:sp>
        <p:nvSpPr>
          <p:cNvPr id="3" name="Content Placeholder 2"/>
          <p:cNvSpPr>
            <a:spLocks noGrp="1"/>
          </p:cNvSpPr>
          <p:nvPr>
            <p:ph idx="1"/>
          </p:nvPr>
        </p:nvSpPr>
        <p:spPr>
          <a:xfrm>
            <a:off x="677334" y="1502221"/>
            <a:ext cx="8596668" cy="4578539"/>
          </a:xfrm>
        </p:spPr>
        <p:txBody>
          <a:bodyPr>
            <a:normAutofit lnSpcReduction="10000"/>
          </a:bodyPr>
          <a:lstStyle/>
          <a:p>
            <a:r>
              <a:rPr lang="en-GB" sz="2400" dirty="0"/>
              <a:t>Be reassured, whatever are your worries or fears you are not alone! </a:t>
            </a:r>
            <a:endParaRPr lang="en-GB" sz="2400" dirty="0" smtClean="0"/>
          </a:p>
          <a:p>
            <a:r>
              <a:rPr lang="en-GB" sz="2400" dirty="0" smtClean="0"/>
              <a:t>Other </a:t>
            </a:r>
            <a:r>
              <a:rPr lang="en-GB" sz="2400" dirty="0"/>
              <a:t>students will be feeling like you! The important thing to do is accept that your fears are normal and take steps to do something about them.</a:t>
            </a:r>
          </a:p>
          <a:p>
            <a:r>
              <a:rPr lang="en-GB" sz="2400" dirty="0"/>
              <a:t>Once you have identified any concerns you can overcome </a:t>
            </a:r>
            <a:r>
              <a:rPr lang="en-GB" sz="2400" dirty="0" smtClean="0"/>
              <a:t>them.</a:t>
            </a:r>
            <a:endParaRPr lang="en-GB" sz="2400" dirty="0"/>
          </a:p>
          <a:p>
            <a:r>
              <a:rPr lang="en-GB" sz="2400" dirty="0"/>
              <a:t>You will need to build up your confidence. You can do this by developing strategies to help overcome your fears and anxieties and build your confidence</a:t>
            </a:r>
            <a:r>
              <a:rPr lang="en-GB" sz="2400" dirty="0" smtClean="0"/>
              <a:t>.</a:t>
            </a:r>
          </a:p>
          <a:p>
            <a:pPr marL="0" indent="0" algn="r">
              <a:buNone/>
            </a:pPr>
            <a:r>
              <a:rPr lang="en-GB" sz="2400" dirty="0" smtClean="0"/>
              <a:t>(Burns and </a:t>
            </a:r>
            <a:r>
              <a:rPr lang="en-GB" sz="2400" dirty="0" err="1" smtClean="0"/>
              <a:t>Sinfield</a:t>
            </a:r>
            <a:r>
              <a:rPr lang="en-GB" sz="2400" dirty="0" smtClean="0"/>
              <a:t>, 2012)</a:t>
            </a:r>
            <a:endParaRPr lang="en-GB" sz="2400" dirty="0"/>
          </a:p>
          <a:p>
            <a:pPr marL="0" indent="0">
              <a:buNone/>
            </a:pPr>
            <a:endParaRPr lang="en-GB" dirty="0"/>
          </a:p>
          <a:p>
            <a:endParaRPr lang="en-GB" dirty="0"/>
          </a:p>
        </p:txBody>
      </p:sp>
    </p:spTree>
    <p:extLst>
      <p:ext uri="{BB962C8B-B14F-4D97-AF65-F5344CB8AC3E}">
        <p14:creationId xmlns:p14="http://schemas.microsoft.com/office/powerpoint/2010/main" val="92013272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70560"/>
          </a:xfrm>
        </p:spPr>
        <p:txBody>
          <a:bodyPr>
            <a:normAutofit fontScale="90000"/>
          </a:bodyPr>
          <a:lstStyle/>
          <a:p>
            <a:r>
              <a:rPr lang="en-GB" dirty="0"/>
              <a:t>Typical statements of new students are:</a:t>
            </a:r>
            <a:br>
              <a:rPr lang="en-GB" dirty="0"/>
            </a:br>
            <a:endParaRPr lang="en-GB" dirty="0"/>
          </a:p>
        </p:txBody>
      </p:sp>
      <p:graphicFrame>
        <p:nvGraphicFramePr>
          <p:cNvPr id="4" name="Content Placeholder 3"/>
          <p:cNvGraphicFramePr>
            <a:graphicFrameLocks noGrp="1" noChangeAspect="1"/>
          </p:cNvGraphicFramePr>
          <p:nvPr>
            <p:ph idx="1"/>
            <p:extLst>
              <p:ext uri="{D42A27DB-BD31-4B8C-83A1-F6EECF244321}">
                <p14:modId xmlns:p14="http://schemas.microsoft.com/office/powerpoint/2010/main" val="1621143518"/>
              </p:ext>
            </p:extLst>
          </p:nvPr>
        </p:nvGraphicFramePr>
        <p:xfrm>
          <a:off x="677334" y="1399032"/>
          <a:ext cx="7954602" cy="5010911"/>
        </p:xfrm>
        <a:graphic>
          <a:graphicData uri="http://schemas.openxmlformats.org/presentationml/2006/ole">
            <mc:AlternateContent xmlns:mc="http://schemas.openxmlformats.org/markup-compatibility/2006">
              <mc:Choice xmlns:v="urn:schemas-microsoft-com:vml" Requires="v">
                <p:oleObj spid="_x0000_s2067" name="Document" r:id="rId4" imgW="5275567" imgH="2249242" progId="Word.Document.12">
                  <p:embed/>
                </p:oleObj>
              </mc:Choice>
              <mc:Fallback>
                <p:oleObj name="Document" r:id="rId4" imgW="5275567" imgH="2249242" progId="Word.Document.12">
                  <p:embed/>
                  <p:pic>
                    <p:nvPicPr>
                      <p:cNvPr id="0" name=""/>
                      <p:cNvPicPr/>
                      <p:nvPr/>
                    </p:nvPicPr>
                    <p:blipFill>
                      <a:blip r:embed="rId5"/>
                      <a:stretch>
                        <a:fillRect/>
                      </a:stretch>
                    </p:blipFill>
                    <p:spPr>
                      <a:xfrm>
                        <a:off x="677334" y="1399032"/>
                        <a:ext cx="7954602" cy="5010911"/>
                      </a:xfrm>
                      <a:prstGeom prst="rect">
                        <a:avLst/>
                      </a:prstGeom>
                    </p:spPr>
                  </p:pic>
                </p:oleObj>
              </mc:Fallback>
            </mc:AlternateContent>
          </a:graphicData>
        </a:graphic>
      </p:graphicFrame>
    </p:spTree>
    <p:extLst>
      <p:ext uri="{BB962C8B-B14F-4D97-AF65-F5344CB8AC3E}">
        <p14:creationId xmlns:p14="http://schemas.microsoft.com/office/powerpoint/2010/main" val="16551537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Resources and Help Available </a:t>
            </a:r>
          </a:p>
        </p:txBody>
      </p:sp>
      <p:sp>
        <p:nvSpPr>
          <p:cNvPr id="3" name="Content Placeholder 2"/>
          <p:cNvSpPr>
            <a:spLocks noGrp="1"/>
          </p:cNvSpPr>
          <p:nvPr>
            <p:ph idx="1"/>
          </p:nvPr>
        </p:nvSpPr>
        <p:spPr>
          <a:xfrm>
            <a:off x="677334" y="1728217"/>
            <a:ext cx="8596668" cy="4313146"/>
          </a:xfrm>
        </p:spPr>
        <p:txBody>
          <a:bodyPr>
            <a:normAutofit/>
          </a:bodyPr>
          <a:lstStyle/>
          <a:p>
            <a:r>
              <a:rPr lang="en-GB" sz="2800" dirty="0" smtClean="0"/>
              <a:t>Talk to other people about what is worrying you. Don’t bottle up your fears. </a:t>
            </a:r>
          </a:p>
          <a:p>
            <a:r>
              <a:rPr lang="en-GB" sz="2800" b="1" dirty="0" smtClean="0"/>
              <a:t>Don’t be afraid to ask for help!</a:t>
            </a:r>
          </a:p>
          <a:p>
            <a:pPr marL="0" indent="0">
              <a:buNone/>
            </a:pPr>
            <a:endParaRPr lang="en-GB" sz="2800" dirty="0"/>
          </a:p>
          <a:p>
            <a:r>
              <a:rPr lang="en-GB" sz="2800" dirty="0" smtClean="0"/>
              <a:t>List </a:t>
            </a:r>
            <a:r>
              <a:rPr lang="en-GB" sz="2800" dirty="0"/>
              <a:t>the resources, people and types of help you </a:t>
            </a:r>
            <a:r>
              <a:rPr lang="en-GB" sz="2800" dirty="0" smtClean="0"/>
              <a:t>think </a:t>
            </a:r>
            <a:r>
              <a:rPr lang="en-GB" sz="2800" dirty="0"/>
              <a:t>are available within </a:t>
            </a:r>
            <a:r>
              <a:rPr lang="en-GB" sz="2800" dirty="0" smtClean="0"/>
              <a:t>UWTSD.</a:t>
            </a:r>
            <a:endParaRPr lang="en-GB" sz="2800" dirty="0"/>
          </a:p>
        </p:txBody>
      </p:sp>
    </p:spTree>
    <p:extLst>
      <p:ext uri="{BB962C8B-B14F-4D97-AF65-F5344CB8AC3E}">
        <p14:creationId xmlns:p14="http://schemas.microsoft.com/office/powerpoint/2010/main" val="416450803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0486" y="466344"/>
            <a:ext cx="8596668" cy="805688"/>
          </a:xfrm>
        </p:spPr>
        <p:txBody>
          <a:bodyPr/>
          <a:lstStyle/>
          <a:p>
            <a:r>
              <a:rPr lang="en-GB" dirty="0" smtClean="0"/>
              <a:t>Answers</a:t>
            </a:r>
            <a:endParaRPr lang="en-GB" dirty="0"/>
          </a:p>
        </p:txBody>
      </p:sp>
      <p:sp>
        <p:nvSpPr>
          <p:cNvPr id="3" name="Content Placeholder 2"/>
          <p:cNvSpPr>
            <a:spLocks noGrp="1"/>
          </p:cNvSpPr>
          <p:nvPr>
            <p:ph idx="1"/>
          </p:nvPr>
        </p:nvSpPr>
        <p:spPr>
          <a:xfrm>
            <a:off x="677334" y="1792224"/>
            <a:ext cx="8596668" cy="4818887"/>
          </a:xfrm>
        </p:spPr>
        <p:txBody>
          <a:bodyPr/>
          <a:lstStyle/>
          <a:p>
            <a:r>
              <a:rPr lang="en-GB" sz="2800" dirty="0"/>
              <a:t>Study Support</a:t>
            </a:r>
          </a:p>
          <a:p>
            <a:r>
              <a:rPr lang="en-GB" sz="2800" dirty="0"/>
              <a:t>Online support: </a:t>
            </a:r>
            <a:r>
              <a:rPr lang="en-GB" sz="2800" dirty="0" smtClean="0"/>
              <a:t>Moodle/library </a:t>
            </a:r>
            <a:endParaRPr lang="en-GB" sz="2800" dirty="0"/>
          </a:p>
          <a:p>
            <a:r>
              <a:rPr lang="en-GB" sz="2800" dirty="0"/>
              <a:t>Additional </a:t>
            </a:r>
            <a:r>
              <a:rPr lang="en-GB" sz="2800" dirty="0" smtClean="0"/>
              <a:t>research/reading</a:t>
            </a:r>
            <a:endParaRPr lang="en-GB" sz="2800" dirty="0"/>
          </a:p>
          <a:p>
            <a:r>
              <a:rPr lang="en-GB" sz="2800" dirty="0"/>
              <a:t>Staff: library staff and learning support staff</a:t>
            </a:r>
          </a:p>
          <a:p>
            <a:r>
              <a:rPr lang="en-GB" sz="2800" dirty="0"/>
              <a:t>Health portfolio staff: Lecturer, personal tutor, year tutor, programme director </a:t>
            </a:r>
          </a:p>
          <a:p>
            <a:r>
              <a:rPr lang="en-GB" sz="2800" dirty="0"/>
              <a:t>Each other </a:t>
            </a:r>
            <a:r>
              <a:rPr lang="en-GB" sz="2800" dirty="0" smtClean="0"/>
              <a:t>– friends, study </a:t>
            </a:r>
            <a:r>
              <a:rPr lang="en-GB" sz="2800" dirty="0"/>
              <a:t>b</a:t>
            </a:r>
            <a:r>
              <a:rPr lang="en-GB" sz="2800" dirty="0" smtClean="0"/>
              <a:t>uddies or peer mentors</a:t>
            </a:r>
            <a:endParaRPr lang="en-GB" sz="2800" dirty="0"/>
          </a:p>
          <a:p>
            <a:endParaRPr lang="en-GB" dirty="0"/>
          </a:p>
          <a:p>
            <a:endParaRPr lang="en-GB" dirty="0"/>
          </a:p>
        </p:txBody>
      </p:sp>
    </p:spTree>
    <p:extLst>
      <p:ext uri="{BB962C8B-B14F-4D97-AF65-F5344CB8AC3E}">
        <p14:creationId xmlns:p14="http://schemas.microsoft.com/office/powerpoint/2010/main" val="330700459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591312"/>
            <a:ext cx="8596668" cy="771144"/>
          </a:xfrm>
        </p:spPr>
        <p:txBody>
          <a:bodyPr/>
          <a:lstStyle/>
          <a:p>
            <a:r>
              <a:rPr lang="en-GB" dirty="0" smtClean="0"/>
              <a:t>The Challenges of University Study</a:t>
            </a:r>
            <a:endParaRPr lang="en-GB" dirty="0"/>
          </a:p>
        </p:txBody>
      </p:sp>
      <p:sp>
        <p:nvSpPr>
          <p:cNvPr id="3" name="Content Placeholder 2"/>
          <p:cNvSpPr>
            <a:spLocks noGrp="1"/>
          </p:cNvSpPr>
          <p:nvPr>
            <p:ph idx="1"/>
          </p:nvPr>
        </p:nvSpPr>
        <p:spPr>
          <a:xfrm>
            <a:off x="677334" y="1453895"/>
            <a:ext cx="8596668" cy="4901185"/>
          </a:xfrm>
        </p:spPr>
        <p:txBody>
          <a:bodyPr>
            <a:normAutofit fontScale="92500" lnSpcReduction="20000"/>
          </a:bodyPr>
          <a:lstStyle/>
          <a:p>
            <a:r>
              <a:rPr lang="en-GB" sz="2000" dirty="0" smtClean="0"/>
              <a:t>Higher education (HE) expects students to develop a deep understanding of the course content and to foster a range of cognitive, practical and personal skills. They are expected to do so by engaging in a variety of learning activities and completing a range of assessments to meet module learning outcomes.</a:t>
            </a:r>
          </a:p>
          <a:p>
            <a:r>
              <a:rPr lang="en-GB" sz="2000" dirty="0" smtClean="0"/>
              <a:t>Students motivations, expectations and preparedness for HE affects how they approach learning tasks and how they adjust to the HE learning environment.</a:t>
            </a:r>
          </a:p>
          <a:p>
            <a:r>
              <a:rPr lang="en-GB" sz="2000" dirty="0" smtClean="0"/>
              <a:t>The transition to university can be difficult, stressful and unsettling for many students as they are entering an unfamiliar environment. HE learning is very different from anything you have encountered before.</a:t>
            </a:r>
          </a:p>
          <a:p>
            <a:r>
              <a:rPr lang="en-GB" sz="2000" dirty="0" smtClean="0"/>
              <a:t>This unfamiliarity is at its height in year 1 when students are most likely to encounter academic failure and/or a range of other problems, such as, social, emotional, health or financial.</a:t>
            </a:r>
          </a:p>
          <a:p>
            <a:r>
              <a:rPr lang="en-GB" sz="2000" dirty="0" smtClean="0"/>
              <a:t>The majority of students who drop out do so in their first year.</a:t>
            </a:r>
          </a:p>
          <a:p>
            <a:r>
              <a:rPr lang="en-GB" sz="2000" dirty="0" smtClean="0"/>
              <a:t>Why do you think this is?</a:t>
            </a:r>
          </a:p>
          <a:p>
            <a:pPr marL="0" indent="0" algn="r">
              <a:buNone/>
            </a:pPr>
            <a:r>
              <a:rPr lang="en-GB" dirty="0"/>
              <a:t>(Byrne and </a:t>
            </a:r>
            <a:r>
              <a:rPr lang="en-GB" dirty="0" smtClean="0"/>
              <a:t>Flood, 2005</a:t>
            </a:r>
            <a:r>
              <a:rPr lang="en-GB" dirty="0"/>
              <a:t>)</a:t>
            </a:r>
          </a:p>
          <a:p>
            <a:endParaRPr lang="en-GB" dirty="0"/>
          </a:p>
        </p:txBody>
      </p:sp>
    </p:spTree>
    <p:extLst>
      <p:ext uri="{BB962C8B-B14F-4D97-AF65-F5344CB8AC3E}">
        <p14:creationId xmlns:p14="http://schemas.microsoft.com/office/powerpoint/2010/main" val="117877264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88848"/>
          </a:xfrm>
        </p:spPr>
        <p:txBody>
          <a:bodyPr/>
          <a:lstStyle/>
          <a:p>
            <a:r>
              <a:rPr lang="en-GB" dirty="0"/>
              <a:t>The Challenges of University </a:t>
            </a:r>
            <a:r>
              <a:rPr lang="en-GB" dirty="0" smtClean="0"/>
              <a:t>Study</a:t>
            </a:r>
            <a:endParaRPr lang="en-GB" dirty="0"/>
          </a:p>
        </p:txBody>
      </p:sp>
      <p:sp>
        <p:nvSpPr>
          <p:cNvPr id="3" name="Content Placeholder 2"/>
          <p:cNvSpPr>
            <a:spLocks noGrp="1"/>
          </p:cNvSpPr>
          <p:nvPr>
            <p:ph idx="1"/>
          </p:nvPr>
        </p:nvSpPr>
        <p:spPr>
          <a:xfrm>
            <a:off x="484632" y="1435608"/>
            <a:ext cx="9006840" cy="5239511"/>
          </a:xfrm>
        </p:spPr>
        <p:txBody>
          <a:bodyPr>
            <a:noAutofit/>
          </a:bodyPr>
          <a:lstStyle/>
          <a:p>
            <a:pPr marL="0" indent="0">
              <a:buNone/>
            </a:pPr>
            <a:r>
              <a:rPr lang="en-GB" b="1" i="1" dirty="0" smtClean="0"/>
              <a:t>Answers</a:t>
            </a:r>
          </a:p>
          <a:p>
            <a:r>
              <a:rPr lang="en-GB" dirty="0" smtClean="0"/>
              <a:t>Unrealistic expectations of demands of the programme or personal capabilities.</a:t>
            </a:r>
          </a:p>
          <a:p>
            <a:r>
              <a:rPr lang="en-GB" dirty="0" smtClean="0"/>
              <a:t>The reality of the requirements of HE learning.</a:t>
            </a:r>
          </a:p>
          <a:p>
            <a:r>
              <a:rPr lang="en-GB" dirty="0" smtClean="0"/>
              <a:t>Lack of preparedness.</a:t>
            </a:r>
          </a:p>
          <a:p>
            <a:r>
              <a:rPr lang="en-GB" dirty="0" smtClean="0"/>
              <a:t>The impact of previous learning experiences on self-belief and confidence.</a:t>
            </a:r>
          </a:p>
          <a:p>
            <a:r>
              <a:rPr lang="en-GB" dirty="0" smtClean="0"/>
              <a:t>Lack of motivation.</a:t>
            </a:r>
          </a:p>
          <a:p>
            <a:r>
              <a:rPr lang="en-GB" dirty="0" smtClean="0"/>
              <a:t>Not seeking advice or support when needed.</a:t>
            </a:r>
          </a:p>
          <a:p>
            <a:r>
              <a:rPr lang="en-GB" dirty="0" smtClean="0"/>
              <a:t>Students underestimating the work effort required by the programme of study.</a:t>
            </a:r>
          </a:p>
          <a:p>
            <a:r>
              <a:rPr lang="en-GB" dirty="0" smtClean="0"/>
              <a:t>Poor time and workload management.</a:t>
            </a:r>
          </a:p>
          <a:p>
            <a:r>
              <a:rPr lang="en-GB" dirty="0" smtClean="0"/>
              <a:t>Lack of willingness to engage in learning.</a:t>
            </a:r>
          </a:p>
          <a:p>
            <a:r>
              <a:rPr lang="en-GB" dirty="0" smtClean="0"/>
              <a:t>Lack of time and effort put into studying.</a:t>
            </a:r>
          </a:p>
          <a:p>
            <a:pPr marL="0" indent="0" algn="r">
              <a:buNone/>
            </a:pPr>
            <a:r>
              <a:rPr lang="en-GB" dirty="0" smtClean="0"/>
              <a:t>(Byrne and Flood, 2005)</a:t>
            </a:r>
            <a:endParaRPr lang="en-GB" dirty="0"/>
          </a:p>
        </p:txBody>
      </p:sp>
    </p:spTree>
    <p:extLst>
      <p:ext uri="{BB962C8B-B14F-4D97-AF65-F5344CB8AC3E}">
        <p14:creationId xmlns:p14="http://schemas.microsoft.com/office/powerpoint/2010/main" val="169674373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46176"/>
            <a:ext cx="8596668" cy="1320800"/>
          </a:xfrm>
        </p:spPr>
        <p:txBody>
          <a:bodyPr/>
          <a:lstStyle/>
          <a:p>
            <a:r>
              <a:rPr lang="en-GB" dirty="0"/>
              <a:t>Why are you here?</a:t>
            </a:r>
          </a:p>
        </p:txBody>
      </p:sp>
      <p:sp>
        <p:nvSpPr>
          <p:cNvPr id="3" name="Content Placeholder 2"/>
          <p:cNvSpPr>
            <a:spLocks noGrp="1"/>
          </p:cNvSpPr>
          <p:nvPr>
            <p:ph idx="1"/>
          </p:nvPr>
        </p:nvSpPr>
        <p:spPr>
          <a:xfrm>
            <a:off x="677334" y="1554481"/>
            <a:ext cx="8596668" cy="4486882"/>
          </a:xfrm>
        </p:spPr>
        <p:txBody>
          <a:bodyPr>
            <a:normAutofit/>
          </a:bodyPr>
          <a:lstStyle/>
          <a:p>
            <a:r>
              <a:rPr lang="en-GB" sz="2400" dirty="0"/>
              <a:t>In pairs, discuss why you are </a:t>
            </a:r>
            <a:r>
              <a:rPr lang="en-GB" sz="2400" dirty="0" smtClean="0"/>
              <a:t>here.</a:t>
            </a:r>
            <a:endParaRPr lang="en-GB" sz="2400" dirty="0"/>
          </a:p>
          <a:p>
            <a:r>
              <a:rPr lang="en-GB" sz="2400" dirty="0"/>
              <a:t>Why have you signed up to university?</a:t>
            </a:r>
          </a:p>
          <a:p>
            <a:r>
              <a:rPr lang="en-GB" sz="2400" dirty="0"/>
              <a:t>What are you aiming to achieve?</a:t>
            </a:r>
          </a:p>
          <a:p>
            <a:r>
              <a:rPr lang="en-GB" sz="2400" dirty="0"/>
              <a:t>Why this course, and not another subject?</a:t>
            </a:r>
          </a:p>
          <a:p>
            <a:r>
              <a:rPr lang="en-GB" sz="2400" dirty="0"/>
              <a:t>What is </a:t>
            </a:r>
            <a:r>
              <a:rPr lang="en-GB" sz="2400" dirty="0" smtClean="0"/>
              <a:t>driving/motivating </a:t>
            </a:r>
            <a:r>
              <a:rPr lang="en-GB" sz="2400" dirty="0"/>
              <a:t>you</a:t>
            </a:r>
            <a:r>
              <a:rPr lang="en-GB" sz="2400" dirty="0" smtClean="0"/>
              <a:t>?</a:t>
            </a:r>
          </a:p>
          <a:p>
            <a:endParaRPr lang="en-GB" sz="2400" dirty="0"/>
          </a:p>
          <a:p>
            <a:r>
              <a:rPr lang="en-GB" sz="2400" dirty="0" smtClean="0"/>
              <a:t>Be prepared to feedback your answers.</a:t>
            </a:r>
            <a:endParaRPr lang="en-GB" sz="2400" dirty="0"/>
          </a:p>
          <a:p>
            <a:endParaRPr lang="en-GB" sz="2400" dirty="0"/>
          </a:p>
        </p:txBody>
      </p:sp>
    </p:spTree>
    <p:extLst>
      <p:ext uri="{BB962C8B-B14F-4D97-AF65-F5344CB8AC3E}">
        <p14:creationId xmlns:p14="http://schemas.microsoft.com/office/powerpoint/2010/main" val="92223828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Why are you here?</a:t>
            </a:r>
            <a:endParaRPr lang="en-GB" dirty="0"/>
          </a:p>
        </p:txBody>
      </p:sp>
      <p:sp>
        <p:nvSpPr>
          <p:cNvPr id="3" name="Content Placeholder 2"/>
          <p:cNvSpPr>
            <a:spLocks noGrp="1"/>
          </p:cNvSpPr>
          <p:nvPr>
            <p:ph idx="1"/>
          </p:nvPr>
        </p:nvSpPr>
        <p:spPr>
          <a:xfrm>
            <a:off x="677334" y="1463041"/>
            <a:ext cx="8596668" cy="4578322"/>
          </a:xfrm>
        </p:spPr>
        <p:txBody>
          <a:bodyPr>
            <a:normAutofit/>
          </a:bodyPr>
          <a:lstStyle/>
          <a:p>
            <a:r>
              <a:rPr lang="en-GB" dirty="0" smtClean="0"/>
              <a:t>The majority of students expect their university experience will help them:</a:t>
            </a:r>
          </a:p>
          <a:p>
            <a:r>
              <a:rPr lang="en-GB" dirty="0" smtClean="0"/>
              <a:t>Develop new skills and competencies.</a:t>
            </a:r>
          </a:p>
          <a:p>
            <a:r>
              <a:rPr lang="en-GB" dirty="0" smtClean="0"/>
              <a:t>Broaden their horizons.</a:t>
            </a:r>
          </a:p>
          <a:p>
            <a:r>
              <a:rPr lang="en-GB" dirty="0" smtClean="0"/>
              <a:t>Extend their knowledge and understanding.</a:t>
            </a:r>
          </a:p>
          <a:p>
            <a:r>
              <a:rPr lang="en-GB" dirty="0" smtClean="0"/>
              <a:t>Grow intellectually and learn new ideas.</a:t>
            </a:r>
          </a:p>
          <a:p>
            <a:r>
              <a:rPr lang="en-GB" dirty="0" smtClean="0"/>
              <a:t>Meet new people.</a:t>
            </a:r>
          </a:p>
          <a:p>
            <a:r>
              <a:rPr lang="en-GB" dirty="0" smtClean="0"/>
              <a:t>Have new experiences</a:t>
            </a:r>
          </a:p>
          <a:p>
            <a:r>
              <a:rPr lang="en-GB" dirty="0" smtClean="0"/>
              <a:t>Increased self-confidence and self-esteem.</a:t>
            </a:r>
          </a:p>
          <a:p>
            <a:r>
              <a:rPr lang="en-GB" dirty="0" smtClean="0"/>
              <a:t>To grow personally and socially.</a:t>
            </a:r>
          </a:p>
          <a:p>
            <a:r>
              <a:rPr lang="en-GB" dirty="0" smtClean="0"/>
              <a:t>Progress in their career or to find suitable future employment.</a:t>
            </a:r>
          </a:p>
          <a:p>
            <a:pPr marL="0" indent="0" algn="r">
              <a:buNone/>
            </a:pPr>
            <a:r>
              <a:rPr lang="en-GB" dirty="0"/>
              <a:t>(Byrne and Flood, 2005)</a:t>
            </a:r>
          </a:p>
          <a:p>
            <a:pPr marL="0" indent="0">
              <a:buNone/>
            </a:pPr>
            <a:endParaRPr lang="en-GB" dirty="0"/>
          </a:p>
        </p:txBody>
      </p:sp>
    </p:spTree>
    <p:extLst>
      <p:ext uri="{BB962C8B-B14F-4D97-AF65-F5344CB8AC3E}">
        <p14:creationId xmlns:p14="http://schemas.microsoft.com/office/powerpoint/2010/main" val="297110455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Who are you here for?</a:t>
            </a:r>
          </a:p>
        </p:txBody>
      </p:sp>
      <p:sp>
        <p:nvSpPr>
          <p:cNvPr id="3" name="Content Placeholder 2"/>
          <p:cNvSpPr>
            <a:spLocks noGrp="1"/>
          </p:cNvSpPr>
          <p:nvPr>
            <p:ph idx="1"/>
          </p:nvPr>
        </p:nvSpPr>
        <p:spPr/>
        <p:txBody>
          <a:bodyPr/>
          <a:lstStyle/>
          <a:p>
            <a:r>
              <a:rPr lang="en-GB" sz="2400" dirty="0"/>
              <a:t>Yourself?</a:t>
            </a:r>
          </a:p>
          <a:p>
            <a:r>
              <a:rPr lang="en-GB" sz="2400" dirty="0"/>
              <a:t>Family? </a:t>
            </a:r>
          </a:p>
          <a:p>
            <a:r>
              <a:rPr lang="en-GB" sz="2400" dirty="0"/>
              <a:t>Children?</a:t>
            </a:r>
          </a:p>
          <a:p>
            <a:r>
              <a:rPr lang="en-GB" sz="2400" dirty="0"/>
              <a:t>The bigger picture … to help society?</a:t>
            </a:r>
          </a:p>
          <a:p>
            <a:r>
              <a:rPr lang="en-GB" sz="2400" dirty="0"/>
              <a:t>All </a:t>
            </a:r>
            <a:r>
              <a:rPr lang="en-GB" sz="2400" dirty="0" smtClean="0"/>
              <a:t>four ?</a:t>
            </a:r>
          </a:p>
          <a:p>
            <a:pPr marL="0" indent="0">
              <a:buNone/>
            </a:pPr>
            <a:endParaRPr lang="en-GB" sz="2400" dirty="0" smtClean="0"/>
          </a:p>
          <a:p>
            <a:r>
              <a:rPr lang="en-GB" sz="2400" dirty="0"/>
              <a:t>Be prepared to feedback your answers.</a:t>
            </a:r>
          </a:p>
          <a:p>
            <a:pPr marL="0" indent="0">
              <a:buNone/>
            </a:pPr>
            <a:endParaRPr lang="en-GB" sz="2400" dirty="0"/>
          </a:p>
          <a:p>
            <a:endParaRPr lang="en-GB" dirty="0"/>
          </a:p>
          <a:p>
            <a:pPr marL="0" indent="0">
              <a:buNone/>
            </a:pPr>
            <a:endParaRPr lang="en-GB" dirty="0"/>
          </a:p>
        </p:txBody>
      </p:sp>
    </p:spTree>
    <p:extLst>
      <p:ext uri="{BB962C8B-B14F-4D97-AF65-F5344CB8AC3E}">
        <p14:creationId xmlns:p14="http://schemas.microsoft.com/office/powerpoint/2010/main" val="373576294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Give yourself credit</a:t>
            </a:r>
          </a:p>
        </p:txBody>
      </p:sp>
      <p:sp>
        <p:nvSpPr>
          <p:cNvPr id="3" name="Content Placeholder 2"/>
          <p:cNvSpPr>
            <a:spLocks noGrp="1"/>
          </p:cNvSpPr>
          <p:nvPr>
            <p:ph idx="1"/>
          </p:nvPr>
        </p:nvSpPr>
        <p:spPr/>
        <p:txBody>
          <a:bodyPr>
            <a:normAutofit/>
          </a:bodyPr>
          <a:lstStyle/>
          <a:p>
            <a:r>
              <a:rPr lang="en-GB" sz="2400" dirty="0" smtClean="0"/>
              <a:t>Give yourselves a pat on the back. You have overcome the first hurdle – you are here!</a:t>
            </a:r>
          </a:p>
          <a:p>
            <a:r>
              <a:rPr lang="en-GB" sz="2400" dirty="0" smtClean="0"/>
              <a:t>Health and Social Care is a challenging sector</a:t>
            </a:r>
            <a:endParaRPr lang="en-GB" sz="2400" dirty="0"/>
          </a:p>
          <a:p>
            <a:r>
              <a:rPr lang="en-GB" sz="2400" dirty="0" smtClean="0"/>
              <a:t>Difficult </a:t>
            </a:r>
            <a:r>
              <a:rPr lang="en-GB" sz="2400" dirty="0"/>
              <a:t>to access qualifications</a:t>
            </a:r>
          </a:p>
          <a:p>
            <a:r>
              <a:rPr lang="en-GB" sz="2400" dirty="0"/>
              <a:t>Building a future </a:t>
            </a:r>
          </a:p>
          <a:p>
            <a:r>
              <a:rPr lang="en-GB" sz="2400" dirty="0"/>
              <a:t>Building a useful career</a:t>
            </a:r>
          </a:p>
          <a:p>
            <a:r>
              <a:rPr lang="en-GB" sz="2400" dirty="0"/>
              <a:t>Building a useful life</a:t>
            </a:r>
          </a:p>
        </p:txBody>
      </p:sp>
    </p:spTree>
    <p:extLst>
      <p:ext uri="{BB962C8B-B14F-4D97-AF65-F5344CB8AC3E}">
        <p14:creationId xmlns:p14="http://schemas.microsoft.com/office/powerpoint/2010/main" val="38949721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Now</a:t>
            </a:r>
          </a:p>
        </p:txBody>
      </p:sp>
      <p:sp>
        <p:nvSpPr>
          <p:cNvPr id="3" name="Content Placeholder 2"/>
          <p:cNvSpPr>
            <a:spLocks noGrp="1"/>
          </p:cNvSpPr>
          <p:nvPr>
            <p:ph idx="1"/>
          </p:nvPr>
        </p:nvSpPr>
        <p:spPr/>
        <p:txBody>
          <a:bodyPr>
            <a:normAutofit/>
          </a:bodyPr>
          <a:lstStyle/>
          <a:p>
            <a:r>
              <a:rPr lang="en-GB" sz="2800" dirty="0"/>
              <a:t>What worries you most?</a:t>
            </a:r>
          </a:p>
          <a:p>
            <a:r>
              <a:rPr lang="en-GB" sz="2800" dirty="0"/>
              <a:t>Who can help?</a:t>
            </a:r>
          </a:p>
          <a:p>
            <a:r>
              <a:rPr lang="en-GB" sz="2800" dirty="0"/>
              <a:t>Where will you start?</a:t>
            </a:r>
          </a:p>
          <a:p>
            <a:r>
              <a:rPr lang="en-GB" sz="2800" dirty="0"/>
              <a:t>How can you overcome </a:t>
            </a:r>
            <a:r>
              <a:rPr lang="en-GB" sz="2800" dirty="0" smtClean="0"/>
              <a:t>your worries?</a:t>
            </a:r>
            <a:endParaRPr lang="en-GB" sz="2800" dirty="0"/>
          </a:p>
        </p:txBody>
      </p:sp>
    </p:spTree>
    <p:extLst>
      <p:ext uri="{BB962C8B-B14F-4D97-AF65-F5344CB8AC3E}">
        <p14:creationId xmlns:p14="http://schemas.microsoft.com/office/powerpoint/2010/main" val="212939250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88848"/>
          </a:xfrm>
        </p:spPr>
        <p:txBody>
          <a:bodyPr/>
          <a:lstStyle/>
          <a:p>
            <a:r>
              <a:rPr lang="en-GB" dirty="0"/>
              <a:t>How to Survive in HE</a:t>
            </a:r>
          </a:p>
        </p:txBody>
      </p:sp>
      <p:sp>
        <p:nvSpPr>
          <p:cNvPr id="3" name="Content Placeholder 2"/>
          <p:cNvSpPr>
            <a:spLocks noGrp="1"/>
          </p:cNvSpPr>
          <p:nvPr>
            <p:ph idx="1"/>
          </p:nvPr>
        </p:nvSpPr>
        <p:spPr>
          <a:xfrm>
            <a:off x="677334" y="1545337"/>
            <a:ext cx="8596668" cy="4496026"/>
          </a:xfrm>
        </p:spPr>
        <p:txBody>
          <a:bodyPr>
            <a:normAutofit fontScale="92500" lnSpcReduction="10000"/>
          </a:bodyPr>
          <a:lstStyle/>
          <a:p>
            <a:r>
              <a:rPr lang="en-GB" sz="2400" dirty="0"/>
              <a:t>Organisation</a:t>
            </a:r>
          </a:p>
          <a:p>
            <a:r>
              <a:rPr lang="en-GB" sz="2400" dirty="0"/>
              <a:t>Time </a:t>
            </a:r>
            <a:r>
              <a:rPr lang="en-GB" sz="2400" dirty="0" smtClean="0"/>
              <a:t>Management </a:t>
            </a:r>
            <a:endParaRPr lang="en-GB" sz="2400" dirty="0"/>
          </a:p>
          <a:p>
            <a:r>
              <a:rPr lang="en-GB" sz="2400" dirty="0"/>
              <a:t>Ask for Help </a:t>
            </a:r>
          </a:p>
          <a:p>
            <a:r>
              <a:rPr lang="en-GB" sz="2400" dirty="0"/>
              <a:t>Work to your strengths</a:t>
            </a:r>
          </a:p>
          <a:p>
            <a:r>
              <a:rPr lang="en-GB" sz="2400" dirty="0"/>
              <a:t>Always be bothered</a:t>
            </a:r>
            <a:r>
              <a:rPr lang="en-GB" sz="2400" dirty="0" smtClean="0"/>
              <a:t>!</a:t>
            </a:r>
          </a:p>
          <a:p>
            <a:r>
              <a:rPr lang="en-GB" sz="2400" dirty="0" smtClean="0"/>
              <a:t>Attend classes regularly</a:t>
            </a:r>
          </a:p>
          <a:p>
            <a:r>
              <a:rPr lang="en-GB" sz="2400" dirty="0" smtClean="0"/>
              <a:t>Use Moodle regularly</a:t>
            </a:r>
          </a:p>
          <a:p>
            <a:r>
              <a:rPr lang="en-GB" sz="2400" dirty="0" smtClean="0"/>
              <a:t>Check your University e mails regularly</a:t>
            </a:r>
          </a:p>
          <a:p>
            <a:r>
              <a:rPr lang="en-GB" sz="2400" dirty="0" smtClean="0"/>
              <a:t>Communicate </a:t>
            </a:r>
            <a:endParaRPr lang="en-GB" sz="2400" dirty="0"/>
          </a:p>
          <a:p>
            <a:r>
              <a:rPr lang="en-GB" sz="2400" dirty="0"/>
              <a:t>DON’T give yourself a hard time if you have tried your best </a:t>
            </a:r>
          </a:p>
          <a:p>
            <a:pPr marL="0" indent="0">
              <a:buNone/>
            </a:pPr>
            <a:endParaRPr lang="en-GB" sz="2400" dirty="0"/>
          </a:p>
        </p:txBody>
      </p:sp>
    </p:spTree>
    <p:extLst>
      <p:ext uri="{BB962C8B-B14F-4D97-AF65-F5344CB8AC3E}">
        <p14:creationId xmlns:p14="http://schemas.microsoft.com/office/powerpoint/2010/main" val="87956358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Make time for study</a:t>
            </a:r>
            <a:endParaRPr lang="en-GB" dirty="0"/>
          </a:p>
        </p:txBody>
      </p:sp>
      <p:sp>
        <p:nvSpPr>
          <p:cNvPr id="3" name="Content Placeholder 2"/>
          <p:cNvSpPr>
            <a:spLocks noGrp="1"/>
          </p:cNvSpPr>
          <p:nvPr>
            <p:ph idx="1"/>
          </p:nvPr>
        </p:nvSpPr>
        <p:spPr>
          <a:xfrm>
            <a:off x="677334" y="1417321"/>
            <a:ext cx="8596668" cy="4624042"/>
          </a:xfrm>
        </p:spPr>
        <p:txBody>
          <a:bodyPr>
            <a:normAutofit/>
          </a:bodyPr>
          <a:lstStyle/>
          <a:p>
            <a:r>
              <a:rPr lang="en-GB" sz="2000" dirty="0" smtClean="0"/>
              <a:t>Your are investing time and money in your HE study.</a:t>
            </a:r>
          </a:p>
          <a:p>
            <a:r>
              <a:rPr lang="en-GB" sz="2000" dirty="0" smtClean="0"/>
              <a:t>University if supposed to be a full time occupation using up 35 to 40 hours per week.</a:t>
            </a:r>
          </a:p>
          <a:p>
            <a:r>
              <a:rPr lang="en-GB" sz="2000" dirty="0" smtClean="0"/>
              <a:t>Even if the taught part of your course on campus only takes up 10 to 12 hours per week you are expected to fill the other 28 to 30 hours with research, reading, discussing and writing.</a:t>
            </a:r>
            <a:endParaRPr lang="en-GB" sz="2000" dirty="0"/>
          </a:p>
          <a:p>
            <a:r>
              <a:rPr lang="en-GB" sz="2000" dirty="0" smtClean="0"/>
              <a:t>HE learning involves regularly attending timetabled taught sessions and tutorials, but especially involves independent learning.</a:t>
            </a:r>
          </a:p>
          <a:p>
            <a:r>
              <a:rPr lang="en-GB" sz="2000" dirty="0" smtClean="0"/>
              <a:t>If you have other commitments such as work or family, these make finding time for HE study even more challenging. You will need to develop your time management skills. </a:t>
            </a:r>
          </a:p>
          <a:p>
            <a:pPr marL="0" indent="0" algn="r">
              <a:buNone/>
            </a:pPr>
            <a:r>
              <a:rPr lang="en-GB" sz="2000" dirty="0" smtClean="0"/>
              <a:t>(Burns and </a:t>
            </a:r>
            <a:r>
              <a:rPr lang="en-GB" sz="2000" dirty="0" err="1" smtClean="0"/>
              <a:t>Sinfield</a:t>
            </a:r>
            <a:r>
              <a:rPr lang="en-GB" sz="2000" dirty="0" smtClean="0"/>
              <a:t>, 2012)</a:t>
            </a:r>
          </a:p>
        </p:txBody>
      </p:sp>
    </p:spTree>
    <p:extLst>
      <p:ext uri="{BB962C8B-B14F-4D97-AF65-F5344CB8AC3E}">
        <p14:creationId xmlns:p14="http://schemas.microsoft.com/office/powerpoint/2010/main" val="1624450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5760" y="609600"/>
            <a:ext cx="9125712" cy="789432"/>
          </a:xfrm>
        </p:spPr>
        <p:txBody>
          <a:bodyPr/>
          <a:lstStyle/>
          <a:p>
            <a:r>
              <a:rPr lang="en-GB" dirty="0" smtClean="0"/>
              <a:t>Personal and Academic Development (PAD)</a:t>
            </a:r>
            <a:endParaRPr lang="en-GB" dirty="0"/>
          </a:p>
        </p:txBody>
      </p:sp>
      <p:sp>
        <p:nvSpPr>
          <p:cNvPr id="3" name="Content Placeholder 2"/>
          <p:cNvSpPr>
            <a:spLocks noGrp="1"/>
          </p:cNvSpPr>
          <p:nvPr>
            <p:ph idx="1"/>
          </p:nvPr>
        </p:nvSpPr>
        <p:spPr>
          <a:xfrm>
            <a:off x="677334" y="1527049"/>
            <a:ext cx="8596668" cy="5047488"/>
          </a:xfrm>
        </p:spPr>
        <p:txBody>
          <a:bodyPr>
            <a:noAutofit/>
          </a:bodyPr>
          <a:lstStyle/>
          <a:p>
            <a:r>
              <a:rPr lang="en-GB" sz="2400" dirty="0"/>
              <a:t>Help with academic study </a:t>
            </a:r>
            <a:r>
              <a:rPr lang="en-GB" sz="2400" dirty="0" smtClean="0"/>
              <a:t>and writing skills</a:t>
            </a:r>
            <a:endParaRPr lang="en-GB" sz="2400" dirty="0"/>
          </a:p>
          <a:p>
            <a:r>
              <a:rPr lang="en-GB" sz="2400" dirty="0"/>
              <a:t>Help with assignment types</a:t>
            </a:r>
          </a:p>
          <a:p>
            <a:r>
              <a:rPr lang="en-GB" sz="2400" dirty="0"/>
              <a:t>Help with assignments</a:t>
            </a:r>
          </a:p>
          <a:p>
            <a:r>
              <a:rPr lang="en-GB" sz="2400" dirty="0"/>
              <a:t>Help with the </a:t>
            </a:r>
            <a:r>
              <a:rPr lang="en-GB" sz="2400" dirty="0" smtClean="0"/>
              <a:t>course</a:t>
            </a:r>
          </a:p>
          <a:p>
            <a:r>
              <a:rPr lang="en-GB" sz="2400" dirty="0" smtClean="0"/>
              <a:t>Develop your </a:t>
            </a:r>
            <a:r>
              <a:rPr lang="en-GB" sz="2400" dirty="0"/>
              <a:t>I</a:t>
            </a:r>
            <a:r>
              <a:rPr lang="en-GB" sz="2400" dirty="0" smtClean="0"/>
              <a:t>T skills</a:t>
            </a:r>
            <a:endParaRPr lang="en-GB" sz="2400" dirty="0"/>
          </a:p>
          <a:p>
            <a:r>
              <a:rPr lang="en-GB" sz="2400" dirty="0"/>
              <a:t>Communication</a:t>
            </a:r>
          </a:p>
          <a:p>
            <a:r>
              <a:rPr lang="en-GB" sz="2400" dirty="0" smtClean="0"/>
              <a:t>Lectures/tutorials/surgery</a:t>
            </a:r>
            <a:endParaRPr lang="en-GB" sz="2400" dirty="0"/>
          </a:p>
          <a:p>
            <a:r>
              <a:rPr lang="en-GB" sz="2400" dirty="0"/>
              <a:t>Dictated by YOUR needs</a:t>
            </a:r>
          </a:p>
          <a:p>
            <a:r>
              <a:rPr lang="en-GB" sz="2400" dirty="0"/>
              <a:t>Talk to us!</a:t>
            </a:r>
          </a:p>
        </p:txBody>
      </p:sp>
    </p:spTree>
    <p:extLst>
      <p:ext uri="{BB962C8B-B14F-4D97-AF65-F5344CB8AC3E}">
        <p14:creationId xmlns:p14="http://schemas.microsoft.com/office/powerpoint/2010/main" val="106746227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Key to Success</a:t>
            </a:r>
            <a:endParaRPr lang="en-GB" dirty="0"/>
          </a:p>
        </p:txBody>
      </p:sp>
      <p:sp>
        <p:nvSpPr>
          <p:cNvPr id="3" name="Content Placeholder 2"/>
          <p:cNvSpPr>
            <a:spLocks noGrp="1"/>
          </p:cNvSpPr>
          <p:nvPr>
            <p:ph idx="1"/>
          </p:nvPr>
        </p:nvSpPr>
        <p:spPr/>
        <p:txBody>
          <a:bodyPr/>
          <a:lstStyle/>
          <a:p>
            <a:r>
              <a:rPr lang="en-GB" dirty="0" smtClean="0"/>
              <a:t>Research shows that the amount of time and effort that students put into their studies is the most important determination of their academic success!</a:t>
            </a:r>
          </a:p>
          <a:p>
            <a:r>
              <a:rPr lang="en-GB" dirty="0" smtClean="0"/>
              <a:t>So</a:t>
            </a:r>
          </a:p>
          <a:p>
            <a:r>
              <a:rPr lang="en-GB" dirty="0"/>
              <a:t>C</a:t>
            </a:r>
            <a:r>
              <a:rPr lang="en-GB" dirty="0" smtClean="0"/>
              <a:t>ommit to your studies</a:t>
            </a:r>
          </a:p>
          <a:p>
            <a:r>
              <a:rPr lang="en-GB" dirty="0" smtClean="0"/>
              <a:t>Attend classes and work experience regularly</a:t>
            </a:r>
          </a:p>
          <a:p>
            <a:r>
              <a:rPr lang="en-GB" dirty="0" smtClean="0"/>
              <a:t>Make use of the resources and support available</a:t>
            </a:r>
          </a:p>
          <a:p>
            <a:r>
              <a:rPr lang="en-GB" dirty="0" smtClean="0"/>
              <a:t>Don’t be afraid to ask questions</a:t>
            </a:r>
          </a:p>
          <a:p>
            <a:r>
              <a:rPr lang="en-GB" dirty="0" smtClean="0"/>
              <a:t>Don’t be afraid to ask for help</a:t>
            </a:r>
          </a:p>
          <a:p>
            <a:r>
              <a:rPr lang="en-GB" dirty="0" smtClean="0"/>
              <a:t>This is the beginning of your journey to future success! Go for it!</a:t>
            </a:r>
          </a:p>
          <a:p>
            <a:endParaRPr lang="en-GB" dirty="0"/>
          </a:p>
          <a:p>
            <a:endParaRPr lang="en-GB" dirty="0"/>
          </a:p>
        </p:txBody>
      </p:sp>
    </p:spTree>
    <p:extLst>
      <p:ext uri="{BB962C8B-B14F-4D97-AF65-F5344CB8AC3E}">
        <p14:creationId xmlns:p14="http://schemas.microsoft.com/office/powerpoint/2010/main" val="41529579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34354934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Lastly</a:t>
            </a:r>
          </a:p>
        </p:txBody>
      </p:sp>
      <p:sp>
        <p:nvSpPr>
          <p:cNvPr id="3" name="Content Placeholder 2"/>
          <p:cNvSpPr>
            <a:spLocks noGrp="1"/>
          </p:cNvSpPr>
          <p:nvPr>
            <p:ph idx="1"/>
          </p:nvPr>
        </p:nvSpPr>
        <p:spPr>
          <a:xfrm>
            <a:off x="677334" y="1600201"/>
            <a:ext cx="8596668" cy="4441162"/>
          </a:xfrm>
        </p:spPr>
        <p:txBody>
          <a:bodyPr>
            <a:normAutofit/>
          </a:bodyPr>
          <a:lstStyle/>
          <a:p>
            <a:r>
              <a:rPr lang="en-GB" sz="2800" dirty="0"/>
              <a:t>Any Questions?</a:t>
            </a:r>
          </a:p>
        </p:txBody>
      </p:sp>
    </p:spTree>
    <p:extLst>
      <p:ext uri="{BB962C8B-B14F-4D97-AF65-F5344CB8AC3E}">
        <p14:creationId xmlns:p14="http://schemas.microsoft.com/office/powerpoint/2010/main" val="333491506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References</a:t>
            </a:r>
            <a:endParaRPr lang="en-GB" dirty="0"/>
          </a:p>
        </p:txBody>
      </p:sp>
      <p:sp>
        <p:nvSpPr>
          <p:cNvPr id="3" name="Content Placeholder 2"/>
          <p:cNvSpPr>
            <a:spLocks noGrp="1"/>
          </p:cNvSpPr>
          <p:nvPr>
            <p:ph idx="1"/>
          </p:nvPr>
        </p:nvSpPr>
        <p:spPr/>
        <p:txBody>
          <a:bodyPr/>
          <a:lstStyle/>
          <a:p>
            <a:r>
              <a:rPr lang="en-GB" dirty="0" smtClean="0"/>
              <a:t>Burns, T. and </a:t>
            </a:r>
            <a:r>
              <a:rPr lang="en-GB" dirty="0" err="1" smtClean="0"/>
              <a:t>Sinfield</a:t>
            </a:r>
            <a:r>
              <a:rPr lang="en-GB" dirty="0" smtClean="0"/>
              <a:t>, S. (2012) </a:t>
            </a:r>
            <a:r>
              <a:rPr lang="en-GB" u="sng" dirty="0" smtClean="0"/>
              <a:t>Essential Study skills: The Complete Guide to Success at University. </a:t>
            </a:r>
            <a:r>
              <a:rPr lang="en-GB" dirty="0" smtClean="0"/>
              <a:t>3</a:t>
            </a:r>
            <a:r>
              <a:rPr lang="en-GB" baseline="30000" dirty="0" smtClean="0"/>
              <a:t>rd</a:t>
            </a:r>
            <a:r>
              <a:rPr lang="en-GB" dirty="0" smtClean="0"/>
              <a:t> Edition. London: Sage</a:t>
            </a:r>
          </a:p>
          <a:p>
            <a:r>
              <a:rPr lang="en-GB" dirty="0" smtClean="0"/>
              <a:t>Byrne, M and Flood, B. (2005) A study of accounting students’ motives, expectations and preparedness for higher education. </a:t>
            </a:r>
            <a:r>
              <a:rPr lang="en-GB" u="sng" dirty="0" smtClean="0"/>
              <a:t>Journal of Further and Higher Education. </a:t>
            </a:r>
            <a:r>
              <a:rPr lang="en-GB" dirty="0" smtClean="0"/>
              <a:t>29 (2) pp 111-124</a:t>
            </a:r>
            <a:endParaRPr lang="en-GB" dirty="0"/>
          </a:p>
        </p:txBody>
      </p:sp>
    </p:spTree>
    <p:extLst>
      <p:ext uri="{BB962C8B-B14F-4D97-AF65-F5344CB8AC3E}">
        <p14:creationId xmlns:p14="http://schemas.microsoft.com/office/powerpoint/2010/main" val="186691293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298</TotalTime>
  <Words>1159</Words>
  <Application>Microsoft Office PowerPoint</Application>
  <PresentationFormat>Widescreen</PresentationFormat>
  <Paragraphs>132</Paragraphs>
  <Slides>20</Slides>
  <Notes>0</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20</vt:i4>
      </vt:variant>
    </vt:vector>
  </HeadingPairs>
  <TitlesOfParts>
    <vt:vector size="26" baseType="lpstr">
      <vt:lpstr>Arial</vt:lpstr>
      <vt:lpstr>Calibri</vt:lpstr>
      <vt:lpstr>Trebuchet MS</vt:lpstr>
      <vt:lpstr>Wingdings 3</vt:lpstr>
      <vt:lpstr>Facet</vt:lpstr>
      <vt:lpstr>Document</vt:lpstr>
      <vt:lpstr>HE Study and You </vt:lpstr>
      <vt:lpstr>What coming to University feels like</vt:lpstr>
      <vt:lpstr>Concerns in Higher Education </vt:lpstr>
      <vt:lpstr>Typical statements of new students are: </vt:lpstr>
      <vt:lpstr>Resources and Help Available </vt:lpstr>
      <vt:lpstr>Answers</vt:lpstr>
      <vt:lpstr>The Challenges of University Study</vt:lpstr>
      <vt:lpstr>The Challenges of University Study</vt:lpstr>
      <vt:lpstr>Why are you here?</vt:lpstr>
      <vt:lpstr>Why are you here?</vt:lpstr>
      <vt:lpstr>Who are you here for?</vt:lpstr>
      <vt:lpstr>Give yourself credit</vt:lpstr>
      <vt:lpstr>Now</vt:lpstr>
      <vt:lpstr>How to Survive in HE</vt:lpstr>
      <vt:lpstr>Make time for study</vt:lpstr>
      <vt:lpstr>Personal and Academic Development (PAD)</vt:lpstr>
      <vt:lpstr>Key to Success</vt:lpstr>
      <vt:lpstr>PowerPoint Presentation</vt:lpstr>
      <vt:lpstr>Lastly</vt:lpstr>
      <vt:lpstr>References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 Study and Confidence</dc:title>
  <dc:creator>Elliott Davies</dc:creator>
  <cp:lastModifiedBy>Karen Hudson</cp:lastModifiedBy>
  <cp:revision>14</cp:revision>
  <cp:lastPrinted>2017-09-29T09:34:12Z</cp:lastPrinted>
  <dcterms:created xsi:type="dcterms:W3CDTF">2015-10-04T13:21:46Z</dcterms:created>
  <dcterms:modified xsi:type="dcterms:W3CDTF">2017-09-29T09:34:32Z</dcterms:modified>
</cp:coreProperties>
</file>