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5" r:id="rId10"/>
    <p:sldId id="266"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526858-423C-4884-AD99-39172AFD95F0}" v="281" dt="2026-01-09T16:58:49.0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56" autoAdjust="0"/>
    <p:restoredTop sz="83137" autoAdjust="0"/>
  </p:normalViewPr>
  <p:slideViewPr>
    <p:cSldViewPr snapToGrid="0">
      <p:cViewPr varScale="1">
        <p:scale>
          <a:sx n="82" d="100"/>
          <a:sy n="82" d="100"/>
        </p:scale>
        <p:origin x="70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ren Thomas" userId="90774816bacd003b" providerId="LiveId" clId="{27C94121-BCDC-4372-9E76-45589DA96E94}"/>
    <pc:docChg chg="undo redo custSel addSld delSld modSld">
      <pc:chgData name="Seren Thomas" userId="90774816bacd003b" providerId="LiveId" clId="{27C94121-BCDC-4372-9E76-45589DA96E94}" dt="2026-01-09T17:00:40.769" v="2502" actId="20577"/>
      <pc:docMkLst>
        <pc:docMk/>
      </pc:docMkLst>
      <pc:sldChg chg="addSp delSp modSp mod modTransition modAnim">
        <pc:chgData name="Seren Thomas" userId="90774816bacd003b" providerId="LiveId" clId="{27C94121-BCDC-4372-9E76-45589DA96E94}" dt="2026-01-06T23:17:35.696" v="710" actId="1076"/>
        <pc:sldMkLst>
          <pc:docMk/>
          <pc:sldMk cId="3473268179" sldId="256"/>
        </pc:sldMkLst>
        <pc:spChg chg="mod">
          <ac:chgData name="Seren Thomas" userId="90774816bacd003b" providerId="LiveId" clId="{27C94121-BCDC-4372-9E76-45589DA96E94}" dt="2026-01-06T20:48:06.756" v="43"/>
          <ac:spMkLst>
            <pc:docMk/>
            <pc:sldMk cId="3473268179" sldId="256"/>
            <ac:spMk id="6" creationId="{DA64421E-DD45-A6A4-CDA9-540FA39771A3}"/>
          </ac:spMkLst>
        </pc:spChg>
        <pc:spChg chg="mod">
          <ac:chgData name="Seren Thomas" userId="90774816bacd003b" providerId="LiveId" clId="{27C94121-BCDC-4372-9E76-45589DA96E94}" dt="2026-01-06T20:48:06.756" v="43"/>
          <ac:spMkLst>
            <pc:docMk/>
            <pc:sldMk cId="3473268179" sldId="256"/>
            <ac:spMk id="7" creationId="{59B6DC02-0F02-1091-547C-730B4CBC91ED}"/>
          </ac:spMkLst>
        </pc:spChg>
        <pc:spChg chg="mod">
          <ac:chgData name="Seren Thomas" userId="90774816bacd003b" providerId="LiveId" clId="{27C94121-BCDC-4372-9E76-45589DA96E94}" dt="2026-01-06T20:48:06.756" v="43"/>
          <ac:spMkLst>
            <pc:docMk/>
            <pc:sldMk cId="3473268179" sldId="256"/>
            <ac:spMk id="8" creationId="{2B3CA71A-41F7-89B7-09DB-56415A5A299B}"/>
          </ac:spMkLst>
        </pc:spChg>
        <pc:spChg chg="mod">
          <ac:chgData name="Seren Thomas" userId="90774816bacd003b" providerId="LiveId" clId="{27C94121-BCDC-4372-9E76-45589DA96E94}" dt="2026-01-06T20:48:35.667" v="74" actId="20577"/>
          <ac:spMkLst>
            <pc:docMk/>
            <pc:sldMk cId="3473268179" sldId="256"/>
            <ac:spMk id="9" creationId="{BA9097D9-7E99-20DA-D458-A3ACF1387440}"/>
          </ac:spMkLst>
        </pc:spChg>
        <pc:spChg chg="mod">
          <ac:chgData name="Seren Thomas" userId="90774816bacd003b" providerId="LiveId" clId="{27C94121-BCDC-4372-9E76-45589DA96E94}" dt="2026-01-06T20:48:43.486" v="75"/>
          <ac:spMkLst>
            <pc:docMk/>
            <pc:sldMk cId="3473268179" sldId="256"/>
            <ac:spMk id="12" creationId="{42DDED0E-94FB-1F3F-37E4-C81F2F3725B0}"/>
          </ac:spMkLst>
        </pc:spChg>
        <pc:spChg chg="mod">
          <ac:chgData name="Seren Thomas" userId="90774816bacd003b" providerId="LiveId" clId="{27C94121-BCDC-4372-9E76-45589DA96E94}" dt="2026-01-06T20:48:43.486" v="75"/>
          <ac:spMkLst>
            <pc:docMk/>
            <pc:sldMk cId="3473268179" sldId="256"/>
            <ac:spMk id="13" creationId="{0DB947BB-28A3-F454-187E-9EFD7D714962}"/>
          </ac:spMkLst>
        </pc:spChg>
        <pc:spChg chg="mod">
          <ac:chgData name="Seren Thomas" userId="90774816bacd003b" providerId="LiveId" clId="{27C94121-BCDC-4372-9E76-45589DA96E94}" dt="2026-01-06T20:48:43.486" v="75"/>
          <ac:spMkLst>
            <pc:docMk/>
            <pc:sldMk cId="3473268179" sldId="256"/>
            <ac:spMk id="14" creationId="{30A549B0-9C15-EE60-1907-90D91E73803F}"/>
          </ac:spMkLst>
        </pc:spChg>
        <pc:spChg chg="mod">
          <ac:chgData name="Seren Thomas" userId="90774816bacd003b" providerId="LiveId" clId="{27C94121-BCDC-4372-9E76-45589DA96E94}" dt="2026-01-06T20:50:19.187" v="170" actId="313"/>
          <ac:spMkLst>
            <pc:docMk/>
            <pc:sldMk cId="3473268179" sldId="256"/>
            <ac:spMk id="15" creationId="{BB43CF9E-0D7D-A5F9-F1E1-0AFF98630987}"/>
          </ac:spMkLst>
        </pc:spChg>
        <pc:spChg chg="mod">
          <ac:chgData name="Seren Thomas" userId="90774816bacd003b" providerId="LiveId" clId="{27C94121-BCDC-4372-9E76-45589DA96E94}" dt="2026-01-06T20:49:39.107" v="128"/>
          <ac:spMkLst>
            <pc:docMk/>
            <pc:sldMk cId="3473268179" sldId="256"/>
            <ac:spMk id="18" creationId="{38CCDFCC-0265-4EF9-E004-0936544DFFB8}"/>
          </ac:spMkLst>
        </pc:spChg>
        <pc:spChg chg="mod">
          <ac:chgData name="Seren Thomas" userId="90774816bacd003b" providerId="LiveId" clId="{27C94121-BCDC-4372-9E76-45589DA96E94}" dt="2026-01-06T20:49:39.107" v="128"/>
          <ac:spMkLst>
            <pc:docMk/>
            <pc:sldMk cId="3473268179" sldId="256"/>
            <ac:spMk id="19" creationId="{ABE7E4E6-7BBC-6FC6-62EC-57FE1565FCC9}"/>
          </ac:spMkLst>
        </pc:spChg>
        <pc:spChg chg="mod">
          <ac:chgData name="Seren Thomas" userId="90774816bacd003b" providerId="LiveId" clId="{27C94121-BCDC-4372-9E76-45589DA96E94}" dt="2026-01-06T20:49:39.107" v="128"/>
          <ac:spMkLst>
            <pc:docMk/>
            <pc:sldMk cId="3473268179" sldId="256"/>
            <ac:spMk id="20" creationId="{97FB9618-262E-3483-2912-22D758C42E4C}"/>
          </ac:spMkLst>
        </pc:spChg>
        <pc:spChg chg="mod">
          <ac:chgData name="Seren Thomas" userId="90774816bacd003b" providerId="LiveId" clId="{27C94121-BCDC-4372-9E76-45589DA96E94}" dt="2026-01-06T20:50:15.784" v="169" actId="20577"/>
          <ac:spMkLst>
            <pc:docMk/>
            <pc:sldMk cId="3473268179" sldId="256"/>
            <ac:spMk id="21" creationId="{BA4FF5A2-0718-FB25-1148-C6121CA60B3F}"/>
          </ac:spMkLst>
        </pc:spChg>
        <pc:spChg chg="mod">
          <ac:chgData name="Seren Thomas" userId="90774816bacd003b" providerId="LiveId" clId="{27C94121-BCDC-4372-9E76-45589DA96E94}" dt="2026-01-06T20:52:11.520" v="171"/>
          <ac:spMkLst>
            <pc:docMk/>
            <pc:sldMk cId="3473268179" sldId="256"/>
            <ac:spMk id="23" creationId="{8ED13967-2DC4-DB63-1794-7455052F1913}"/>
          </ac:spMkLst>
        </pc:spChg>
        <pc:spChg chg="mod">
          <ac:chgData name="Seren Thomas" userId="90774816bacd003b" providerId="LiveId" clId="{27C94121-BCDC-4372-9E76-45589DA96E94}" dt="2026-01-06T20:52:11.520" v="171"/>
          <ac:spMkLst>
            <pc:docMk/>
            <pc:sldMk cId="3473268179" sldId="256"/>
            <ac:spMk id="24" creationId="{C6BD6B2F-1F55-BA2B-1A38-AD68CFC73309}"/>
          </ac:spMkLst>
        </pc:spChg>
        <pc:spChg chg="mod">
          <ac:chgData name="Seren Thomas" userId="90774816bacd003b" providerId="LiveId" clId="{27C94121-BCDC-4372-9E76-45589DA96E94}" dt="2026-01-06T20:52:11.520" v="171"/>
          <ac:spMkLst>
            <pc:docMk/>
            <pc:sldMk cId="3473268179" sldId="256"/>
            <ac:spMk id="25" creationId="{7B654C90-CC2B-B1B8-53F8-C8049F6D9C7E}"/>
          </ac:spMkLst>
        </pc:spChg>
        <pc:spChg chg="mod">
          <ac:chgData name="Seren Thomas" userId="90774816bacd003b" providerId="LiveId" clId="{27C94121-BCDC-4372-9E76-45589DA96E94}" dt="2026-01-06T20:52:11.520" v="171"/>
          <ac:spMkLst>
            <pc:docMk/>
            <pc:sldMk cId="3473268179" sldId="256"/>
            <ac:spMk id="26" creationId="{0A33471B-4301-BC41-0DAC-F618291B4EC7}"/>
          </ac:spMkLst>
        </pc:spChg>
        <pc:spChg chg="mod">
          <ac:chgData name="Seren Thomas" userId="90774816bacd003b" providerId="LiveId" clId="{27C94121-BCDC-4372-9E76-45589DA96E94}" dt="2026-01-06T20:52:18.158" v="172"/>
          <ac:spMkLst>
            <pc:docMk/>
            <pc:sldMk cId="3473268179" sldId="256"/>
            <ac:spMk id="28" creationId="{9CC3F5FB-85D8-317A-87C6-38F600F8D296}"/>
          </ac:spMkLst>
        </pc:spChg>
        <pc:spChg chg="mod">
          <ac:chgData name="Seren Thomas" userId="90774816bacd003b" providerId="LiveId" clId="{27C94121-BCDC-4372-9E76-45589DA96E94}" dt="2026-01-06T20:52:18.158" v="172"/>
          <ac:spMkLst>
            <pc:docMk/>
            <pc:sldMk cId="3473268179" sldId="256"/>
            <ac:spMk id="29" creationId="{65BF40D5-C057-0A5C-B5D7-62543F9A384F}"/>
          </ac:spMkLst>
        </pc:spChg>
        <pc:spChg chg="mod">
          <ac:chgData name="Seren Thomas" userId="90774816bacd003b" providerId="LiveId" clId="{27C94121-BCDC-4372-9E76-45589DA96E94}" dt="2026-01-06T20:52:18.158" v="172"/>
          <ac:spMkLst>
            <pc:docMk/>
            <pc:sldMk cId="3473268179" sldId="256"/>
            <ac:spMk id="30" creationId="{EC512B28-9A46-3424-5192-CA3406F56C54}"/>
          </ac:spMkLst>
        </pc:spChg>
        <pc:spChg chg="mod">
          <ac:chgData name="Seren Thomas" userId="90774816bacd003b" providerId="LiveId" clId="{27C94121-BCDC-4372-9E76-45589DA96E94}" dt="2026-01-06T20:52:18.158" v="172"/>
          <ac:spMkLst>
            <pc:docMk/>
            <pc:sldMk cId="3473268179" sldId="256"/>
            <ac:spMk id="31" creationId="{1E41FD1A-BC44-1271-A396-D0BC504FB145}"/>
          </ac:spMkLst>
        </pc:spChg>
        <pc:spChg chg="mod">
          <ac:chgData name="Seren Thomas" userId="90774816bacd003b" providerId="LiveId" clId="{27C94121-BCDC-4372-9E76-45589DA96E94}" dt="2026-01-06T20:52:25.008" v="173"/>
          <ac:spMkLst>
            <pc:docMk/>
            <pc:sldMk cId="3473268179" sldId="256"/>
            <ac:spMk id="33" creationId="{F2F8FA41-4CC2-5763-BBD2-F070DFAD8EC4}"/>
          </ac:spMkLst>
        </pc:spChg>
        <pc:spChg chg="mod">
          <ac:chgData name="Seren Thomas" userId="90774816bacd003b" providerId="LiveId" clId="{27C94121-BCDC-4372-9E76-45589DA96E94}" dt="2026-01-06T20:52:25.008" v="173"/>
          <ac:spMkLst>
            <pc:docMk/>
            <pc:sldMk cId="3473268179" sldId="256"/>
            <ac:spMk id="34" creationId="{B72E7253-DB08-7381-5B52-9454E86BF532}"/>
          </ac:spMkLst>
        </pc:spChg>
        <pc:spChg chg="mod">
          <ac:chgData name="Seren Thomas" userId="90774816bacd003b" providerId="LiveId" clId="{27C94121-BCDC-4372-9E76-45589DA96E94}" dt="2026-01-06T20:52:25.008" v="173"/>
          <ac:spMkLst>
            <pc:docMk/>
            <pc:sldMk cId="3473268179" sldId="256"/>
            <ac:spMk id="35" creationId="{84E064F8-F613-DC75-6A55-551101C017AE}"/>
          </ac:spMkLst>
        </pc:spChg>
        <pc:spChg chg="mod">
          <ac:chgData name="Seren Thomas" userId="90774816bacd003b" providerId="LiveId" clId="{27C94121-BCDC-4372-9E76-45589DA96E94}" dt="2026-01-06T20:52:25.008" v="173"/>
          <ac:spMkLst>
            <pc:docMk/>
            <pc:sldMk cId="3473268179" sldId="256"/>
            <ac:spMk id="36" creationId="{8C161186-24C9-DBA2-6F91-1DCBFF8868FA}"/>
          </ac:spMkLst>
        </pc:spChg>
        <pc:spChg chg="add mod">
          <ac:chgData name="Seren Thomas" userId="90774816bacd003b" providerId="LiveId" clId="{27C94121-BCDC-4372-9E76-45589DA96E94}" dt="2026-01-06T23:17:35.696" v="710" actId="1076"/>
          <ac:spMkLst>
            <pc:docMk/>
            <pc:sldMk cId="3473268179" sldId="256"/>
            <ac:spMk id="37" creationId="{4CB92932-2F57-E3E0-A2CF-9DEA4001A7B9}"/>
          </ac:spMkLst>
        </pc:spChg>
        <pc:spChg chg="add mod">
          <ac:chgData name="Seren Thomas" userId="90774816bacd003b" providerId="LiveId" clId="{27C94121-BCDC-4372-9E76-45589DA96E94}" dt="2026-01-06T20:58:41.857" v="212"/>
          <ac:spMkLst>
            <pc:docMk/>
            <pc:sldMk cId="3473268179" sldId="256"/>
            <ac:spMk id="39" creationId="{7467CF43-F98C-A72B-4661-B4C0CB8D2EA2}"/>
          </ac:spMkLst>
        </pc:spChg>
        <pc:grpChg chg="add mod">
          <ac:chgData name="Seren Thomas" userId="90774816bacd003b" providerId="LiveId" clId="{27C94121-BCDC-4372-9E76-45589DA96E94}" dt="2026-01-06T20:55:44.095" v="191" actId="1076"/>
          <ac:grpSpMkLst>
            <pc:docMk/>
            <pc:sldMk cId="3473268179" sldId="256"/>
            <ac:grpSpMk id="4" creationId="{AFE2CF80-D35B-5A0F-CD84-1C8DA80DD37A}"/>
          </ac:grpSpMkLst>
        </pc:grpChg>
        <pc:grpChg chg="mod">
          <ac:chgData name="Seren Thomas" userId="90774816bacd003b" providerId="LiveId" clId="{27C94121-BCDC-4372-9E76-45589DA96E94}" dt="2026-01-06T20:48:06.756" v="43"/>
          <ac:grpSpMkLst>
            <pc:docMk/>
            <pc:sldMk cId="3473268179" sldId="256"/>
            <ac:grpSpMk id="5" creationId="{69A74294-5D2E-6CED-8077-D56666E36620}"/>
          </ac:grpSpMkLst>
        </pc:grpChg>
        <pc:grpChg chg="add mod">
          <ac:chgData name="Seren Thomas" userId="90774816bacd003b" providerId="LiveId" clId="{27C94121-BCDC-4372-9E76-45589DA96E94}" dt="2026-01-06T20:56:16.201" v="196" actId="1076"/>
          <ac:grpSpMkLst>
            <pc:docMk/>
            <pc:sldMk cId="3473268179" sldId="256"/>
            <ac:grpSpMk id="10" creationId="{67F1C71F-244A-2640-E57C-585BF3E8B8F9}"/>
          </ac:grpSpMkLst>
        </pc:grpChg>
        <pc:grpChg chg="mod">
          <ac:chgData name="Seren Thomas" userId="90774816bacd003b" providerId="LiveId" clId="{27C94121-BCDC-4372-9E76-45589DA96E94}" dt="2026-01-06T20:48:43.486" v="75"/>
          <ac:grpSpMkLst>
            <pc:docMk/>
            <pc:sldMk cId="3473268179" sldId="256"/>
            <ac:grpSpMk id="11" creationId="{03EE75D8-8DE1-F042-F569-F9FD87249392}"/>
          </ac:grpSpMkLst>
        </pc:grpChg>
        <pc:grpChg chg="add mod">
          <ac:chgData name="Seren Thomas" userId="90774816bacd003b" providerId="LiveId" clId="{27C94121-BCDC-4372-9E76-45589DA96E94}" dt="2026-01-06T20:56:33.652" v="198" actId="1076"/>
          <ac:grpSpMkLst>
            <pc:docMk/>
            <pc:sldMk cId="3473268179" sldId="256"/>
            <ac:grpSpMk id="16" creationId="{9B245019-A5D9-EB41-8FC5-BEC8577EA8EF}"/>
          </ac:grpSpMkLst>
        </pc:grpChg>
        <pc:grpChg chg="mod">
          <ac:chgData name="Seren Thomas" userId="90774816bacd003b" providerId="LiveId" clId="{27C94121-BCDC-4372-9E76-45589DA96E94}" dt="2026-01-06T20:49:39.107" v="128"/>
          <ac:grpSpMkLst>
            <pc:docMk/>
            <pc:sldMk cId="3473268179" sldId="256"/>
            <ac:grpSpMk id="17" creationId="{F1BE861D-E51A-B669-2E85-5A14ECFBC899}"/>
          </ac:grpSpMkLst>
        </pc:grpChg>
        <pc:grpChg chg="add mod">
          <ac:chgData name="Seren Thomas" userId="90774816bacd003b" providerId="LiveId" clId="{27C94121-BCDC-4372-9E76-45589DA96E94}" dt="2026-01-06T20:56:48.286" v="199" actId="1076"/>
          <ac:grpSpMkLst>
            <pc:docMk/>
            <pc:sldMk cId="3473268179" sldId="256"/>
            <ac:grpSpMk id="22" creationId="{454DDACB-2CAE-5FE1-D8F3-28413F3F1E70}"/>
          </ac:grpSpMkLst>
        </pc:grpChg>
        <pc:grpChg chg="add mod">
          <ac:chgData name="Seren Thomas" userId="90774816bacd003b" providerId="LiveId" clId="{27C94121-BCDC-4372-9E76-45589DA96E94}" dt="2026-01-06T20:56:58.181" v="200" actId="1076"/>
          <ac:grpSpMkLst>
            <pc:docMk/>
            <pc:sldMk cId="3473268179" sldId="256"/>
            <ac:grpSpMk id="27" creationId="{2C61AB18-1376-C9FC-B277-556AFC617B0B}"/>
          </ac:grpSpMkLst>
        </pc:grpChg>
        <pc:grpChg chg="add mod">
          <ac:chgData name="Seren Thomas" userId="90774816bacd003b" providerId="LiveId" clId="{27C94121-BCDC-4372-9E76-45589DA96E94}" dt="2026-01-06T20:57:31.061" v="205" actId="1076"/>
          <ac:grpSpMkLst>
            <pc:docMk/>
            <pc:sldMk cId="3473268179" sldId="256"/>
            <ac:grpSpMk id="32" creationId="{9A1F5A38-53AD-DC9C-01D5-F0FADF9BE714}"/>
          </ac:grpSpMkLst>
        </pc:grpChg>
        <pc:picChg chg="add mod">
          <ac:chgData name="Seren Thomas" userId="90774816bacd003b" providerId="LiveId" clId="{27C94121-BCDC-4372-9E76-45589DA96E94}" dt="2026-01-06T20:58:34.123" v="211"/>
          <ac:picMkLst>
            <pc:docMk/>
            <pc:sldMk cId="3473268179" sldId="256"/>
            <ac:picMk id="38" creationId="{8D92DF16-8032-759B-935F-BC5CB1D5ED0B}"/>
          </ac:picMkLst>
        </pc:picChg>
      </pc:sldChg>
      <pc:sldChg chg="add modTransition">
        <pc:chgData name="Seren Thomas" userId="90774816bacd003b" providerId="LiveId" clId="{27C94121-BCDC-4372-9E76-45589DA96E94}" dt="2026-01-06T20:57:36.996" v="208"/>
        <pc:sldMkLst>
          <pc:docMk/>
          <pc:sldMk cId="2044077632" sldId="257"/>
        </pc:sldMkLst>
      </pc:sldChg>
      <pc:sldChg chg="addSp modSp add mod modAnim modNotesTx">
        <pc:chgData name="Seren Thomas" userId="90774816bacd003b" providerId="LiveId" clId="{27C94121-BCDC-4372-9E76-45589DA96E94}" dt="2026-01-09T16:53:04.098" v="2316"/>
        <pc:sldMkLst>
          <pc:docMk/>
          <pc:sldMk cId="2547563189" sldId="258"/>
        </pc:sldMkLst>
        <pc:spChg chg="add mod">
          <ac:chgData name="Seren Thomas" userId="90774816bacd003b" providerId="LiveId" clId="{27C94121-BCDC-4372-9E76-45589DA96E94}" dt="2026-01-09T15:52:31.079" v="1780"/>
          <ac:spMkLst>
            <pc:docMk/>
            <pc:sldMk cId="2547563189" sldId="258"/>
            <ac:spMk id="3" creationId="{9B002C98-693A-485B-0789-7B87AEAFECD3}"/>
          </ac:spMkLst>
        </pc:spChg>
        <pc:spChg chg="mod">
          <ac:chgData name="Seren Thomas" userId="90774816bacd003b" providerId="LiveId" clId="{27C94121-BCDC-4372-9E76-45589DA96E94}" dt="2026-01-06T20:59:46.806" v="224" actId="1076"/>
          <ac:spMkLst>
            <pc:docMk/>
            <pc:sldMk cId="2547563189" sldId="258"/>
            <ac:spMk id="23" creationId="{2CDFCD9C-D512-6966-C478-C2CB38C3661E}"/>
          </ac:spMkLst>
        </pc:spChg>
        <pc:grpChg chg="mod">
          <ac:chgData name="Seren Thomas" userId="90774816bacd003b" providerId="LiveId" clId="{27C94121-BCDC-4372-9E76-45589DA96E94}" dt="2026-01-06T20:59:10.079" v="214" actId="1076"/>
          <ac:grpSpMkLst>
            <pc:docMk/>
            <pc:sldMk cId="2547563189" sldId="258"/>
            <ac:grpSpMk id="4" creationId="{D99A0987-BC7F-D541-7ECA-8406192CB099}"/>
          </ac:grpSpMkLst>
        </pc:grpChg>
        <pc:grpChg chg="mod">
          <ac:chgData name="Seren Thomas" userId="90774816bacd003b" providerId="LiveId" clId="{27C94121-BCDC-4372-9E76-45589DA96E94}" dt="2026-01-06T20:59:55.606" v="231" actId="1076"/>
          <ac:grpSpMkLst>
            <pc:docMk/>
            <pc:sldMk cId="2547563189" sldId="258"/>
            <ac:grpSpMk id="10" creationId="{C142950B-F3F7-A5CE-F662-500599E1007F}"/>
          </ac:grpSpMkLst>
        </pc:grpChg>
        <pc:grpChg chg="mod">
          <ac:chgData name="Seren Thomas" userId="90774816bacd003b" providerId="LiveId" clId="{27C94121-BCDC-4372-9E76-45589DA96E94}" dt="2026-01-06T20:59:58.773" v="233" actId="1076"/>
          <ac:grpSpMkLst>
            <pc:docMk/>
            <pc:sldMk cId="2547563189" sldId="258"/>
            <ac:grpSpMk id="16" creationId="{D5DA8BE8-C5AC-2563-027C-B5A1E8F0E7E2}"/>
          </ac:grpSpMkLst>
        </pc:grpChg>
        <pc:grpChg chg="mod">
          <ac:chgData name="Seren Thomas" userId="90774816bacd003b" providerId="LiveId" clId="{27C94121-BCDC-4372-9E76-45589DA96E94}" dt="2026-01-06T21:00:05.361" v="234" actId="1076"/>
          <ac:grpSpMkLst>
            <pc:docMk/>
            <pc:sldMk cId="2547563189" sldId="258"/>
            <ac:grpSpMk id="22" creationId="{3B8F343E-AEEA-3995-D8E9-E234C3DEB041}"/>
          </ac:grpSpMkLst>
        </pc:grpChg>
        <pc:grpChg chg="mod ord">
          <ac:chgData name="Seren Thomas" userId="90774816bacd003b" providerId="LiveId" clId="{27C94121-BCDC-4372-9E76-45589DA96E94}" dt="2026-01-06T21:00:37.327" v="239" actId="166"/>
          <ac:grpSpMkLst>
            <pc:docMk/>
            <pc:sldMk cId="2547563189" sldId="258"/>
            <ac:grpSpMk id="27" creationId="{F39092A8-BC52-E521-2091-2663F4BF4D15}"/>
          </ac:grpSpMkLst>
        </pc:grpChg>
        <pc:picChg chg="add mod">
          <ac:chgData name="Seren Thomas" userId="90774816bacd003b" providerId="LiveId" clId="{27C94121-BCDC-4372-9E76-45589DA96E94}" dt="2026-01-06T21:47:30.363" v="358" actId="1076"/>
          <ac:picMkLst>
            <pc:docMk/>
            <pc:sldMk cId="2547563189" sldId="258"/>
            <ac:picMk id="2" creationId="{E9AE8F85-F991-8883-3FDC-393AA2908CE8}"/>
          </ac:picMkLst>
        </pc:picChg>
      </pc:sldChg>
      <pc:sldChg chg="addSp modSp add mod modNotesTx">
        <pc:chgData name="Seren Thomas" userId="90774816bacd003b" providerId="LiveId" clId="{27C94121-BCDC-4372-9E76-45589DA96E94}" dt="2026-01-09T15:57:16.821" v="1793" actId="20577"/>
        <pc:sldMkLst>
          <pc:docMk/>
          <pc:sldMk cId="833631777" sldId="259"/>
        </pc:sldMkLst>
        <pc:spChg chg="mod">
          <ac:chgData name="Seren Thomas" userId="90774816bacd003b" providerId="LiveId" clId="{27C94121-BCDC-4372-9E76-45589DA96E94}" dt="2026-01-06T21:07:55.447" v="284"/>
          <ac:spMkLst>
            <pc:docMk/>
            <pc:sldMk cId="833631777" sldId="259"/>
            <ac:spMk id="3" creationId="{011DDDBC-E582-1244-E9E0-D78B494B073E}"/>
          </ac:spMkLst>
        </pc:spChg>
        <pc:spChg chg="mod">
          <ac:chgData name="Seren Thomas" userId="90774816bacd003b" providerId="LiveId" clId="{27C94121-BCDC-4372-9E76-45589DA96E94}" dt="2026-01-06T21:07:55.447" v="284"/>
          <ac:spMkLst>
            <pc:docMk/>
            <pc:sldMk cId="833631777" sldId="259"/>
            <ac:spMk id="38" creationId="{59E37CD2-22D6-5FE3-5833-EDF3328B813F}"/>
          </ac:spMkLst>
        </pc:spChg>
        <pc:spChg chg="mod">
          <ac:chgData name="Seren Thomas" userId="90774816bacd003b" providerId="LiveId" clId="{27C94121-BCDC-4372-9E76-45589DA96E94}" dt="2026-01-06T21:07:55.447" v="284"/>
          <ac:spMkLst>
            <pc:docMk/>
            <pc:sldMk cId="833631777" sldId="259"/>
            <ac:spMk id="41" creationId="{8C5115D1-B8FF-7586-183A-7FC4DD3CD05D}"/>
          </ac:spMkLst>
        </pc:spChg>
        <pc:spChg chg="mod">
          <ac:chgData name="Seren Thomas" userId="90774816bacd003b" providerId="LiveId" clId="{27C94121-BCDC-4372-9E76-45589DA96E94}" dt="2026-01-06T21:07:55.447" v="284"/>
          <ac:spMkLst>
            <pc:docMk/>
            <pc:sldMk cId="833631777" sldId="259"/>
            <ac:spMk id="42" creationId="{F89D8A59-97F4-46A6-4668-058060E0F406}"/>
          </ac:spMkLst>
        </pc:spChg>
        <pc:spChg chg="mod">
          <ac:chgData name="Seren Thomas" userId="90774816bacd003b" providerId="LiveId" clId="{27C94121-BCDC-4372-9E76-45589DA96E94}" dt="2026-01-06T21:07:55.447" v="284"/>
          <ac:spMkLst>
            <pc:docMk/>
            <pc:sldMk cId="833631777" sldId="259"/>
            <ac:spMk id="43" creationId="{5BABB51D-BC39-5258-43B5-E05499122872}"/>
          </ac:spMkLst>
        </pc:spChg>
        <pc:spChg chg="mod">
          <ac:chgData name="Seren Thomas" userId="90774816bacd003b" providerId="LiveId" clId="{27C94121-BCDC-4372-9E76-45589DA96E94}" dt="2026-01-09T15:57:16.821" v="1793" actId="20577"/>
          <ac:spMkLst>
            <pc:docMk/>
            <pc:sldMk cId="833631777" sldId="259"/>
            <ac:spMk id="44" creationId="{AC405E23-F483-5DC7-A993-AC3108753C6F}"/>
          </ac:spMkLst>
        </pc:spChg>
        <pc:spChg chg="add mod">
          <ac:chgData name="Seren Thomas" userId="90774816bacd003b" providerId="LiveId" clId="{27C94121-BCDC-4372-9E76-45589DA96E94}" dt="2026-01-06T21:08:02.643" v="285"/>
          <ac:spMkLst>
            <pc:docMk/>
            <pc:sldMk cId="833631777" sldId="259"/>
            <ac:spMk id="45" creationId="{13483A26-0BA7-F7B3-3104-FD879F088AD9}"/>
          </ac:spMkLst>
        </pc:spChg>
        <pc:spChg chg="add mod">
          <ac:chgData name="Seren Thomas" userId="90774816bacd003b" providerId="LiveId" clId="{27C94121-BCDC-4372-9E76-45589DA96E94}" dt="2026-01-06T21:08:08.572" v="286"/>
          <ac:spMkLst>
            <pc:docMk/>
            <pc:sldMk cId="833631777" sldId="259"/>
            <ac:spMk id="46" creationId="{A7C56646-C505-33E9-4273-D361D6CD85B9}"/>
          </ac:spMkLst>
        </pc:spChg>
        <pc:grpChg chg="add mod">
          <ac:chgData name="Seren Thomas" userId="90774816bacd003b" providerId="LiveId" clId="{27C94121-BCDC-4372-9E76-45589DA96E94}" dt="2026-01-06T21:07:55.447" v="284"/>
          <ac:grpSpMkLst>
            <pc:docMk/>
            <pc:sldMk cId="833631777" sldId="259"/>
            <ac:grpSpMk id="2" creationId="{FD17D9C6-282F-4B2A-6927-BF0E42DC9E02}"/>
          </ac:grpSpMkLst>
        </pc:grpChg>
        <pc:grpChg chg="mod ord">
          <ac:chgData name="Seren Thomas" userId="90774816bacd003b" providerId="LiveId" clId="{27C94121-BCDC-4372-9E76-45589DA96E94}" dt="2026-01-06T21:04:28.339" v="265" actId="1076"/>
          <ac:grpSpMkLst>
            <pc:docMk/>
            <pc:sldMk cId="833631777" sldId="259"/>
            <ac:grpSpMk id="22" creationId="{39305D09-7887-2F38-55DD-BBBA031C5FC7}"/>
          </ac:grpSpMkLst>
        </pc:grpChg>
        <pc:grpChg chg="mod ord">
          <ac:chgData name="Seren Thomas" userId="90774816bacd003b" providerId="LiveId" clId="{27C94121-BCDC-4372-9E76-45589DA96E94}" dt="2026-01-06T21:04:16.893" v="263" actId="1076"/>
          <ac:grpSpMkLst>
            <pc:docMk/>
            <pc:sldMk cId="833631777" sldId="259"/>
            <ac:grpSpMk id="27" creationId="{BDA3D757-57F3-8759-95A9-0391C7B82AC5}"/>
          </ac:grpSpMkLst>
        </pc:grpChg>
        <pc:grpChg chg="mod">
          <ac:chgData name="Seren Thomas" userId="90774816bacd003b" providerId="LiveId" clId="{27C94121-BCDC-4372-9E76-45589DA96E94}" dt="2026-01-06T21:07:55.447" v="284"/>
          <ac:grpSpMkLst>
            <pc:docMk/>
            <pc:sldMk cId="833631777" sldId="259"/>
            <ac:grpSpMk id="37" creationId="{B571DAD6-2C28-7A3A-4B2F-A9F8CCDF449E}"/>
          </ac:grpSpMkLst>
        </pc:grpChg>
        <pc:grpChg chg="mod">
          <ac:chgData name="Seren Thomas" userId="90774816bacd003b" providerId="LiveId" clId="{27C94121-BCDC-4372-9E76-45589DA96E94}" dt="2026-01-06T21:07:55.447" v="284"/>
          <ac:grpSpMkLst>
            <pc:docMk/>
            <pc:sldMk cId="833631777" sldId="259"/>
            <ac:grpSpMk id="39" creationId="{EBEB4822-437C-AC6C-988C-CB708E1412F0}"/>
          </ac:grpSpMkLst>
        </pc:grpChg>
        <pc:grpChg chg="mod">
          <ac:chgData name="Seren Thomas" userId="90774816bacd003b" providerId="LiveId" clId="{27C94121-BCDC-4372-9E76-45589DA96E94}" dt="2026-01-06T21:07:55.447" v="284"/>
          <ac:grpSpMkLst>
            <pc:docMk/>
            <pc:sldMk cId="833631777" sldId="259"/>
            <ac:grpSpMk id="40" creationId="{937F8B01-7C58-A77C-D332-C480F53D5F18}"/>
          </ac:grpSpMkLst>
        </pc:grpChg>
      </pc:sldChg>
      <pc:sldChg chg="addSp modSp add mod modAnim modNotesTx">
        <pc:chgData name="Seren Thomas" userId="90774816bacd003b" providerId="LiveId" clId="{27C94121-BCDC-4372-9E76-45589DA96E94}" dt="2026-01-07T01:00:58.166" v="1566" actId="1076"/>
        <pc:sldMkLst>
          <pc:docMk/>
          <pc:sldMk cId="2845209274" sldId="260"/>
        </pc:sldMkLst>
        <pc:spChg chg="add mod">
          <ac:chgData name="Seren Thomas" userId="90774816bacd003b" providerId="LiveId" clId="{27C94121-BCDC-4372-9E76-45589DA96E94}" dt="2026-01-07T00:24:54.247" v="901" actId="20577"/>
          <ac:spMkLst>
            <pc:docMk/>
            <pc:sldMk cId="2845209274" sldId="260"/>
            <ac:spMk id="2" creationId="{C0F14B38-096A-8EE8-0C68-B98C97CC1219}"/>
          </ac:spMkLst>
        </pc:spChg>
        <pc:grpChg chg="mod ord">
          <ac:chgData name="Seren Thomas" userId="90774816bacd003b" providerId="LiveId" clId="{27C94121-BCDC-4372-9E76-45589DA96E94}" dt="2026-01-06T21:05:18.956" v="270" actId="1076"/>
          <ac:grpSpMkLst>
            <pc:docMk/>
            <pc:sldMk cId="2845209274" sldId="260"/>
            <ac:grpSpMk id="16" creationId="{8A8CC7BA-DB7E-1E15-AD53-B3951DD1B790}"/>
          </ac:grpSpMkLst>
        </pc:grpChg>
        <pc:grpChg chg="mod ord">
          <ac:chgData name="Seren Thomas" userId="90774816bacd003b" providerId="LiveId" clId="{27C94121-BCDC-4372-9E76-45589DA96E94}" dt="2026-01-06T21:05:12.236" v="268" actId="1076"/>
          <ac:grpSpMkLst>
            <pc:docMk/>
            <pc:sldMk cId="2845209274" sldId="260"/>
            <ac:grpSpMk id="22" creationId="{CB776E50-461D-307C-B61B-5853F8E2F55E}"/>
          </ac:grpSpMkLst>
        </pc:grpChg>
        <pc:picChg chg="add mod">
          <ac:chgData name="Seren Thomas" userId="90774816bacd003b" providerId="LiveId" clId="{27C94121-BCDC-4372-9E76-45589DA96E94}" dt="2026-01-07T01:00:58.166" v="1566" actId="1076"/>
          <ac:picMkLst>
            <pc:docMk/>
            <pc:sldMk cId="2845209274" sldId="260"/>
            <ac:picMk id="3" creationId="{95FCAF20-3A3C-CFB3-7D55-A17432D7DE5F}"/>
          </ac:picMkLst>
        </pc:picChg>
      </pc:sldChg>
      <pc:sldChg chg="addSp modSp add mod modNotesTx">
        <pc:chgData name="Seren Thomas" userId="90774816bacd003b" providerId="LiveId" clId="{27C94121-BCDC-4372-9E76-45589DA96E94}" dt="2026-01-07T00:58:03.005" v="1542" actId="20577"/>
        <pc:sldMkLst>
          <pc:docMk/>
          <pc:sldMk cId="2428163504" sldId="261"/>
        </pc:sldMkLst>
        <pc:grpChg chg="ord">
          <ac:chgData name="Seren Thomas" userId="90774816bacd003b" providerId="LiveId" clId="{27C94121-BCDC-4372-9E76-45589DA96E94}" dt="2026-01-06T21:06:09.080" v="274" actId="166"/>
          <ac:grpSpMkLst>
            <pc:docMk/>
            <pc:sldMk cId="2428163504" sldId="261"/>
            <ac:grpSpMk id="10" creationId="{FDFEBB2C-D35D-36A8-4B2B-887B0D4A1B26}"/>
          </ac:grpSpMkLst>
        </pc:grpChg>
        <pc:grpChg chg="mod ord">
          <ac:chgData name="Seren Thomas" userId="90774816bacd003b" providerId="LiveId" clId="{27C94121-BCDC-4372-9E76-45589DA96E94}" dt="2026-01-06T21:06:06.691" v="273" actId="1076"/>
          <ac:grpSpMkLst>
            <pc:docMk/>
            <pc:sldMk cId="2428163504" sldId="261"/>
            <ac:grpSpMk id="16" creationId="{C7337C62-5ADB-EE78-373D-1D2A997D7DDB}"/>
          </ac:grpSpMkLst>
        </pc:grpChg>
        <pc:graphicFrameChg chg="add mod modGraphic">
          <ac:chgData name="Seren Thomas" userId="90774816bacd003b" providerId="LiveId" clId="{27C94121-BCDC-4372-9E76-45589DA96E94}" dt="2026-01-07T00:42:46.640" v="1483" actId="20577"/>
          <ac:graphicFrameMkLst>
            <pc:docMk/>
            <pc:sldMk cId="2428163504" sldId="261"/>
            <ac:graphicFrameMk id="2" creationId="{9A406227-D647-C483-F83A-02528DAD4109}"/>
          </ac:graphicFrameMkLst>
        </pc:graphicFrameChg>
      </pc:sldChg>
      <pc:sldChg chg="addSp modSp add mod addAnim delAnim modAnim modNotesTx">
        <pc:chgData name="Seren Thomas" userId="90774816bacd003b" providerId="LiveId" clId="{27C94121-BCDC-4372-9E76-45589DA96E94}" dt="2026-01-09T16:58:49.016" v="2420" actId="339"/>
        <pc:sldMkLst>
          <pc:docMk/>
          <pc:sldMk cId="3963446817" sldId="262"/>
        </pc:sldMkLst>
        <pc:grpChg chg="ord">
          <ac:chgData name="Seren Thomas" userId="90774816bacd003b" providerId="LiveId" clId="{27C94121-BCDC-4372-9E76-45589DA96E94}" dt="2026-01-06T21:06:25.293" v="278" actId="166"/>
          <ac:grpSpMkLst>
            <pc:docMk/>
            <pc:sldMk cId="3963446817" sldId="262"/>
            <ac:grpSpMk id="4" creationId="{107D3524-A9EA-239E-C54D-2C06C8C0BEA4}"/>
          </ac:grpSpMkLst>
        </pc:grpChg>
        <pc:grpChg chg="mod ord">
          <ac:chgData name="Seren Thomas" userId="90774816bacd003b" providerId="LiveId" clId="{27C94121-BCDC-4372-9E76-45589DA96E94}" dt="2026-01-06T21:06:22.483" v="277" actId="1076"/>
          <ac:grpSpMkLst>
            <pc:docMk/>
            <pc:sldMk cId="3963446817" sldId="262"/>
            <ac:grpSpMk id="10" creationId="{1BC38801-A146-0464-2AE9-41D53046E1F7}"/>
          </ac:grpSpMkLst>
        </pc:grpChg>
        <pc:graphicFrameChg chg="add mod modGraphic">
          <ac:chgData name="Seren Thomas" userId="90774816bacd003b" providerId="LiveId" clId="{27C94121-BCDC-4372-9E76-45589DA96E94}" dt="2026-01-09T16:58:49.016" v="2420" actId="339"/>
          <ac:graphicFrameMkLst>
            <pc:docMk/>
            <pc:sldMk cId="3963446817" sldId="262"/>
            <ac:graphicFrameMk id="2" creationId="{B3F0F868-0440-B712-23BC-518C3A638E56}"/>
          </ac:graphicFrameMkLst>
        </pc:graphicFrameChg>
      </pc:sldChg>
      <pc:sldChg chg="addSp modSp add mod modAnim modNotesTx">
        <pc:chgData name="Seren Thomas" userId="90774816bacd003b" providerId="LiveId" clId="{27C94121-BCDC-4372-9E76-45589DA96E94}" dt="2026-01-09T16:51:50.715" v="2308" actId="20577"/>
        <pc:sldMkLst>
          <pc:docMk/>
          <pc:sldMk cId="1465564558" sldId="263"/>
        </pc:sldMkLst>
        <pc:spChg chg="add mod">
          <ac:chgData name="Seren Thomas" userId="90774816bacd003b" providerId="LiveId" clId="{27C94121-BCDC-4372-9E76-45589DA96E94}" dt="2026-01-09T16:30:00.868" v="2296" actId="1076"/>
          <ac:spMkLst>
            <pc:docMk/>
            <pc:sldMk cId="1465564558" sldId="263"/>
            <ac:spMk id="2" creationId="{2C8F3D3D-1F05-D2D3-2402-EB226AF2B666}"/>
          </ac:spMkLst>
        </pc:spChg>
        <pc:spChg chg="add mod">
          <ac:chgData name="Seren Thomas" userId="90774816bacd003b" providerId="LiveId" clId="{27C94121-BCDC-4372-9E76-45589DA96E94}" dt="2026-01-09T16:26:34.084" v="2289" actId="14100"/>
          <ac:spMkLst>
            <pc:docMk/>
            <pc:sldMk cId="1465564558" sldId="263"/>
            <ac:spMk id="37" creationId="{E33A1566-198D-C000-08FE-9D004A07B779}"/>
          </ac:spMkLst>
        </pc:spChg>
        <pc:grpChg chg="mod ord">
          <ac:chgData name="Seren Thomas" userId="90774816bacd003b" providerId="LiveId" clId="{27C94121-BCDC-4372-9E76-45589DA96E94}" dt="2026-01-06T21:06:34.993" v="281" actId="1076"/>
          <ac:grpSpMkLst>
            <pc:docMk/>
            <pc:sldMk cId="1465564558" sldId="263"/>
            <ac:grpSpMk id="4" creationId="{51587AA1-14D6-F652-1F6B-FE9257811726}"/>
          </ac:grpSpMkLst>
        </pc:grpChg>
        <pc:picChg chg="add mod">
          <ac:chgData name="Seren Thomas" userId="90774816bacd003b" providerId="LiveId" clId="{27C94121-BCDC-4372-9E76-45589DA96E94}" dt="2026-01-06T21:50:08.061" v="367" actId="1076"/>
          <ac:picMkLst>
            <pc:docMk/>
            <pc:sldMk cId="1465564558" sldId="263"/>
            <ac:picMk id="3" creationId="{FE6CD7B7-A611-786F-90ED-04448380E056}"/>
          </ac:picMkLst>
        </pc:picChg>
      </pc:sldChg>
      <pc:sldChg chg="addSp delSp modSp new mod modTransition setBg modAnim modNotesTx">
        <pc:chgData name="Seren Thomas" userId="90774816bacd003b" providerId="LiveId" clId="{27C94121-BCDC-4372-9E76-45589DA96E94}" dt="2026-01-09T17:00:40.769" v="2502" actId="20577"/>
        <pc:sldMkLst>
          <pc:docMk/>
          <pc:sldMk cId="1388534050" sldId="265"/>
        </pc:sldMkLst>
        <pc:spChg chg="add mod">
          <ac:chgData name="Seren Thomas" userId="90774816bacd003b" providerId="LiveId" clId="{27C94121-BCDC-4372-9E76-45589DA96E94}" dt="2026-01-06T22:02:58.236" v="470" actId="404"/>
          <ac:spMkLst>
            <pc:docMk/>
            <pc:sldMk cId="1388534050" sldId="265"/>
            <ac:spMk id="4" creationId="{65135474-C229-C0BC-5301-98A76AAE8858}"/>
          </ac:spMkLst>
        </pc:spChg>
        <pc:spChg chg="add mod">
          <ac:chgData name="Seren Thomas" userId="90774816bacd003b" providerId="LiveId" clId="{27C94121-BCDC-4372-9E76-45589DA96E94}" dt="2026-01-09T17:00:40.769" v="2502" actId="20577"/>
          <ac:spMkLst>
            <pc:docMk/>
            <pc:sldMk cId="1388534050" sldId="265"/>
            <ac:spMk id="6" creationId="{6DB3E221-C679-E93C-32FE-A965080C38DD}"/>
          </ac:spMkLst>
        </pc:spChg>
        <pc:spChg chg="add">
          <ac:chgData name="Seren Thomas" userId="90774816bacd003b" providerId="LiveId" clId="{27C94121-BCDC-4372-9E76-45589DA96E94}" dt="2026-01-06T21:10:34.796" v="297" actId="26606"/>
          <ac:spMkLst>
            <pc:docMk/>
            <pc:sldMk cId="1388534050" sldId="265"/>
            <ac:spMk id="8" creationId="{B6CDA21F-E7AF-4C75-8395-33F58D5B0E45}"/>
          </ac:spMkLst>
        </pc:spChg>
        <pc:spChg chg="add">
          <ac:chgData name="Seren Thomas" userId="90774816bacd003b" providerId="LiveId" clId="{27C94121-BCDC-4372-9E76-45589DA96E94}" dt="2026-01-06T21:10:34.796" v="297" actId="26606"/>
          <ac:spMkLst>
            <pc:docMk/>
            <pc:sldMk cId="1388534050" sldId="265"/>
            <ac:spMk id="15" creationId="{D5B0017B-2ECA-49AF-B397-DC140825DF8D}"/>
          </ac:spMkLst>
        </pc:spChg>
        <pc:grpChg chg="add">
          <ac:chgData name="Seren Thomas" userId="90774816bacd003b" providerId="LiveId" clId="{27C94121-BCDC-4372-9E76-45589DA96E94}" dt="2026-01-06T21:10:34.796" v="297" actId="26606"/>
          <ac:grpSpMkLst>
            <pc:docMk/>
            <pc:sldMk cId="1388534050" sldId="265"/>
            <ac:grpSpMk id="10" creationId="{AE1C45F0-260A-458C-96ED-C1F6D2151219}"/>
          </ac:grpSpMkLst>
        </pc:grpChg>
        <pc:picChg chg="add mod">
          <ac:chgData name="Seren Thomas" userId="90774816bacd003b" providerId="LiveId" clId="{27C94121-BCDC-4372-9E76-45589DA96E94}" dt="2026-01-06T21:11:04.849" v="302"/>
          <ac:picMkLst>
            <pc:docMk/>
            <pc:sldMk cId="1388534050" sldId="265"/>
            <ac:picMk id="5" creationId="{EF45BDC4-7146-7543-25DC-D8ED145C8266}"/>
          </ac:picMkLst>
        </pc:picChg>
        <pc:cxnChg chg="add">
          <ac:chgData name="Seren Thomas" userId="90774816bacd003b" providerId="LiveId" clId="{27C94121-BCDC-4372-9E76-45589DA96E94}" dt="2026-01-06T21:10:34.796" v="297" actId="26606"/>
          <ac:cxnSpMkLst>
            <pc:docMk/>
            <pc:sldMk cId="1388534050" sldId="265"/>
            <ac:cxnSpMk id="17" creationId="{6CF1BAF6-AD41-4082-B212-8A1F9A2E8779}"/>
          </ac:cxnSpMkLst>
        </pc:cxnChg>
      </pc:sldChg>
      <pc:sldChg chg="addSp delSp modSp new mod modTransition setBg modAnim">
        <pc:chgData name="Seren Thomas" userId="90774816bacd003b" providerId="LiveId" clId="{27C94121-BCDC-4372-9E76-45589DA96E94}" dt="2026-01-07T00:41:27.992" v="1265" actId="20577"/>
        <pc:sldMkLst>
          <pc:docMk/>
          <pc:sldMk cId="1612635103" sldId="266"/>
        </pc:sldMkLst>
        <pc:spChg chg="add mod">
          <ac:chgData name="Seren Thomas" userId="90774816bacd003b" providerId="LiveId" clId="{27C94121-BCDC-4372-9E76-45589DA96E94}" dt="2026-01-06T22:02:51.952" v="469" actId="255"/>
          <ac:spMkLst>
            <pc:docMk/>
            <pc:sldMk cId="1612635103" sldId="266"/>
            <ac:spMk id="4" creationId="{0871AE46-7D91-A3DA-BA3A-1B85036F1E38}"/>
          </ac:spMkLst>
        </pc:spChg>
        <pc:spChg chg="add mod">
          <ac:chgData name="Seren Thomas" userId="90774816bacd003b" providerId="LiveId" clId="{27C94121-BCDC-4372-9E76-45589DA96E94}" dt="2026-01-07T00:41:27.992" v="1265" actId="20577"/>
          <ac:spMkLst>
            <pc:docMk/>
            <pc:sldMk cId="1612635103" sldId="266"/>
            <ac:spMk id="5" creationId="{61C0F2F7-E430-9BC0-8C2A-EFB4267CD441}"/>
          </ac:spMkLst>
        </pc:spChg>
        <pc:spChg chg="add">
          <ac:chgData name="Seren Thomas" userId="90774816bacd003b" providerId="LiveId" clId="{27C94121-BCDC-4372-9E76-45589DA96E94}" dt="2026-01-06T21:11:54.731" v="306" actId="26606"/>
          <ac:spMkLst>
            <pc:docMk/>
            <pc:sldMk cId="1612635103" sldId="266"/>
            <ac:spMk id="8" creationId="{1BB867FF-FC45-48F7-8104-F89BE54909F1}"/>
          </ac:spMkLst>
        </pc:spChg>
        <pc:spChg chg="add">
          <ac:chgData name="Seren Thomas" userId="90774816bacd003b" providerId="LiveId" clId="{27C94121-BCDC-4372-9E76-45589DA96E94}" dt="2026-01-06T21:11:54.731" v="306" actId="26606"/>
          <ac:spMkLst>
            <pc:docMk/>
            <pc:sldMk cId="1612635103" sldId="266"/>
            <ac:spMk id="10" creationId="{8BB56887-D0D5-4F0C-9E19-7247EB83C8B7}"/>
          </ac:spMkLst>
        </pc:spChg>
        <pc:spChg chg="add">
          <ac:chgData name="Seren Thomas" userId="90774816bacd003b" providerId="LiveId" clId="{27C94121-BCDC-4372-9E76-45589DA96E94}" dt="2026-01-06T21:11:54.731" v="306" actId="26606"/>
          <ac:spMkLst>
            <pc:docMk/>
            <pc:sldMk cId="1612635103" sldId="266"/>
            <ac:spMk id="12" creationId="{081E4A58-353D-44AE-B2FC-2A74E2E400F7}"/>
          </ac:spMkLst>
        </pc:spChg>
      </pc:sldChg>
      <pc:sldChg chg="addSp delSp modSp new mod modTransition setBg">
        <pc:chgData name="Seren Thomas" userId="90774816bacd003b" providerId="LiveId" clId="{27C94121-BCDC-4372-9E76-45589DA96E94}" dt="2026-01-07T01:00:45.886" v="1564" actId="1076"/>
        <pc:sldMkLst>
          <pc:docMk/>
          <pc:sldMk cId="4111771599" sldId="267"/>
        </pc:sldMkLst>
        <pc:spChg chg="add mod">
          <ac:chgData name="Seren Thomas" userId="90774816bacd003b" providerId="LiveId" clId="{27C94121-BCDC-4372-9E76-45589DA96E94}" dt="2026-01-07T01:00:45.886" v="1564" actId="1076"/>
          <ac:spMkLst>
            <pc:docMk/>
            <pc:sldMk cId="4111771599" sldId="267"/>
            <ac:spMk id="4" creationId="{CFF48A52-1EF7-5F0B-728D-FE8D8ED68AA7}"/>
          </ac:spMkLst>
        </pc:spChg>
        <pc:spChg chg="add">
          <ac:chgData name="Seren Thomas" userId="90774816bacd003b" providerId="LiveId" clId="{27C94121-BCDC-4372-9E76-45589DA96E94}" dt="2026-01-06T21:13:06.112" v="325" actId="26606"/>
          <ac:spMkLst>
            <pc:docMk/>
            <pc:sldMk cId="4111771599" sldId="267"/>
            <ac:spMk id="8" creationId="{1BB867FF-FC45-48F7-8104-F89BE54909F1}"/>
          </ac:spMkLst>
        </pc:spChg>
        <pc:spChg chg="add">
          <ac:chgData name="Seren Thomas" userId="90774816bacd003b" providerId="LiveId" clId="{27C94121-BCDC-4372-9E76-45589DA96E94}" dt="2026-01-06T21:13:06.112" v="325" actId="26606"/>
          <ac:spMkLst>
            <pc:docMk/>
            <pc:sldMk cId="4111771599" sldId="267"/>
            <ac:spMk id="10" creationId="{8BB56887-D0D5-4F0C-9E19-7247EB83C8B7}"/>
          </ac:spMkLst>
        </pc:spChg>
        <pc:spChg chg="add">
          <ac:chgData name="Seren Thomas" userId="90774816bacd003b" providerId="LiveId" clId="{27C94121-BCDC-4372-9E76-45589DA96E94}" dt="2026-01-06T21:13:06.112" v="325" actId="26606"/>
          <ac:spMkLst>
            <pc:docMk/>
            <pc:sldMk cId="4111771599" sldId="267"/>
            <ac:spMk id="12" creationId="{081E4A58-353D-44AE-B2FC-2A74E2E400F7}"/>
          </ac:spMkLst>
        </pc:spChg>
      </pc:sldChg>
      <pc:sldChg chg="addSp delSp modSp new mod modTransition setBg">
        <pc:chgData name="Seren Thomas" userId="90774816bacd003b" providerId="LiveId" clId="{27C94121-BCDC-4372-9E76-45589DA96E94}" dt="2026-01-09T15:47:05.576" v="1766" actId="20577"/>
        <pc:sldMkLst>
          <pc:docMk/>
          <pc:sldMk cId="1999026228" sldId="268"/>
        </pc:sldMkLst>
        <pc:spChg chg="add mod">
          <ac:chgData name="Seren Thomas" userId="90774816bacd003b" providerId="LiveId" clId="{27C94121-BCDC-4372-9E76-45589DA96E94}" dt="2026-01-06T21:13:59.991" v="334"/>
          <ac:spMkLst>
            <pc:docMk/>
            <pc:sldMk cId="1999026228" sldId="268"/>
            <ac:spMk id="4" creationId="{278574C0-444A-A9D4-052A-3C08660EC110}"/>
          </ac:spMkLst>
        </pc:spChg>
        <pc:spChg chg="add">
          <ac:chgData name="Seren Thomas" userId="90774816bacd003b" providerId="LiveId" clId="{27C94121-BCDC-4372-9E76-45589DA96E94}" dt="2026-01-06T21:13:36.244" v="331" actId="26606"/>
          <ac:spMkLst>
            <pc:docMk/>
            <pc:sldMk cId="1999026228" sldId="268"/>
            <ac:spMk id="8" creationId="{C9A36457-A5F4-4103-A443-02581C09185B}"/>
          </ac:spMkLst>
        </pc:spChg>
        <pc:spChg chg="add">
          <ac:chgData name="Seren Thomas" userId="90774816bacd003b" providerId="LiveId" clId="{27C94121-BCDC-4372-9E76-45589DA96E94}" dt="2026-01-06T21:13:36.244" v="331" actId="26606"/>
          <ac:spMkLst>
            <pc:docMk/>
            <pc:sldMk cId="1999026228" sldId="268"/>
            <ac:spMk id="10" creationId="{DC5FB7E8-B636-40FA-BE8D-48145C0F5C57}"/>
          </ac:spMkLst>
        </pc:spChg>
        <pc:spChg chg="add">
          <ac:chgData name="Seren Thomas" userId="90774816bacd003b" providerId="LiveId" clId="{27C94121-BCDC-4372-9E76-45589DA96E94}" dt="2026-01-06T21:13:36.244" v="331" actId="26606"/>
          <ac:spMkLst>
            <pc:docMk/>
            <pc:sldMk cId="1999026228" sldId="268"/>
            <ac:spMk id="12" creationId="{142DCE2C-2863-46FA-9BE7-24365A24D9BA}"/>
          </ac:spMkLst>
        </pc:spChg>
        <pc:graphicFrameChg chg="add mod modGraphic">
          <ac:chgData name="Seren Thomas" userId="90774816bacd003b" providerId="LiveId" clId="{27C94121-BCDC-4372-9E76-45589DA96E94}" dt="2026-01-09T15:47:05.576" v="1766" actId="20577"/>
          <ac:graphicFrameMkLst>
            <pc:docMk/>
            <pc:sldMk cId="1999026228" sldId="268"/>
            <ac:graphicFrameMk id="5" creationId="{565B4A30-D2FB-558E-0BB2-8F56333CBDDA}"/>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490C5B-5FFD-45D7-A47D-70F3359D49D6}" type="doc">
      <dgm:prSet loTypeId="urn:microsoft.com/office/officeart/2008/layout/AlternatingHexagons" loCatId="list" qsTypeId="urn:microsoft.com/office/officeart/2005/8/quickstyle/simple5" qsCatId="simple" csTypeId="urn:microsoft.com/office/officeart/2005/8/colors/colorful4" csCatId="colorful" phldr="1"/>
      <dgm:spPr>
        <a:scene3d>
          <a:camera prst="orthographicFront">
            <a:rot lat="0" lon="0" rev="0"/>
          </a:camera>
          <a:lightRig rig="soft" dir="t">
            <a:rot lat="0" lon="0" rev="0"/>
          </a:lightRig>
        </a:scene3d>
      </dgm:spPr>
      <dgm:t>
        <a:bodyPr/>
        <a:lstStyle/>
        <a:p>
          <a:endParaRPr lang="en-US"/>
        </a:p>
      </dgm:t>
    </dgm:pt>
    <dgm:pt modelId="{CF59088F-6440-447A-9CA4-D63249C3FA99}">
      <dgm:prSet custT="1"/>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r>
            <a:rPr lang="en-US" sz="2000" dirty="0">
              <a:latin typeface="Aptos" panose="020B0004020202020204" pitchFamily="34" charset="0"/>
            </a:rPr>
            <a:t>How does intelligence guide officer deployment and patrols?</a:t>
          </a:r>
        </a:p>
      </dgm:t>
    </dgm:pt>
    <dgm:pt modelId="{D2420F18-AA55-4F17-9D01-87A519209B37}" type="parTrans" cxnId="{6DD8E7CD-77EA-47C1-A0D0-6B76BFED2AB5}">
      <dgm:prSet/>
      <dgm:spPr/>
      <dgm:t>
        <a:bodyPr/>
        <a:lstStyle/>
        <a:p>
          <a:endParaRPr lang="en-US" sz="2000"/>
        </a:p>
      </dgm:t>
    </dgm:pt>
    <dgm:pt modelId="{86062C2A-C643-4CCB-9DFB-9ECEE26A2157}" type="sibTrans" cxnId="{6DD8E7CD-77EA-47C1-A0D0-6B76BFED2AB5}">
      <dgm:prSet custT="1"/>
      <dgm:spPr>
        <a:solidFill>
          <a:schemeClr val="tx2">
            <a:lumMod val="10000"/>
            <a:lumOff val="9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endParaRPr lang="en-US" sz="2000"/>
        </a:p>
      </dgm:t>
    </dgm:pt>
    <dgm:pt modelId="{6976F0AA-7483-4200-8321-155BFDF48B9F}">
      <dgm:prSet custT="1"/>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pPr algn="ctr"/>
          <a:r>
            <a:rPr lang="en-GB" sz="2000" dirty="0"/>
            <a:t>How does integrated information help prevent crime before it happens?</a:t>
          </a:r>
          <a:endParaRPr lang="en-US" sz="2000" dirty="0">
            <a:latin typeface="Aptos" panose="020B0004020202020204" pitchFamily="34" charset="0"/>
          </a:endParaRPr>
        </a:p>
      </dgm:t>
    </dgm:pt>
    <dgm:pt modelId="{81563F3B-83C8-4CC9-9F6A-CBD78A8A1EC8}" type="parTrans" cxnId="{E3D9836F-B662-4D4F-9A4F-ED2AF42ACD9C}">
      <dgm:prSet/>
      <dgm:spPr/>
      <dgm:t>
        <a:bodyPr/>
        <a:lstStyle/>
        <a:p>
          <a:endParaRPr lang="en-US" sz="2000"/>
        </a:p>
      </dgm:t>
    </dgm:pt>
    <dgm:pt modelId="{5F2FD942-4EBD-4CA4-BBD3-6A09C2E9D623}" type="sibTrans" cxnId="{E3D9836F-B662-4D4F-9A4F-ED2AF42ACD9C}">
      <dgm:prSet custT="1"/>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endParaRPr lang="en-US" sz="2000"/>
        </a:p>
      </dgm:t>
    </dgm:pt>
    <dgm:pt modelId="{751B4BFC-C6A6-4BEC-B0C8-D1F3BC7F8A98}" type="pres">
      <dgm:prSet presAssocID="{68490C5B-5FFD-45D7-A47D-70F3359D49D6}" presName="Name0" presStyleCnt="0">
        <dgm:presLayoutVars>
          <dgm:chMax/>
          <dgm:chPref/>
          <dgm:dir/>
          <dgm:animLvl val="lvl"/>
        </dgm:presLayoutVars>
      </dgm:prSet>
      <dgm:spPr/>
    </dgm:pt>
    <dgm:pt modelId="{83DFD600-1E5E-4DC6-97E9-C7931738AB49}" type="pres">
      <dgm:prSet presAssocID="{CF59088F-6440-447A-9CA4-D63249C3FA99}" presName="composite" presStyleCnt="0"/>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pt>
    <dgm:pt modelId="{5D67A4E8-1722-45D6-A2D5-96C3BF7E0BF7}" type="pres">
      <dgm:prSet presAssocID="{CF59088F-6440-447A-9CA4-D63249C3FA99}" presName="Parent1" presStyleLbl="node1" presStyleIdx="0" presStyleCnt="4" custScaleX="126030">
        <dgm:presLayoutVars>
          <dgm:chMax val="1"/>
          <dgm:chPref val="1"/>
          <dgm:bulletEnabled val="1"/>
        </dgm:presLayoutVars>
      </dgm:prSet>
      <dgm:spPr/>
    </dgm:pt>
    <dgm:pt modelId="{78E4F4A9-290C-4AB1-901E-0803FD464E8D}" type="pres">
      <dgm:prSet presAssocID="{CF59088F-6440-447A-9CA4-D63249C3FA99}" presName="Childtext1" presStyleLbl="revTx" presStyleIdx="0" presStyleCnt="2" custAng="16200000" custScaleX="38290" custLinFactNeighborX="2532" custLinFactNeighborY="-45735">
        <dgm:presLayoutVars>
          <dgm:chMax val="0"/>
          <dgm:chPref val="0"/>
          <dgm:bulletEnabled val="1"/>
        </dgm:presLayoutVars>
      </dgm:prSet>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pt>
    <dgm:pt modelId="{16C0B7FC-9239-45D0-B791-8C6AECAE3B85}" type="pres">
      <dgm:prSet presAssocID="{CF59088F-6440-447A-9CA4-D63249C3FA99}" presName="BalanceSpacing" presStyleCnt="0"/>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pt>
    <dgm:pt modelId="{1464BD0E-DF26-4CFD-812A-214C839D4A52}" type="pres">
      <dgm:prSet presAssocID="{CF59088F-6440-447A-9CA4-D63249C3FA99}" presName="BalanceSpacing1" presStyleCnt="0"/>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pt>
    <dgm:pt modelId="{D65BEA50-F6AC-46EF-AA5C-562084EE485B}" type="pres">
      <dgm:prSet presAssocID="{86062C2A-C643-4CCB-9DFB-9ECEE26A2157}" presName="Accent1Text" presStyleLbl="node1" presStyleIdx="1" presStyleCnt="4" custScaleX="117434" custLinFactNeighborX="-24405" custLinFactNeighborY="-66"/>
      <dgm:spPr/>
    </dgm:pt>
    <dgm:pt modelId="{3CAD550B-E962-4A60-B5B8-61A6E33271F1}" type="pres">
      <dgm:prSet presAssocID="{86062C2A-C643-4CCB-9DFB-9ECEE26A2157}" presName="spaceBetweenRectangles" presStyleCnt="0"/>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pt>
    <dgm:pt modelId="{DE645099-E5FA-4C29-8A25-D6CAB6A8D679}" type="pres">
      <dgm:prSet presAssocID="{6976F0AA-7483-4200-8321-155BFDF48B9F}" presName="composite" presStyleCnt="0"/>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pt>
    <dgm:pt modelId="{7848AF10-4656-413B-93E6-EB83C0CCB3F1}" type="pres">
      <dgm:prSet presAssocID="{6976F0AA-7483-4200-8321-155BFDF48B9F}" presName="Parent1" presStyleLbl="node1" presStyleIdx="2" presStyleCnt="4" custScaleX="123992" custLinFactNeighborX="-10611" custLinFactNeighborY="-3211">
        <dgm:presLayoutVars>
          <dgm:chMax val="1"/>
          <dgm:chPref val="1"/>
          <dgm:bulletEnabled val="1"/>
        </dgm:presLayoutVars>
      </dgm:prSet>
      <dgm:spPr/>
    </dgm:pt>
    <dgm:pt modelId="{0C8D5E5D-A824-4367-8C5E-3AF67FB019E0}" type="pres">
      <dgm:prSet presAssocID="{6976F0AA-7483-4200-8321-155BFDF48B9F}" presName="Childtext1" presStyleLbl="revTx" presStyleIdx="1" presStyleCnt="2" custAng="5400000" custScaleX="79444" custLinFactNeighborX="-20045" custLinFactNeighborY="62373">
        <dgm:presLayoutVars>
          <dgm:chMax val="0"/>
          <dgm:chPref val="0"/>
          <dgm:bulletEnabled val="1"/>
        </dgm:presLayoutVars>
      </dgm:prSet>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pt>
    <dgm:pt modelId="{DE5761A5-B1BB-46CB-A83B-54E569F79513}" type="pres">
      <dgm:prSet presAssocID="{6976F0AA-7483-4200-8321-155BFDF48B9F}" presName="BalanceSpacing" presStyleCnt="0"/>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pt>
    <dgm:pt modelId="{EBD7CEB3-C923-4CDE-96AF-97C287DDFA09}" type="pres">
      <dgm:prSet presAssocID="{6976F0AA-7483-4200-8321-155BFDF48B9F}" presName="BalanceSpacing1" presStyleCnt="0"/>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pt>
    <dgm:pt modelId="{D1A19E24-7AB5-48B4-A5A1-CD6DA3F736D8}" type="pres">
      <dgm:prSet presAssocID="{5F2FD942-4EBD-4CA4-BBD3-6A09C2E9D623}" presName="Accent1Text" presStyleLbl="node1" presStyleIdx="3" presStyleCnt="4" custScaleX="118441" custLinFactNeighborX="13213" custLinFactNeighborY="-2303"/>
      <dgm:spPr/>
    </dgm:pt>
  </dgm:ptLst>
  <dgm:cxnLst>
    <dgm:cxn modelId="{3199CE21-B90C-412D-9789-F407BE5AD34F}" type="presOf" srcId="{CF59088F-6440-447A-9CA4-D63249C3FA99}" destId="{5D67A4E8-1722-45D6-A2D5-96C3BF7E0BF7}" srcOrd="0" destOrd="0" presId="urn:microsoft.com/office/officeart/2008/layout/AlternatingHexagons"/>
    <dgm:cxn modelId="{52B0396C-8FD0-4F3C-BA00-0A200172DE91}" type="presOf" srcId="{5F2FD942-4EBD-4CA4-BBD3-6A09C2E9D623}" destId="{D1A19E24-7AB5-48B4-A5A1-CD6DA3F736D8}" srcOrd="0" destOrd="0" presId="urn:microsoft.com/office/officeart/2008/layout/AlternatingHexagons"/>
    <dgm:cxn modelId="{E3D9836F-B662-4D4F-9A4F-ED2AF42ACD9C}" srcId="{68490C5B-5FFD-45D7-A47D-70F3359D49D6}" destId="{6976F0AA-7483-4200-8321-155BFDF48B9F}" srcOrd="1" destOrd="0" parTransId="{81563F3B-83C8-4CC9-9F6A-CBD78A8A1EC8}" sibTransId="{5F2FD942-4EBD-4CA4-BBD3-6A09C2E9D623}"/>
    <dgm:cxn modelId="{D300F183-A303-4958-8C8F-B11D9BFC2E4E}" type="presOf" srcId="{6976F0AA-7483-4200-8321-155BFDF48B9F}" destId="{7848AF10-4656-413B-93E6-EB83C0CCB3F1}" srcOrd="0" destOrd="0" presId="urn:microsoft.com/office/officeart/2008/layout/AlternatingHexagons"/>
    <dgm:cxn modelId="{6DD8E7CD-77EA-47C1-A0D0-6B76BFED2AB5}" srcId="{68490C5B-5FFD-45D7-A47D-70F3359D49D6}" destId="{CF59088F-6440-447A-9CA4-D63249C3FA99}" srcOrd="0" destOrd="0" parTransId="{D2420F18-AA55-4F17-9D01-87A519209B37}" sibTransId="{86062C2A-C643-4CCB-9DFB-9ECEE26A2157}"/>
    <dgm:cxn modelId="{AC7DA3EC-FAF7-49C7-81E0-8E123988A8DF}" type="presOf" srcId="{86062C2A-C643-4CCB-9DFB-9ECEE26A2157}" destId="{D65BEA50-F6AC-46EF-AA5C-562084EE485B}" srcOrd="0" destOrd="0" presId="urn:microsoft.com/office/officeart/2008/layout/AlternatingHexagons"/>
    <dgm:cxn modelId="{7958E0F4-C90A-4581-9FCF-75586092AFB3}" type="presOf" srcId="{68490C5B-5FFD-45D7-A47D-70F3359D49D6}" destId="{751B4BFC-C6A6-4BEC-B0C8-D1F3BC7F8A98}" srcOrd="0" destOrd="0" presId="urn:microsoft.com/office/officeart/2008/layout/AlternatingHexagons"/>
    <dgm:cxn modelId="{5DEB7FE6-C820-42AF-AEDB-133A2CD87211}" type="presParOf" srcId="{751B4BFC-C6A6-4BEC-B0C8-D1F3BC7F8A98}" destId="{83DFD600-1E5E-4DC6-97E9-C7931738AB49}" srcOrd="0" destOrd="0" presId="urn:microsoft.com/office/officeart/2008/layout/AlternatingHexagons"/>
    <dgm:cxn modelId="{BA6F68D0-875F-4897-9840-0383A4440325}" type="presParOf" srcId="{83DFD600-1E5E-4DC6-97E9-C7931738AB49}" destId="{5D67A4E8-1722-45D6-A2D5-96C3BF7E0BF7}" srcOrd="0" destOrd="0" presId="urn:microsoft.com/office/officeart/2008/layout/AlternatingHexagons"/>
    <dgm:cxn modelId="{5FFFB41C-98E7-4B2C-85C5-7283058F51C4}" type="presParOf" srcId="{83DFD600-1E5E-4DC6-97E9-C7931738AB49}" destId="{78E4F4A9-290C-4AB1-901E-0803FD464E8D}" srcOrd="1" destOrd="0" presId="urn:microsoft.com/office/officeart/2008/layout/AlternatingHexagons"/>
    <dgm:cxn modelId="{7742B97B-12CD-4A00-A1F5-A3F61706BC32}" type="presParOf" srcId="{83DFD600-1E5E-4DC6-97E9-C7931738AB49}" destId="{16C0B7FC-9239-45D0-B791-8C6AECAE3B85}" srcOrd="2" destOrd="0" presId="urn:microsoft.com/office/officeart/2008/layout/AlternatingHexagons"/>
    <dgm:cxn modelId="{170E0FB0-F48D-458A-971B-6C89600364FD}" type="presParOf" srcId="{83DFD600-1E5E-4DC6-97E9-C7931738AB49}" destId="{1464BD0E-DF26-4CFD-812A-214C839D4A52}" srcOrd="3" destOrd="0" presId="urn:microsoft.com/office/officeart/2008/layout/AlternatingHexagons"/>
    <dgm:cxn modelId="{718A6187-CC46-46F6-84E3-6B49041FF162}" type="presParOf" srcId="{83DFD600-1E5E-4DC6-97E9-C7931738AB49}" destId="{D65BEA50-F6AC-46EF-AA5C-562084EE485B}" srcOrd="4" destOrd="0" presId="urn:microsoft.com/office/officeart/2008/layout/AlternatingHexagons"/>
    <dgm:cxn modelId="{ECE22C65-925A-4649-BF74-FC4445F006A4}" type="presParOf" srcId="{751B4BFC-C6A6-4BEC-B0C8-D1F3BC7F8A98}" destId="{3CAD550B-E962-4A60-B5B8-61A6E33271F1}" srcOrd="1" destOrd="0" presId="urn:microsoft.com/office/officeart/2008/layout/AlternatingHexagons"/>
    <dgm:cxn modelId="{929B7484-5228-4C33-94C3-9B95198FBC93}" type="presParOf" srcId="{751B4BFC-C6A6-4BEC-B0C8-D1F3BC7F8A98}" destId="{DE645099-E5FA-4C29-8A25-D6CAB6A8D679}" srcOrd="2" destOrd="0" presId="urn:microsoft.com/office/officeart/2008/layout/AlternatingHexagons"/>
    <dgm:cxn modelId="{39B5A198-5FC0-4AA0-AF32-BFC3F539C030}" type="presParOf" srcId="{DE645099-E5FA-4C29-8A25-D6CAB6A8D679}" destId="{7848AF10-4656-413B-93E6-EB83C0CCB3F1}" srcOrd="0" destOrd="0" presId="urn:microsoft.com/office/officeart/2008/layout/AlternatingHexagons"/>
    <dgm:cxn modelId="{1E32D3C9-F15F-4688-926C-A26CB81DB1C0}" type="presParOf" srcId="{DE645099-E5FA-4C29-8A25-D6CAB6A8D679}" destId="{0C8D5E5D-A824-4367-8C5E-3AF67FB019E0}" srcOrd="1" destOrd="0" presId="urn:microsoft.com/office/officeart/2008/layout/AlternatingHexagons"/>
    <dgm:cxn modelId="{13F97B20-8E75-4748-AF42-E5123C87B307}" type="presParOf" srcId="{DE645099-E5FA-4C29-8A25-D6CAB6A8D679}" destId="{DE5761A5-B1BB-46CB-A83B-54E569F79513}" srcOrd="2" destOrd="0" presId="urn:microsoft.com/office/officeart/2008/layout/AlternatingHexagons"/>
    <dgm:cxn modelId="{C0017AE6-5DC7-4EB0-A5A5-0AD56C5DFCF3}" type="presParOf" srcId="{DE645099-E5FA-4C29-8A25-D6CAB6A8D679}" destId="{EBD7CEB3-C923-4CDE-96AF-97C287DDFA09}" srcOrd="3" destOrd="0" presId="urn:microsoft.com/office/officeart/2008/layout/AlternatingHexagons"/>
    <dgm:cxn modelId="{79F2908F-251A-4C6D-AA7E-E16F7D0763FF}" type="presParOf" srcId="{DE645099-E5FA-4C29-8A25-D6CAB6A8D679}" destId="{D1A19E24-7AB5-48B4-A5A1-CD6DA3F736D8}"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0A77A4D-42D3-4F6E-BC50-507636A45E41}" type="doc">
      <dgm:prSet loTypeId="urn:microsoft.com/office/officeart/2005/8/layout/vList2" loCatId="list" qsTypeId="urn:microsoft.com/office/officeart/2005/8/quickstyle/simple5" qsCatId="simple" csTypeId="urn:microsoft.com/office/officeart/2005/8/colors/accent1_4" csCatId="accent1" phldr="1"/>
      <dgm:spPr>
        <a:scene3d>
          <a:camera prst="orthographicFront">
            <a:rot lat="0" lon="0" rev="0"/>
          </a:camera>
          <a:lightRig rig="soft" dir="t">
            <a:rot lat="0" lon="0" rev="0"/>
          </a:lightRig>
        </a:scene3d>
      </dgm:spPr>
      <dgm:t>
        <a:bodyPr/>
        <a:lstStyle/>
        <a:p>
          <a:endParaRPr lang="en-US"/>
        </a:p>
      </dgm:t>
    </dgm:pt>
    <dgm:pt modelId="{A9917578-BB04-45FF-8466-51A82838CCFD}">
      <dgm:prSet custT="1"/>
      <dgm:spPr>
        <a:solidFill>
          <a:schemeClr val="tx2">
            <a:lumMod val="25000"/>
            <a:lumOff val="7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Digital Intelligence Collection  – </a:t>
          </a:r>
          <a:r>
            <a:rPr lang="en-GB" sz="2000" dirty="0">
              <a:latin typeface="Calibri" panose="020F0502020204030204" pitchFamily="34" charset="0"/>
              <a:ea typeface="Calibri" panose="020F0502020204030204" pitchFamily="34" charset="0"/>
              <a:cs typeface="Calibri" panose="020F0502020204030204" pitchFamily="34" charset="0"/>
            </a:rPr>
            <a:t>Digital tools, including social media monitoring, CCTV networks and cyber crime databases, enable real-time intelligence gathering (Kennedy and </a:t>
          </a:r>
          <a:r>
            <a:rPr lang="en-GB" sz="2000" dirty="0" err="1">
              <a:latin typeface="Calibri" panose="020F0502020204030204" pitchFamily="34" charset="0"/>
              <a:ea typeface="Calibri" panose="020F0502020204030204" pitchFamily="34" charset="0"/>
              <a:cs typeface="Calibri" panose="020F0502020204030204" pitchFamily="34" charset="0"/>
            </a:rPr>
            <a:t>Urgargol</a:t>
          </a:r>
          <a:r>
            <a:rPr lang="en-GB" sz="2000" dirty="0">
              <a:latin typeface="Calibri" panose="020F0502020204030204" pitchFamily="34" charset="0"/>
              <a:ea typeface="Calibri" panose="020F0502020204030204" pitchFamily="34" charset="0"/>
              <a:cs typeface="Calibri" panose="020F0502020204030204" pitchFamily="34" charset="0"/>
            </a:rPr>
            <a:t>, 2023). These systems help identify criminal patterns, emerging threats and high-risk individuals, enhancing proactive prevention and supporting investigative decision making.    </a:t>
          </a:r>
          <a:r>
            <a:rPr lang="en-US" sz="2000" dirty="0">
              <a:latin typeface="Calibri" panose="020F0502020204030204" pitchFamily="34" charset="0"/>
              <a:ea typeface="Calibri" panose="020F0502020204030204" pitchFamily="34" charset="0"/>
              <a:cs typeface="Calibri" panose="020F0502020204030204" pitchFamily="34" charset="0"/>
            </a:rPr>
            <a:t> </a:t>
          </a:r>
        </a:p>
      </dgm:t>
    </dgm:pt>
    <dgm:pt modelId="{1B739F74-F795-4066-826B-2C4AF4F19D76}" type="parTrans" cxnId="{DC844A4C-A142-44C6-B36B-391AAC4BD2F9}">
      <dgm:prSet/>
      <dgm:spPr/>
      <dgm:t>
        <a:bodyPr/>
        <a:lstStyle/>
        <a:p>
          <a:endParaRPr lang="en-US" sz="1800"/>
        </a:p>
      </dgm:t>
    </dgm:pt>
    <dgm:pt modelId="{0F1141BE-5A1D-4D4F-9975-EB0491626E0A}" type="sibTrans" cxnId="{DC844A4C-A142-44C6-B36B-391AAC4BD2F9}">
      <dgm:prSet/>
      <dgm:spPr/>
      <dgm:t>
        <a:bodyPr/>
        <a:lstStyle/>
        <a:p>
          <a:endParaRPr lang="en-US" sz="1800"/>
        </a:p>
      </dgm:t>
    </dgm:pt>
    <dgm:pt modelId="{E0EB829D-122F-44D9-8396-A2DAA78D7710}">
      <dgm:prSet custT="1"/>
      <dgm:spPr>
        <a:solidFill>
          <a:schemeClr val="tx2">
            <a:lumMod val="90000"/>
            <a:lumOff val="1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Integrated Analysis and Decision-Making – </a:t>
          </a:r>
          <a:r>
            <a:rPr lang="en-GB" sz="2000" dirty="0">
              <a:latin typeface="Calibri" panose="020F0502020204030204" pitchFamily="34" charset="0"/>
              <a:ea typeface="Calibri" panose="020F0502020204030204" pitchFamily="34" charset="0"/>
              <a:cs typeface="Calibri" panose="020F0502020204030204" pitchFamily="34" charset="0"/>
            </a:rPr>
            <a:t>Integrating digital intelligence with operational data allows police to predict crime hotspots, allocate resources strategically and coordinate multi agency responses. Combined insights strengthen investigative outcomes, inform evidence-based decisions and improve the overall effectiveness of policing across communities and crime types (National Cyber Security Centre, 2025). </a:t>
          </a:r>
          <a:endParaRPr lang="en-US" sz="2000" dirty="0">
            <a:latin typeface="Calibri" panose="020F0502020204030204" pitchFamily="34" charset="0"/>
            <a:ea typeface="Calibri" panose="020F0502020204030204" pitchFamily="34" charset="0"/>
            <a:cs typeface="Calibri" panose="020F0502020204030204" pitchFamily="34" charset="0"/>
          </a:endParaRPr>
        </a:p>
      </dgm:t>
    </dgm:pt>
    <dgm:pt modelId="{E19FC680-51D7-451D-BB36-40276A7CB6BD}" type="parTrans" cxnId="{D7A2DC3A-457F-4228-900B-4F868570A540}">
      <dgm:prSet/>
      <dgm:spPr/>
      <dgm:t>
        <a:bodyPr/>
        <a:lstStyle/>
        <a:p>
          <a:endParaRPr lang="en-US" sz="1800"/>
        </a:p>
      </dgm:t>
    </dgm:pt>
    <dgm:pt modelId="{6A5755CC-1BC5-446A-97DF-FDAE12915170}" type="sibTrans" cxnId="{D7A2DC3A-457F-4228-900B-4F868570A540}">
      <dgm:prSet/>
      <dgm:spPr/>
      <dgm:t>
        <a:bodyPr/>
        <a:lstStyle/>
        <a:p>
          <a:endParaRPr lang="en-US" sz="1800"/>
        </a:p>
      </dgm:t>
    </dgm:pt>
    <dgm:pt modelId="{171039C8-EF52-441C-803B-7227A2538148}" type="pres">
      <dgm:prSet presAssocID="{A0A77A4D-42D3-4F6E-BC50-507636A45E41}" presName="linear" presStyleCnt="0">
        <dgm:presLayoutVars>
          <dgm:animLvl val="lvl"/>
          <dgm:resizeHandles val="exact"/>
        </dgm:presLayoutVars>
      </dgm:prSet>
      <dgm:spPr/>
    </dgm:pt>
    <dgm:pt modelId="{B5FD2209-6AF1-4053-90F9-AC0AAE692448}" type="pres">
      <dgm:prSet presAssocID="{A9917578-BB04-45FF-8466-51A82838CCFD}" presName="parentText" presStyleLbl="node1" presStyleIdx="0" presStyleCnt="2" custScaleY="104961" custLinFactNeighborX="-883" custLinFactNeighborY="76727">
        <dgm:presLayoutVars>
          <dgm:chMax val="0"/>
          <dgm:bulletEnabled val="1"/>
        </dgm:presLayoutVars>
      </dgm:prSet>
      <dgm:spPr/>
    </dgm:pt>
    <dgm:pt modelId="{4AC483A4-24C0-491F-9185-85BE7DF5E1AA}" type="pres">
      <dgm:prSet presAssocID="{0F1141BE-5A1D-4D4F-9975-EB0491626E0A}" presName="spacer" presStyleCnt="0"/>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pt>
    <dgm:pt modelId="{1FF65E82-0126-4504-B2B8-F4A683670C62}" type="pres">
      <dgm:prSet presAssocID="{E0EB829D-122F-44D9-8396-A2DAA78D7710}" presName="parentText" presStyleLbl="node1" presStyleIdx="1" presStyleCnt="2" custScaleY="105437" custLinFactY="3545" custLinFactNeighborY="100000">
        <dgm:presLayoutVars>
          <dgm:chMax val="0"/>
          <dgm:bulletEnabled val="1"/>
        </dgm:presLayoutVars>
      </dgm:prSet>
      <dgm:spPr/>
    </dgm:pt>
  </dgm:ptLst>
  <dgm:cxnLst>
    <dgm:cxn modelId="{9B12961F-BE7F-4C01-A589-EDCADF14D3D5}" type="presOf" srcId="{A9917578-BB04-45FF-8466-51A82838CCFD}" destId="{B5FD2209-6AF1-4053-90F9-AC0AAE692448}" srcOrd="0" destOrd="0" presId="urn:microsoft.com/office/officeart/2005/8/layout/vList2"/>
    <dgm:cxn modelId="{D7A2DC3A-457F-4228-900B-4F868570A540}" srcId="{A0A77A4D-42D3-4F6E-BC50-507636A45E41}" destId="{E0EB829D-122F-44D9-8396-A2DAA78D7710}" srcOrd="1" destOrd="0" parTransId="{E19FC680-51D7-451D-BB36-40276A7CB6BD}" sibTransId="{6A5755CC-1BC5-446A-97DF-FDAE12915170}"/>
    <dgm:cxn modelId="{DC844A4C-A142-44C6-B36B-391AAC4BD2F9}" srcId="{A0A77A4D-42D3-4F6E-BC50-507636A45E41}" destId="{A9917578-BB04-45FF-8466-51A82838CCFD}" srcOrd="0" destOrd="0" parTransId="{1B739F74-F795-4066-826B-2C4AF4F19D76}" sibTransId="{0F1141BE-5A1D-4D4F-9975-EB0491626E0A}"/>
    <dgm:cxn modelId="{D92E8DA8-AB0C-4F09-83E9-19C1C7C0C1AE}" type="presOf" srcId="{E0EB829D-122F-44D9-8396-A2DAA78D7710}" destId="{1FF65E82-0126-4504-B2B8-F4A683670C62}" srcOrd="0" destOrd="0" presId="urn:microsoft.com/office/officeart/2005/8/layout/vList2"/>
    <dgm:cxn modelId="{5EF050F6-11A9-45E8-A1A3-2D17F4B7BD2D}" type="presOf" srcId="{A0A77A4D-42D3-4F6E-BC50-507636A45E41}" destId="{171039C8-EF52-441C-803B-7227A2538148}" srcOrd="0" destOrd="0" presId="urn:microsoft.com/office/officeart/2005/8/layout/vList2"/>
    <dgm:cxn modelId="{594EE2F6-3DCA-4C21-B0A1-DA9CC406D321}" type="presParOf" srcId="{171039C8-EF52-441C-803B-7227A2538148}" destId="{B5FD2209-6AF1-4053-90F9-AC0AAE692448}" srcOrd="0" destOrd="0" presId="urn:microsoft.com/office/officeart/2005/8/layout/vList2"/>
    <dgm:cxn modelId="{267C3996-AF29-48CE-97C2-2B319188615A}" type="presParOf" srcId="{171039C8-EF52-441C-803B-7227A2538148}" destId="{4AC483A4-24C0-491F-9185-85BE7DF5E1AA}" srcOrd="1" destOrd="0" presId="urn:microsoft.com/office/officeart/2005/8/layout/vList2"/>
    <dgm:cxn modelId="{8A8BA349-A7A9-4BF1-AD0B-FAB2D1C982E4}" type="presParOf" srcId="{171039C8-EF52-441C-803B-7227A2538148}" destId="{1FF65E82-0126-4504-B2B8-F4A683670C62}"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678740AC-B62B-49F3-B335-4141052B68D2}" type="doc">
      <dgm:prSet loTypeId="urn:microsoft.com/office/officeart/2005/8/layout/bProcess3" loCatId="process" qsTypeId="urn:microsoft.com/office/officeart/2005/8/quickstyle/simple5" qsCatId="simple" csTypeId="urn:microsoft.com/office/officeart/2005/8/colors/accent1_4" csCatId="accent1" phldr="1"/>
      <dgm:spPr>
        <a:scene3d>
          <a:camera prst="orthographicFront">
            <a:rot lat="0" lon="0" rev="0"/>
          </a:camera>
          <a:lightRig rig="soft" dir="t">
            <a:rot lat="0" lon="0" rev="0"/>
          </a:lightRig>
        </a:scene3d>
      </dgm:spPr>
      <dgm:t>
        <a:bodyPr/>
        <a:lstStyle/>
        <a:p>
          <a:endParaRPr lang="en-GB"/>
        </a:p>
      </dgm:t>
    </dgm:pt>
    <dgm:pt modelId="{65A5CE48-6E53-4183-9A3B-270819155A1D}">
      <dgm:prSet phldrT="[Text]" custT="1"/>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pPr algn="ctr"/>
          <a:r>
            <a:rPr lang="en-GB" sz="1400" dirty="0">
              <a:latin typeface="Calibri" panose="020F0502020204030204" pitchFamily="34" charset="0"/>
              <a:ea typeface="Calibri" panose="020F0502020204030204" pitchFamily="34" charset="0"/>
              <a:cs typeface="Calibri" panose="020F0502020204030204" pitchFamily="34" charset="0"/>
            </a:rPr>
            <a:t>WC 22/12/25 – Background reading: I accessed my initial reading through the university's online library, selecting it for its credibility and relevance to my research topic.</a:t>
          </a:r>
        </a:p>
      </dgm:t>
    </dgm:pt>
    <dgm:pt modelId="{D29FA51C-0201-4ABA-89B3-7077B37F9037}" type="parTrans" cxnId="{A04C64C7-73D6-443C-B1F8-BF9566904498}">
      <dgm:prSet/>
      <dgm:spPr/>
      <dgm:t>
        <a:bodyPr/>
        <a:lstStyle/>
        <a:p>
          <a:endParaRPr lang="en-GB"/>
        </a:p>
      </dgm:t>
    </dgm:pt>
    <dgm:pt modelId="{4344A0DA-5AE3-4CB8-BE2C-4EFF08C73237}" type="sibTrans" cxnId="{A04C64C7-73D6-443C-B1F8-BF9566904498}">
      <dgm:prSet/>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endParaRPr lang="en-GB"/>
        </a:p>
      </dgm:t>
    </dgm:pt>
    <dgm:pt modelId="{A25F9204-5FCA-4FA4-8705-A2313BDD5787}">
      <dgm:prSet phldrT="[Text]" custT="1"/>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r>
            <a:rPr lang="en-GB" sz="1400" dirty="0">
              <a:latin typeface="Calibri" panose="020F0502020204030204" pitchFamily="34" charset="0"/>
              <a:ea typeface="Calibri" panose="020F0502020204030204" pitchFamily="34" charset="0"/>
              <a:cs typeface="Calibri" panose="020F0502020204030204" pitchFamily="34" charset="0"/>
            </a:rPr>
            <a:t>WC 22/12/25 – Planning: I chose readings relevant to my presentation by focusing on sources that directly addressed the key themes of my topic, ensuring each was recent and provided diverse perspectives to support my argument.</a:t>
          </a:r>
        </a:p>
      </dgm:t>
    </dgm:pt>
    <dgm:pt modelId="{94FFFDC2-CB54-40BC-9989-2A1D48FE328A}" type="parTrans" cxnId="{D16084AD-CB7A-4DF1-A09E-D7AB60850EE9}">
      <dgm:prSet/>
      <dgm:spPr/>
      <dgm:t>
        <a:bodyPr/>
        <a:lstStyle/>
        <a:p>
          <a:endParaRPr lang="en-GB"/>
        </a:p>
      </dgm:t>
    </dgm:pt>
    <dgm:pt modelId="{A0ADE2F9-C224-4EEA-9BEA-010935601ECF}" type="sibTrans" cxnId="{D16084AD-CB7A-4DF1-A09E-D7AB60850EE9}">
      <dgm:prSet/>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endParaRPr lang="en-GB"/>
        </a:p>
      </dgm:t>
    </dgm:pt>
    <dgm:pt modelId="{C1980304-AF27-4134-A30B-FB150292E602}">
      <dgm:prSet phldrT="[Text]" custT="1"/>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r>
            <a:rPr lang="en-GB" sz="1400" dirty="0">
              <a:latin typeface="Calibri" panose="020F0502020204030204" pitchFamily="34" charset="0"/>
              <a:ea typeface="Calibri" panose="020F0502020204030204" pitchFamily="34" charset="0"/>
              <a:cs typeface="Calibri" panose="020F0502020204030204" pitchFamily="34" charset="0"/>
            </a:rPr>
            <a:t>WC 29/12/25 – Structure: I structured my presentation by organising sources to introduce key concepts, present contrasting views and conclude with a synthesis of insights.</a:t>
          </a:r>
        </a:p>
      </dgm:t>
    </dgm:pt>
    <dgm:pt modelId="{6CA0D97B-7E07-4BA4-B793-EACAB8E3CED5}" type="parTrans" cxnId="{FDEB1270-748E-432E-90CF-FE39C28412BC}">
      <dgm:prSet/>
      <dgm:spPr/>
      <dgm:t>
        <a:bodyPr/>
        <a:lstStyle/>
        <a:p>
          <a:endParaRPr lang="en-GB"/>
        </a:p>
      </dgm:t>
    </dgm:pt>
    <dgm:pt modelId="{42DD8C05-51DF-4E9B-B171-347EB4ABB20C}" type="sibTrans" cxnId="{FDEB1270-748E-432E-90CF-FE39C28412BC}">
      <dgm:prSet/>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endParaRPr lang="en-GB"/>
        </a:p>
      </dgm:t>
    </dgm:pt>
    <dgm:pt modelId="{0A8D2AC8-5504-4346-B75A-54C3A8B1ECD6}">
      <dgm:prSet phldrT="[Text]" custT="1"/>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r>
            <a:rPr lang="en-GB" sz="1400" dirty="0">
              <a:latin typeface="Calibri" panose="020F0502020204030204" pitchFamily="34" charset="0"/>
              <a:ea typeface="Calibri" panose="020F0502020204030204" pitchFamily="34" charset="0"/>
              <a:cs typeface="Calibri" panose="020F0502020204030204" pitchFamily="34" charset="0"/>
            </a:rPr>
            <a:t>WC 29/12/25 – Wider reading: I expanded my research by incorporating various research papers and reports to add depth and a broader perspective to my analysis.</a:t>
          </a:r>
        </a:p>
      </dgm:t>
    </dgm:pt>
    <dgm:pt modelId="{A48FAA1A-05DD-4D02-8FD1-F9695D1BB31E}" type="parTrans" cxnId="{BB15B46F-9A13-47EC-91F6-9FD6CDD59034}">
      <dgm:prSet/>
      <dgm:spPr/>
      <dgm:t>
        <a:bodyPr/>
        <a:lstStyle/>
        <a:p>
          <a:endParaRPr lang="en-GB"/>
        </a:p>
      </dgm:t>
    </dgm:pt>
    <dgm:pt modelId="{CBBC9F7D-0BE2-4A61-8F7E-4919D7ED3ED4}" type="sibTrans" cxnId="{BB15B46F-9A13-47EC-91F6-9FD6CDD59034}">
      <dgm:prSet/>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endParaRPr lang="en-GB"/>
        </a:p>
      </dgm:t>
    </dgm:pt>
    <dgm:pt modelId="{1CC3DDF0-94BD-4472-B2F2-4332D15137A4}">
      <dgm:prSet phldrT="[Text]" custT="1"/>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r>
            <a:rPr lang="en-GB" sz="1400" dirty="0">
              <a:latin typeface="Calibri" panose="020F0502020204030204" pitchFamily="34" charset="0"/>
              <a:ea typeface="Calibri" panose="020F0502020204030204" pitchFamily="34" charset="0"/>
              <a:cs typeface="Calibri" panose="020F0502020204030204" pitchFamily="34" charset="0"/>
            </a:rPr>
            <a:t>WC 05/01/26 – Reflection/ challenges: I found it challenging to narrow down relevant sources, next time I would refine my search criteria earlier for the most pertinent material.</a:t>
          </a:r>
        </a:p>
      </dgm:t>
    </dgm:pt>
    <dgm:pt modelId="{18321813-7D10-4D40-A6E6-AEF19A8EF3F0}" type="parTrans" cxnId="{2207CBE4-5B4A-4967-8511-FE387F7A92D4}">
      <dgm:prSet/>
      <dgm:spPr/>
      <dgm:t>
        <a:bodyPr/>
        <a:lstStyle/>
        <a:p>
          <a:endParaRPr lang="en-GB"/>
        </a:p>
      </dgm:t>
    </dgm:pt>
    <dgm:pt modelId="{EE7BECBC-2AFF-42C8-807F-FEBD1D12B822}" type="sibTrans" cxnId="{2207CBE4-5B4A-4967-8511-FE387F7A92D4}">
      <dgm:prSet/>
      <dgm:spPr/>
      <dgm:t>
        <a:bodyPr/>
        <a:lstStyle/>
        <a:p>
          <a:endParaRPr lang="en-GB"/>
        </a:p>
      </dgm:t>
    </dgm:pt>
    <dgm:pt modelId="{C8701ACE-569D-492D-9720-3764354F8F54}" type="pres">
      <dgm:prSet presAssocID="{678740AC-B62B-49F3-B335-4141052B68D2}" presName="Name0" presStyleCnt="0">
        <dgm:presLayoutVars>
          <dgm:dir/>
          <dgm:resizeHandles val="exact"/>
        </dgm:presLayoutVars>
      </dgm:prSet>
      <dgm:spPr/>
    </dgm:pt>
    <dgm:pt modelId="{94CB5DD1-7220-4F75-AD03-A247195076B8}" type="pres">
      <dgm:prSet presAssocID="{65A5CE48-6E53-4183-9A3B-270819155A1D}" presName="node" presStyleLbl="node1" presStyleIdx="0" presStyleCnt="5" custScaleX="116607" custScaleY="149748" custLinFactNeighborY="6399">
        <dgm:presLayoutVars>
          <dgm:bulletEnabled val="1"/>
        </dgm:presLayoutVars>
      </dgm:prSet>
      <dgm:spPr/>
    </dgm:pt>
    <dgm:pt modelId="{AB647EA9-20A1-4977-BC88-7E8E2C14CCDD}" type="pres">
      <dgm:prSet presAssocID="{4344A0DA-5AE3-4CB8-BE2C-4EFF08C73237}" presName="sibTrans" presStyleLbl="sibTrans1D1" presStyleIdx="0" presStyleCnt="4"/>
      <dgm:spPr/>
    </dgm:pt>
    <dgm:pt modelId="{D1C8D7E1-1758-4FD7-AB75-666557AF07FC}" type="pres">
      <dgm:prSet presAssocID="{4344A0DA-5AE3-4CB8-BE2C-4EFF08C73237}" presName="connectorText" presStyleLbl="sibTrans1D1" presStyleIdx="0" presStyleCnt="4"/>
      <dgm:spPr/>
    </dgm:pt>
    <dgm:pt modelId="{192E81FC-4F6A-4B10-B255-ECC07AA1A37D}" type="pres">
      <dgm:prSet presAssocID="{A25F9204-5FCA-4FA4-8705-A2313BDD5787}" presName="node" presStyleLbl="node1" presStyleIdx="1" presStyleCnt="5" custScaleX="122310" custScaleY="150679" custLinFactNeighborX="918" custLinFactNeighborY="6563">
        <dgm:presLayoutVars>
          <dgm:bulletEnabled val="1"/>
        </dgm:presLayoutVars>
      </dgm:prSet>
      <dgm:spPr/>
    </dgm:pt>
    <dgm:pt modelId="{1D28100E-51EC-4A0D-850D-55C55BA6005D}" type="pres">
      <dgm:prSet presAssocID="{A0ADE2F9-C224-4EEA-9BEA-010935601ECF}" presName="sibTrans" presStyleLbl="sibTrans1D1" presStyleIdx="1" presStyleCnt="4"/>
      <dgm:spPr/>
    </dgm:pt>
    <dgm:pt modelId="{2686D55A-2D22-4333-AA87-6270622A4E1C}" type="pres">
      <dgm:prSet presAssocID="{A0ADE2F9-C224-4EEA-9BEA-010935601ECF}" presName="connectorText" presStyleLbl="sibTrans1D1" presStyleIdx="1" presStyleCnt="4"/>
      <dgm:spPr/>
    </dgm:pt>
    <dgm:pt modelId="{6F97E158-C8B0-49D5-AB1D-E7D2C0EEF747}" type="pres">
      <dgm:prSet presAssocID="{C1980304-AF27-4134-A30B-FB150292E602}" presName="node" presStyleLbl="node1" presStyleIdx="2" presStyleCnt="5" custScaleX="115322" custScaleY="149882" custLinFactNeighborX="-1250" custLinFactNeighborY="6332">
        <dgm:presLayoutVars>
          <dgm:bulletEnabled val="1"/>
        </dgm:presLayoutVars>
      </dgm:prSet>
      <dgm:spPr/>
    </dgm:pt>
    <dgm:pt modelId="{AF4E7FEC-133A-41FE-84EF-064E4CBEDE72}" type="pres">
      <dgm:prSet presAssocID="{42DD8C05-51DF-4E9B-B171-347EB4ABB20C}" presName="sibTrans" presStyleLbl="sibTrans1D1" presStyleIdx="2" presStyleCnt="4"/>
      <dgm:spPr/>
    </dgm:pt>
    <dgm:pt modelId="{E59D0AC1-8DB2-4022-9480-2ED55EF49682}" type="pres">
      <dgm:prSet presAssocID="{42DD8C05-51DF-4E9B-B171-347EB4ABB20C}" presName="connectorText" presStyleLbl="sibTrans1D1" presStyleIdx="2" presStyleCnt="4"/>
      <dgm:spPr/>
    </dgm:pt>
    <dgm:pt modelId="{38DB4A3A-D2F4-41BB-8613-1268D8D4AC55}" type="pres">
      <dgm:prSet presAssocID="{0A8D2AC8-5504-4346-B75A-54C3A8B1ECD6}" presName="node" presStyleLbl="node1" presStyleIdx="3" presStyleCnt="5" custScaleX="119026" custScaleY="142302" custLinFactNeighborX="66147" custLinFactNeighborY="6563">
        <dgm:presLayoutVars>
          <dgm:bulletEnabled val="1"/>
        </dgm:presLayoutVars>
      </dgm:prSet>
      <dgm:spPr/>
    </dgm:pt>
    <dgm:pt modelId="{6BB23F5C-37D8-497D-AA68-23800EF41F42}" type="pres">
      <dgm:prSet presAssocID="{CBBC9F7D-0BE2-4A61-8F7E-4919D7ED3ED4}" presName="sibTrans" presStyleLbl="sibTrans1D1" presStyleIdx="3" presStyleCnt="4"/>
      <dgm:spPr/>
    </dgm:pt>
    <dgm:pt modelId="{6D0B101B-6CAD-4901-9DFC-FFF1F1F64C3B}" type="pres">
      <dgm:prSet presAssocID="{CBBC9F7D-0BE2-4A61-8F7E-4919D7ED3ED4}" presName="connectorText" presStyleLbl="sibTrans1D1" presStyleIdx="3" presStyleCnt="4"/>
      <dgm:spPr/>
    </dgm:pt>
    <dgm:pt modelId="{1485BBA0-65C3-4A69-A476-86663BF884BC}" type="pres">
      <dgm:prSet presAssocID="{1CC3DDF0-94BD-4472-B2F2-4332D15137A4}" presName="node" presStyleLbl="node1" presStyleIdx="4" presStyleCnt="5" custScaleX="119825" custScaleY="142963" custLinFactNeighborX="70731" custLinFactNeighborY="6175">
        <dgm:presLayoutVars>
          <dgm:bulletEnabled val="1"/>
        </dgm:presLayoutVars>
      </dgm:prSet>
      <dgm:spPr/>
    </dgm:pt>
  </dgm:ptLst>
  <dgm:cxnLst>
    <dgm:cxn modelId="{F8B7A414-2D7B-47E8-9F11-E6960136AC59}" type="presOf" srcId="{42DD8C05-51DF-4E9B-B171-347EB4ABB20C}" destId="{E59D0AC1-8DB2-4022-9480-2ED55EF49682}" srcOrd="1" destOrd="0" presId="urn:microsoft.com/office/officeart/2005/8/layout/bProcess3"/>
    <dgm:cxn modelId="{9319AA4F-D62C-4346-A7AB-E8D57427F0BE}" type="presOf" srcId="{C1980304-AF27-4134-A30B-FB150292E602}" destId="{6F97E158-C8B0-49D5-AB1D-E7D2C0EEF747}" srcOrd="0" destOrd="0" presId="urn:microsoft.com/office/officeart/2005/8/layout/bProcess3"/>
    <dgm:cxn modelId="{BB15B46F-9A13-47EC-91F6-9FD6CDD59034}" srcId="{678740AC-B62B-49F3-B335-4141052B68D2}" destId="{0A8D2AC8-5504-4346-B75A-54C3A8B1ECD6}" srcOrd="3" destOrd="0" parTransId="{A48FAA1A-05DD-4D02-8FD1-F9695D1BB31E}" sibTransId="{CBBC9F7D-0BE2-4A61-8F7E-4919D7ED3ED4}"/>
    <dgm:cxn modelId="{FDEB1270-748E-432E-90CF-FE39C28412BC}" srcId="{678740AC-B62B-49F3-B335-4141052B68D2}" destId="{C1980304-AF27-4134-A30B-FB150292E602}" srcOrd="2" destOrd="0" parTransId="{6CA0D97B-7E07-4BA4-B793-EACAB8E3CED5}" sibTransId="{42DD8C05-51DF-4E9B-B171-347EB4ABB20C}"/>
    <dgm:cxn modelId="{2CB30756-F1D5-480A-B65D-BC6813B92814}" type="presOf" srcId="{A25F9204-5FCA-4FA4-8705-A2313BDD5787}" destId="{192E81FC-4F6A-4B10-B255-ECC07AA1A37D}" srcOrd="0" destOrd="0" presId="urn:microsoft.com/office/officeart/2005/8/layout/bProcess3"/>
    <dgm:cxn modelId="{A4181378-DA73-4389-84D0-74F74C300567}" type="presOf" srcId="{0A8D2AC8-5504-4346-B75A-54C3A8B1ECD6}" destId="{38DB4A3A-D2F4-41BB-8613-1268D8D4AC55}" srcOrd="0" destOrd="0" presId="urn:microsoft.com/office/officeart/2005/8/layout/bProcess3"/>
    <dgm:cxn modelId="{14FD6E96-6F1A-47A7-A4DE-137EFADA0277}" type="presOf" srcId="{A0ADE2F9-C224-4EEA-9BEA-010935601ECF}" destId="{1D28100E-51EC-4A0D-850D-55C55BA6005D}" srcOrd="0" destOrd="0" presId="urn:microsoft.com/office/officeart/2005/8/layout/bProcess3"/>
    <dgm:cxn modelId="{57875F99-BDA7-41B0-A166-82C8F0D4137B}" type="presOf" srcId="{CBBC9F7D-0BE2-4A61-8F7E-4919D7ED3ED4}" destId="{6BB23F5C-37D8-497D-AA68-23800EF41F42}" srcOrd="0" destOrd="0" presId="urn:microsoft.com/office/officeart/2005/8/layout/bProcess3"/>
    <dgm:cxn modelId="{E3C1779D-0D81-4BA8-B0E2-B38476064A13}" type="presOf" srcId="{42DD8C05-51DF-4E9B-B171-347EB4ABB20C}" destId="{AF4E7FEC-133A-41FE-84EF-064E4CBEDE72}" srcOrd="0" destOrd="0" presId="urn:microsoft.com/office/officeart/2005/8/layout/bProcess3"/>
    <dgm:cxn modelId="{B08BBEA2-DB98-41B1-8612-BECFC6899E35}" type="presOf" srcId="{1CC3DDF0-94BD-4472-B2F2-4332D15137A4}" destId="{1485BBA0-65C3-4A69-A476-86663BF884BC}" srcOrd="0" destOrd="0" presId="urn:microsoft.com/office/officeart/2005/8/layout/bProcess3"/>
    <dgm:cxn modelId="{E8ABCEA9-2909-47EA-84E3-0C4498414FA4}" type="presOf" srcId="{65A5CE48-6E53-4183-9A3B-270819155A1D}" destId="{94CB5DD1-7220-4F75-AD03-A247195076B8}" srcOrd="0" destOrd="0" presId="urn:microsoft.com/office/officeart/2005/8/layout/bProcess3"/>
    <dgm:cxn modelId="{E83530AD-B389-482F-85F6-4FCEACC498B3}" type="presOf" srcId="{4344A0DA-5AE3-4CB8-BE2C-4EFF08C73237}" destId="{AB647EA9-20A1-4977-BC88-7E8E2C14CCDD}" srcOrd="0" destOrd="0" presId="urn:microsoft.com/office/officeart/2005/8/layout/bProcess3"/>
    <dgm:cxn modelId="{D16084AD-CB7A-4DF1-A09E-D7AB60850EE9}" srcId="{678740AC-B62B-49F3-B335-4141052B68D2}" destId="{A25F9204-5FCA-4FA4-8705-A2313BDD5787}" srcOrd="1" destOrd="0" parTransId="{94FFFDC2-CB54-40BC-9989-2A1D48FE328A}" sibTransId="{A0ADE2F9-C224-4EEA-9BEA-010935601ECF}"/>
    <dgm:cxn modelId="{906A75B7-83D2-402C-8FF3-30B253C5172E}" type="presOf" srcId="{CBBC9F7D-0BE2-4A61-8F7E-4919D7ED3ED4}" destId="{6D0B101B-6CAD-4901-9DFC-FFF1F1F64C3B}" srcOrd="1" destOrd="0" presId="urn:microsoft.com/office/officeart/2005/8/layout/bProcess3"/>
    <dgm:cxn modelId="{A04C64C7-73D6-443C-B1F8-BF9566904498}" srcId="{678740AC-B62B-49F3-B335-4141052B68D2}" destId="{65A5CE48-6E53-4183-9A3B-270819155A1D}" srcOrd="0" destOrd="0" parTransId="{D29FA51C-0201-4ABA-89B3-7077B37F9037}" sibTransId="{4344A0DA-5AE3-4CB8-BE2C-4EFF08C73237}"/>
    <dgm:cxn modelId="{4218ABD8-C0A6-4BC5-8601-405FC9C6366A}" type="presOf" srcId="{4344A0DA-5AE3-4CB8-BE2C-4EFF08C73237}" destId="{D1C8D7E1-1758-4FD7-AB75-666557AF07FC}" srcOrd="1" destOrd="0" presId="urn:microsoft.com/office/officeart/2005/8/layout/bProcess3"/>
    <dgm:cxn modelId="{296180DC-7BAC-4C7F-9D1E-82EB5402F80F}" type="presOf" srcId="{678740AC-B62B-49F3-B335-4141052B68D2}" destId="{C8701ACE-569D-492D-9720-3764354F8F54}" srcOrd="0" destOrd="0" presId="urn:microsoft.com/office/officeart/2005/8/layout/bProcess3"/>
    <dgm:cxn modelId="{2207CBE4-5B4A-4967-8511-FE387F7A92D4}" srcId="{678740AC-B62B-49F3-B335-4141052B68D2}" destId="{1CC3DDF0-94BD-4472-B2F2-4332D15137A4}" srcOrd="4" destOrd="0" parTransId="{18321813-7D10-4D40-A6E6-AEF19A8EF3F0}" sibTransId="{EE7BECBC-2AFF-42C8-807F-FEBD1D12B822}"/>
    <dgm:cxn modelId="{2500E7E7-5C7B-4577-A56F-8B9C06291978}" type="presOf" srcId="{A0ADE2F9-C224-4EEA-9BEA-010935601ECF}" destId="{2686D55A-2D22-4333-AA87-6270622A4E1C}" srcOrd="1" destOrd="0" presId="urn:microsoft.com/office/officeart/2005/8/layout/bProcess3"/>
    <dgm:cxn modelId="{D3163C26-09FA-4B97-8470-B1433BF26163}" type="presParOf" srcId="{C8701ACE-569D-492D-9720-3764354F8F54}" destId="{94CB5DD1-7220-4F75-AD03-A247195076B8}" srcOrd="0" destOrd="0" presId="urn:microsoft.com/office/officeart/2005/8/layout/bProcess3"/>
    <dgm:cxn modelId="{F85D1E8A-F4FA-485A-8B83-954D91F9BD58}" type="presParOf" srcId="{C8701ACE-569D-492D-9720-3764354F8F54}" destId="{AB647EA9-20A1-4977-BC88-7E8E2C14CCDD}" srcOrd="1" destOrd="0" presId="urn:microsoft.com/office/officeart/2005/8/layout/bProcess3"/>
    <dgm:cxn modelId="{458896B9-8CDA-43CF-B8A3-285D482CF8DF}" type="presParOf" srcId="{AB647EA9-20A1-4977-BC88-7E8E2C14CCDD}" destId="{D1C8D7E1-1758-4FD7-AB75-666557AF07FC}" srcOrd="0" destOrd="0" presId="urn:microsoft.com/office/officeart/2005/8/layout/bProcess3"/>
    <dgm:cxn modelId="{A671A67E-9D87-4C56-A7AC-8899F3CEC8E9}" type="presParOf" srcId="{C8701ACE-569D-492D-9720-3764354F8F54}" destId="{192E81FC-4F6A-4B10-B255-ECC07AA1A37D}" srcOrd="2" destOrd="0" presId="urn:microsoft.com/office/officeart/2005/8/layout/bProcess3"/>
    <dgm:cxn modelId="{7EF6D481-5A46-435A-B002-69AC80EF7CA2}" type="presParOf" srcId="{C8701ACE-569D-492D-9720-3764354F8F54}" destId="{1D28100E-51EC-4A0D-850D-55C55BA6005D}" srcOrd="3" destOrd="0" presId="urn:microsoft.com/office/officeart/2005/8/layout/bProcess3"/>
    <dgm:cxn modelId="{F00A1C03-1573-43C5-91E1-B267C8FB9F55}" type="presParOf" srcId="{1D28100E-51EC-4A0D-850D-55C55BA6005D}" destId="{2686D55A-2D22-4333-AA87-6270622A4E1C}" srcOrd="0" destOrd="0" presId="urn:microsoft.com/office/officeart/2005/8/layout/bProcess3"/>
    <dgm:cxn modelId="{1B0F7EFA-8949-405E-B42A-A67300E7B523}" type="presParOf" srcId="{C8701ACE-569D-492D-9720-3764354F8F54}" destId="{6F97E158-C8B0-49D5-AB1D-E7D2C0EEF747}" srcOrd="4" destOrd="0" presId="urn:microsoft.com/office/officeart/2005/8/layout/bProcess3"/>
    <dgm:cxn modelId="{DEFD1C5A-FBED-4FCA-B106-F7F4C242DC4C}" type="presParOf" srcId="{C8701ACE-569D-492D-9720-3764354F8F54}" destId="{AF4E7FEC-133A-41FE-84EF-064E4CBEDE72}" srcOrd="5" destOrd="0" presId="urn:microsoft.com/office/officeart/2005/8/layout/bProcess3"/>
    <dgm:cxn modelId="{0428719A-9E68-4C4F-8092-401154AC16FE}" type="presParOf" srcId="{AF4E7FEC-133A-41FE-84EF-064E4CBEDE72}" destId="{E59D0AC1-8DB2-4022-9480-2ED55EF49682}" srcOrd="0" destOrd="0" presId="urn:microsoft.com/office/officeart/2005/8/layout/bProcess3"/>
    <dgm:cxn modelId="{610E1342-8EEE-4CA9-8E15-ED5AB5FAD733}" type="presParOf" srcId="{C8701ACE-569D-492D-9720-3764354F8F54}" destId="{38DB4A3A-D2F4-41BB-8613-1268D8D4AC55}" srcOrd="6" destOrd="0" presId="urn:microsoft.com/office/officeart/2005/8/layout/bProcess3"/>
    <dgm:cxn modelId="{5E2B17BC-A947-4488-8A11-F642F12A98F9}" type="presParOf" srcId="{C8701ACE-569D-492D-9720-3764354F8F54}" destId="{6BB23F5C-37D8-497D-AA68-23800EF41F42}" srcOrd="7" destOrd="0" presId="urn:microsoft.com/office/officeart/2005/8/layout/bProcess3"/>
    <dgm:cxn modelId="{273C82CB-F53B-45A7-BDEC-8632EC791F3F}" type="presParOf" srcId="{6BB23F5C-37D8-497D-AA68-23800EF41F42}" destId="{6D0B101B-6CAD-4901-9DFC-FFF1F1F64C3B}" srcOrd="0" destOrd="0" presId="urn:microsoft.com/office/officeart/2005/8/layout/bProcess3"/>
    <dgm:cxn modelId="{501EBCD3-E7B3-4287-BE90-A91704E7E157}" type="presParOf" srcId="{C8701ACE-569D-492D-9720-3764354F8F54}" destId="{1485BBA0-65C3-4A69-A476-86663BF884BC}" srcOrd="8" destOrd="0" presId="urn:microsoft.com/office/officeart/2005/8/layout/b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67A4E8-1722-45D6-A2D5-96C3BF7E0BF7}">
      <dsp:nvSpPr>
        <dsp:cNvPr id="0" name=""/>
        <dsp:cNvSpPr/>
      </dsp:nvSpPr>
      <dsp:spPr>
        <a:xfrm rot="5400000">
          <a:off x="3733758" y="-33938"/>
          <a:ext cx="2449395" cy="2685666"/>
        </a:xfrm>
        <a:prstGeom prst="hexagon">
          <a:avLst>
            <a:gd name="adj" fmla="val 25000"/>
            <a:gd name="vf" fmla="val 11547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ptos" panose="020B0004020202020204" pitchFamily="34" charset="0"/>
            </a:rPr>
            <a:t>How does intelligence guide officer deployment and patrols?</a:t>
          </a:r>
        </a:p>
      </dsp:txBody>
      <dsp:txXfrm rot="-5400000">
        <a:off x="4063234" y="492431"/>
        <a:ext cx="1790444" cy="1632930"/>
      </dsp:txXfrm>
    </dsp:sp>
    <dsp:sp modelId="{78E4F4A9-290C-4AB1-901E-0803FD464E8D}">
      <dsp:nvSpPr>
        <dsp:cNvPr id="0" name=""/>
        <dsp:cNvSpPr/>
      </dsp:nvSpPr>
      <dsp:spPr>
        <a:xfrm rot="16200000">
          <a:off x="7001249" y="-98062"/>
          <a:ext cx="1046666" cy="1469637"/>
        </a:xfrm>
        <a:prstGeom prst="rect">
          <a:avLst/>
        </a:prstGeom>
        <a:no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0">
          <a:scrgbClr r="0" g="0" b="0"/>
        </a:fillRef>
        <a:effectRef idx="0">
          <a:scrgbClr r="0" g="0" b="0"/>
        </a:effectRef>
        <a:fontRef idx="minor"/>
      </dsp:style>
    </dsp:sp>
    <dsp:sp modelId="{D65BEA50-F6AC-46EF-AA5C-562084EE485B}">
      <dsp:nvSpPr>
        <dsp:cNvPr id="0" name=""/>
        <dsp:cNvSpPr/>
      </dsp:nvSpPr>
      <dsp:spPr>
        <a:xfrm rot="5400000">
          <a:off x="912242" y="56033"/>
          <a:ext cx="2449395" cy="2502487"/>
        </a:xfrm>
        <a:prstGeom prst="hexagon">
          <a:avLst>
            <a:gd name="adj" fmla="val 25000"/>
            <a:gd name="vf" fmla="val 115470"/>
          </a:avLst>
        </a:prstGeom>
        <a:solidFill>
          <a:schemeClr val="tx2">
            <a:lumMod val="10000"/>
            <a:lumOff val="90000"/>
          </a:schemeClr>
        </a:soli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1302778" y="490812"/>
        <a:ext cx="1668325" cy="1632930"/>
      </dsp:txXfrm>
    </dsp:sp>
    <dsp:sp modelId="{7848AF10-4656-413B-93E6-EB83C0CCB3F1}">
      <dsp:nvSpPr>
        <dsp:cNvPr id="0" name=""/>
        <dsp:cNvSpPr/>
      </dsp:nvSpPr>
      <dsp:spPr>
        <a:xfrm rot="5400000">
          <a:off x="2352506" y="1988172"/>
          <a:ext cx="2449395" cy="2642236"/>
        </a:xfrm>
        <a:prstGeom prst="hexagon">
          <a:avLst>
            <a:gd name="adj" fmla="val 25000"/>
            <a:gd name="vf" fmla="val 115470"/>
          </a:avLst>
        </a:prstGeom>
        <a:gradFill rotWithShape="0">
          <a:gsLst>
            <a:gs pos="0">
              <a:schemeClr val="accent4">
                <a:hueOff val="4399958"/>
                <a:satOff val="-19468"/>
                <a:lumOff val="-3269"/>
                <a:alphaOff val="0"/>
                <a:satMod val="103000"/>
                <a:lumMod val="102000"/>
                <a:tint val="94000"/>
              </a:schemeClr>
            </a:gs>
            <a:gs pos="50000">
              <a:schemeClr val="accent4">
                <a:hueOff val="4399958"/>
                <a:satOff val="-19468"/>
                <a:lumOff val="-3269"/>
                <a:alphaOff val="0"/>
                <a:satMod val="110000"/>
                <a:lumMod val="100000"/>
                <a:shade val="100000"/>
              </a:schemeClr>
            </a:gs>
            <a:gs pos="100000">
              <a:schemeClr val="accent4">
                <a:hueOff val="4399958"/>
                <a:satOff val="-19468"/>
                <a:lumOff val="-3269"/>
                <a:alphaOff val="0"/>
                <a:lumMod val="99000"/>
                <a:satMod val="120000"/>
                <a:shade val="78000"/>
              </a:schemeClr>
            </a:gs>
          </a:gsLst>
          <a:lin ang="5400000" scaled="0"/>
        </a:gra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How does integrated information help prevent crime before it happens?</a:t>
          </a:r>
          <a:endParaRPr lang="en-US" sz="2000" kern="1200" dirty="0">
            <a:latin typeface="Aptos" panose="020B0004020202020204" pitchFamily="34" charset="0"/>
          </a:endParaRPr>
        </a:p>
      </dsp:txBody>
      <dsp:txXfrm rot="-5400000">
        <a:off x="2696459" y="2492826"/>
        <a:ext cx="1761490" cy="1632930"/>
      </dsp:txXfrm>
    </dsp:sp>
    <dsp:sp modelId="{0C8D5E5D-A824-4367-8C5E-3AF67FB019E0}">
      <dsp:nvSpPr>
        <dsp:cNvPr id="0" name=""/>
        <dsp:cNvSpPr/>
      </dsp:nvSpPr>
      <dsp:spPr>
        <a:xfrm rot="5400000">
          <a:off x="-254061" y="2911231"/>
          <a:ext cx="2101569" cy="1469637"/>
        </a:xfrm>
        <a:prstGeom prst="rect">
          <a:avLst/>
        </a:prstGeom>
        <a:no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0">
          <a:scrgbClr r="0" g="0" b="0"/>
        </a:fillRef>
        <a:effectRef idx="0">
          <a:scrgbClr r="0" g="0" b="0"/>
        </a:effectRef>
        <a:fontRef idx="minor"/>
      </dsp:style>
    </dsp:sp>
    <dsp:sp modelId="{D1A19E24-7AB5-48B4-A5A1-CD6DA3F736D8}">
      <dsp:nvSpPr>
        <dsp:cNvPr id="0" name=""/>
        <dsp:cNvSpPr/>
      </dsp:nvSpPr>
      <dsp:spPr>
        <a:xfrm rot="5400000">
          <a:off x="5161641" y="2069557"/>
          <a:ext cx="2449395" cy="2523946"/>
        </a:xfrm>
        <a:prstGeom prst="hexagon">
          <a:avLst>
            <a:gd name="adj" fmla="val 25000"/>
            <a:gd name="vf" fmla="val 115470"/>
          </a:avLst>
        </a:prstGeom>
        <a:gradFill rotWithShape="0">
          <a:gsLst>
            <a:gs pos="0">
              <a:schemeClr val="accent4">
                <a:hueOff val="6599937"/>
                <a:satOff val="-29202"/>
                <a:lumOff val="-4903"/>
                <a:alphaOff val="0"/>
                <a:satMod val="103000"/>
                <a:lumMod val="102000"/>
                <a:tint val="94000"/>
              </a:schemeClr>
            </a:gs>
            <a:gs pos="50000">
              <a:schemeClr val="accent4">
                <a:hueOff val="6599937"/>
                <a:satOff val="-29202"/>
                <a:lumOff val="-4903"/>
                <a:alphaOff val="0"/>
                <a:satMod val="110000"/>
                <a:lumMod val="100000"/>
                <a:shade val="100000"/>
              </a:schemeClr>
            </a:gs>
            <a:gs pos="100000">
              <a:schemeClr val="accent4">
                <a:hueOff val="6599937"/>
                <a:satOff val="-29202"/>
                <a:lumOff val="-4903"/>
                <a:alphaOff val="0"/>
                <a:lumMod val="99000"/>
                <a:satMod val="120000"/>
                <a:shade val="78000"/>
              </a:schemeClr>
            </a:gs>
          </a:gsLst>
          <a:lin ang="5400000" scaled="0"/>
        </a:gra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5545024" y="2515066"/>
        <a:ext cx="1682630" cy="16329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FD2209-6AF1-4053-90F9-AC0AAE692448}">
      <dsp:nvSpPr>
        <dsp:cNvPr id="0" name=""/>
        <dsp:cNvSpPr/>
      </dsp:nvSpPr>
      <dsp:spPr>
        <a:xfrm>
          <a:off x="0" y="328309"/>
          <a:ext cx="7137896" cy="2457340"/>
        </a:xfrm>
        <a:prstGeom prst="roundRect">
          <a:avLst/>
        </a:prstGeom>
        <a:solidFill>
          <a:schemeClr val="tx2">
            <a:lumMod val="25000"/>
            <a:lumOff val="75000"/>
          </a:schemeClr>
        </a:soli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Calibri" panose="020F0502020204030204" pitchFamily="34" charset="0"/>
              <a:ea typeface="Calibri" panose="020F0502020204030204" pitchFamily="34" charset="0"/>
              <a:cs typeface="Calibri" panose="020F0502020204030204" pitchFamily="34" charset="0"/>
            </a:rPr>
            <a:t>Digital Intelligence Collection  – </a:t>
          </a:r>
          <a:r>
            <a:rPr lang="en-GB" sz="2000" kern="1200" dirty="0">
              <a:latin typeface="Calibri" panose="020F0502020204030204" pitchFamily="34" charset="0"/>
              <a:ea typeface="Calibri" panose="020F0502020204030204" pitchFamily="34" charset="0"/>
              <a:cs typeface="Calibri" panose="020F0502020204030204" pitchFamily="34" charset="0"/>
            </a:rPr>
            <a:t>Digital tools, including social media monitoring, CCTV networks and cyber crime databases, enable real-time intelligence gathering (Kennedy and </a:t>
          </a:r>
          <a:r>
            <a:rPr lang="en-GB" sz="2000" kern="1200" dirty="0" err="1">
              <a:latin typeface="Calibri" panose="020F0502020204030204" pitchFamily="34" charset="0"/>
              <a:ea typeface="Calibri" panose="020F0502020204030204" pitchFamily="34" charset="0"/>
              <a:cs typeface="Calibri" panose="020F0502020204030204" pitchFamily="34" charset="0"/>
            </a:rPr>
            <a:t>Urgargol</a:t>
          </a:r>
          <a:r>
            <a:rPr lang="en-GB" sz="2000" kern="1200" dirty="0">
              <a:latin typeface="Calibri" panose="020F0502020204030204" pitchFamily="34" charset="0"/>
              <a:ea typeface="Calibri" panose="020F0502020204030204" pitchFamily="34" charset="0"/>
              <a:cs typeface="Calibri" panose="020F0502020204030204" pitchFamily="34" charset="0"/>
            </a:rPr>
            <a:t>, 2023). These systems help identify criminal patterns, emerging threats and high-risk individuals, enhancing proactive prevention and supporting investigative decision making.    </a:t>
          </a:r>
          <a:r>
            <a:rPr lang="en-US" sz="2000" kern="1200" dirty="0">
              <a:latin typeface="Calibri" panose="020F0502020204030204" pitchFamily="34" charset="0"/>
              <a:ea typeface="Calibri" panose="020F0502020204030204" pitchFamily="34" charset="0"/>
              <a:cs typeface="Calibri" panose="020F0502020204030204" pitchFamily="34" charset="0"/>
            </a:rPr>
            <a:t> </a:t>
          </a:r>
        </a:p>
      </dsp:txBody>
      <dsp:txXfrm>
        <a:off x="119957" y="448266"/>
        <a:ext cx="6897982" cy="2217426"/>
      </dsp:txXfrm>
    </dsp:sp>
    <dsp:sp modelId="{1FF65E82-0126-4504-B2B8-F4A683670C62}">
      <dsp:nvSpPr>
        <dsp:cNvPr id="0" name=""/>
        <dsp:cNvSpPr/>
      </dsp:nvSpPr>
      <dsp:spPr>
        <a:xfrm>
          <a:off x="0" y="3013893"/>
          <a:ext cx="7137896" cy="2468484"/>
        </a:xfrm>
        <a:prstGeom prst="roundRect">
          <a:avLst/>
        </a:prstGeom>
        <a:solidFill>
          <a:schemeClr val="tx2">
            <a:lumMod val="90000"/>
            <a:lumOff val="10000"/>
          </a:schemeClr>
        </a:soli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Calibri" panose="020F0502020204030204" pitchFamily="34" charset="0"/>
              <a:ea typeface="Calibri" panose="020F0502020204030204" pitchFamily="34" charset="0"/>
              <a:cs typeface="Calibri" panose="020F0502020204030204" pitchFamily="34" charset="0"/>
            </a:rPr>
            <a:t>Integrated Analysis and Decision-Making – </a:t>
          </a:r>
          <a:r>
            <a:rPr lang="en-GB" sz="2000" kern="1200" dirty="0">
              <a:latin typeface="Calibri" panose="020F0502020204030204" pitchFamily="34" charset="0"/>
              <a:ea typeface="Calibri" panose="020F0502020204030204" pitchFamily="34" charset="0"/>
              <a:cs typeface="Calibri" panose="020F0502020204030204" pitchFamily="34" charset="0"/>
            </a:rPr>
            <a:t>Integrating digital intelligence with operational data allows police to predict crime hotspots, allocate resources strategically and coordinate multi agency responses. Combined insights strengthen investigative outcomes, inform evidence-based decisions and improve the overall effectiveness of policing across communities and crime types (National Cyber Security Centre, 2025). </a:t>
          </a:r>
          <a:endParaRPr lang="en-US" sz="2000" kern="1200" dirty="0">
            <a:latin typeface="Calibri" panose="020F0502020204030204" pitchFamily="34" charset="0"/>
            <a:ea typeface="Calibri" panose="020F0502020204030204" pitchFamily="34" charset="0"/>
            <a:cs typeface="Calibri" panose="020F0502020204030204" pitchFamily="34" charset="0"/>
          </a:endParaRPr>
        </a:p>
      </dsp:txBody>
      <dsp:txXfrm>
        <a:off x="120501" y="3134394"/>
        <a:ext cx="6896894" cy="22274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647EA9-20A1-4977-BC88-7E8E2C14CCDD}">
      <dsp:nvSpPr>
        <dsp:cNvPr id="0" name=""/>
        <dsp:cNvSpPr/>
      </dsp:nvSpPr>
      <dsp:spPr>
        <a:xfrm>
          <a:off x="2483803" y="1277256"/>
          <a:ext cx="478052" cy="91440"/>
        </a:xfrm>
        <a:custGeom>
          <a:avLst/>
          <a:gdLst/>
          <a:ahLst/>
          <a:cxnLst/>
          <a:rect l="0" t="0" r="0" b="0"/>
          <a:pathLst>
            <a:path>
              <a:moveTo>
                <a:pt x="0" y="45720"/>
              </a:moveTo>
              <a:lnTo>
                <a:pt x="256126" y="45720"/>
              </a:lnTo>
              <a:lnTo>
                <a:pt x="256126" y="47812"/>
              </a:lnTo>
              <a:lnTo>
                <a:pt x="478052" y="47812"/>
              </a:lnTo>
            </a:path>
          </a:pathLst>
        </a:custGeom>
        <a:noFill/>
        <a:ln w="12700" cap="flat" cmpd="sng" algn="ctr">
          <a:noFill/>
          <a:prstDash val="solid"/>
          <a:miter lim="800000"/>
          <a:tailEnd type="arrow"/>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710113" y="1320528"/>
        <a:ext cx="25432" cy="4896"/>
      </dsp:txXfrm>
    </dsp:sp>
    <dsp:sp modelId="{94CB5DD1-7220-4F75-AD03-A247195076B8}">
      <dsp:nvSpPr>
        <dsp:cNvPr id="0" name=""/>
        <dsp:cNvSpPr/>
      </dsp:nvSpPr>
      <dsp:spPr>
        <a:xfrm>
          <a:off x="5778" y="367590"/>
          <a:ext cx="2479825" cy="1910771"/>
        </a:xfrm>
        <a:prstGeom prst="rect">
          <a:avLst/>
        </a:prstGeom>
        <a:gradFill rotWithShape="0">
          <a:gsLst>
            <a:gs pos="0">
              <a:schemeClr val="accent1">
                <a:shade val="50000"/>
                <a:hueOff val="0"/>
                <a:satOff val="0"/>
                <a:lumOff val="0"/>
                <a:alphaOff val="0"/>
                <a:satMod val="103000"/>
                <a:lumMod val="102000"/>
                <a:tint val="94000"/>
              </a:schemeClr>
            </a:gs>
            <a:gs pos="50000">
              <a:schemeClr val="accent1">
                <a:shade val="50000"/>
                <a:hueOff val="0"/>
                <a:satOff val="0"/>
                <a:lumOff val="0"/>
                <a:alphaOff val="0"/>
                <a:satMod val="110000"/>
                <a:lumMod val="100000"/>
                <a:shade val="100000"/>
              </a:schemeClr>
            </a:gs>
            <a:gs pos="100000">
              <a:schemeClr val="accent1">
                <a:shade val="50000"/>
                <a:hueOff val="0"/>
                <a:satOff val="0"/>
                <a:lumOff val="0"/>
                <a:alphaOff val="0"/>
                <a:lumMod val="99000"/>
                <a:satMod val="120000"/>
                <a:shade val="78000"/>
              </a:schemeClr>
            </a:gs>
          </a:gsLst>
          <a:lin ang="5400000" scaled="0"/>
        </a:gra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Calibri" panose="020F0502020204030204" pitchFamily="34" charset="0"/>
              <a:ea typeface="Calibri" panose="020F0502020204030204" pitchFamily="34" charset="0"/>
              <a:cs typeface="Calibri" panose="020F0502020204030204" pitchFamily="34" charset="0"/>
            </a:rPr>
            <a:t>WC 22/12/25 – Background reading: I accessed my initial reading through the university's online library, selecting it for its credibility and relevance to my research topic.</a:t>
          </a:r>
        </a:p>
      </dsp:txBody>
      <dsp:txXfrm>
        <a:off x="5778" y="367590"/>
        <a:ext cx="2479825" cy="1910771"/>
      </dsp:txXfrm>
    </dsp:sp>
    <dsp:sp modelId="{1D28100E-51EC-4A0D-850D-55C55BA6005D}">
      <dsp:nvSpPr>
        <dsp:cNvPr id="0" name=""/>
        <dsp:cNvSpPr/>
      </dsp:nvSpPr>
      <dsp:spPr>
        <a:xfrm>
          <a:off x="5593563" y="1276401"/>
          <a:ext cx="412424" cy="91440"/>
        </a:xfrm>
        <a:custGeom>
          <a:avLst/>
          <a:gdLst/>
          <a:ahLst/>
          <a:cxnLst/>
          <a:rect l="0" t="0" r="0" b="0"/>
          <a:pathLst>
            <a:path>
              <a:moveTo>
                <a:pt x="0" y="48667"/>
              </a:moveTo>
              <a:lnTo>
                <a:pt x="223312" y="48667"/>
              </a:lnTo>
              <a:lnTo>
                <a:pt x="223312" y="45720"/>
              </a:lnTo>
              <a:lnTo>
                <a:pt x="412424" y="45720"/>
              </a:lnTo>
            </a:path>
          </a:pathLst>
        </a:custGeom>
        <a:noFill/>
        <a:ln w="12700" cap="flat" cmpd="sng" algn="ctr">
          <a:noFill/>
          <a:prstDash val="solid"/>
          <a:miter lim="800000"/>
          <a:tailEnd type="arrow"/>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788700" y="1319673"/>
        <a:ext cx="22151" cy="4896"/>
      </dsp:txXfrm>
    </dsp:sp>
    <dsp:sp modelId="{192E81FC-4F6A-4B10-B255-ECC07AA1A37D}">
      <dsp:nvSpPr>
        <dsp:cNvPr id="0" name=""/>
        <dsp:cNvSpPr/>
      </dsp:nvSpPr>
      <dsp:spPr>
        <a:xfrm>
          <a:off x="2994255" y="363743"/>
          <a:ext cx="2601108" cy="1922650"/>
        </a:xfrm>
        <a:prstGeom prst="rect">
          <a:avLst/>
        </a:prstGeom>
        <a:gradFill rotWithShape="0">
          <a:gsLst>
            <a:gs pos="0">
              <a:schemeClr val="accent1">
                <a:shade val="50000"/>
                <a:hueOff val="235860"/>
                <a:satOff val="-24791"/>
                <a:lumOff val="21393"/>
                <a:alphaOff val="0"/>
                <a:satMod val="103000"/>
                <a:lumMod val="102000"/>
                <a:tint val="94000"/>
              </a:schemeClr>
            </a:gs>
            <a:gs pos="50000">
              <a:schemeClr val="accent1">
                <a:shade val="50000"/>
                <a:hueOff val="235860"/>
                <a:satOff val="-24791"/>
                <a:lumOff val="21393"/>
                <a:alphaOff val="0"/>
                <a:satMod val="110000"/>
                <a:lumMod val="100000"/>
                <a:shade val="100000"/>
              </a:schemeClr>
            </a:gs>
            <a:gs pos="100000">
              <a:schemeClr val="accent1">
                <a:shade val="50000"/>
                <a:hueOff val="235860"/>
                <a:satOff val="-24791"/>
                <a:lumOff val="21393"/>
                <a:alphaOff val="0"/>
                <a:lumMod val="99000"/>
                <a:satMod val="120000"/>
                <a:shade val="78000"/>
              </a:schemeClr>
            </a:gs>
          </a:gsLst>
          <a:lin ang="5400000" scaled="0"/>
        </a:gra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Calibri" panose="020F0502020204030204" pitchFamily="34" charset="0"/>
              <a:ea typeface="Calibri" panose="020F0502020204030204" pitchFamily="34" charset="0"/>
              <a:cs typeface="Calibri" panose="020F0502020204030204" pitchFamily="34" charset="0"/>
            </a:rPr>
            <a:t>WC 22/12/25 – Planning: I chose readings relevant to my presentation by focusing on sources that directly addressed the key themes of my topic, ensuring each was recent and provided diverse perspectives to support my argument.</a:t>
          </a:r>
        </a:p>
      </dsp:txBody>
      <dsp:txXfrm>
        <a:off x="2994255" y="363743"/>
        <a:ext cx="2601108" cy="1922650"/>
      </dsp:txXfrm>
    </dsp:sp>
    <dsp:sp modelId="{AF4E7FEC-133A-41FE-84EF-064E4CBEDE72}">
      <dsp:nvSpPr>
        <dsp:cNvPr id="0" name=""/>
        <dsp:cNvSpPr/>
      </dsp:nvSpPr>
      <dsp:spPr>
        <a:xfrm>
          <a:off x="2678129" y="2276562"/>
          <a:ext cx="4586507" cy="470779"/>
        </a:xfrm>
        <a:custGeom>
          <a:avLst/>
          <a:gdLst/>
          <a:ahLst/>
          <a:cxnLst/>
          <a:rect l="0" t="0" r="0" b="0"/>
          <a:pathLst>
            <a:path>
              <a:moveTo>
                <a:pt x="4586507" y="0"/>
              </a:moveTo>
              <a:lnTo>
                <a:pt x="4586507" y="252489"/>
              </a:lnTo>
              <a:lnTo>
                <a:pt x="0" y="252489"/>
              </a:lnTo>
              <a:lnTo>
                <a:pt x="0" y="470779"/>
              </a:lnTo>
            </a:path>
          </a:pathLst>
        </a:custGeom>
        <a:noFill/>
        <a:ln w="12700" cap="flat" cmpd="sng" algn="ctr">
          <a:noFill/>
          <a:prstDash val="solid"/>
          <a:miter lim="800000"/>
          <a:tailEnd type="arrow"/>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856037" y="2509503"/>
        <a:ext cx="230691" cy="4896"/>
      </dsp:txXfrm>
    </dsp:sp>
    <dsp:sp modelId="{6F97E158-C8B0-49D5-AB1D-E7D2C0EEF747}">
      <dsp:nvSpPr>
        <dsp:cNvPr id="0" name=""/>
        <dsp:cNvSpPr/>
      </dsp:nvSpPr>
      <dsp:spPr>
        <a:xfrm>
          <a:off x="6038388" y="365881"/>
          <a:ext cx="2452497" cy="1912481"/>
        </a:xfrm>
        <a:prstGeom prst="rect">
          <a:avLst/>
        </a:prstGeom>
        <a:gradFill rotWithShape="0">
          <a:gsLst>
            <a:gs pos="0">
              <a:schemeClr val="accent1">
                <a:shade val="50000"/>
                <a:hueOff val="471719"/>
                <a:satOff val="-49582"/>
                <a:lumOff val="42786"/>
                <a:alphaOff val="0"/>
                <a:satMod val="103000"/>
                <a:lumMod val="102000"/>
                <a:tint val="94000"/>
              </a:schemeClr>
            </a:gs>
            <a:gs pos="50000">
              <a:schemeClr val="accent1">
                <a:shade val="50000"/>
                <a:hueOff val="471719"/>
                <a:satOff val="-49582"/>
                <a:lumOff val="42786"/>
                <a:alphaOff val="0"/>
                <a:satMod val="110000"/>
                <a:lumMod val="100000"/>
                <a:shade val="100000"/>
              </a:schemeClr>
            </a:gs>
            <a:gs pos="100000">
              <a:schemeClr val="accent1">
                <a:shade val="50000"/>
                <a:hueOff val="471719"/>
                <a:satOff val="-49582"/>
                <a:lumOff val="42786"/>
                <a:alphaOff val="0"/>
                <a:lumMod val="99000"/>
                <a:satMod val="120000"/>
                <a:shade val="78000"/>
              </a:schemeClr>
            </a:gs>
          </a:gsLst>
          <a:lin ang="5400000" scaled="0"/>
        </a:gra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Calibri" panose="020F0502020204030204" pitchFamily="34" charset="0"/>
              <a:ea typeface="Calibri" panose="020F0502020204030204" pitchFamily="34" charset="0"/>
              <a:cs typeface="Calibri" panose="020F0502020204030204" pitchFamily="34" charset="0"/>
            </a:rPr>
            <a:t>WC 29/12/25 – Structure: I structured my presentation by organising sources to introduce key concepts, present contrasting views and conclude with a synthesis of insights.</a:t>
          </a:r>
        </a:p>
      </dsp:txBody>
      <dsp:txXfrm>
        <a:off x="6038388" y="365881"/>
        <a:ext cx="2452497" cy="1912481"/>
      </dsp:txXfrm>
    </dsp:sp>
    <dsp:sp modelId="{6BB23F5C-37D8-497D-AA68-23800EF41F42}">
      <dsp:nvSpPr>
        <dsp:cNvPr id="0" name=""/>
        <dsp:cNvSpPr/>
      </dsp:nvSpPr>
      <dsp:spPr>
        <a:xfrm>
          <a:off x="3941963" y="3636951"/>
          <a:ext cx="556015" cy="91440"/>
        </a:xfrm>
        <a:custGeom>
          <a:avLst/>
          <a:gdLst/>
          <a:ahLst/>
          <a:cxnLst/>
          <a:rect l="0" t="0" r="0" b="0"/>
          <a:pathLst>
            <a:path>
              <a:moveTo>
                <a:pt x="0" y="50670"/>
              </a:moveTo>
              <a:lnTo>
                <a:pt x="295107" y="50670"/>
              </a:lnTo>
              <a:lnTo>
                <a:pt x="295107" y="45720"/>
              </a:lnTo>
              <a:lnTo>
                <a:pt x="556015" y="45720"/>
              </a:lnTo>
            </a:path>
          </a:pathLst>
        </a:custGeom>
        <a:noFill/>
        <a:ln w="12700" cap="flat" cmpd="sng" algn="ctr">
          <a:noFill/>
          <a:prstDash val="solid"/>
          <a:miter lim="800000"/>
          <a:tailEnd type="arrow"/>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205305" y="3680223"/>
        <a:ext cx="29331" cy="4896"/>
      </dsp:txXfrm>
    </dsp:sp>
    <dsp:sp modelId="{38DB4A3A-D2F4-41BB-8613-1268D8D4AC55}">
      <dsp:nvSpPr>
        <dsp:cNvPr id="0" name=""/>
        <dsp:cNvSpPr/>
      </dsp:nvSpPr>
      <dsp:spPr>
        <a:xfrm>
          <a:off x="1412494" y="2779741"/>
          <a:ext cx="2531268" cy="1815761"/>
        </a:xfrm>
        <a:prstGeom prst="rect">
          <a:avLst/>
        </a:prstGeom>
        <a:gradFill rotWithShape="0">
          <a:gsLst>
            <a:gs pos="0">
              <a:schemeClr val="accent1">
                <a:shade val="50000"/>
                <a:hueOff val="471719"/>
                <a:satOff val="-49582"/>
                <a:lumOff val="42786"/>
                <a:alphaOff val="0"/>
                <a:satMod val="103000"/>
                <a:lumMod val="102000"/>
                <a:tint val="94000"/>
              </a:schemeClr>
            </a:gs>
            <a:gs pos="50000">
              <a:schemeClr val="accent1">
                <a:shade val="50000"/>
                <a:hueOff val="471719"/>
                <a:satOff val="-49582"/>
                <a:lumOff val="42786"/>
                <a:alphaOff val="0"/>
                <a:satMod val="110000"/>
                <a:lumMod val="100000"/>
                <a:shade val="100000"/>
              </a:schemeClr>
            </a:gs>
            <a:gs pos="100000">
              <a:schemeClr val="accent1">
                <a:shade val="50000"/>
                <a:hueOff val="471719"/>
                <a:satOff val="-49582"/>
                <a:lumOff val="42786"/>
                <a:alphaOff val="0"/>
                <a:lumMod val="99000"/>
                <a:satMod val="120000"/>
                <a:shade val="78000"/>
              </a:schemeClr>
            </a:gs>
          </a:gsLst>
          <a:lin ang="5400000" scaled="0"/>
        </a:gra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Calibri" panose="020F0502020204030204" pitchFamily="34" charset="0"/>
              <a:ea typeface="Calibri" panose="020F0502020204030204" pitchFamily="34" charset="0"/>
              <a:cs typeface="Calibri" panose="020F0502020204030204" pitchFamily="34" charset="0"/>
            </a:rPr>
            <a:t>WC 29/12/25 – Wider reading: I expanded my research by incorporating various research papers and reports to add depth and a broader perspective to my analysis.</a:t>
          </a:r>
        </a:p>
      </dsp:txBody>
      <dsp:txXfrm>
        <a:off x="1412494" y="2779741"/>
        <a:ext cx="2531268" cy="1815761"/>
      </dsp:txXfrm>
    </dsp:sp>
    <dsp:sp modelId="{1485BBA0-65C3-4A69-A476-86663BF884BC}">
      <dsp:nvSpPr>
        <dsp:cNvPr id="0" name=""/>
        <dsp:cNvSpPr/>
      </dsp:nvSpPr>
      <dsp:spPr>
        <a:xfrm>
          <a:off x="4530379" y="2770573"/>
          <a:ext cx="2548260" cy="1824195"/>
        </a:xfrm>
        <a:prstGeom prst="rect">
          <a:avLst/>
        </a:prstGeom>
        <a:gradFill rotWithShape="0">
          <a:gsLst>
            <a:gs pos="0">
              <a:schemeClr val="accent1">
                <a:shade val="50000"/>
                <a:hueOff val="235860"/>
                <a:satOff val="-24791"/>
                <a:lumOff val="21393"/>
                <a:alphaOff val="0"/>
                <a:satMod val="103000"/>
                <a:lumMod val="102000"/>
                <a:tint val="94000"/>
              </a:schemeClr>
            </a:gs>
            <a:gs pos="50000">
              <a:schemeClr val="accent1">
                <a:shade val="50000"/>
                <a:hueOff val="235860"/>
                <a:satOff val="-24791"/>
                <a:lumOff val="21393"/>
                <a:alphaOff val="0"/>
                <a:satMod val="110000"/>
                <a:lumMod val="100000"/>
                <a:shade val="100000"/>
              </a:schemeClr>
            </a:gs>
            <a:gs pos="100000">
              <a:schemeClr val="accent1">
                <a:shade val="50000"/>
                <a:hueOff val="235860"/>
                <a:satOff val="-24791"/>
                <a:lumOff val="21393"/>
                <a:alphaOff val="0"/>
                <a:lumMod val="99000"/>
                <a:satMod val="120000"/>
                <a:shade val="78000"/>
              </a:schemeClr>
            </a:gs>
          </a:gsLst>
          <a:lin ang="5400000" scaled="0"/>
        </a:gra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Calibri" panose="020F0502020204030204" pitchFamily="34" charset="0"/>
              <a:ea typeface="Calibri" panose="020F0502020204030204" pitchFamily="34" charset="0"/>
              <a:cs typeface="Calibri" panose="020F0502020204030204" pitchFamily="34" charset="0"/>
            </a:rPr>
            <a:t>WC 05/01/26 – Reflection/ challenges: I found it challenging to narrow down relevant sources, next time I would refine my search criteria earlier for the most pertinent material.</a:t>
          </a:r>
        </a:p>
      </dsp:txBody>
      <dsp:txXfrm>
        <a:off x="4530379" y="2770573"/>
        <a:ext cx="2548260" cy="1824195"/>
      </dsp:txXfrm>
    </dsp:sp>
  </dsp:spTree>
</dsp:drawing>
</file>

<file path=ppt/diagrams/layout1.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758268-C9FA-473B-8656-C9F00CB7C763}" type="datetimeFigureOut">
              <a:rPr lang="en-GB" smtClean="0"/>
              <a:t>09/01/2026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DFC93E-6824-43B6-A980-9996606696F1}" type="slidenum">
              <a:rPr lang="en-GB" smtClean="0"/>
              <a:t>‹#›</a:t>
            </a:fld>
            <a:endParaRPr lang="en-GB"/>
          </a:p>
        </p:txBody>
      </p:sp>
    </p:spTree>
    <p:extLst>
      <p:ext uri="{BB962C8B-B14F-4D97-AF65-F5344CB8AC3E}">
        <p14:creationId xmlns:p14="http://schemas.microsoft.com/office/powerpoint/2010/main" val="30189129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Policing intelligence refers to the collection, analysis, and application of information to support operational decision-making and strategic planning (Cooke, 2025). It is gathered through a range of methods, including community reports, surveillance, crime data, and digital sources such as social media monitoring and cybercrime databases (Muir, 2024). Effective use of intelligence enables police to identify crime patterns, predict risks, and respond proactively to emerging threats.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Integrating intelligence across operational and digital policing is critical because it allows forces to combine traditional, neighbourhood-level knowledge with advanced digital analytics. This integration enhances situational awareness, ensures resources are deployed efficiently, and supports evidence-based investigations. Without integration, valuable information can remain siloed, reducing the effectiveness of both prevention and response (National Police Chiefs’ Council, 2023).</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presentation aims to critically explore how the integration of information and intelligence enhances the effectiveness of both operational and digital policing, improving crime prevention, investigations, and overall public safety. By examining methods, benefits, and challenges, it will demonstrate the value of coordinated intelligence-led policing.</a:t>
            </a:r>
          </a:p>
        </p:txBody>
      </p:sp>
      <p:sp>
        <p:nvSpPr>
          <p:cNvPr id="4" name="Slide Number Placeholder 3"/>
          <p:cNvSpPr>
            <a:spLocks noGrp="1"/>
          </p:cNvSpPr>
          <p:nvPr>
            <p:ph type="sldNum" sz="quarter" idx="5"/>
          </p:nvPr>
        </p:nvSpPr>
        <p:spPr/>
        <p:txBody>
          <a:bodyPr/>
          <a:lstStyle/>
          <a:p>
            <a:fld id="{84DFC93E-6824-43B6-A980-9996606696F1}" type="slidenum">
              <a:rPr lang="en-GB" smtClean="0"/>
              <a:t>3</a:t>
            </a:fld>
            <a:endParaRPr lang="en-GB"/>
          </a:p>
        </p:txBody>
      </p:sp>
    </p:spTree>
    <p:extLst>
      <p:ext uri="{BB962C8B-B14F-4D97-AF65-F5344CB8AC3E}">
        <p14:creationId xmlns:p14="http://schemas.microsoft.com/office/powerpoint/2010/main" val="3432421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Information, intelligence, and evidence each play a distinct but interconnected role in policing. Information refers to raw data or observations, such as reports from members of the public, incident logs, social media content, or CCTV footage (Wood et al, 2022). On its own, information may be incomplete, unverified, or lack context. Intelligence is produced when information is evaluated, analysed, and graded for reliability and relevance (Ratcliffe, 2025). Through processes such as crime analysis and intelligence assessment, information is transformed into intelligence that can identify threats, risks, harm, and emerging patterns, making it central to intelligence-led policing. Evidence, in contrast, is material gathered and preserved for use within the criminal justice process and must meet legal standards of continuity, integrity, and disclosure (Williams, 2012).</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difference between these three is that information is raw and unprocessed, intelligence is analysed and actionable, and evidence is legally admissible material. Integrating information and intelligence is essential for effective policing because it ensures that decision-making is informed, operational responses are targeted, and investigations are efficient, while maintaining public confidence and safeguarding evidential standards. Without this integration, policing risks poor decisions, ineffective operations, and missed opportunities to prevent harm.</a:t>
            </a:r>
          </a:p>
        </p:txBody>
      </p:sp>
      <p:sp>
        <p:nvSpPr>
          <p:cNvPr id="4" name="Slide Number Placeholder 3"/>
          <p:cNvSpPr>
            <a:spLocks noGrp="1"/>
          </p:cNvSpPr>
          <p:nvPr>
            <p:ph type="sldNum" sz="quarter" idx="5"/>
          </p:nvPr>
        </p:nvSpPr>
        <p:spPr/>
        <p:txBody>
          <a:bodyPr/>
          <a:lstStyle/>
          <a:p>
            <a:fld id="{84DFC93E-6824-43B6-A980-9996606696F1}" type="slidenum">
              <a:rPr lang="en-GB" smtClean="0"/>
              <a:t>4</a:t>
            </a:fld>
            <a:endParaRPr lang="en-GB"/>
          </a:p>
        </p:txBody>
      </p:sp>
    </p:spTree>
    <p:extLst>
      <p:ext uri="{BB962C8B-B14F-4D97-AF65-F5344CB8AC3E}">
        <p14:creationId xmlns:p14="http://schemas.microsoft.com/office/powerpoint/2010/main" val="11015422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Intelligence is gathered from a wide range of sources, including community information, police databases, surveillance, CCTV, digital platforms, and Covert Human Intelligence Sources (CHIS), all of which must be used in compliance with legal frameworks such as the Regulation of Investigatory Powers Act 2000 (RIPA) to ensure intelligence gathering is lawful, proportionate, and subject to oversight (Regulation of Investigatory Powers Act 2000). Community information remains particularly important, as trust and confidence influence the willingness of the public to share concerns and intelligence with policing services (Angiolini, 2024).</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National Intelligence Model provides a structured framework for managing intelligence through strategic and tactical assessments, intelligence requirements and tasking and coordination. This model supports the prioritisation of resources based on threat, risk and harm (National Crime Agency, 2025).</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intelligence cycle further underpins this process, involving collection, evaluation, analysis, dissemination and review. Intelligence grading systems, such as the 3x5x2 framework, assess source reliability and information accuracy, reducing the risk of flawed decision-making.</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Effective integration across these processes enables intelligence to be shared appropriately, supports the National Decision Model, and ensures that operational responses are proportionate, defensible and evidence-informed.</a:t>
            </a:r>
          </a:p>
        </p:txBody>
      </p:sp>
      <p:sp>
        <p:nvSpPr>
          <p:cNvPr id="4" name="Slide Number Placeholder 3"/>
          <p:cNvSpPr>
            <a:spLocks noGrp="1"/>
          </p:cNvSpPr>
          <p:nvPr>
            <p:ph type="sldNum" sz="quarter" idx="5"/>
          </p:nvPr>
        </p:nvSpPr>
        <p:spPr/>
        <p:txBody>
          <a:bodyPr/>
          <a:lstStyle/>
          <a:p>
            <a:fld id="{84DFC93E-6824-43B6-A980-9996606696F1}" type="slidenum">
              <a:rPr lang="en-GB" smtClean="0"/>
              <a:t>5</a:t>
            </a:fld>
            <a:endParaRPr lang="en-GB"/>
          </a:p>
        </p:txBody>
      </p:sp>
    </p:spTree>
    <p:extLst>
      <p:ext uri="{BB962C8B-B14F-4D97-AF65-F5344CB8AC3E}">
        <p14:creationId xmlns:p14="http://schemas.microsoft.com/office/powerpoint/2010/main" val="26144925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In operational policing, the integration of information and intelligence enhances effectiveness by supporting proactive and targeted responses. Raw information from incident reports, community tips, and surveillance is analysed and assessed to create actionable intelligence. This intelligence guides officer deployment and patrols by identifying areas, individuals, or locations assessed as posing the greatest risk, ensuring resources are focused where they are needed most rather than relying solely on reactive responses (Kilgallon and Wright, 2022).</a:t>
            </a:r>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For example, integrated intelligence supports hotspot policing by highlighting repeat locations, peak times, and patterns of offending. This allows officers to take preventative action before crimes occur, such as increasing patrols in high-risk areas, implementing problem-solving initiatives, and addressing emerging risks. Intelligence integration also strengthens safeguarding and serious crime investigations, where multiple sources of information must be combined to identify risk and vulnerability.</a:t>
            </a:r>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 National Decision Model relies on accurate intelligence to inform ethical and proportionate decisions, particularly in high-risk situations (HMICFRS, 2023). When information is poorly shared or analysed, operational effectiveness is reduced, leading to missed opportunities, duplication of effort, or escalation of harm. Therefore, transforming raw information into integrated intelligence is essential for effective, accountable, and preventative operational policing.</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4DFC93E-6824-43B6-A980-9996606696F1}" type="slidenum">
              <a:rPr lang="en-GB" smtClean="0"/>
              <a:t>6</a:t>
            </a:fld>
            <a:endParaRPr lang="en-GB"/>
          </a:p>
        </p:txBody>
      </p:sp>
    </p:spTree>
    <p:extLst>
      <p:ext uri="{BB962C8B-B14F-4D97-AF65-F5344CB8AC3E}">
        <p14:creationId xmlns:p14="http://schemas.microsoft.com/office/powerpoint/2010/main" val="37374469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Digital policing has transformed the way intelligence is collected, analysed, and applied. Digital Intelligence Collection involves tools such as social media monitoring, CCTV networks, and cybercrime databases, which enable real-time intelligence gathering (Kennedy and </a:t>
            </a:r>
            <a:r>
              <a:rPr lang="en-GB" sz="1200" kern="1200" dirty="0" err="1">
                <a:solidFill>
                  <a:schemeClr val="tx1"/>
                </a:solidFill>
                <a:effectLst/>
                <a:latin typeface="+mn-lt"/>
                <a:ea typeface="+mn-ea"/>
                <a:cs typeface="+mn-cs"/>
              </a:rPr>
              <a:t>Ugargol</a:t>
            </a:r>
            <a:r>
              <a:rPr lang="en-GB" sz="1200" kern="1200" dirty="0">
                <a:solidFill>
                  <a:schemeClr val="tx1"/>
                </a:solidFill>
                <a:effectLst/>
                <a:latin typeface="+mn-lt"/>
                <a:ea typeface="+mn-ea"/>
                <a:cs typeface="+mn-cs"/>
              </a:rPr>
              <a:t>, 2023). These systems help identify criminal patterns, emerging threats, and high-risk individuals, enhancing proactive prevention and supporting investigative decision-making. By collecting and collating vast volumes of data, digital policing provides insights that would be difficult to obtain through traditional methods alone. National guidance, including the Home Office Code of Practice on the Extraction of Information from Electronic Devices, ensures that this intelligence is collected and used lawfully, proportionately, and responsibly (Home Office, 2022).</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Integrated Analysis and Decision-Making further maximises the value of this intelligence. Combining digital data with operational information allows police to predict crime hotspots, allocate resources strategically, and coordinate multi-agency responses. This integration strengthens investigative outcomes, informs evidence-based decisions, and improves the overall effectiveness of policing across communities and crime types (National Cyber Security Centre, 2025).</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By linking digital and operational intelligence, police forces can operate more proactively, respond more efficiently, and make informed decisions that enhance both public safety and confidence in policing.</a:t>
            </a:r>
          </a:p>
        </p:txBody>
      </p:sp>
      <p:sp>
        <p:nvSpPr>
          <p:cNvPr id="4" name="Slide Number Placeholder 3"/>
          <p:cNvSpPr>
            <a:spLocks noGrp="1"/>
          </p:cNvSpPr>
          <p:nvPr>
            <p:ph type="sldNum" sz="quarter" idx="5"/>
          </p:nvPr>
        </p:nvSpPr>
        <p:spPr/>
        <p:txBody>
          <a:bodyPr/>
          <a:lstStyle/>
          <a:p>
            <a:fld id="{84DFC93E-6824-43B6-A980-9996606696F1}" type="slidenum">
              <a:rPr lang="en-GB" smtClean="0"/>
              <a:t>7</a:t>
            </a:fld>
            <a:endParaRPr lang="en-GB"/>
          </a:p>
        </p:txBody>
      </p:sp>
    </p:spTree>
    <p:extLst>
      <p:ext uri="{BB962C8B-B14F-4D97-AF65-F5344CB8AC3E}">
        <p14:creationId xmlns:p14="http://schemas.microsoft.com/office/powerpoint/2010/main" val="12768574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integration of information and intelligence offers several key benefits for policing. It improves decision-making by providing accurate assessments of threat, risk, and harm, supports prevention through proactive deployment, enhances investigative efficiency, and strengthens legitimacy by promoting lawful and proportionate practice. Intelligence integration also allows forces to detect crime patterns and hotspots, allocate resources strategically, and coordinate multi-agency responses, improving outcomes for both operational and digital policing.</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However, integration presents significant challenges. Technological limitations, such as outdated systems or non-communicating databases, can hinder information sharing (HMICFRS, 2023). Human factors, including operator error, poor supervision, and training gaps, alongside cultural barriers like restrictive “need to know” attitudes, can limit intelligence flow (Cooper et al, 2025). Data overload or poor-quality information further reduces operational efficiency, while ethical and legal risks, particularly in digital policing, can undermine public trust (Iglesias, 2025).</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While intelligence integration strengthens policing by improving crime detection, resource use, and investigative outcomes, challenges such as system limitations, poor data quality, and barriers to sharing can reduce efficiency, create missed opportunities, and undermine public confidence.</a:t>
            </a:r>
          </a:p>
        </p:txBody>
      </p:sp>
      <p:sp>
        <p:nvSpPr>
          <p:cNvPr id="4" name="Slide Number Placeholder 3"/>
          <p:cNvSpPr>
            <a:spLocks noGrp="1"/>
          </p:cNvSpPr>
          <p:nvPr>
            <p:ph type="sldNum" sz="quarter" idx="5"/>
          </p:nvPr>
        </p:nvSpPr>
        <p:spPr/>
        <p:txBody>
          <a:bodyPr/>
          <a:lstStyle/>
          <a:p>
            <a:fld id="{84DFC93E-6824-43B6-A980-9996606696F1}" type="slidenum">
              <a:rPr lang="en-GB" smtClean="0"/>
              <a:t>8</a:t>
            </a:fld>
            <a:endParaRPr lang="en-GB"/>
          </a:p>
        </p:txBody>
      </p:sp>
    </p:spTree>
    <p:extLst>
      <p:ext uri="{BB962C8B-B14F-4D97-AF65-F5344CB8AC3E}">
        <p14:creationId xmlns:p14="http://schemas.microsoft.com/office/powerpoint/2010/main" val="4384365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summarise, the integration of information and intelligence is central to enhancing the effectiveness of both operational and digital policing. Information becomes valuable only when it is assessed, analysed, graded, and transformed into actionable intelligence that can guide decision-making, resource deployment, and investigative activity in an ethical and proportionate manner (National Police Chiefs’ Council, 2025).</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Models such as the National Intelligence Model, the intelligence cycle, and the National Decision Model provide structured frameworks that support intelligence-led policing and preventative approaches (Muir et al, 2022). Effective integration enables more targeted operational responses, strengthens digital investigations, and improves safeguarding outcomes.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While the benefits are significant, challenges relating to technology, organisational culture, skills, and legitimacy remain. Addressing these challenges is essential to ensure that integration enhances, rather than undermines, public confidence.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Ultimately, effective integration supports modern policing by enabling informed decisions, efficient use of resources, and the legitimate use of powers, reinforcing both operational effectiveness and public trust.</a:t>
            </a:r>
          </a:p>
        </p:txBody>
      </p:sp>
      <p:sp>
        <p:nvSpPr>
          <p:cNvPr id="4" name="Slide Number Placeholder 3"/>
          <p:cNvSpPr>
            <a:spLocks noGrp="1"/>
          </p:cNvSpPr>
          <p:nvPr>
            <p:ph type="sldNum" sz="quarter" idx="5"/>
          </p:nvPr>
        </p:nvSpPr>
        <p:spPr/>
        <p:txBody>
          <a:bodyPr/>
          <a:lstStyle/>
          <a:p>
            <a:fld id="{84DFC93E-6824-43B6-A980-9996606696F1}" type="slidenum">
              <a:rPr lang="en-GB" smtClean="0"/>
              <a:t>9</a:t>
            </a:fld>
            <a:endParaRPr lang="en-GB"/>
          </a:p>
        </p:txBody>
      </p:sp>
    </p:spTree>
    <p:extLst>
      <p:ext uri="{BB962C8B-B14F-4D97-AF65-F5344CB8AC3E}">
        <p14:creationId xmlns:p14="http://schemas.microsoft.com/office/powerpoint/2010/main" val="8328282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4DFC93E-6824-43B6-A980-9996606696F1}" type="slidenum">
              <a:rPr lang="en-GB" smtClean="0"/>
              <a:t>11</a:t>
            </a:fld>
            <a:endParaRPr lang="en-GB"/>
          </a:p>
        </p:txBody>
      </p:sp>
    </p:spTree>
    <p:extLst>
      <p:ext uri="{BB962C8B-B14F-4D97-AF65-F5344CB8AC3E}">
        <p14:creationId xmlns:p14="http://schemas.microsoft.com/office/powerpoint/2010/main" val="40961077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A418C-A53C-DDB1-6540-1144A7797CE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52329EE-567C-C238-23D5-5A56E3D5392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8E46F23-1DC8-E263-BD28-57E8DDF62491}"/>
              </a:ext>
            </a:extLst>
          </p:cNvPr>
          <p:cNvSpPr>
            <a:spLocks noGrp="1"/>
          </p:cNvSpPr>
          <p:nvPr>
            <p:ph type="dt" sz="half" idx="10"/>
          </p:nvPr>
        </p:nvSpPr>
        <p:spPr/>
        <p:txBody>
          <a:bodyPr/>
          <a:lstStyle/>
          <a:p>
            <a:fld id="{BBD96A37-18F6-4C12-A3BB-23674B408534}" type="datetimeFigureOut">
              <a:rPr lang="en-GB" smtClean="0"/>
              <a:t>09/01/2026</a:t>
            </a:fld>
            <a:endParaRPr lang="en-GB"/>
          </a:p>
        </p:txBody>
      </p:sp>
      <p:sp>
        <p:nvSpPr>
          <p:cNvPr id="5" name="Footer Placeholder 4">
            <a:extLst>
              <a:ext uri="{FF2B5EF4-FFF2-40B4-BE49-F238E27FC236}">
                <a16:creationId xmlns:a16="http://schemas.microsoft.com/office/drawing/2014/main" id="{27118C84-3FE4-0A58-9731-29FEE68D96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896A5F-D6E2-E80D-3F55-B35F2E04520F}"/>
              </a:ext>
            </a:extLst>
          </p:cNvPr>
          <p:cNvSpPr>
            <a:spLocks noGrp="1"/>
          </p:cNvSpPr>
          <p:nvPr>
            <p:ph type="sldNum" sz="quarter" idx="12"/>
          </p:nvPr>
        </p:nvSpPr>
        <p:spPr/>
        <p:txBody>
          <a:bodyPr/>
          <a:lstStyle/>
          <a:p>
            <a:fld id="{93844E52-F20F-4261-9759-74EEC65AEC4F}" type="slidenum">
              <a:rPr lang="en-GB" smtClean="0"/>
              <a:t>‹#›</a:t>
            </a:fld>
            <a:endParaRPr lang="en-GB"/>
          </a:p>
        </p:txBody>
      </p:sp>
    </p:spTree>
    <p:extLst>
      <p:ext uri="{BB962C8B-B14F-4D97-AF65-F5344CB8AC3E}">
        <p14:creationId xmlns:p14="http://schemas.microsoft.com/office/powerpoint/2010/main" val="583009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EBF60-3CFA-353D-536A-CD446B7269D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43F5951-636B-B63B-2E07-36C0A4AAA49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AC6BB1D-3637-5C32-C246-F033629F0BB5}"/>
              </a:ext>
            </a:extLst>
          </p:cNvPr>
          <p:cNvSpPr>
            <a:spLocks noGrp="1"/>
          </p:cNvSpPr>
          <p:nvPr>
            <p:ph type="dt" sz="half" idx="10"/>
          </p:nvPr>
        </p:nvSpPr>
        <p:spPr/>
        <p:txBody>
          <a:bodyPr/>
          <a:lstStyle/>
          <a:p>
            <a:fld id="{BBD96A37-18F6-4C12-A3BB-23674B408534}" type="datetimeFigureOut">
              <a:rPr lang="en-GB" smtClean="0"/>
              <a:t>09/01/2026</a:t>
            </a:fld>
            <a:endParaRPr lang="en-GB"/>
          </a:p>
        </p:txBody>
      </p:sp>
      <p:sp>
        <p:nvSpPr>
          <p:cNvPr id="5" name="Footer Placeholder 4">
            <a:extLst>
              <a:ext uri="{FF2B5EF4-FFF2-40B4-BE49-F238E27FC236}">
                <a16:creationId xmlns:a16="http://schemas.microsoft.com/office/drawing/2014/main" id="{C90D12F3-080B-4A43-A1DE-6B8E18AB12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B25E2C-1700-436E-9270-78A151284261}"/>
              </a:ext>
            </a:extLst>
          </p:cNvPr>
          <p:cNvSpPr>
            <a:spLocks noGrp="1"/>
          </p:cNvSpPr>
          <p:nvPr>
            <p:ph type="sldNum" sz="quarter" idx="12"/>
          </p:nvPr>
        </p:nvSpPr>
        <p:spPr/>
        <p:txBody>
          <a:bodyPr/>
          <a:lstStyle/>
          <a:p>
            <a:fld id="{93844E52-F20F-4261-9759-74EEC65AEC4F}" type="slidenum">
              <a:rPr lang="en-GB" smtClean="0"/>
              <a:t>‹#›</a:t>
            </a:fld>
            <a:endParaRPr lang="en-GB"/>
          </a:p>
        </p:txBody>
      </p:sp>
    </p:spTree>
    <p:extLst>
      <p:ext uri="{BB962C8B-B14F-4D97-AF65-F5344CB8AC3E}">
        <p14:creationId xmlns:p14="http://schemas.microsoft.com/office/powerpoint/2010/main" val="1236408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1D432-E5B6-CA09-2BE5-8E13F154B74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2CE5EAB-9305-5DDB-B1C1-94A2CE30183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DC5AE8B-4E99-B987-9F3C-5E9EC70FBA54}"/>
              </a:ext>
            </a:extLst>
          </p:cNvPr>
          <p:cNvSpPr>
            <a:spLocks noGrp="1"/>
          </p:cNvSpPr>
          <p:nvPr>
            <p:ph type="dt" sz="half" idx="10"/>
          </p:nvPr>
        </p:nvSpPr>
        <p:spPr/>
        <p:txBody>
          <a:bodyPr/>
          <a:lstStyle/>
          <a:p>
            <a:fld id="{BBD96A37-18F6-4C12-A3BB-23674B408534}" type="datetimeFigureOut">
              <a:rPr lang="en-GB" smtClean="0"/>
              <a:t>09/01/2026</a:t>
            </a:fld>
            <a:endParaRPr lang="en-GB"/>
          </a:p>
        </p:txBody>
      </p:sp>
      <p:sp>
        <p:nvSpPr>
          <p:cNvPr id="5" name="Footer Placeholder 4">
            <a:extLst>
              <a:ext uri="{FF2B5EF4-FFF2-40B4-BE49-F238E27FC236}">
                <a16:creationId xmlns:a16="http://schemas.microsoft.com/office/drawing/2014/main" id="{C6201E07-DE3D-9783-BAA1-A9AF536A25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2B902B-6FDF-3846-E3E2-D920713AAE4B}"/>
              </a:ext>
            </a:extLst>
          </p:cNvPr>
          <p:cNvSpPr>
            <a:spLocks noGrp="1"/>
          </p:cNvSpPr>
          <p:nvPr>
            <p:ph type="sldNum" sz="quarter" idx="12"/>
          </p:nvPr>
        </p:nvSpPr>
        <p:spPr/>
        <p:txBody>
          <a:bodyPr/>
          <a:lstStyle/>
          <a:p>
            <a:fld id="{93844E52-F20F-4261-9759-74EEC65AEC4F}" type="slidenum">
              <a:rPr lang="en-GB" smtClean="0"/>
              <a:t>‹#›</a:t>
            </a:fld>
            <a:endParaRPr lang="en-GB"/>
          </a:p>
        </p:txBody>
      </p:sp>
    </p:spTree>
    <p:extLst>
      <p:ext uri="{BB962C8B-B14F-4D97-AF65-F5344CB8AC3E}">
        <p14:creationId xmlns:p14="http://schemas.microsoft.com/office/powerpoint/2010/main" val="17684218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4C14F-87CC-58C3-8144-136442A4E1E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2888215-D592-0DC9-4C92-618DC5F4807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0A0974B-1306-04CE-0200-31B24C7009D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9307C2F-15DD-2C49-0CC4-3471AF87F1A4}"/>
              </a:ext>
            </a:extLst>
          </p:cNvPr>
          <p:cNvSpPr>
            <a:spLocks noGrp="1"/>
          </p:cNvSpPr>
          <p:nvPr>
            <p:ph type="dt" sz="half" idx="10"/>
          </p:nvPr>
        </p:nvSpPr>
        <p:spPr/>
        <p:txBody>
          <a:bodyPr/>
          <a:lstStyle/>
          <a:p>
            <a:fld id="{BBD96A37-18F6-4C12-A3BB-23674B408534}" type="datetimeFigureOut">
              <a:rPr lang="en-GB" smtClean="0"/>
              <a:t>09/01/2026</a:t>
            </a:fld>
            <a:endParaRPr lang="en-GB"/>
          </a:p>
        </p:txBody>
      </p:sp>
      <p:sp>
        <p:nvSpPr>
          <p:cNvPr id="6" name="Footer Placeholder 5">
            <a:extLst>
              <a:ext uri="{FF2B5EF4-FFF2-40B4-BE49-F238E27FC236}">
                <a16:creationId xmlns:a16="http://schemas.microsoft.com/office/drawing/2014/main" id="{E1DC932D-E0CE-2CFD-9E83-A1D4A8CF78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EC1A70-60B3-C13F-EFDF-C067B9BBDDA5}"/>
              </a:ext>
            </a:extLst>
          </p:cNvPr>
          <p:cNvSpPr>
            <a:spLocks noGrp="1"/>
          </p:cNvSpPr>
          <p:nvPr>
            <p:ph type="sldNum" sz="quarter" idx="12"/>
          </p:nvPr>
        </p:nvSpPr>
        <p:spPr/>
        <p:txBody>
          <a:bodyPr/>
          <a:lstStyle/>
          <a:p>
            <a:fld id="{93844E52-F20F-4261-9759-74EEC65AEC4F}" type="slidenum">
              <a:rPr lang="en-GB" smtClean="0"/>
              <a:t>‹#›</a:t>
            </a:fld>
            <a:endParaRPr lang="en-GB"/>
          </a:p>
        </p:txBody>
      </p:sp>
    </p:spTree>
    <p:extLst>
      <p:ext uri="{BB962C8B-B14F-4D97-AF65-F5344CB8AC3E}">
        <p14:creationId xmlns:p14="http://schemas.microsoft.com/office/powerpoint/2010/main" val="960692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507FF-42D0-8700-3E9B-DAC7A9783B8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6ED84EF-2B22-AB45-240C-E91C4F53E0A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99CF101-925A-495E-F8BD-45A1AD1FD28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4766E77-E719-1B3D-3667-0594326F20C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FF6AFD8-C0E0-F596-E3E9-017E769B90E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97FF9C3-74F5-A003-C283-92821B7432DA}"/>
              </a:ext>
            </a:extLst>
          </p:cNvPr>
          <p:cNvSpPr>
            <a:spLocks noGrp="1"/>
          </p:cNvSpPr>
          <p:nvPr>
            <p:ph type="dt" sz="half" idx="10"/>
          </p:nvPr>
        </p:nvSpPr>
        <p:spPr/>
        <p:txBody>
          <a:bodyPr/>
          <a:lstStyle/>
          <a:p>
            <a:fld id="{BBD96A37-18F6-4C12-A3BB-23674B408534}" type="datetimeFigureOut">
              <a:rPr lang="en-GB" smtClean="0"/>
              <a:t>09/01/2026</a:t>
            </a:fld>
            <a:endParaRPr lang="en-GB"/>
          </a:p>
        </p:txBody>
      </p:sp>
      <p:sp>
        <p:nvSpPr>
          <p:cNvPr id="8" name="Footer Placeholder 7">
            <a:extLst>
              <a:ext uri="{FF2B5EF4-FFF2-40B4-BE49-F238E27FC236}">
                <a16:creationId xmlns:a16="http://schemas.microsoft.com/office/drawing/2014/main" id="{2D052B65-2575-6BEB-3F90-271F9AE1DD7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BF35A40-1A96-CEC2-C11C-A0AA131C07C2}"/>
              </a:ext>
            </a:extLst>
          </p:cNvPr>
          <p:cNvSpPr>
            <a:spLocks noGrp="1"/>
          </p:cNvSpPr>
          <p:nvPr>
            <p:ph type="sldNum" sz="quarter" idx="12"/>
          </p:nvPr>
        </p:nvSpPr>
        <p:spPr/>
        <p:txBody>
          <a:bodyPr/>
          <a:lstStyle/>
          <a:p>
            <a:fld id="{93844E52-F20F-4261-9759-74EEC65AEC4F}" type="slidenum">
              <a:rPr lang="en-GB" smtClean="0"/>
              <a:t>‹#›</a:t>
            </a:fld>
            <a:endParaRPr lang="en-GB"/>
          </a:p>
        </p:txBody>
      </p:sp>
    </p:spTree>
    <p:extLst>
      <p:ext uri="{BB962C8B-B14F-4D97-AF65-F5344CB8AC3E}">
        <p14:creationId xmlns:p14="http://schemas.microsoft.com/office/powerpoint/2010/main" val="12726109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3E5CF-4105-BBFC-DF1D-4BE8BC06A7B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7120F07-1DAC-3E77-37F2-466C2C468FC8}"/>
              </a:ext>
            </a:extLst>
          </p:cNvPr>
          <p:cNvSpPr>
            <a:spLocks noGrp="1"/>
          </p:cNvSpPr>
          <p:nvPr>
            <p:ph type="dt" sz="half" idx="10"/>
          </p:nvPr>
        </p:nvSpPr>
        <p:spPr/>
        <p:txBody>
          <a:bodyPr/>
          <a:lstStyle/>
          <a:p>
            <a:fld id="{BBD96A37-18F6-4C12-A3BB-23674B408534}" type="datetimeFigureOut">
              <a:rPr lang="en-GB" smtClean="0"/>
              <a:t>09/01/2026</a:t>
            </a:fld>
            <a:endParaRPr lang="en-GB"/>
          </a:p>
        </p:txBody>
      </p:sp>
      <p:sp>
        <p:nvSpPr>
          <p:cNvPr id="4" name="Footer Placeholder 3">
            <a:extLst>
              <a:ext uri="{FF2B5EF4-FFF2-40B4-BE49-F238E27FC236}">
                <a16:creationId xmlns:a16="http://schemas.microsoft.com/office/drawing/2014/main" id="{CF69F510-ACF7-C0B2-6AD2-CB97C493E2B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E088CF8-C669-AA1B-A553-AF5A889B872B}"/>
              </a:ext>
            </a:extLst>
          </p:cNvPr>
          <p:cNvSpPr>
            <a:spLocks noGrp="1"/>
          </p:cNvSpPr>
          <p:nvPr>
            <p:ph type="sldNum" sz="quarter" idx="12"/>
          </p:nvPr>
        </p:nvSpPr>
        <p:spPr/>
        <p:txBody>
          <a:bodyPr/>
          <a:lstStyle/>
          <a:p>
            <a:fld id="{93844E52-F20F-4261-9759-74EEC65AEC4F}" type="slidenum">
              <a:rPr lang="en-GB" smtClean="0"/>
              <a:t>‹#›</a:t>
            </a:fld>
            <a:endParaRPr lang="en-GB"/>
          </a:p>
        </p:txBody>
      </p:sp>
    </p:spTree>
    <p:extLst>
      <p:ext uri="{BB962C8B-B14F-4D97-AF65-F5344CB8AC3E}">
        <p14:creationId xmlns:p14="http://schemas.microsoft.com/office/powerpoint/2010/main" val="9082140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A1889B5-B5DC-90AB-F6DA-654A31A5A3FF}"/>
              </a:ext>
            </a:extLst>
          </p:cNvPr>
          <p:cNvSpPr>
            <a:spLocks noGrp="1"/>
          </p:cNvSpPr>
          <p:nvPr>
            <p:ph type="dt" sz="half" idx="10"/>
          </p:nvPr>
        </p:nvSpPr>
        <p:spPr/>
        <p:txBody>
          <a:bodyPr/>
          <a:lstStyle/>
          <a:p>
            <a:fld id="{BBD96A37-18F6-4C12-A3BB-23674B408534}" type="datetimeFigureOut">
              <a:rPr lang="en-GB" smtClean="0"/>
              <a:t>09/01/2026</a:t>
            </a:fld>
            <a:endParaRPr lang="en-GB"/>
          </a:p>
        </p:txBody>
      </p:sp>
      <p:sp>
        <p:nvSpPr>
          <p:cNvPr id="3" name="Footer Placeholder 2">
            <a:extLst>
              <a:ext uri="{FF2B5EF4-FFF2-40B4-BE49-F238E27FC236}">
                <a16:creationId xmlns:a16="http://schemas.microsoft.com/office/drawing/2014/main" id="{759FEA64-BAAD-5FA2-B441-4A84933C9CF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8F9E94C-6FA4-75D8-F9F6-D8A1A6D8A295}"/>
              </a:ext>
            </a:extLst>
          </p:cNvPr>
          <p:cNvSpPr>
            <a:spLocks noGrp="1"/>
          </p:cNvSpPr>
          <p:nvPr>
            <p:ph type="sldNum" sz="quarter" idx="12"/>
          </p:nvPr>
        </p:nvSpPr>
        <p:spPr/>
        <p:txBody>
          <a:bodyPr/>
          <a:lstStyle/>
          <a:p>
            <a:fld id="{93844E52-F20F-4261-9759-74EEC65AEC4F}" type="slidenum">
              <a:rPr lang="en-GB" smtClean="0"/>
              <a:t>‹#›</a:t>
            </a:fld>
            <a:endParaRPr lang="en-GB"/>
          </a:p>
        </p:txBody>
      </p:sp>
    </p:spTree>
    <p:extLst>
      <p:ext uri="{BB962C8B-B14F-4D97-AF65-F5344CB8AC3E}">
        <p14:creationId xmlns:p14="http://schemas.microsoft.com/office/powerpoint/2010/main" val="48494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5CFC8-4B81-3370-0014-2F7F7BFFD82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F55897D-2891-6C14-10C5-5EF0739D73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69AA142-B57C-C8E3-70B2-760833C6BA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AF762FD-81F5-8788-A405-BC10738F5FEA}"/>
              </a:ext>
            </a:extLst>
          </p:cNvPr>
          <p:cNvSpPr>
            <a:spLocks noGrp="1"/>
          </p:cNvSpPr>
          <p:nvPr>
            <p:ph type="dt" sz="half" idx="10"/>
          </p:nvPr>
        </p:nvSpPr>
        <p:spPr/>
        <p:txBody>
          <a:bodyPr/>
          <a:lstStyle/>
          <a:p>
            <a:fld id="{BBD96A37-18F6-4C12-A3BB-23674B408534}" type="datetimeFigureOut">
              <a:rPr lang="en-GB" smtClean="0"/>
              <a:t>09/01/2026</a:t>
            </a:fld>
            <a:endParaRPr lang="en-GB"/>
          </a:p>
        </p:txBody>
      </p:sp>
      <p:sp>
        <p:nvSpPr>
          <p:cNvPr id="6" name="Footer Placeholder 5">
            <a:extLst>
              <a:ext uri="{FF2B5EF4-FFF2-40B4-BE49-F238E27FC236}">
                <a16:creationId xmlns:a16="http://schemas.microsoft.com/office/drawing/2014/main" id="{CD025907-076D-22BA-1EA9-0719B6CD96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4D68E5-CB9F-CC9E-E6E9-9C041E7802A0}"/>
              </a:ext>
            </a:extLst>
          </p:cNvPr>
          <p:cNvSpPr>
            <a:spLocks noGrp="1"/>
          </p:cNvSpPr>
          <p:nvPr>
            <p:ph type="sldNum" sz="quarter" idx="12"/>
          </p:nvPr>
        </p:nvSpPr>
        <p:spPr/>
        <p:txBody>
          <a:bodyPr/>
          <a:lstStyle/>
          <a:p>
            <a:fld id="{93844E52-F20F-4261-9759-74EEC65AEC4F}" type="slidenum">
              <a:rPr lang="en-GB" smtClean="0"/>
              <a:t>‹#›</a:t>
            </a:fld>
            <a:endParaRPr lang="en-GB"/>
          </a:p>
        </p:txBody>
      </p:sp>
    </p:spTree>
    <p:extLst>
      <p:ext uri="{BB962C8B-B14F-4D97-AF65-F5344CB8AC3E}">
        <p14:creationId xmlns:p14="http://schemas.microsoft.com/office/powerpoint/2010/main" val="27404815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A3645-4570-02A0-5DE8-AFF4B960843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ED891CD-B065-110D-440C-C01DB96F004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CE8DF8B-9159-FB16-3DAA-5FEFD34A82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6CE29C3-3CCC-F033-DEE1-81C33CFEBE95}"/>
              </a:ext>
            </a:extLst>
          </p:cNvPr>
          <p:cNvSpPr>
            <a:spLocks noGrp="1"/>
          </p:cNvSpPr>
          <p:nvPr>
            <p:ph type="dt" sz="half" idx="10"/>
          </p:nvPr>
        </p:nvSpPr>
        <p:spPr/>
        <p:txBody>
          <a:bodyPr/>
          <a:lstStyle/>
          <a:p>
            <a:fld id="{BBD96A37-18F6-4C12-A3BB-23674B408534}" type="datetimeFigureOut">
              <a:rPr lang="en-GB" smtClean="0"/>
              <a:t>09/01/2026</a:t>
            </a:fld>
            <a:endParaRPr lang="en-GB"/>
          </a:p>
        </p:txBody>
      </p:sp>
      <p:sp>
        <p:nvSpPr>
          <p:cNvPr id="6" name="Footer Placeholder 5">
            <a:extLst>
              <a:ext uri="{FF2B5EF4-FFF2-40B4-BE49-F238E27FC236}">
                <a16:creationId xmlns:a16="http://schemas.microsoft.com/office/drawing/2014/main" id="{9F72BB17-387E-E3B8-0D74-11EBA7C177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217448-C65F-36D0-19F0-AA328E0ED439}"/>
              </a:ext>
            </a:extLst>
          </p:cNvPr>
          <p:cNvSpPr>
            <a:spLocks noGrp="1"/>
          </p:cNvSpPr>
          <p:nvPr>
            <p:ph type="sldNum" sz="quarter" idx="12"/>
          </p:nvPr>
        </p:nvSpPr>
        <p:spPr/>
        <p:txBody>
          <a:bodyPr/>
          <a:lstStyle/>
          <a:p>
            <a:fld id="{93844E52-F20F-4261-9759-74EEC65AEC4F}" type="slidenum">
              <a:rPr lang="en-GB" smtClean="0"/>
              <a:t>‹#›</a:t>
            </a:fld>
            <a:endParaRPr lang="en-GB"/>
          </a:p>
        </p:txBody>
      </p:sp>
    </p:spTree>
    <p:extLst>
      <p:ext uri="{BB962C8B-B14F-4D97-AF65-F5344CB8AC3E}">
        <p14:creationId xmlns:p14="http://schemas.microsoft.com/office/powerpoint/2010/main" val="39317898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80BF8-A09F-0894-AADD-388FC7DBD6C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DCEC5DCA-671C-29BA-9B28-B8D08A4AB22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38AFF6B-4967-1E4B-F557-465331D29C5C}"/>
              </a:ext>
            </a:extLst>
          </p:cNvPr>
          <p:cNvSpPr>
            <a:spLocks noGrp="1"/>
          </p:cNvSpPr>
          <p:nvPr>
            <p:ph type="dt" sz="half" idx="10"/>
          </p:nvPr>
        </p:nvSpPr>
        <p:spPr/>
        <p:txBody>
          <a:bodyPr/>
          <a:lstStyle/>
          <a:p>
            <a:fld id="{BBD96A37-18F6-4C12-A3BB-23674B408534}" type="datetimeFigureOut">
              <a:rPr lang="en-GB" smtClean="0"/>
              <a:t>09/01/2026</a:t>
            </a:fld>
            <a:endParaRPr lang="en-GB"/>
          </a:p>
        </p:txBody>
      </p:sp>
      <p:sp>
        <p:nvSpPr>
          <p:cNvPr id="5" name="Footer Placeholder 4">
            <a:extLst>
              <a:ext uri="{FF2B5EF4-FFF2-40B4-BE49-F238E27FC236}">
                <a16:creationId xmlns:a16="http://schemas.microsoft.com/office/drawing/2014/main" id="{3D4F40A4-EE0C-5846-DEC6-5744066E72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0EE0A7-F44D-9E22-2E60-4FC75CD1EA27}"/>
              </a:ext>
            </a:extLst>
          </p:cNvPr>
          <p:cNvSpPr>
            <a:spLocks noGrp="1"/>
          </p:cNvSpPr>
          <p:nvPr>
            <p:ph type="sldNum" sz="quarter" idx="12"/>
          </p:nvPr>
        </p:nvSpPr>
        <p:spPr/>
        <p:txBody>
          <a:bodyPr/>
          <a:lstStyle/>
          <a:p>
            <a:fld id="{93844E52-F20F-4261-9759-74EEC65AEC4F}" type="slidenum">
              <a:rPr lang="en-GB" smtClean="0"/>
              <a:t>‹#›</a:t>
            </a:fld>
            <a:endParaRPr lang="en-GB"/>
          </a:p>
        </p:txBody>
      </p:sp>
    </p:spTree>
    <p:extLst>
      <p:ext uri="{BB962C8B-B14F-4D97-AF65-F5344CB8AC3E}">
        <p14:creationId xmlns:p14="http://schemas.microsoft.com/office/powerpoint/2010/main" val="28343550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3550F1E-43A2-AC3E-C098-C75D955B3076}"/>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C2690D8-AF5F-4341-4722-4DAA7314FF9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08F1E8C-4B5B-1C1E-CE95-E221EE52C31E}"/>
              </a:ext>
            </a:extLst>
          </p:cNvPr>
          <p:cNvSpPr>
            <a:spLocks noGrp="1"/>
          </p:cNvSpPr>
          <p:nvPr>
            <p:ph type="dt" sz="half" idx="10"/>
          </p:nvPr>
        </p:nvSpPr>
        <p:spPr/>
        <p:txBody>
          <a:bodyPr/>
          <a:lstStyle/>
          <a:p>
            <a:fld id="{BBD96A37-18F6-4C12-A3BB-23674B408534}" type="datetimeFigureOut">
              <a:rPr lang="en-GB" smtClean="0"/>
              <a:t>09/01/2026</a:t>
            </a:fld>
            <a:endParaRPr lang="en-GB"/>
          </a:p>
        </p:txBody>
      </p:sp>
      <p:sp>
        <p:nvSpPr>
          <p:cNvPr id="5" name="Footer Placeholder 4">
            <a:extLst>
              <a:ext uri="{FF2B5EF4-FFF2-40B4-BE49-F238E27FC236}">
                <a16:creationId xmlns:a16="http://schemas.microsoft.com/office/drawing/2014/main" id="{FCDE66A0-F30E-B031-0212-C6ACAB34AC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C67601-805D-09A6-BC95-532284EEA86D}"/>
              </a:ext>
            </a:extLst>
          </p:cNvPr>
          <p:cNvSpPr>
            <a:spLocks noGrp="1"/>
          </p:cNvSpPr>
          <p:nvPr>
            <p:ph type="sldNum" sz="quarter" idx="12"/>
          </p:nvPr>
        </p:nvSpPr>
        <p:spPr/>
        <p:txBody>
          <a:bodyPr/>
          <a:lstStyle/>
          <a:p>
            <a:fld id="{93844E52-F20F-4261-9759-74EEC65AEC4F}" type="slidenum">
              <a:rPr lang="en-GB" smtClean="0"/>
              <a:t>‹#›</a:t>
            </a:fld>
            <a:endParaRPr lang="en-GB"/>
          </a:p>
        </p:txBody>
      </p:sp>
    </p:spTree>
    <p:extLst>
      <p:ext uri="{BB962C8B-B14F-4D97-AF65-F5344CB8AC3E}">
        <p14:creationId xmlns:p14="http://schemas.microsoft.com/office/powerpoint/2010/main" val="24864571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812A5E2-5E87-B1F8-D647-AB34E35C58E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AF0F6A7-4795-A509-25BE-F017A8F1476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D5898FA-F824-2F02-F123-8AE8D457C2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BD96A37-18F6-4C12-A3BB-23674B408534}" type="datetimeFigureOut">
              <a:rPr lang="en-GB" smtClean="0"/>
              <a:t>09/01/2026</a:t>
            </a:fld>
            <a:endParaRPr lang="en-GB"/>
          </a:p>
        </p:txBody>
      </p:sp>
      <p:sp>
        <p:nvSpPr>
          <p:cNvPr id="5" name="Footer Placeholder 4">
            <a:extLst>
              <a:ext uri="{FF2B5EF4-FFF2-40B4-BE49-F238E27FC236}">
                <a16:creationId xmlns:a16="http://schemas.microsoft.com/office/drawing/2014/main" id="{2C91E303-2F1C-620B-6CAC-4236D72143C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0215851-E2F0-3AD1-C9FA-1DE530400B4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3844E52-F20F-4261-9759-74EEC65AEC4F}" type="slidenum">
              <a:rPr lang="en-GB" smtClean="0"/>
              <a:t>‹#›</a:t>
            </a:fld>
            <a:endParaRPr lang="en-GB"/>
          </a:p>
        </p:txBody>
      </p:sp>
    </p:spTree>
    <p:extLst>
      <p:ext uri="{BB962C8B-B14F-4D97-AF65-F5344CB8AC3E}">
        <p14:creationId xmlns:p14="http://schemas.microsoft.com/office/powerpoint/2010/main" val="32123142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info.caci.co.uk/policing-in-the-digital-age" TargetMode="External"/><Relationship Id="rId3" Type="http://schemas.openxmlformats.org/officeDocument/2006/relationships/hyperlink" Target="https://hmicfrs.justiceinspectorates.gov.uk/publication-html/state-of-policing-the-annual-assessment-of-policing-in-england-and-wales-2024-25/" TargetMode="External"/><Relationship Id="rId7" Type="http://schemas.openxmlformats.org/officeDocument/2006/relationships/hyperlink" Target="https://www.miguelaiglesias.com/the-future-of-policing-how-technology-and-intelligence-are-shaping-modern-law-enforcement/" TargetMode="External"/><Relationship Id="rId2" Type="http://schemas.openxmlformats.org/officeDocument/2006/relationships/hyperlink" Target="https://assets.publishing.service.gov.uk/media/65e05420cf7eb1b0e5f57eff/E02740018_Angiolini_Inquiry_HC_530_Accessible.pdf" TargetMode="External"/><Relationship Id="rId1" Type="http://schemas.openxmlformats.org/officeDocument/2006/relationships/slideLayout" Target="../slideLayouts/slideLayout2.xml"/><Relationship Id="rId6" Type="http://schemas.openxmlformats.org/officeDocument/2006/relationships/hyperlink" Target="https://assets.publishing.service.gov.uk/government/uploads/system/uploads/attachment_data/file/1110883/E02802691_Electronic_Devices_Code_of_Practice_WEB.pdf" TargetMode="External"/><Relationship Id="rId5" Type="http://schemas.openxmlformats.org/officeDocument/2006/relationships/hyperlink" Target="https://hmicfrs.justiceinspectorates.gov.uk/publication-html/keep-the-light-on-police-response-to-cyber-dependent-crime/" TargetMode="External"/><Relationship Id="rId4" Type="http://schemas.openxmlformats.org/officeDocument/2006/relationships/hyperlink" Target="https://www.imperial.ac.uk/media/imperial-college/research-centres-and-groups/centre-for-sectoral-economic-performance/FINAL_The_UK_Cyber_Growth_Action_Plan_Brochure_RGB.pdf" TargetMode="External"/><Relationship Id="rId9" Type="http://schemas.openxmlformats.org/officeDocument/2006/relationships/hyperlink" Target="https://police-foundation.org.uk/policingreview2022/wp-content/uploads/srpew_final_report.pdf"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www.legislation.gov.uk/ukpga/2000/23/contents" TargetMode="External"/><Relationship Id="rId3" Type="http://schemas.openxmlformats.org/officeDocument/2006/relationships/hyperlink" Target="https://www.police-foundation.org.uk/wp-content/uploads/2010/10/power-of-information-FINAL.pdf" TargetMode="External"/><Relationship Id="rId7" Type="http://schemas.openxmlformats.org/officeDocument/2006/relationships/hyperlink" Target="https://pds.police.uk/wp-content/uploads/2025/05/250519-NPCC-Digital-Strategy_FINAL.pdf"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www.npcc.police.uk/SysSiteAssets/media/downloads/publications/policing-vision/policing-vision-2030.pdf" TargetMode="External"/><Relationship Id="rId5" Type="http://schemas.openxmlformats.org/officeDocument/2006/relationships/hyperlink" Target="https://www.ncsc.gov.uk/files/ncsc-annual-review-2025.pdf" TargetMode="External"/><Relationship Id="rId4" Type="http://schemas.openxmlformats.org/officeDocument/2006/relationships/hyperlink" Target="https://www.nationalcrimeagency.gov.uk/images/campaign/NSA/2024/NSA%202025%20Website%20-%20PDF%20Version%20v1.0.pdf" TargetMode="External"/><Relationship Id="rId9" Type="http://schemas.openxmlformats.org/officeDocument/2006/relationships/hyperlink" Target="https://www.digital-detective.net/digital-forensics-documents/ACPO_Good_Practice_Guide_for_Digital_Evidence_v5.pdf" TargetMode="Externa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AFE2CF80-D35B-5A0F-CD84-1C8DA80DD37A}"/>
              </a:ext>
            </a:extLst>
          </p:cNvPr>
          <p:cNvGrpSpPr/>
          <p:nvPr/>
        </p:nvGrpSpPr>
        <p:grpSpPr>
          <a:xfrm>
            <a:off x="221210" y="0"/>
            <a:ext cx="2759037" cy="6858000"/>
            <a:chOff x="10220562" y="0"/>
            <a:chExt cx="2759037" cy="6858000"/>
          </a:xfrm>
        </p:grpSpPr>
        <p:grpSp>
          <p:nvGrpSpPr>
            <p:cNvPr id="5" name="Group 4">
              <a:extLst>
                <a:ext uri="{FF2B5EF4-FFF2-40B4-BE49-F238E27FC236}">
                  <a16:creationId xmlns:a16="http://schemas.microsoft.com/office/drawing/2014/main" id="{69A74294-5D2E-6CED-8077-D56666E36620}"/>
                </a:ext>
              </a:extLst>
            </p:cNvPr>
            <p:cNvGrpSpPr/>
            <p:nvPr/>
          </p:nvGrpSpPr>
          <p:grpSpPr>
            <a:xfrm>
              <a:off x="10220562" y="0"/>
              <a:ext cx="2039713" cy="6858000"/>
              <a:chOff x="10152287" y="0"/>
              <a:chExt cx="2039713" cy="6858000"/>
            </a:xfrm>
          </p:grpSpPr>
          <p:sp>
            <p:nvSpPr>
              <p:cNvPr id="7" name="Rectangle 6">
                <a:extLst>
                  <a:ext uri="{FF2B5EF4-FFF2-40B4-BE49-F238E27FC236}">
                    <a16:creationId xmlns:a16="http://schemas.microsoft.com/office/drawing/2014/main" id="{59B6DC02-0F02-1091-547C-730B4CBC91ED}"/>
                  </a:ext>
                </a:extLst>
              </p:cNvPr>
              <p:cNvSpPr/>
              <p:nvPr/>
            </p:nvSpPr>
            <p:spPr>
              <a:xfrm>
                <a:off x="10152287" y="0"/>
                <a:ext cx="2039713" cy="6858000"/>
              </a:xfrm>
              <a:prstGeom prst="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2B3CA71A-41F7-89B7-09DB-56415A5A299B}"/>
                  </a:ext>
                </a:extLst>
              </p:cNvPr>
              <p:cNvSpPr/>
              <p:nvPr/>
            </p:nvSpPr>
            <p:spPr>
              <a:xfrm>
                <a:off x="10598988" y="500447"/>
                <a:ext cx="1133644"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dirty="0">
                    <a:ln w="12700" cmpd="sng">
                      <a:noFill/>
                      <a:prstDash val="solid"/>
                    </a:ln>
                    <a:solidFill>
                      <a:schemeClr val="bg1"/>
                    </a:solidFill>
                  </a:rPr>
                  <a:t>F</a:t>
                </a:r>
                <a:endParaRPr lang="en-GB" sz="13800" b="1" cap="none" spc="0" dirty="0">
                  <a:ln w="12700" cmpd="sng">
                    <a:noFill/>
                    <a:prstDash val="solid"/>
                  </a:ln>
                  <a:solidFill>
                    <a:schemeClr val="bg1"/>
                  </a:solidFill>
                  <a:effectLst/>
                </a:endParaRPr>
              </a:p>
            </p:txBody>
          </p:sp>
          <p:sp>
            <p:nvSpPr>
              <p:cNvPr id="9" name="Rectangle 8">
                <a:extLst>
                  <a:ext uri="{FF2B5EF4-FFF2-40B4-BE49-F238E27FC236}">
                    <a16:creationId xmlns:a16="http://schemas.microsoft.com/office/drawing/2014/main" id="{BA9097D9-7E99-20DA-D458-A3ACF1387440}"/>
                  </a:ext>
                </a:extLst>
              </p:cNvPr>
              <p:cNvSpPr/>
              <p:nvPr/>
            </p:nvSpPr>
            <p:spPr>
              <a:xfrm>
                <a:off x="10303339" y="2651658"/>
                <a:ext cx="1761372" cy="1785104"/>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Benefits and </a:t>
                </a:r>
                <a:r>
                  <a:rPr lang="en-GB" sz="2200" b="1" dirty="0">
                    <a:ln w="12700" cmpd="sng">
                      <a:noFill/>
                      <a:prstDash val="solid"/>
                    </a:ln>
                    <a:solidFill>
                      <a:schemeClr val="bg1"/>
                    </a:solidFill>
                  </a:rPr>
                  <a:t>C</a:t>
                </a:r>
                <a:r>
                  <a:rPr lang="en-GB" sz="2200" b="1" cap="none" spc="0" dirty="0">
                    <a:ln w="12700" cmpd="sng">
                      <a:noFill/>
                      <a:prstDash val="solid"/>
                    </a:ln>
                    <a:solidFill>
                      <a:schemeClr val="bg1"/>
                    </a:solidFill>
                    <a:effectLst/>
                  </a:rPr>
                  <a:t>hallenges of Integration </a:t>
                </a:r>
              </a:p>
            </p:txBody>
          </p:sp>
        </p:grpSp>
        <p:sp>
          <p:nvSpPr>
            <p:cNvPr id="6" name="Isosceles Triangle 5">
              <a:extLst>
                <a:ext uri="{FF2B5EF4-FFF2-40B4-BE49-F238E27FC236}">
                  <a16:creationId xmlns:a16="http://schemas.microsoft.com/office/drawing/2014/main" id="{DA64421E-DD45-A6A4-CDA9-540FA39771A3}"/>
                </a:ext>
              </a:extLst>
            </p:cNvPr>
            <p:cNvSpPr/>
            <p:nvPr/>
          </p:nvSpPr>
          <p:spPr>
            <a:xfrm rot="5400000">
              <a:off x="11783509" y="1380205"/>
              <a:ext cx="1672856" cy="719324"/>
            </a:xfrm>
            <a:prstGeom prst="triangle">
              <a:avLst>
                <a:gd name="adj" fmla="val 51072"/>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10" name="Group 9">
            <a:extLst>
              <a:ext uri="{FF2B5EF4-FFF2-40B4-BE49-F238E27FC236}">
                <a16:creationId xmlns:a16="http://schemas.microsoft.com/office/drawing/2014/main" id="{67F1C71F-244A-2640-E57C-585BF3E8B8F9}"/>
              </a:ext>
            </a:extLst>
          </p:cNvPr>
          <p:cNvGrpSpPr/>
          <p:nvPr/>
        </p:nvGrpSpPr>
        <p:grpSpPr>
          <a:xfrm>
            <a:off x="-177035" y="0"/>
            <a:ext cx="2852172" cy="6858000"/>
            <a:chOff x="8123834" y="0"/>
            <a:chExt cx="2852172" cy="6858000"/>
          </a:xfrm>
        </p:grpSpPr>
        <p:grpSp>
          <p:nvGrpSpPr>
            <p:cNvPr id="11" name="Group 10">
              <a:extLst>
                <a:ext uri="{FF2B5EF4-FFF2-40B4-BE49-F238E27FC236}">
                  <a16:creationId xmlns:a16="http://schemas.microsoft.com/office/drawing/2014/main" id="{03EE75D8-8DE1-F042-F569-F9FD87249392}"/>
                </a:ext>
              </a:extLst>
            </p:cNvPr>
            <p:cNvGrpSpPr/>
            <p:nvPr/>
          </p:nvGrpSpPr>
          <p:grpSpPr>
            <a:xfrm>
              <a:off x="8123834" y="0"/>
              <a:ext cx="2155061" cy="6858000"/>
              <a:chOff x="8123834" y="0"/>
              <a:chExt cx="2155061" cy="6858000"/>
            </a:xfrm>
          </p:grpSpPr>
          <p:sp>
            <p:nvSpPr>
              <p:cNvPr id="13" name="Rectangle 12">
                <a:extLst>
                  <a:ext uri="{FF2B5EF4-FFF2-40B4-BE49-F238E27FC236}">
                    <a16:creationId xmlns:a16="http://schemas.microsoft.com/office/drawing/2014/main" id="{0DB947BB-28A3-F454-187E-9EFD7D714962}"/>
                  </a:ext>
                </a:extLst>
              </p:cNvPr>
              <p:cNvSpPr/>
              <p:nvPr/>
            </p:nvSpPr>
            <p:spPr>
              <a:xfrm>
                <a:off x="8124489" y="0"/>
                <a:ext cx="2154406" cy="6858000"/>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30A549B0-9C15-EE60-1907-90D91E73803F}"/>
                  </a:ext>
                </a:extLst>
              </p:cNvPr>
              <p:cNvSpPr/>
              <p:nvPr/>
            </p:nvSpPr>
            <p:spPr>
              <a:xfrm>
                <a:off x="8531898" y="543754"/>
                <a:ext cx="1199367"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E</a:t>
                </a:r>
              </a:p>
            </p:txBody>
          </p:sp>
          <p:sp>
            <p:nvSpPr>
              <p:cNvPr id="15" name="Rectangle 14">
                <a:extLst>
                  <a:ext uri="{FF2B5EF4-FFF2-40B4-BE49-F238E27FC236}">
                    <a16:creationId xmlns:a16="http://schemas.microsoft.com/office/drawing/2014/main" id="{BB43CF9E-0D7D-A5F9-F1E1-0AFF98630987}"/>
                  </a:ext>
                </a:extLst>
              </p:cNvPr>
              <p:cNvSpPr/>
              <p:nvPr/>
            </p:nvSpPr>
            <p:spPr>
              <a:xfrm>
                <a:off x="8123834" y="2651658"/>
                <a:ext cx="2025442" cy="1446550"/>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Digital Policing and Intelligence Integration</a:t>
                </a:r>
              </a:p>
            </p:txBody>
          </p:sp>
        </p:grpSp>
        <p:sp>
          <p:nvSpPr>
            <p:cNvPr id="12" name="Isosceles Triangle 11">
              <a:extLst>
                <a:ext uri="{FF2B5EF4-FFF2-40B4-BE49-F238E27FC236}">
                  <a16:creationId xmlns:a16="http://schemas.microsoft.com/office/drawing/2014/main" id="{42DDED0E-94FB-1F3F-37E4-C81F2F3725B0}"/>
                </a:ext>
              </a:extLst>
            </p:cNvPr>
            <p:cNvSpPr/>
            <p:nvPr/>
          </p:nvSpPr>
          <p:spPr>
            <a:xfrm rot="5400000">
              <a:off x="9779916" y="1368943"/>
              <a:ext cx="1672856" cy="719324"/>
            </a:xfrm>
            <a:prstGeom prst="triangle">
              <a:avLst>
                <a:gd name="adj" fmla="val 51072"/>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16" name="Group 15">
            <a:extLst>
              <a:ext uri="{FF2B5EF4-FFF2-40B4-BE49-F238E27FC236}">
                <a16:creationId xmlns:a16="http://schemas.microsoft.com/office/drawing/2014/main" id="{9B245019-A5D9-EB41-8FC5-BEC8577EA8EF}"/>
              </a:ext>
            </a:extLst>
          </p:cNvPr>
          <p:cNvGrpSpPr/>
          <p:nvPr/>
        </p:nvGrpSpPr>
        <p:grpSpPr>
          <a:xfrm>
            <a:off x="-526690" y="0"/>
            <a:ext cx="2899355" cy="6858000"/>
            <a:chOff x="6055522" y="0"/>
            <a:chExt cx="2899355" cy="6858000"/>
          </a:xfrm>
        </p:grpSpPr>
        <p:grpSp>
          <p:nvGrpSpPr>
            <p:cNvPr id="17" name="Group 16">
              <a:extLst>
                <a:ext uri="{FF2B5EF4-FFF2-40B4-BE49-F238E27FC236}">
                  <a16:creationId xmlns:a16="http://schemas.microsoft.com/office/drawing/2014/main" id="{F1BE861D-E51A-B669-2E85-5A14ECFBC899}"/>
                </a:ext>
              </a:extLst>
            </p:cNvPr>
            <p:cNvGrpSpPr/>
            <p:nvPr/>
          </p:nvGrpSpPr>
          <p:grpSpPr>
            <a:xfrm>
              <a:off x="6055522" y="0"/>
              <a:ext cx="2181330" cy="6858000"/>
              <a:chOff x="6055522" y="0"/>
              <a:chExt cx="2181330" cy="6858000"/>
            </a:xfrm>
          </p:grpSpPr>
          <p:sp>
            <p:nvSpPr>
              <p:cNvPr id="19" name="Rectangle 18">
                <a:extLst>
                  <a:ext uri="{FF2B5EF4-FFF2-40B4-BE49-F238E27FC236}">
                    <a16:creationId xmlns:a16="http://schemas.microsoft.com/office/drawing/2014/main" id="{ABE7E4E6-7BBC-6FC6-62EC-57FE1565FCC9}"/>
                  </a:ext>
                </a:extLst>
              </p:cNvPr>
              <p:cNvSpPr/>
              <p:nvPr/>
            </p:nvSpPr>
            <p:spPr>
              <a:xfrm>
                <a:off x="6082446" y="0"/>
                <a:ext cx="2154406" cy="6858000"/>
              </a:xfrm>
              <a:prstGeom prst="rect">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19">
                <a:extLst>
                  <a:ext uri="{FF2B5EF4-FFF2-40B4-BE49-F238E27FC236}">
                    <a16:creationId xmlns:a16="http://schemas.microsoft.com/office/drawing/2014/main" id="{97FB9618-262E-3483-2912-22D758C42E4C}"/>
                  </a:ext>
                </a:extLst>
              </p:cNvPr>
              <p:cNvSpPr/>
              <p:nvPr/>
            </p:nvSpPr>
            <p:spPr>
              <a:xfrm>
                <a:off x="6390020" y="511097"/>
                <a:ext cx="1436612"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dirty="0">
                    <a:ln w="12700" cmpd="sng">
                      <a:noFill/>
                      <a:prstDash val="solid"/>
                    </a:ln>
                    <a:solidFill>
                      <a:schemeClr val="bg1"/>
                    </a:solidFill>
                  </a:rPr>
                  <a:t>D</a:t>
                </a:r>
                <a:endParaRPr lang="en-GB" sz="13800" b="1" cap="none" spc="0" dirty="0">
                  <a:ln w="12700" cmpd="sng">
                    <a:noFill/>
                    <a:prstDash val="solid"/>
                  </a:ln>
                  <a:solidFill>
                    <a:schemeClr val="bg1"/>
                  </a:solidFill>
                  <a:effectLst/>
                </a:endParaRPr>
              </a:p>
            </p:txBody>
          </p:sp>
          <p:sp>
            <p:nvSpPr>
              <p:cNvPr id="21" name="Rectangle 20">
                <a:extLst>
                  <a:ext uri="{FF2B5EF4-FFF2-40B4-BE49-F238E27FC236}">
                    <a16:creationId xmlns:a16="http://schemas.microsoft.com/office/drawing/2014/main" id="{BA4FF5A2-0718-FB25-1148-C6121CA60B3F}"/>
                  </a:ext>
                </a:extLst>
              </p:cNvPr>
              <p:cNvSpPr/>
              <p:nvPr/>
            </p:nvSpPr>
            <p:spPr>
              <a:xfrm>
                <a:off x="6055522" y="2716987"/>
                <a:ext cx="2113044" cy="1107996"/>
              </a:xfrm>
              <a:prstGeom prst="rect">
                <a:avLst/>
              </a:prstGeom>
              <a:noFill/>
              <a:ln>
                <a:noFill/>
              </a:ln>
            </p:spPr>
            <p:txBody>
              <a:bodyPr wrap="square" lIns="91440" tIns="45720" rIns="91440" bIns="45720">
                <a:spAutoFit/>
              </a:bodyPr>
              <a:lstStyle/>
              <a:p>
                <a:pPr algn="ctr"/>
                <a:r>
                  <a:rPr lang="en-GB" sz="2200" b="1" dirty="0">
                    <a:ln w="12700" cmpd="sng">
                      <a:noFill/>
                      <a:prstDash val="solid"/>
                    </a:ln>
                    <a:solidFill>
                      <a:schemeClr val="bg1"/>
                    </a:solidFill>
                  </a:rPr>
                  <a:t>Operational (Traditional) Policing</a:t>
                </a:r>
                <a:endParaRPr lang="en-GB" sz="2200" b="1" cap="none" spc="0" dirty="0">
                  <a:ln w="12700" cmpd="sng">
                    <a:noFill/>
                    <a:prstDash val="solid"/>
                  </a:ln>
                  <a:solidFill>
                    <a:schemeClr val="bg1"/>
                  </a:solidFill>
                  <a:effectLst/>
                </a:endParaRPr>
              </a:p>
            </p:txBody>
          </p:sp>
        </p:grpSp>
        <p:sp>
          <p:nvSpPr>
            <p:cNvPr id="18" name="Isosceles Triangle 17">
              <a:extLst>
                <a:ext uri="{FF2B5EF4-FFF2-40B4-BE49-F238E27FC236}">
                  <a16:creationId xmlns:a16="http://schemas.microsoft.com/office/drawing/2014/main" id="{38CCDFCC-0265-4EF9-E004-0936544DFFB8}"/>
                </a:ext>
              </a:extLst>
            </p:cNvPr>
            <p:cNvSpPr/>
            <p:nvPr/>
          </p:nvSpPr>
          <p:spPr>
            <a:xfrm rot="5400000">
              <a:off x="7758787" y="1368943"/>
              <a:ext cx="1672856" cy="719324"/>
            </a:xfrm>
            <a:prstGeom prst="triangle">
              <a:avLst>
                <a:gd name="adj" fmla="val 51072"/>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22" name="Group 21">
            <a:extLst>
              <a:ext uri="{FF2B5EF4-FFF2-40B4-BE49-F238E27FC236}">
                <a16:creationId xmlns:a16="http://schemas.microsoft.com/office/drawing/2014/main" id="{454DDACB-2CAE-5FE1-D8F3-28413F3F1E70}"/>
              </a:ext>
            </a:extLst>
          </p:cNvPr>
          <p:cNvGrpSpPr/>
          <p:nvPr/>
        </p:nvGrpSpPr>
        <p:grpSpPr>
          <a:xfrm>
            <a:off x="-725525" y="0"/>
            <a:ext cx="2786871" cy="6858000"/>
            <a:chOff x="4011183" y="0"/>
            <a:chExt cx="2786871" cy="6858000"/>
          </a:xfrm>
        </p:grpSpPr>
        <p:sp>
          <p:nvSpPr>
            <p:cNvPr id="23" name="Rectangle 22">
              <a:extLst>
                <a:ext uri="{FF2B5EF4-FFF2-40B4-BE49-F238E27FC236}">
                  <a16:creationId xmlns:a16="http://schemas.microsoft.com/office/drawing/2014/main" id="{8ED13967-2DC4-DB63-1794-7455052F1913}"/>
                </a:ext>
              </a:extLst>
            </p:cNvPr>
            <p:cNvSpPr/>
            <p:nvPr/>
          </p:nvSpPr>
          <p:spPr>
            <a:xfrm>
              <a:off x="4055261" y="0"/>
              <a:ext cx="2039713" cy="6858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Rectangle 23">
              <a:extLst>
                <a:ext uri="{FF2B5EF4-FFF2-40B4-BE49-F238E27FC236}">
                  <a16:creationId xmlns:a16="http://schemas.microsoft.com/office/drawing/2014/main" id="{C6BD6B2F-1F55-BA2B-1A38-AD68CFC73309}"/>
                </a:ext>
              </a:extLst>
            </p:cNvPr>
            <p:cNvSpPr/>
            <p:nvPr/>
          </p:nvSpPr>
          <p:spPr>
            <a:xfrm>
              <a:off x="4363625" y="543754"/>
              <a:ext cx="1435008"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C</a:t>
              </a:r>
            </a:p>
          </p:txBody>
        </p:sp>
        <p:sp>
          <p:nvSpPr>
            <p:cNvPr id="25" name="Rectangle 24">
              <a:extLst>
                <a:ext uri="{FF2B5EF4-FFF2-40B4-BE49-F238E27FC236}">
                  <a16:creationId xmlns:a16="http://schemas.microsoft.com/office/drawing/2014/main" id="{7B654C90-CC2B-B1B8-53F8-C8049F6D9C7E}"/>
                </a:ext>
              </a:extLst>
            </p:cNvPr>
            <p:cNvSpPr/>
            <p:nvPr/>
          </p:nvSpPr>
          <p:spPr>
            <a:xfrm>
              <a:off x="4011183" y="2654002"/>
              <a:ext cx="2113044" cy="1446550"/>
            </a:xfrm>
            <a:prstGeom prst="rect">
              <a:avLst/>
            </a:prstGeom>
            <a:noFill/>
            <a:ln>
              <a:noFill/>
            </a:ln>
          </p:spPr>
          <p:txBody>
            <a:bodyPr wrap="square" lIns="91440" tIns="45720" rIns="91440" bIns="45720">
              <a:spAutoFit/>
            </a:bodyPr>
            <a:lstStyle/>
            <a:p>
              <a:pPr algn="ctr"/>
              <a:r>
                <a:rPr lang="en-GB" sz="2200" b="1" dirty="0">
                  <a:ln w="12700" cmpd="sng">
                    <a:noFill/>
                    <a:prstDash val="solid"/>
                  </a:ln>
                  <a:solidFill>
                    <a:schemeClr val="bg1"/>
                  </a:solidFill>
                </a:rPr>
                <a:t>Intelligence Gathering and Community Information</a:t>
              </a:r>
              <a:endParaRPr lang="en-GB" sz="2200" b="1" cap="none" spc="0" dirty="0">
                <a:ln w="12700" cmpd="sng">
                  <a:noFill/>
                  <a:prstDash val="solid"/>
                </a:ln>
                <a:solidFill>
                  <a:schemeClr val="bg1"/>
                </a:solidFill>
                <a:effectLst/>
              </a:endParaRPr>
            </a:p>
          </p:txBody>
        </p:sp>
        <p:sp>
          <p:nvSpPr>
            <p:cNvPr id="26" name="Isosceles Triangle 25">
              <a:extLst>
                <a:ext uri="{FF2B5EF4-FFF2-40B4-BE49-F238E27FC236}">
                  <a16:creationId xmlns:a16="http://schemas.microsoft.com/office/drawing/2014/main" id="{0A33471B-4301-BC41-0DAC-F618291B4EC7}"/>
                </a:ext>
              </a:extLst>
            </p:cNvPr>
            <p:cNvSpPr/>
            <p:nvPr/>
          </p:nvSpPr>
          <p:spPr>
            <a:xfrm rot="5400000">
              <a:off x="5601964" y="1339732"/>
              <a:ext cx="1672856" cy="719324"/>
            </a:xfrm>
            <a:prstGeom prst="triangle">
              <a:avLst>
                <a:gd name="adj" fmla="val 51072"/>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27" name="Group 26">
            <a:extLst>
              <a:ext uri="{FF2B5EF4-FFF2-40B4-BE49-F238E27FC236}">
                <a16:creationId xmlns:a16="http://schemas.microsoft.com/office/drawing/2014/main" id="{2C61AB18-1376-C9FC-B277-556AFC617B0B}"/>
              </a:ext>
            </a:extLst>
          </p:cNvPr>
          <p:cNvGrpSpPr/>
          <p:nvPr/>
        </p:nvGrpSpPr>
        <p:grpSpPr>
          <a:xfrm>
            <a:off x="-1024264" y="0"/>
            <a:ext cx="2803587" cy="6858000"/>
            <a:chOff x="1971235" y="0"/>
            <a:chExt cx="2803587" cy="6858000"/>
          </a:xfrm>
        </p:grpSpPr>
        <p:sp>
          <p:nvSpPr>
            <p:cNvPr id="28" name="Rectangle 27">
              <a:extLst>
                <a:ext uri="{FF2B5EF4-FFF2-40B4-BE49-F238E27FC236}">
                  <a16:creationId xmlns:a16="http://schemas.microsoft.com/office/drawing/2014/main" id="{9CC3F5FB-85D8-317A-87C6-38F600F8D296}"/>
                </a:ext>
              </a:extLst>
            </p:cNvPr>
            <p:cNvSpPr/>
            <p:nvPr/>
          </p:nvSpPr>
          <p:spPr>
            <a:xfrm>
              <a:off x="2042724" y="0"/>
              <a:ext cx="2015656" cy="6858000"/>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9" name="Rectangle 28">
              <a:extLst>
                <a:ext uri="{FF2B5EF4-FFF2-40B4-BE49-F238E27FC236}">
                  <a16:creationId xmlns:a16="http://schemas.microsoft.com/office/drawing/2014/main" id="{65BF40D5-C057-0A5C-B5D7-62543F9A384F}"/>
                </a:ext>
              </a:extLst>
            </p:cNvPr>
            <p:cNvSpPr/>
            <p:nvPr/>
          </p:nvSpPr>
          <p:spPr>
            <a:xfrm>
              <a:off x="1971235" y="507498"/>
              <a:ext cx="2167791"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lIns="91440" tIns="45720" rIns="91440" bIns="45720">
              <a:spAutoFit/>
            </a:bodyPr>
            <a:lstStyle/>
            <a:p>
              <a:pPr algn="ctr"/>
              <a:r>
                <a:rPr lang="en-GB" sz="13800" b="1" cap="none" spc="0" dirty="0">
                  <a:ln w="12700" cmpd="sng">
                    <a:noFill/>
                    <a:prstDash val="solid"/>
                  </a:ln>
                  <a:solidFill>
                    <a:schemeClr val="bg1"/>
                  </a:solidFill>
                  <a:effectLst/>
                </a:rPr>
                <a:t>B</a:t>
              </a:r>
            </a:p>
          </p:txBody>
        </p:sp>
        <p:sp>
          <p:nvSpPr>
            <p:cNvPr id="30" name="Rectangle 29">
              <a:extLst>
                <a:ext uri="{FF2B5EF4-FFF2-40B4-BE49-F238E27FC236}">
                  <a16:creationId xmlns:a16="http://schemas.microsoft.com/office/drawing/2014/main" id="{EC512B28-9A46-3424-5192-CA3406F56C54}"/>
                </a:ext>
              </a:extLst>
            </p:cNvPr>
            <p:cNvSpPr/>
            <p:nvPr/>
          </p:nvSpPr>
          <p:spPr>
            <a:xfrm>
              <a:off x="1984788" y="2654002"/>
              <a:ext cx="2113044" cy="1107996"/>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Information, Intelligence and Evidence</a:t>
              </a:r>
            </a:p>
          </p:txBody>
        </p:sp>
        <p:sp>
          <p:nvSpPr>
            <p:cNvPr id="31" name="Isosceles Triangle 30">
              <a:extLst>
                <a:ext uri="{FF2B5EF4-FFF2-40B4-BE49-F238E27FC236}">
                  <a16:creationId xmlns:a16="http://schemas.microsoft.com/office/drawing/2014/main" id="{1E41FD1A-BC44-1271-A396-D0BC504FB145}"/>
                </a:ext>
              </a:extLst>
            </p:cNvPr>
            <p:cNvSpPr/>
            <p:nvPr/>
          </p:nvSpPr>
          <p:spPr>
            <a:xfrm rot="5400000">
              <a:off x="3578732" y="1339732"/>
              <a:ext cx="1672856" cy="719324"/>
            </a:xfrm>
            <a:prstGeom prst="triangle">
              <a:avLst>
                <a:gd name="adj" fmla="val 51072"/>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32" name="Group 31">
            <a:extLst>
              <a:ext uri="{FF2B5EF4-FFF2-40B4-BE49-F238E27FC236}">
                <a16:creationId xmlns:a16="http://schemas.microsoft.com/office/drawing/2014/main" id="{9A1F5A38-53AD-DC9C-01D5-F0FADF9BE714}"/>
              </a:ext>
            </a:extLst>
          </p:cNvPr>
          <p:cNvGrpSpPr/>
          <p:nvPr/>
        </p:nvGrpSpPr>
        <p:grpSpPr>
          <a:xfrm>
            <a:off x="-1289837" y="0"/>
            <a:ext cx="2796263" cy="6858000"/>
            <a:chOff x="-34215" y="0"/>
            <a:chExt cx="2796263" cy="6858000"/>
          </a:xfrm>
        </p:grpSpPr>
        <p:sp>
          <p:nvSpPr>
            <p:cNvPr id="33" name="Rectangle 32">
              <a:extLst>
                <a:ext uri="{FF2B5EF4-FFF2-40B4-BE49-F238E27FC236}">
                  <a16:creationId xmlns:a16="http://schemas.microsoft.com/office/drawing/2014/main" id="{F2F8FA41-4CC2-5763-BBD2-F070DFAD8EC4}"/>
                </a:ext>
              </a:extLst>
            </p:cNvPr>
            <p:cNvSpPr/>
            <p:nvPr/>
          </p:nvSpPr>
          <p:spPr>
            <a:xfrm>
              <a:off x="1" y="0"/>
              <a:ext cx="204792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4" name="Rectangle 33">
              <a:extLst>
                <a:ext uri="{FF2B5EF4-FFF2-40B4-BE49-F238E27FC236}">
                  <a16:creationId xmlns:a16="http://schemas.microsoft.com/office/drawing/2014/main" id="{B72E7253-DB08-7381-5B52-9454E86BF532}"/>
                </a:ext>
              </a:extLst>
            </p:cNvPr>
            <p:cNvSpPr/>
            <p:nvPr/>
          </p:nvSpPr>
          <p:spPr>
            <a:xfrm>
              <a:off x="459368" y="555189"/>
              <a:ext cx="1282723"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A</a:t>
              </a:r>
            </a:p>
          </p:txBody>
        </p:sp>
        <p:sp>
          <p:nvSpPr>
            <p:cNvPr id="35" name="Rectangle 34">
              <a:extLst>
                <a:ext uri="{FF2B5EF4-FFF2-40B4-BE49-F238E27FC236}">
                  <a16:creationId xmlns:a16="http://schemas.microsoft.com/office/drawing/2014/main" id="{84E064F8-F613-DC75-6A55-551101C017AE}"/>
                </a:ext>
              </a:extLst>
            </p:cNvPr>
            <p:cNvSpPr/>
            <p:nvPr/>
          </p:nvSpPr>
          <p:spPr>
            <a:xfrm>
              <a:off x="-34215" y="2654002"/>
              <a:ext cx="2239727" cy="430887"/>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Introduction</a:t>
              </a:r>
            </a:p>
          </p:txBody>
        </p:sp>
        <p:sp>
          <p:nvSpPr>
            <p:cNvPr id="36" name="Isosceles Triangle 35">
              <a:extLst>
                <a:ext uri="{FF2B5EF4-FFF2-40B4-BE49-F238E27FC236}">
                  <a16:creationId xmlns:a16="http://schemas.microsoft.com/office/drawing/2014/main" id="{8C161186-24C9-DBA2-6F91-1DCBFF8868FA}"/>
                </a:ext>
              </a:extLst>
            </p:cNvPr>
            <p:cNvSpPr/>
            <p:nvPr/>
          </p:nvSpPr>
          <p:spPr>
            <a:xfrm rot="5400000">
              <a:off x="1565958" y="1339732"/>
              <a:ext cx="1672856" cy="719324"/>
            </a:xfrm>
            <a:prstGeom prst="triangle">
              <a:avLst>
                <a:gd name="adj" fmla="val 51072"/>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7" name="Rectangle 36">
            <a:extLst>
              <a:ext uri="{FF2B5EF4-FFF2-40B4-BE49-F238E27FC236}">
                <a16:creationId xmlns:a16="http://schemas.microsoft.com/office/drawing/2014/main" id="{4CB92932-2F57-E3E0-A2CF-9DEA4001A7B9}"/>
              </a:ext>
            </a:extLst>
          </p:cNvPr>
          <p:cNvSpPr/>
          <p:nvPr/>
        </p:nvSpPr>
        <p:spPr>
          <a:xfrm>
            <a:off x="2907787" y="1699394"/>
            <a:ext cx="8578308" cy="3785652"/>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GB" sz="4000" b="1" dirty="0">
                <a:ln w="12700" cmpd="sng">
                  <a:noFill/>
                  <a:prstDash val="solid"/>
                </a:ln>
              </a:rPr>
              <a:t>How does the integration of information and intelligence enhance the effectiveness of both operational and digital policing?</a:t>
            </a:r>
            <a:br>
              <a:rPr lang="en-GB" sz="4000" b="1" dirty="0">
                <a:ln w="12700" cmpd="sng">
                  <a:noFill/>
                  <a:prstDash val="solid"/>
                </a:ln>
              </a:rPr>
            </a:br>
            <a:br>
              <a:rPr lang="en-GB" sz="4000" b="1" dirty="0">
                <a:ln w="12700" cmpd="sng">
                  <a:noFill/>
                  <a:prstDash val="solid"/>
                </a:ln>
              </a:rPr>
            </a:br>
            <a:r>
              <a:rPr lang="en-GB" sz="4000" b="1" dirty="0">
                <a:ln w="12700" cmpd="sng">
                  <a:noFill/>
                  <a:prstDash val="solid"/>
                </a:ln>
              </a:rPr>
              <a:t>(BMPL6017A)</a:t>
            </a:r>
          </a:p>
        </p:txBody>
      </p:sp>
      <p:pic>
        <p:nvPicPr>
          <p:cNvPr id="38" name="Picture 37" descr="A close-up of a sign&#10;&#10;Description automatically generated">
            <a:extLst>
              <a:ext uri="{FF2B5EF4-FFF2-40B4-BE49-F238E27FC236}">
                <a16:creationId xmlns:a16="http://schemas.microsoft.com/office/drawing/2014/main" id="{8D92DF16-8032-759B-935F-BC5CB1D5ED0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171765" y="96511"/>
            <a:ext cx="2954402" cy="1317171"/>
          </a:xfrm>
          <a:prstGeom prst="rect">
            <a:avLst/>
          </a:prstGeom>
        </p:spPr>
      </p:pic>
      <p:sp>
        <p:nvSpPr>
          <p:cNvPr id="39" name="Subtitle 2">
            <a:extLst>
              <a:ext uri="{FF2B5EF4-FFF2-40B4-BE49-F238E27FC236}">
                <a16:creationId xmlns:a16="http://schemas.microsoft.com/office/drawing/2014/main" id="{7467CF43-F98C-A72B-4661-B4C0CB8D2EA2}"/>
              </a:ext>
            </a:extLst>
          </p:cNvPr>
          <p:cNvSpPr>
            <a:spLocks noGrp="1"/>
          </p:cNvSpPr>
          <p:nvPr>
            <p:ph type="subTitle" idx="1"/>
          </p:nvPr>
        </p:nvSpPr>
        <p:spPr>
          <a:xfrm>
            <a:off x="9337756" y="5858715"/>
            <a:ext cx="2754085" cy="842143"/>
          </a:xfr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rmAutofit/>
          </a:bodyPr>
          <a:lstStyle/>
          <a:p>
            <a:pPr algn="l"/>
            <a:r>
              <a:rPr lang="en-GB" b="1" dirty="0">
                <a:ln w="12700" cmpd="sng">
                  <a:noFill/>
                  <a:prstDash val="solid"/>
                </a:ln>
                <a:latin typeface="Aptos" panose="020B0004020202020204" pitchFamily="34" charset="0"/>
              </a:rPr>
              <a:t>Written by Seren Thomas (2305811)</a:t>
            </a:r>
          </a:p>
          <a:p>
            <a:endParaRPr lang="en-GB" dirty="0"/>
          </a:p>
        </p:txBody>
      </p:sp>
    </p:spTree>
    <p:extLst>
      <p:ext uri="{BB962C8B-B14F-4D97-AF65-F5344CB8AC3E}">
        <p14:creationId xmlns:p14="http://schemas.microsoft.com/office/powerpoint/2010/main" val="347326817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7"/>
                                        </p:tgtEl>
                                        <p:attrNameLst>
                                          <p:attrName>style.visibility</p:attrName>
                                        </p:attrNameLst>
                                      </p:cBhvr>
                                      <p:to>
                                        <p:strVal val="visible"/>
                                      </p:to>
                                    </p:set>
                                    <p:anim calcmode="lin" valueType="num">
                                      <p:cBhvr>
                                        <p:cTn id="7" dur="500" fill="hold"/>
                                        <p:tgtEl>
                                          <p:spTgt spid="37"/>
                                        </p:tgtEl>
                                        <p:attrNameLst>
                                          <p:attrName>ppt_w</p:attrName>
                                        </p:attrNameLst>
                                      </p:cBhvr>
                                      <p:tavLst>
                                        <p:tav tm="0">
                                          <p:val>
                                            <p:fltVal val="0"/>
                                          </p:val>
                                        </p:tav>
                                        <p:tav tm="100000">
                                          <p:val>
                                            <p:strVal val="#ppt_w"/>
                                          </p:val>
                                        </p:tav>
                                      </p:tavLst>
                                    </p:anim>
                                    <p:anim calcmode="lin" valueType="num">
                                      <p:cBhvr>
                                        <p:cTn id="8" dur="500" fill="hold"/>
                                        <p:tgtEl>
                                          <p:spTgt spid="37"/>
                                        </p:tgtEl>
                                        <p:attrNameLst>
                                          <p:attrName>ppt_h</p:attrName>
                                        </p:attrNameLst>
                                      </p:cBhvr>
                                      <p:tavLst>
                                        <p:tav tm="0">
                                          <p:val>
                                            <p:fltVal val="0"/>
                                          </p:val>
                                        </p:tav>
                                        <p:tav tm="100000">
                                          <p:val>
                                            <p:strVal val="#ppt_h"/>
                                          </p:val>
                                        </p:tav>
                                      </p:tavLst>
                                    </p:anim>
                                    <p:animEffect transition="in" filter="fade">
                                      <p:cBhvr>
                                        <p:cTn id="9" dur="5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9CED14-9A88-67A9-C740-F472199748C5}"/>
            </a:ext>
          </a:extLst>
        </p:cNvPr>
        <p:cNvGrpSpPr/>
        <p:nvPr/>
      </p:nvGrpSpPr>
      <p:grpSpPr>
        <a:xfrm>
          <a:off x="0" y="0"/>
          <a:ext cx="0" cy="0"/>
          <a:chOff x="0" y="0"/>
          <a:chExt cx="0" cy="0"/>
        </a:xfrm>
      </p:grpSpPr>
      <p:grpSp>
        <p:nvGrpSpPr>
          <p:cNvPr id="4" name="Group 3">
            <a:extLst>
              <a:ext uri="{FF2B5EF4-FFF2-40B4-BE49-F238E27FC236}">
                <a16:creationId xmlns:a16="http://schemas.microsoft.com/office/drawing/2014/main" id="{A8587FFA-53D7-0315-6F08-D1B26C2B8333}"/>
              </a:ext>
            </a:extLst>
          </p:cNvPr>
          <p:cNvGrpSpPr/>
          <p:nvPr/>
        </p:nvGrpSpPr>
        <p:grpSpPr>
          <a:xfrm>
            <a:off x="10220562" y="0"/>
            <a:ext cx="2759037" cy="6858000"/>
            <a:chOff x="10220562" y="0"/>
            <a:chExt cx="2759037" cy="6858000"/>
          </a:xfrm>
        </p:grpSpPr>
        <p:grpSp>
          <p:nvGrpSpPr>
            <p:cNvPr id="5" name="Group 4">
              <a:extLst>
                <a:ext uri="{FF2B5EF4-FFF2-40B4-BE49-F238E27FC236}">
                  <a16:creationId xmlns:a16="http://schemas.microsoft.com/office/drawing/2014/main" id="{B87E0FFF-1B90-8E98-F125-359E44EDBC55}"/>
                </a:ext>
              </a:extLst>
            </p:cNvPr>
            <p:cNvGrpSpPr/>
            <p:nvPr/>
          </p:nvGrpSpPr>
          <p:grpSpPr>
            <a:xfrm>
              <a:off x="10220562" y="0"/>
              <a:ext cx="2039713" cy="6858000"/>
              <a:chOff x="10152287" y="0"/>
              <a:chExt cx="2039713" cy="6858000"/>
            </a:xfrm>
          </p:grpSpPr>
          <p:sp>
            <p:nvSpPr>
              <p:cNvPr id="7" name="Rectangle 6">
                <a:extLst>
                  <a:ext uri="{FF2B5EF4-FFF2-40B4-BE49-F238E27FC236}">
                    <a16:creationId xmlns:a16="http://schemas.microsoft.com/office/drawing/2014/main" id="{2966C1ED-FC22-8D08-6A68-98720BCE84F4}"/>
                  </a:ext>
                </a:extLst>
              </p:cNvPr>
              <p:cNvSpPr/>
              <p:nvPr/>
            </p:nvSpPr>
            <p:spPr>
              <a:xfrm>
                <a:off x="10152287" y="0"/>
                <a:ext cx="2039713" cy="6858000"/>
              </a:xfrm>
              <a:prstGeom prst="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54C22C81-6F48-60D5-9C33-474914413037}"/>
                  </a:ext>
                </a:extLst>
              </p:cNvPr>
              <p:cNvSpPr/>
              <p:nvPr/>
            </p:nvSpPr>
            <p:spPr>
              <a:xfrm>
                <a:off x="10598988" y="500447"/>
                <a:ext cx="1133644"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dirty="0">
                    <a:ln w="12700" cmpd="sng">
                      <a:noFill/>
                      <a:prstDash val="solid"/>
                    </a:ln>
                    <a:solidFill>
                      <a:schemeClr val="bg1"/>
                    </a:solidFill>
                  </a:rPr>
                  <a:t>F</a:t>
                </a:r>
                <a:endParaRPr lang="en-GB" sz="13800" b="1" cap="none" spc="0" dirty="0">
                  <a:ln w="12700" cmpd="sng">
                    <a:noFill/>
                    <a:prstDash val="solid"/>
                  </a:ln>
                  <a:solidFill>
                    <a:schemeClr val="bg1"/>
                  </a:solidFill>
                  <a:effectLst/>
                </a:endParaRPr>
              </a:p>
            </p:txBody>
          </p:sp>
          <p:sp>
            <p:nvSpPr>
              <p:cNvPr id="9" name="Rectangle 8">
                <a:extLst>
                  <a:ext uri="{FF2B5EF4-FFF2-40B4-BE49-F238E27FC236}">
                    <a16:creationId xmlns:a16="http://schemas.microsoft.com/office/drawing/2014/main" id="{7688946A-04B5-A402-F1E2-204980107B82}"/>
                  </a:ext>
                </a:extLst>
              </p:cNvPr>
              <p:cNvSpPr/>
              <p:nvPr/>
            </p:nvSpPr>
            <p:spPr>
              <a:xfrm>
                <a:off x="10303339" y="2651658"/>
                <a:ext cx="1761372" cy="1785104"/>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Benefits and </a:t>
                </a:r>
                <a:r>
                  <a:rPr lang="en-GB" sz="2200" b="1" dirty="0">
                    <a:ln w="12700" cmpd="sng">
                      <a:noFill/>
                      <a:prstDash val="solid"/>
                    </a:ln>
                    <a:solidFill>
                      <a:schemeClr val="bg1"/>
                    </a:solidFill>
                  </a:rPr>
                  <a:t>C</a:t>
                </a:r>
                <a:r>
                  <a:rPr lang="en-GB" sz="2200" b="1" cap="none" spc="0" dirty="0">
                    <a:ln w="12700" cmpd="sng">
                      <a:noFill/>
                      <a:prstDash val="solid"/>
                    </a:ln>
                    <a:solidFill>
                      <a:schemeClr val="bg1"/>
                    </a:solidFill>
                    <a:effectLst/>
                  </a:rPr>
                  <a:t>hallenges of Integration </a:t>
                </a:r>
              </a:p>
            </p:txBody>
          </p:sp>
        </p:grpSp>
        <p:sp>
          <p:nvSpPr>
            <p:cNvPr id="6" name="Isosceles Triangle 5">
              <a:extLst>
                <a:ext uri="{FF2B5EF4-FFF2-40B4-BE49-F238E27FC236}">
                  <a16:creationId xmlns:a16="http://schemas.microsoft.com/office/drawing/2014/main" id="{6FCF6D8B-F8FB-E8A7-0DE8-78FFE693813B}"/>
                </a:ext>
              </a:extLst>
            </p:cNvPr>
            <p:cNvSpPr/>
            <p:nvPr/>
          </p:nvSpPr>
          <p:spPr>
            <a:xfrm rot="5400000">
              <a:off x="11783509" y="1380205"/>
              <a:ext cx="1672856" cy="719324"/>
            </a:xfrm>
            <a:prstGeom prst="triangle">
              <a:avLst>
                <a:gd name="adj" fmla="val 51072"/>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10" name="Group 9">
            <a:extLst>
              <a:ext uri="{FF2B5EF4-FFF2-40B4-BE49-F238E27FC236}">
                <a16:creationId xmlns:a16="http://schemas.microsoft.com/office/drawing/2014/main" id="{F5DB3D99-F23A-9BB2-0FCC-53AD2DDD91A3}"/>
              </a:ext>
            </a:extLst>
          </p:cNvPr>
          <p:cNvGrpSpPr/>
          <p:nvPr/>
        </p:nvGrpSpPr>
        <p:grpSpPr>
          <a:xfrm>
            <a:off x="8214390" y="0"/>
            <a:ext cx="2852172" cy="6858000"/>
            <a:chOff x="8123834" y="0"/>
            <a:chExt cx="2852172" cy="6858000"/>
          </a:xfrm>
        </p:grpSpPr>
        <p:grpSp>
          <p:nvGrpSpPr>
            <p:cNvPr id="11" name="Group 10">
              <a:extLst>
                <a:ext uri="{FF2B5EF4-FFF2-40B4-BE49-F238E27FC236}">
                  <a16:creationId xmlns:a16="http://schemas.microsoft.com/office/drawing/2014/main" id="{0EF7FE8A-7CBE-2CB0-CDC2-400CB7A96C5D}"/>
                </a:ext>
              </a:extLst>
            </p:cNvPr>
            <p:cNvGrpSpPr/>
            <p:nvPr/>
          </p:nvGrpSpPr>
          <p:grpSpPr>
            <a:xfrm>
              <a:off x="8123834" y="0"/>
              <a:ext cx="2155061" cy="6858000"/>
              <a:chOff x="8123834" y="0"/>
              <a:chExt cx="2155061" cy="6858000"/>
            </a:xfrm>
          </p:grpSpPr>
          <p:sp>
            <p:nvSpPr>
              <p:cNvPr id="13" name="Rectangle 12">
                <a:extLst>
                  <a:ext uri="{FF2B5EF4-FFF2-40B4-BE49-F238E27FC236}">
                    <a16:creationId xmlns:a16="http://schemas.microsoft.com/office/drawing/2014/main" id="{56BF8E92-F62C-C8B4-1032-30AE18B366BA}"/>
                  </a:ext>
                </a:extLst>
              </p:cNvPr>
              <p:cNvSpPr/>
              <p:nvPr/>
            </p:nvSpPr>
            <p:spPr>
              <a:xfrm>
                <a:off x="8124489" y="0"/>
                <a:ext cx="2154406" cy="6858000"/>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DA68116D-4257-8468-018E-CB9532F7B388}"/>
                  </a:ext>
                </a:extLst>
              </p:cNvPr>
              <p:cNvSpPr/>
              <p:nvPr/>
            </p:nvSpPr>
            <p:spPr>
              <a:xfrm>
                <a:off x="8531898" y="543754"/>
                <a:ext cx="1199367"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E</a:t>
                </a:r>
              </a:p>
            </p:txBody>
          </p:sp>
          <p:sp>
            <p:nvSpPr>
              <p:cNvPr id="15" name="Rectangle 14">
                <a:extLst>
                  <a:ext uri="{FF2B5EF4-FFF2-40B4-BE49-F238E27FC236}">
                    <a16:creationId xmlns:a16="http://schemas.microsoft.com/office/drawing/2014/main" id="{6D794163-FBFA-16F7-DC46-ECEF90F6E380}"/>
                  </a:ext>
                </a:extLst>
              </p:cNvPr>
              <p:cNvSpPr/>
              <p:nvPr/>
            </p:nvSpPr>
            <p:spPr>
              <a:xfrm>
                <a:off x="8123834" y="2651658"/>
                <a:ext cx="2025442" cy="1446550"/>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Digital Policing and Intelligence Integration</a:t>
                </a:r>
              </a:p>
            </p:txBody>
          </p:sp>
        </p:grpSp>
        <p:sp>
          <p:nvSpPr>
            <p:cNvPr id="12" name="Isosceles Triangle 11">
              <a:extLst>
                <a:ext uri="{FF2B5EF4-FFF2-40B4-BE49-F238E27FC236}">
                  <a16:creationId xmlns:a16="http://schemas.microsoft.com/office/drawing/2014/main" id="{A752635C-0DB1-31DB-EAEA-7C912B86E5DE}"/>
                </a:ext>
              </a:extLst>
            </p:cNvPr>
            <p:cNvSpPr/>
            <p:nvPr/>
          </p:nvSpPr>
          <p:spPr>
            <a:xfrm rot="5400000">
              <a:off x="9779916" y="1368943"/>
              <a:ext cx="1672856" cy="719324"/>
            </a:xfrm>
            <a:prstGeom prst="triangle">
              <a:avLst>
                <a:gd name="adj" fmla="val 51072"/>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16" name="Group 15">
            <a:extLst>
              <a:ext uri="{FF2B5EF4-FFF2-40B4-BE49-F238E27FC236}">
                <a16:creationId xmlns:a16="http://schemas.microsoft.com/office/drawing/2014/main" id="{CBE476CA-CD81-B992-75F0-9A06856CC04D}"/>
              </a:ext>
            </a:extLst>
          </p:cNvPr>
          <p:cNvGrpSpPr/>
          <p:nvPr/>
        </p:nvGrpSpPr>
        <p:grpSpPr>
          <a:xfrm>
            <a:off x="6055522" y="0"/>
            <a:ext cx="2899355" cy="6858000"/>
            <a:chOff x="6055522" y="0"/>
            <a:chExt cx="2899355" cy="6858000"/>
          </a:xfrm>
        </p:grpSpPr>
        <p:grpSp>
          <p:nvGrpSpPr>
            <p:cNvPr id="17" name="Group 16">
              <a:extLst>
                <a:ext uri="{FF2B5EF4-FFF2-40B4-BE49-F238E27FC236}">
                  <a16:creationId xmlns:a16="http://schemas.microsoft.com/office/drawing/2014/main" id="{FDE19B51-41C5-DA33-4062-B5E66AEAC097}"/>
                </a:ext>
              </a:extLst>
            </p:cNvPr>
            <p:cNvGrpSpPr/>
            <p:nvPr/>
          </p:nvGrpSpPr>
          <p:grpSpPr>
            <a:xfrm>
              <a:off x="6055522" y="0"/>
              <a:ext cx="2181330" cy="6858000"/>
              <a:chOff x="6055522" y="0"/>
              <a:chExt cx="2181330" cy="6858000"/>
            </a:xfrm>
          </p:grpSpPr>
          <p:sp>
            <p:nvSpPr>
              <p:cNvPr id="19" name="Rectangle 18">
                <a:extLst>
                  <a:ext uri="{FF2B5EF4-FFF2-40B4-BE49-F238E27FC236}">
                    <a16:creationId xmlns:a16="http://schemas.microsoft.com/office/drawing/2014/main" id="{FEA1C6DB-5AA5-164B-8EDC-F56E1D16E993}"/>
                  </a:ext>
                </a:extLst>
              </p:cNvPr>
              <p:cNvSpPr/>
              <p:nvPr/>
            </p:nvSpPr>
            <p:spPr>
              <a:xfrm>
                <a:off x="6082446" y="0"/>
                <a:ext cx="2154406" cy="6858000"/>
              </a:xfrm>
              <a:prstGeom prst="rect">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19">
                <a:extLst>
                  <a:ext uri="{FF2B5EF4-FFF2-40B4-BE49-F238E27FC236}">
                    <a16:creationId xmlns:a16="http://schemas.microsoft.com/office/drawing/2014/main" id="{73EB8416-1DBE-D9B1-A0C5-0AD6DE6994A1}"/>
                  </a:ext>
                </a:extLst>
              </p:cNvPr>
              <p:cNvSpPr/>
              <p:nvPr/>
            </p:nvSpPr>
            <p:spPr>
              <a:xfrm>
                <a:off x="6390020" y="511097"/>
                <a:ext cx="1436612"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dirty="0">
                    <a:ln w="12700" cmpd="sng">
                      <a:noFill/>
                      <a:prstDash val="solid"/>
                    </a:ln>
                    <a:solidFill>
                      <a:schemeClr val="bg1"/>
                    </a:solidFill>
                  </a:rPr>
                  <a:t>D</a:t>
                </a:r>
                <a:endParaRPr lang="en-GB" sz="13800" b="1" cap="none" spc="0" dirty="0">
                  <a:ln w="12700" cmpd="sng">
                    <a:noFill/>
                    <a:prstDash val="solid"/>
                  </a:ln>
                  <a:solidFill>
                    <a:schemeClr val="bg1"/>
                  </a:solidFill>
                  <a:effectLst/>
                </a:endParaRPr>
              </a:p>
            </p:txBody>
          </p:sp>
          <p:sp>
            <p:nvSpPr>
              <p:cNvPr id="21" name="Rectangle 20">
                <a:extLst>
                  <a:ext uri="{FF2B5EF4-FFF2-40B4-BE49-F238E27FC236}">
                    <a16:creationId xmlns:a16="http://schemas.microsoft.com/office/drawing/2014/main" id="{9BF16E2A-CEDF-BCCE-8A1A-3768C49D287B}"/>
                  </a:ext>
                </a:extLst>
              </p:cNvPr>
              <p:cNvSpPr/>
              <p:nvPr/>
            </p:nvSpPr>
            <p:spPr>
              <a:xfrm>
                <a:off x="6055522" y="2716987"/>
                <a:ext cx="2113044" cy="1107996"/>
              </a:xfrm>
              <a:prstGeom prst="rect">
                <a:avLst/>
              </a:prstGeom>
              <a:noFill/>
              <a:ln>
                <a:noFill/>
              </a:ln>
            </p:spPr>
            <p:txBody>
              <a:bodyPr wrap="square" lIns="91440" tIns="45720" rIns="91440" bIns="45720">
                <a:spAutoFit/>
              </a:bodyPr>
              <a:lstStyle/>
              <a:p>
                <a:pPr algn="ctr"/>
                <a:r>
                  <a:rPr lang="en-GB" sz="2200" b="1" dirty="0">
                    <a:ln w="12700" cmpd="sng">
                      <a:noFill/>
                      <a:prstDash val="solid"/>
                    </a:ln>
                    <a:solidFill>
                      <a:schemeClr val="bg1"/>
                    </a:solidFill>
                  </a:rPr>
                  <a:t>Operational (Traditional) Policing</a:t>
                </a:r>
                <a:endParaRPr lang="en-GB" sz="2200" b="1" cap="none" spc="0" dirty="0">
                  <a:ln w="12700" cmpd="sng">
                    <a:noFill/>
                    <a:prstDash val="solid"/>
                  </a:ln>
                  <a:solidFill>
                    <a:schemeClr val="bg1"/>
                  </a:solidFill>
                  <a:effectLst/>
                </a:endParaRPr>
              </a:p>
            </p:txBody>
          </p:sp>
        </p:grpSp>
        <p:sp>
          <p:nvSpPr>
            <p:cNvPr id="18" name="Isosceles Triangle 17">
              <a:extLst>
                <a:ext uri="{FF2B5EF4-FFF2-40B4-BE49-F238E27FC236}">
                  <a16:creationId xmlns:a16="http://schemas.microsoft.com/office/drawing/2014/main" id="{AA66E03C-A3F6-D501-EB20-05D49147E8BC}"/>
                </a:ext>
              </a:extLst>
            </p:cNvPr>
            <p:cNvSpPr/>
            <p:nvPr/>
          </p:nvSpPr>
          <p:spPr>
            <a:xfrm rot="5400000">
              <a:off x="7758787" y="1368943"/>
              <a:ext cx="1672856" cy="719324"/>
            </a:xfrm>
            <a:prstGeom prst="triangle">
              <a:avLst>
                <a:gd name="adj" fmla="val 51072"/>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22" name="Group 21">
            <a:extLst>
              <a:ext uri="{FF2B5EF4-FFF2-40B4-BE49-F238E27FC236}">
                <a16:creationId xmlns:a16="http://schemas.microsoft.com/office/drawing/2014/main" id="{F7E84A5E-7DE5-29AF-E74A-27A70B6DEEF2}"/>
              </a:ext>
            </a:extLst>
          </p:cNvPr>
          <p:cNvGrpSpPr/>
          <p:nvPr/>
        </p:nvGrpSpPr>
        <p:grpSpPr>
          <a:xfrm>
            <a:off x="4011183" y="0"/>
            <a:ext cx="2786871" cy="6858000"/>
            <a:chOff x="4011183" y="0"/>
            <a:chExt cx="2786871" cy="6858000"/>
          </a:xfrm>
        </p:grpSpPr>
        <p:sp>
          <p:nvSpPr>
            <p:cNvPr id="23" name="Rectangle 22">
              <a:extLst>
                <a:ext uri="{FF2B5EF4-FFF2-40B4-BE49-F238E27FC236}">
                  <a16:creationId xmlns:a16="http://schemas.microsoft.com/office/drawing/2014/main" id="{0E86DB88-F791-0872-8F56-8588F5E1FCD8}"/>
                </a:ext>
              </a:extLst>
            </p:cNvPr>
            <p:cNvSpPr/>
            <p:nvPr/>
          </p:nvSpPr>
          <p:spPr>
            <a:xfrm>
              <a:off x="4055261" y="0"/>
              <a:ext cx="2039713" cy="6858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Rectangle 23">
              <a:extLst>
                <a:ext uri="{FF2B5EF4-FFF2-40B4-BE49-F238E27FC236}">
                  <a16:creationId xmlns:a16="http://schemas.microsoft.com/office/drawing/2014/main" id="{81D65DA8-342E-BFAA-03D4-5019EBC5577B}"/>
                </a:ext>
              </a:extLst>
            </p:cNvPr>
            <p:cNvSpPr/>
            <p:nvPr/>
          </p:nvSpPr>
          <p:spPr>
            <a:xfrm>
              <a:off x="4363625" y="543754"/>
              <a:ext cx="1435008"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C</a:t>
              </a:r>
            </a:p>
          </p:txBody>
        </p:sp>
        <p:sp>
          <p:nvSpPr>
            <p:cNvPr id="25" name="Rectangle 24">
              <a:extLst>
                <a:ext uri="{FF2B5EF4-FFF2-40B4-BE49-F238E27FC236}">
                  <a16:creationId xmlns:a16="http://schemas.microsoft.com/office/drawing/2014/main" id="{736CEEF9-C641-6657-4E28-6CD6930E2C99}"/>
                </a:ext>
              </a:extLst>
            </p:cNvPr>
            <p:cNvSpPr/>
            <p:nvPr/>
          </p:nvSpPr>
          <p:spPr>
            <a:xfrm>
              <a:off x="4011183" y="2654002"/>
              <a:ext cx="2113044" cy="1446550"/>
            </a:xfrm>
            <a:prstGeom prst="rect">
              <a:avLst/>
            </a:prstGeom>
            <a:noFill/>
            <a:ln>
              <a:noFill/>
            </a:ln>
          </p:spPr>
          <p:txBody>
            <a:bodyPr wrap="square" lIns="91440" tIns="45720" rIns="91440" bIns="45720">
              <a:spAutoFit/>
            </a:bodyPr>
            <a:lstStyle/>
            <a:p>
              <a:pPr algn="ctr"/>
              <a:r>
                <a:rPr lang="en-GB" sz="2200" b="1" dirty="0">
                  <a:ln w="12700" cmpd="sng">
                    <a:noFill/>
                    <a:prstDash val="solid"/>
                  </a:ln>
                  <a:solidFill>
                    <a:schemeClr val="bg1"/>
                  </a:solidFill>
                </a:rPr>
                <a:t>Intelligence Gathering and Community Information</a:t>
              </a:r>
              <a:endParaRPr lang="en-GB" sz="2200" b="1" cap="none" spc="0" dirty="0">
                <a:ln w="12700" cmpd="sng">
                  <a:noFill/>
                  <a:prstDash val="solid"/>
                </a:ln>
                <a:solidFill>
                  <a:schemeClr val="bg1"/>
                </a:solidFill>
                <a:effectLst/>
              </a:endParaRPr>
            </a:p>
          </p:txBody>
        </p:sp>
        <p:sp>
          <p:nvSpPr>
            <p:cNvPr id="26" name="Isosceles Triangle 25">
              <a:extLst>
                <a:ext uri="{FF2B5EF4-FFF2-40B4-BE49-F238E27FC236}">
                  <a16:creationId xmlns:a16="http://schemas.microsoft.com/office/drawing/2014/main" id="{5FC84A67-2853-D830-D4A7-1919919F50CA}"/>
                </a:ext>
              </a:extLst>
            </p:cNvPr>
            <p:cNvSpPr/>
            <p:nvPr/>
          </p:nvSpPr>
          <p:spPr>
            <a:xfrm rot="5400000">
              <a:off x="5601964" y="1339732"/>
              <a:ext cx="1672856" cy="719324"/>
            </a:xfrm>
            <a:prstGeom prst="triangle">
              <a:avLst>
                <a:gd name="adj" fmla="val 51072"/>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27" name="Group 26">
            <a:extLst>
              <a:ext uri="{FF2B5EF4-FFF2-40B4-BE49-F238E27FC236}">
                <a16:creationId xmlns:a16="http://schemas.microsoft.com/office/drawing/2014/main" id="{29EF6950-3073-78AB-8E3D-F23CB5272BFF}"/>
              </a:ext>
            </a:extLst>
          </p:cNvPr>
          <p:cNvGrpSpPr/>
          <p:nvPr/>
        </p:nvGrpSpPr>
        <p:grpSpPr>
          <a:xfrm>
            <a:off x="1971235" y="0"/>
            <a:ext cx="2803587" cy="6858000"/>
            <a:chOff x="1971235" y="0"/>
            <a:chExt cx="2803587" cy="6858000"/>
          </a:xfrm>
        </p:grpSpPr>
        <p:sp>
          <p:nvSpPr>
            <p:cNvPr id="28" name="Rectangle 27">
              <a:extLst>
                <a:ext uri="{FF2B5EF4-FFF2-40B4-BE49-F238E27FC236}">
                  <a16:creationId xmlns:a16="http://schemas.microsoft.com/office/drawing/2014/main" id="{A579280D-D6F5-B097-CA7E-93BE10907E90}"/>
                </a:ext>
              </a:extLst>
            </p:cNvPr>
            <p:cNvSpPr/>
            <p:nvPr/>
          </p:nvSpPr>
          <p:spPr>
            <a:xfrm>
              <a:off x="2042724" y="0"/>
              <a:ext cx="2015656" cy="6858000"/>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9" name="Rectangle 28">
              <a:extLst>
                <a:ext uri="{FF2B5EF4-FFF2-40B4-BE49-F238E27FC236}">
                  <a16:creationId xmlns:a16="http://schemas.microsoft.com/office/drawing/2014/main" id="{89A24826-75F3-97CE-F76F-F20D771CC2C0}"/>
                </a:ext>
              </a:extLst>
            </p:cNvPr>
            <p:cNvSpPr/>
            <p:nvPr/>
          </p:nvSpPr>
          <p:spPr>
            <a:xfrm>
              <a:off x="1971235" y="507498"/>
              <a:ext cx="2167791"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lIns="91440" tIns="45720" rIns="91440" bIns="45720">
              <a:spAutoFit/>
            </a:bodyPr>
            <a:lstStyle/>
            <a:p>
              <a:pPr algn="ctr"/>
              <a:r>
                <a:rPr lang="en-GB" sz="13800" b="1" cap="none" spc="0" dirty="0">
                  <a:ln w="12700" cmpd="sng">
                    <a:noFill/>
                    <a:prstDash val="solid"/>
                  </a:ln>
                  <a:solidFill>
                    <a:schemeClr val="bg1"/>
                  </a:solidFill>
                  <a:effectLst/>
                </a:rPr>
                <a:t>B</a:t>
              </a:r>
            </a:p>
          </p:txBody>
        </p:sp>
        <p:sp>
          <p:nvSpPr>
            <p:cNvPr id="30" name="Rectangle 29">
              <a:extLst>
                <a:ext uri="{FF2B5EF4-FFF2-40B4-BE49-F238E27FC236}">
                  <a16:creationId xmlns:a16="http://schemas.microsoft.com/office/drawing/2014/main" id="{ED2F9A27-4E6C-FD0B-34C9-E9BC8C230CB1}"/>
                </a:ext>
              </a:extLst>
            </p:cNvPr>
            <p:cNvSpPr/>
            <p:nvPr/>
          </p:nvSpPr>
          <p:spPr>
            <a:xfrm>
              <a:off x="1984788" y="2654002"/>
              <a:ext cx="2113044" cy="1107996"/>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Information, Intelligence and Evidence</a:t>
              </a:r>
            </a:p>
          </p:txBody>
        </p:sp>
        <p:sp>
          <p:nvSpPr>
            <p:cNvPr id="31" name="Isosceles Triangle 30">
              <a:extLst>
                <a:ext uri="{FF2B5EF4-FFF2-40B4-BE49-F238E27FC236}">
                  <a16:creationId xmlns:a16="http://schemas.microsoft.com/office/drawing/2014/main" id="{BB5B15AC-C2A7-DE75-169A-62405624622B}"/>
                </a:ext>
              </a:extLst>
            </p:cNvPr>
            <p:cNvSpPr/>
            <p:nvPr/>
          </p:nvSpPr>
          <p:spPr>
            <a:xfrm rot="5400000">
              <a:off x="3578732" y="1339732"/>
              <a:ext cx="1672856" cy="719324"/>
            </a:xfrm>
            <a:prstGeom prst="triangle">
              <a:avLst>
                <a:gd name="adj" fmla="val 51072"/>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32" name="Group 31">
            <a:extLst>
              <a:ext uri="{FF2B5EF4-FFF2-40B4-BE49-F238E27FC236}">
                <a16:creationId xmlns:a16="http://schemas.microsoft.com/office/drawing/2014/main" id="{3A832476-0841-043D-1133-7118C2119B44}"/>
              </a:ext>
            </a:extLst>
          </p:cNvPr>
          <p:cNvGrpSpPr/>
          <p:nvPr/>
        </p:nvGrpSpPr>
        <p:grpSpPr>
          <a:xfrm>
            <a:off x="-34215" y="0"/>
            <a:ext cx="2796263" cy="6858000"/>
            <a:chOff x="-34215" y="0"/>
            <a:chExt cx="2796263" cy="6858000"/>
          </a:xfrm>
        </p:grpSpPr>
        <p:sp>
          <p:nvSpPr>
            <p:cNvPr id="33" name="Rectangle 32">
              <a:extLst>
                <a:ext uri="{FF2B5EF4-FFF2-40B4-BE49-F238E27FC236}">
                  <a16:creationId xmlns:a16="http://schemas.microsoft.com/office/drawing/2014/main" id="{5A5955BC-49DD-F3A7-BF81-7B7BAA0DB0AF}"/>
                </a:ext>
              </a:extLst>
            </p:cNvPr>
            <p:cNvSpPr/>
            <p:nvPr/>
          </p:nvSpPr>
          <p:spPr>
            <a:xfrm>
              <a:off x="1" y="0"/>
              <a:ext cx="204792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4" name="Rectangle 33">
              <a:extLst>
                <a:ext uri="{FF2B5EF4-FFF2-40B4-BE49-F238E27FC236}">
                  <a16:creationId xmlns:a16="http://schemas.microsoft.com/office/drawing/2014/main" id="{E2309092-0AC2-D4C4-DF16-26C2EA04FCC7}"/>
                </a:ext>
              </a:extLst>
            </p:cNvPr>
            <p:cNvSpPr/>
            <p:nvPr/>
          </p:nvSpPr>
          <p:spPr>
            <a:xfrm>
              <a:off x="459368" y="555189"/>
              <a:ext cx="1282723"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A</a:t>
              </a:r>
            </a:p>
          </p:txBody>
        </p:sp>
        <p:sp>
          <p:nvSpPr>
            <p:cNvPr id="35" name="Rectangle 34">
              <a:extLst>
                <a:ext uri="{FF2B5EF4-FFF2-40B4-BE49-F238E27FC236}">
                  <a16:creationId xmlns:a16="http://schemas.microsoft.com/office/drawing/2014/main" id="{701B0E9D-90CB-CD12-B6DD-96D3A890AFB0}"/>
                </a:ext>
              </a:extLst>
            </p:cNvPr>
            <p:cNvSpPr/>
            <p:nvPr/>
          </p:nvSpPr>
          <p:spPr>
            <a:xfrm>
              <a:off x="-34215" y="2654002"/>
              <a:ext cx="2239727" cy="430887"/>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Introduction</a:t>
              </a:r>
            </a:p>
          </p:txBody>
        </p:sp>
        <p:sp>
          <p:nvSpPr>
            <p:cNvPr id="36" name="Isosceles Triangle 35">
              <a:extLst>
                <a:ext uri="{FF2B5EF4-FFF2-40B4-BE49-F238E27FC236}">
                  <a16:creationId xmlns:a16="http://schemas.microsoft.com/office/drawing/2014/main" id="{3451DC77-A361-C57C-ECEB-447793015280}"/>
                </a:ext>
              </a:extLst>
            </p:cNvPr>
            <p:cNvSpPr/>
            <p:nvPr/>
          </p:nvSpPr>
          <p:spPr>
            <a:xfrm rot="5400000">
              <a:off x="1565958" y="1339732"/>
              <a:ext cx="1672856" cy="719324"/>
            </a:xfrm>
            <a:prstGeom prst="triangle">
              <a:avLst>
                <a:gd name="adj" fmla="val 51072"/>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0440776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F194A1-BB7F-8FC0-583F-453D41897CBB}"/>
            </a:ext>
          </a:extLst>
        </p:cNvPr>
        <p:cNvGrpSpPr/>
        <p:nvPr/>
      </p:nvGrpSpPr>
      <p:grpSpPr>
        <a:xfrm>
          <a:off x="0" y="0"/>
          <a:ext cx="0" cy="0"/>
          <a:chOff x="0" y="0"/>
          <a:chExt cx="0" cy="0"/>
        </a:xfrm>
      </p:grpSpPr>
      <p:grpSp>
        <p:nvGrpSpPr>
          <p:cNvPr id="4" name="Group 3">
            <a:extLst>
              <a:ext uri="{FF2B5EF4-FFF2-40B4-BE49-F238E27FC236}">
                <a16:creationId xmlns:a16="http://schemas.microsoft.com/office/drawing/2014/main" id="{D99A0987-BC7F-D541-7ECA-8406192CB099}"/>
              </a:ext>
            </a:extLst>
          </p:cNvPr>
          <p:cNvGrpSpPr/>
          <p:nvPr/>
        </p:nvGrpSpPr>
        <p:grpSpPr>
          <a:xfrm>
            <a:off x="-3100970" y="0"/>
            <a:ext cx="2759037" cy="6858000"/>
            <a:chOff x="10220562" y="0"/>
            <a:chExt cx="2759037" cy="6858000"/>
          </a:xfrm>
        </p:grpSpPr>
        <p:grpSp>
          <p:nvGrpSpPr>
            <p:cNvPr id="5" name="Group 4">
              <a:extLst>
                <a:ext uri="{FF2B5EF4-FFF2-40B4-BE49-F238E27FC236}">
                  <a16:creationId xmlns:a16="http://schemas.microsoft.com/office/drawing/2014/main" id="{9ABE5E10-6B46-AD22-6D5F-D61204928EFC}"/>
                </a:ext>
              </a:extLst>
            </p:cNvPr>
            <p:cNvGrpSpPr/>
            <p:nvPr/>
          </p:nvGrpSpPr>
          <p:grpSpPr>
            <a:xfrm>
              <a:off x="10220562" y="0"/>
              <a:ext cx="2039713" cy="6858000"/>
              <a:chOff x="10152287" y="0"/>
              <a:chExt cx="2039713" cy="6858000"/>
            </a:xfrm>
          </p:grpSpPr>
          <p:sp>
            <p:nvSpPr>
              <p:cNvPr id="7" name="Rectangle 6">
                <a:extLst>
                  <a:ext uri="{FF2B5EF4-FFF2-40B4-BE49-F238E27FC236}">
                    <a16:creationId xmlns:a16="http://schemas.microsoft.com/office/drawing/2014/main" id="{AE51113A-7FA1-8729-FE1E-9DAA08DA2237}"/>
                  </a:ext>
                </a:extLst>
              </p:cNvPr>
              <p:cNvSpPr/>
              <p:nvPr/>
            </p:nvSpPr>
            <p:spPr>
              <a:xfrm>
                <a:off x="10152287" y="0"/>
                <a:ext cx="2039713" cy="6858000"/>
              </a:xfrm>
              <a:prstGeom prst="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6D8CBA1A-B7E5-2F8F-5053-AC3EAE5C3F17}"/>
                  </a:ext>
                </a:extLst>
              </p:cNvPr>
              <p:cNvSpPr/>
              <p:nvPr/>
            </p:nvSpPr>
            <p:spPr>
              <a:xfrm>
                <a:off x="10598988" y="500447"/>
                <a:ext cx="1133644"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dirty="0">
                    <a:ln w="12700" cmpd="sng">
                      <a:noFill/>
                      <a:prstDash val="solid"/>
                    </a:ln>
                    <a:solidFill>
                      <a:schemeClr val="bg1"/>
                    </a:solidFill>
                  </a:rPr>
                  <a:t>F</a:t>
                </a:r>
                <a:endParaRPr lang="en-GB" sz="13800" b="1" cap="none" spc="0" dirty="0">
                  <a:ln w="12700" cmpd="sng">
                    <a:noFill/>
                    <a:prstDash val="solid"/>
                  </a:ln>
                  <a:solidFill>
                    <a:schemeClr val="bg1"/>
                  </a:solidFill>
                  <a:effectLst/>
                </a:endParaRPr>
              </a:p>
            </p:txBody>
          </p:sp>
          <p:sp>
            <p:nvSpPr>
              <p:cNvPr id="9" name="Rectangle 8">
                <a:extLst>
                  <a:ext uri="{FF2B5EF4-FFF2-40B4-BE49-F238E27FC236}">
                    <a16:creationId xmlns:a16="http://schemas.microsoft.com/office/drawing/2014/main" id="{04BA44D9-49D2-66D9-9C51-F71275A3F34C}"/>
                  </a:ext>
                </a:extLst>
              </p:cNvPr>
              <p:cNvSpPr/>
              <p:nvPr/>
            </p:nvSpPr>
            <p:spPr>
              <a:xfrm>
                <a:off x="10303339" y="2651658"/>
                <a:ext cx="1761372" cy="1785104"/>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Benefits and </a:t>
                </a:r>
                <a:r>
                  <a:rPr lang="en-GB" sz="2200" b="1" dirty="0">
                    <a:ln w="12700" cmpd="sng">
                      <a:noFill/>
                      <a:prstDash val="solid"/>
                    </a:ln>
                    <a:solidFill>
                      <a:schemeClr val="bg1"/>
                    </a:solidFill>
                  </a:rPr>
                  <a:t>C</a:t>
                </a:r>
                <a:r>
                  <a:rPr lang="en-GB" sz="2200" b="1" cap="none" spc="0" dirty="0">
                    <a:ln w="12700" cmpd="sng">
                      <a:noFill/>
                      <a:prstDash val="solid"/>
                    </a:ln>
                    <a:solidFill>
                      <a:schemeClr val="bg1"/>
                    </a:solidFill>
                    <a:effectLst/>
                  </a:rPr>
                  <a:t>hallenges of Integration </a:t>
                </a:r>
              </a:p>
            </p:txBody>
          </p:sp>
        </p:grpSp>
        <p:sp>
          <p:nvSpPr>
            <p:cNvPr id="6" name="Isosceles Triangle 5">
              <a:extLst>
                <a:ext uri="{FF2B5EF4-FFF2-40B4-BE49-F238E27FC236}">
                  <a16:creationId xmlns:a16="http://schemas.microsoft.com/office/drawing/2014/main" id="{F24C64C4-8EA9-D971-540A-E25CAC354637}"/>
                </a:ext>
              </a:extLst>
            </p:cNvPr>
            <p:cNvSpPr/>
            <p:nvPr/>
          </p:nvSpPr>
          <p:spPr>
            <a:xfrm rot="5400000">
              <a:off x="11783509" y="1380205"/>
              <a:ext cx="1672856" cy="719324"/>
            </a:xfrm>
            <a:prstGeom prst="triangle">
              <a:avLst>
                <a:gd name="adj" fmla="val 51072"/>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10" name="Group 9">
            <a:extLst>
              <a:ext uri="{FF2B5EF4-FFF2-40B4-BE49-F238E27FC236}">
                <a16:creationId xmlns:a16="http://schemas.microsoft.com/office/drawing/2014/main" id="{C142950B-F3F7-A5CE-F662-500599E1007F}"/>
              </a:ext>
            </a:extLst>
          </p:cNvPr>
          <p:cNvGrpSpPr/>
          <p:nvPr/>
        </p:nvGrpSpPr>
        <p:grpSpPr>
          <a:xfrm>
            <a:off x="-2940076" y="0"/>
            <a:ext cx="2852172" cy="6858000"/>
            <a:chOff x="8123834" y="0"/>
            <a:chExt cx="2852172" cy="6858000"/>
          </a:xfrm>
        </p:grpSpPr>
        <p:grpSp>
          <p:nvGrpSpPr>
            <p:cNvPr id="11" name="Group 10">
              <a:extLst>
                <a:ext uri="{FF2B5EF4-FFF2-40B4-BE49-F238E27FC236}">
                  <a16:creationId xmlns:a16="http://schemas.microsoft.com/office/drawing/2014/main" id="{88EBCB72-38B7-F169-7B9E-FD1F85413115}"/>
                </a:ext>
              </a:extLst>
            </p:cNvPr>
            <p:cNvGrpSpPr/>
            <p:nvPr/>
          </p:nvGrpSpPr>
          <p:grpSpPr>
            <a:xfrm>
              <a:off x="8123834" y="0"/>
              <a:ext cx="2155061" cy="6858000"/>
              <a:chOff x="8123834" y="0"/>
              <a:chExt cx="2155061" cy="6858000"/>
            </a:xfrm>
          </p:grpSpPr>
          <p:sp>
            <p:nvSpPr>
              <p:cNvPr id="13" name="Rectangle 12">
                <a:extLst>
                  <a:ext uri="{FF2B5EF4-FFF2-40B4-BE49-F238E27FC236}">
                    <a16:creationId xmlns:a16="http://schemas.microsoft.com/office/drawing/2014/main" id="{186E4E00-485B-9CFC-0B8C-E0F2FE49DD90}"/>
                  </a:ext>
                </a:extLst>
              </p:cNvPr>
              <p:cNvSpPr/>
              <p:nvPr/>
            </p:nvSpPr>
            <p:spPr>
              <a:xfrm>
                <a:off x="8124489" y="0"/>
                <a:ext cx="2154406" cy="6858000"/>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E3BD0047-CA18-57AF-CB75-F23EBB5A6657}"/>
                  </a:ext>
                </a:extLst>
              </p:cNvPr>
              <p:cNvSpPr/>
              <p:nvPr/>
            </p:nvSpPr>
            <p:spPr>
              <a:xfrm>
                <a:off x="8531898" y="543754"/>
                <a:ext cx="1199367"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E</a:t>
                </a:r>
              </a:p>
            </p:txBody>
          </p:sp>
          <p:sp>
            <p:nvSpPr>
              <p:cNvPr id="15" name="Rectangle 14">
                <a:extLst>
                  <a:ext uri="{FF2B5EF4-FFF2-40B4-BE49-F238E27FC236}">
                    <a16:creationId xmlns:a16="http://schemas.microsoft.com/office/drawing/2014/main" id="{ED19DF0D-01C1-5723-2CB7-573B3E9D0E0A}"/>
                  </a:ext>
                </a:extLst>
              </p:cNvPr>
              <p:cNvSpPr/>
              <p:nvPr/>
            </p:nvSpPr>
            <p:spPr>
              <a:xfrm>
                <a:off x="8123834" y="2651658"/>
                <a:ext cx="2025442" cy="1446550"/>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Digital Policing and Intelligence Integration</a:t>
                </a:r>
              </a:p>
            </p:txBody>
          </p:sp>
        </p:grpSp>
        <p:sp>
          <p:nvSpPr>
            <p:cNvPr id="12" name="Isosceles Triangle 11">
              <a:extLst>
                <a:ext uri="{FF2B5EF4-FFF2-40B4-BE49-F238E27FC236}">
                  <a16:creationId xmlns:a16="http://schemas.microsoft.com/office/drawing/2014/main" id="{2448F331-DA24-1370-0318-E6F506EF883E}"/>
                </a:ext>
              </a:extLst>
            </p:cNvPr>
            <p:cNvSpPr/>
            <p:nvPr/>
          </p:nvSpPr>
          <p:spPr>
            <a:xfrm rot="5400000">
              <a:off x="9779916" y="1368943"/>
              <a:ext cx="1672856" cy="719324"/>
            </a:xfrm>
            <a:prstGeom prst="triangle">
              <a:avLst>
                <a:gd name="adj" fmla="val 51072"/>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16" name="Group 15">
            <a:extLst>
              <a:ext uri="{FF2B5EF4-FFF2-40B4-BE49-F238E27FC236}">
                <a16:creationId xmlns:a16="http://schemas.microsoft.com/office/drawing/2014/main" id="{D5DA8BE8-C5AC-2563-027C-B5A1E8F0E7E2}"/>
              </a:ext>
            </a:extLst>
          </p:cNvPr>
          <p:cNvGrpSpPr/>
          <p:nvPr/>
        </p:nvGrpSpPr>
        <p:grpSpPr>
          <a:xfrm>
            <a:off x="-2782323" y="0"/>
            <a:ext cx="2899355" cy="6858000"/>
            <a:chOff x="6055522" y="0"/>
            <a:chExt cx="2899355" cy="6858000"/>
          </a:xfrm>
        </p:grpSpPr>
        <p:grpSp>
          <p:nvGrpSpPr>
            <p:cNvPr id="17" name="Group 16">
              <a:extLst>
                <a:ext uri="{FF2B5EF4-FFF2-40B4-BE49-F238E27FC236}">
                  <a16:creationId xmlns:a16="http://schemas.microsoft.com/office/drawing/2014/main" id="{D5F61E1E-DE45-7A2C-BA2D-1000CC21462A}"/>
                </a:ext>
              </a:extLst>
            </p:cNvPr>
            <p:cNvGrpSpPr/>
            <p:nvPr/>
          </p:nvGrpSpPr>
          <p:grpSpPr>
            <a:xfrm>
              <a:off x="6055522" y="0"/>
              <a:ext cx="2181330" cy="6858000"/>
              <a:chOff x="6055522" y="0"/>
              <a:chExt cx="2181330" cy="6858000"/>
            </a:xfrm>
          </p:grpSpPr>
          <p:sp>
            <p:nvSpPr>
              <p:cNvPr id="19" name="Rectangle 18">
                <a:extLst>
                  <a:ext uri="{FF2B5EF4-FFF2-40B4-BE49-F238E27FC236}">
                    <a16:creationId xmlns:a16="http://schemas.microsoft.com/office/drawing/2014/main" id="{2CE27999-A452-94C8-13E2-667780232930}"/>
                  </a:ext>
                </a:extLst>
              </p:cNvPr>
              <p:cNvSpPr/>
              <p:nvPr/>
            </p:nvSpPr>
            <p:spPr>
              <a:xfrm>
                <a:off x="6082446" y="0"/>
                <a:ext cx="2154406" cy="6858000"/>
              </a:xfrm>
              <a:prstGeom prst="rect">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19">
                <a:extLst>
                  <a:ext uri="{FF2B5EF4-FFF2-40B4-BE49-F238E27FC236}">
                    <a16:creationId xmlns:a16="http://schemas.microsoft.com/office/drawing/2014/main" id="{195D7BFC-0D68-047E-8E03-F155B7E99EC5}"/>
                  </a:ext>
                </a:extLst>
              </p:cNvPr>
              <p:cNvSpPr/>
              <p:nvPr/>
            </p:nvSpPr>
            <p:spPr>
              <a:xfrm>
                <a:off x="6390020" y="511097"/>
                <a:ext cx="1436612"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dirty="0">
                    <a:ln w="12700" cmpd="sng">
                      <a:noFill/>
                      <a:prstDash val="solid"/>
                    </a:ln>
                    <a:solidFill>
                      <a:schemeClr val="bg1"/>
                    </a:solidFill>
                  </a:rPr>
                  <a:t>D</a:t>
                </a:r>
                <a:endParaRPr lang="en-GB" sz="13800" b="1" cap="none" spc="0" dirty="0">
                  <a:ln w="12700" cmpd="sng">
                    <a:noFill/>
                    <a:prstDash val="solid"/>
                  </a:ln>
                  <a:solidFill>
                    <a:schemeClr val="bg1"/>
                  </a:solidFill>
                  <a:effectLst/>
                </a:endParaRPr>
              </a:p>
            </p:txBody>
          </p:sp>
          <p:sp>
            <p:nvSpPr>
              <p:cNvPr id="21" name="Rectangle 20">
                <a:extLst>
                  <a:ext uri="{FF2B5EF4-FFF2-40B4-BE49-F238E27FC236}">
                    <a16:creationId xmlns:a16="http://schemas.microsoft.com/office/drawing/2014/main" id="{2CAACCFF-846C-D929-6AF3-DE0021E8706E}"/>
                  </a:ext>
                </a:extLst>
              </p:cNvPr>
              <p:cNvSpPr/>
              <p:nvPr/>
            </p:nvSpPr>
            <p:spPr>
              <a:xfrm>
                <a:off x="6055522" y="2716987"/>
                <a:ext cx="2113044" cy="1107996"/>
              </a:xfrm>
              <a:prstGeom prst="rect">
                <a:avLst/>
              </a:prstGeom>
              <a:noFill/>
              <a:ln>
                <a:noFill/>
              </a:ln>
            </p:spPr>
            <p:txBody>
              <a:bodyPr wrap="square" lIns="91440" tIns="45720" rIns="91440" bIns="45720">
                <a:spAutoFit/>
              </a:bodyPr>
              <a:lstStyle/>
              <a:p>
                <a:pPr algn="ctr"/>
                <a:r>
                  <a:rPr lang="en-GB" sz="2200" b="1" dirty="0">
                    <a:ln w="12700" cmpd="sng">
                      <a:noFill/>
                      <a:prstDash val="solid"/>
                    </a:ln>
                    <a:solidFill>
                      <a:schemeClr val="bg1"/>
                    </a:solidFill>
                  </a:rPr>
                  <a:t>Operational (Traditional) Policing</a:t>
                </a:r>
                <a:endParaRPr lang="en-GB" sz="2200" b="1" cap="none" spc="0" dirty="0">
                  <a:ln w="12700" cmpd="sng">
                    <a:noFill/>
                    <a:prstDash val="solid"/>
                  </a:ln>
                  <a:solidFill>
                    <a:schemeClr val="bg1"/>
                  </a:solidFill>
                  <a:effectLst/>
                </a:endParaRPr>
              </a:p>
            </p:txBody>
          </p:sp>
        </p:grpSp>
        <p:sp>
          <p:nvSpPr>
            <p:cNvPr id="18" name="Isosceles Triangle 17">
              <a:extLst>
                <a:ext uri="{FF2B5EF4-FFF2-40B4-BE49-F238E27FC236}">
                  <a16:creationId xmlns:a16="http://schemas.microsoft.com/office/drawing/2014/main" id="{6FA9537C-A862-A357-7198-60A0BB1CE6AE}"/>
                </a:ext>
              </a:extLst>
            </p:cNvPr>
            <p:cNvSpPr/>
            <p:nvPr/>
          </p:nvSpPr>
          <p:spPr>
            <a:xfrm rot="5400000">
              <a:off x="7758787" y="1368943"/>
              <a:ext cx="1672856" cy="719324"/>
            </a:xfrm>
            <a:prstGeom prst="triangle">
              <a:avLst>
                <a:gd name="adj" fmla="val 51072"/>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22" name="Group 21">
            <a:extLst>
              <a:ext uri="{FF2B5EF4-FFF2-40B4-BE49-F238E27FC236}">
                <a16:creationId xmlns:a16="http://schemas.microsoft.com/office/drawing/2014/main" id="{3B8F343E-AEEA-3995-D8E9-E234C3DEB041}"/>
              </a:ext>
            </a:extLst>
          </p:cNvPr>
          <p:cNvGrpSpPr/>
          <p:nvPr/>
        </p:nvGrpSpPr>
        <p:grpSpPr>
          <a:xfrm>
            <a:off x="-2596162" y="0"/>
            <a:ext cx="2786871" cy="6858000"/>
            <a:chOff x="4011183" y="0"/>
            <a:chExt cx="2786871" cy="6858000"/>
          </a:xfrm>
        </p:grpSpPr>
        <p:sp>
          <p:nvSpPr>
            <p:cNvPr id="23" name="Rectangle 22">
              <a:extLst>
                <a:ext uri="{FF2B5EF4-FFF2-40B4-BE49-F238E27FC236}">
                  <a16:creationId xmlns:a16="http://schemas.microsoft.com/office/drawing/2014/main" id="{2CDFCD9C-D512-6966-C478-C2CB38C3661E}"/>
                </a:ext>
              </a:extLst>
            </p:cNvPr>
            <p:cNvSpPr/>
            <p:nvPr/>
          </p:nvSpPr>
          <p:spPr>
            <a:xfrm>
              <a:off x="4055261" y="0"/>
              <a:ext cx="2039713" cy="6858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Rectangle 23">
              <a:extLst>
                <a:ext uri="{FF2B5EF4-FFF2-40B4-BE49-F238E27FC236}">
                  <a16:creationId xmlns:a16="http://schemas.microsoft.com/office/drawing/2014/main" id="{7FB4C4B3-B0EB-C384-0BF4-110E78E6EE0F}"/>
                </a:ext>
              </a:extLst>
            </p:cNvPr>
            <p:cNvSpPr/>
            <p:nvPr/>
          </p:nvSpPr>
          <p:spPr>
            <a:xfrm>
              <a:off x="4363625" y="543754"/>
              <a:ext cx="1435008"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C</a:t>
              </a:r>
            </a:p>
          </p:txBody>
        </p:sp>
        <p:sp>
          <p:nvSpPr>
            <p:cNvPr id="25" name="Rectangle 24">
              <a:extLst>
                <a:ext uri="{FF2B5EF4-FFF2-40B4-BE49-F238E27FC236}">
                  <a16:creationId xmlns:a16="http://schemas.microsoft.com/office/drawing/2014/main" id="{0812F65B-4DAD-10EE-A1E5-729C830F851B}"/>
                </a:ext>
              </a:extLst>
            </p:cNvPr>
            <p:cNvSpPr/>
            <p:nvPr/>
          </p:nvSpPr>
          <p:spPr>
            <a:xfrm>
              <a:off x="4011183" y="2654002"/>
              <a:ext cx="2113044" cy="1446550"/>
            </a:xfrm>
            <a:prstGeom prst="rect">
              <a:avLst/>
            </a:prstGeom>
            <a:noFill/>
            <a:ln>
              <a:noFill/>
            </a:ln>
          </p:spPr>
          <p:txBody>
            <a:bodyPr wrap="square" lIns="91440" tIns="45720" rIns="91440" bIns="45720">
              <a:spAutoFit/>
            </a:bodyPr>
            <a:lstStyle/>
            <a:p>
              <a:pPr algn="ctr"/>
              <a:r>
                <a:rPr lang="en-GB" sz="2200" b="1" dirty="0">
                  <a:ln w="12700" cmpd="sng">
                    <a:noFill/>
                    <a:prstDash val="solid"/>
                  </a:ln>
                  <a:solidFill>
                    <a:schemeClr val="bg1"/>
                  </a:solidFill>
                </a:rPr>
                <a:t>Intelligence Gathering and Community Information</a:t>
              </a:r>
              <a:endParaRPr lang="en-GB" sz="2200" b="1" cap="none" spc="0" dirty="0">
                <a:ln w="12700" cmpd="sng">
                  <a:noFill/>
                  <a:prstDash val="solid"/>
                </a:ln>
                <a:solidFill>
                  <a:schemeClr val="bg1"/>
                </a:solidFill>
                <a:effectLst/>
              </a:endParaRPr>
            </a:p>
          </p:txBody>
        </p:sp>
        <p:sp>
          <p:nvSpPr>
            <p:cNvPr id="26" name="Isosceles Triangle 25">
              <a:extLst>
                <a:ext uri="{FF2B5EF4-FFF2-40B4-BE49-F238E27FC236}">
                  <a16:creationId xmlns:a16="http://schemas.microsoft.com/office/drawing/2014/main" id="{3ABC86EA-5773-DCD3-FAC4-670F82E4B45D}"/>
                </a:ext>
              </a:extLst>
            </p:cNvPr>
            <p:cNvSpPr/>
            <p:nvPr/>
          </p:nvSpPr>
          <p:spPr>
            <a:xfrm rot="5400000">
              <a:off x="5601964" y="1339732"/>
              <a:ext cx="1672856" cy="719324"/>
            </a:xfrm>
            <a:prstGeom prst="triangle">
              <a:avLst>
                <a:gd name="adj" fmla="val 51072"/>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27" name="Group 26">
            <a:extLst>
              <a:ext uri="{FF2B5EF4-FFF2-40B4-BE49-F238E27FC236}">
                <a16:creationId xmlns:a16="http://schemas.microsoft.com/office/drawing/2014/main" id="{F39092A8-BC52-E521-2091-2663F4BF4D15}"/>
              </a:ext>
            </a:extLst>
          </p:cNvPr>
          <p:cNvGrpSpPr/>
          <p:nvPr/>
        </p:nvGrpSpPr>
        <p:grpSpPr>
          <a:xfrm>
            <a:off x="-2488155" y="0"/>
            <a:ext cx="2803587" cy="6858000"/>
            <a:chOff x="1971235" y="0"/>
            <a:chExt cx="2803587" cy="6858000"/>
          </a:xfrm>
        </p:grpSpPr>
        <p:sp>
          <p:nvSpPr>
            <p:cNvPr id="28" name="Rectangle 27">
              <a:extLst>
                <a:ext uri="{FF2B5EF4-FFF2-40B4-BE49-F238E27FC236}">
                  <a16:creationId xmlns:a16="http://schemas.microsoft.com/office/drawing/2014/main" id="{87836C61-FB5D-7167-DEBC-A63CBDCA2F96}"/>
                </a:ext>
              </a:extLst>
            </p:cNvPr>
            <p:cNvSpPr/>
            <p:nvPr/>
          </p:nvSpPr>
          <p:spPr>
            <a:xfrm>
              <a:off x="2042724" y="0"/>
              <a:ext cx="2015656" cy="6858000"/>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9" name="Rectangle 28">
              <a:extLst>
                <a:ext uri="{FF2B5EF4-FFF2-40B4-BE49-F238E27FC236}">
                  <a16:creationId xmlns:a16="http://schemas.microsoft.com/office/drawing/2014/main" id="{A4138A9D-232F-F735-D50B-DA0B9831F0CE}"/>
                </a:ext>
              </a:extLst>
            </p:cNvPr>
            <p:cNvSpPr/>
            <p:nvPr/>
          </p:nvSpPr>
          <p:spPr>
            <a:xfrm>
              <a:off x="1971235" y="507498"/>
              <a:ext cx="2167791"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lIns="91440" tIns="45720" rIns="91440" bIns="45720">
              <a:spAutoFit/>
            </a:bodyPr>
            <a:lstStyle/>
            <a:p>
              <a:pPr algn="ctr"/>
              <a:r>
                <a:rPr lang="en-GB" sz="13800" b="1" cap="none" spc="0" dirty="0">
                  <a:ln w="12700" cmpd="sng">
                    <a:noFill/>
                    <a:prstDash val="solid"/>
                  </a:ln>
                  <a:solidFill>
                    <a:schemeClr val="bg1"/>
                  </a:solidFill>
                  <a:effectLst/>
                </a:rPr>
                <a:t>B</a:t>
              </a:r>
            </a:p>
          </p:txBody>
        </p:sp>
        <p:sp>
          <p:nvSpPr>
            <p:cNvPr id="30" name="Rectangle 29">
              <a:extLst>
                <a:ext uri="{FF2B5EF4-FFF2-40B4-BE49-F238E27FC236}">
                  <a16:creationId xmlns:a16="http://schemas.microsoft.com/office/drawing/2014/main" id="{1691A724-C6A3-4926-473B-538233146E86}"/>
                </a:ext>
              </a:extLst>
            </p:cNvPr>
            <p:cNvSpPr/>
            <p:nvPr/>
          </p:nvSpPr>
          <p:spPr>
            <a:xfrm>
              <a:off x="1984788" y="2654002"/>
              <a:ext cx="2113044" cy="1107996"/>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Information, Intelligence and Evidence</a:t>
              </a:r>
            </a:p>
          </p:txBody>
        </p:sp>
        <p:sp>
          <p:nvSpPr>
            <p:cNvPr id="31" name="Isosceles Triangle 30">
              <a:extLst>
                <a:ext uri="{FF2B5EF4-FFF2-40B4-BE49-F238E27FC236}">
                  <a16:creationId xmlns:a16="http://schemas.microsoft.com/office/drawing/2014/main" id="{19657AFD-3286-15D4-B9E8-B10B67AB2CF4}"/>
                </a:ext>
              </a:extLst>
            </p:cNvPr>
            <p:cNvSpPr/>
            <p:nvPr/>
          </p:nvSpPr>
          <p:spPr>
            <a:xfrm rot="5400000">
              <a:off x="3578732" y="1339732"/>
              <a:ext cx="1672856" cy="719324"/>
            </a:xfrm>
            <a:prstGeom prst="triangle">
              <a:avLst>
                <a:gd name="adj" fmla="val 51072"/>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32" name="Group 31">
            <a:extLst>
              <a:ext uri="{FF2B5EF4-FFF2-40B4-BE49-F238E27FC236}">
                <a16:creationId xmlns:a16="http://schemas.microsoft.com/office/drawing/2014/main" id="{22E01A25-5B74-DA84-E9E6-FC78C0487585}"/>
              </a:ext>
            </a:extLst>
          </p:cNvPr>
          <p:cNvGrpSpPr/>
          <p:nvPr/>
        </p:nvGrpSpPr>
        <p:grpSpPr>
          <a:xfrm>
            <a:off x="-34215" y="0"/>
            <a:ext cx="2796263" cy="6858000"/>
            <a:chOff x="-34215" y="0"/>
            <a:chExt cx="2796263" cy="6858000"/>
          </a:xfrm>
        </p:grpSpPr>
        <p:sp>
          <p:nvSpPr>
            <p:cNvPr id="33" name="Rectangle 32">
              <a:extLst>
                <a:ext uri="{FF2B5EF4-FFF2-40B4-BE49-F238E27FC236}">
                  <a16:creationId xmlns:a16="http://schemas.microsoft.com/office/drawing/2014/main" id="{A52A053C-A673-677E-491A-CB3F27C7BB52}"/>
                </a:ext>
              </a:extLst>
            </p:cNvPr>
            <p:cNvSpPr/>
            <p:nvPr/>
          </p:nvSpPr>
          <p:spPr>
            <a:xfrm>
              <a:off x="1" y="0"/>
              <a:ext cx="204792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4" name="Rectangle 33">
              <a:extLst>
                <a:ext uri="{FF2B5EF4-FFF2-40B4-BE49-F238E27FC236}">
                  <a16:creationId xmlns:a16="http://schemas.microsoft.com/office/drawing/2014/main" id="{647F2C9C-FC85-A93F-F177-DCCE814D3B1B}"/>
                </a:ext>
              </a:extLst>
            </p:cNvPr>
            <p:cNvSpPr/>
            <p:nvPr/>
          </p:nvSpPr>
          <p:spPr>
            <a:xfrm>
              <a:off x="459368" y="555189"/>
              <a:ext cx="1282723"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A</a:t>
              </a:r>
            </a:p>
          </p:txBody>
        </p:sp>
        <p:sp>
          <p:nvSpPr>
            <p:cNvPr id="35" name="Rectangle 34">
              <a:extLst>
                <a:ext uri="{FF2B5EF4-FFF2-40B4-BE49-F238E27FC236}">
                  <a16:creationId xmlns:a16="http://schemas.microsoft.com/office/drawing/2014/main" id="{935E21E6-CAB1-D855-AB08-C8A13E2F6835}"/>
                </a:ext>
              </a:extLst>
            </p:cNvPr>
            <p:cNvSpPr/>
            <p:nvPr/>
          </p:nvSpPr>
          <p:spPr>
            <a:xfrm>
              <a:off x="-34215" y="2654002"/>
              <a:ext cx="2239727" cy="430887"/>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Introduction</a:t>
              </a:r>
            </a:p>
          </p:txBody>
        </p:sp>
        <p:sp>
          <p:nvSpPr>
            <p:cNvPr id="36" name="Isosceles Triangle 35">
              <a:extLst>
                <a:ext uri="{FF2B5EF4-FFF2-40B4-BE49-F238E27FC236}">
                  <a16:creationId xmlns:a16="http://schemas.microsoft.com/office/drawing/2014/main" id="{E775A772-4924-0DF3-609C-1B56B2F73E57}"/>
                </a:ext>
              </a:extLst>
            </p:cNvPr>
            <p:cNvSpPr/>
            <p:nvPr/>
          </p:nvSpPr>
          <p:spPr>
            <a:xfrm rot="5400000">
              <a:off x="1565958" y="1339732"/>
              <a:ext cx="1672856" cy="719324"/>
            </a:xfrm>
            <a:prstGeom prst="triangle">
              <a:avLst>
                <a:gd name="adj" fmla="val 51072"/>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2" name="Picture 1">
            <a:extLst>
              <a:ext uri="{FF2B5EF4-FFF2-40B4-BE49-F238E27FC236}">
                <a16:creationId xmlns:a16="http://schemas.microsoft.com/office/drawing/2014/main" id="{E9AE8F85-F991-8883-3FDC-393AA2908C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4321634" y="368076"/>
            <a:ext cx="5193542" cy="3166471"/>
          </a:xfrm>
          <a:prstGeom prst="rect">
            <a:avLst/>
          </a:prstGeom>
          <a:no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B002C98-693A-485B-0789-7B87AEAFECD3}"/>
              </a:ext>
            </a:extLst>
          </p:cNvPr>
          <p:cNvSpPr txBox="1"/>
          <p:nvPr/>
        </p:nvSpPr>
        <p:spPr>
          <a:xfrm>
            <a:off x="3153843" y="3814164"/>
            <a:ext cx="7529124" cy="3108543"/>
          </a:xfrm>
          <a:prstGeom prst="rect">
            <a:avLst/>
          </a:prstGeom>
          <a:noFill/>
        </p:spPr>
        <p:txBody>
          <a:bodyPr wrap="square" rtlCol="0">
            <a:spAutoFit/>
          </a:bodyPr>
          <a:lstStyle/>
          <a:p>
            <a:pPr marL="285750" indent="-285750" algn="just">
              <a:buFont typeface="Wingdings" panose="05000000000000000000" pitchFamily="2" charset="2"/>
              <a:buChar char="Ø"/>
            </a:pPr>
            <a:r>
              <a:rPr lang="en-GB" sz="2000" dirty="0"/>
              <a:t>What is policing intelligence, and how is it collected and used?</a:t>
            </a:r>
          </a:p>
          <a:p>
            <a:pPr marL="285750" indent="-285750" algn="just">
              <a:buFont typeface="Wingdings" panose="05000000000000000000" pitchFamily="2" charset="2"/>
              <a:buChar char="Ø"/>
            </a:pPr>
            <a:endParaRPr lang="en-GB" sz="2000" dirty="0"/>
          </a:p>
          <a:p>
            <a:pPr marL="285750" indent="-285750" algn="just">
              <a:buFont typeface="Wingdings" panose="05000000000000000000" pitchFamily="2" charset="2"/>
              <a:buChar char="Ø"/>
            </a:pPr>
            <a:r>
              <a:rPr lang="en-GB" sz="2000" dirty="0"/>
              <a:t>Why is integrating intelligence across operational and digital policing critical for effectiveness?</a:t>
            </a:r>
          </a:p>
          <a:p>
            <a:pPr marL="285750" indent="-285750" algn="just">
              <a:buFont typeface="Wingdings" panose="05000000000000000000" pitchFamily="2" charset="2"/>
              <a:buChar char="Ø"/>
            </a:pPr>
            <a:endParaRPr lang="en-GB" sz="2000" dirty="0"/>
          </a:p>
          <a:p>
            <a:pPr marL="285750" indent="-285750" algn="just">
              <a:buFont typeface="Wingdings" panose="05000000000000000000" pitchFamily="2" charset="2"/>
              <a:buChar char="Ø"/>
            </a:pPr>
            <a:r>
              <a:rPr lang="en-GB" sz="2000" dirty="0"/>
              <a:t>This presentation aims to critically explore how the integration of information and intelligence enhances the effectiveness of both operational and digital policing, improving crime prevention, investigations, and overall public safety.</a:t>
            </a:r>
            <a:endParaRPr lang="en-GB" sz="1600" dirty="0"/>
          </a:p>
          <a:p>
            <a:pPr marL="285750" indent="-285750" algn="just">
              <a:buFont typeface="Wingdings" panose="05000000000000000000" pitchFamily="2" charset="2"/>
              <a:buChar char="Ø"/>
            </a:pPr>
            <a:endParaRPr lang="en-GB" sz="1600" dirty="0"/>
          </a:p>
        </p:txBody>
      </p:sp>
    </p:spTree>
    <p:extLst>
      <p:ext uri="{BB962C8B-B14F-4D97-AF65-F5344CB8AC3E}">
        <p14:creationId xmlns:p14="http://schemas.microsoft.com/office/powerpoint/2010/main" val="25475631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p:cTn id="15"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p:cTn id="23"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FA699D-B623-4D74-08EB-E18AAD0A00E1}"/>
            </a:ext>
          </a:extLst>
        </p:cNvPr>
        <p:cNvGrpSpPr/>
        <p:nvPr/>
      </p:nvGrpSpPr>
      <p:grpSpPr>
        <a:xfrm>
          <a:off x="0" y="0"/>
          <a:ext cx="0" cy="0"/>
          <a:chOff x="0" y="0"/>
          <a:chExt cx="0" cy="0"/>
        </a:xfrm>
      </p:grpSpPr>
      <p:grpSp>
        <p:nvGrpSpPr>
          <p:cNvPr id="4" name="Group 3">
            <a:extLst>
              <a:ext uri="{FF2B5EF4-FFF2-40B4-BE49-F238E27FC236}">
                <a16:creationId xmlns:a16="http://schemas.microsoft.com/office/drawing/2014/main" id="{F728B9C2-B38F-FBF3-04A8-436363866ABC}"/>
              </a:ext>
            </a:extLst>
          </p:cNvPr>
          <p:cNvGrpSpPr/>
          <p:nvPr/>
        </p:nvGrpSpPr>
        <p:grpSpPr>
          <a:xfrm>
            <a:off x="-3100970" y="0"/>
            <a:ext cx="2759037" cy="6858000"/>
            <a:chOff x="10220562" y="0"/>
            <a:chExt cx="2759037" cy="6858000"/>
          </a:xfrm>
        </p:grpSpPr>
        <p:grpSp>
          <p:nvGrpSpPr>
            <p:cNvPr id="5" name="Group 4">
              <a:extLst>
                <a:ext uri="{FF2B5EF4-FFF2-40B4-BE49-F238E27FC236}">
                  <a16:creationId xmlns:a16="http://schemas.microsoft.com/office/drawing/2014/main" id="{A9CA39F8-B337-B6F9-8F9C-EBAC824C9FA2}"/>
                </a:ext>
              </a:extLst>
            </p:cNvPr>
            <p:cNvGrpSpPr/>
            <p:nvPr/>
          </p:nvGrpSpPr>
          <p:grpSpPr>
            <a:xfrm>
              <a:off x="10220562" y="0"/>
              <a:ext cx="2039713" cy="6858000"/>
              <a:chOff x="10152287" y="0"/>
              <a:chExt cx="2039713" cy="6858000"/>
            </a:xfrm>
          </p:grpSpPr>
          <p:sp>
            <p:nvSpPr>
              <p:cNvPr id="7" name="Rectangle 6">
                <a:extLst>
                  <a:ext uri="{FF2B5EF4-FFF2-40B4-BE49-F238E27FC236}">
                    <a16:creationId xmlns:a16="http://schemas.microsoft.com/office/drawing/2014/main" id="{FE2EF9A6-EF0F-9DCD-2E85-19D5FB76316E}"/>
                  </a:ext>
                </a:extLst>
              </p:cNvPr>
              <p:cNvSpPr/>
              <p:nvPr/>
            </p:nvSpPr>
            <p:spPr>
              <a:xfrm>
                <a:off x="10152287" y="0"/>
                <a:ext cx="2039713" cy="6858000"/>
              </a:xfrm>
              <a:prstGeom prst="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239F0E3D-788D-B3A6-23ED-C967EE8C82C8}"/>
                  </a:ext>
                </a:extLst>
              </p:cNvPr>
              <p:cNvSpPr/>
              <p:nvPr/>
            </p:nvSpPr>
            <p:spPr>
              <a:xfrm>
                <a:off x="10598988" y="500447"/>
                <a:ext cx="1133644"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dirty="0">
                    <a:ln w="12700" cmpd="sng">
                      <a:noFill/>
                      <a:prstDash val="solid"/>
                    </a:ln>
                    <a:solidFill>
                      <a:schemeClr val="bg1"/>
                    </a:solidFill>
                  </a:rPr>
                  <a:t>F</a:t>
                </a:r>
                <a:endParaRPr lang="en-GB" sz="13800" b="1" cap="none" spc="0" dirty="0">
                  <a:ln w="12700" cmpd="sng">
                    <a:noFill/>
                    <a:prstDash val="solid"/>
                  </a:ln>
                  <a:solidFill>
                    <a:schemeClr val="bg1"/>
                  </a:solidFill>
                  <a:effectLst/>
                </a:endParaRPr>
              </a:p>
            </p:txBody>
          </p:sp>
          <p:sp>
            <p:nvSpPr>
              <p:cNvPr id="9" name="Rectangle 8">
                <a:extLst>
                  <a:ext uri="{FF2B5EF4-FFF2-40B4-BE49-F238E27FC236}">
                    <a16:creationId xmlns:a16="http://schemas.microsoft.com/office/drawing/2014/main" id="{A44EC102-EC67-5B59-D374-B6C999C1F256}"/>
                  </a:ext>
                </a:extLst>
              </p:cNvPr>
              <p:cNvSpPr/>
              <p:nvPr/>
            </p:nvSpPr>
            <p:spPr>
              <a:xfrm>
                <a:off x="10303339" y="2651658"/>
                <a:ext cx="1761372" cy="1785104"/>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Benefits and </a:t>
                </a:r>
                <a:r>
                  <a:rPr lang="en-GB" sz="2200" b="1" dirty="0">
                    <a:ln w="12700" cmpd="sng">
                      <a:noFill/>
                      <a:prstDash val="solid"/>
                    </a:ln>
                    <a:solidFill>
                      <a:schemeClr val="bg1"/>
                    </a:solidFill>
                  </a:rPr>
                  <a:t>C</a:t>
                </a:r>
                <a:r>
                  <a:rPr lang="en-GB" sz="2200" b="1" cap="none" spc="0" dirty="0">
                    <a:ln w="12700" cmpd="sng">
                      <a:noFill/>
                      <a:prstDash val="solid"/>
                    </a:ln>
                    <a:solidFill>
                      <a:schemeClr val="bg1"/>
                    </a:solidFill>
                    <a:effectLst/>
                  </a:rPr>
                  <a:t>hallenges of Integration </a:t>
                </a:r>
              </a:p>
            </p:txBody>
          </p:sp>
        </p:grpSp>
        <p:sp>
          <p:nvSpPr>
            <p:cNvPr id="6" name="Isosceles Triangle 5">
              <a:extLst>
                <a:ext uri="{FF2B5EF4-FFF2-40B4-BE49-F238E27FC236}">
                  <a16:creationId xmlns:a16="http://schemas.microsoft.com/office/drawing/2014/main" id="{54CA8E5B-BE56-FBA6-6784-0EAC7B618403}"/>
                </a:ext>
              </a:extLst>
            </p:cNvPr>
            <p:cNvSpPr/>
            <p:nvPr/>
          </p:nvSpPr>
          <p:spPr>
            <a:xfrm rot="5400000">
              <a:off x="11783509" y="1380205"/>
              <a:ext cx="1672856" cy="719324"/>
            </a:xfrm>
            <a:prstGeom prst="triangle">
              <a:avLst>
                <a:gd name="adj" fmla="val 51072"/>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10" name="Group 9">
            <a:extLst>
              <a:ext uri="{FF2B5EF4-FFF2-40B4-BE49-F238E27FC236}">
                <a16:creationId xmlns:a16="http://schemas.microsoft.com/office/drawing/2014/main" id="{E8EE4011-EDCF-FF5F-777B-0DE010E669DF}"/>
              </a:ext>
            </a:extLst>
          </p:cNvPr>
          <p:cNvGrpSpPr/>
          <p:nvPr/>
        </p:nvGrpSpPr>
        <p:grpSpPr>
          <a:xfrm>
            <a:off x="-2940076" y="0"/>
            <a:ext cx="2852172" cy="6858000"/>
            <a:chOff x="8123834" y="0"/>
            <a:chExt cx="2852172" cy="6858000"/>
          </a:xfrm>
        </p:grpSpPr>
        <p:grpSp>
          <p:nvGrpSpPr>
            <p:cNvPr id="11" name="Group 10">
              <a:extLst>
                <a:ext uri="{FF2B5EF4-FFF2-40B4-BE49-F238E27FC236}">
                  <a16:creationId xmlns:a16="http://schemas.microsoft.com/office/drawing/2014/main" id="{F3779379-72A1-3DEA-E70C-3535470B2897}"/>
                </a:ext>
              </a:extLst>
            </p:cNvPr>
            <p:cNvGrpSpPr/>
            <p:nvPr/>
          </p:nvGrpSpPr>
          <p:grpSpPr>
            <a:xfrm>
              <a:off x="8123834" y="0"/>
              <a:ext cx="2155061" cy="6858000"/>
              <a:chOff x="8123834" y="0"/>
              <a:chExt cx="2155061" cy="6858000"/>
            </a:xfrm>
          </p:grpSpPr>
          <p:sp>
            <p:nvSpPr>
              <p:cNvPr id="13" name="Rectangle 12">
                <a:extLst>
                  <a:ext uri="{FF2B5EF4-FFF2-40B4-BE49-F238E27FC236}">
                    <a16:creationId xmlns:a16="http://schemas.microsoft.com/office/drawing/2014/main" id="{739AD7E9-CE6F-ACD4-21CD-53FAB2EF272F}"/>
                  </a:ext>
                </a:extLst>
              </p:cNvPr>
              <p:cNvSpPr/>
              <p:nvPr/>
            </p:nvSpPr>
            <p:spPr>
              <a:xfrm>
                <a:off x="8124489" y="0"/>
                <a:ext cx="2154406" cy="6858000"/>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D3103495-C404-5BAF-0120-55E8139CB3D9}"/>
                  </a:ext>
                </a:extLst>
              </p:cNvPr>
              <p:cNvSpPr/>
              <p:nvPr/>
            </p:nvSpPr>
            <p:spPr>
              <a:xfrm>
                <a:off x="8531898" y="543754"/>
                <a:ext cx="1199367"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E</a:t>
                </a:r>
              </a:p>
            </p:txBody>
          </p:sp>
          <p:sp>
            <p:nvSpPr>
              <p:cNvPr id="15" name="Rectangle 14">
                <a:extLst>
                  <a:ext uri="{FF2B5EF4-FFF2-40B4-BE49-F238E27FC236}">
                    <a16:creationId xmlns:a16="http://schemas.microsoft.com/office/drawing/2014/main" id="{6EB4A1F2-E20F-45F0-47B7-ECF3605A4383}"/>
                  </a:ext>
                </a:extLst>
              </p:cNvPr>
              <p:cNvSpPr/>
              <p:nvPr/>
            </p:nvSpPr>
            <p:spPr>
              <a:xfrm>
                <a:off x="8123834" y="2651658"/>
                <a:ext cx="2025442" cy="1446550"/>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Digital Policing and Intelligence Integration</a:t>
                </a:r>
              </a:p>
            </p:txBody>
          </p:sp>
        </p:grpSp>
        <p:sp>
          <p:nvSpPr>
            <p:cNvPr id="12" name="Isosceles Triangle 11">
              <a:extLst>
                <a:ext uri="{FF2B5EF4-FFF2-40B4-BE49-F238E27FC236}">
                  <a16:creationId xmlns:a16="http://schemas.microsoft.com/office/drawing/2014/main" id="{99487723-422C-5225-9C03-801D86F6BD7D}"/>
                </a:ext>
              </a:extLst>
            </p:cNvPr>
            <p:cNvSpPr/>
            <p:nvPr/>
          </p:nvSpPr>
          <p:spPr>
            <a:xfrm rot="5400000">
              <a:off x="9779916" y="1368943"/>
              <a:ext cx="1672856" cy="719324"/>
            </a:xfrm>
            <a:prstGeom prst="triangle">
              <a:avLst>
                <a:gd name="adj" fmla="val 51072"/>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16" name="Group 15">
            <a:extLst>
              <a:ext uri="{FF2B5EF4-FFF2-40B4-BE49-F238E27FC236}">
                <a16:creationId xmlns:a16="http://schemas.microsoft.com/office/drawing/2014/main" id="{B6B100D4-5CB8-7C8F-582A-335A6EA870C7}"/>
              </a:ext>
            </a:extLst>
          </p:cNvPr>
          <p:cNvGrpSpPr/>
          <p:nvPr/>
        </p:nvGrpSpPr>
        <p:grpSpPr>
          <a:xfrm>
            <a:off x="-2782323" y="0"/>
            <a:ext cx="2899355" cy="6858000"/>
            <a:chOff x="6055522" y="0"/>
            <a:chExt cx="2899355" cy="6858000"/>
          </a:xfrm>
        </p:grpSpPr>
        <p:grpSp>
          <p:nvGrpSpPr>
            <p:cNvPr id="17" name="Group 16">
              <a:extLst>
                <a:ext uri="{FF2B5EF4-FFF2-40B4-BE49-F238E27FC236}">
                  <a16:creationId xmlns:a16="http://schemas.microsoft.com/office/drawing/2014/main" id="{804B15D3-ADEE-16EF-6FCD-F794058AE563}"/>
                </a:ext>
              </a:extLst>
            </p:cNvPr>
            <p:cNvGrpSpPr/>
            <p:nvPr/>
          </p:nvGrpSpPr>
          <p:grpSpPr>
            <a:xfrm>
              <a:off x="6055522" y="0"/>
              <a:ext cx="2181330" cy="6858000"/>
              <a:chOff x="6055522" y="0"/>
              <a:chExt cx="2181330" cy="6858000"/>
            </a:xfrm>
          </p:grpSpPr>
          <p:sp>
            <p:nvSpPr>
              <p:cNvPr id="19" name="Rectangle 18">
                <a:extLst>
                  <a:ext uri="{FF2B5EF4-FFF2-40B4-BE49-F238E27FC236}">
                    <a16:creationId xmlns:a16="http://schemas.microsoft.com/office/drawing/2014/main" id="{C0385983-5870-B115-8FB3-5CB4B97E478B}"/>
                  </a:ext>
                </a:extLst>
              </p:cNvPr>
              <p:cNvSpPr/>
              <p:nvPr/>
            </p:nvSpPr>
            <p:spPr>
              <a:xfrm>
                <a:off x="6082446" y="0"/>
                <a:ext cx="2154406" cy="6858000"/>
              </a:xfrm>
              <a:prstGeom prst="rect">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19">
                <a:extLst>
                  <a:ext uri="{FF2B5EF4-FFF2-40B4-BE49-F238E27FC236}">
                    <a16:creationId xmlns:a16="http://schemas.microsoft.com/office/drawing/2014/main" id="{5DEF63BC-9B75-A093-E344-60C9FAA34E84}"/>
                  </a:ext>
                </a:extLst>
              </p:cNvPr>
              <p:cNvSpPr/>
              <p:nvPr/>
            </p:nvSpPr>
            <p:spPr>
              <a:xfrm>
                <a:off x="6390020" y="511097"/>
                <a:ext cx="1436612"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dirty="0">
                    <a:ln w="12700" cmpd="sng">
                      <a:noFill/>
                      <a:prstDash val="solid"/>
                    </a:ln>
                    <a:solidFill>
                      <a:schemeClr val="bg1"/>
                    </a:solidFill>
                  </a:rPr>
                  <a:t>D</a:t>
                </a:r>
                <a:endParaRPr lang="en-GB" sz="13800" b="1" cap="none" spc="0" dirty="0">
                  <a:ln w="12700" cmpd="sng">
                    <a:noFill/>
                    <a:prstDash val="solid"/>
                  </a:ln>
                  <a:solidFill>
                    <a:schemeClr val="bg1"/>
                  </a:solidFill>
                  <a:effectLst/>
                </a:endParaRPr>
              </a:p>
            </p:txBody>
          </p:sp>
          <p:sp>
            <p:nvSpPr>
              <p:cNvPr id="21" name="Rectangle 20">
                <a:extLst>
                  <a:ext uri="{FF2B5EF4-FFF2-40B4-BE49-F238E27FC236}">
                    <a16:creationId xmlns:a16="http://schemas.microsoft.com/office/drawing/2014/main" id="{7E0E5242-80D5-0537-8C68-DBABB0A21116}"/>
                  </a:ext>
                </a:extLst>
              </p:cNvPr>
              <p:cNvSpPr/>
              <p:nvPr/>
            </p:nvSpPr>
            <p:spPr>
              <a:xfrm>
                <a:off x="6055522" y="2716987"/>
                <a:ext cx="2113044" cy="1107996"/>
              </a:xfrm>
              <a:prstGeom prst="rect">
                <a:avLst/>
              </a:prstGeom>
              <a:noFill/>
              <a:ln>
                <a:noFill/>
              </a:ln>
            </p:spPr>
            <p:txBody>
              <a:bodyPr wrap="square" lIns="91440" tIns="45720" rIns="91440" bIns="45720">
                <a:spAutoFit/>
              </a:bodyPr>
              <a:lstStyle/>
              <a:p>
                <a:pPr algn="ctr"/>
                <a:r>
                  <a:rPr lang="en-GB" sz="2200" b="1" dirty="0">
                    <a:ln w="12700" cmpd="sng">
                      <a:noFill/>
                      <a:prstDash val="solid"/>
                    </a:ln>
                    <a:solidFill>
                      <a:schemeClr val="bg1"/>
                    </a:solidFill>
                  </a:rPr>
                  <a:t>Operational (Traditional) Policing</a:t>
                </a:r>
                <a:endParaRPr lang="en-GB" sz="2200" b="1" cap="none" spc="0" dirty="0">
                  <a:ln w="12700" cmpd="sng">
                    <a:noFill/>
                    <a:prstDash val="solid"/>
                  </a:ln>
                  <a:solidFill>
                    <a:schemeClr val="bg1"/>
                  </a:solidFill>
                  <a:effectLst/>
                </a:endParaRPr>
              </a:p>
            </p:txBody>
          </p:sp>
        </p:grpSp>
        <p:sp>
          <p:nvSpPr>
            <p:cNvPr id="18" name="Isosceles Triangle 17">
              <a:extLst>
                <a:ext uri="{FF2B5EF4-FFF2-40B4-BE49-F238E27FC236}">
                  <a16:creationId xmlns:a16="http://schemas.microsoft.com/office/drawing/2014/main" id="{ED530037-EF07-060D-C5D2-138F39723DD3}"/>
                </a:ext>
              </a:extLst>
            </p:cNvPr>
            <p:cNvSpPr/>
            <p:nvPr/>
          </p:nvSpPr>
          <p:spPr>
            <a:xfrm rot="5400000">
              <a:off x="7758787" y="1368943"/>
              <a:ext cx="1672856" cy="719324"/>
            </a:xfrm>
            <a:prstGeom prst="triangle">
              <a:avLst>
                <a:gd name="adj" fmla="val 51072"/>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32" name="Group 31">
            <a:extLst>
              <a:ext uri="{FF2B5EF4-FFF2-40B4-BE49-F238E27FC236}">
                <a16:creationId xmlns:a16="http://schemas.microsoft.com/office/drawing/2014/main" id="{9E17D61F-2B1E-9105-207C-C74FAE4C3860}"/>
              </a:ext>
            </a:extLst>
          </p:cNvPr>
          <p:cNvGrpSpPr/>
          <p:nvPr/>
        </p:nvGrpSpPr>
        <p:grpSpPr>
          <a:xfrm>
            <a:off x="-34215" y="0"/>
            <a:ext cx="2796263" cy="6858000"/>
            <a:chOff x="-34215" y="0"/>
            <a:chExt cx="2796263" cy="6858000"/>
          </a:xfrm>
        </p:grpSpPr>
        <p:sp>
          <p:nvSpPr>
            <p:cNvPr id="33" name="Rectangle 32">
              <a:extLst>
                <a:ext uri="{FF2B5EF4-FFF2-40B4-BE49-F238E27FC236}">
                  <a16:creationId xmlns:a16="http://schemas.microsoft.com/office/drawing/2014/main" id="{7A9CB8B2-F9EC-49D1-7A38-B2C57011200A}"/>
                </a:ext>
              </a:extLst>
            </p:cNvPr>
            <p:cNvSpPr/>
            <p:nvPr/>
          </p:nvSpPr>
          <p:spPr>
            <a:xfrm>
              <a:off x="1" y="0"/>
              <a:ext cx="204792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4" name="Rectangle 33">
              <a:extLst>
                <a:ext uri="{FF2B5EF4-FFF2-40B4-BE49-F238E27FC236}">
                  <a16:creationId xmlns:a16="http://schemas.microsoft.com/office/drawing/2014/main" id="{0C1116AD-0968-D716-D022-304211A95FDB}"/>
                </a:ext>
              </a:extLst>
            </p:cNvPr>
            <p:cNvSpPr/>
            <p:nvPr/>
          </p:nvSpPr>
          <p:spPr>
            <a:xfrm>
              <a:off x="459368" y="555189"/>
              <a:ext cx="1282723"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A</a:t>
              </a:r>
            </a:p>
          </p:txBody>
        </p:sp>
        <p:sp>
          <p:nvSpPr>
            <p:cNvPr id="35" name="Rectangle 34">
              <a:extLst>
                <a:ext uri="{FF2B5EF4-FFF2-40B4-BE49-F238E27FC236}">
                  <a16:creationId xmlns:a16="http://schemas.microsoft.com/office/drawing/2014/main" id="{C13EF690-858E-856A-93DF-7978520E6E0A}"/>
                </a:ext>
              </a:extLst>
            </p:cNvPr>
            <p:cNvSpPr/>
            <p:nvPr/>
          </p:nvSpPr>
          <p:spPr>
            <a:xfrm>
              <a:off x="-34215" y="2654002"/>
              <a:ext cx="2239727" cy="430887"/>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Introduction</a:t>
              </a:r>
            </a:p>
          </p:txBody>
        </p:sp>
        <p:sp>
          <p:nvSpPr>
            <p:cNvPr id="36" name="Isosceles Triangle 35">
              <a:extLst>
                <a:ext uri="{FF2B5EF4-FFF2-40B4-BE49-F238E27FC236}">
                  <a16:creationId xmlns:a16="http://schemas.microsoft.com/office/drawing/2014/main" id="{4B0359EF-3402-4179-4852-BB0B96EBABE3}"/>
                </a:ext>
              </a:extLst>
            </p:cNvPr>
            <p:cNvSpPr/>
            <p:nvPr/>
          </p:nvSpPr>
          <p:spPr>
            <a:xfrm rot="5400000">
              <a:off x="1565958" y="1339732"/>
              <a:ext cx="1672856" cy="719324"/>
            </a:xfrm>
            <a:prstGeom prst="triangle">
              <a:avLst>
                <a:gd name="adj" fmla="val 51072"/>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7" name="Group 26">
            <a:extLst>
              <a:ext uri="{FF2B5EF4-FFF2-40B4-BE49-F238E27FC236}">
                <a16:creationId xmlns:a16="http://schemas.microsoft.com/office/drawing/2014/main" id="{BDA3D757-57F3-8759-95A9-0391C7B82AC5}"/>
              </a:ext>
            </a:extLst>
          </p:cNvPr>
          <p:cNvGrpSpPr/>
          <p:nvPr/>
        </p:nvGrpSpPr>
        <p:grpSpPr>
          <a:xfrm>
            <a:off x="176521" y="0"/>
            <a:ext cx="2803587" cy="6858000"/>
            <a:chOff x="1971235" y="0"/>
            <a:chExt cx="2803587" cy="6858000"/>
          </a:xfrm>
        </p:grpSpPr>
        <p:sp>
          <p:nvSpPr>
            <p:cNvPr id="28" name="Rectangle 27">
              <a:extLst>
                <a:ext uri="{FF2B5EF4-FFF2-40B4-BE49-F238E27FC236}">
                  <a16:creationId xmlns:a16="http://schemas.microsoft.com/office/drawing/2014/main" id="{C8CD9440-2A35-A64A-81B4-35E475617EA9}"/>
                </a:ext>
              </a:extLst>
            </p:cNvPr>
            <p:cNvSpPr/>
            <p:nvPr/>
          </p:nvSpPr>
          <p:spPr>
            <a:xfrm>
              <a:off x="2042724" y="0"/>
              <a:ext cx="2015656" cy="6858000"/>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9" name="Rectangle 28">
              <a:extLst>
                <a:ext uri="{FF2B5EF4-FFF2-40B4-BE49-F238E27FC236}">
                  <a16:creationId xmlns:a16="http://schemas.microsoft.com/office/drawing/2014/main" id="{EF461705-5673-9D29-5412-3C88B2925BEA}"/>
                </a:ext>
              </a:extLst>
            </p:cNvPr>
            <p:cNvSpPr/>
            <p:nvPr/>
          </p:nvSpPr>
          <p:spPr>
            <a:xfrm>
              <a:off x="1971235" y="507498"/>
              <a:ext cx="2167791"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lIns="91440" tIns="45720" rIns="91440" bIns="45720">
              <a:spAutoFit/>
            </a:bodyPr>
            <a:lstStyle/>
            <a:p>
              <a:pPr algn="ctr"/>
              <a:r>
                <a:rPr lang="en-GB" sz="13800" b="1" cap="none" spc="0" dirty="0">
                  <a:ln w="12700" cmpd="sng">
                    <a:noFill/>
                    <a:prstDash val="solid"/>
                  </a:ln>
                  <a:solidFill>
                    <a:schemeClr val="bg1"/>
                  </a:solidFill>
                  <a:effectLst/>
                </a:rPr>
                <a:t>B</a:t>
              </a:r>
            </a:p>
          </p:txBody>
        </p:sp>
        <p:sp>
          <p:nvSpPr>
            <p:cNvPr id="30" name="Rectangle 29">
              <a:extLst>
                <a:ext uri="{FF2B5EF4-FFF2-40B4-BE49-F238E27FC236}">
                  <a16:creationId xmlns:a16="http://schemas.microsoft.com/office/drawing/2014/main" id="{59C5D3AA-F2C5-14E6-9A46-8969EAFA1196}"/>
                </a:ext>
              </a:extLst>
            </p:cNvPr>
            <p:cNvSpPr/>
            <p:nvPr/>
          </p:nvSpPr>
          <p:spPr>
            <a:xfrm>
              <a:off x="1984788" y="2654002"/>
              <a:ext cx="2113044" cy="1107996"/>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Information, Intelligence and Evidence</a:t>
              </a:r>
            </a:p>
          </p:txBody>
        </p:sp>
        <p:sp>
          <p:nvSpPr>
            <p:cNvPr id="31" name="Isosceles Triangle 30">
              <a:extLst>
                <a:ext uri="{FF2B5EF4-FFF2-40B4-BE49-F238E27FC236}">
                  <a16:creationId xmlns:a16="http://schemas.microsoft.com/office/drawing/2014/main" id="{C0515A5F-18B6-076B-84CC-AA002AA0DE63}"/>
                </a:ext>
              </a:extLst>
            </p:cNvPr>
            <p:cNvSpPr/>
            <p:nvPr/>
          </p:nvSpPr>
          <p:spPr>
            <a:xfrm rot="5400000">
              <a:off x="3578732" y="1339732"/>
              <a:ext cx="1672856" cy="719324"/>
            </a:xfrm>
            <a:prstGeom prst="triangle">
              <a:avLst>
                <a:gd name="adj" fmla="val 51072"/>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22" name="Group 21">
            <a:extLst>
              <a:ext uri="{FF2B5EF4-FFF2-40B4-BE49-F238E27FC236}">
                <a16:creationId xmlns:a16="http://schemas.microsoft.com/office/drawing/2014/main" id="{39305D09-7887-2F38-55DD-BBBA031C5FC7}"/>
              </a:ext>
            </a:extLst>
          </p:cNvPr>
          <p:cNvGrpSpPr/>
          <p:nvPr/>
        </p:nvGrpSpPr>
        <p:grpSpPr>
          <a:xfrm>
            <a:off x="-2815838" y="0"/>
            <a:ext cx="2786871" cy="6858000"/>
            <a:chOff x="4011183" y="0"/>
            <a:chExt cx="2786871" cy="6858000"/>
          </a:xfrm>
        </p:grpSpPr>
        <p:sp>
          <p:nvSpPr>
            <p:cNvPr id="23" name="Rectangle 22">
              <a:extLst>
                <a:ext uri="{FF2B5EF4-FFF2-40B4-BE49-F238E27FC236}">
                  <a16:creationId xmlns:a16="http://schemas.microsoft.com/office/drawing/2014/main" id="{67A89690-7D01-F328-D3C4-D9881762B32C}"/>
                </a:ext>
              </a:extLst>
            </p:cNvPr>
            <p:cNvSpPr/>
            <p:nvPr/>
          </p:nvSpPr>
          <p:spPr>
            <a:xfrm>
              <a:off x="4055261" y="0"/>
              <a:ext cx="2039713" cy="6858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Rectangle 23">
              <a:extLst>
                <a:ext uri="{FF2B5EF4-FFF2-40B4-BE49-F238E27FC236}">
                  <a16:creationId xmlns:a16="http://schemas.microsoft.com/office/drawing/2014/main" id="{9FCCDF3D-0E08-DE5D-63E6-0A75C7BF4DD2}"/>
                </a:ext>
              </a:extLst>
            </p:cNvPr>
            <p:cNvSpPr/>
            <p:nvPr/>
          </p:nvSpPr>
          <p:spPr>
            <a:xfrm>
              <a:off x="4363625" y="543754"/>
              <a:ext cx="1435008"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C</a:t>
              </a:r>
            </a:p>
          </p:txBody>
        </p:sp>
        <p:sp>
          <p:nvSpPr>
            <p:cNvPr id="25" name="Rectangle 24">
              <a:extLst>
                <a:ext uri="{FF2B5EF4-FFF2-40B4-BE49-F238E27FC236}">
                  <a16:creationId xmlns:a16="http://schemas.microsoft.com/office/drawing/2014/main" id="{47EC6886-80B8-3326-E7EA-F35F0080C890}"/>
                </a:ext>
              </a:extLst>
            </p:cNvPr>
            <p:cNvSpPr/>
            <p:nvPr/>
          </p:nvSpPr>
          <p:spPr>
            <a:xfrm>
              <a:off x="4011183" y="2654002"/>
              <a:ext cx="2113044" cy="1446550"/>
            </a:xfrm>
            <a:prstGeom prst="rect">
              <a:avLst/>
            </a:prstGeom>
            <a:noFill/>
            <a:ln>
              <a:noFill/>
            </a:ln>
          </p:spPr>
          <p:txBody>
            <a:bodyPr wrap="square" lIns="91440" tIns="45720" rIns="91440" bIns="45720">
              <a:spAutoFit/>
            </a:bodyPr>
            <a:lstStyle/>
            <a:p>
              <a:pPr algn="ctr"/>
              <a:r>
                <a:rPr lang="en-GB" sz="2200" b="1" dirty="0">
                  <a:ln w="12700" cmpd="sng">
                    <a:noFill/>
                    <a:prstDash val="solid"/>
                  </a:ln>
                  <a:solidFill>
                    <a:schemeClr val="bg1"/>
                  </a:solidFill>
                </a:rPr>
                <a:t>Intelligence Gathering and Community Information</a:t>
              </a:r>
              <a:endParaRPr lang="en-GB" sz="2200" b="1" cap="none" spc="0" dirty="0">
                <a:ln w="12700" cmpd="sng">
                  <a:noFill/>
                  <a:prstDash val="solid"/>
                </a:ln>
                <a:solidFill>
                  <a:schemeClr val="bg1"/>
                </a:solidFill>
                <a:effectLst/>
              </a:endParaRPr>
            </a:p>
          </p:txBody>
        </p:sp>
        <p:sp>
          <p:nvSpPr>
            <p:cNvPr id="26" name="Isosceles Triangle 25">
              <a:extLst>
                <a:ext uri="{FF2B5EF4-FFF2-40B4-BE49-F238E27FC236}">
                  <a16:creationId xmlns:a16="http://schemas.microsoft.com/office/drawing/2014/main" id="{BFD3A351-8593-4192-29DF-BF5DC4F9E3F9}"/>
                </a:ext>
              </a:extLst>
            </p:cNvPr>
            <p:cNvSpPr/>
            <p:nvPr/>
          </p:nvSpPr>
          <p:spPr>
            <a:xfrm rot="5400000">
              <a:off x="5601964" y="1339732"/>
              <a:ext cx="1672856" cy="719324"/>
            </a:xfrm>
            <a:prstGeom prst="triangle">
              <a:avLst>
                <a:gd name="adj" fmla="val 51072"/>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2" name="Group 1">
            <a:extLst>
              <a:ext uri="{FF2B5EF4-FFF2-40B4-BE49-F238E27FC236}">
                <a16:creationId xmlns:a16="http://schemas.microsoft.com/office/drawing/2014/main" id="{FD17D9C6-282F-4B2A-6927-BF0E42DC9E02}"/>
              </a:ext>
            </a:extLst>
          </p:cNvPr>
          <p:cNvGrpSpPr/>
          <p:nvPr/>
        </p:nvGrpSpPr>
        <p:grpSpPr>
          <a:xfrm>
            <a:off x="2996263" y="1358343"/>
            <a:ext cx="8736369" cy="4163838"/>
            <a:chOff x="3021280" y="1489496"/>
            <a:chExt cx="8736369" cy="4163838"/>
          </a:xfrm>
        </p:grpSpPr>
        <p:sp>
          <p:nvSpPr>
            <p:cNvPr id="3" name="Oval 2">
              <a:extLst>
                <a:ext uri="{FF2B5EF4-FFF2-40B4-BE49-F238E27FC236}">
                  <a16:creationId xmlns:a16="http://schemas.microsoft.com/office/drawing/2014/main" id="{011DDDBC-E582-1244-E9E0-D78B494B073E}"/>
                </a:ext>
              </a:extLst>
            </p:cNvPr>
            <p:cNvSpPr/>
            <p:nvPr/>
          </p:nvSpPr>
          <p:spPr>
            <a:xfrm>
              <a:off x="8648162" y="1507875"/>
              <a:ext cx="2196000" cy="2196000"/>
            </a:xfrm>
            <a:prstGeom prst="ellipse">
              <a:avLst/>
            </a:prstGeom>
            <a:solidFill>
              <a:schemeClr val="bg2">
                <a:lumMod val="7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0">
              <a:scrgbClr r="0" g="0" b="0"/>
            </a:lnRef>
            <a:fillRef idx="1">
              <a:schemeClr val="accent2">
                <a:hueOff val="0"/>
                <a:satOff val="0"/>
                <a:lumOff val="0"/>
                <a:alphaOff val="0"/>
              </a:schemeClr>
            </a:fillRef>
            <a:effectRef idx="2">
              <a:scrgbClr r="0" g="0" b="0"/>
            </a:effectRef>
            <a:fontRef idx="minor"/>
          </p:style>
          <p:txBody>
            <a:bodyPr/>
            <a:lstStyle/>
            <a:p>
              <a:endParaRPr lang="en-GB" dirty="0"/>
            </a:p>
          </p:txBody>
        </p:sp>
        <p:grpSp>
          <p:nvGrpSpPr>
            <p:cNvPr id="37" name="Group 36">
              <a:extLst>
                <a:ext uri="{FF2B5EF4-FFF2-40B4-BE49-F238E27FC236}">
                  <a16:creationId xmlns:a16="http://schemas.microsoft.com/office/drawing/2014/main" id="{B571DAD6-2C28-7A3A-4B2F-A9F8CCDF449E}"/>
                </a:ext>
              </a:extLst>
            </p:cNvPr>
            <p:cNvGrpSpPr/>
            <p:nvPr/>
          </p:nvGrpSpPr>
          <p:grpSpPr>
            <a:xfrm>
              <a:off x="3021280" y="1489496"/>
              <a:ext cx="8736369" cy="4163838"/>
              <a:chOff x="3021280" y="1489496"/>
              <a:chExt cx="8736369" cy="4163838"/>
            </a:xfrm>
          </p:grpSpPr>
          <p:sp>
            <p:nvSpPr>
              <p:cNvPr id="38" name="Oval 37">
                <a:extLst>
                  <a:ext uri="{FF2B5EF4-FFF2-40B4-BE49-F238E27FC236}">
                    <a16:creationId xmlns:a16="http://schemas.microsoft.com/office/drawing/2014/main" id="{59E37CD2-22D6-5FE3-5833-EDF3328B813F}"/>
                  </a:ext>
                </a:extLst>
              </p:cNvPr>
              <p:cNvSpPr/>
              <p:nvPr/>
            </p:nvSpPr>
            <p:spPr>
              <a:xfrm>
                <a:off x="4020279" y="1489496"/>
                <a:ext cx="2196000" cy="2196000"/>
              </a:xfrm>
              <a:prstGeom prst="ellipse">
                <a:avLst/>
              </a:prstGeom>
              <a:solidFill>
                <a:schemeClr val="accent1">
                  <a:lumMod val="40000"/>
                  <a:lumOff val="6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0">
                <a:scrgbClr r="0" g="0" b="0"/>
              </a:lnRef>
              <a:fillRef idx="1">
                <a:schemeClr val="accent2">
                  <a:hueOff val="0"/>
                  <a:satOff val="0"/>
                  <a:lumOff val="0"/>
                  <a:alphaOff val="0"/>
                </a:schemeClr>
              </a:fillRef>
              <a:effectRef idx="2">
                <a:scrgbClr r="0" g="0" b="0"/>
              </a:effectRef>
              <a:fontRef idx="minor"/>
            </p:style>
            <p:txBody>
              <a:bodyPr/>
              <a:lstStyle/>
              <a:p>
                <a:endParaRPr lang="en-GB" dirty="0"/>
              </a:p>
            </p:txBody>
          </p:sp>
          <p:grpSp>
            <p:nvGrpSpPr>
              <p:cNvPr id="39" name="Group 38">
                <a:extLst>
                  <a:ext uri="{FF2B5EF4-FFF2-40B4-BE49-F238E27FC236}">
                    <a16:creationId xmlns:a16="http://schemas.microsoft.com/office/drawing/2014/main" id="{EBEB4822-437C-AC6C-988C-CB708E1412F0}"/>
                  </a:ext>
                </a:extLst>
              </p:cNvPr>
              <p:cNvGrpSpPr/>
              <p:nvPr/>
            </p:nvGrpSpPr>
            <p:grpSpPr>
              <a:xfrm>
                <a:off x="3021280" y="4563466"/>
                <a:ext cx="3869210" cy="1089868"/>
                <a:chOff x="1430905" y="2662442"/>
                <a:chExt cx="3929877" cy="811691"/>
              </a:xfrm>
            </p:grpSpPr>
            <p:sp>
              <p:nvSpPr>
                <p:cNvPr id="43" name="Rectangle 42">
                  <a:extLst>
                    <a:ext uri="{FF2B5EF4-FFF2-40B4-BE49-F238E27FC236}">
                      <a16:creationId xmlns:a16="http://schemas.microsoft.com/office/drawing/2014/main" id="{5BABB51D-BC39-5258-43B5-E05499122872}"/>
                    </a:ext>
                  </a:extLst>
                </p:cNvPr>
                <p:cNvSpPr/>
                <p:nvPr/>
              </p:nvSpPr>
              <p:spPr>
                <a:xfrm>
                  <a:off x="1430905" y="2754133"/>
                  <a:ext cx="3600000" cy="72000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pPr algn="just"/>
                  <a:endParaRPr lang="en-GB"/>
                </a:p>
              </p:txBody>
            </p:sp>
            <p:sp>
              <p:nvSpPr>
                <p:cNvPr id="44" name="TextBox 43">
                  <a:extLst>
                    <a:ext uri="{FF2B5EF4-FFF2-40B4-BE49-F238E27FC236}">
                      <a16:creationId xmlns:a16="http://schemas.microsoft.com/office/drawing/2014/main" id="{AC405E23-F483-5DC7-A993-AC3108753C6F}"/>
                    </a:ext>
                  </a:extLst>
                </p:cNvPr>
                <p:cNvSpPr txBox="1"/>
                <p:nvPr/>
              </p:nvSpPr>
              <p:spPr>
                <a:xfrm>
                  <a:off x="1760783" y="2662442"/>
                  <a:ext cx="3599999" cy="72000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200" kern="1200" dirty="0">
                      <a:latin typeface="Aptos" panose="020B0004020202020204" pitchFamily="34" charset="0"/>
                      <a:cs typeface="Arial" panose="020B0604020202020204" pitchFamily="34" charset="0"/>
                    </a:rPr>
                    <a:t>What is the difference between information, intelligence and evidence in policing?</a:t>
                  </a:r>
                  <a:endParaRPr lang="en-US" sz="2200" kern="1200" dirty="0">
                    <a:latin typeface="Aptos" panose="020B0004020202020204" pitchFamily="34" charset="0"/>
                    <a:cs typeface="Arial" panose="020B0604020202020204" pitchFamily="34" charset="0"/>
                  </a:endParaRPr>
                </a:p>
              </p:txBody>
            </p:sp>
          </p:grpSp>
          <p:grpSp>
            <p:nvGrpSpPr>
              <p:cNvPr id="40" name="Group 39">
                <a:extLst>
                  <a:ext uri="{FF2B5EF4-FFF2-40B4-BE49-F238E27FC236}">
                    <a16:creationId xmlns:a16="http://schemas.microsoft.com/office/drawing/2014/main" id="{937F8B01-7C58-A77C-D332-C480F53D5F18}"/>
                  </a:ext>
                </a:extLst>
              </p:cNvPr>
              <p:cNvGrpSpPr/>
              <p:nvPr/>
            </p:nvGrpSpPr>
            <p:grpSpPr>
              <a:xfrm>
                <a:off x="7234637" y="4109470"/>
                <a:ext cx="4523012" cy="1518399"/>
                <a:chOff x="1430905" y="2754134"/>
                <a:chExt cx="4523012" cy="1518399"/>
              </a:xfrm>
            </p:grpSpPr>
            <p:sp>
              <p:nvSpPr>
                <p:cNvPr id="41" name="Rectangle 40">
                  <a:extLst>
                    <a:ext uri="{FF2B5EF4-FFF2-40B4-BE49-F238E27FC236}">
                      <a16:creationId xmlns:a16="http://schemas.microsoft.com/office/drawing/2014/main" id="{8C5115D1-B8FF-7586-183A-7FC4DD3CD05D}"/>
                    </a:ext>
                  </a:extLst>
                </p:cNvPr>
                <p:cNvSpPr/>
                <p:nvPr/>
              </p:nvSpPr>
              <p:spPr>
                <a:xfrm>
                  <a:off x="1430905" y="2754134"/>
                  <a:ext cx="3600000" cy="72000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42" name="TextBox 41">
                  <a:extLst>
                    <a:ext uri="{FF2B5EF4-FFF2-40B4-BE49-F238E27FC236}">
                      <a16:creationId xmlns:a16="http://schemas.microsoft.com/office/drawing/2014/main" id="{F89D8A59-97F4-46A6-4668-058060E0F406}"/>
                    </a:ext>
                  </a:extLst>
                </p:cNvPr>
                <p:cNvSpPr txBox="1"/>
                <p:nvPr/>
              </p:nvSpPr>
              <p:spPr>
                <a:xfrm>
                  <a:off x="1896492" y="3208130"/>
                  <a:ext cx="4057425" cy="1064403"/>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200" kern="1200" dirty="0">
                      <a:latin typeface="Aptos" panose="020B0004020202020204" pitchFamily="34" charset="0"/>
                      <a:cs typeface="Arial" panose="020B0604020202020204" pitchFamily="34" charset="0"/>
                    </a:rPr>
                    <a:t>Why is integrating information and intelligence essential for effective policing?</a:t>
                  </a:r>
                  <a:endParaRPr lang="en-US" sz="2200" kern="1200" dirty="0">
                    <a:latin typeface="Aptos" panose="020B0004020202020204" pitchFamily="34" charset="0"/>
                    <a:cs typeface="Arial" panose="020B0604020202020204" pitchFamily="34" charset="0"/>
                  </a:endParaRPr>
                </a:p>
              </p:txBody>
            </p:sp>
          </p:grpSp>
        </p:grpSp>
      </p:grpSp>
      <p:sp>
        <p:nvSpPr>
          <p:cNvPr id="45" name="Rectangle 44" descr="Cloud Computing with solid fill">
            <a:extLst>
              <a:ext uri="{FF2B5EF4-FFF2-40B4-BE49-F238E27FC236}">
                <a16:creationId xmlns:a16="http://schemas.microsoft.com/office/drawing/2014/main" id="{13483A26-0BA7-F7B3-3104-FD879F088AD9}"/>
              </a:ext>
            </a:extLst>
          </p:cNvPr>
          <p:cNvSpPr/>
          <p:nvPr/>
        </p:nvSpPr>
        <p:spPr>
          <a:xfrm>
            <a:off x="4462904" y="1844722"/>
            <a:ext cx="1260000" cy="1260000"/>
          </a:xfrm>
          <a:prstGeom prst="rect">
            <a:avLst/>
          </a:prstGeom>
          <a:blipFill>
            <a:blip r:embed="rId3">
              <a:extLst>
                <a:ext uri="{96DAC541-7B7A-43D3-8B79-37D633B846F1}">
                  <asvg:svgBlip xmlns:asvg="http://schemas.microsoft.com/office/drawing/2016/SVG/main" r:embed="rId4"/>
                </a:ext>
              </a:extLst>
            </a:blip>
            <a:srcRect/>
            <a:stretch>
              <a:fillRect/>
            </a:stretch>
          </a:blipFill>
        </p:spPr>
        <p:style>
          <a:lnRef idx="0">
            <a:schemeClr val="lt1">
              <a:alpha val="0"/>
              <a:hueOff val="0"/>
              <a:satOff val="0"/>
              <a:lumOff val="0"/>
              <a:alphaOff val="0"/>
            </a:schemeClr>
          </a:lnRef>
          <a:fillRef idx="3">
            <a:scrgbClr r="0" g="0" b="0"/>
          </a:fillRef>
          <a:effectRef idx="3">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46" name="Rectangle 45" descr="Brain in head with solid fill">
            <a:extLst>
              <a:ext uri="{FF2B5EF4-FFF2-40B4-BE49-F238E27FC236}">
                <a16:creationId xmlns:a16="http://schemas.microsoft.com/office/drawing/2014/main" id="{A7C56646-C505-33E9-4273-D361D6CD85B9}"/>
              </a:ext>
            </a:extLst>
          </p:cNvPr>
          <p:cNvSpPr/>
          <p:nvPr/>
        </p:nvSpPr>
        <p:spPr>
          <a:xfrm>
            <a:off x="9091145" y="1824889"/>
            <a:ext cx="1260000" cy="1260000"/>
          </a:xfrm>
          <a:prstGeom prst="rect">
            <a:avLst/>
          </a:prstGeom>
          <a:blipFill>
            <a:blip r:embed="rId5">
              <a:extLst>
                <a:ext uri="{96DAC541-7B7A-43D3-8B79-37D633B846F1}">
                  <asvg:svgBlip xmlns:asvg="http://schemas.microsoft.com/office/drawing/2016/SVG/main" r:embed="rId6"/>
                </a:ext>
              </a:extLst>
            </a:blip>
            <a:srcRect/>
            <a:stretch>
              <a:fillRect/>
            </a:stretch>
          </a:blipFill>
        </p:spPr>
        <p:style>
          <a:lnRef idx="0">
            <a:schemeClr val="lt1">
              <a:alpha val="0"/>
              <a:hueOff val="0"/>
              <a:satOff val="0"/>
              <a:lumOff val="0"/>
              <a:alphaOff val="0"/>
            </a:schemeClr>
          </a:lnRef>
          <a:fillRef idx="3">
            <a:scrgbClr r="0" g="0" b="0"/>
          </a:fillRef>
          <a:effectRef idx="3">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Tree>
    <p:extLst>
      <p:ext uri="{BB962C8B-B14F-4D97-AF65-F5344CB8AC3E}">
        <p14:creationId xmlns:p14="http://schemas.microsoft.com/office/powerpoint/2010/main" val="8336317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88FDB8-839E-C52E-7537-126B6269F4C4}"/>
            </a:ext>
          </a:extLst>
        </p:cNvPr>
        <p:cNvGrpSpPr/>
        <p:nvPr/>
      </p:nvGrpSpPr>
      <p:grpSpPr>
        <a:xfrm>
          <a:off x="0" y="0"/>
          <a:ext cx="0" cy="0"/>
          <a:chOff x="0" y="0"/>
          <a:chExt cx="0" cy="0"/>
        </a:xfrm>
      </p:grpSpPr>
      <p:grpSp>
        <p:nvGrpSpPr>
          <p:cNvPr id="4" name="Group 3">
            <a:extLst>
              <a:ext uri="{FF2B5EF4-FFF2-40B4-BE49-F238E27FC236}">
                <a16:creationId xmlns:a16="http://schemas.microsoft.com/office/drawing/2014/main" id="{841058FB-C859-11C2-4E76-104F84A18989}"/>
              </a:ext>
            </a:extLst>
          </p:cNvPr>
          <p:cNvGrpSpPr/>
          <p:nvPr/>
        </p:nvGrpSpPr>
        <p:grpSpPr>
          <a:xfrm>
            <a:off x="-3100970" y="0"/>
            <a:ext cx="2759037" cy="6858000"/>
            <a:chOff x="10220562" y="0"/>
            <a:chExt cx="2759037" cy="6858000"/>
          </a:xfrm>
        </p:grpSpPr>
        <p:grpSp>
          <p:nvGrpSpPr>
            <p:cNvPr id="5" name="Group 4">
              <a:extLst>
                <a:ext uri="{FF2B5EF4-FFF2-40B4-BE49-F238E27FC236}">
                  <a16:creationId xmlns:a16="http://schemas.microsoft.com/office/drawing/2014/main" id="{149A0A38-4080-EA13-A4B1-E0DE0288974D}"/>
                </a:ext>
              </a:extLst>
            </p:cNvPr>
            <p:cNvGrpSpPr/>
            <p:nvPr/>
          </p:nvGrpSpPr>
          <p:grpSpPr>
            <a:xfrm>
              <a:off x="10220562" y="0"/>
              <a:ext cx="2039713" cy="6858000"/>
              <a:chOff x="10152287" y="0"/>
              <a:chExt cx="2039713" cy="6858000"/>
            </a:xfrm>
          </p:grpSpPr>
          <p:sp>
            <p:nvSpPr>
              <p:cNvPr id="7" name="Rectangle 6">
                <a:extLst>
                  <a:ext uri="{FF2B5EF4-FFF2-40B4-BE49-F238E27FC236}">
                    <a16:creationId xmlns:a16="http://schemas.microsoft.com/office/drawing/2014/main" id="{AA5B8FEF-8B81-40B9-F017-7F8BBF55F4EF}"/>
                  </a:ext>
                </a:extLst>
              </p:cNvPr>
              <p:cNvSpPr/>
              <p:nvPr/>
            </p:nvSpPr>
            <p:spPr>
              <a:xfrm>
                <a:off x="10152287" y="0"/>
                <a:ext cx="2039713" cy="6858000"/>
              </a:xfrm>
              <a:prstGeom prst="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A8EF754D-A0A8-54C0-3E80-D48AE13E219D}"/>
                  </a:ext>
                </a:extLst>
              </p:cNvPr>
              <p:cNvSpPr/>
              <p:nvPr/>
            </p:nvSpPr>
            <p:spPr>
              <a:xfrm>
                <a:off x="10598988" y="500447"/>
                <a:ext cx="1133644"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dirty="0">
                    <a:ln w="12700" cmpd="sng">
                      <a:noFill/>
                      <a:prstDash val="solid"/>
                    </a:ln>
                    <a:solidFill>
                      <a:schemeClr val="bg1"/>
                    </a:solidFill>
                  </a:rPr>
                  <a:t>F</a:t>
                </a:r>
                <a:endParaRPr lang="en-GB" sz="13800" b="1" cap="none" spc="0" dirty="0">
                  <a:ln w="12700" cmpd="sng">
                    <a:noFill/>
                    <a:prstDash val="solid"/>
                  </a:ln>
                  <a:solidFill>
                    <a:schemeClr val="bg1"/>
                  </a:solidFill>
                  <a:effectLst/>
                </a:endParaRPr>
              </a:p>
            </p:txBody>
          </p:sp>
          <p:sp>
            <p:nvSpPr>
              <p:cNvPr id="9" name="Rectangle 8">
                <a:extLst>
                  <a:ext uri="{FF2B5EF4-FFF2-40B4-BE49-F238E27FC236}">
                    <a16:creationId xmlns:a16="http://schemas.microsoft.com/office/drawing/2014/main" id="{2D777518-C54B-549D-81BD-CFDE524182DC}"/>
                  </a:ext>
                </a:extLst>
              </p:cNvPr>
              <p:cNvSpPr/>
              <p:nvPr/>
            </p:nvSpPr>
            <p:spPr>
              <a:xfrm>
                <a:off x="10303339" y="2651658"/>
                <a:ext cx="1761372" cy="1785104"/>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Benefits and </a:t>
                </a:r>
                <a:r>
                  <a:rPr lang="en-GB" sz="2200" b="1" dirty="0">
                    <a:ln w="12700" cmpd="sng">
                      <a:noFill/>
                      <a:prstDash val="solid"/>
                    </a:ln>
                    <a:solidFill>
                      <a:schemeClr val="bg1"/>
                    </a:solidFill>
                  </a:rPr>
                  <a:t>C</a:t>
                </a:r>
                <a:r>
                  <a:rPr lang="en-GB" sz="2200" b="1" cap="none" spc="0" dirty="0">
                    <a:ln w="12700" cmpd="sng">
                      <a:noFill/>
                      <a:prstDash val="solid"/>
                    </a:ln>
                    <a:solidFill>
                      <a:schemeClr val="bg1"/>
                    </a:solidFill>
                    <a:effectLst/>
                  </a:rPr>
                  <a:t>hallenges of Integration </a:t>
                </a:r>
              </a:p>
            </p:txBody>
          </p:sp>
        </p:grpSp>
        <p:sp>
          <p:nvSpPr>
            <p:cNvPr id="6" name="Isosceles Triangle 5">
              <a:extLst>
                <a:ext uri="{FF2B5EF4-FFF2-40B4-BE49-F238E27FC236}">
                  <a16:creationId xmlns:a16="http://schemas.microsoft.com/office/drawing/2014/main" id="{8C18F1E5-F205-AD9D-1309-F1284D55ED20}"/>
                </a:ext>
              </a:extLst>
            </p:cNvPr>
            <p:cNvSpPr/>
            <p:nvPr/>
          </p:nvSpPr>
          <p:spPr>
            <a:xfrm rot="5400000">
              <a:off x="11783509" y="1380205"/>
              <a:ext cx="1672856" cy="719324"/>
            </a:xfrm>
            <a:prstGeom prst="triangle">
              <a:avLst>
                <a:gd name="adj" fmla="val 51072"/>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10" name="Group 9">
            <a:extLst>
              <a:ext uri="{FF2B5EF4-FFF2-40B4-BE49-F238E27FC236}">
                <a16:creationId xmlns:a16="http://schemas.microsoft.com/office/drawing/2014/main" id="{BE343809-C722-7927-39C3-59B6B584B08C}"/>
              </a:ext>
            </a:extLst>
          </p:cNvPr>
          <p:cNvGrpSpPr/>
          <p:nvPr/>
        </p:nvGrpSpPr>
        <p:grpSpPr>
          <a:xfrm>
            <a:off x="-2940076" y="0"/>
            <a:ext cx="2852172" cy="6858000"/>
            <a:chOff x="8123834" y="0"/>
            <a:chExt cx="2852172" cy="6858000"/>
          </a:xfrm>
        </p:grpSpPr>
        <p:grpSp>
          <p:nvGrpSpPr>
            <p:cNvPr id="11" name="Group 10">
              <a:extLst>
                <a:ext uri="{FF2B5EF4-FFF2-40B4-BE49-F238E27FC236}">
                  <a16:creationId xmlns:a16="http://schemas.microsoft.com/office/drawing/2014/main" id="{87D426B9-B75A-6BA0-FEB8-8448C010B25A}"/>
                </a:ext>
              </a:extLst>
            </p:cNvPr>
            <p:cNvGrpSpPr/>
            <p:nvPr/>
          </p:nvGrpSpPr>
          <p:grpSpPr>
            <a:xfrm>
              <a:off x="8123834" y="0"/>
              <a:ext cx="2155061" cy="6858000"/>
              <a:chOff x="8123834" y="0"/>
              <a:chExt cx="2155061" cy="6858000"/>
            </a:xfrm>
          </p:grpSpPr>
          <p:sp>
            <p:nvSpPr>
              <p:cNvPr id="13" name="Rectangle 12">
                <a:extLst>
                  <a:ext uri="{FF2B5EF4-FFF2-40B4-BE49-F238E27FC236}">
                    <a16:creationId xmlns:a16="http://schemas.microsoft.com/office/drawing/2014/main" id="{683BC787-24F4-C11F-528B-F694B0D33763}"/>
                  </a:ext>
                </a:extLst>
              </p:cNvPr>
              <p:cNvSpPr/>
              <p:nvPr/>
            </p:nvSpPr>
            <p:spPr>
              <a:xfrm>
                <a:off x="8124489" y="0"/>
                <a:ext cx="2154406" cy="6858000"/>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86144977-6FC4-6FDE-BE37-80B176B0D36D}"/>
                  </a:ext>
                </a:extLst>
              </p:cNvPr>
              <p:cNvSpPr/>
              <p:nvPr/>
            </p:nvSpPr>
            <p:spPr>
              <a:xfrm>
                <a:off x="8531898" y="543754"/>
                <a:ext cx="1199367"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E</a:t>
                </a:r>
              </a:p>
            </p:txBody>
          </p:sp>
          <p:sp>
            <p:nvSpPr>
              <p:cNvPr id="15" name="Rectangle 14">
                <a:extLst>
                  <a:ext uri="{FF2B5EF4-FFF2-40B4-BE49-F238E27FC236}">
                    <a16:creationId xmlns:a16="http://schemas.microsoft.com/office/drawing/2014/main" id="{D4290DCA-42C6-5AE7-3C89-5DB77B1E77B3}"/>
                  </a:ext>
                </a:extLst>
              </p:cNvPr>
              <p:cNvSpPr/>
              <p:nvPr/>
            </p:nvSpPr>
            <p:spPr>
              <a:xfrm>
                <a:off x="8123834" y="2651658"/>
                <a:ext cx="2025442" cy="1446550"/>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Digital Policing and Intelligence Integration</a:t>
                </a:r>
              </a:p>
            </p:txBody>
          </p:sp>
        </p:grpSp>
        <p:sp>
          <p:nvSpPr>
            <p:cNvPr id="12" name="Isosceles Triangle 11">
              <a:extLst>
                <a:ext uri="{FF2B5EF4-FFF2-40B4-BE49-F238E27FC236}">
                  <a16:creationId xmlns:a16="http://schemas.microsoft.com/office/drawing/2014/main" id="{50B76337-C9D8-4203-8961-095ED4341E11}"/>
                </a:ext>
              </a:extLst>
            </p:cNvPr>
            <p:cNvSpPr/>
            <p:nvPr/>
          </p:nvSpPr>
          <p:spPr>
            <a:xfrm rot="5400000">
              <a:off x="9779916" y="1368943"/>
              <a:ext cx="1672856" cy="719324"/>
            </a:xfrm>
            <a:prstGeom prst="triangle">
              <a:avLst>
                <a:gd name="adj" fmla="val 51072"/>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32" name="Group 31">
            <a:extLst>
              <a:ext uri="{FF2B5EF4-FFF2-40B4-BE49-F238E27FC236}">
                <a16:creationId xmlns:a16="http://schemas.microsoft.com/office/drawing/2014/main" id="{24CEAB2B-876B-CD19-33FF-CD7A051F79FF}"/>
              </a:ext>
            </a:extLst>
          </p:cNvPr>
          <p:cNvGrpSpPr/>
          <p:nvPr/>
        </p:nvGrpSpPr>
        <p:grpSpPr>
          <a:xfrm>
            <a:off x="-34215" y="0"/>
            <a:ext cx="2796263" cy="6858000"/>
            <a:chOff x="-34215" y="0"/>
            <a:chExt cx="2796263" cy="6858000"/>
          </a:xfrm>
        </p:grpSpPr>
        <p:sp>
          <p:nvSpPr>
            <p:cNvPr id="33" name="Rectangle 32">
              <a:extLst>
                <a:ext uri="{FF2B5EF4-FFF2-40B4-BE49-F238E27FC236}">
                  <a16:creationId xmlns:a16="http://schemas.microsoft.com/office/drawing/2014/main" id="{5E34591B-05AB-97BF-2AB9-C8D4D519D344}"/>
                </a:ext>
              </a:extLst>
            </p:cNvPr>
            <p:cNvSpPr/>
            <p:nvPr/>
          </p:nvSpPr>
          <p:spPr>
            <a:xfrm>
              <a:off x="1" y="0"/>
              <a:ext cx="204792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4" name="Rectangle 33">
              <a:extLst>
                <a:ext uri="{FF2B5EF4-FFF2-40B4-BE49-F238E27FC236}">
                  <a16:creationId xmlns:a16="http://schemas.microsoft.com/office/drawing/2014/main" id="{413BF507-AB63-3C8F-A4FF-E580D87BF5DC}"/>
                </a:ext>
              </a:extLst>
            </p:cNvPr>
            <p:cNvSpPr/>
            <p:nvPr/>
          </p:nvSpPr>
          <p:spPr>
            <a:xfrm>
              <a:off x="459368" y="555189"/>
              <a:ext cx="1282723"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A</a:t>
              </a:r>
            </a:p>
          </p:txBody>
        </p:sp>
        <p:sp>
          <p:nvSpPr>
            <p:cNvPr id="35" name="Rectangle 34">
              <a:extLst>
                <a:ext uri="{FF2B5EF4-FFF2-40B4-BE49-F238E27FC236}">
                  <a16:creationId xmlns:a16="http://schemas.microsoft.com/office/drawing/2014/main" id="{1C742EE9-8915-9E65-80C2-7AE107059B50}"/>
                </a:ext>
              </a:extLst>
            </p:cNvPr>
            <p:cNvSpPr/>
            <p:nvPr/>
          </p:nvSpPr>
          <p:spPr>
            <a:xfrm>
              <a:off x="-34215" y="2654002"/>
              <a:ext cx="2239727" cy="430887"/>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Introduction</a:t>
              </a:r>
            </a:p>
          </p:txBody>
        </p:sp>
        <p:sp>
          <p:nvSpPr>
            <p:cNvPr id="36" name="Isosceles Triangle 35">
              <a:extLst>
                <a:ext uri="{FF2B5EF4-FFF2-40B4-BE49-F238E27FC236}">
                  <a16:creationId xmlns:a16="http://schemas.microsoft.com/office/drawing/2014/main" id="{69027BA5-F8DE-A6EE-5930-68309181202B}"/>
                </a:ext>
              </a:extLst>
            </p:cNvPr>
            <p:cNvSpPr/>
            <p:nvPr/>
          </p:nvSpPr>
          <p:spPr>
            <a:xfrm rot="5400000">
              <a:off x="1565958" y="1339732"/>
              <a:ext cx="1672856" cy="719324"/>
            </a:xfrm>
            <a:prstGeom prst="triangle">
              <a:avLst>
                <a:gd name="adj" fmla="val 51072"/>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7" name="Group 26">
            <a:extLst>
              <a:ext uri="{FF2B5EF4-FFF2-40B4-BE49-F238E27FC236}">
                <a16:creationId xmlns:a16="http://schemas.microsoft.com/office/drawing/2014/main" id="{F2E20DAC-CDE8-297F-0D16-EA42550752ED}"/>
              </a:ext>
            </a:extLst>
          </p:cNvPr>
          <p:cNvGrpSpPr/>
          <p:nvPr/>
        </p:nvGrpSpPr>
        <p:grpSpPr>
          <a:xfrm>
            <a:off x="176521" y="0"/>
            <a:ext cx="2803587" cy="6858000"/>
            <a:chOff x="1971235" y="0"/>
            <a:chExt cx="2803587" cy="6858000"/>
          </a:xfrm>
        </p:grpSpPr>
        <p:sp>
          <p:nvSpPr>
            <p:cNvPr id="28" name="Rectangle 27">
              <a:extLst>
                <a:ext uri="{FF2B5EF4-FFF2-40B4-BE49-F238E27FC236}">
                  <a16:creationId xmlns:a16="http://schemas.microsoft.com/office/drawing/2014/main" id="{347A1D21-02DC-F7DE-F88A-085DFEAEA683}"/>
                </a:ext>
              </a:extLst>
            </p:cNvPr>
            <p:cNvSpPr/>
            <p:nvPr/>
          </p:nvSpPr>
          <p:spPr>
            <a:xfrm>
              <a:off x="2042724" y="0"/>
              <a:ext cx="2015656" cy="6858000"/>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9" name="Rectangle 28">
              <a:extLst>
                <a:ext uri="{FF2B5EF4-FFF2-40B4-BE49-F238E27FC236}">
                  <a16:creationId xmlns:a16="http://schemas.microsoft.com/office/drawing/2014/main" id="{35FA2644-9863-4995-6C6F-3E4AEE7E9A29}"/>
                </a:ext>
              </a:extLst>
            </p:cNvPr>
            <p:cNvSpPr/>
            <p:nvPr/>
          </p:nvSpPr>
          <p:spPr>
            <a:xfrm>
              <a:off x="1971235" y="507498"/>
              <a:ext cx="2167791"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lIns="91440" tIns="45720" rIns="91440" bIns="45720">
              <a:spAutoFit/>
            </a:bodyPr>
            <a:lstStyle/>
            <a:p>
              <a:pPr algn="ctr"/>
              <a:r>
                <a:rPr lang="en-GB" sz="13800" b="1" cap="none" spc="0" dirty="0">
                  <a:ln w="12700" cmpd="sng">
                    <a:noFill/>
                    <a:prstDash val="solid"/>
                  </a:ln>
                  <a:solidFill>
                    <a:schemeClr val="bg1"/>
                  </a:solidFill>
                  <a:effectLst/>
                </a:rPr>
                <a:t>B</a:t>
              </a:r>
            </a:p>
          </p:txBody>
        </p:sp>
        <p:sp>
          <p:nvSpPr>
            <p:cNvPr id="30" name="Rectangle 29">
              <a:extLst>
                <a:ext uri="{FF2B5EF4-FFF2-40B4-BE49-F238E27FC236}">
                  <a16:creationId xmlns:a16="http://schemas.microsoft.com/office/drawing/2014/main" id="{1FF92CE9-7FBC-C6A9-C9C8-6456EFD8D505}"/>
                </a:ext>
              </a:extLst>
            </p:cNvPr>
            <p:cNvSpPr/>
            <p:nvPr/>
          </p:nvSpPr>
          <p:spPr>
            <a:xfrm>
              <a:off x="1984788" y="2654002"/>
              <a:ext cx="2113044" cy="1107996"/>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Information, Intelligence and Evidence</a:t>
              </a:r>
            </a:p>
          </p:txBody>
        </p:sp>
        <p:sp>
          <p:nvSpPr>
            <p:cNvPr id="31" name="Isosceles Triangle 30">
              <a:extLst>
                <a:ext uri="{FF2B5EF4-FFF2-40B4-BE49-F238E27FC236}">
                  <a16:creationId xmlns:a16="http://schemas.microsoft.com/office/drawing/2014/main" id="{CE7AB1A1-4B73-F831-4910-2BFD42838868}"/>
                </a:ext>
              </a:extLst>
            </p:cNvPr>
            <p:cNvSpPr/>
            <p:nvPr/>
          </p:nvSpPr>
          <p:spPr>
            <a:xfrm rot="5400000">
              <a:off x="3578732" y="1339732"/>
              <a:ext cx="1672856" cy="719324"/>
            </a:xfrm>
            <a:prstGeom prst="triangle">
              <a:avLst>
                <a:gd name="adj" fmla="val 51072"/>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22" name="Group 21">
            <a:extLst>
              <a:ext uri="{FF2B5EF4-FFF2-40B4-BE49-F238E27FC236}">
                <a16:creationId xmlns:a16="http://schemas.microsoft.com/office/drawing/2014/main" id="{CB776E50-461D-307C-B61B-5853F8E2F55E}"/>
              </a:ext>
            </a:extLst>
          </p:cNvPr>
          <p:cNvGrpSpPr/>
          <p:nvPr/>
        </p:nvGrpSpPr>
        <p:grpSpPr>
          <a:xfrm>
            <a:off x="458966" y="0"/>
            <a:ext cx="2786871" cy="6858000"/>
            <a:chOff x="4011183" y="0"/>
            <a:chExt cx="2786871" cy="6858000"/>
          </a:xfrm>
        </p:grpSpPr>
        <p:sp>
          <p:nvSpPr>
            <p:cNvPr id="23" name="Rectangle 22">
              <a:extLst>
                <a:ext uri="{FF2B5EF4-FFF2-40B4-BE49-F238E27FC236}">
                  <a16:creationId xmlns:a16="http://schemas.microsoft.com/office/drawing/2014/main" id="{E3422CD8-8B21-E288-6187-57E09398A672}"/>
                </a:ext>
              </a:extLst>
            </p:cNvPr>
            <p:cNvSpPr/>
            <p:nvPr/>
          </p:nvSpPr>
          <p:spPr>
            <a:xfrm>
              <a:off x="4055261" y="0"/>
              <a:ext cx="2039713" cy="6858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Rectangle 23">
              <a:extLst>
                <a:ext uri="{FF2B5EF4-FFF2-40B4-BE49-F238E27FC236}">
                  <a16:creationId xmlns:a16="http://schemas.microsoft.com/office/drawing/2014/main" id="{F888FC2C-6FA5-7178-A0A7-8F498EB7A3C7}"/>
                </a:ext>
              </a:extLst>
            </p:cNvPr>
            <p:cNvSpPr/>
            <p:nvPr/>
          </p:nvSpPr>
          <p:spPr>
            <a:xfrm>
              <a:off x="4363625" y="543754"/>
              <a:ext cx="1435008"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C</a:t>
              </a:r>
            </a:p>
          </p:txBody>
        </p:sp>
        <p:sp>
          <p:nvSpPr>
            <p:cNvPr id="25" name="Rectangle 24">
              <a:extLst>
                <a:ext uri="{FF2B5EF4-FFF2-40B4-BE49-F238E27FC236}">
                  <a16:creationId xmlns:a16="http://schemas.microsoft.com/office/drawing/2014/main" id="{3FB923A6-1B3A-419D-AFAA-CEFC6230D7E5}"/>
                </a:ext>
              </a:extLst>
            </p:cNvPr>
            <p:cNvSpPr/>
            <p:nvPr/>
          </p:nvSpPr>
          <p:spPr>
            <a:xfrm>
              <a:off x="4011183" y="2654002"/>
              <a:ext cx="2113044" cy="1446550"/>
            </a:xfrm>
            <a:prstGeom prst="rect">
              <a:avLst/>
            </a:prstGeom>
            <a:noFill/>
            <a:ln>
              <a:noFill/>
            </a:ln>
          </p:spPr>
          <p:txBody>
            <a:bodyPr wrap="square" lIns="91440" tIns="45720" rIns="91440" bIns="45720">
              <a:spAutoFit/>
            </a:bodyPr>
            <a:lstStyle/>
            <a:p>
              <a:pPr algn="ctr"/>
              <a:r>
                <a:rPr lang="en-GB" sz="2200" b="1" dirty="0">
                  <a:ln w="12700" cmpd="sng">
                    <a:noFill/>
                    <a:prstDash val="solid"/>
                  </a:ln>
                  <a:solidFill>
                    <a:schemeClr val="bg1"/>
                  </a:solidFill>
                </a:rPr>
                <a:t>Intelligence Gathering and Community Information</a:t>
              </a:r>
              <a:endParaRPr lang="en-GB" sz="2200" b="1" cap="none" spc="0" dirty="0">
                <a:ln w="12700" cmpd="sng">
                  <a:noFill/>
                  <a:prstDash val="solid"/>
                </a:ln>
                <a:solidFill>
                  <a:schemeClr val="bg1"/>
                </a:solidFill>
                <a:effectLst/>
              </a:endParaRPr>
            </a:p>
          </p:txBody>
        </p:sp>
        <p:sp>
          <p:nvSpPr>
            <p:cNvPr id="26" name="Isosceles Triangle 25">
              <a:extLst>
                <a:ext uri="{FF2B5EF4-FFF2-40B4-BE49-F238E27FC236}">
                  <a16:creationId xmlns:a16="http://schemas.microsoft.com/office/drawing/2014/main" id="{291147B9-9D14-2105-A746-5A7F2C2F866B}"/>
                </a:ext>
              </a:extLst>
            </p:cNvPr>
            <p:cNvSpPr/>
            <p:nvPr/>
          </p:nvSpPr>
          <p:spPr>
            <a:xfrm rot="5400000">
              <a:off x="5601964" y="1339732"/>
              <a:ext cx="1672856" cy="719324"/>
            </a:xfrm>
            <a:prstGeom prst="triangle">
              <a:avLst>
                <a:gd name="adj" fmla="val 51072"/>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16" name="Group 15">
            <a:extLst>
              <a:ext uri="{FF2B5EF4-FFF2-40B4-BE49-F238E27FC236}">
                <a16:creationId xmlns:a16="http://schemas.microsoft.com/office/drawing/2014/main" id="{8A8CC7BA-DB7E-1E15-AD53-B3951DD1B790}"/>
              </a:ext>
            </a:extLst>
          </p:cNvPr>
          <p:cNvGrpSpPr/>
          <p:nvPr/>
        </p:nvGrpSpPr>
        <p:grpSpPr>
          <a:xfrm>
            <a:off x="-2924087" y="0"/>
            <a:ext cx="2899355" cy="6858000"/>
            <a:chOff x="6055522" y="0"/>
            <a:chExt cx="2899355" cy="6858000"/>
          </a:xfrm>
        </p:grpSpPr>
        <p:grpSp>
          <p:nvGrpSpPr>
            <p:cNvPr id="17" name="Group 16">
              <a:extLst>
                <a:ext uri="{FF2B5EF4-FFF2-40B4-BE49-F238E27FC236}">
                  <a16:creationId xmlns:a16="http://schemas.microsoft.com/office/drawing/2014/main" id="{445137B0-0CA5-2604-8D2B-E8DF6FCDB412}"/>
                </a:ext>
              </a:extLst>
            </p:cNvPr>
            <p:cNvGrpSpPr/>
            <p:nvPr/>
          </p:nvGrpSpPr>
          <p:grpSpPr>
            <a:xfrm>
              <a:off x="6055522" y="0"/>
              <a:ext cx="2181330" cy="6858000"/>
              <a:chOff x="6055522" y="0"/>
              <a:chExt cx="2181330" cy="6858000"/>
            </a:xfrm>
          </p:grpSpPr>
          <p:sp>
            <p:nvSpPr>
              <p:cNvPr id="19" name="Rectangle 18">
                <a:extLst>
                  <a:ext uri="{FF2B5EF4-FFF2-40B4-BE49-F238E27FC236}">
                    <a16:creationId xmlns:a16="http://schemas.microsoft.com/office/drawing/2014/main" id="{F238E7D0-058C-DD2D-7CB8-6DE796D21C86}"/>
                  </a:ext>
                </a:extLst>
              </p:cNvPr>
              <p:cNvSpPr/>
              <p:nvPr/>
            </p:nvSpPr>
            <p:spPr>
              <a:xfrm>
                <a:off x="6082446" y="0"/>
                <a:ext cx="2154406" cy="6858000"/>
              </a:xfrm>
              <a:prstGeom prst="rect">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19">
                <a:extLst>
                  <a:ext uri="{FF2B5EF4-FFF2-40B4-BE49-F238E27FC236}">
                    <a16:creationId xmlns:a16="http://schemas.microsoft.com/office/drawing/2014/main" id="{E8AFACF7-ADDB-6064-A43D-098D62376731}"/>
                  </a:ext>
                </a:extLst>
              </p:cNvPr>
              <p:cNvSpPr/>
              <p:nvPr/>
            </p:nvSpPr>
            <p:spPr>
              <a:xfrm>
                <a:off x="6390020" y="511097"/>
                <a:ext cx="1436612"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dirty="0">
                    <a:ln w="12700" cmpd="sng">
                      <a:noFill/>
                      <a:prstDash val="solid"/>
                    </a:ln>
                    <a:solidFill>
                      <a:schemeClr val="bg1"/>
                    </a:solidFill>
                  </a:rPr>
                  <a:t>D</a:t>
                </a:r>
                <a:endParaRPr lang="en-GB" sz="13800" b="1" cap="none" spc="0" dirty="0">
                  <a:ln w="12700" cmpd="sng">
                    <a:noFill/>
                    <a:prstDash val="solid"/>
                  </a:ln>
                  <a:solidFill>
                    <a:schemeClr val="bg1"/>
                  </a:solidFill>
                  <a:effectLst/>
                </a:endParaRPr>
              </a:p>
            </p:txBody>
          </p:sp>
          <p:sp>
            <p:nvSpPr>
              <p:cNvPr id="21" name="Rectangle 20">
                <a:extLst>
                  <a:ext uri="{FF2B5EF4-FFF2-40B4-BE49-F238E27FC236}">
                    <a16:creationId xmlns:a16="http://schemas.microsoft.com/office/drawing/2014/main" id="{AF8692D3-44C3-7BB4-5F5A-138FC3560170}"/>
                  </a:ext>
                </a:extLst>
              </p:cNvPr>
              <p:cNvSpPr/>
              <p:nvPr/>
            </p:nvSpPr>
            <p:spPr>
              <a:xfrm>
                <a:off x="6055522" y="2716987"/>
                <a:ext cx="2113044" cy="1107996"/>
              </a:xfrm>
              <a:prstGeom prst="rect">
                <a:avLst/>
              </a:prstGeom>
              <a:noFill/>
              <a:ln>
                <a:noFill/>
              </a:ln>
            </p:spPr>
            <p:txBody>
              <a:bodyPr wrap="square" lIns="91440" tIns="45720" rIns="91440" bIns="45720">
                <a:spAutoFit/>
              </a:bodyPr>
              <a:lstStyle/>
              <a:p>
                <a:pPr algn="ctr"/>
                <a:r>
                  <a:rPr lang="en-GB" sz="2200" b="1" dirty="0">
                    <a:ln w="12700" cmpd="sng">
                      <a:noFill/>
                      <a:prstDash val="solid"/>
                    </a:ln>
                    <a:solidFill>
                      <a:schemeClr val="bg1"/>
                    </a:solidFill>
                  </a:rPr>
                  <a:t>Operational (Traditional) Policing</a:t>
                </a:r>
                <a:endParaRPr lang="en-GB" sz="2200" b="1" cap="none" spc="0" dirty="0">
                  <a:ln w="12700" cmpd="sng">
                    <a:noFill/>
                    <a:prstDash val="solid"/>
                  </a:ln>
                  <a:solidFill>
                    <a:schemeClr val="bg1"/>
                  </a:solidFill>
                  <a:effectLst/>
                </a:endParaRPr>
              </a:p>
            </p:txBody>
          </p:sp>
        </p:grpSp>
        <p:sp>
          <p:nvSpPr>
            <p:cNvPr id="18" name="Isosceles Triangle 17">
              <a:extLst>
                <a:ext uri="{FF2B5EF4-FFF2-40B4-BE49-F238E27FC236}">
                  <a16:creationId xmlns:a16="http://schemas.microsoft.com/office/drawing/2014/main" id="{96A0AF33-C9E7-C2A5-F929-2CE1438B9508}"/>
                </a:ext>
              </a:extLst>
            </p:cNvPr>
            <p:cNvSpPr/>
            <p:nvPr/>
          </p:nvSpPr>
          <p:spPr>
            <a:xfrm rot="5400000">
              <a:off x="7758787" y="1368943"/>
              <a:ext cx="1672856" cy="719324"/>
            </a:xfrm>
            <a:prstGeom prst="triangle">
              <a:avLst>
                <a:gd name="adj" fmla="val 51072"/>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 name="TextBox 1">
            <a:extLst>
              <a:ext uri="{FF2B5EF4-FFF2-40B4-BE49-F238E27FC236}">
                <a16:creationId xmlns:a16="http://schemas.microsoft.com/office/drawing/2014/main" id="{C0F14B38-096A-8EE8-0C68-B98C97CC1219}"/>
              </a:ext>
            </a:extLst>
          </p:cNvPr>
          <p:cNvSpPr txBox="1"/>
          <p:nvPr/>
        </p:nvSpPr>
        <p:spPr>
          <a:xfrm>
            <a:off x="3779112" y="530234"/>
            <a:ext cx="7810180" cy="2246769"/>
          </a:xfrm>
          <a:prstGeom prst="rect">
            <a:avLst/>
          </a:prstGeom>
          <a:noFill/>
        </p:spPr>
        <p:txBody>
          <a:bodyPr wrap="square" rtlCol="0">
            <a:spAutoFit/>
          </a:bodyPr>
          <a:lstStyle/>
          <a:p>
            <a:pPr marL="342900" indent="-342900" algn="just">
              <a:buFont typeface="Wingdings" panose="05000000000000000000" pitchFamily="2" charset="2"/>
              <a:buChar char="Ø"/>
            </a:pPr>
            <a:r>
              <a:rPr lang="en-GB" sz="2000" dirty="0"/>
              <a:t>Intelligence is gathered from multiple sources including community reports, databases, CHIS, CCTV, surveillance, and crime analysis. The National Intelligence Model (NIM) provides a structured framework, ensuring that information is prioritised, analysed, and used to support operational and digital policing. Building trust with communities encourages reporting and improves the quality of intelligence.</a:t>
            </a:r>
          </a:p>
        </p:txBody>
      </p:sp>
      <p:pic>
        <p:nvPicPr>
          <p:cNvPr id="3" name="Picture 4">
            <a:extLst>
              <a:ext uri="{FF2B5EF4-FFF2-40B4-BE49-F238E27FC236}">
                <a16:creationId xmlns:a16="http://schemas.microsoft.com/office/drawing/2014/main" id="{95FCAF20-3A3C-CFB3-7D55-A17432D7DE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5120395" y="3084889"/>
            <a:ext cx="5127613" cy="3176091"/>
          </a:xfrm>
          <a:prstGeom prst="rect">
            <a:avLst/>
          </a:prstGeom>
          <a:noFill/>
          <a:ln>
            <a:noFill/>
          </a:ln>
          <a:effectLst>
            <a:outerShdw blurRad="107950" dist="12700" dir="5400000" algn="ctr">
              <a:srgbClr val="000000"/>
            </a:outerShdw>
            <a:reflection blurRad="6350" stA="52000" endA="300" endPos="35000" dir="5400000" sy="-100000" algn="bl" rotWithShape="0"/>
          </a:effectLst>
          <a:scene3d>
            <a:camera prst="orthographicFront">
              <a:rot lat="0" lon="0" rev="0"/>
            </a:camera>
            <a:lightRig rig="soft" dir="t">
              <a:rot lat="0" lon="0" rev="0"/>
            </a:lightRig>
          </a:scene3d>
          <a:sp3d contourW="44450" prstMaterial="matte">
            <a:bevelT w="63500" h="63500" prst="artDeco"/>
            <a:contourClr>
              <a:srgbClr val="FFFFFF"/>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52092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E22B11-0316-58D4-AB61-16AD243E336B}"/>
            </a:ext>
          </a:extLst>
        </p:cNvPr>
        <p:cNvGrpSpPr/>
        <p:nvPr/>
      </p:nvGrpSpPr>
      <p:grpSpPr>
        <a:xfrm>
          <a:off x="0" y="0"/>
          <a:ext cx="0" cy="0"/>
          <a:chOff x="0" y="0"/>
          <a:chExt cx="0" cy="0"/>
        </a:xfrm>
      </p:grpSpPr>
      <p:grpSp>
        <p:nvGrpSpPr>
          <p:cNvPr id="4" name="Group 3">
            <a:extLst>
              <a:ext uri="{FF2B5EF4-FFF2-40B4-BE49-F238E27FC236}">
                <a16:creationId xmlns:a16="http://schemas.microsoft.com/office/drawing/2014/main" id="{6A059486-32F0-7375-6871-424EC4945C01}"/>
              </a:ext>
            </a:extLst>
          </p:cNvPr>
          <p:cNvGrpSpPr/>
          <p:nvPr/>
        </p:nvGrpSpPr>
        <p:grpSpPr>
          <a:xfrm>
            <a:off x="-3100970" y="0"/>
            <a:ext cx="2759037" cy="6858000"/>
            <a:chOff x="10220562" y="0"/>
            <a:chExt cx="2759037" cy="6858000"/>
          </a:xfrm>
        </p:grpSpPr>
        <p:grpSp>
          <p:nvGrpSpPr>
            <p:cNvPr id="5" name="Group 4">
              <a:extLst>
                <a:ext uri="{FF2B5EF4-FFF2-40B4-BE49-F238E27FC236}">
                  <a16:creationId xmlns:a16="http://schemas.microsoft.com/office/drawing/2014/main" id="{7ABB4DB6-45EA-037F-5F3C-7227788F8FD1}"/>
                </a:ext>
              </a:extLst>
            </p:cNvPr>
            <p:cNvGrpSpPr/>
            <p:nvPr/>
          </p:nvGrpSpPr>
          <p:grpSpPr>
            <a:xfrm>
              <a:off x="10220562" y="0"/>
              <a:ext cx="2039713" cy="6858000"/>
              <a:chOff x="10152287" y="0"/>
              <a:chExt cx="2039713" cy="6858000"/>
            </a:xfrm>
          </p:grpSpPr>
          <p:sp>
            <p:nvSpPr>
              <p:cNvPr id="7" name="Rectangle 6">
                <a:extLst>
                  <a:ext uri="{FF2B5EF4-FFF2-40B4-BE49-F238E27FC236}">
                    <a16:creationId xmlns:a16="http://schemas.microsoft.com/office/drawing/2014/main" id="{5B37931D-21B1-3477-99D6-F8F322E89032}"/>
                  </a:ext>
                </a:extLst>
              </p:cNvPr>
              <p:cNvSpPr/>
              <p:nvPr/>
            </p:nvSpPr>
            <p:spPr>
              <a:xfrm>
                <a:off x="10152287" y="0"/>
                <a:ext cx="2039713" cy="6858000"/>
              </a:xfrm>
              <a:prstGeom prst="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35A0B146-A5E7-303D-6587-E447D683F6BC}"/>
                  </a:ext>
                </a:extLst>
              </p:cNvPr>
              <p:cNvSpPr/>
              <p:nvPr/>
            </p:nvSpPr>
            <p:spPr>
              <a:xfrm>
                <a:off x="10598988" y="500447"/>
                <a:ext cx="1133644"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dirty="0">
                    <a:ln w="12700" cmpd="sng">
                      <a:noFill/>
                      <a:prstDash val="solid"/>
                    </a:ln>
                    <a:solidFill>
                      <a:schemeClr val="bg1"/>
                    </a:solidFill>
                  </a:rPr>
                  <a:t>F</a:t>
                </a:r>
                <a:endParaRPr lang="en-GB" sz="13800" b="1" cap="none" spc="0" dirty="0">
                  <a:ln w="12700" cmpd="sng">
                    <a:noFill/>
                    <a:prstDash val="solid"/>
                  </a:ln>
                  <a:solidFill>
                    <a:schemeClr val="bg1"/>
                  </a:solidFill>
                  <a:effectLst/>
                </a:endParaRPr>
              </a:p>
            </p:txBody>
          </p:sp>
          <p:sp>
            <p:nvSpPr>
              <p:cNvPr id="9" name="Rectangle 8">
                <a:extLst>
                  <a:ext uri="{FF2B5EF4-FFF2-40B4-BE49-F238E27FC236}">
                    <a16:creationId xmlns:a16="http://schemas.microsoft.com/office/drawing/2014/main" id="{71625194-654F-4ABF-4CE9-C6D90DDD5D18}"/>
                  </a:ext>
                </a:extLst>
              </p:cNvPr>
              <p:cNvSpPr/>
              <p:nvPr/>
            </p:nvSpPr>
            <p:spPr>
              <a:xfrm>
                <a:off x="10303339" y="2651658"/>
                <a:ext cx="1761372" cy="1785104"/>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Benefits and </a:t>
                </a:r>
                <a:r>
                  <a:rPr lang="en-GB" sz="2200" b="1" dirty="0">
                    <a:ln w="12700" cmpd="sng">
                      <a:noFill/>
                      <a:prstDash val="solid"/>
                    </a:ln>
                    <a:solidFill>
                      <a:schemeClr val="bg1"/>
                    </a:solidFill>
                  </a:rPr>
                  <a:t>C</a:t>
                </a:r>
                <a:r>
                  <a:rPr lang="en-GB" sz="2200" b="1" cap="none" spc="0" dirty="0">
                    <a:ln w="12700" cmpd="sng">
                      <a:noFill/>
                      <a:prstDash val="solid"/>
                    </a:ln>
                    <a:solidFill>
                      <a:schemeClr val="bg1"/>
                    </a:solidFill>
                    <a:effectLst/>
                  </a:rPr>
                  <a:t>hallenges of Integration </a:t>
                </a:r>
              </a:p>
            </p:txBody>
          </p:sp>
        </p:grpSp>
        <p:sp>
          <p:nvSpPr>
            <p:cNvPr id="6" name="Isosceles Triangle 5">
              <a:extLst>
                <a:ext uri="{FF2B5EF4-FFF2-40B4-BE49-F238E27FC236}">
                  <a16:creationId xmlns:a16="http://schemas.microsoft.com/office/drawing/2014/main" id="{AC3DF5A2-9A00-30EB-01A7-94700F9F8578}"/>
                </a:ext>
              </a:extLst>
            </p:cNvPr>
            <p:cNvSpPr/>
            <p:nvPr/>
          </p:nvSpPr>
          <p:spPr>
            <a:xfrm rot="5400000">
              <a:off x="11783509" y="1380205"/>
              <a:ext cx="1672856" cy="719324"/>
            </a:xfrm>
            <a:prstGeom prst="triangle">
              <a:avLst>
                <a:gd name="adj" fmla="val 51072"/>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32" name="Group 31">
            <a:extLst>
              <a:ext uri="{FF2B5EF4-FFF2-40B4-BE49-F238E27FC236}">
                <a16:creationId xmlns:a16="http://schemas.microsoft.com/office/drawing/2014/main" id="{EC433229-525F-03A1-3D86-D0FA3993521A}"/>
              </a:ext>
            </a:extLst>
          </p:cNvPr>
          <p:cNvGrpSpPr/>
          <p:nvPr/>
        </p:nvGrpSpPr>
        <p:grpSpPr>
          <a:xfrm>
            <a:off x="-34215" y="0"/>
            <a:ext cx="2796263" cy="6858000"/>
            <a:chOff x="-34215" y="0"/>
            <a:chExt cx="2796263" cy="6858000"/>
          </a:xfrm>
        </p:grpSpPr>
        <p:sp>
          <p:nvSpPr>
            <p:cNvPr id="33" name="Rectangle 32">
              <a:extLst>
                <a:ext uri="{FF2B5EF4-FFF2-40B4-BE49-F238E27FC236}">
                  <a16:creationId xmlns:a16="http://schemas.microsoft.com/office/drawing/2014/main" id="{672DFDB4-78E7-E3A8-BE31-42B5EE085E6B}"/>
                </a:ext>
              </a:extLst>
            </p:cNvPr>
            <p:cNvSpPr/>
            <p:nvPr/>
          </p:nvSpPr>
          <p:spPr>
            <a:xfrm>
              <a:off x="1" y="0"/>
              <a:ext cx="204792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4" name="Rectangle 33">
              <a:extLst>
                <a:ext uri="{FF2B5EF4-FFF2-40B4-BE49-F238E27FC236}">
                  <a16:creationId xmlns:a16="http://schemas.microsoft.com/office/drawing/2014/main" id="{D5B41289-559D-D602-A8B6-3CBF2A8C1980}"/>
                </a:ext>
              </a:extLst>
            </p:cNvPr>
            <p:cNvSpPr/>
            <p:nvPr/>
          </p:nvSpPr>
          <p:spPr>
            <a:xfrm>
              <a:off x="459368" y="555189"/>
              <a:ext cx="1282723"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A</a:t>
              </a:r>
            </a:p>
          </p:txBody>
        </p:sp>
        <p:sp>
          <p:nvSpPr>
            <p:cNvPr id="35" name="Rectangle 34">
              <a:extLst>
                <a:ext uri="{FF2B5EF4-FFF2-40B4-BE49-F238E27FC236}">
                  <a16:creationId xmlns:a16="http://schemas.microsoft.com/office/drawing/2014/main" id="{C669DB0C-0734-9DBA-3549-76920FAB63AD}"/>
                </a:ext>
              </a:extLst>
            </p:cNvPr>
            <p:cNvSpPr/>
            <p:nvPr/>
          </p:nvSpPr>
          <p:spPr>
            <a:xfrm>
              <a:off x="-34215" y="2654002"/>
              <a:ext cx="2239727" cy="430887"/>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Introduction</a:t>
              </a:r>
            </a:p>
          </p:txBody>
        </p:sp>
        <p:sp>
          <p:nvSpPr>
            <p:cNvPr id="36" name="Isosceles Triangle 35">
              <a:extLst>
                <a:ext uri="{FF2B5EF4-FFF2-40B4-BE49-F238E27FC236}">
                  <a16:creationId xmlns:a16="http://schemas.microsoft.com/office/drawing/2014/main" id="{DBD1C139-C885-3C67-8D68-FA2C52E94647}"/>
                </a:ext>
              </a:extLst>
            </p:cNvPr>
            <p:cNvSpPr/>
            <p:nvPr/>
          </p:nvSpPr>
          <p:spPr>
            <a:xfrm rot="5400000">
              <a:off x="1565958" y="1339732"/>
              <a:ext cx="1672856" cy="719324"/>
            </a:xfrm>
            <a:prstGeom prst="triangle">
              <a:avLst>
                <a:gd name="adj" fmla="val 51072"/>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7" name="Group 26">
            <a:extLst>
              <a:ext uri="{FF2B5EF4-FFF2-40B4-BE49-F238E27FC236}">
                <a16:creationId xmlns:a16="http://schemas.microsoft.com/office/drawing/2014/main" id="{38EDE258-DAAE-868B-7F26-509C07E3E284}"/>
              </a:ext>
            </a:extLst>
          </p:cNvPr>
          <p:cNvGrpSpPr/>
          <p:nvPr/>
        </p:nvGrpSpPr>
        <p:grpSpPr>
          <a:xfrm>
            <a:off x="176521" y="0"/>
            <a:ext cx="2803587" cy="6858000"/>
            <a:chOff x="1971235" y="0"/>
            <a:chExt cx="2803587" cy="6858000"/>
          </a:xfrm>
        </p:grpSpPr>
        <p:sp>
          <p:nvSpPr>
            <p:cNvPr id="28" name="Rectangle 27">
              <a:extLst>
                <a:ext uri="{FF2B5EF4-FFF2-40B4-BE49-F238E27FC236}">
                  <a16:creationId xmlns:a16="http://schemas.microsoft.com/office/drawing/2014/main" id="{1CD82F9F-C305-6317-C127-891B86A84287}"/>
                </a:ext>
              </a:extLst>
            </p:cNvPr>
            <p:cNvSpPr/>
            <p:nvPr/>
          </p:nvSpPr>
          <p:spPr>
            <a:xfrm>
              <a:off x="2042724" y="0"/>
              <a:ext cx="2015656" cy="6858000"/>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9" name="Rectangle 28">
              <a:extLst>
                <a:ext uri="{FF2B5EF4-FFF2-40B4-BE49-F238E27FC236}">
                  <a16:creationId xmlns:a16="http://schemas.microsoft.com/office/drawing/2014/main" id="{FC294A9C-1037-E441-041B-64E9A717E649}"/>
                </a:ext>
              </a:extLst>
            </p:cNvPr>
            <p:cNvSpPr/>
            <p:nvPr/>
          </p:nvSpPr>
          <p:spPr>
            <a:xfrm>
              <a:off x="1971235" y="507498"/>
              <a:ext cx="2167791"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lIns="91440" tIns="45720" rIns="91440" bIns="45720">
              <a:spAutoFit/>
            </a:bodyPr>
            <a:lstStyle/>
            <a:p>
              <a:pPr algn="ctr"/>
              <a:r>
                <a:rPr lang="en-GB" sz="13800" b="1" cap="none" spc="0" dirty="0">
                  <a:ln w="12700" cmpd="sng">
                    <a:noFill/>
                    <a:prstDash val="solid"/>
                  </a:ln>
                  <a:solidFill>
                    <a:schemeClr val="bg1"/>
                  </a:solidFill>
                  <a:effectLst/>
                </a:rPr>
                <a:t>B</a:t>
              </a:r>
            </a:p>
          </p:txBody>
        </p:sp>
        <p:sp>
          <p:nvSpPr>
            <p:cNvPr id="30" name="Rectangle 29">
              <a:extLst>
                <a:ext uri="{FF2B5EF4-FFF2-40B4-BE49-F238E27FC236}">
                  <a16:creationId xmlns:a16="http://schemas.microsoft.com/office/drawing/2014/main" id="{B22455EA-0D53-C3BE-E027-1C238E2E8CA3}"/>
                </a:ext>
              </a:extLst>
            </p:cNvPr>
            <p:cNvSpPr/>
            <p:nvPr/>
          </p:nvSpPr>
          <p:spPr>
            <a:xfrm>
              <a:off x="1984788" y="2654002"/>
              <a:ext cx="2113044" cy="1107996"/>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Information, Intelligence and Evidence</a:t>
              </a:r>
            </a:p>
          </p:txBody>
        </p:sp>
        <p:sp>
          <p:nvSpPr>
            <p:cNvPr id="31" name="Isosceles Triangle 30">
              <a:extLst>
                <a:ext uri="{FF2B5EF4-FFF2-40B4-BE49-F238E27FC236}">
                  <a16:creationId xmlns:a16="http://schemas.microsoft.com/office/drawing/2014/main" id="{59F5B3B7-8E60-E497-7B86-F6193A8E4A5A}"/>
                </a:ext>
              </a:extLst>
            </p:cNvPr>
            <p:cNvSpPr/>
            <p:nvPr/>
          </p:nvSpPr>
          <p:spPr>
            <a:xfrm rot="5400000">
              <a:off x="3578732" y="1339732"/>
              <a:ext cx="1672856" cy="719324"/>
            </a:xfrm>
            <a:prstGeom prst="triangle">
              <a:avLst>
                <a:gd name="adj" fmla="val 51072"/>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22" name="Group 21">
            <a:extLst>
              <a:ext uri="{FF2B5EF4-FFF2-40B4-BE49-F238E27FC236}">
                <a16:creationId xmlns:a16="http://schemas.microsoft.com/office/drawing/2014/main" id="{A8C597C0-B20D-79BB-85C3-0CF74E58B48D}"/>
              </a:ext>
            </a:extLst>
          </p:cNvPr>
          <p:cNvGrpSpPr/>
          <p:nvPr/>
        </p:nvGrpSpPr>
        <p:grpSpPr>
          <a:xfrm>
            <a:off x="458966" y="0"/>
            <a:ext cx="2786871" cy="6858000"/>
            <a:chOff x="4011183" y="0"/>
            <a:chExt cx="2786871" cy="6858000"/>
          </a:xfrm>
        </p:grpSpPr>
        <p:sp>
          <p:nvSpPr>
            <p:cNvPr id="23" name="Rectangle 22">
              <a:extLst>
                <a:ext uri="{FF2B5EF4-FFF2-40B4-BE49-F238E27FC236}">
                  <a16:creationId xmlns:a16="http://schemas.microsoft.com/office/drawing/2014/main" id="{98476E03-D386-01D6-D7F6-08659E4EEBD7}"/>
                </a:ext>
              </a:extLst>
            </p:cNvPr>
            <p:cNvSpPr/>
            <p:nvPr/>
          </p:nvSpPr>
          <p:spPr>
            <a:xfrm>
              <a:off x="4055261" y="0"/>
              <a:ext cx="2039713" cy="6858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Rectangle 23">
              <a:extLst>
                <a:ext uri="{FF2B5EF4-FFF2-40B4-BE49-F238E27FC236}">
                  <a16:creationId xmlns:a16="http://schemas.microsoft.com/office/drawing/2014/main" id="{FB593B74-8D19-AF7C-1972-4A06FF2A6B1A}"/>
                </a:ext>
              </a:extLst>
            </p:cNvPr>
            <p:cNvSpPr/>
            <p:nvPr/>
          </p:nvSpPr>
          <p:spPr>
            <a:xfrm>
              <a:off x="4363625" y="543754"/>
              <a:ext cx="1435008"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C</a:t>
              </a:r>
            </a:p>
          </p:txBody>
        </p:sp>
        <p:sp>
          <p:nvSpPr>
            <p:cNvPr id="25" name="Rectangle 24">
              <a:extLst>
                <a:ext uri="{FF2B5EF4-FFF2-40B4-BE49-F238E27FC236}">
                  <a16:creationId xmlns:a16="http://schemas.microsoft.com/office/drawing/2014/main" id="{ED77223B-9C37-2CAF-6270-501B8B9EE1F2}"/>
                </a:ext>
              </a:extLst>
            </p:cNvPr>
            <p:cNvSpPr/>
            <p:nvPr/>
          </p:nvSpPr>
          <p:spPr>
            <a:xfrm>
              <a:off x="4011183" y="2654002"/>
              <a:ext cx="2113044" cy="1446550"/>
            </a:xfrm>
            <a:prstGeom prst="rect">
              <a:avLst/>
            </a:prstGeom>
            <a:noFill/>
            <a:ln>
              <a:noFill/>
            </a:ln>
          </p:spPr>
          <p:txBody>
            <a:bodyPr wrap="square" lIns="91440" tIns="45720" rIns="91440" bIns="45720">
              <a:spAutoFit/>
            </a:bodyPr>
            <a:lstStyle/>
            <a:p>
              <a:pPr algn="ctr"/>
              <a:r>
                <a:rPr lang="en-GB" sz="2200" b="1" dirty="0">
                  <a:ln w="12700" cmpd="sng">
                    <a:noFill/>
                    <a:prstDash val="solid"/>
                  </a:ln>
                  <a:solidFill>
                    <a:schemeClr val="bg1"/>
                  </a:solidFill>
                </a:rPr>
                <a:t>Intelligence Gathering and Community Information</a:t>
              </a:r>
              <a:endParaRPr lang="en-GB" sz="2200" b="1" cap="none" spc="0" dirty="0">
                <a:ln w="12700" cmpd="sng">
                  <a:noFill/>
                  <a:prstDash val="solid"/>
                </a:ln>
                <a:solidFill>
                  <a:schemeClr val="bg1"/>
                </a:solidFill>
                <a:effectLst/>
              </a:endParaRPr>
            </a:p>
          </p:txBody>
        </p:sp>
        <p:sp>
          <p:nvSpPr>
            <p:cNvPr id="26" name="Isosceles Triangle 25">
              <a:extLst>
                <a:ext uri="{FF2B5EF4-FFF2-40B4-BE49-F238E27FC236}">
                  <a16:creationId xmlns:a16="http://schemas.microsoft.com/office/drawing/2014/main" id="{1A13F6E8-5446-E911-34BE-F6767C6F7A55}"/>
                </a:ext>
              </a:extLst>
            </p:cNvPr>
            <p:cNvSpPr/>
            <p:nvPr/>
          </p:nvSpPr>
          <p:spPr>
            <a:xfrm rot="5400000">
              <a:off x="5601964" y="1339732"/>
              <a:ext cx="1672856" cy="719324"/>
            </a:xfrm>
            <a:prstGeom prst="triangle">
              <a:avLst>
                <a:gd name="adj" fmla="val 51072"/>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16" name="Group 15">
            <a:extLst>
              <a:ext uri="{FF2B5EF4-FFF2-40B4-BE49-F238E27FC236}">
                <a16:creationId xmlns:a16="http://schemas.microsoft.com/office/drawing/2014/main" id="{C7337C62-5ADB-EE78-373D-1D2A997D7DDB}"/>
              </a:ext>
            </a:extLst>
          </p:cNvPr>
          <p:cNvGrpSpPr/>
          <p:nvPr/>
        </p:nvGrpSpPr>
        <p:grpSpPr>
          <a:xfrm>
            <a:off x="748560" y="0"/>
            <a:ext cx="2899355" cy="6858000"/>
            <a:chOff x="6055522" y="0"/>
            <a:chExt cx="2899355" cy="6858000"/>
          </a:xfrm>
        </p:grpSpPr>
        <p:grpSp>
          <p:nvGrpSpPr>
            <p:cNvPr id="17" name="Group 16">
              <a:extLst>
                <a:ext uri="{FF2B5EF4-FFF2-40B4-BE49-F238E27FC236}">
                  <a16:creationId xmlns:a16="http://schemas.microsoft.com/office/drawing/2014/main" id="{87E151AA-FE9B-D0C9-FC0B-F84FB14A8FE9}"/>
                </a:ext>
              </a:extLst>
            </p:cNvPr>
            <p:cNvGrpSpPr/>
            <p:nvPr/>
          </p:nvGrpSpPr>
          <p:grpSpPr>
            <a:xfrm>
              <a:off x="6055522" y="0"/>
              <a:ext cx="2181330" cy="6858000"/>
              <a:chOff x="6055522" y="0"/>
              <a:chExt cx="2181330" cy="6858000"/>
            </a:xfrm>
          </p:grpSpPr>
          <p:sp>
            <p:nvSpPr>
              <p:cNvPr id="19" name="Rectangle 18">
                <a:extLst>
                  <a:ext uri="{FF2B5EF4-FFF2-40B4-BE49-F238E27FC236}">
                    <a16:creationId xmlns:a16="http://schemas.microsoft.com/office/drawing/2014/main" id="{EE3C8363-1EE5-F8B0-371F-A76EC9DF10ED}"/>
                  </a:ext>
                </a:extLst>
              </p:cNvPr>
              <p:cNvSpPr/>
              <p:nvPr/>
            </p:nvSpPr>
            <p:spPr>
              <a:xfrm>
                <a:off x="6082446" y="0"/>
                <a:ext cx="2154406" cy="6858000"/>
              </a:xfrm>
              <a:prstGeom prst="rect">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19">
                <a:extLst>
                  <a:ext uri="{FF2B5EF4-FFF2-40B4-BE49-F238E27FC236}">
                    <a16:creationId xmlns:a16="http://schemas.microsoft.com/office/drawing/2014/main" id="{78603E12-D99E-AF14-91C4-C126C6FA094D}"/>
                  </a:ext>
                </a:extLst>
              </p:cNvPr>
              <p:cNvSpPr/>
              <p:nvPr/>
            </p:nvSpPr>
            <p:spPr>
              <a:xfrm>
                <a:off x="6390020" y="511097"/>
                <a:ext cx="1436612"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dirty="0">
                    <a:ln w="12700" cmpd="sng">
                      <a:noFill/>
                      <a:prstDash val="solid"/>
                    </a:ln>
                    <a:solidFill>
                      <a:schemeClr val="bg1"/>
                    </a:solidFill>
                  </a:rPr>
                  <a:t>D</a:t>
                </a:r>
                <a:endParaRPr lang="en-GB" sz="13800" b="1" cap="none" spc="0" dirty="0">
                  <a:ln w="12700" cmpd="sng">
                    <a:noFill/>
                    <a:prstDash val="solid"/>
                  </a:ln>
                  <a:solidFill>
                    <a:schemeClr val="bg1"/>
                  </a:solidFill>
                  <a:effectLst/>
                </a:endParaRPr>
              </a:p>
            </p:txBody>
          </p:sp>
          <p:sp>
            <p:nvSpPr>
              <p:cNvPr id="21" name="Rectangle 20">
                <a:extLst>
                  <a:ext uri="{FF2B5EF4-FFF2-40B4-BE49-F238E27FC236}">
                    <a16:creationId xmlns:a16="http://schemas.microsoft.com/office/drawing/2014/main" id="{70F576DA-1D43-D538-9185-07F3DCD344AF}"/>
                  </a:ext>
                </a:extLst>
              </p:cNvPr>
              <p:cNvSpPr/>
              <p:nvPr/>
            </p:nvSpPr>
            <p:spPr>
              <a:xfrm>
                <a:off x="6055522" y="2716987"/>
                <a:ext cx="2113044" cy="1107996"/>
              </a:xfrm>
              <a:prstGeom prst="rect">
                <a:avLst/>
              </a:prstGeom>
              <a:noFill/>
              <a:ln>
                <a:noFill/>
              </a:ln>
            </p:spPr>
            <p:txBody>
              <a:bodyPr wrap="square" lIns="91440" tIns="45720" rIns="91440" bIns="45720">
                <a:spAutoFit/>
              </a:bodyPr>
              <a:lstStyle/>
              <a:p>
                <a:pPr algn="ctr"/>
                <a:r>
                  <a:rPr lang="en-GB" sz="2200" b="1" dirty="0">
                    <a:ln w="12700" cmpd="sng">
                      <a:noFill/>
                      <a:prstDash val="solid"/>
                    </a:ln>
                    <a:solidFill>
                      <a:schemeClr val="bg1"/>
                    </a:solidFill>
                  </a:rPr>
                  <a:t>Operational (Traditional) Policing</a:t>
                </a:r>
                <a:endParaRPr lang="en-GB" sz="2200" b="1" cap="none" spc="0" dirty="0">
                  <a:ln w="12700" cmpd="sng">
                    <a:noFill/>
                    <a:prstDash val="solid"/>
                  </a:ln>
                  <a:solidFill>
                    <a:schemeClr val="bg1"/>
                  </a:solidFill>
                  <a:effectLst/>
                </a:endParaRPr>
              </a:p>
            </p:txBody>
          </p:sp>
        </p:grpSp>
        <p:sp>
          <p:nvSpPr>
            <p:cNvPr id="18" name="Isosceles Triangle 17">
              <a:extLst>
                <a:ext uri="{FF2B5EF4-FFF2-40B4-BE49-F238E27FC236}">
                  <a16:creationId xmlns:a16="http://schemas.microsoft.com/office/drawing/2014/main" id="{7206DCCF-F4BC-5461-762E-A9C3A60510FE}"/>
                </a:ext>
              </a:extLst>
            </p:cNvPr>
            <p:cNvSpPr/>
            <p:nvPr/>
          </p:nvSpPr>
          <p:spPr>
            <a:xfrm rot="5400000">
              <a:off x="7758787" y="1368943"/>
              <a:ext cx="1672856" cy="719324"/>
            </a:xfrm>
            <a:prstGeom prst="triangle">
              <a:avLst>
                <a:gd name="adj" fmla="val 51072"/>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10" name="Group 9">
            <a:extLst>
              <a:ext uri="{FF2B5EF4-FFF2-40B4-BE49-F238E27FC236}">
                <a16:creationId xmlns:a16="http://schemas.microsoft.com/office/drawing/2014/main" id="{FDFEBB2C-D35D-36A8-4B2B-887B0D4A1B26}"/>
              </a:ext>
            </a:extLst>
          </p:cNvPr>
          <p:cNvGrpSpPr/>
          <p:nvPr/>
        </p:nvGrpSpPr>
        <p:grpSpPr>
          <a:xfrm>
            <a:off x="-2940076" y="0"/>
            <a:ext cx="2852172" cy="6858000"/>
            <a:chOff x="8123834" y="0"/>
            <a:chExt cx="2852172" cy="6858000"/>
          </a:xfrm>
        </p:grpSpPr>
        <p:grpSp>
          <p:nvGrpSpPr>
            <p:cNvPr id="11" name="Group 10">
              <a:extLst>
                <a:ext uri="{FF2B5EF4-FFF2-40B4-BE49-F238E27FC236}">
                  <a16:creationId xmlns:a16="http://schemas.microsoft.com/office/drawing/2014/main" id="{B7047D49-04D6-F83C-5992-33DB0CD8A159}"/>
                </a:ext>
              </a:extLst>
            </p:cNvPr>
            <p:cNvGrpSpPr/>
            <p:nvPr/>
          </p:nvGrpSpPr>
          <p:grpSpPr>
            <a:xfrm>
              <a:off x="8123834" y="0"/>
              <a:ext cx="2155061" cy="6858000"/>
              <a:chOff x="8123834" y="0"/>
              <a:chExt cx="2155061" cy="6858000"/>
            </a:xfrm>
          </p:grpSpPr>
          <p:sp>
            <p:nvSpPr>
              <p:cNvPr id="13" name="Rectangle 12">
                <a:extLst>
                  <a:ext uri="{FF2B5EF4-FFF2-40B4-BE49-F238E27FC236}">
                    <a16:creationId xmlns:a16="http://schemas.microsoft.com/office/drawing/2014/main" id="{8E62C871-0BDF-4EE7-D04E-6C2AECAB1D4A}"/>
                  </a:ext>
                </a:extLst>
              </p:cNvPr>
              <p:cNvSpPr/>
              <p:nvPr/>
            </p:nvSpPr>
            <p:spPr>
              <a:xfrm>
                <a:off x="8124489" y="0"/>
                <a:ext cx="2154406" cy="6858000"/>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468E23D5-76F9-D81D-11FF-260E992E6EC8}"/>
                  </a:ext>
                </a:extLst>
              </p:cNvPr>
              <p:cNvSpPr/>
              <p:nvPr/>
            </p:nvSpPr>
            <p:spPr>
              <a:xfrm>
                <a:off x="8531898" y="543754"/>
                <a:ext cx="1199367"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E</a:t>
                </a:r>
              </a:p>
            </p:txBody>
          </p:sp>
          <p:sp>
            <p:nvSpPr>
              <p:cNvPr id="15" name="Rectangle 14">
                <a:extLst>
                  <a:ext uri="{FF2B5EF4-FFF2-40B4-BE49-F238E27FC236}">
                    <a16:creationId xmlns:a16="http://schemas.microsoft.com/office/drawing/2014/main" id="{061C9343-96A3-681C-4834-4051745BA7D0}"/>
                  </a:ext>
                </a:extLst>
              </p:cNvPr>
              <p:cNvSpPr/>
              <p:nvPr/>
            </p:nvSpPr>
            <p:spPr>
              <a:xfrm>
                <a:off x="8123834" y="2651658"/>
                <a:ext cx="2025442" cy="1446550"/>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Digital Policing and Intelligence Integration</a:t>
                </a:r>
              </a:p>
            </p:txBody>
          </p:sp>
        </p:grpSp>
        <p:sp>
          <p:nvSpPr>
            <p:cNvPr id="12" name="Isosceles Triangle 11">
              <a:extLst>
                <a:ext uri="{FF2B5EF4-FFF2-40B4-BE49-F238E27FC236}">
                  <a16:creationId xmlns:a16="http://schemas.microsoft.com/office/drawing/2014/main" id="{5F864EA9-2D92-F377-39A2-63F240E7B651}"/>
                </a:ext>
              </a:extLst>
            </p:cNvPr>
            <p:cNvSpPr/>
            <p:nvPr/>
          </p:nvSpPr>
          <p:spPr>
            <a:xfrm rot="5400000">
              <a:off x="9779916" y="1368943"/>
              <a:ext cx="1672856" cy="719324"/>
            </a:xfrm>
            <a:prstGeom prst="triangle">
              <a:avLst>
                <a:gd name="adj" fmla="val 51072"/>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aphicFrame>
        <p:nvGraphicFramePr>
          <p:cNvPr id="2" name="Content Placeholder 7">
            <a:extLst>
              <a:ext uri="{FF2B5EF4-FFF2-40B4-BE49-F238E27FC236}">
                <a16:creationId xmlns:a16="http://schemas.microsoft.com/office/drawing/2014/main" id="{9A406227-D647-C483-F83A-02528DAD4109}"/>
              </a:ext>
            </a:extLst>
          </p:cNvPr>
          <p:cNvGraphicFramePr>
            <a:graphicFrameLocks/>
          </p:cNvGraphicFramePr>
          <p:nvPr>
            <p:extLst>
              <p:ext uri="{D42A27DB-BD31-4B8C-83A1-F6EECF244321}">
                <p14:modId xmlns:p14="http://schemas.microsoft.com/office/powerpoint/2010/main" val="2832596012"/>
              </p:ext>
            </p:extLst>
          </p:nvPr>
        </p:nvGraphicFramePr>
        <p:xfrm>
          <a:off x="3507054" y="1091844"/>
          <a:ext cx="8826442" cy="46968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281635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523FDB-16E7-D224-467E-78D59D2C8B03}"/>
            </a:ext>
          </a:extLst>
        </p:cNvPr>
        <p:cNvGrpSpPr/>
        <p:nvPr/>
      </p:nvGrpSpPr>
      <p:grpSpPr>
        <a:xfrm>
          <a:off x="0" y="0"/>
          <a:ext cx="0" cy="0"/>
          <a:chOff x="0" y="0"/>
          <a:chExt cx="0" cy="0"/>
        </a:xfrm>
      </p:grpSpPr>
      <p:grpSp>
        <p:nvGrpSpPr>
          <p:cNvPr id="32" name="Group 31">
            <a:extLst>
              <a:ext uri="{FF2B5EF4-FFF2-40B4-BE49-F238E27FC236}">
                <a16:creationId xmlns:a16="http://schemas.microsoft.com/office/drawing/2014/main" id="{E23669A1-8FAD-0B96-017C-E46CB7ABB327}"/>
              </a:ext>
            </a:extLst>
          </p:cNvPr>
          <p:cNvGrpSpPr/>
          <p:nvPr/>
        </p:nvGrpSpPr>
        <p:grpSpPr>
          <a:xfrm>
            <a:off x="-34215" y="0"/>
            <a:ext cx="2796263" cy="6858000"/>
            <a:chOff x="-34215" y="0"/>
            <a:chExt cx="2796263" cy="6858000"/>
          </a:xfrm>
        </p:grpSpPr>
        <p:sp>
          <p:nvSpPr>
            <p:cNvPr id="33" name="Rectangle 32">
              <a:extLst>
                <a:ext uri="{FF2B5EF4-FFF2-40B4-BE49-F238E27FC236}">
                  <a16:creationId xmlns:a16="http://schemas.microsoft.com/office/drawing/2014/main" id="{B1D741C8-1154-2520-4514-CAD5B3EE35FF}"/>
                </a:ext>
              </a:extLst>
            </p:cNvPr>
            <p:cNvSpPr/>
            <p:nvPr/>
          </p:nvSpPr>
          <p:spPr>
            <a:xfrm>
              <a:off x="1" y="0"/>
              <a:ext cx="204792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4" name="Rectangle 33">
              <a:extLst>
                <a:ext uri="{FF2B5EF4-FFF2-40B4-BE49-F238E27FC236}">
                  <a16:creationId xmlns:a16="http://schemas.microsoft.com/office/drawing/2014/main" id="{1C810DA6-8AB7-8591-F034-35B72D6D2E1D}"/>
                </a:ext>
              </a:extLst>
            </p:cNvPr>
            <p:cNvSpPr/>
            <p:nvPr/>
          </p:nvSpPr>
          <p:spPr>
            <a:xfrm>
              <a:off x="459368" y="555189"/>
              <a:ext cx="1282723"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A</a:t>
              </a:r>
            </a:p>
          </p:txBody>
        </p:sp>
        <p:sp>
          <p:nvSpPr>
            <p:cNvPr id="35" name="Rectangle 34">
              <a:extLst>
                <a:ext uri="{FF2B5EF4-FFF2-40B4-BE49-F238E27FC236}">
                  <a16:creationId xmlns:a16="http://schemas.microsoft.com/office/drawing/2014/main" id="{7BBD1496-2509-D8D8-13AF-2882EFD72FA1}"/>
                </a:ext>
              </a:extLst>
            </p:cNvPr>
            <p:cNvSpPr/>
            <p:nvPr/>
          </p:nvSpPr>
          <p:spPr>
            <a:xfrm>
              <a:off x="-34215" y="2654002"/>
              <a:ext cx="2239727" cy="430887"/>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Introduction</a:t>
              </a:r>
            </a:p>
          </p:txBody>
        </p:sp>
        <p:sp>
          <p:nvSpPr>
            <p:cNvPr id="36" name="Isosceles Triangle 35">
              <a:extLst>
                <a:ext uri="{FF2B5EF4-FFF2-40B4-BE49-F238E27FC236}">
                  <a16:creationId xmlns:a16="http://schemas.microsoft.com/office/drawing/2014/main" id="{F1D85DF1-19C8-7DF4-2B77-C42DFAE27239}"/>
                </a:ext>
              </a:extLst>
            </p:cNvPr>
            <p:cNvSpPr/>
            <p:nvPr/>
          </p:nvSpPr>
          <p:spPr>
            <a:xfrm rot="5400000">
              <a:off x="1565958" y="1339732"/>
              <a:ext cx="1672856" cy="719324"/>
            </a:xfrm>
            <a:prstGeom prst="triangle">
              <a:avLst>
                <a:gd name="adj" fmla="val 51072"/>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7" name="Group 26">
            <a:extLst>
              <a:ext uri="{FF2B5EF4-FFF2-40B4-BE49-F238E27FC236}">
                <a16:creationId xmlns:a16="http://schemas.microsoft.com/office/drawing/2014/main" id="{A8A70F85-3DF4-9883-83CC-C1A9E6135D37}"/>
              </a:ext>
            </a:extLst>
          </p:cNvPr>
          <p:cNvGrpSpPr/>
          <p:nvPr/>
        </p:nvGrpSpPr>
        <p:grpSpPr>
          <a:xfrm>
            <a:off x="176521" y="0"/>
            <a:ext cx="2803587" cy="6858000"/>
            <a:chOff x="1971235" y="0"/>
            <a:chExt cx="2803587" cy="6858000"/>
          </a:xfrm>
        </p:grpSpPr>
        <p:sp>
          <p:nvSpPr>
            <p:cNvPr id="28" name="Rectangle 27">
              <a:extLst>
                <a:ext uri="{FF2B5EF4-FFF2-40B4-BE49-F238E27FC236}">
                  <a16:creationId xmlns:a16="http://schemas.microsoft.com/office/drawing/2014/main" id="{9E1DDD94-17F6-17EC-6A27-18252E27FA3D}"/>
                </a:ext>
              </a:extLst>
            </p:cNvPr>
            <p:cNvSpPr/>
            <p:nvPr/>
          </p:nvSpPr>
          <p:spPr>
            <a:xfrm>
              <a:off x="2042724" y="0"/>
              <a:ext cx="2015656" cy="6858000"/>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9" name="Rectangle 28">
              <a:extLst>
                <a:ext uri="{FF2B5EF4-FFF2-40B4-BE49-F238E27FC236}">
                  <a16:creationId xmlns:a16="http://schemas.microsoft.com/office/drawing/2014/main" id="{C9B98AF9-86C8-98E5-2645-9C6971256DF5}"/>
                </a:ext>
              </a:extLst>
            </p:cNvPr>
            <p:cNvSpPr/>
            <p:nvPr/>
          </p:nvSpPr>
          <p:spPr>
            <a:xfrm>
              <a:off x="1971235" y="507498"/>
              <a:ext cx="2167791"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lIns="91440" tIns="45720" rIns="91440" bIns="45720">
              <a:spAutoFit/>
            </a:bodyPr>
            <a:lstStyle/>
            <a:p>
              <a:pPr algn="ctr"/>
              <a:r>
                <a:rPr lang="en-GB" sz="13800" b="1" cap="none" spc="0" dirty="0">
                  <a:ln w="12700" cmpd="sng">
                    <a:noFill/>
                    <a:prstDash val="solid"/>
                  </a:ln>
                  <a:solidFill>
                    <a:schemeClr val="bg1"/>
                  </a:solidFill>
                  <a:effectLst/>
                </a:rPr>
                <a:t>B</a:t>
              </a:r>
            </a:p>
          </p:txBody>
        </p:sp>
        <p:sp>
          <p:nvSpPr>
            <p:cNvPr id="30" name="Rectangle 29">
              <a:extLst>
                <a:ext uri="{FF2B5EF4-FFF2-40B4-BE49-F238E27FC236}">
                  <a16:creationId xmlns:a16="http://schemas.microsoft.com/office/drawing/2014/main" id="{6845A1C3-F5C6-8084-B232-8B3F5DDBB97B}"/>
                </a:ext>
              </a:extLst>
            </p:cNvPr>
            <p:cNvSpPr/>
            <p:nvPr/>
          </p:nvSpPr>
          <p:spPr>
            <a:xfrm>
              <a:off x="1984788" y="2654002"/>
              <a:ext cx="2113044" cy="1107996"/>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Information, Intelligence and Evidence</a:t>
              </a:r>
            </a:p>
          </p:txBody>
        </p:sp>
        <p:sp>
          <p:nvSpPr>
            <p:cNvPr id="31" name="Isosceles Triangle 30">
              <a:extLst>
                <a:ext uri="{FF2B5EF4-FFF2-40B4-BE49-F238E27FC236}">
                  <a16:creationId xmlns:a16="http://schemas.microsoft.com/office/drawing/2014/main" id="{9D59EA7A-3FCB-977E-0B67-CB3898A9521E}"/>
                </a:ext>
              </a:extLst>
            </p:cNvPr>
            <p:cNvSpPr/>
            <p:nvPr/>
          </p:nvSpPr>
          <p:spPr>
            <a:xfrm rot="5400000">
              <a:off x="3578732" y="1339732"/>
              <a:ext cx="1672856" cy="719324"/>
            </a:xfrm>
            <a:prstGeom prst="triangle">
              <a:avLst>
                <a:gd name="adj" fmla="val 51072"/>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22" name="Group 21">
            <a:extLst>
              <a:ext uri="{FF2B5EF4-FFF2-40B4-BE49-F238E27FC236}">
                <a16:creationId xmlns:a16="http://schemas.microsoft.com/office/drawing/2014/main" id="{B8904C56-3433-EFD3-64E5-57C3E72BCD2D}"/>
              </a:ext>
            </a:extLst>
          </p:cNvPr>
          <p:cNvGrpSpPr/>
          <p:nvPr/>
        </p:nvGrpSpPr>
        <p:grpSpPr>
          <a:xfrm>
            <a:off x="458966" y="0"/>
            <a:ext cx="2786871" cy="6858000"/>
            <a:chOff x="4011183" y="0"/>
            <a:chExt cx="2786871" cy="6858000"/>
          </a:xfrm>
        </p:grpSpPr>
        <p:sp>
          <p:nvSpPr>
            <p:cNvPr id="23" name="Rectangle 22">
              <a:extLst>
                <a:ext uri="{FF2B5EF4-FFF2-40B4-BE49-F238E27FC236}">
                  <a16:creationId xmlns:a16="http://schemas.microsoft.com/office/drawing/2014/main" id="{6483690B-5225-4D7D-49CC-06E617D5873D}"/>
                </a:ext>
              </a:extLst>
            </p:cNvPr>
            <p:cNvSpPr/>
            <p:nvPr/>
          </p:nvSpPr>
          <p:spPr>
            <a:xfrm>
              <a:off x="4055261" y="0"/>
              <a:ext cx="2039713" cy="6858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Rectangle 23">
              <a:extLst>
                <a:ext uri="{FF2B5EF4-FFF2-40B4-BE49-F238E27FC236}">
                  <a16:creationId xmlns:a16="http://schemas.microsoft.com/office/drawing/2014/main" id="{47419D75-34A5-3652-C9B5-E4881C58D394}"/>
                </a:ext>
              </a:extLst>
            </p:cNvPr>
            <p:cNvSpPr/>
            <p:nvPr/>
          </p:nvSpPr>
          <p:spPr>
            <a:xfrm>
              <a:off x="4363625" y="543754"/>
              <a:ext cx="1435008"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C</a:t>
              </a:r>
            </a:p>
          </p:txBody>
        </p:sp>
        <p:sp>
          <p:nvSpPr>
            <p:cNvPr id="25" name="Rectangle 24">
              <a:extLst>
                <a:ext uri="{FF2B5EF4-FFF2-40B4-BE49-F238E27FC236}">
                  <a16:creationId xmlns:a16="http://schemas.microsoft.com/office/drawing/2014/main" id="{E1B67540-4F00-7B68-6FEC-3FE7C9430535}"/>
                </a:ext>
              </a:extLst>
            </p:cNvPr>
            <p:cNvSpPr/>
            <p:nvPr/>
          </p:nvSpPr>
          <p:spPr>
            <a:xfrm>
              <a:off x="4011183" y="2654002"/>
              <a:ext cx="2113044" cy="1446550"/>
            </a:xfrm>
            <a:prstGeom prst="rect">
              <a:avLst/>
            </a:prstGeom>
            <a:noFill/>
            <a:ln>
              <a:noFill/>
            </a:ln>
          </p:spPr>
          <p:txBody>
            <a:bodyPr wrap="square" lIns="91440" tIns="45720" rIns="91440" bIns="45720">
              <a:spAutoFit/>
            </a:bodyPr>
            <a:lstStyle/>
            <a:p>
              <a:pPr algn="ctr"/>
              <a:r>
                <a:rPr lang="en-GB" sz="2200" b="1" dirty="0">
                  <a:ln w="12700" cmpd="sng">
                    <a:noFill/>
                    <a:prstDash val="solid"/>
                  </a:ln>
                  <a:solidFill>
                    <a:schemeClr val="bg1"/>
                  </a:solidFill>
                </a:rPr>
                <a:t>Intelligence Gathering and Community Information</a:t>
              </a:r>
              <a:endParaRPr lang="en-GB" sz="2200" b="1" cap="none" spc="0" dirty="0">
                <a:ln w="12700" cmpd="sng">
                  <a:noFill/>
                  <a:prstDash val="solid"/>
                </a:ln>
                <a:solidFill>
                  <a:schemeClr val="bg1"/>
                </a:solidFill>
                <a:effectLst/>
              </a:endParaRPr>
            </a:p>
          </p:txBody>
        </p:sp>
        <p:sp>
          <p:nvSpPr>
            <p:cNvPr id="26" name="Isosceles Triangle 25">
              <a:extLst>
                <a:ext uri="{FF2B5EF4-FFF2-40B4-BE49-F238E27FC236}">
                  <a16:creationId xmlns:a16="http://schemas.microsoft.com/office/drawing/2014/main" id="{BBBDAE1A-B373-3AD7-D2B3-88C373675C5C}"/>
                </a:ext>
              </a:extLst>
            </p:cNvPr>
            <p:cNvSpPr/>
            <p:nvPr/>
          </p:nvSpPr>
          <p:spPr>
            <a:xfrm rot="5400000">
              <a:off x="5601964" y="1339732"/>
              <a:ext cx="1672856" cy="719324"/>
            </a:xfrm>
            <a:prstGeom prst="triangle">
              <a:avLst>
                <a:gd name="adj" fmla="val 51072"/>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16" name="Group 15">
            <a:extLst>
              <a:ext uri="{FF2B5EF4-FFF2-40B4-BE49-F238E27FC236}">
                <a16:creationId xmlns:a16="http://schemas.microsoft.com/office/drawing/2014/main" id="{38B6BC31-BA88-D472-7B67-755311A79863}"/>
              </a:ext>
            </a:extLst>
          </p:cNvPr>
          <p:cNvGrpSpPr/>
          <p:nvPr/>
        </p:nvGrpSpPr>
        <p:grpSpPr>
          <a:xfrm>
            <a:off x="748560" y="0"/>
            <a:ext cx="2899355" cy="6858000"/>
            <a:chOff x="6055522" y="0"/>
            <a:chExt cx="2899355" cy="6858000"/>
          </a:xfrm>
        </p:grpSpPr>
        <p:grpSp>
          <p:nvGrpSpPr>
            <p:cNvPr id="17" name="Group 16">
              <a:extLst>
                <a:ext uri="{FF2B5EF4-FFF2-40B4-BE49-F238E27FC236}">
                  <a16:creationId xmlns:a16="http://schemas.microsoft.com/office/drawing/2014/main" id="{6964BC44-F89A-CB6D-9CC0-6440143CB84B}"/>
                </a:ext>
              </a:extLst>
            </p:cNvPr>
            <p:cNvGrpSpPr/>
            <p:nvPr/>
          </p:nvGrpSpPr>
          <p:grpSpPr>
            <a:xfrm>
              <a:off x="6055522" y="0"/>
              <a:ext cx="2181330" cy="6858000"/>
              <a:chOff x="6055522" y="0"/>
              <a:chExt cx="2181330" cy="6858000"/>
            </a:xfrm>
          </p:grpSpPr>
          <p:sp>
            <p:nvSpPr>
              <p:cNvPr id="19" name="Rectangle 18">
                <a:extLst>
                  <a:ext uri="{FF2B5EF4-FFF2-40B4-BE49-F238E27FC236}">
                    <a16:creationId xmlns:a16="http://schemas.microsoft.com/office/drawing/2014/main" id="{9F376596-0C9A-6B0B-4E83-DA1E2ED4AC90}"/>
                  </a:ext>
                </a:extLst>
              </p:cNvPr>
              <p:cNvSpPr/>
              <p:nvPr/>
            </p:nvSpPr>
            <p:spPr>
              <a:xfrm>
                <a:off x="6082446" y="0"/>
                <a:ext cx="2154406" cy="6858000"/>
              </a:xfrm>
              <a:prstGeom prst="rect">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19">
                <a:extLst>
                  <a:ext uri="{FF2B5EF4-FFF2-40B4-BE49-F238E27FC236}">
                    <a16:creationId xmlns:a16="http://schemas.microsoft.com/office/drawing/2014/main" id="{477F9EE1-8CE4-BD4F-DD61-9DFFFB3CA05C}"/>
                  </a:ext>
                </a:extLst>
              </p:cNvPr>
              <p:cNvSpPr/>
              <p:nvPr/>
            </p:nvSpPr>
            <p:spPr>
              <a:xfrm>
                <a:off x="6390020" y="511097"/>
                <a:ext cx="1436612"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dirty="0">
                    <a:ln w="12700" cmpd="sng">
                      <a:noFill/>
                      <a:prstDash val="solid"/>
                    </a:ln>
                    <a:solidFill>
                      <a:schemeClr val="bg1"/>
                    </a:solidFill>
                  </a:rPr>
                  <a:t>D</a:t>
                </a:r>
                <a:endParaRPr lang="en-GB" sz="13800" b="1" cap="none" spc="0" dirty="0">
                  <a:ln w="12700" cmpd="sng">
                    <a:noFill/>
                    <a:prstDash val="solid"/>
                  </a:ln>
                  <a:solidFill>
                    <a:schemeClr val="bg1"/>
                  </a:solidFill>
                  <a:effectLst/>
                </a:endParaRPr>
              </a:p>
            </p:txBody>
          </p:sp>
          <p:sp>
            <p:nvSpPr>
              <p:cNvPr id="21" name="Rectangle 20">
                <a:extLst>
                  <a:ext uri="{FF2B5EF4-FFF2-40B4-BE49-F238E27FC236}">
                    <a16:creationId xmlns:a16="http://schemas.microsoft.com/office/drawing/2014/main" id="{52A7DA3D-CA3F-250C-5CB1-BAC532E26378}"/>
                  </a:ext>
                </a:extLst>
              </p:cNvPr>
              <p:cNvSpPr/>
              <p:nvPr/>
            </p:nvSpPr>
            <p:spPr>
              <a:xfrm>
                <a:off x="6055522" y="2716987"/>
                <a:ext cx="2113044" cy="1107996"/>
              </a:xfrm>
              <a:prstGeom prst="rect">
                <a:avLst/>
              </a:prstGeom>
              <a:noFill/>
              <a:ln>
                <a:noFill/>
              </a:ln>
            </p:spPr>
            <p:txBody>
              <a:bodyPr wrap="square" lIns="91440" tIns="45720" rIns="91440" bIns="45720">
                <a:spAutoFit/>
              </a:bodyPr>
              <a:lstStyle/>
              <a:p>
                <a:pPr algn="ctr"/>
                <a:r>
                  <a:rPr lang="en-GB" sz="2200" b="1" dirty="0">
                    <a:ln w="12700" cmpd="sng">
                      <a:noFill/>
                      <a:prstDash val="solid"/>
                    </a:ln>
                    <a:solidFill>
                      <a:schemeClr val="bg1"/>
                    </a:solidFill>
                  </a:rPr>
                  <a:t>Operational (Traditional) Policing</a:t>
                </a:r>
                <a:endParaRPr lang="en-GB" sz="2200" b="1" cap="none" spc="0" dirty="0">
                  <a:ln w="12700" cmpd="sng">
                    <a:noFill/>
                    <a:prstDash val="solid"/>
                  </a:ln>
                  <a:solidFill>
                    <a:schemeClr val="bg1"/>
                  </a:solidFill>
                  <a:effectLst/>
                </a:endParaRPr>
              </a:p>
            </p:txBody>
          </p:sp>
        </p:grpSp>
        <p:sp>
          <p:nvSpPr>
            <p:cNvPr id="18" name="Isosceles Triangle 17">
              <a:extLst>
                <a:ext uri="{FF2B5EF4-FFF2-40B4-BE49-F238E27FC236}">
                  <a16:creationId xmlns:a16="http://schemas.microsoft.com/office/drawing/2014/main" id="{6808317C-39EF-1CBB-5E25-DF34E14C69EE}"/>
                </a:ext>
              </a:extLst>
            </p:cNvPr>
            <p:cNvSpPr/>
            <p:nvPr/>
          </p:nvSpPr>
          <p:spPr>
            <a:xfrm rot="5400000">
              <a:off x="7758787" y="1368943"/>
              <a:ext cx="1672856" cy="719324"/>
            </a:xfrm>
            <a:prstGeom prst="triangle">
              <a:avLst>
                <a:gd name="adj" fmla="val 51072"/>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10" name="Group 9">
            <a:extLst>
              <a:ext uri="{FF2B5EF4-FFF2-40B4-BE49-F238E27FC236}">
                <a16:creationId xmlns:a16="http://schemas.microsoft.com/office/drawing/2014/main" id="{1BC38801-A146-0464-2AE9-41D53046E1F7}"/>
              </a:ext>
            </a:extLst>
          </p:cNvPr>
          <p:cNvGrpSpPr/>
          <p:nvPr/>
        </p:nvGrpSpPr>
        <p:grpSpPr>
          <a:xfrm>
            <a:off x="995554" y="0"/>
            <a:ext cx="2852172" cy="6858000"/>
            <a:chOff x="8123834" y="0"/>
            <a:chExt cx="2852172" cy="6858000"/>
          </a:xfrm>
        </p:grpSpPr>
        <p:grpSp>
          <p:nvGrpSpPr>
            <p:cNvPr id="11" name="Group 10">
              <a:extLst>
                <a:ext uri="{FF2B5EF4-FFF2-40B4-BE49-F238E27FC236}">
                  <a16:creationId xmlns:a16="http://schemas.microsoft.com/office/drawing/2014/main" id="{5723C579-D9BE-F97A-949E-D0794BC59D6C}"/>
                </a:ext>
              </a:extLst>
            </p:cNvPr>
            <p:cNvGrpSpPr/>
            <p:nvPr/>
          </p:nvGrpSpPr>
          <p:grpSpPr>
            <a:xfrm>
              <a:off x="8123834" y="0"/>
              <a:ext cx="2155061" cy="6858000"/>
              <a:chOff x="8123834" y="0"/>
              <a:chExt cx="2155061" cy="6858000"/>
            </a:xfrm>
          </p:grpSpPr>
          <p:sp>
            <p:nvSpPr>
              <p:cNvPr id="13" name="Rectangle 12">
                <a:extLst>
                  <a:ext uri="{FF2B5EF4-FFF2-40B4-BE49-F238E27FC236}">
                    <a16:creationId xmlns:a16="http://schemas.microsoft.com/office/drawing/2014/main" id="{9899A3B1-3A04-FA21-71C2-AAB5E18E8531}"/>
                  </a:ext>
                </a:extLst>
              </p:cNvPr>
              <p:cNvSpPr/>
              <p:nvPr/>
            </p:nvSpPr>
            <p:spPr>
              <a:xfrm>
                <a:off x="8124489" y="0"/>
                <a:ext cx="2154406" cy="6858000"/>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7AD78746-1AFC-0691-45F8-5527631684F4}"/>
                  </a:ext>
                </a:extLst>
              </p:cNvPr>
              <p:cNvSpPr/>
              <p:nvPr/>
            </p:nvSpPr>
            <p:spPr>
              <a:xfrm>
                <a:off x="8531898" y="543754"/>
                <a:ext cx="1199367"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E</a:t>
                </a:r>
              </a:p>
            </p:txBody>
          </p:sp>
          <p:sp>
            <p:nvSpPr>
              <p:cNvPr id="15" name="Rectangle 14">
                <a:extLst>
                  <a:ext uri="{FF2B5EF4-FFF2-40B4-BE49-F238E27FC236}">
                    <a16:creationId xmlns:a16="http://schemas.microsoft.com/office/drawing/2014/main" id="{99A04266-AF8A-6BC9-379D-291688F00E35}"/>
                  </a:ext>
                </a:extLst>
              </p:cNvPr>
              <p:cNvSpPr/>
              <p:nvPr/>
            </p:nvSpPr>
            <p:spPr>
              <a:xfrm>
                <a:off x="8123834" y="2651658"/>
                <a:ext cx="2025442" cy="1446550"/>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Digital Policing and Intelligence Integration</a:t>
                </a:r>
              </a:p>
            </p:txBody>
          </p:sp>
        </p:grpSp>
        <p:sp>
          <p:nvSpPr>
            <p:cNvPr id="12" name="Isosceles Triangle 11">
              <a:extLst>
                <a:ext uri="{FF2B5EF4-FFF2-40B4-BE49-F238E27FC236}">
                  <a16:creationId xmlns:a16="http://schemas.microsoft.com/office/drawing/2014/main" id="{CCB699DF-C41E-F847-A109-539D19B6C718}"/>
                </a:ext>
              </a:extLst>
            </p:cNvPr>
            <p:cNvSpPr/>
            <p:nvPr/>
          </p:nvSpPr>
          <p:spPr>
            <a:xfrm rot="5400000">
              <a:off x="9779916" y="1368943"/>
              <a:ext cx="1672856" cy="719324"/>
            </a:xfrm>
            <a:prstGeom prst="triangle">
              <a:avLst>
                <a:gd name="adj" fmla="val 51072"/>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4" name="Group 3">
            <a:extLst>
              <a:ext uri="{FF2B5EF4-FFF2-40B4-BE49-F238E27FC236}">
                <a16:creationId xmlns:a16="http://schemas.microsoft.com/office/drawing/2014/main" id="{107D3524-A9EA-239E-C54D-2C06C8C0BEA4}"/>
              </a:ext>
            </a:extLst>
          </p:cNvPr>
          <p:cNvGrpSpPr/>
          <p:nvPr/>
        </p:nvGrpSpPr>
        <p:grpSpPr>
          <a:xfrm>
            <a:off x="-3100970" y="0"/>
            <a:ext cx="2759037" cy="6858000"/>
            <a:chOff x="10220562" y="0"/>
            <a:chExt cx="2759037" cy="6858000"/>
          </a:xfrm>
        </p:grpSpPr>
        <p:grpSp>
          <p:nvGrpSpPr>
            <p:cNvPr id="5" name="Group 4">
              <a:extLst>
                <a:ext uri="{FF2B5EF4-FFF2-40B4-BE49-F238E27FC236}">
                  <a16:creationId xmlns:a16="http://schemas.microsoft.com/office/drawing/2014/main" id="{B29CC861-4BC9-E935-2514-9F54B7A5292B}"/>
                </a:ext>
              </a:extLst>
            </p:cNvPr>
            <p:cNvGrpSpPr/>
            <p:nvPr/>
          </p:nvGrpSpPr>
          <p:grpSpPr>
            <a:xfrm>
              <a:off x="10220562" y="0"/>
              <a:ext cx="2039713" cy="6858000"/>
              <a:chOff x="10152287" y="0"/>
              <a:chExt cx="2039713" cy="6858000"/>
            </a:xfrm>
          </p:grpSpPr>
          <p:sp>
            <p:nvSpPr>
              <p:cNvPr id="7" name="Rectangle 6">
                <a:extLst>
                  <a:ext uri="{FF2B5EF4-FFF2-40B4-BE49-F238E27FC236}">
                    <a16:creationId xmlns:a16="http://schemas.microsoft.com/office/drawing/2014/main" id="{92EEC80B-C69A-9CD1-8071-FD24CA80DC27}"/>
                  </a:ext>
                </a:extLst>
              </p:cNvPr>
              <p:cNvSpPr/>
              <p:nvPr/>
            </p:nvSpPr>
            <p:spPr>
              <a:xfrm>
                <a:off x="10152287" y="0"/>
                <a:ext cx="2039713" cy="6858000"/>
              </a:xfrm>
              <a:prstGeom prst="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D6360C31-43B2-C757-AA51-BDB534442011}"/>
                  </a:ext>
                </a:extLst>
              </p:cNvPr>
              <p:cNvSpPr/>
              <p:nvPr/>
            </p:nvSpPr>
            <p:spPr>
              <a:xfrm>
                <a:off x="10598988" y="500447"/>
                <a:ext cx="1133644"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dirty="0">
                    <a:ln w="12700" cmpd="sng">
                      <a:noFill/>
                      <a:prstDash val="solid"/>
                    </a:ln>
                    <a:solidFill>
                      <a:schemeClr val="bg1"/>
                    </a:solidFill>
                  </a:rPr>
                  <a:t>F</a:t>
                </a:r>
                <a:endParaRPr lang="en-GB" sz="13800" b="1" cap="none" spc="0" dirty="0">
                  <a:ln w="12700" cmpd="sng">
                    <a:noFill/>
                    <a:prstDash val="solid"/>
                  </a:ln>
                  <a:solidFill>
                    <a:schemeClr val="bg1"/>
                  </a:solidFill>
                  <a:effectLst/>
                </a:endParaRPr>
              </a:p>
            </p:txBody>
          </p:sp>
          <p:sp>
            <p:nvSpPr>
              <p:cNvPr id="9" name="Rectangle 8">
                <a:extLst>
                  <a:ext uri="{FF2B5EF4-FFF2-40B4-BE49-F238E27FC236}">
                    <a16:creationId xmlns:a16="http://schemas.microsoft.com/office/drawing/2014/main" id="{2119BE94-7D67-AED5-9B5A-196F0E8E362D}"/>
                  </a:ext>
                </a:extLst>
              </p:cNvPr>
              <p:cNvSpPr/>
              <p:nvPr/>
            </p:nvSpPr>
            <p:spPr>
              <a:xfrm>
                <a:off x="10303339" y="2651658"/>
                <a:ext cx="1761372" cy="1785104"/>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Benefits and </a:t>
                </a:r>
                <a:r>
                  <a:rPr lang="en-GB" sz="2200" b="1" dirty="0">
                    <a:ln w="12700" cmpd="sng">
                      <a:noFill/>
                      <a:prstDash val="solid"/>
                    </a:ln>
                    <a:solidFill>
                      <a:schemeClr val="bg1"/>
                    </a:solidFill>
                  </a:rPr>
                  <a:t>C</a:t>
                </a:r>
                <a:r>
                  <a:rPr lang="en-GB" sz="2200" b="1" cap="none" spc="0" dirty="0">
                    <a:ln w="12700" cmpd="sng">
                      <a:noFill/>
                      <a:prstDash val="solid"/>
                    </a:ln>
                    <a:solidFill>
                      <a:schemeClr val="bg1"/>
                    </a:solidFill>
                    <a:effectLst/>
                  </a:rPr>
                  <a:t>hallenges of Integration </a:t>
                </a:r>
              </a:p>
            </p:txBody>
          </p:sp>
        </p:grpSp>
        <p:sp>
          <p:nvSpPr>
            <p:cNvPr id="6" name="Isosceles Triangle 5">
              <a:extLst>
                <a:ext uri="{FF2B5EF4-FFF2-40B4-BE49-F238E27FC236}">
                  <a16:creationId xmlns:a16="http://schemas.microsoft.com/office/drawing/2014/main" id="{D54F7BBB-9C2A-F624-0B12-363D51D89CA2}"/>
                </a:ext>
              </a:extLst>
            </p:cNvPr>
            <p:cNvSpPr/>
            <p:nvPr/>
          </p:nvSpPr>
          <p:spPr>
            <a:xfrm rot="5400000">
              <a:off x="11783509" y="1380205"/>
              <a:ext cx="1672856" cy="719324"/>
            </a:xfrm>
            <a:prstGeom prst="triangle">
              <a:avLst>
                <a:gd name="adj" fmla="val 51072"/>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aphicFrame>
        <p:nvGraphicFramePr>
          <p:cNvPr id="2" name="Content Placeholder 2">
            <a:extLst>
              <a:ext uri="{FF2B5EF4-FFF2-40B4-BE49-F238E27FC236}">
                <a16:creationId xmlns:a16="http://schemas.microsoft.com/office/drawing/2014/main" id="{B3F0F868-0440-B712-23BC-518C3A638E56}"/>
              </a:ext>
            </a:extLst>
          </p:cNvPr>
          <p:cNvGraphicFramePr>
            <a:graphicFrameLocks/>
          </p:cNvGraphicFramePr>
          <p:nvPr>
            <p:extLst>
              <p:ext uri="{D42A27DB-BD31-4B8C-83A1-F6EECF244321}">
                <p14:modId xmlns:p14="http://schemas.microsoft.com/office/powerpoint/2010/main" val="190061963"/>
              </p:ext>
            </p:extLst>
          </p:nvPr>
        </p:nvGraphicFramePr>
        <p:xfrm>
          <a:off x="4305544" y="555189"/>
          <a:ext cx="7137896" cy="54823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634468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B4900C-46F0-B0AD-C5A8-4826019D3EA0}"/>
            </a:ext>
          </a:extLst>
        </p:cNvPr>
        <p:cNvGrpSpPr/>
        <p:nvPr/>
      </p:nvGrpSpPr>
      <p:grpSpPr>
        <a:xfrm>
          <a:off x="0" y="0"/>
          <a:ext cx="0" cy="0"/>
          <a:chOff x="0" y="0"/>
          <a:chExt cx="0" cy="0"/>
        </a:xfrm>
      </p:grpSpPr>
      <p:grpSp>
        <p:nvGrpSpPr>
          <p:cNvPr id="32" name="Group 31">
            <a:extLst>
              <a:ext uri="{FF2B5EF4-FFF2-40B4-BE49-F238E27FC236}">
                <a16:creationId xmlns:a16="http://schemas.microsoft.com/office/drawing/2014/main" id="{7524F806-7E3B-70B7-3883-263C12E5AF54}"/>
              </a:ext>
            </a:extLst>
          </p:cNvPr>
          <p:cNvGrpSpPr/>
          <p:nvPr/>
        </p:nvGrpSpPr>
        <p:grpSpPr>
          <a:xfrm>
            <a:off x="-34215" y="0"/>
            <a:ext cx="2796263" cy="6858000"/>
            <a:chOff x="-34215" y="0"/>
            <a:chExt cx="2796263" cy="6858000"/>
          </a:xfrm>
        </p:grpSpPr>
        <p:sp>
          <p:nvSpPr>
            <p:cNvPr id="33" name="Rectangle 32">
              <a:extLst>
                <a:ext uri="{FF2B5EF4-FFF2-40B4-BE49-F238E27FC236}">
                  <a16:creationId xmlns:a16="http://schemas.microsoft.com/office/drawing/2014/main" id="{908DFCB3-3424-E378-8686-BB609AACC479}"/>
                </a:ext>
              </a:extLst>
            </p:cNvPr>
            <p:cNvSpPr/>
            <p:nvPr/>
          </p:nvSpPr>
          <p:spPr>
            <a:xfrm>
              <a:off x="1" y="0"/>
              <a:ext cx="204792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4" name="Rectangle 33">
              <a:extLst>
                <a:ext uri="{FF2B5EF4-FFF2-40B4-BE49-F238E27FC236}">
                  <a16:creationId xmlns:a16="http://schemas.microsoft.com/office/drawing/2014/main" id="{E21DAA40-609C-B1EA-DF8D-3F35EA3CAFA7}"/>
                </a:ext>
              </a:extLst>
            </p:cNvPr>
            <p:cNvSpPr/>
            <p:nvPr/>
          </p:nvSpPr>
          <p:spPr>
            <a:xfrm>
              <a:off x="459368" y="555189"/>
              <a:ext cx="1282723"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A</a:t>
              </a:r>
            </a:p>
          </p:txBody>
        </p:sp>
        <p:sp>
          <p:nvSpPr>
            <p:cNvPr id="35" name="Rectangle 34">
              <a:extLst>
                <a:ext uri="{FF2B5EF4-FFF2-40B4-BE49-F238E27FC236}">
                  <a16:creationId xmlns:a16="http://schemas.microsoft.com/office/drawing/2014/main" id="{EE214298-B0FB-AE7A-EFCD-7AE63662ABA6}"/>
                </a:ext>
              </a:extLst>
            </p:cNvPr>
            <p:cNvSpPr/>
            <p:nvPr/>
          </p:nvSpPr>
          <p:spPr>
            <a:xfrm>
              <a:off x="-34215" y="2654002"/>
              <a:ext cx="2239727" cy="430887"/>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Introduction</a:t>
              </a:r>
            </a:p>
          </p:txBody>
        </p:sp>
        <p:sp>
          <p:nvSpPr>
            <p:cNvPr id="36" name="Isosceles Triangle 35">
              <a:extLst>
                <a:ext uri="{FF2B5EF4-FFF2-40B4-BE49-F238E27FC236}">
                  <a16:creationId xmlns:a16="http://schemas.microsoft.com/office/drawing/2014/main" id="{0DFC7A71-C68A-9182-866E-4EBA990ABC98}"/>
                </a:ext>
              </a:extLst>
            </p:cNvPr>
            <p:cNvSpPr/>
            <p:nvPr/>
          </p:nvSpPr>
          <p:spPr>
            <a:xfrm rot="5400000">
              <a:off x="1565958" y="1339732"/>
              <a:ext cx="1672856" cy="719324"/>
            </a:xfrm>
            <a:prstGeom prst="triangle">
              <a:avLst>
                <a:gd name="adj" fmla="val 51072"/>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7" name="Group 26">
            <a:extLst>
              <a:ext uri="{FF2B5EF4-FFF2-40B4-BE49-F238E27FC236}">
                <a16:creationId xmlns:a16="http://schemas.microsoft.com/office/drawing/2014/main" id="{9AD231EF-0565-7FB0-2B8C-7314C86E7BE6}"/>
              </a:ext>
            </a:extLst>
          </p:cNvPr>
          <p:cNvGrpSpPr/>
          <p:nvPr/>
        </p:nvGrpSpPr>
        <p:grpSpPr>
          <a:xfrm>
            <a:off x="176521" y="0"/>
            <a:ext cx="2803587" cy="6858000"/>
            <a:chOff x="1971235" y="0"/>
            <a:chExt cx="2803587" cy="6858000"/>
          </a:xfrm>
        </p:grpSpPr>
        <p:sp>
          <p:nvSpPr>
            <p:cNvPr id="28" name="Rectangle 27">
              <a:extLst>
                <a:ext uri="{FF2B5EF4-FFF2-40B4-BE49-F238E27FC236}">
                  <a16:creationId xmlns:a16="http://schemas.microsoft.com/office/drawing/2014/main" id="{49612F45-69AD-552F-EA8E-6CEDA82188BD}"/>
                </a:ext>
              </a:extLst>
            </p:cNvPr>
            <p:cNvSpPr/>
            <p:nvPr/>
          </p:nvSpPr>
          <p:spPr>
            <a:xfrm>
              <a:off x="2042724" y="0"/>
              <a:ext cx="2015656" cy="6858000"/>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9" name="Rectangle 28">
              <a:extLst>
                <a:ext uri="{FF2B5EF4-FFF2-40B4-BE49-F238E27FC236}">
                  <a16:creationId xmlns:a16="http://schemas.microsoft.com/office/drawing/2014/main" id="{0C13FFC7-0084-CE82-6154-143A6EA1A6D6}"/>
                </a:ext>
              </a:extLst>
            </p:cNvPr>
            <p:cNvSpPr/>
            <p:nvPr/>
          </p:nvSpPr>
          <p:spPr>
            <a:xfrm>
              <a:off x="1971235" y="507498"/>
              <a:ext cx="2167791"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lIns="91440" tIns="45720" rIns="91440" bIns="45720">
              <a:spAutoFit/>
            </a:bodyPr>
            <a:lstStyle/>
            <a:p>
              <a:pPr algn="ctr"/>
              <a:r>
                <a:rPr lang="en-GB" sz="13800" b="1" cap="none" spc="0" dirty="0">
                  <a:ln w="12700" cmpd="sng">
                    <a:noFill/>
                    <a:prstDash val="solid"/>
                  </a:ln>
                  <a:solidFill>
                    <a:schemeClr val="bg1"/>
                  </a:solidFill>
                  <a:effectLst/>
                </a:rPr>
                <a:t>B</a:t>
              </a:r>
            </a:p>
          </p:txBody>
        </p:sp>
        <p:sp>
          <p:nvSpPr>
            <p:cNvPr id="30" name="Rectangle 29">
              <a:extLst>
                <a:ext uri="{FF2B5EF4-FFF2-40B4-BE49-F238E27FC236}">
                  <a16:creationId xmlns:a16="http://schemas.microsoft.com/office/drawing/2014/main" id="{B77C2EAA-9542-4FAF-2913-D04201B266B0}"/>
                </a:ext>
              </a:extLst>
            </p:cNvPr>
            <p:cNvSpPr/>
            <p:nvPr/>
          </p:nvSpPr>
          <p:spPr>
            <a:xfrm>
              <a:off x="1984788" y="2654002"/>
              <a:ext cx="2113044" cy="1107996"/>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Information, Intelligence and Evidence</a:t>
              </a:r>
            </a:p>
          </p:txBody>
        </p:sp>
        <p:sp>
          <p:nvSpPr>
            <p:cNvPr id="31" name="Isosceles Triangle 30">
              <a:extLst>
                <a:ext uri="{FF2B5EF4-FFF2-40B4-BE49-F238E27FC236}">
                  <a16:creationId xmlns:a16="http://schemas.microsoft.com/office/drawing/2014/main" id="{9FACC8FA-8315-60DF-B103-2C6C643896D1}"/>
                </a:ext>
              </a:extLst>
            </p:cNvPr>
            <p:cNvSpPr/>
            <p:nvPr/>
          </p:nvSpPr>
          <p:spPr>
            <a:xfrm rot="5400000">
              <a:off x="3578732" y="1339732"/>
              <a:ext cx="1672856" cy="719324"/>
            </a:xfrm>
            <a:prstGeom prst="triangle">
              <a:avLst>
                <a:gd name="adj" fmla="val 51072"/>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22" name="Group 21">
            <a:extLst>
              <a:ext uri="{FF2B5EF4-FFF2-40B4-BE49-F238E27FC236}">
                <a16:creationId xmlns:a16="http://schemas.microsoft.com/office/drawing/2014/main" id="{C3561D6E-9C4A-B5A1-8980-DE1DA7677140}"/>
              </a:ext>
            </a:extLst>
          </p:cNvPr>
          <p:cNvGrpSpPr/>
          <p:nvPr/>
        </p:nvGrpSpPr>
        <p:grpSpPr>
          <a:xfrm>
            <a:off x="458966" y="0"/>
            <a:ext cx="2786871" cy="6858000"/>
            <a:chOff x="4011183" y="0"/>
            <a:chExt cx="2786871" cy="6858000"/>
          </a:xfrm>
        </p:grpSpPr>
        <p:sp>
          <p:nvSpPr>
            <p:cNvPr id="23" name="Rectangle 22">
              <a:extLst>
                <a:ext uri="{FF2B5EF4-FFF2-40B4-BE49-F238E27FC236}">
                  <a16:creationId xmlns:a16="http://schemas.microsoft.com/office/drawing/2014/main" id="{2B1383B2-3369-3D27-8ABA-6D19799D5D7C}"/>
                </a:ext>
              </a:extLst>
            </p:cNvPr>
            <p:cNvSpPr/>
            <p:nvPr/>
          </p:nvSpPr>
          <p:spPr>
            <a:xfrm>
              <a:off x="4055261" y="0"/>
              <a:ext cx="2039713" cy="6858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Rectangle 23">
              <a:extLst>
                <a:ext uri="{FF2B5EF4-FFF2-40B4-BE49-F238E27FC236}">
                  <a16:creationId xmlns:a16="http://schemas.microsoft.com/office/drawing/2014/main" id="{6217CFD3-312D-187A-D23A-69317D45A3E4}"/>
                </a:ext>
              </a:extLst>
            </p:cNvPr>
            <p:cNvSpPr/>
            <p:nvPr/>
          </p:nvSpPr>
          <p:spPr>
            <a:xfrm>
              <a:off x="4363625" y="543754"/>
              <a:ext cx="1435008"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C</a:t>
              </a:r>
            </a:p>
          </p:txBody>
        </p:sp>
        <p:sp>
          <p:nvSpPr>
            <p:cNvPr id="25" name="Rectangle 24">
              <a:extLst>
                <a:ext uri="{FF2B5EF4-FFF2-40B4-BE49-F238E27FC236}">
                  <a16:creationId xmlns:a16="http://schemas.microsoft.com/office/drawing/2014/main" id="{E6660C75-74E3-D3E6-1F85-782ADB6D4683}"/>
                </a:ext>
              </a:extLst>
            </p:cNvPr>
            <p:cNvSpPr/>
            <p:nvPr/>
          </p:nvSpPr>
          <p:spPr>
            <a:xfrm>
              <a:off x="4011183" y="2654002"/>
              <a:ext cx="2113044" cy="1446550"/>
            </a:xfrm>
            <a:prstGeom prst="rect">
              <a:avLst/>
            </a:prstGeom>
            <a:noFill/>
            <a:ln>
              <a:noFill/>
            </a:ln>
          </p:spPr>
          <p:txBody>
            <a:bodyPr wrap="square" lIns="91440" tIns="45720" rIns="91440" bIns="45720">
              <a:spAutoFit/>
            </a:bodyPr>
            <a:lstStyle/>
            <a:p>
              <a:pPr algn="ctr"/>
              <a:r>
                <a:rPr lang="en-GB" sz="2200" b="1" dirty="0">
                  <a:ln w="12700" cmpd="sng">
                    <a:noFill/>
                    <a:prstDash val="solid"/>
                  </a:ln>
                  <a:solidFill>
                    <a:schemeClr val="bg1"/>
                  </a:solidFill>
                </a:rPr>
                <a:t>Intelligence Gathering and Community Information</a:t>
              </a:r>
              <a:endParaRPr lang="en-GB" sz="2200" b="1" cap="none" spc="0" dirty="0">
                <a:ln w="12700" cmpd="sng">
                  <a:noFill/>
                  <a:prstDash val="solid"/>
                </a:ln>
                <a:solidFill>
                  <a:schemeClr val="bg1"/>
                </a:solidFill>
                <a:effectLst/>
              </a:endParaRPr>
            </a:p>
          </p:txBody>
        </p:sp>
        <p:sp>
          <p:nvSpPr>
            <p:cNvPr id="26" name="Isosceles Triangle 25">
              <a:extLst>
                <a:ext uri="{FF2B5EF4-FFF2-40B4-BE49-F238E27FC236}">
                  <a16:creationId xmlns:a16="http://schemas.microsoft.com/office/drawing/2014/main" id="{22ED68D7-F360-5CC1-B4F1-CEC6CDD554A0}"/>
                </a:ext>
              </a:extLst>
            </p:cNvPr>
            <p:cNvSpPr/>
            <p:nvPr/>
          </p:nvSpPr>
          <p:spPr>
            <a:xfrm rot="5400000">
              <a:off x="5601964" y="1339732"/>
              <a:ext cx="1672856" cy="719324"/>
            </a:xfrm>
            <a:prstGeom prst="triangle">
              <a:avLst>
                <a:gd name="adj" fmla="val 51072"/>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16" name="Group 15">
            <a:extLst>
              <a:ext uri="{FF2B5EF4-FFF2-40B4-BE49-F238E27FC236}">
                <a16:creationId xmlns:a16="http://schemas.microsoft.com/office/drawing/2014/main" id="{67163A7C-B2C4-10BC-6DAC-05922E905ECD}"/>
              </a:ext>
            </a:extLst>
          </p:cNvPr>
          <p:cNvGrpSpPr/>
          <p:nvPr/>
        </p:nvGrpSpPr>
        <p:grpSpPr>
          <a:xfrm>
            <a:off x="748560" y="0"/>
            <a:ext cx="2899355" cy="6858000"/>
            <a:chOff x="6055522" y="0"/>
            <a:chExt cx="2899355" cy="6858000"/>
          </a:xfrm>
        </p:grpSpPr>
        <p:grpSp>
          <p:nvGrpSpPr>
            <p:cNvPr id="17" name="Group 16">
              <a:extLst>
                <a:ext uri="{FF2B5EF4-FFF2-40B4-BE49-F238E27FC236}">
                  <a16:creationId xmlns:a16="http://schemas.microsoft.com/office/drawing/2014/main" id="{8BC85A1C-F9EE-A639-6BC1-B14751128BEF}"/>
                </a:ext>
              </a:extLst>
            </p:cNvPr>
            <p:cNvGrpSpPr/>
            <p:nvPr/>
          </p:nvGrpSpPr>
          <p:grpSpPr>
            <a:xfrm>
              <a:off x="6055522" y="0"/>
              <a:ext cx="2181330" cy="6858000"/>
              <a:chOff x="6055522" y="0"/>
              <a:chExt cx="2181330" cy="6858000"/>
            </a:xfrm>
          </p:grpSpPr>
          <p:sp>
            <p:nvSpPr>
              <p:cNvPr id="19" name="Rectangle 18">
                <a:extLst>
                  <a:ext uri="{FF2B5EF4-FFF2-40B4-BE49-F238E27FC236}">
                    <a16:creationId xmlns:a16="http://schemas.microsoft.com/office/drawing/2014/main" id="{D5FBA48A-2B77-B533-1A46-903DCAC385E9}"/>
                  </a:ext>
                </a:extLst>
              </p:cNvPr>
              <p:cNvSpPr/>
              <p:nvPr/>
            </p:nvSpPr>
            <p:spPr>
              <a:xfrm>
                <a:off x="6082446" y="0"/>
                <a:ext cx="2154406" cy="6858000"/>
              </a:xfrm>
              <a:prstGeom prst="rect">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19">
                <a:extLst>
                  <a:ext uri="{FF2B5EF4-FFF2-40B4-BE49-F238E27FC236}">
                    <a16:creationId xmlns:a16="http://schemas.microsoft.com/office/drawing/2014/main" id="{36107020-D632-536B-7E07-434D41C6340D}"/>
                  </a:ext>
                </a:extLst>
              </p:cNvPr>
              <p:cNvSpPr/>
              <p:nvPr/>
            </p:nvSpPr>
            <p:spPr>
              <a:xfrm>
                <a:off x="6390020" y="511097"/>
                <a:ext cx="1436612"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dirty="0">
                    <a:ln w="12700" cmpd="sng">
                      <a:noFill/>
                      <a:prstDash val="solid"/>
                    </a:ln>
                    <a:solidFill>
                      <a:schemeClr val="bg1"/>
                    </a:solidFill>
                  </a:rPr>
                  <a:t>D</a:t>
                </a:r>
                <a:endParaRPr lang="en-GB" sz="13800" b="1" cap="none" spc="0" dirty="0">
                  <a:ln w="12700" cmpd="sng">
                    <a:noFill/>
                    <a:prstDash val="solid"/>
                  </a:ln>
                  <a:solidFill>
                    <a:schemeClr val="bg1"/>
                  </a:solidFill>
                  <a:effectLst/>
                </a:endParaRPr>
              </a:p>
            </p:txBody>
          </p:sp>
          <p:sp>
            <p:nvSpPr>
              <p:cNvPr id="21" name="Rectangle 20">
                <a:extLst>
                  <a:ext uri="{FF2B5EF4-FFF2-40B4-BE49-F238E27FC236}">
                    <a16:creationId xmlns:a16="http://schemas.microsoft.com/office/drawing/2014/main" id="{3F763BBD-FA86-E6F4-EDD4-76117A7CDFD4}"/>
                  </a:ext>
                </a:extLst>
              </p:cNvPr>
              <p:cNvSpPr/>
              <p:nvPr/>
            </p:nvSpPr>
            <p:spPr>
              <a:xfrm>
                <a:off x="6055522" y="2716987"/>
                <a:ext cx="2113044" cy="1107996"/>
              </a:xfrm>
              <a:prstGeom prst="rect">
                <a:avLst/>
              </a:prstGeom>
              <a:noFill/>
              <a:ln>
                <a:noFill/>
              </a:ln>
            </p:spPr>
            <p:txBody>
              <a:bodyPr wrap="square" lIns="91440" tIns="45720" rIns="91440" bIns="45720">
                <a:spAutoFit/>
              </a:bodyPr>
              <a:lstStyle/>
              <a:p>
                <a:pPr algn="ctr"/>
                <a:r>
                  <a:rPr lang="en-GB" sz="2200" b="1" dirty="0">
                    <a:ln w="12700" cmpd="sng">
                      <a:noFill/>
                      <a:prstDash val="solid"/>
                    </a:ln>
                    <a:solidFill>
                      <a:schemeClr val="bg1"/>
                    </a:solidFill>
                  </a:rPr>
                  <a:t>Operational (Traditional) Policing</a:t>
                </a:r>
                <a:endParaRPr lang="en-GB" sz="2200" b="1" cap="none" spc="0" dirty="0">
                  <a:ln w="12700" cmpd="sng">
                    <a:noFill/>
                    <a:prstDash val="solid"/>
                  </a:ln>
                  <a:solidFill>
                    <a:schemeClr val="bg1"/>
                  </a:solidFill>
                  <a:effectLst/>
                </a:endParaRPr>
              </a:p>
            </p:txBody>
          </p:sp>
        </p:grpSp>
        <p:sp>
          <p:nvSpPr>
            <p:cNvPr id="18" name="Isosceles Triangle 17">
              <a:extLst>
                <a:ext uri="{FF2B5EF4-FFF2-40B4-BE49-F238E27FC236}">
                  <a16:creationId xmlns:a16="http://schemas.microsoft.com/office/drawing/2014/main" id="{09F07F42-8310-F796-A331-788540AA05EF}"/>
                </a:ext>
              </a:extLst>
            </p:cNvPr>
            <p:cNvSpPr/>
            <p:nvPr/>
          </p:nvSpPr>
          <p:spPr>
            <a:xfrm rot="5400000">
              <a:off x="7758787" y="1368943"/>
              <a:ext cx="1672856" cy="719324"/>
            </a:xfrm>
            <a:prstGeom prst="triangle">
              <a:avLst>
                <a:gd name="adj" fmla="val 51072"/>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10" name="Group 9">
            <a:extLst>
              <a:ext uri="{FF2B5EF4-FFF2-40B4-BE49-F238E27FC236}">
                <a16:creationId xmlns:a16="http://schemas.microsoft.com/office/drawing/2014/main" id="{2DA883A3-E131-74C9-3369-57F627AF9E27}"/>
              </a:ext>
            </a:extLst>
          </p:cNvPr>
          <p:cNvGrpSpPr/>
          <p:nvPr/>
        </p:nvGrpSpPr>
        <p:grpSpPr>
          <a:xfrm>
            <a:off x="995554" y="0"/>
            <a:ext cx="2852172" cy="6858000"/>
            <a:chOff x="8123834" y="0"/>
            <a:chExt cx="2852172" cy="6858000"/>
          </a:xfrm>
        </p:grpSpPr>
        <p:grpSp>
          <p:nvGrpSpPr>
            <p:cNvPr id="11" name="Group 10">
              <a:extLst>
                <a:ext uri="{FF2B5EF4-FFF2-40B4-BE49-F238E27FC236}">
                  <a16:creationId xmlns:a16="http://schemas.microsoft.com/office/drawing/2014/main" id="{9BE8CB07-B928-09EA-1518-3B8779C7925B}"/>
                </a:ext>
              </a:extLst>
            </p:cNvPr>
            <p:cNvGrpSpPr/>
            <p:nvPr/>
          </p:nvGrpSpPr>
          <p:grpSpPr>
            <a:xfrm>
              <a:off x="8123834" y="0"/>
              <a:ext cx="2155061" cy="6858000"/>
              <a:chOff x="8123834" y="0"/>
              <a:chExt cx="2155061" cy="6858000"/>
            </a:xfrm>
          </p:grpSpPr>
          <p:sp>
            <p:nvSpPr>
              <p:cNvPr id="13" name="Rectangle 12">
                <a:extLst>
                  <a:ext uri="{FF2B5EF4-FFF2-40B4-BE49-F238E27FC236}">
                    <a16:creationId xmlns:a16="http://schemas.microsoft.com/office/drawing/2014/main" id="{2A01A586-98C9-6C3C-9655-CC65C88AE0EF}"/>
                  </a:ext>
                </a:extLst>
              </p:cNvPr>
              <p:cNvSpPr/>
              <p:nvPr/>
            </p:nvSpPr>
            <p:spPr>
              <a:xfrm>
                <a:off x="8124489" y="0"/>
                <a:ext cx="2154406" cy="6858000"/>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A84DE42C-A624-ED5A-01A5-68E66E5E8D95}"/>
                  </a:ext>
                </a:extLst>
              </p:cNvPr>
              <p:cNvSpPr/>
              <p:nvPr/>
            </p:nvSpPr>
            <p:spPr>
              <a:xfrm>
                <a:off x="8531898" y="543754"/>
                <a:ext cx="1199367"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cap="none" spc="0" dirty="0">
                    <a:ln w="12700" cmpd="sng">
                      <a:noFill/>
                      <a:prstDash val="solid"/>
                    </a:ln>
                    <a:solidFill>
                      <a:schemeClr val="bg1"/>
                    </a:solidFill>
                    <a:effectLst/>
                  </a:rPr>
                  <a:t>E</a:t>
                </a:r>
              </a:p>
            </p:txBody>
          </p:sp>
          <p:sp>
            <p:nvSpPr>
              <p:cNvPr id="15" name="Rectangle 14">
                <a:extLst>
                  <a:ext uri="{FF2B5EF4-FFF2-40B4-BE49-F238E27FC236}">
                    <a16:creationId xmlns:a16="http://schemas.microsoft.com/office/drawing/2014/main" id="{13EA3801-B971-CB20-2539-7C67B9FF048D}"/>
                  </a:ext>
                </a:extLst>
              </p:cNvPr>
              <p:cNvSpPr/>
              <p:nvPr/>
            </p:nvSpPr>
            <p:spPr>
              <a:xfrm>
                <a:off x="8123834" y="2651658"/>
                <a:ext cx="2025442" cy="1446550"/>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Digital Policing and Intelligence Integration</a:t>
                </a:r>
              </a:p>
            </p:txBody>
          </p:sp>
        </p:grpSp>
        <p:sp>
          <p:nvSpPr>
            <p:cNvPr id="12" name="Isosceles Triangle 11">
              <a:extLst>
                <a:ext uri="{FF2B5EF4-FFF2-40B4-BE49-F238E27FC236}">
                  <a16:creationId xmlns:a16="http://schemas.microsoft.com/office/drawing/2014/main" id="{932C948B-7097-9143-4028-D047474FADFC}"/>
                </a:ext>
              </a:extLst>
            </p:cNvPr>
            <p:cNvSpPr/>
            <p:nvPr/>
          </p:nvSpPr>
          <p:spPr>
            <a:xfrm rot="5400000">
              <a:off x="9779916" y="1368943"/>
              <a:ext cx="1672856" cy="719324"/>
            </a:xfrm>
            <a:prstGeom prst="triangle">
              <a:avLst>
                <a:gd name="adj" fmla="val 51072"/>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4" name="Group 3">
            <a:extLst>
              <a:ext uri="{FF2B5EF4-FFF2-40B4-BE49-F238E27FC236}">
                <a16:creationId xmlns:a16="http://schemas.microsoft.com/office/drawing/2014/main" id="{51587AA1-14D6-F652-1F6B-FE9257811726}"/>
              </a:ext>
            </a:extLst>
          </p:cNvPr>
          <p:cNvGrpSpPr/>
          <p:nvPr/>
        </p:nvGrpSpPr>
        <p:grpSpPr>
          <a:xfrm>
            <a:off x="1250087" y="0"/>
            <a:ext cx="2759037" cy="6858000"/>
            <a:chOff x="10220562" y="0"/>
            <a:chExt cx="2759037" cy="6858000"/>
          </a:xfrm>
        </p:grpSpPr>
        <p:grpSp>
          <p:nvGrpSpPr>
            <p:cNvPr id="5" name="Group 4">
              <a:extLst>
                <a:ext uri="{FF2B5EF4-FFF2-40B4-BE49-F238E27FC236}">
                  <a16:creationId xmlns:a16="http://schemas.microsoft.com/office/drawing/2014/main" id="{FA31DBD8-2B1D-1DE0-4162-0038E6E22961}"/>
                </a:ext>
              </a:extLst>
            </p:cNvPr>
            <p:cNvGrpSpPr/>
            <p:nvPr/>
          </p:nvGrpSpPr>
          <p:grpSpPr>
            <a:xfrm>
              <a:off x="10220562" y="0"/>
              <a:ext cx="2039713" cy="6858000"/>
              <a:chOff x="10152287" y="0"/>
              <a:chExt cx="2039713" cy="6858000"/>
            </a:xfrm>
          </p:grpSpPr>
          <p:sp>
            <p:nvSpPr>
              <p:cNvPr id="7" name="Rectangle 6">
                <a:extLst>
                  <a:ext uri="{FF2B5EF4-FFF2-40B4-BE49-F238E27FC236}">
                    <a16:creationId xmlns:a16="http://schemas.microsoft.com/office/drawing/2014/main" id="{C7567C4A-9426-A0C7-D1D1-8232E4A928DB}"/>
                  </a:ext>
                </a:extLst>
              </p:cNvPr>
              <p:cNvSpPr/>
              <p:nvPr/>
            </p:nvSpPr>
            <p:spPr>
              <a:xfrm>
                <a:off x="10152287" y="0"/>
                <a:ext cx="2039713" cy="6858000"/>
              </a:xfrm>
              <a:prstGeom prst="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C0B57604-16C0-D45B-3335-CB550B25ED2A}"/>
                  </a:ext>
                </a:extLst>
              </p:cNvPr>
              <p:cNvSpPr/>
              <p:nvPr/>
            </p:nvSpPr>
            <p:spPr>
              <a:xfrm>
                <a:off x="10598988" y="500447"/>
                <a:ext cx="1133644" cy="22159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GB" sz="13800" b="1" dirty="0">
                    <a:ln w="12700" cmpd="sng">
                      <a:noFill/>
                      <a:prstDash val="solid"/>
                    </a:ln>
                    <a:solidFill>
                      <a:schemeClr val="bg1"/>
                    </a:solidFill>
                  </a:rPr>
                  <a:t>F</a:t>
                </a:r>
                <a:endParaRPr lang="en-GB" sz="13800" b="1" cap="none" spc="0" dirty="0">
                  <a:ln w="12700" cmpd="sng">
                    <a:noFill/>
                    <a:prstDash val="solid"/>
                  </a:ln>
                  <a:solidFill>
                    <a:schemeClr val="bg1"/>
                  </a:solidFill>
                  <a:effectLst/>
                </a:endParaRPr>
              </a:p>
            </p:txBody>
          </p:sp>
          <p:sp>
            <p:nvSpPr>
              <p:cNvPr id="9" name="Rectangle 8">
                <a:extLst>
                  <a:ext uri="{FF2B5EF4-FFF2-40B4-BE49-F238E27FC236}">
                    <a16:creationId xmlns:a16="http://schemas.microsoft.com/office/drawing/2014/main" id="{E0F4349E-8D7B-0E92-E75F-3506277C6439}"/>
                  </a:ext>
                </a:extLst>
              </p:cNvPr>
              <p:cNvSpPr/>
              <p:nvPr/>
            </p:nvSpPr>
            <p:spPr>
              <a:xfrm>
                <a:off x="10303339" y="2651658"/>
                <a:ext cx="1761372" cy="1785104"/>
              </a:xfrm>
              <a:prstGeom prst="rect">
                <a:avLst/>
              </a:prstGeom>
              <a:noFill/>
              <a:ln>
                <a:noFill/>
              </a:ln>
            </p:spPr>
            <p:txBody>
              <a:bodyPr wrap="square" lIns="91440" tIns="45720" rIns="91440" bIns="45720">
                <a:spAutoFit/>
              </a:bodyPr>
              <a:lstStyle/>
              <a:p>
                <a:pPr algn="ctr"/>
                <a:r>
                  <a:rPr lang="en-GB" sz="2200" b="1" cap="none" spc="0" dirty="0">
                    <a:ln w="12700" cmpd="sng">
                      <a:noFill/>
                      <a:prstDash val="solid"/>
                    </a:ln>
                    <a:solidFill>
                      <a:schemeClr val="bg1"/>
                    </a:solidFill>
                    <a:effectLst/>
                  </a:rPr>
                  <a:t>Benefits and </a:t>
                </a:r>
                <a:r>
                  <a:rPr lang="en-GB" sz="2200" b="1" dirty="0">
                    <a:ln w="12700" cmpd="sng">
                      <a:noFill/>
                      <a:prstDash val="solid"/>
                    </a:ln>
                    <a:solidFill>
                      <a:schemeClr val="bg1"/>
                    </a:solidFill>
                  </a:rPr>
                  <a:t>C</a:t>
                </a:r>
                <a:r>
                  <a:rPr lang="en-GB" sz="2200" b="1" cap="none" spc="0" dirty="0">
                    <a:ln w="12700" cmpd="sng">
                      <a:noFill/>
                      <a:prstDash val="solid"/>
                    </a:ln>
                    <a:solidFill>
                      <a:schemeClr val="bg1"/>
                    </a:solidFill>
                    <a:effectLst/>
                  </a:rPr>
                  <a:t>hallenges of Integration </a:t>
                </a:r>
              </a:p>
            </p:txBody>
          </p:sp>
        </p:grpSp>
        <p:sp>
          <p:nvSpPr>
            <p:cNvPr id="6" name="Isosceles Triangle 5">
              <a:extLst>
                <a:ext uri="{FF2B5EF4-FFF2-40B4-BE49-F238E27FC236}">
                  <a16:creationId xmlns:a16="http://schemas.microsoft.com/office/drawing/2014/main" id="{748B61E5-0826-109A-2718-6B82E2C77EDB}"/>
                </a:ext>
              </a:extLst>
            </p:cNvPr>
            <p:cNvSpPr/>
            <p:nvPr/>
          </p:nvSpPr>
          <p:spPr>
            <a:xfrm rot="5400000">
              <a:off x="11783509" y="1380205"/>
              <a:ext cx="1672856" cy="719324"/>
            </a:xfrm>
            <a:prstGeom prst="triangle">
              <a:avLst>
                <a:gd name="adj" fmla="val 51072"/>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 name="TextBox 1">
            <a:extLst>
              <a:ext uri="{FF2B5EF4-FFF2-40B4-BE49-F238E27FC236}">
                <a16:creationId xmlns:a16="http://schemas.microsoft.com/office/drawing/2014/main" id="{2C8F3D3D-1F05-D2D3-2402-EB226AF2B666}"/>
              </a:ext>
            </a:extLst>
          </p:cNvPr>
          <p:cNvSpPr txBox="1"/>
          <p:nvPr/>
        </p:nvSpPr>
        <p:spPr>
          <a:xfrm>
            <a:off x="3967224" y="778000"/>
            <a:ext cx="4010960" cy="3785652"/>
          </a:xfrm>
          <a:prstGeom prst="rect">
            <a:avLst/>
          </a:prstGeom>
          <a:noFill/>
        </p:spPr>
        <p:txBody>
          <a:bodyPr wrap="square" rtlCol="0">
            <a:spAutoFit/>
          </a:bodyPr>
          <a:lstStyle/>
          <a:p>
            <a:pPr marL="285750" indent="-285750">
              <a:buFont typeface="Wingdings" panose="05000000000000000000" pitchFamily="2" charset="2"/>
              <a:buChar char="Ø"/>
            </a:pPr>
            <a:r>
              <a:rPr lang="en-GB" sz="2000" dirty="0"/>
              <a:t>Improved detection of crime patterns and hotspots </a:t>
            </a:r>
          </a:p>
          <a:p>
            <a:pPr marL="285750" indent="-285750">
              <a:buFont typeface="Wingdings" panose="05000000000000000000" pitchFamily="2" charset="2"/>
              <a:buChar char="Ø"/>
            </a:pPr>
            <a:r>
              <a:rPr lang="en-GB" sz="2000" dirty="0"/>
              <a:t>Enhanced predictive policing and resource allocation</a:t>
            </a:r>
          </a:p>
          <a:p>
            <a:pPr marL="285750" indent="-285750">
              <a:buFont typeface="Wingdings" panose="05000000000000000000" pitchFamily="2" charset="2"/>
              <a:buChar char="Ø"/>
            </a:pPr>
            <a:r>
              <a:rPr lang="en-GB" sz="2000" dirty="0"/>
              <a:t>Technology and system limitations can hinder effectiveness </a:t>
            </a:r>
          </a:p>
          <a:p>
            <a:pPr marL="285750" indent="-285750">
              <a:buFont typeface="Wingdings" panose="05000000000000000000" pitchFamily="2" charset="2"/>
              <a:buChar char="Ø"/>
            </a:pPr>
            <a:r>
              <a:rPr lang="en-GB" sz="2000" dirty="0"/>
              <a:t>Non-communicating databases between forces </a:t>
            </a:r>
          </a:p>
          <a:p>
            <a:pPr marL="285750" indent="-285750">
              <a:buFont typeface="Wingdings" panose="05000000000000000000" pitchFamily="2" charset="2"/>
              <a:buChar char="Ø"/>
            </a:pPr>
            <a:r>
              <a:rPr lang="en-GB" sz="2000" dirty="0"/>
              <a:t>Operator error, poor supervision, or human/cultural factors</a:t>
            </a:r>
          </a:p>
        </p:txBody>
      </p:sp>
      <p:pic>
        <p:nvPicPr>
          <p:cNvPr id="3" name="Picture 2">
            <a:extLst>
              <a:ext uri="{FF2B5EF4-FFF2-40B4-BE49-F238E27FC236}">
                <a16:creationId xmlns:a16="http://schemas.microsoft.com/office/drawing/2014/main" id="{FE6CD7B7-A611-786F-90ED-04448380E0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7462158" y="1066609"/>
            <a:ext cx="4226798" cy="3170098"/>
          </a:xfrm>
          <a:prstGeom prst="rect">
            <a:avLst/>
          </a:prstGeom>
          <a:noFill/>
          <a:ln>
            <a:noFill/>
          </a:ln>
          <a:effectLst>
            <a:outerShdw blurRad="184150" dist="241300" dir="11520000" sx="110000" sy="110000" algn="ctr">
              <a:srgbClr val="000000">
                <a:alpha val="18000"/>
              </a:srgbClr>
            </a:outerShdw>
          </a:effectLst>
          <a:scene3d>
            <a:camera prst="perspectiveFront" fov="5100000">
              <a:rot lat="0" lon="2100000" rev="0"/>
            </a:camera>
            <a:lightRig rig="flood" dir="t">
              <a:rot lat="0" lon="0" rev="13800000"/>
            </a:lightRig>
          </a:scene3d>
          <a:sp3d extrusionH="107950" prstMaterial="plastic">
            <a:bevelT w="82550" h="63500" prst="divot"/>
            <a:bevelB/>
          </a:sp3d>
          <a:extLst>
            <a:ext uri="{909E8E84-426E-40DD-AFC4-6F175D3DCCD1}">
              <a14:hiddenFill xmlns:a14="http://schemas.microsoft.com/office/drawing/2010/main">
                <a:solidFill>
                  <a:srgbClr val="FFFFFF"/>
                </a:solidFill>
              </a14:hiddenFill>
            </a:ext>
          </a:extLst>
        </p:spPr>
      </p:pic>
      <p:sp>
        <p:nvSpPr>
          <p:cNvPr id="37" name="TextBox 36">
            <a:extLst>
              <a:ext uri="{FF2B5EF4-FFF2-40B4-BE49-F238E27FC236}">
                <a16:creationId xmlns:a16="http://schemas.microsoft.com/office/drawing/2014/main" id="{E33A1566-198D-C000-08FE-9D004A07B779}"/>
              </a:ext>
            </a:extLst>
          </p:cNvPr>
          <p:cNvSpPr txBox="1"/>
          <p:nvPr/>
        </p:nvSpPr>
        <p:spPr>
          <a:xfrm>
            <a:off x="3844089" y="4890596"/>
            <a:ext cx="7672997" cy="1631216"/>
          </a:xfrm>
          <a:prstGeom prst="rect">
            <a:avLst/>
          </a:prstGeom>
          <a:noFill/>
        </p:spPr>
        <p:txBody>
          <a:bodyPr wrap="square" rtlCol="0">
            <a:spAutoFit/>
          </a:bodyPr>
          <a:lstStyle/>
          <a:p>
            <a:pPr algn="just">
              <a:buFont typeface="Wingdings" panose="05000000000000000000" pitchFamily="2" charset="2"/>
              <a:buChar char="Ø"/>
            </a:pPr>
            <a:r>
              <a:rPr lang="en-GB" sz="2000" dirty="0"/>
              <a:t> While intelligence integration strengthens policing by improving crime detection, resource use, and investigative outcomes, challenges such as system limitations, poor data quality, and barriers to sharing can reduce efficiency, create missed opportunities, and undermine public confidence.</a:t>
            </a:r>
          </a:p>
        </p:txBody>
      </p:sp>
    </p:spTree>
    <p:extLst>
      <p:ext uri="{BB962C8B-B14F-4D97-AF65-F5344CB8AC3E}">
        <p14:creationId xmlns:p14="http://schemas.microsoft.com/office/powerpoint/2010/main" val="14655645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Title 1">
            <a:extLst>
              <a:ext uri="{FF2B5EF4-FFF2-40B4-BE49-F238E27FC236}">
                <a16:creationId xmlns:a16="http://schemas.microsoft.com/office/drawing/2014/main" id="{65135474-C229-C0BC-5301-98A76AAE8858}"/>
              </a:ext>
            </a:extLst>
          </p:cNvPr>
          <p:cNvSpPr txBox="1">
            <a:spLocks/>
          </p:cNvSpPr>
          <p:nvPr/>
        </p:nvSpPr>
        <p:spPr>
          <a:xfrm>
            <a:off x="1196031" y="962298"/>
            <a:ext cx="9942716" cy="155448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u="sng" dirty="0"/>
              <a:t>Summary</a:t>
            </a:r>
            <a:endParaRPr lang="en-GB" sz="4800" u="sng" dirty="0"/>
          </a:p>
        </p:txBody>
      </p:sp>
      <p:pic>
        <p:nvPicPr>
          <p:cNvPr id="5" name="Picture 2" descr="Summary icon business concept flat design Vector Image">
            <a:extLst>
              <a:ext uri="{FF2B5EF4-FFF2-40B4-BE49-F238E27FC236}">
                <a16:creationId xmlns:a16="http://schemas.microsoft.com/office/drawing/2014/main" id="{EF45BDC4-7146-7543-25DC-D8ED145C826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7483"/>
          <a:stretch/>
        </p:blipFill>
        <p:spPr bwMode="auto">
          <a:xfrm>
            <a:off x="9821515" y="849272"/>
            <a:ext cx="1476938" cy="147573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DB3E221-C679-E93C-32FE-A965080C38DD}"/>
              </a:ext>
            </a:extLst>
          </p:cNvPr>
          <p:cNvSpPr txBox="1"/>
          <p:nvPr/>
        </p:nvSpPr>
        <p:spPr>
          <a:xfrm>
            <a:off x="1147665" y="2939143"/>
            <a:ext cx="10011747" cy="2800767"/>
          </a:xfrm>
          <a:prstGeom prst="rect">
            <a:avLst/>
          </a:prstGeom>
          <a:noFill/>
        </p:spPr>
        <p:txBody>
          <a:bodyPr wrap="square" rtlCol="0">
            <a:spAutoFit/>
          </a:bodyPr>
          <a:lstStyle/>
          <a:p>
            <a:pPr marL="285750" indent="-285750" algn="just">
              <a:buFont typeface="Wingdings" panose="05000000000000000000" pitchFamily="2" charset="2"/>
              <a:buChar char="Ø"/>
            </a:pPr>
            <a:r>
              <a:rPr lang="en-GB" sz="2200" dirty="0"/>
              <a:t>The integration of information and intelligence is central to effective policing, both operationally and digitally. Information becomes valuable only when it is assessed, analysed and transformed into actionable intelligence that can guide decision-making, resource deployment and investigative activity in an ethical and proportionate manner (National Police Chiefs’ Council, 2025). </a:t>
            </a:r>
          </a:p>
          <a:p>
            <a:pPr marL="285750" indent="-285750" algn="just">
              <a:buFont typeface="Wingdings" panose="05000000000000000000" pitchFamily="2" charset="2"/>
              <a:buChar char="Ø"/>
            </a:pPr>
            <a:endParaRPr lang="en-GB" sz="2200" dirty="0"/>
          </a:p>
          <a:p>
            <a:pPr marL="285750" indent="-285750" algn="just">
              <a:buFont typeface="Wingdings" panose="05000000000000000000" pitchFamily="2" charset="2"/>
              <a:buChar char="Ø"/>
            </a:pPr>
            <a:r>
              <a:rPr lang="en-GB" sz="2200" dirty="0"/>
              <a:t>An essential question for the future of policing is: how can intelligence integration continue to adapt to emerging digital threats?</a:t>
            </a:r>
          </a:p>
        </p:txBody>
      </p:sp>
    </p:spTree>
    <p:extLst>
      <p:ext uri="{BB962C8B-B14F-4D97-AF65-F5344CB8AC3E}">
        <p14:creationId xmlns:p14="http://schemas.microsoft.com/office/powerpoint/2010/main" val="1388534050"/>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Title 1">
            <a:extLst>
              <a:ext uri="{FF2B5EF4-FFF2-40B4-BE49-F238E27FC236}">
                <a16:creationId xmlns:a16="http://schemas.microsoft.com/office/drawing/2014/main" id="{0871AE46-7D91-A3DA-BA3A-1B85036F1E38}"/>
              </a:ext>
            </a:extLst>
          </p:cNvPr>
          <p:cNvSpPr>
            <a:spLocks noGrp="1"/>
          </p:cNvSpPr>
          <p:nvPr>
            <p:ph type="title"/>
          </p:nvPr>
        </p:nvSpPr>
        <p:spPr>
          <a:xfrm>
            <a:off x="828161" y="-1"/>
            <a:ext cx="10515600" cy="1325563"/>
          </a:xfrm>
        </p:spPr>
        <p:txBody>
          <a:bodyPr>
            <a:normAutofit/>
          </a:bodyPr>
          <a:lstStyle/>
          <a:p>
            <a:r>
              <a:rPr lang="en-GB" sz="4200" u="sng" dirty="0"/>
              <a:t>Reference List</a:t>
            </a:r>
          </a:p>
        </p:txBody>
      </p:sp>
      <p:sp>
        <p:nvSpPr>
          <p:cNvPr id="5" name="Content Placeholder 2">
            <a:extLst>
              <a:ext uri="{FF2B5EF4-FFF2-40B4-BE49-F238E27FC236}">
                <a16:creationId xmlns:a16="http://schemas.microsoft.com/office/drawing/2014/main" id="{61C0F2F7-E430-9BC0-8C2A-EFB4267CD441}"/>
              </a:ext>
            </a:extLst>
          </p:cNvPr>
          <p:cNvSpPr>
            <a:spLocks noGrp="1"/>
          </p:cNvSpPr>
          <p:nvPr>
            <p:ph idx="1"/>
          </p:nvPr>
        </p:nvSpPr>
        <p:spPr>
          <a:xfrm>
            <a:off x="858278" y="1052053"/>
            <a:ext cx="10505561" cy="5214604"/>
          </a:xfrm>
        </p:spPr>
        <p:txBody>
          <a:bodyPr>
            <a:noAutofit/>
          </a:bodyPr>
          <a:lstStyle/>
          <a:p>
            <a:pPr algn="just">
              <a:buFont typeface="Wingdings" panose="05000000000000000000" pitchFamily="2" charset="2"/>
              <a:buChar char="Ø"/>
            </a:pPr>
            <a:r>
              <a:rPr lang="en-GB" sz="1400" dirty="0"/>
              <a:t>Angiolini, E. (2024) </a:t>
            </a:r>
            <a:r>
              <a:rPr lang="en-GB" sz="1400" i="1" dirty="0"/>
              <a:t>The Angiolini Inquiry: Part 1 Report. </a:t>
            </a:r>
            <a:r>
              <a:rPr lang="en-GB" sz="1400" dirty="0"/>
              <a:t>Available at: </a:t>
            </a:r>
            <a:r>
              <a:rPr lang="en-GB" sz="1400" u="sng" dirty="0">
                <a:hlinkClick r:id="rId2"/>
              </a:rPr>
              <a:t>https://assets.publishing.service.gov.uk/media/65e05420cf7eb1b0e5f57eff/E02740018_Angiolini_Inquiry_HC_530_Accessible.pdf</a:t>
            </a:r>
            <a:r>
              <a:rPr lang="en-GB" sz="1400" dirty="0"/>
              <a:t> (Accessed: 30</a:t>
            </a:r>
            <a:r>
              <a:rPr lang="en-GB" sz="1400" baseline="30000" dirty="0"/>
              <a:t>th</a:t>
            </a:r>
            <a:r>
              <a:rPr lang="en-GB" sz="1400" dirty="0"/>
              <a:t> December 2025).</a:t>
            </a:r>
          </a:p>
          <a:p>
            <a:pPr algn="just">
              <a:buFont typeface="Wingdings" panose="05000000000000000000" pitchFamily="2" charset="2"/>
              <a:buChar char="Ø"/>
            </a:pPr>
            <a:r>
              <a:rPr lang="en-GB" sz="1400" dirty="0"/>
              <a:t>Cooke, A. (2025) </a:t>
            </a:r>
            <a:r>
              <a:rPr lang="en-GB" sz="1400" i="1" dirty="0"/>
              <a:t>State of Policing: The Annual Assessment of Policing in England and Wales 2024-25,</a:t>
            </a:r>
            <a:r>
              <a:rPr lang="en-GB" sz="1400" dirty="0"/>
              <a:t> HMICFRS.</a:t>
            </a:r>
            <a:r>
              <a:rPr lang="en-GB" sz="1400" i="1" dirty="0"/>
              <a:t> </a:t>
            </a:r>
            <a:r>
              <a:rPr lang="en-GB" sz="1400" dirty="0"/>
              <a:t>Available at: </a:t>
            </a:r>
            <a:r>
              <a:rPr lang="en-GB" sz="1400" u="sng" dirty="0">
                <a:hlinkClick r:id="rId3"/>
              </a:rPr>
              <a:t>https://hmicfrs.justiceinspectorates.gov.uk/publication-html/state-of-policing-the-annual-assessment-of-policing-in-england-and-wales-2024-25/</a:t>
            </a:r>
            <a:r>
              <a:rPr lang="en-GB" sz="1400" dirty="0"/>
              <a:t> (Accessed: 27</a:t>
            </a:r>
            <a:r>
              <a:rPr lang="en-GB" sz="1400" baseline="30000" dirty="0"/>
              <a:t>th</a:t>
            </a:r>
            <a:r>
              <a:rPr lang="en-GB" sz="1400" dirty="0"/>
              <a:t> December 2025).</a:t>
            </a:r>
          </a:p>
          <a:p>
            <a:pPr algn="just">
              <a:buFont typeface="Wingdings" panose="05000000000000000000" pitchFamily="2" charset="2"/>
              <a:buChar char="Ø"/>
            </a:pPr>
            <a:r>
              <a:rPr lang="en-GB" sz="1400" dirty="0"/>
              <a:t>Cooper, K, Greenwood, A, Hankin, C, Kehoe, L, Michalec, O, Sadler, M and Shiu, S. (2025) </a:t>
            </a:r>
            <a:r>
              <a:rPr lang="en-GB" sz="1400" i="1" dirty="0"/>
              <a:t>A UK Cyber Growth Action Plan. </a:t>
            </a:r>
            <a:r>
              <a:rPr lang="en-GB" sz="1400" dirty="0"/>
              <a:t>Available at: </a:t>
            </a:r>
            <a:r>
              <a:rPr lang="en-GB" sz="1400" u="sng" dirty="0">
                <a:hlinkClick r:id="rId4"/>
              </a:rPr>
              <a:t>https://www.imperial.ac.uk/media/imperial-college/research-centres-and-groups/centre-for-sectoral-economic-performance/FINAL_The_UK_Cyber_Growth_Action_Plan_Brochure_RGB.pdf</a:t>
            </a:r>
            <a:r>
              <a:rPr lang="en-GB" sz="1400" dirty="0"/>
              <a:t> (Accessed: 2</a:t>
            </a:r>
            <a:r>
              <a:rPr lang="en-GB" sz="1400" baseline="30000" dirty="0"/>
              <a:t>nd</a:t>
            </a:r>
            <a:r>
              <a:rPr lang="en-GB" sz="1400" dirty="0"/>
              <a:t> January 2026). </a:t>
            </a:r>
          </a:p>
          <a:p>
            <a:pPr algn="just">
              <a:buFont typeface="Wingdings" panose="05000000000000000000" pitchFamily="2" charset="2"/>
              <a:buChar char="Ø"/>
            </a:pPr>
            <a:r>
              <a:rPr lang="en-GB" sz="1400" dirty="0"/>
              <a:t>HMICFRS (2023) </a:t>
            </a:r>
            <a:r>
              <a:rPr lang="en-GB" sz="1400" i="1" dirty="0"/>
              <a:t>Cyber: Keep the light on – An inspection of the police response to cyber‑dependent crime</a:t>
            </a:r>
            <a:r>
              <a:rPr lang="en-GB" sz="1400" dirty="0"/>
              <a:t>. Available at: </a:t>
            </a:r>
            <a:r>
              <a:rPr lang="en-GB" sz="1400" u="sng" dirty="0">
                <a:hlinkClick r:id="rId5"/>
              </a:rPr>
              <a:t>https://hmicfrs.justiceinspectorates.gov.uk/publication-html/keep-the-light-on-police-response-to-cyber-dependent-crime/</a:t>
            </a:r>
            <a:r>
              <a:rPr lang="en-GB" sz="1400" dirty="0"/>
              <a:t> (Accessed: 30</a:t>
            </a:r>
            <a:r>
              <a:rPr lang="en-GB" sz="1400" baseline="30000" dirty="0"/>
              <a:t>th</a:t>
            </a:r>
            <a:r>
              <a:rPr lang="en-GB" sz="1400" dirty="0"/>
              <a:t>  December 2025).</a:t>
            </a:r>
          </a:p>
          <a:p>
            <a:pPr algn="just">
              <a:buFont typeface="Wingdings" panose="05000000000000000000" pitchFamily="2" charset="2"/>
              <a:buChar char="Ø"/>
            </a:pPr>
            <a:r>
              <a:rPr lang="en-GB" sz="1400" dirty="0"/>
              <a:t>Home Office (2022) </a:t>
            </a:r>
            <a:r>
              <a:rPr lang="en-GB" sz="1400" i="1" dirty="0"/>
              <a:t>Extraction of Information from electronic devices: code of practice. </a:t>
            </a:r>
            <a:r>
              <a:rPr lang="en-GB" sz="1400" dirty="0"/>
              <a:t>Available at: </a:t>
            </a:r>
            <a:r>
              <a:rPr lang="en-GB" sz="1400" dirty="0">
                <a:hlinkClick r:id="rId6"/>
              </a:rPr>
              <a:t>https://assets.publishing.service.gov.uk/government/uploads/system/uploads/attachment_data/file/1110883/E02802691_Electronic_Devices_Code_of_Practice_WEB.pdf</a:t>
            </a:r>
            <a:r>
              <a:rPr lang="en-GB" sz="1400" dirty="0"/>
              <a:t> (Accessed: 1</a:t>
            </a:r>
            <a:r>
              <a:rPr lang="en-GB" sz="1400" baseline="30000" dirty="0"/>
              <a:t>st</a:t>
            </a:r>
            <a:r>
              <a:rPr lang="en-GB" sz="1400" dirty="0"/>
              <a:t> January 2026).</a:t>
            </a:r>
          </a:p>
          <a:p>
            <a:pPr algn="just">
              <a:buFont typeface="Wingdings" panose="05000000000000000000" pitchFamily="2" charset="2"/>
              <a:buChar char="Ø"/>
            </a:pPr>
            <a:r>
              <a:rPr lang="en-GB" sz="1400" dirty="0"/>
              <a:t>Iglesias, M. (2025) </a:t>
            </a:r>
            <a:r>
              <a:rPr lang="en-GB" sz="1400" i="1" dirty="0"/>
              <a:t>The Future of Policing: How Technology and Intelligence Are Shaping Modern Law Enforcement. </a:t>
            </a:r>
            <a:r>
              <a:rPr lang="en-GB" sz="1400" dirty="0"/>
              <a:t>Available at: </a:t>
            </a:r>
            <a:r>
              <a:rPr lang="en-GB" sz="1400" dirty="0">
                <a:hlinkClick r:id="rId7"/>
              </a:rPr>
              <a:t>https://www.miguelaiglesias.com/the-future-of-policing-how-technology-and-intelligence-are-shaping-modern-law-enforcement/</a:t>
            </a:r>
            <a:r>
              <a:rPr lang="en-GB" sz="1400" dirty="0"/>
              <a:t> (Accessed: 2</a:t>
            </a:r>
            <a:r>
              <a:rPr lang="en-GB" sz="1400" baseline="30000" dirty="0"/>
              <a:t>nd</a:t>
            </a:r>
            <a:r>
              <a:rPr lang="en-GB" sz="1400" dirty="0"/>
              <a:t> January 2026).</a:t>
            </a:r>
          </a:p>
          <a:p>
            <a:pPr algn="just">
              <a:buFont typeface="Wingdings" panose="05000000000000000000" pitchFamily="2" charset="2"/>
              <a:buChar char="Ø"/>
            </a:pPr>
            <a:r>
              <a:rPr lang="en-GB" sz="1400" dirty="0"/>
              <a:t>Kennedy, P and </a:t>
            </a:r>
            <a:r>
              <a:rPr lang="en-GB" sz="1400" dirty="0" err="1"/>
              <a:t>Ugargol</a:t>
            </a:r>
            <a:r>
              <a:rPr lang="en-GB" sz="1400" dirty="0"/>
              <a:t>, D. (2023) </a:t>
            </a:r>
            <a:r>
              <a:rPr lang="en-GB" sz="1400" i="1" dirty="0"/>
              <a:t>Policing in the Digital Age, </a:t>
            </a:r>
            <a:r>
              <a:rPr lang="en-GB" sz="1400" dirty="0"/>
              <a:t>CACI. Available at: </a:t>
            </a:r>
            <a:r>
              <a:rPr lang="en-GB" sz="1400" dirty="0">
                <a:hlinkClick r:id="rId8"/>
              </a:rPr>
              <a:t>https://info.caci.co.uk/policing-in-the-digital-age</a:t>
            </a:r>
            <a:r>
              <a:rPr lang="en-GB" sz="1400" dirty="0"/>
              <a:t> (Accessed: 1</a:t>
            </a:r>
            <a:r>
              <a:rPr lang="en-GB" sz="1400" baseline="30000" dirty="0"/>
              <a:t>st</a:t>
            </a:r>
            <a:r>
              <a:rPr lang="en-GB" sz="1400" dirty="0"/>
              <a:t> January 2026).</a:t>
            </a:r>
            <a:endParaRPr lang="en-GB" sz="1400" i="1" dirty="0"/>
          </a:p>
          <a:p>
            <a:pPr algn="just">
              <a:buFont typeface="Wingdings" panose="05000000000000000000" pitchFamily="2" charset="2"/>
              <a:buChar char="Ø"/>
            </a:pPr>
            <a:r>
              <a:rPr lang="en-GB" sz="1400" dirty="0"/>
              <a:t>Kilgallon, M and Wright, M. (2022) Behavioural skills for effective policing. 1st edition. St Albans: Critical Publishing.</a:t>
            </a:r>
          </a:p>
          <a:p>
            <a:pPr algn="just">
              <a:buFont typeface="Wingdings" panose="05000000000000000000" pitchFamily="2" charset="2"/>
              <a:buChar char="Ø"/>
            </a:pPr>
            <a:r>
              <a:rPr lang="en-GB" sz="1400" dirty="0"/>
              <a:t>Muir, R, Higgins, A, </a:t>
            </a:r>
            <a:r>
              <a:rPr lang="en-GB" sz="1400" dirty="0" err="1"/>
              <a:t>Halkon</a:t>
            </a:r>
            <a:r>
              <a:rPr lang="en-GB" sz="1400" dirty="0"/>
              <a:t>, R and Walcott, S. (2022) </a:t>
            </a:r>
            <a:r>
              <a:rPr lang="en-GB" sz="1400" i="1" dirty="0"/>
              <a:t>A New Mode Of Protection, </a:t>
            </a:r>
            <a:r>
              <a:rPr lang="en-GB" sz="1400" dirty="0"/>
              <a:t>The Police Foundation. Available at: </a:t>
            </a:r>
            <a:r>
              <a:rPr lang="en-GB" sz="1400" u="sng" dirty="0">
                <a:hlinkClick r:id="rId9"/>
              </a:rPr>
              <a:t>https://police-foundation.org.uk/policingreview2022/wp-content/uploads/srpew_final_report.pdf</a:t>
            </a:r>
            <a:r>
              <a:rPr lang="en-GB" sz="1400" dirty="0"/>
              <a:t> (Accessed: 2</a:t>
            </a:r>
            <a:r>
              <a:rPr lang="en-GB" sz="1400" baseline="30000" dirty="0"/>
              <a:t>nd</a:t>
            </a:r>
            <a:r>
              <a:rPr lang="en-GB" sz="1400" dirty="0"/>
              <a:t> January 2026).</a:t>
            </a:r>
          </a:p>
          <a:p>
            <a:pPr algn="just">
              <a:buFont typeface="Wingdings" panose="05000000000000000000" pitchFamily="2" charset="2"/>
              <a:buChar char="Ø"/>
            </a:pPr>
            <a:endParaRPr lang="en-GB" sz="1400" dirty="0"/>
          </a:p>
          <a:p>
            <a:pPr marL="0" indent="0" algn="just">
              <a:buNone/>
            </a:pPr>
            <a:endParaRPr lang="en-GB" sz="1400" dirty="0"/>
          </a:p>
          <a:p>
            <a:pPr algn="just">
              <a:buFont typeface="Wingdings" panose="05000000000000000000" pitchFamily="2" charset="2"/>
              <a:buChar char="Ø"/>
            </a:pPr>
            <a:endParaRPr lang="en-GB" sz="1400" kern="100" dirty="0">
              <a:effectLst/>
              <a:ea typeface="Aptos" panose="020B0004020202020204" pitchFamily="34" charset="0"/>
              <a:cs typeface="Arial" panose="020B0604020202020204" pitchFamily="34" charset="0"/>
            </a:endParaRPr>
          </a:p>
          <a:p>
            <a:pPr algn="just">
              <a:buFont typeface="Wingdings" panose="05000000000000000000" pitchFamily="2" charset="2"/>
              <a:buChar char="Ø"/>
            </a:pPr>
            <a:endParaRPr lang="en-GB" sz="1400" kern="100" dirty="0">
              <a:ea typeface="Aptos" panose="020B0004020202020204" pitchFamily="34" charset="0"/>
              <a:cs typeface="Arial" panose="020B0604020202020204" pitchFamily="34" charset="0"/>
            </a:endParaRPr>
          </a:p>
          <a:p>
            <a:pPr algn="just">
              <a:buFont typeface="Wingdings" panose="05000000000000000000" pitchFamily="2" charset="2"/>
              <a:buChar char="Ø"/>
            </a:pPr>
            <a:endParaRPr lang="en-GB" sz="1400" kern="100" dirty="0">
              <a:ea typeface="Aptos" panose="020B0004020202020204" pitchFamily="34" charset="0"/>
              <a:cs typeface="Arial" panose="020B0604020202020204" pitchFamily="34" charset="0"/>
            </a:endParaRPr>
          </a:p>
          <a:p>
            <a:pPr algn="just">
              <a:buFont typeface="Wingdings" panose="05000000000000000000" pitchFamily="2" charset="2"/>
              <a:buChar char="Ø"/>
            </a:pPr>
            <a:endParaRPr lang="en-GB" sz="1400" kern="100" dirty="0">
              <a:ea typeface="Aptos" panose="020B0004020202020204" pitchFamily="34" charset="0"/>
              <a:cs typeface="Arial" panose="020B0604020202020204" pitchFamily="34" charset="0"/>
            </a:endParaRPr>
          </a:p>
          <a:p>
            <a:pPr algn="just">
              <a:buFont typeface="Wingdings" panose="05000000000000000000" pitchFamily="2" charset="2"/>
              <a:buChar char="Ø"/>
            </a:pPr>
            <a:endParaRPr lang="en-GB" sz="1400" kern="100" dirty="0">
              <a:cs typeface="Arial" panose="020B0604020202020204" pitchFamily="34" charset="0"/>
            </a:endParaRPr>
          </a:p>
          <a:p>
            <a:pPr algn="just">
              <a:buFont typeface="Wingdings" panose="05000000000000000000" pitchFamily="2" charset="2"/>
              <a:buChar char="Ø"/>
            </a:pPr>
            <a:endParaRPr lang="en-GB" sz="1400" kern="100" dirty="0">
              <a:cs typeface="Arial" panose="020B0604020202020204" pitchFamily="34" charset="0"/>
            </a:endParaRPr>
          </a:p>
          <a:p>
            <a:pPr algn="just">
              <a:buFont typeface="Wingdings" panose="05000000000000000000" pitchFamily="2" charset="2"/>
              <a:buChar char="Ø"/>
            </a:pPr>
            <a:endParaRPr lang="en-GB" sz="1400" kern="100" dirty="0">
              <a:cs typeface="Arial" panose="020B0604020202020204" pitchFamily="34" charset="0"/>
            </a:endParaRPr>
          </a:p>
          <a:p>
            <a:pPr algn="just">
              <a:buFont typeface="Wingdings" panose="05000000000000000000" pitchFamily="2" charset="2"/>
              <a:buChar char="Ø"/>
            </a:pPr>
            <a:endParaRPr lang="en-GB" sz="1400" dirty="0"/>
          </a:p>
          <a:p>
            <a:pPr algn="just">
              <a:buFont typeface="Wingdings" panose="05000000000000000000" pitchFamily="2" charset="2"/>
              <a:buChar char="Ø"/>
            </a:pPr>
            <a:endParaRPr lang="en-GB" sz="1400" kern="100" dirty="0">
              <a:ea typeface="Aptos" panose="020B0004020202020204" pitchFamily="34" charset="0"/>
              <a:cs typeface="Arial" panose="020B0604020202020204" pitchFamily="34" charset="0"/>
            </a:endParaRPr>
          </a:p>
          <a:p>
            <a:pPr algn="just">
              <a:buFont typeface="Wingdings" panose="05000000000000000000" pitchFamily="2" charset="2"/>
              <a:buChar char="Ø"/>
            </a:pPr>
            <a:endParaRPr lang="en-GB" sz="1400" kern="100" dirty="0">
              <a:ea typeface="Aptos" panose="020B0004020202020204" pitchFamily="34" charset="0"/>
              <a:cs typeface="Arial" panose="020B0604020202020204" pitchFamily="34" charset="0"/>
            </a:endParaRPr>
          </a:p>
          <a:p>
            <a:pPr algn="just">
              <a:buFont typeface="Wingdings" panose="05000000000000000000" pitchFamily="2" charset="2"/>
              <a:buChar char="Ø"/>
            </a:pPr>
            <a:endParaRPr lang="en-GB" sz="1400" kern="100" dirty="0">
              <a:effectLst/>
              <a:ea typeface="Aptos" panose="020B0004020202020204" pitchFamily="34" charset="0"/>
              <a:cs typeface="Arial" panose="020B0604020202020204" pitchFamily="34" charset="0"/>
            </a:endParaRPr>
          </a:p>
          <a:p>
            <a:pPr algn="just"/>
            <a:endParaRPr lang="en-GB" sz="1400" dirty="0"/>
          </a:p>
        </p:txBody>
      </p:sp>
    </p:spTree>
    <p:extLst>
      <p:ext uri="{BB962C8B-B14F-4D97-AF65-F5344CB8AC3E}">
        <p14:creationId xmlns:p14="http://schemas.microsoft.com/office/powerpoint/2010/main" val="1612635103"/>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Content Placeholder 2">
            <a:extLst>
              <a:ext uri="{FF2B5EF4-FFF2-40B4-BE49-F238E27FC236}">
                <a16:creationId xmlns:a16="http://schemas.microsoft.com/office/drawing/2014/main" id="{CFF48A52-1EF7-5F0B-728D-FE8D8ED68AA7}"/>
              </a:ext>
            </a:extLst>
          </p:cNvPr>
          <p:cNvSpPr>
            <a:spLocks noGrp="1"/>
          </p:cNvSpPr>
          <p:nvPr>
            <p:ph idx="1"/>
          </p:nvPr>
        </p:nvSpPr>
        <p:spPr>
          <a:xfrm>
            <a:off x="838200" y="477998"/>
            <a:ext cx="10515600" cy="5545393"/>
          </a:xfrm>
        </p:spPr>
        <p:txBody>
          <a:bodyPr>
            <a:noAutofit/>
          </a:bodyPr>
          <a:lstStyle/>
          <a:p>
            <a:pPr algn="just">
              <a:buFont typeface="Wingdings" panose="05000000000000000000" pitchFamily="2" charset="2"/>
              <a:buChar char="Ø"/>
            </a:pPr>
            <a:r>
              <a:rPr lang="en-GB" sz="1400" dirty="0"/>
              <a:t>Muir, R. (2024) </a:t>
            </a:r>
            <a:r>
              <a:rPr lang="en-GB" sz="1400" i="1" dirty="0"/>
              <a:t>The Power of Information, </a:t>
            </a:r>
            <a:r>
              <a:rPr lang="en-GB" sz="1400" dirty="0"/>
              <a:t>The Police Foundation. Available at: </a:t>
            </a:r>
            <a:r>
              <a:rPr lang="en-GB" sz="1400" dirty="0">
                <a:hlinkClick r:id="rId3"/>
              </a:rPr>
              <a:t>https://www.police-foundation.org.uk/wp-content/uploads/2010/10/power-of-information-FINAL.pdf</a:t>
            </a:r>
            <a:r>
              <a:rPr lang="en-GB" sz="1400" dirty="0"/>
              <a:t> (Accessed: 27</a:t>
            </a:r>
            <a:r>
              <a:rPr lang="en-GB" sz="1400" baseline="30000" dirty="0"/>
              <a:t>th</a:t>
            </a:r>
            <a:r>
              <a:rPr lang="en-GB" sz="1400" dirty="0"/>
              <a:t> December 2025).</a:t>
            </a:r>
          </a:p>
          <a:p>
            <a:pPr algn="just">
              <a:buFont typeface="Wingdings" panose="05000000000000000000" pitchFamily="2" charset="2"/>
              <a:buChar char="Ø"/>
            </a:pPr>
            <a:r>
              <a:rPr lang="en-GB" sz="1400" dirty="0"/>
              <a:t>National Crime Agency (2025) </a:t>
            </a:r>
            <a:r>
              <a:rPr lang="en-GB" sz="1400" i="1" dirty="0"/>
              <a:t>National Strategic Assessment 2025 of Serious and Organised Crime</a:t>
            </a:r>
            <a:r>
              <a:rPr lang="en-GB" sz="1400" dirty="0"/>
              <a:t>. Available at: </a:t>
            </a:r>
            <a:r>
              <a:rPr lang="en-GB" sz="1400" u="sng" dirty="0">
                <a:hlinkClick r:id="rId4"/>
              </a:rPr>
              <a:t>https://www.nationalcrimeagency.gov.uk/images/campaign/NSA/2024/NSA%202025%20Website%20-%20PDF%20Version%20v1.0.pdf</a:t>
            </a:r>
            <a:r>
              <a:rPr lang="en-GB" sz="1400" dirty="0"/>
              <a:t> (Accessed: 30</a:t>
            </a:r>
            <a:r>
              <a:rPr lang="en-GB" sz="1400" baseline="30000" dirty="0"/>
              <a:t>th</a:t>
            </a:r>
            <a:r>
              <a:rPr lang="en-GB" sz="1400" dirty="0"/>
              <a:t> December 2025).</a:t>
            </a:r>
          </a:p>
          <a:p>
            <a:pPr algn="just">
              <a:buFont typeface="Wingdings" panose="05000000000000000000" pitchFamily="2" charset="2"/>
              <a:buChar char="Ø"/>
            </a:pPr>
            <a:r>
              <a:rPr lang="en-GB" sz="1400" dirty="0"/>
              <a:t>National Cyber Security Centre (2025) </a:t>
            </a:r>
            <a:r>
              <a:rPr lang="en-GB" sz="1400" i="1" dirty="0"/>
              <a:t>NCSC Annual Review 2025: It’s time to act. </a:t>
            </a:r>
            <a:r>
              <a:rPr lang="en-GB" sz="1400" dirty="0"/>
              <a:t>Available at: </a:t>
            </a:r>
            <a:r>
              <a:rPr lang="en-GB" sz="1400" u="sng" dirty="0">
                <a:hlinkClick r:id="rId5"/>
              </a:rPr>
              <a:t>https://www.ncsc.gov.uk/files/ncsc-annual-review-2025.pdf</a:t>
            </a:r>
            <a:r>
              <a:rPr lang="en-GB" sz="1400" dirty="0"/>
              <a:t> (Accessed: 1</a:t>
            </a:r>
            <a:r>
              <a:rPr lang="en-GB" sz="1400" baseline="30000" dirty="0"/>
              <a:t>st</a:t>
            </a:r>
            <a:r>
              <a:rPr lang="en-GB" sz="1400" dirty="0"/>
              <a:t> January 2026).</a:t>
            </a:r>
          </a:p>
          <a:p>
            <a:pPr algn="just">
              <a:buFont typeface="Wingdings" panose="05000000000000000000" pitchFamily="2" charset="2"/>
              <a:buChar char="Ø"/>
            </a:pPr>
            <a:r>
              <a:rPr lang="en-GB" sz="1400" dirty="0"/>
              <a:t>National Police Chiefs’ Council (2023) </a:t>
            </a:r>
            <a:r>
              <a:rPr lang="en-GB" sz="1400" i="1" dirty="0"/>
              <a:t>Policing Vision 2030. </a:t>
            </a:r>
            <a:r>
              <a:rPr lang="en-GB" sz="1400" dirty="0"/>
              <a:t>Available at: </a:t>
            </a:r>
            <a:r>
              <a:rPr lang="en-GB" sz="1400" u="sng" dirty="0">
                <a:hlinkClick r:id="rId6"/>
              </a:rPr>
              <a:t>https://www.npcc.police.uk/SysSiteAssets/media/downloads/publications/policing-vision/policing-vision-2030.pdf</a:t>
            </a:r>
            <a:r>
              <a:rPr lang="en-GB" sz="1400" dirty="0"/>
              <a:t> (Accessed: 27</a:t>
            </a:r>
            <a:r>
              <a:rPr lang="en-GB" sz="1400" baseline="30000" dirty="0"/>
              <a:t>th</a:t>
            </a:r>
            <a:r>
              <a:rPr lang="en-GB" sz="1400" dirty="0"/>
              <a:t>  December 2025).</a:t>
            </a:r>
          </a:p>
          <a:p>
            <a:pPr algn="just">
              <a:buFont typeface="Wingdings" panose="05000000000000000000" pitchFamily="2" charset="2"/>
              <a:buChar char="Ø"/>
            </a:pPr>
            <a:r>
              <a:rPr lang="en-GB" sz="1400" dirty="0"/>
              <a:t>National Police Chiefs’ Council (2025) </a:t>
            </a:r>
            <a:r>
              <a:rPr lang="en-GB" sz="1400" i="1" dirty="0"/>
              <a:t>National Policing Digital Strategy 2025-2030. </a:t>
            </a:r>
            <a:r>
              <a:rPr lang="en-GB" sz="1400" dirty="0"/>
              <a:t>Available at: </a:t>
            </a:r>
            <a:r>
              <a:rPr lang="en-GB" sz="1400" u="sng" dirty="0">
                <a:hlinkClick r:id="rId7"/>
              </a:rPr>
              <a:t>https://pds.police.uk/wp-content/uploads/2025/05/250519-NPCC-Digital-Strategy_FINAL.pdf</a:t>
            </a:r>
            <a:r>
              <a:rPr lang="en-GB" sz="1400" dirty="0"/>
              <a:t> (Accessed: 2</a:t>
            </a:r>
            <a:r>
              <a:rPr lang="en-GB" sz="1400" baseline="30000" dirty="0"/>
              <a:t>nd</a:t>
            </a:r>
            <a:r>
              <a:rPr lang="en-GB" sz="1400" dirty="0"/>
              <a:t> January 2026).</a:t>
            </a:r>
          </a:p>
          <a:p>
            <a:pPr algn="just">
              <a:buFont typeface="Wingdings" panose="05000000000000000000" pitchFamily="2" charset="2"/>
              <a:buChar char="Ø"/>
            </a:pPr>
            <a:r>
              <a:rPr lang="en-GB" sz="1400" dirty="0"/>
              <a:t>Ratcliffe, J. (2025) </a:t>
            </a:r>
            <a:r>
              <a:rPr lang="en-GB" sz="1400" i="1" dirty="0"/>
              <a:t>Intelligence-Led Policing. </a:t>
            </a:r>
            <a:r>
              <a:rPr lang="en-GB" sz="1400" dirty="0"/>
              <a:t>3</a:t>
            </a:r>
            <a:r>
              <a:rPr lang="en-GB" sz="1400" baseline="30000" dirty="0"/>
              <a:t>rd</a:t>
            </a:r>
            <a:r>
              <a:rPr lang="en-GB" sz="1400" dirty="0"/>
              <a:t> edition. London: Routledge. </a:t>
            </a:r>
          </a:p>
          <a:p>
            <a:pPr algn="just">
              <a:buFont typeface="Wingdings" panose="05000000000000000000" pitchFamily="2" charset="2"/>
              <a:buChar char="Ø"/>
            </a:pPr>
            <a:r>
              <a:rPr lang="en-GB" sz="1400" i="1" dirty="0"/>
              <a:t>Regulation of Investigatory Powers Act 2000, </a:t>
            </a:r>
            <a:r>
              <a:rPr lang="en-GB" sz="1400" dirty="0"/>
              <a:t>c. 23. Available at: </a:t>
            </a:r>
            <a:r>
              <a:rPr lang="en-GB" sz="1400" u="sng" dirty="0">
                <a:hlinkClick r:id="rId8"/>
              </a:rPr>
              <a:t>https://www.legislation.gov.uk/ukpga/2000/23/contents</a:t>
            </a:r>
            <a:r>
              <a:rPr lang="en-GB" sz="1400" dirty="0"/>
              <a:t> (Accessed: 28</a:t>
            </a:r>
            <a:r>
              <a:rPr lang="en-GB" sz="1400" baseline="30000" dirty="0"/>
              <a:t>th</a:t>
            </a:r>
            <a:r>
              <a:rPr lang="en-GB" sz="1400" dirty="0"/>
              <a:t>  December 2025).</a:t>
            </a:r>
          </a:p>
          <a:p>
            <a:pPr algn="just">
              <a:buFont typeface="Wingdings" panose="05000000000000000000" pitchFamily="2" charset="2"/>
              <a:buChar char="Ø"/>
            </a:pPr>
            <a:r>
              <a:rPr lang="en-GB" sz="1400" dirty="0"/>
              <a:t>Williams, J. (2012) </a:t>
            </a:r>
            <a:r>
              <a:rPr lang="en-GB" sz="1400" i="1" dirty="0"/>
              <a:t>ACPO Good Practice Guide for Digital Evidence, </a:t>
            </a:r>
            <a:r>
              <a:rPr lang="en-GB" sz="1400" dirty="0"/>
              <a:t>Association of Chief Police Officers. Available at: </a:t>
            </a:r>
            <a:r>
              <a:rPr lang="en-GB" sz="1400" dirty="0">
                <a:hlinkClick r:id="rId9"/>
              </a:rPr>
              <a:t>https://www.digital-detective.net/digital-forensics-documents/ACPO_Good_Practice_Guide_for_Digital_Evidence_v5.pdf</a:t>
            </a:r>
            <a:r>
              <a:rPr lang="en-GB" sz="1400" dirty="0"/>
              <a:t> (Accessed: 28</a:t>
            </a:r>
            <a:r>
              <a:rPr lang="en-GB" sz="1400" baseline="30000" dirty="0"/>
              <a:t>th</a:t>
            </a:r>
            <a:r>
              <a:rPr lang="en-GB" sz="1400" dirty="0"/>
              <a:t> December 2025).</a:t>
            </a:r>
            <a:endParaRPr lang="en-GB" sz="1400" i="1" dirty="0"/>
          </a:p>
          <a:p>
            <a:pPr algn="just">
              <a:buFont typeface="Wingdings" panose="05000000000000000000" pitchFamily="2" charset="2"/>
              <a:buChar char="Ø"/>
            </a:pPr>
            <a:r>
              <a:rPr lang="en-GB" sz="1400" dirty="0"/>
              <a:t>Wood, D, Bradshaw, S, Dickens, T, McLeod, J, Simpson, F and Weaver, G. (2022) </a:t>
            </a:r>
            <a:r>
              <a:rPr lang="en-GB" sz="1400" i="1" dirty="0"/>
              <a:t>Blackstone’s handbook for policing students</a:t>
            </a:r>
            <a:r>
              <a:rPr lang="en-GB" sz="1400" dirty="0"/>
              <a:t>. Seventeenth edition. Oxford: Oxford University Press.</a:t>
            </a:r>
            <a:endParaRPr lang="en-GB" sz="1400" kern="100" dirty="0">
              <a:ea typeface="Aptos" panose="020B0004020202020204" pitchFamily="34" charset="0"/>
              <a:cs typeface="Arial" panose="020B0604020202020204" pitchFamily="34" charset="0"/>
            </a:endParaRPr>
          </a:p>
          <a:p>
            <a:pPr marL="0" indent="0" algn="just">
              <a:buNone/>
            </a:pPr>
            <a:r>
              <a:rPr lang="en-GB" sz="1400" b="1" u="sng" dirty="0"/>
              <a:t>AI Acknowledgement</a:t>
            </a:r>
            <a:endParaRPr lang="en-GB" sz="1400" kern="100" dirty="0">
              <a:ea typeface="Aptos" panose="020B0004020202020204" pitchFamily="34" charset="0"/>
              <a:cs typeface="Arial" panose="020B0604020202020204" pitchFamily="34" charset="0"/>
            </a:endParaRPr>
          </a:p>
          <a:p>
            <a:pPr marL="0" indent="0" algn="just">
              <a:buNone/>
            </a:pPr>
            <a:r>
              <a:rPr lang="en-GB" sz="1400"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Tree>
    <p:extLst>
      <p:ext uri="{BB962C8B-B14F-4D97-AF65-F5344CB8AC3E}">
        <p14:creationId xmlns:p14="http://schemas.microsoft.com/office/powerpoint/2010/main" val="4111771599"/>
      </p:ext>
    </p:extLst>
  </p:cSld>
  <p:clrMapOvr>
    <a:masterClrMapping/>
  </p:clrMapOvr>
  <p:transition spd="slow">
    <p:cover/>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278574C0-444A-A9D4-052A-3C08660EC110}"/>
              </a:ext>
            </a:extLst>
          </p:cNvPr>
          <p:cNvSpPr>
            <a:spLocks noGrp="1"/>
          </p:cNvSpPr>
          <p:nvPr>
            <p:ph type="title"/>
          </p:nvPr>
        </p:nvSpPr>
        <p:spPr>
          <a:xfrm>
            <a:off x="370435" y="362204"/>
            <a:ext cx="10691265" cy="1307592"/>
          </a:xfrm>
        </p:spPr>
        <p:txBody>
          <a:bodyPr/>
          <a:lstStyle/>
          <a:p>
            <a:r>
              <a:rPr lang="en-GB" dirty="0"/>
              <a:t>RESEARCH TIMELINE </a:t>
            </a:r>
          </a:p>
        </p:txBody>
      </p:sp>
      <p:graphicFrame>
        <p:nvGraphicFramePr>
          <p:cNvPr id="5" name="Diagram 4">
            <a:extLst>
              <a:ext uri="{FF2B5EF4-FFF2-40B4-BE49-F238E27FC236}">
                <a16:creationId xmlns:a16="http://schemas.microsoft.com/office/drawing/2014/main" id="{565B4A30-D2FB-558E-0BB2-8F56333CBDDA}"/>
              </a:ext>
            </a:extLst>
          </p:cNvPr>
          <p:cNvGraphicFramePr/>
          <p:nvPr>
            <p:extLst>
              <p:ext uri="{D42A27DB-BD31-4B8C-83A1-F6EECF244321}">
                <p14:modId xmlns:p14="http://schemas.microsoft.com/office/powerpoint/2010/main" val="3595608616"/>
              </p:ext>
            </p:extLst>
          </p:nvPr>
        </p:nvGraphicFramePr>
        <p:xfrm>
          <a:off x="1834376" y="1568196"/>
          <a:ext cx="8523247" cy="47959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9026228"/>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3323</Words>
  <Application>Microsoft Office PowerPoint</Application>
  <PresentationFormat>Widescreen</PresentationFormat>
  <Paragraphs>204</Paragraphs>
  <Slides>12</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Aptos Display</vt:lpstr>
      <vt:lpstr>Arial</vt:lpstr>
      <vt:lpstr>Calibri</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List</vt:lpstr>
      <vt:lpstr>PowerPoint Presentation</vt:lpstr>
      <vt:lpstr>RESEARCH TIMELINE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Seren Thomas</dc:creator>
  <cp:lastModifiedBy>Seren Thomas</cp:lastModifiedBy>
  <cp:revision>1</cp:revision>
  <dcterms:created xsi:type="dcterms:W3CDTF">2026-01-06T20:46:11Z</dcterms:created>
  <dcterms:modified xsi:type="dcterms:W3CDTF">2026-01-09T17:00:47Z</dcterms:modified>
</cp:coreProperties>
</file>