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handoutMasterIdLst>
    <p:handoutMasterId r:id="rId49"/>
  </p:handoutMasterIdLst>
  <p:sldIdLst>
    <p:sldId id="302" r:id="rId2"/>
    <p:sldId id="303" r:id="rId3"/>
    <p:sldId id="351" r:id="rId4"/>
    <p:sldId id="304" r:id="rId5"/>
    <p:sldId id="317" r:id="rId6"/>
    <p:sldId id="305" r:id="rId7"/>
    <p:sldId id="335" r:id="rId8"/>
    <p:sldId id="336" r:id="rId9"/>
    <p:sldId id="352" r:id="rId10"/>
    <p:sldId id="350" r:id="rId11"/>
    <p:sldId id="360" r:id="rId12"/>
    <p:sldId id="311" r:id="rId13"/>
    <p:sldId id="354" r:id="rId14"/>
    <p:sldId id="355" r:id="rId15"/>
    <p:sldId id="318" r:id="rId16"/>
    <p:sldId id="306" r:id="rId17"/>
    <p:sldId id="308" r:id="rId18"/>
    <p:sldId id="307" r:id="rId19"/>
    <p:sldId id="309" r:id="rId20"/>
    <p:sldId id="310" r:id="rId21"/>
    <p:sldId id="347" r:id="rId22"/>
    <p:sldId id="349" r:id="rId23"/>
    <p:sldId id="348" r:id="rId24"/>
    <p:sldId id="319" r:id="rId25"/>
    <p:sldId id="324" r:id="rId26"/>
    <p:sldId id="325" r:id="rId27"/>
    <p:sldId id="356" r:id="rId28"/>
    <p:sldId id="326" r:id="rId29"/>
    <p:sldId id="357" r:id="rId30"/>
    <p:sldId id="312" r:id="rId31"/>
    <p:sldId id="320" r:id="rId32"/>
    <p:sldId id="321" r:id="rId33"/>
    <p:sldId id="322" r:id="rId34"/>
    <p:sldId id="358" r:id="rId35"/>
    <p:sldId id="323" r:id="rId36"/>
    <p:sldId id="313" r:id="rId37"/>
    <p:sldId id="329" r:id="rId38"/>
    <p:sldId id="327" r:id="rId39"/>
    <p:sldId id="359" r:id="rId40"/>
    <p:sldId id="314" r:id="rId41"/>
    <p:sldId id="332" r:id="rId42"/>
    <p:sldId id="334" r:id="rId43"/>
    <p:sldId id="330" r:id="rId44"/>
    <p:sldId id="331" r:id="rId45"/>
    <p:sldId id="316" r:id="rId46"/>
    <p:sldId id="361" r:id="rId4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FE7"/>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5" autoAdjust="0"/>
    <p:restoredTop sz="71376" autoAdjust="0"/>
  </p:normalViewPr>
  <p:slideViewPr>
    <p:cSldViewPr>
      <p:cViewPr varScale="1">
        <p:scale>
          <a:sx n="81" d="100"/>
          <a:sy n="81" d="100"/>
        </p:scale>
        <p:origin x="2532"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dirty="0">
              <a:latin typeface="Arial" panose="020B0604020202020204" pitchFamily="34" charset="0"/>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latin typeface="Arial" panose="020B0604020202020204" pitchFamily="34" charset="0"/>
              </a:rPr>
              <a:t>03/09/2022</a:t>
            </a:fld>
            <a:endParaRPr lang="en-GB" dirty="0">
              <a:latin typeface="Arial" panose="020B0604020202020204" pitchFamily="34" charset="0"/>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dirty="0">
              <a:latin typeface="Arial" panose="020B0604020202020204" pitchFamily="34" charset="0"/>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latin typeface="Arial" panose="020B0604020202020204" pitchFamily="34" charset="0"/>
              </a:rPr>
              <a:t>‹#›</a:t>
            </a:fld>
            <a:endParaRPr lang="en-GB" dirty="0">
              <a:latin typeface="Arial" panose="020B0604020202020204" pitchFamily="34" charset="0"/>
            </a:endParaRPr>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atin typeface="Arial" panose="020B0604020202020204" pitchFamily="34" charset="0"/>
              </a:defRPr>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atin typeface="Arial" panose="020B0604020202020204" pitchFamily="34" charset="0"/>
              </a:defRPr>
            </a:lvl1pPr>
          </a:lstStyle>
          <a:p>
            <a:fld id="{06D7123D-D547-4A6B-961C-92C914327936}" type="datetimeFigureOut">
              <a:rPr lang="en-GB" smtClean="0"/>
              <a:pPr/>
              <a:t>03/09/2022</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atin typeface="Arial" panose="020B0604020202020204" pitchFamily="34" charset="0"/>
              </a:defRPr>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atin typeface="Arial" panose="020B0604020202020204" pitchFamily="34" charset="0"/>
              </a:defRPr>
            </a:lvl1pPr>
          </a:lstStyle>
          <a:p>
            <a:fld id="{EF1B1BB3-E097-4A23-A1D0-2A682C1DADCC}" type="slidenum">
              <a:rPr lang="en-GB" smtClean="0"/>
              <a:pPr/>
              <a:t>‹#›</a:t>
            </a:fld>
            <a:endParaRPr lang="en-GB" dirty="0"/>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641350" y="779463"/>
            <a:ext cx="5202238" cy="3903662"/>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71231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2</a:t>
            </a:fld>
            <a:endParaRPr lang="en-GB" altLang="en-US"/>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153369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3</a:t>
            </a:fld>
            <a:endParaRPr lang="en-GB" altLang="en-US"/>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839136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701494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5</a:t>
            </a:fld>
            <a:endParaRPr lang="en-GB" altLang="en-US"/>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4208459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6</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1154034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2054714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086930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r">
              <a:buNone/>
            </a:pPr>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pPr/>
              <a:t>9</a:t>
            </a:fld>
            <a:endParaRPr lang="en-GB" dirty="0"/>
          </a:p>
        </p:txBody>
      </p:sp>
    </p:spTree>
    <p:extLst>
      <p:ext uri="{BB962C8B-B14F-4D97-AF65-F5344CB8AC3E}">
        <p14:creationId xmlns:p14="http://schemas.microsoft.com/office/powerpoint/2010/main" val="2918167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1117600" y="673100"/>
            <a:ext cx="4492625" cy="3370263"/>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5E686BD2-C9EB-43AA-9509-A5AB628A3DFA}" type="slidenum">
              <a:rPr lang="cy-GB" smtClean="0"/>
              <a:pPr>
                <a:defRPr/>
              </a:pPr>
              <a:t>12</a:t>
            </a:fld>
            <a:endParaRPr lang="cy-GB"/>
          </a:p>
        </p:txBody>
      </p:sp>
    </p:spTree>
    <p:extLst>
      <p:ext uri="{BB962C8B-B14F-4D97-AF65-F5344CB8AC3E}">
        <p14:creationId xmlns:p14="http://schemas.microsoft.com/office/powerpoint/2010/main" val="25984525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1117600" y="673100"/>
            <a:ext cx="4492625" cy="3370263"/>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5E686BD2-C9EB-43AA-9509-A5AB628A3DFA}" type="slidenum">
              <a:rPr lang="cy-GB" smtClean="0"/>
              <a:pPr>
                <a:defRPr/>
              </a:pPr>
              <a:t>13</a:t>
            </a:fld>
            <a:endParaRPr lang="cy-GB"/>
          </a:p>
        </p:txBody>
      </p:sp>
    </p:spTree>
    <p:extLst>
      <p:ext uri="{BB962C8B-B14F-4D97-AF65-F5344CB8AC3E}">
        <p14:creationId xmlns:p14="http://schemas.microsoft.com/office/powerpoint/2010/main" val="854465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1117600" y="673100"/>
            <a:ext cx="4492625" cy="3370263"/>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5E686BD2-C9EB-43AA-9509-A5AB628A3DFA}" type="slidenum">
              <a:rPr lang="cy-GB" smtClean="0"/>
              <a:pPr>
                <a:defRPr/>
              </a:pPr>
              <a:t>14</a:t>
            </a:fld>
            <a:endParaRPr lang="cy-GB"/>
          </a:p>
        </p:txBody>
      </p:sp>
    </p:spTree>
    <p:extLst>
      <p:ext uri="{BB962C8B-B14F-4D97-AF65-F5344CB8AC3E}">
        <p14:creationId xmlns:p14="http://schemas.microsoft.com/office/powerpoint/2010/main" val="12168332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15</a:t>
            </a:fld>
            <a:endParaRPr lang="cy-GB" altLang="en-US">
              <a:cs typeface="Arial" panose="020B0604020202020204" pitchFamily="34" charset="0"/>
            </a:endParaRPr>
          </a:p>
        </p:txBody>
      </p:sp>
    </p:spTree>
    <p:extLst>
      <p:ext uri="{BB962C8B-B14F-4D97-AF65-F5344CB8AC3E}">
        <p14:creationId xmlns:p14="http://schemas.microsoft.com/office/powerpoint/2010/main" val="34843188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16</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33421335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17</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37628895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18</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25943727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19</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32253795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20</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5463082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21</a:t>
            </a:fld>
            <a:endParaRPr lang="en-GB"/>
          </a:p>
        </p:txBody>
      </p:sp>
    </p:spTree>
    <p:extLst>
      <p:ext uri="{BB962C8B-B14F-4D97-AF65-F5344CB8AC3E}">
        <p14:creationId xmlns:p14="http://schemas.microsoft.com/office/powerpoint/2010/main" val="22568112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22</a:t>
            </a:fld>
            <a:endParaRPr lang="en-GB"/>
          </a:p>
        </p:txBody>
      </p:sp>
    </p:spTree>
    <p:extLst>
      <p:ext uri="{BB962C8B-B14F-4D97-AF65-F5344CB8AC3E}">
        <p14:creationId xmlns:p14="http://schemas.microsoft.com/office/powerpoint/2010/main" val="11735497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23</a:t>
            </a:fld>
            <a:endParaRPr lang="en-GB"/>
          </a:p>
        </p:txBody>
      </p:sp>
    </p:spTree>
    <p:extLst>
      <p:ext uri="{BB962C8B-B14F-4D97-AF65-F5344CB8AC3E}">
        <p14:creationId xmlns:p14="http://schemas.microsoft.com/office/powerpoint/2010/main" val="13215507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24</a:t>
            </a:fld>
            <a:endParaRPr lang="cy-GB" altLang="en-US">
              <a:cs typeface="Arial" panose="020B0604020202020204" pitchFamily="34" charset="0"/>
            </a:endParaRPr>
          </a:p>
        </p:txBody>
      </p:sp>
    </p:spTree>
    <p:extLst>
      <p:ext uri="{BB962C8B-B14F-4D97-AF65-F5344CB8AC3E}">
        <p14:creationId xmlns:p14="http://schemas.microsoft.com/office/powerpoint/2010/main" val="33796075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25</a:t>
            </a:fld>
            <a:endParaRPr lang="cy-GB" altLang="en-US">
              <a:cs typeface="Arial" panose="020B0604020202020204" pitchFamily="34" charset="0"/>
            </a:endParaRPr>
          </a:p>
        </p:txBody>
      </p:sp>
    </p:spTree>
    <p:extLst>
      <p:ext uri="{BB962C8B-B14F-4D97-AF65-F5344CB8AC3E}">
        <p14:creationId xmlns:p14="http://schemas.microsoft.com/office/powerpoint/2010/main" val="8973199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26</a:t>
            </a:fld>
            <a:endParaRPr lang="cy-GB" altLang="en-US">
              <a:cs typeface="Arial" panose="020B0604020202020204" pitchFamily="34" charset="0"/>
            </a:endParaRPr>
          </a:p>
        </p:txBody>
      </p:sp>
    </p:spTree>
    <p:extLst>
      <p:ext uri="{BB962C8B-B14F-4D97-AF65-F5344CB8AC3E}">
        <p14:creationId xmlns:p14="http://schemas.microsoft.com/office/powerpoint/2010/main" val="22468437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27</a:t>
            </a:fld>
            <a:endParaRPr lang="cy-GB" altLang="en-US">
              <a:cs typeface="Arial" panose="020B0604020202020204" pitchFamily="34" charset="0"/>
            </a:endParaRPr>
          </a:p>
        </p:txBody>
      </p:sp>
    </p:spTree>
    <p:extLst>
      <p:ext uri="{BB962C8B-B14F-4D97-AF65-F5344CB8AC3E}">
        <p14:creationId xmlns:p14="http://schemas.microsoft.com/office/powerpoint/2010/main" val="28201898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28</a:t>
            </a:fld>
            <a:endParaRPr lang="en-GB"/>
          </a:p>
        </p:txBody>
      </p:sp>
    </p:spTree>
    <p:extLst>
      <p:ext uri="{BB962C8B-B14F-4D97-AF65-F5344CB8AC3E}">
        <p14:creationId xmlns:p14="http://schemas.microsoft.com/office/powerpoint/2010/main" val="40660196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29</a:t>
            </a:fld>
            <a:endParaRPr lang="cy-GB" altLang="en-US">
              <a:cs typeface="Arial" panose="020B0604020202020204" pitchFamily="34" charset="0"/>
            </a:endParaRPr>
          </a:p>
        </p:txBody>
      </p:sp>
    </p:spTree>
    <p:extLst>
      <p:ext uri="{BB962C8B-B14F-4D97-AF65-F5344CB8AC3E}">
        <p14:creationId xmlns:p14="http://schemas.microsoft.com/office/powerpoint/2010/main" val="27808243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30</a:t>
            </a:fld>
            <a:endParaRPr lang="cy-GB" altLang="en-US">
              <a:cs typeface="Arial" panose="020B0604020202020204" pitchFamily="34" charset="0"/>
            </a:endParaRPr>
          </a:p>
        </p:txBody>
      </p:sp>
    </p:spTree>
    <p:extLst>
      <p:ext uri="{BB962C8B-B14F-4D97-AF65-F5344CB8AC3E}">
        <p14:creationId xmlns:p14="http://schemas.microsoft.com/office/powerpoint/2010/main" val="10159244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31</a:t>
            </a:fld>
            <a:endParaRPr lang="cy-GB" altLang="en-US">
              <a:cs typeface="Arial" panose="020B0604020202020204" pitchFamily="34" charset="0"/>
            </a:endParaRPr>
          </a:p>
        </p:txBody>
      </p:sp>
    </p:spTree>
    <p:extLst>
      <p:ext uri="{BB962C8B-B14F-4D97-AF65-F5344CB8AC3E}">
        <p14:creationId xmlns:p14="http://schemas.microsoft.com/office/powerpoint/2010/main" val="41679193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32</a:t>
            </a:fld>
            <a:endParaRPr lang="cy-GB" altLang="en-US">
              <a:cs typeface="Arial" panose="020B0604020202020204" pitchFamily="34" charset="0"/>
            </a:endParaRPr>
          </a:p>
        </p:txBody>
      </p:sp>
    </p:spTree>
    <p:extLst>
      <p:ext uri="{BB962C8B-B14F-4D97-AF65-F5344CB8AC3E}">
        <p14:creationId xmlns:p14="http://schemas.microsoft.com/office/powerpoint/2010/main" val="436382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33</a:t>
            </a:fld>
            <a:endParaRPr lang="cy-GB" altLang="en-US">
              <a:cs typeface="Arial" panose="020B0604020202020204" pitchFamily="34" charset="0"/>
            </a:endParaRPr>
          </a:p>
        </p:txBody>
      </p:sp>
    </p:spTree>
    <p:extLst>
      <p:ext uri="{BB962C8B-B14F-4D97-AF65-F5344CB8AC3E}">
        <p14:creationId xmlns:p14="http://schemas.microsoft.com/office/powerpoint/2010/main" val="30286720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34</a:t>
            </a:fld>
            <a:endParaRPr lang="cy-GB" altLang="en-US">
              <a:cs typeface="Arial" panose="020B0604020202020204" pitchFamily="34" charset="0"/>
            </a:endParaRPr>
          </a:p>
        </p:txBody>
      </p:sp>
    </p:spTree>
    <p:extLst>
      <p:ext uri="{BB962C8B-B14F-4D97-AF65-F5344CB8AC3E}">
        <p14:creationId xmlns:p14="http://schemas.microsoft.com/office/powerpoint/2010/main" val="243404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35</a:t>
            </a:fld>
            <a:endParaRPr lang="cy-GB" altLang="en-US">
              <a:cs typeface="Arial" panose="020B0604020202020204" pitchFamily="34" charset="0"/>
            </a:endParaRPr>
          </a:p>
        </p:txBody>
      </p:sp>
    </p:spTree>
    <p:extLst>
      <p:ext uri="{BB962C8B-B14F-4D97-AF65-F5344CB8AC3E}">
        <p14:creationId xmlns:p14="http://schemas.microsoft.com/office/powerpoint/2010/main" val="40447035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36</a:t>
            </a:fld>
            <a:endParaRPr lang="en-GB" altLang="en-US"/>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27348507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37</a:t>
            </a:fld>
            <a:endParaRPr lang="en-GB" altLang="en-US"/>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21580849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38</a:t>
            </a:fld>
            <a:endParaRPr lang="en-GB" altLang="en-US"/>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29573862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39</a:t>
            </a:fld>
            <a:endParaRPr lang="en-GB" altLang="en-US"/>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9027677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40</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itchFamily="34" charset="-128"/>
            </a:endParaRPr>
          </a:p>
        </p:txBody>
      </p:sp>
    </p:spTree>
    <p:extLst>
      <p:ext uri="{BB962C8B-B14F-4D97-AF65-F5344CB8AC3E}">
        <p14:creationId xmlns:p14="http://schemas.microsoft.com/office/powerpoint/2010/main" val="42021961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41</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i="1" dirty="0"/>
          </a:p>
          <a:p>
            <a:endParaRPr lang="en-GB" altLang="en-US" dirty="0">
              <a:ea typeface="ＭＳ Ｐゴシック" pitchFamily="34" charset="-128"/>
            </a:endParaRPr>
          </a:p>
        </p:txBody>
      </p:sp>
    </p:spTree>
    <p:extLst>
      <p:ext uri="{BB962C8B-B14F-4D97-AF65-F5344CB8AC3E}">
        <p14:creationId xmlns:p14="http://schemas.microsoft.com/office/powerpoint/2010/main" val="33795238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42</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itchFamily="34" charset="-128"/>
            </a:endParaRPr>
          </a:p>
        </p:txBody>
      </p:sp>
    </p:spTree>
    <p:extLst>
      <p:ext uri="{BB962C8B-B14F-4D97-AF65-F5344CB8AC3E}">
        <p14:creationId xmlns:p14="http://schemas.microsoft.com/office/powerpoint/2010/main" val="24095200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43</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ea typeface="ＭＳ Ｐゴシック" pitchFamily="34" charset="-128"/>
            </a:endParaRPr>
          </a:p>
        </p:txBody>
      </p:sp>
    </p:spTree>
    <p:extLst>
      <p:ext uri="{BB962C8B-B14F-4D97-AF65-F5344CB8AC3E}">
        <p14:creationId xmlns:p14="http://schemas.microsoft.com/office/powerpoint/2010/main" val="38438659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44</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ea typeface="ＭＳ Ｐゴシック" pitchFamily="34" charset="-128"/>
            </a:endParaRPr>
          </a:p>
        </p:txBody>
      </p:sp>
    </p:spTree>
    <p:extLst>
      <p:ext uri="{BB962C8B-B14F-4D97-AF65-F5344CB8AC3E}">
        <p14:creationId xmlns:p14="http://schemas.microsoft.com/office/powerpoint/2010/main" val="64458678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45</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23266796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46</a:t>
            </a:fld>
            <a:endParaRPr lang="en-GB" altLang="en-US"/>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13580410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779593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76629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59699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99341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11698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44504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48377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77329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67862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99843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57300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03/09/2022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341293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5C958B5D-2B71-F94E-8A2A-2F1F5E391DA3}" type="datetimeFigureOut">
              <a:rPr lang="en-US" smtClean="0"/>
              <a:pPr/>
              <a:t>9/3/2022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6A8CBF47-CD5C-4D4C-8BC8-D49EA6405D47}" type="slidenum">
              <a:rPr lang="en-US" smtClean="0"/>
              <a:pPr/>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413508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research.senedd.wales/research-articles/curriculum-reform-the-digital-competence-framework/"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hwb.gov.wales/api/storage/1e388925-90c3-4a10-b076-a7fff89f7937/dcf-foundation-phase.pdf"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educationpost.org/maybe-we-should-stop-telling-kids-to-be-quiet/"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hyperlink" Target="https://www.teachertoolkit.co.uk/2015/05/18/shush-the-deadly-sin-by-teachertoolkit/"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9.xml"/><Relationship Id="rId1" Type="http://schemas.openxmlformats.org/officeDocument/2006/relationships/slideLayout" Target="../slideLayouts/slideLayout4.xml"/><Relationship Id="rId4" Type="http://schemas.openxmlformats.org/officeDocument/2006/relationships/hyperlink" Target="https://hwb.gov.wales/storage/4373f5ea-f77e-4b10-a20f-4b06eb02f6a0/draft-statutory-guidance-languages-literacy-and-communication.pdf"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hwb.gov.wales/cwricwlwm-i-gymru/ieithoedd-llythrennedd-a-chyfathrebu/disgrifiadau-dysgu/" TargetMode="External"/><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hyperlink" Target="https://hwb.gov.wales/curriculum-for-wales/languages-literacy-and-communication/descriptions-of-learning/"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2.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hyperlink" Target="http://robinalexander.org.uk/wp-content/uploads/2019/12/DfE-oracy-120220-Alexander-FINAL0.pdf" TargetMode="External"/><Relationship Id="rId2" Type="http://schemas.openxmlformats.org/officeDocument/2006/relationships/notesSlide" Target="../notesSlides/notesSlide43.xml"/><Relationship Id="rId1" Type="http://schemas.openxmlformats.org/officeDocument/2006/relationships/slideLayout" Target="../slideLayouts/slideLayout12.xml"/><Relationship Id="rId5" Type="http://schemas.openxmlformats.org/officeDocument/2006/relationships/hyperlink" Target="https://www.oneeducation.co.uk/news-blog/silence-is-not-golden-the-importance-of-improving-oracy" TargetMode="External"/><Relationship Id="rId4" Type="http://schemas.openxmlformats.org/officeDocument/2006/relationships/hyperlink" Target="https://www.tes.com/news/pupil-talk-6-questions-see-if-you-are-getting-it-right"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learning.gov.wales/resources/browse-all/nlnf/?lang=en" TargetMode="External"/><Relationship Id="rId2" Type="http://schemas.openxmlformats.org/officeDocument/2006/relationships/notesSlide" Target="../notesSlides/notesSlide44.xml"/><Relationship Id="rId1" Type="http://schemas.openxmlformats.org/officeDocument/2006/relationships/slideLayout" Target="../slideLayouts/slideLayout12.xml"/><Relationship Id="rId5" Type="http://schemas.openxmlformats.org/officeDocument/2006/relationships/hyperlink" Target="https://gov.wales/sites/default/files/pdf-versions/2022/3/4/1646322827/digital-strategy-wales.pdf" TargetMode="External"/><Relationship Id="rId4" Type="http://schemas.openxmlformats.org/officeDocument/2006/relationships/hyperlink" Target="https://hwb.gov.wales/storage/337437b8-cfe3-4305-ae32-f47ad82f3e76/digital-competence-framework-guidance-20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87BDB7-2C87-EC9D-0019-A88FDE70097A}"/>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9" name="Rectangle 4"/>
          <p:cNvSpPr>
            <a:spLocks noGrp="1" noChangeArrowheads="1"/>
          </p:cNvSpPr>
          <p:nvPr>
            <p:ph sz="half" idx="1"/>
          </p:nvPr>
        </p:nvSpPr>
        <p:spPr>
          <a:xfrm>
            <a:off x="323528" y="764704"/>
            <a:ext cx="4191322" cy="4752527"/>
          </a:xfrm>
        </p:spPr>
        <p:txBody>
          <a:bodyPr>
            <a:normAutofit/>
          </a:bodyPr>
          <a:lstStyle/>
          <a:p>
            <a:pPr marL="0" lvl="0" indent="0" eaLnBrk="0" fontAlgn="base" hangingPunct="0">
              <a:spcAft>
                <a:spcPct val="0"/>
              </a:spcAft>
              <a:buNone/>
              <a:defRPr/>
            </a:pPr>
            <a:r>
              <a:rPr lang="en-GB" sz="3600" b="1" kern="0" dirty="0">
                <a:solidFill>
                  <a:srgbClr val="000000"/>
                </a:solidFill>
                <a:ea typeface="ＭＳ Ｐゴシック" charset="-128"/>
              </a:rPr>
              <a:t>ECEY5004C</a:t>
            </a:r>
          </a:p>
          <a:p>
            <a:pPr marL="0" lvl="0" indent="0" eaLnBrk="0" fontAlgn="base" hangingPunct="0">
              <a:spcAft>
                <a:spcPct val="0"/>
              </a:spcAft>
              <a:buNone/>
              <a:defRPr/>
            </a:pPr>
            <a:r>
              <a:rPr lang="cy-GB" sz="3600" kern="0" dirty="0">
                <a:solidFill>
                  <a:srgbClr val="000000"/>
                </a:solidFill>
                <a:ea typeface="ＭＳ Ｐゴシック" charset="-128"/>
              </a:rPr>
              <a:t>Iaith a Llythrennedd yn yr Oes Digidol  </a:t>
            </a:r>
          </a:p>
          <a:p>
            <a:pPr marL="0" lvl="0" indent="0" eaLnBrk="0" fontAlgn="base" hangingPunct="0">
              <a:spcAft>
                <a:spcPct val="0"/>
              </a:spcAft>
              <a:buNone/>
              <a:defRPr/>
            </a:pPr>
            <a:endParaRPr lang="cy-GB" sz="3600" kern="0" dirty="0">
              <a:solidFill>
                <a:srgbClr val="000000"/>
              </a:solidFill>
              <a:ea typeface="ＭＳ Ｐゴシック" charset="-128"/>
            </a:endParaRPr>
          </a:p>
          <a:p>
            <a:pPr marL="0" lvl="0" indent="0" eaLnBrk="0" fontAlgn="base" hangingPunct="0">
              <a:spcAft>
                <a:spcPct val="0"/>
              </a:spcAft>
              <a:buNone/>
              <a:defRPr/>
            </a:pPr>
            <a:r>
              <a:rPr lang="cy-GB" sz="3600" b="1" kern="0" dirty="0">
                <a:solidFill>
                  <a:srgbClr val="000000"/>
                </a:solidFill>
                <a:ea typeface="ＭＳ Ｐゴシック" charset="-128"/>
              </a:rPr>
              <a:t>Llefaredd</a:t>
            </a:r>
          </a:p>
          <a:p>
            <a:pPr marL="0" lvl="0" indent="0" eaLnBrk="0" fontAlgn="base" hangingPunct="0">
              <a:spcAft>
                <a:spcPct val="0"/>
              </a:spcAft>
              <a:buNone/>
              <a:defRPr/>
            </a:pPr>
            <a:endParaRPr lang="cy-GB" sz="3600" kern="0" dirty="0">
              <a:solidFill>
                <a:srgbClr val="000000"/>
              </a:solidFill>
              <a:ea typeface="ＭＳ Ｐゴシック" charset="-128"/>
            </a:endParaRPr>
          </a:p>
          <a:p>
            <a:pPr>
              <a:buFontTx/>
              <a:buNone/>
            </a:pPr>
            <a:endParaRPr lang="cy-GB" altLang="cy-GB" sz="2800" dirty="0"/>
          </a:p>
          <a:p>
            <a:pPr>
              <a:buFontTx/>
              <a:buNone/>
            </a:pPr>
            <a:endParaRPr lang="cy-GB" altLang="cy-GB" sz="2400" dirty="0"/>
          </a:p>
          <a:p>
            <a:pPr>
              <a:buFontTx/>
              <a:buNone/>
            </a:pPr>
            <a:endParaRPr lang="cy-GB" altLang="cy-GB" dirty="0"/>
          </a:p>
        </p:txBody>
      </p:sp>
      <p:sp>
        <p:nvSpPr>
          <p:cNvPr id="4100" name="Rectangle 5"/>
          <p:cNvSpPr>
            <a:spLocks noGrp="1" noChangeArrowheads="1"/>
          </p:cNvSpPr>
          <p:nvPr>
            <p:ph sz="half" idx="2"/>
          </p:nvPr>
        </p:nvSpPr>
        <p:spPr>
          <a:xfrm>
            <a:off x="4629150" y="764705"/>
            <a:ext cx="4191322" cy="4752526"/>
          </a:xfrm>
        </p:spPr>
        <p:txBody>
          <a:bodyPr>
            <a:normAutofit/>
          </a:bodyPr>
          <a:lstStyle/>
          <a:p>
            <a:pPr marL="0" lvl="0" indent="0" eaLnBrk="0" fontAlgn="base" hangingPunct="0">
              <a:spcAft>
                <a:spcPct val="0"/>
              </a:spcAft>
              <a:buNone/>
              <a:defRPr/>
            </a:pPr>
            <a:r>
              <a:rPr lang="en-GB" sz="3600" b="1" kern="0" dirty="0">
                <a:solidFill>
                  <a:srgbClr val="0070C0"/>
                </a:solidFill>
                <a:ea typeface="ＭＳ Ｐゴシック" charset="-128"/>
              </a:rPr>
              <a:t>ECEY5004</a:t>
            </a:r>
          </a:p>
          <a:p>
            <a:pPr marL="0" lvl="0" indent="0" eaLnBrk="0" fontAlgn="base" hangingPunct="0">
              <a:spcAft>
                <a:spcPct val="0"/>
              </a:spcAft>
              <a:buNone/>
              <a:defRPr/>
            </a:pPr>
            <a:r>
              <a:rPr lang="en-GB" sz="3600" kern="0" dirty="0">
                <a:solidFill>
                  <a:srgbClr val="0070C0"/>
                </a:solidFill>
                <a:ea typeface="ＭＳ Ｐゴシック" charset="-128"/>
              </a:rPr>
              <a:t>Language and Literacy in the Digital Age</a:t>
            </a:r>
          </a:p>
          <a:p>
            <a:pPr marL="0" lvl="0" indent="0" eaLnBrk="0" fontAlgn="base" hangingPunct="0">
              <a:spcAft>
                <a:spcPct val="0"/>
              </a:spcAft>
              <a:buNone/>
              <a:defRPr/>
            </a:pPr>
            <a:endParaRPr lang="en-GB" sz="3600" kern="0" dirty="0">
              <a:solidFill>
                <a:srgbClr val="0070C0"/>
              </a:solidFill>
              <a:ea typeface="ＭＳ Ｐゴシック" charset="-128"/>
            </a:endParaRPr>
          </a:p>
          <a:p>
            <a:pPr marL="0" lvl="0" indent="0" eaLnBrk="0" fontAlgn="base" hangingPunct="0">
              <a:spcAft>
                <a:spcPct val="0"/>
              </a:spcAft>
              <a:buNone/>
              <a:defRPr/>
            </a:pPr>
            <a:r>
              <a:rPr lang="en-GB" sz="3600" b="1" kern="0" dirty="0" err="1">
                <a:solidFill>
                  <a:srgbClr val="0070C0"/>
                </a:solidFill>
                <a:ea typeface="ＭＳ Ｐゴシック" charset="-128"/>
              </a:rPr>
              <a:t>Oracy</a:t>
            </a:r>
            <a:endParaRPr lang="cy-GB" b="1" kern="0" dirty="0">
              <a:solidFill>
                <a:srgbClr val="0070C0"/>
              </a:solidFill>
              <a:latin typeface="Arial"/>
              <a:ea typeface="ＭＳ Ｐゴシック" charset="-128"/>
            </a:endParaRPr>
          </a:p>
          <a:p>
            <a:pPr>
              <a:buFontTx/>
              <a:buNone/>
            </a:pPr>
            <a:endParaRPr lang="cy-GB" altLang="cy-GB" dirty="0"/>
          </a:p>
        </p:txBody>
      </p:sp>
    </p:spTree>
    <p:extLst>
      <p:ext uri="{BB962C8B-B14F-4D97-AF65-F5344CB8AC3E}">
        <p14:creationId xmlns:p14="http://schemas.microsoft.com/office/powerpoint/2010/main" val="3396034841"/>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5FEC2C-3727-6E76-0762-197086023160}"/>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Rectangle 2"/>
          <p:cNvSpPr>
            <a:spLocks noGrp="1" noChangeArrowheads="1"/>
          </p:cNvSpPr>
          <p:nvPr>
            <p:ph type="title"/>
          </p:nvPr>
        </p:nvSpPr>
        <p:spPr>
          <a:xfrm>
            <a:off x="628650" y="365127"/>
            <a:ext cx="7886700" cy="615601"/>
          </a:xfrm>
        </p:spPr>
        <p:txBody>
          <a:bodyPr>
            <a:noAutofit/>
          </a:bodyPr>
          <a:lstStyle/>
          <a:p>
            <a:pPr eaLnBrk="1" hangingPunct="1"/>
            <a:br>
              <a:rPr lang="en-GB" altLang="en-US" sz="4000" dirty="0">
                <a:latin typeface="Arial" panose="020B0604020202020204" pitchFamily="34" charset="0"/>
              </a:rPr>
            </a:br>
            <a:r>
              <a:rPr lang="en-GB" altLang="en-US" sz="4000" dirty="0" err="1">
                <a:latin typeface="Arial" panose="020B0604020202020204" pitchFamily="34" charset="0"/>
              </a:rPr>
              <a:t>Cynnwys</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Content</a:t>
            </a:r>
          </a:p>
        </p:txBody>
      </p:sp>
      <p:sp>
        <p:nvSpPr>
          <p:cNvPr id="11267" name="Rectangle 3"/>
          <p:cNvSpPr>
            <a:spLocks noGrp="1" noChangeArrowheads="1"/>
          </p:cNvSpPr>
          <p:nvPr>
            <p:ph sz="half" idx="1"/>
          </p:nvPr>
        </p:nvSpPr>
        <p:spPr>
          <a:xfrm>
            <a:off x="35496" y="1916832"/>
            <a:ext cx="4479354" cy="4260131"/>
          </a:xfrm>
        </p:spPr>
        <p:txBody>
          <a:bodyPr>
            <a:normAutofit/>
          </a:bodyPr>
          <a:lstStyle/>
          <a:p>
            <a:pPr eaLnBrk="1" hangingPunct="1"/>
            <a:r>
              <a:rPr lang="en-GB" altLang="en-US" dirty="0" err="1"/>
              <a:t>Llythrennedd</a:t>
            </a:r>
            <a:r>
              <a:rPr lang="en-GB" altLang="en-US" dirty="0"/>
              <a:t> </a:t>
            </a:r>
            <a:r>
              <a:rPr lang="en-GB" altLang="en-US" dirty="0" err="1"/>
              <a:t>gynnar</a:t>
            </a:r>
            <a:r>
              <a:rPr lang="en-GB" altLang="en-US" dirty="0"/>
              <a:t>;</a:t>
            </a:r>
          </a:p>
          <a:p>
            <a:pPr eaLnBrk="1" hangingPunct="1"/>
            <a:r>
              <a:rPr lang="en-GB" altLang="en-US" dirty="0" err="1"/>
              <a:t>Cymwyseddau</a:t>
            </a:r>
            <a:r>
              <a:rPr lang="en-GB" altLang="en-US" dirty="0"/>
              <a:t> </a:t>
            </a:r>
            <a:r>
              <a:rPr lang="en-GB" altLang="en-US" dirty="0" err="1"/>
              <a:t>digidol</a:t>
            </a:r>
            <a:r>
              <a:rPr lang="en-GB" altLang="en-US" dirty="0"/>
              <a:t>;</a:t>
            </a:r>
          </a:p>
          <a:p>
            <a:pPr eaLnBrk="1" hangingPunct="1"/>
            <a:r>
              <a:rPr lang="en-GB" altLang="en-US" dirty="0" err="1"/>
              <a:t>Agweddau</a:t>
            </a:r>
            <a:r>
              <a:rPr lang="en-GB" altLang="en-US" dirty="0"/>
              <a:t> at </a:t>
            </a:r>
            <a:r>
              <a:rPr lang="en-GB" altLang="en-US" dirty="0" err="1"/>
              <a:t>lythrennedd</a:t>
            </a:r>
            <a:r>
              <a:rPr lang="en-GB" altLang="en-US" dirty="0"/>
              <a:t>;</a:t>
            </a:r>
          </a:p>
          <a:p>
            <a:pPr eaLnBrk="1" hangingPunct="1"/>
            <a:r>
              <a:rPr lang="en-GB" altLang="en-US" dirty="0" err="1"/>
              <a:t>Llafaredd</a:t>
            </a:r>
            <a:r>
              <a:rPr lang="en-GB" altLang="en-US" dirty="0"/>
              <a:t>;</a:t>
            </a:r>
          </a:p>
          <a:p>
            <a:pPr marL="0" indent="0" eaLnBrk="1" hangingPunct="1">
              <a:buNone/>
            </a:pPr>
            <a:endParaRPr lang="en-GB" altLang="en-US" sz="3200" dirty="0"/>
          </a:p>
        </p:txBody>
      </p:sp>
      <p:sp>
        <p:nvSpPr>
          <p:cNvPr id="11268" name="Content Placeholder 1"/>
          <p:cNvSpPr>
            <a:spLocks noGrp="1"/>
          </p:cNvSpPr>
          <p:nvPr>
            <p:ph sz="half" idx="2"/>
          </p:nvPr>
        </p:nvSpPr>
        <p:spPr>
          <a:xfrm>
            <a:off x="4629150" y="1916831"/>
            <a:ext cx="4335338" cy="3528393"/>
          </a:xfrm>
        </p:spPr>
        <p:txBody>
          <a:bodyPr>
            <a:normAutofit/>
          </a:bodyPr>
          <a:lstStyle/>
          <a:p>
            <a:r>
              <a:rPr lang="en-GB" altLang="en-US" dirty="0">
                <a:solidFill>
                  <a:srgbClr val="0070C0"/>
                </a:solidFill>
              </a:rPr>
              <a:t>Early literacy;</a:t>
            </a:r>
          </a:p>
          <a:p>
            <a:r>
              <a:rPr lang="en-GB" altLang="en-US" dirty="0">
                <a:solidFill>
                  <a:srgbClr val="0070C0"/>
                </a:solidFill>
              </a:rPr>
              <a:t>Digital competencies;</a:t>
            </a:r>
          </a:p>
          <a:p>
            <a:r>
              <a:rPr lang="en-GB" altLang="en-US" dirty="0">
                <a:solidFill>
                  <a:srgbClr val="0070C0"/>
                </a:solidFill>
              </a:rPr>
              <a:t>Attitudes towards literacy;</a:t>
            </a:r>
          </a:p>
          <a:p>
            <a:r>
              <a:rPr lang="en-GB" altLang="en-US" dirty="0">
                <a:solidFill>
                  <a:srgbClr val="0070C0"/>
                </a:solidFill>
              </a:rPr>
              <a:t>Oracy;</a:t>
            </a: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89BD40D4-E81F-4BB3-B1EA-3BECAB7DAC72}" type="slidenum">
              <a:rPr lang="en-GB" altLang="en-US" sz="1400" smtClean="0">
                <a:ea typeface="ＭＳ Ｐゴシック" pitchFamily="34" charset="-128"/>
              </a:rPr>
              <a:pPr eaLnBrk="1" hangingPunct="1">
                <a:spcBef>
                  <a:spcPct val="0"/>
                </a:spcBef>
                <a:buFontTx/>
                <a:buNone/>
                <a:defRPr/>
              </a:pPr>
              <a:t>2</a:t>
            </a:fld>
            <a:endParaRPr lang="en-GB" altLang="en-US" sz="140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783543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B8CC378-CA85-252F-B094-0D2432D91F38}"/>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Rectangle 2"/>
          <p:cNvSpPr>
            <a:spLocks noGrp="1" noChangeArrowheads="1"/>
          </p:cNvSpPr>
          <p:nvPr>
            <p:ph type="title"/>
          </p:nvPr>
        </p:nvSpPr>
        <p:spPr>
          <a:xfrm>
            <a:off x="628650" y="365127"/>
            <a:ext cx="7886700" cy="615601"/>
          </a:xfrm>
        </p:spPr>
        <p:txBody>
          <a:bodyPr>
            <a:noAutofit/>
          </a:bodyPr>
          <a:lstStyle/>
          <a:p>
            <a:pPr eaLnBrk="1" hangingPunct="1"/>
            <a:br>
              <a:rPr lang="en-GB" altLang="en-US" sz="4000" dirty="0">
                <a:latin typeface="Arial" panose="020B0604020202020204" pitchFamily="34" charset="0"/>
              </a:rPr>
            </a:br>
            <a:r>
              <a:rPr lang="en-GB" altLang="en-US" sz="4000" dirty="0" err="1">
                <a:latin typeface="Arial" panose="020B0604020202020204" pitchFamily="34" charset="0"/>
              </a:rPr>
              <a:t>Cynnwys</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Content</a:t>
            </a:r>
          </a:p>
        </p:txBody>
      </p:sp>
      <p:sp>
        <p:nvSpPr>
          <p:cNvPr id="11267" name="Rectangle 3"/>
          <p:cNvSpPr>
            <a:spLocks noGrp="1" noChangeArrowheads="1"/>
          </p:cNvSpPr>
          <p:nvPr>
            <p:ph sz="half" idx="1"/>
          </p:nvPr>
        </p:nvSpPr>
        <p:spPr>
          <a:xfrm>
            <a:off x="35496" y="1772816"/>
            <a:ext cx="4479354" cy="4404147"/>
          </a:xfrm>
        </p:spPr>
        <p:txBody>
          <a:bodyPr>
            <a:normAutofit/>
          </a:bodyPr>
          <a:lstStyle/>
          <a:p>
            <a:pPr eaLnBrk="1" hangingPunct="1"/>
            <a:r>
              <a:rPr lang="en-GB" altLang="en-US" dirty="0"/>
              <a:t>‘</a:t>
            </a:r>
            <a:r>
              <a:rPr lang="en-GB" altLang="en-US" dirty="0" err="1"/>
              <a:t>Amgylcheddau</a:t>
            </a:r>
            <a:r>
              <a:rPr lang="en-GB" altLang="en-US" dirty="0"/>
              <a:t> </a:t>
            </a:r>
            <a:r>
              <a:rPr lang="en-GB" altLang="en-US" dirty="0" err="1"/>
              <a:t>siarad</a:t>
            </a:r>
            <a:r>
              <a:rPr lang="en-GB" altLang="en-US" dirty="0"/>
              <a:t>’;</a:t>
            </a:r>
          </a:p>
          <a:p>
            <a:pPr eaLnBrk="1" hangingPunct="1"/>
            <a:r>
              <a:rPr lang="en-GB" altLang="en-US" dirty="0" err="1"/>
              <a:t>Goblygiadau</a:t>
            </a:r>
            <a:r>
              <a:rPr lang="en-GB" altLang="en-US" dirty="0"/>
              <a:t>;</a:t>
            </a:r>
          </a:p>
          <a:p>
            <a:pPr eaLnBrk="1" hangingPunct="1"/>
            <a:r>
              <a:rPr lang="en-GB" altLang="en-US" dirty="0" err="1"/>
              <a:t>Adrodd</a:t>
            </a:r>
            <a:r>
              <a:rPr lang="en-GB" altLang="en-US" dirty="0"/>
              <a:t> </a:t>
            </a:r>
            <a:r>
              <a:rPr lang="en-GB" altLang="en-US" dirty="0" err="1"/>
              <a:t>stori</a:t>
            </a:r>
            <a:r>
              <a:rPr lang="en-GB" altLang="en-US" dirty="0"/>
              <a:t> a </a:t>
            </a:r>
            <a:r>
              <a:rPr lang="en-GB" altLang="en-US" dirty="0" err="1"/>
              <a:t>llafaredd</a:t>
            </a:r>
            <a:r>
              <a:rPr lang="en-GB" altLang="en-US" dirty="0"/>
              <a:t>.</a:t>
            </a:r>
          </a:p>
          <a:p>
            <a:pPr marL="0" indent="0" eaLnBrk="1" hangingPunct="1">
              <a:buNone/>
            </a:pPr>
            <a:endParaRPr lang="en-GB" altLang="en-US" sz="3200" dirty="0"/>
          </a:p>
        </p:txBody>
      </p:sp>
      <p:sp>
        <p:nvSpPr>
          <p:cNvPr id="11268" name="Content Placeholder 1"/>
          <p:cNvSpPr>
            <a:spLocks noGrp="1"/>
          </p:cNvSpPr>
          <p:nvPr>
            <p:ph sz="half" idx="2"/>
          </p:nvPr>
        </p:nvSpPr>
        <p:spPr>
          <a:xfrm>
            <a:off x="4485134" y="1772815"/>
            <a:ext cx="4479354" cy="3672409"/>
          </a:xfrm>
        </p:spPr>
        <p:txBody>
          <a:bodyPr>
            <a:normAutofit/>
          </a:bodyPr>
          <a:lstStyle/>
          <a:p>
            <a:r>
              <a:rPr lang="en-GB" altLang="en-US" dirty="0">
                <a:solidFill>
                  <a:srgbClr val="0070C0"/>
                </a:solidFill>
              </a:rPr>
              <a:t>‘Talking environments’;</a:t>
            </a:r>
          </a:p>
          <a:p>
            <a:r>
              <a:rPr lang="en-GB" altLang="en-US" dirty="0">
                <a:solidFill>
                  <a:srgbClr val="0070C0"/>
                </a:solidFill>
              </a:rPr>
              <a:t>Implications;</a:t>
            </a:r>
          </a:p>
          <a:p>
            <a:r>
              <a:rPr lang="en-GB" altLang="en-US" dirty="0">
                <a:solidFill>
                  <a:srgbClr val="0070C0"/>
                </a:solidFill>
              </a:rPr>
              <a:t>Storytelling and oracy.</a:t>
            </a:r>
          </a:p>
          <a:p>
            <a:pPr marL="0" indent="0">
              <a:buNone/>
            </a:pPr>
            <a:endParaRPr lang="en-GB" altLang="en-US" dirty="0">
              <a:solidFill>
                <a:srgbClr val="0070C0"/>
              </a:solidFill>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89BD40D4-E81F-4BB3-B1EA-3BECAB7DAC72}" type="slidenum">
              <a:rPr lang="en-GB" altLang="en-US" sz="1400" smtClean="0">
                <a:ea typeface="ＭＳ Ｐゴシック" pitchFamily="34" charset="-128"/>
              </a:rPr>
              <a:pPr eaLnBrk="1" hangingPunct="1">
                <a:spcBef>
                  <a:spcPct val="0"/>
                </a:spcBef>
                <a:buFontTx/>
                <a:buNone/>
                <a:defRPr/>
              </a:pPr>
              <a:t>3</a:t>
            </a:fld>
            <a:endParaRPr lang="en-GB" altLang="en-US" sz="140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485549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D49C6C-4929-A956-22FB-6CC9380F0794}"/>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7504" y="365126"/>
            <a:ext cx="8784976" cy="1325563"/>
          </a:xfrm>
        </p:spPr>
        <p:txBody>
          <a:bodyPr>
            <a:noAutofit/>
          </a:bodyPr>
          <a:lstStyle/>
          <a:p>
            <a:r>
              <a:rPr lang="en-GB" sz="4000" dirty="0">
                <a:latin typeface="Arial" panose="020B0604020202020204" pitchFamily="34" charset="0"/>
              </a:rPr>
              <a:t>Sgiliau </a:t>
            </a:r>
            <a:r>
              <a:rPr lang="en-GB" sz="4000" dirty="0" err="1">
                <a:latin typeface="Arial" panose="020B0604020202020204" pitchFamily="34" charset="0"/>
              </a:rPr>
              <a:t>Cyflogadwyedd</a:t>
            </a:r>
            <a:r>
              <a:rPr lang="en-GB" sz="4000" dirty="0">
                <a:latin typeface="Arial" panose="020B0604020202020204" pitchFamily="34" charset="0"/>
              </a:rPr>
              <a:t>/</a:t>
            </a:r>
            <a:r>
              <a:rPr lang="en-GB" sz="4000" dirty="0" err="1">
                <a:latin typeface="Arial" panose="020B0604020202020204" pitchFamily="34" charset="0"/>
              </a:rPr>
              <a:t>Trosglwyddadwy</a:t>
            </a:r>
            <a:br>
              <a:rPr lang="en-GB" sz="4000" dirty="0">
                <a:latin typeface="Arial" panose="020B0604020202020204" pitchFamily="34" charset="0"/>
              </a:rPr>
            </a:br>
            <a:r>
              <a:rPr lang="en-GB" sz="4000" dirty="0">
                <a:solidFill>
                  <a:srgbClr val="0070C0"/>
                </a:solidFill>
                <a:latin typeface="Arial" panose="020B0604020202020204" pitchFamily="34" charset="0"/>
              </a:rPr>
              <a:t>Employability/Transferable Skills</a:t>
            </a:r>
            <a:endParaRPr 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2060847"/>
            <a:ext cx="4038600" cy="3528393"/>
          </a:xfrm>
        </p:spPr>
        <p:txBody>
          <a:bodyPr/>
          <a:lstStyle/>
          <a:p>
            <a:r>
              <a:rPr lang="en-GB" dirty="0" err="1"/>
              <a:t>Trefnu</a:t>
            </a:r>
            <a:r>
              <a:rPr lang="en-GB" dirty="0"/>
              <a:t> a </a:t>
            </a:r>
            <a:r>
              <a:rPr lang="en-GB" dirty="0" err="1"/>
              <a:t>Chynllunio</a:t>
            </a:r>
            <a:r>
              <a:rPr lang="en-GB" dirty="0"/>
              <a:t>;</a:t>
            </a:r>
          </a:p>
          <a:p>
            <a:r>
              <a:rPr lang="en-GB" dirty="0" err="1"/>
              <a:t>Ymchwilio</a:t>
            </a:r>
            <a:r>
              <a:rPr lang="en-GB" dirty="0"/>
              <a:t> a </a:t>
            </a:r>
            <a:r>
              <a:rPr lang="en-GB" dirty="0" err="1"/>
              <a:t>Chymryd</a:t>
            </a:r>
            <a:r>
              <a:rPr lang="en-GB" dirty="0"/>
              <a:t> </a:t>
            </a:r>
            <a:r>
              <a:rPr lang="en-GB" dirty="0" err="1"/>
              <a:t>nodiadau</a:t>
            </a:r>
            <a:r>
              <a:rPr lang="en-GB" dirty="0"/>
              <a:t>;</a:t>
            </a:r>
          </a:p>
          <a:p>
            <a:r>
              <a:rPr lang="en-GB" dirty="0" err="1"/>
              <a:t>Trafod</a:t>
            </a:r>
            <a:r>
              <a:rPr lang="en-GB" dirty="0"/>
              <a:t>;</a:t>
            </a:r>
          </a:p>
          <a:p>
            <a:r>
              <a:rPr lang="en-GB" dirty="0" err="1"/>
              <a:t>Cysylltu</a:t>
            </a:r>
            <a:r>
              <a:rPr lang="en-GB" dirty="0"/>
              <a:t> </a:t>
            </a:r>
            <a:r>
              <a:rPr lang="en-GB" dirty="0" err="1"/>
              <a:t>damcaniaeth</a:t>
            </a:r>
            <a:r>
              <a:rPr lang="en-GB" dirty="0"/>
              <a:t> ag </a:t>
            </a:r>
            <a:r>
              <a:rPr lang="en-GB" dirty="0" err="1"/>
              <a:t>arfer</a:t>
            </a:r>
            <a:r>
              <a:rPr lang="en-GB" dirty="0"/>
              <a:t>.</a:t>
            </a:r>
            <a:endParaRPr lang="en-US" dirty="0"/>
          </a:p>
        </p:txBody>
      </p:sp>
      <p:sp>
        <p:nvSpPr>
          <p:cNvPr id="4" name="Content Placeholder 3"/>
          <p:cNvSpPr>
            <a:spLocks noGrp="1"/>
          </p:cNvSpPr>
          <p:nvPr>
            <p:ph sz="half" idx="2"/>
          </p:nvPr>
        </p:nvSpPr>
        <p:spPr>
          <a:xfrm>
            <a:off x="4629150" y="2060847"/>
            <a:ext cx="3886200" cy="4116116"/>
          </a:xfrm>
        </p:spPr>
        <p:txBody>
          <a:bodyPr/>
          <a:lstStyle/>
          <a:p>
            <a:r>
              <a:rPr lang="en-GB" dirty="0">
                <a:solidFill>
                  <a:srgbClr val="0070C0"/>
                </a:solidFill>
              </a:rPr>
              <a:t>Organisation and Planning;</a:t>
            </a:r>
          </a:p>
          <a:p>
            <a:r>
              <a:rPr lang="en-GB" dirty="0">
                <a:solidFill>
                  <a:srgbClr val="0070C0"/>
                </a:solidFill>
              </a:rPr>
              <a:t>Researching and Note taking;</a:t>
            </a:r>
          </a:p>
          <a:p>
            <a:r>
              <a:rPr lang="en-GB" dirty="0">
                <a:solidFill>
                  <a:srgbClr val="0070C0"/>
                </a:solidFill>
              </a:rPr>
              <a:t>Discussing;</a:t>
            </a:r>
          </a:p>
          <a:p>
            <a:r>
              <a:rPr lang="en-GB" dirty="0">
                <a:solidFill>
                  <a:srgbClr val="0070C0"/>
                </a:solidFill>
              </a:rPr>
              <a:t>Linking theory to practice.</a:t>
            </a:r>
          </a:p>
        </p:txBody>
      </p:sp>
    </p:spTree>
    <p:extLst>
      <p:ext uri="{BB962C8B-B14F-4D97-AF65-F5344CB8AC3E}">
        <p14:creationId xmlns:p14="http://schemas.microsoft.com/office/powerpoint/2010/main" val="1797119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7A9C54-0E9D-2CDC-719C-F9670D6ABA16}"/>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Rectangle 2"/>
          <p:cNvSpPr>
            <a:spLocks noGrp="1" noChangeArrowheads="1"/>
          </p:cNvSpPr>
          <p:nvPr>
            <p:ph type="title"/>
          </p:nvPr>
        </p:nvSpPr>
        <p:spPr>
          <a:xfrm>
            <a:off x="628650" y="365127"/>
            <a:ext cx="7886700" cy="975641"/>
          </a:xfrm>
        </p:spPr>
        <p:txBody>
          <a:bodyPr>
            <a:noAutofit/>
          </a:bodyPr>
          <a:lstStyle/>
          <a:p>
            <a:pPr eaLnBrk="1" hangingPunct="1"/>
            <a:r>
              <a:rPr lang="en-GB" altLang="en-US" sz="4000" dirty="0" err="1">
                <a:latin typeface="Arial" panose="020B0604020202020204" pitchFamily="34" charset="0"/>
              </a:rPr>
              <a:t>Adnoddau</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Resources</a:t>
            </a:r>
          </a:p>
        </p:txBody>
      </p:sp>
      <p:sp>
        <p:nvSpPr>
          <p:cNvPr id="11267" name="Rectangle 3"/>
          <p:cNvSpPr>
            <a:spLocks noGrp="1" noChangeArrowheads="1"/>
          </p:cNvSpPr>
          <p:nvPr>
            <p:ph sz="half" idx="1"/>
          </p:nvPr>
        </p:nvSpPr>
        <p:spPr>
          <a:xfrm>
            <a:off x="755576" y="1700808"/>
            <a:ext cx="3759274" cy="4476155"/>
          </a:xfrm>
        </p:spPr>
        <p:txBody>
          <a:bodyPr>
            <a:normAutofit/>
          </a:bodyPr>
          <a:lstStyle/>
          <a:p>
            <a:r>
              <a:rPr lang="en-GB" dirty="0"/>
              <a:t>PP </a:t>
            </a:r>
            <a:r>
              <a:rPr lang="en-GB" dirty="0" err="1"/>
              <a:t>ar</a:t>
            </a:r>
            <a:r>
              <a:rPr lang="en-GB" dirty="0"/>
              <a:t> </a:t>
            </a:r>
            <a:r>
              <a:rPr lang="en-GB" dirty="0" err="1"/>
              <a:t>gyfer</a:t>
            </a:r>
            <a:r>
              <a:rPr lang="en-GB" dirty="0"/>
              <a:t> y </a:t>
            </a:r>
            <a:r>
              <a:rPr lang="en-GB" dirty="0" err="1"/>
              <a:t>ddarlith</a:t>
            </a:r>
            <a:r>
              <a:rPr lang="en-GB" dirty="0"/>
              <a:t>;</a:t>
            </a:r>
          </a:p>
          <a:p>
            <a:r>
              <a:rPr lang="en-GB" dirty="0" err="1"/>
              <a:t>Ymchwil</a:t>
            </a:r>
            <a:r>
              <a:rPr lang="en-GB" dirty="0"/>
              <a:t>; </a:t>
            </a:r>
          </a:p>
          <a:p>
            <a:r>
              <a:rPr lang="en-GB" dirty="0" err="1"/>
              <a:t>Clipiau</a:t>
            </a:r>
            <a:r>
              <a:rPr lang="en-GB" dirty="0"/>
              <a:t> </a:t>
            </a:r>
            <a:r>
              <a:rPr lang="en-GB" dirty="0" err="1"/>
              <a:t>fideo</a:t>
            </a:r>
            <a:r>
              <a:rPr lang="en-GB" dirty="0"/>
              <a:t> a </a:t>
            </a:r>
            <a:r>
              <a:rPr lang="en-GB" dirty="0" err="1"/>
              <a:t>Gwefannau</a:t>
            </a:r>
            <a:r>
              <a:rPr lang="en-GB" dirty="0"/>
              <a:t>;</a:t>
            </a:r>
          </a:p>
          <a:p>
            <a:r>
              <a:rPr lang="en-GB" dirty="0" err="1"/>
              <a:t>Delweddau</a:t>
            </a:r>
            <a:r>
              <a:rPr lang="en-GB" dirty="0"/>
              <a:t> a </a:t>
            </a:r>
            <a:r>
              <a:rPr lang="en-GB" dirty="0" err="1"/>
              <a:t>Blogiau</a:t>
            </a:r>
            <a:r>
              <a:rPr lang="en-GB" dirty="0"/>
              <a:t>.</a:t>
            </a:r>
          </a:p>
          <a:p>
            <a:pPr marL="0" indent="0" eaLnBrk="1" hangingPunct="1">
              <a:buNone/>
            </a:pPr>
            <a:endParaRPr lang="en-GB" altLang="en-US" sz="3200" dirty="0"/>
          </a:p>
        </p:txBody>
      </p:sp>
      <p:sp>
        <p:nvSpPr>
          <p:cNvPr id="11268" name="Content Placeholder 1"/>
          <p:cNvSpPr>
            <a:spLocks noGrp="1"/>
          </p:cNvSpPr>
          <p:nvPr>
            <p:ph sz="half" idx="2"/>
          </p:nvPr>
        </p:nvSpPr>
        <p:spPr>
          <a:xfrm>
            <a:off x="4629150" y="1700808"/>
            <a:ext cx="3886200" cy="4476155"/>
          </a:xfrm>
        </p:spPr>
        <p:txBody>
          <a:bodyPr>
            <a:normAutofit/>
          </a:bodyPr>
          <a:lstStyle/>
          <a:p>
            <a:r>
              <a:rPr lang="en-GB" dirty="0">
                <a:solidFill>
                  <a:srgbClr val="0070C0"/>
                </a:solidFill>
              </a:rPr>
              <a:t>PP for the lecture;</a:t>
            </a:r>
          </a:p>
          <a:p>
            <a:r>
              <a:rPr lang="en-GB" dirty="0">
                <a:solidFill>
                  <a:srgbClr val="0070C0"/>
                </a:solidFill>
              </a:rPr>
              <a:t>Research;</a:t>
            </a:r>
          </a:p>
          <a:p>
            <a:r>
              <a:rPr lang="en-GB" dirty="0">
                <a:solidFill>
                  <a:srgbClr val="0070C0"/>
                </a:solidFill>
              </a:rPr>
              <a:t>Video clips and Websites;</a:t>
            </a:r>
          </a:p>
          <a:p>
            <a:r>
              <a:rPr lang="en-GB" dirty="0">
                <a:solidFill>
                  <a:srgbClr val="0070C0"/>
                </a:solidFill>
              </a:rPr>
              <a:t>Images and Blogs.</a:t>
            </a:r>
          </a:p>
          <a:p>
            <a:endParaRPr lang="en-GB" altLang="en-US" dirty="0">
              <a:solidFill>
                <a:srgbClr val="0000FF"/>
              </a:solidFill>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89BD40D4-E81F-4BB3-B1EA-3BECAB7DAC72}" type="slidenum">
              <a:rPr lang="en-GB" altLang="en-US" sz="1400" smtClean="0">
                <a:ea typeface="ＭＳ Ｐゴシック" pitchFamily="34" charset="-128"/>
              </a:rPr>
              <a:pPr eaLnBrk="1" hangingPunct="1">
                <a:spcBef>
                  <a:spcPct val="0"/>
                </a:spcBef>
                <a:buFontTx/>
                <a:buNone/>
                <a:defRPr/>
              </a:pPr>
              <a:t>5</a:t>
            </a:fld>
            <a:endParaRPr lang="en-GB" altLang="en-US" sz="140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4067751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751E43-4EAB-11FF-6027-D5BEF9FC6A7A}"/>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628650" y="365127"/>
            <a:ext cx="7886700" cy="975642"/>
          </a:xfrm>
        </p:spPr>
        <p:txBody>
          <a:bodyPr>
            <a:noAutofit/>
          </a:bodyPr>
          <a:lstStyle/>
          <a:p>
            <a:pPr eaLnBrk="1" hangingPunct="1"/>
            <a:r>
              <a:rPr lang="en-GB" altLang="en-US" sz="4000" dirty="0" err="1">
                <a:latin typeface="Arial" panose="020B0604020202020204" pitchFamily="34" charset="0"/>
                <a:cs typeface="Arial" panose="020B0604020202020204" pitchFamily="34" charset="0"/>
              </a:rPr>
              <a:t>Llythrennedd</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gynnar</a:t>
            </a:r>
            <a:br>
              <a:rPr lang="en-GB" altLang="en-US" sz="4000" dirty="0">
                <a:latin typeface="Arial" panose="020B0604020202020204" pitchFamily="34" charset="0"/>
                <a:cs typeface="Arial" panose="020B0604020202020204" pitchFamily="34" charset="0"/>
              </a:rPr>
            </a:br>
            <a:r>
              <a:rPr lang="en-GB" altLang="en-US" sz="4000" dirty="0">
                <a:solidFill>
                  <a:srgbClr val="0070C0"/>
                </a:solidFill>
                <a:latin typeface="Arial" panose="020B0604020202020204" pitchFamily="34" charset="0"/>
                <a:cs typeface="Arial" panose="020B0604020202020204" pitchFamily="34" charset="0"/>
              </a:rPr>
              <a:t>Early literacy</a:t>
            </a:r>
          </a:p>
        </p:txBody>
      </p:sp>
      <p:sp>
        <p:nvSpPr>
          <p:cNvPr id="2" name="Content Placeholder 1"/>
          <p:cNvSpPr>
            <a:spLocks noGrp="1"/>
          </p:cNvSpPr>
          <p:nvPr>
            <p:ph sz="half" idx="1"/>
          </p:nvPr>
        </p:nvSpPr>
        <p:spPr>
          <a:xfrm>
            <a:off x="0" y="1600201"/>
            <a:ext cx="4495800" cy="3989040"/>
          </a:xfrm>
        </p:spPr>
        <p:txBody>
          <a:bodyPr>
            <a:normAutofit fontScale="92500" lnSpcReduction="10000"/>
          </a:bodyPr>
          <a:lstStyle/>
          <a:p>
            <a:r>
              <a:rPr lang="en-GB" dirty="0" err="1"/>
              <a:t>Siarad</a:t>
            </a:r>
            <a:r>
              <a:rPr lang="en-GB" dirty="0"/>
              <a:t>/</a:t>
            </a:r>
            <a:r>
              <a:rPr lang="en-GB" dirty="0" err="1"/>
              <a:t>Lleferydd</a:t>
            </a:r>
            <a:r>
              <a:rPr lang="en-GB" dirty="0"/>
              <a:t> – </a:t>
            </a:r>
            <a:r>
              <a:rPr lang="en-GB" dirty="0" err="1"/>
              <a:t>defnydd</a:t>
            </a:r>
            <a:r>
              <a:rPr lang="en-GB" dirty="0"/>
              <a:t> o </a:t>
            </a:r>
            <a:r>
              <a:rPr lang="en-GB" dirty="0" err="1"/>
              <a:t>eiriau</a:t>
            </a:r>
            <a:r>
              <a:rPr lang="en-GB" dirty="0"/>
              <a:t>, </a:t>
            </a:r>
            <a:r>
              <a:rPr lang="en-GB" dirty="0" err="1"/>
              <a:t>brawddegau</a:t>
            </a:r>
            <a:r>
              <a:rPr lang="en-GB" dirty="0"/>
              <a:t> a </a:t>
            </a:r>
            <a:r>
              <a:rPr lang="en-GB" dirty="0" err="1"/>
              <a:t>mydryddiaeth</a:t>
            </a:r>
            <a:r>
              <a:rPr lang="en-GB" dirty="0"/>
              <a:t> </a:t>
            </a:r>
            <a:r>
              <a:rPr lang="en-GB" dirty="0" err="1"/>
              <a:t>i</a:t>
            </a:r>
            <a:r>
              <a:rPr lang="en-GB" dirty="0"/>
              <a:t> </a:t>
            </a:r>
            <a:r>
              <a:rPr lang="en-GB" dirty="0" err="1"/>
              <a:t>gyfathrebu</a:t>
            </a:r>
            <a:r>
              <a:rPr lang="en-GB" dirty="0"/>
              <a:t>;</a:t>
            </a:r>
          </a:p>
          <a:p>
            <a:r>
              <a:rPr lang="en-GB" dirty="0" err="1"/>
              <a:t>Ysgrifennu</a:t>
            </a:r>
            <a:r>
              <a:rPr lang="en-GB" dirty="0"/>
              <a:t> – </a:t>
            </a:r>
            <a:r>
              <a:rPr lang="en-GB" dirty="0" err="1"/>
              <a:t>cynrychiolaeth</a:t>
            </a:r>
            <a:r>
              <a:rPr lang="en-GB" dirty="0"/>
              <a:t> </a:t>
            </a:r>
            <a:r>
              <a:rPr lang="en-GB" dirty="0" err="1"/>
              <a:t>symbolaidd</a:t>
            </a:r>
            <a:r>
              <a:rPr lang="en-GB" dirty="0"/>
              <a:t> </a:t>
            </a:r>
            <a:r>
              <a:rPr lang="en-GB" dirty="0" err="1"/>
              <a:t>o’r</a:t>
            </a:r>
            <a:r>
              <a:rPr lang="en-GB" dirty="0"/>
              <a:t> </a:t>
            </a:r>
            <a:r>
              <a:rPr lang="en-GB" dirty="0" err="1"/>
              <a:t>hyn</a:t>
            </a:r>
            <a:r>
              <a:rPr lang="en-GB" dirty="0"/>
              <a:t> a </a:t>
            </a:r>
            <a:r>
              <a:rPr lang="en-GB" dirty="0" err="1"/>
              <a:t>ddywedwyd</a:t>
            </a:r>
            <a:r>
              <a:rPr lang="en-GB" dirty="0"/>
              <a:t>;</a:t>
            </a:r>
            <a:endParaRPr lang="en-US" dirty="0"/>
          </a:p>
          <a:p>
            <a:r>
              <a:rPr lang="en-GB" dirty="0" err="1"/>
              <a:t>Darllen</a:t>
            </a:r>
            <a:r>
              <a:rPr lang="en-GB" dirty="0"/>
              <a:t> – y broses o </a:t>
            </a:r>
            <a:r>
              <a:rPr lang="en-GB" dirty="0" err="1"/>
              <a:t>ddeall</a:t>
            </a:r>
            <a:r>
              <a:rPr lang="en-GB" dirty="0"/>
              <a:t> a </a:t>
            </a:r>
            <a:r>
              <a:rPr lang="en-GB" dirty="0" err="1"/>
              <a:t>chreu</a:t>
            </a:r>
            <a:r>
              <a:rPr lang="en-GB" dirty="0"/>
              <a:t> </a:t>
            </a:r>
            <a:r>
              <a:rPr lang="en-GB" dirty="0" err="1"/>
              <a:t>ystyr</a:t>
            </a:r>
            <a:r>
              <a:rPr lang="en-GB" dirty="0"/>
              <a:t> </a:t>
            </a:r>
            <a:r>
              <a:rPr lang="en-GB" dirty="0" err="1"/>
              <a:t>o’r</a:t>
            </a:r>
            <a:r>
              <a:rPr lang="en-GB" dirty="0"/>
              <a:t> </a:t>
            </a:r>
            <a:r>
              <a:rPr lang="en-GB" dirty="0" err="1"/>
              <a:t>cynrychiolaeth</a:t>
            </a:r>
            <a:r>
              <a:rPr lang="en-GB" dirty="0"/>
              <a:t>.</a:t>
            </a:r>
          </a:p>
        </p:txBody>
      </p:sp>
      <p:sp>
        <p:nvSpPr>
          <p:cNvPr id="3" name="Content Placeholder 2"/>
          <p:cNvSpPr>
            <a:spLocks noGrp="1"/>
          </p:cNvSpPr>
          <p:nvPr>
            <p:ph sz="half" idx="2"/>
          </p:nvPr>
        </p:nvSpPr>
        <p:spPr>
          <a:xfrm>
            <a:off x="4648200" y="1600201"/>
            <a:ext cx="4244280" cy="3989040"/>
          </a:xfrm>
        </p:spPr>
        <p:txBody>
          <a:bodyPr>
            <a:normAutofit fontScale="92500" lnSpcReduction="10000"/>
          </a:bodyPr>
          <a:lstStyle/>
          <a:p>
            <a:r>
              <a:rPr lang="en-GB" dirty="0">
                <a:solidFill>
                  <a:srgbClr val="0070C0"/>
                </a:solidFill>
              </a:rPr>
              <a:t>Talking/Speech – use of words, sentences and prosody to communicate;</a:t>
            </a:r>
          </a:p>
          <a:p>
            <a:r>
              <a:rPr lang="en-GB" dirty="0">
                <a:solidFill>
                  <a:srgbClr val="0070C0"/>
                </a:solidFill>
              </a:rPr>
              <a:t>Writing – symbolic representation of what is spoken;</a:t>
            </a:r>
            <a:endParaRPr lang="en-US" dirty="0">
              <a:solidFill>
                <a:srgbClr val="0070C0"/>
              </a:solidFill>
            </a:endParaRPr>
          </a:p>
          <a:p>
            <a:r>
              <a:rPr lang="en-GB" dirty="0">
                <a:solidFill>
                  <a:srgbClr val="0070C0"/>
                </a:solidFill>
              </a:rPr>
              <a:t>Reading – process of understanding and creating meaning from this representation.</a:t>
            </a:r>
          </a:p>
          <a:p>
            <a:pPr marL="0" indent="0" algn="r">
              <a:buNone/>
            </a:pPr>
            <a:r>
              <a:rPr lang="en-GB" sz="2100" dirty="0">
                <a:solidFill>
                  <a:srgbClr val="0070C0"/>
                </a:solidFill>
              </a:rPr>
              <a:t>(</a:t>
            </a:r>
            <a:r>
              <a:rPr lang="en-GB" sz="2100" dirty="0" err="1">
                <a:solidFill>
                  <a:srgbClr val="0070C0"/>
                </a:solidFill>
              </a:rPr>
              <a:t>Neaum</a:t>
            </a:r>
            <a:r>
              <a:rPr lang="en-GB" sz="2100" dirty="0">
                <a:solidFill>
                  <a:srgbClr val="0070C0"/>
                </a:solidFill>
              </a:rPr>
              <a:t>, 2012)</a:t>
            </a: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6</a:t>
            </a:fld>
            <a:endParaRPr lang="en-GB" altLang="en-US" sz="1400">
              <a:ea typeface="ＭＳ Ｐゴシック" pitchFamily="34" charset="-128"/>
            </a:endParaRPr>
          </a:p>
        </p:txBody>
      </p:sp>
    </p:spTree>
    <p:extLst>
      <p:ext uri="{BB962C8B-B14F-4D97-AF65-F5344CB8AC3E}">
        <p14:creationId xmlns:p14="http://schemas.microsoft.com/office/powerpoint/2010/main" val="764333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8D030D6-B445-F096-63A8-57CC7F63D154}"/>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DB3C504-6817-4615-87D7-0A94E6704D51}"/>
              </a:ext>
            </a:extLst>
          </p:cNvPr>
          <p:cNvSpPr>
            <a:spLocks noGrp="1"/>
          </p:cNvSpPr>
          <p:nvPr>
            <p:ph type="title"/>
          </p:nvPr>
        </p:nvSpPr>
        <p:spPr>
          <a:xfrm>
            <a:off x="628650" y="365127"/>
            <a:ext cx="7886700" cy="903634"/>
          </a:xfrm>
        </p:spPr>
        <p:txBody>
          <a:bodyPr>
            <a:noAutofit/>
          </a:bodyPr>
          <a:lstStyle/>
          <a:p>
            <a:pPr algn="ctr"/>
            <a:r>
              <a:rPr lang="cy-GB" sz="4000" dirty="0">
                <a:latin typeface="Arial" panose="020B0604020202020204" pitchFamily="34" charset="0"/>
              </a:rPr>
              <a:t>Adroddiad </a:t>
            </a:r>
            <a:r>
              <a:rPr lang="cy-GB" sz="4000" dirty="0" err="1">
                <a:latin typeface="Arial" panose="020B0604020202020204" pitchFamily="34" charset="0"/>
              </a:rPr>
              <a:t>Donaldson</a:t>
            </a:r>
            <a:r>
              <a:rPr lang="cy-GB" sz="4000" dirty="0">
                <a:latin typeface="Arial" panose="020B0604020202020204" pitchFamily="34" charset="0"/>
              </a:rPr>
              <a:t> (2015)</a:t>
            </a:r>
            <a:br>
              <a:rPr lang="cy-GB" sz="4000" dirty="0">
                <a:latin typeface="Arial" panose="020B0604020202020204" pitchFamily="34" charset="0"/>
              </a:rPr>
            </a:br>
            <a:r>
              <a:rPr lang="cy-GB" sz="4000" dirty="0" err="1">
                <a:solidFill>
                  <a:srgbClr val="0070C0"/>
                </a:solidFill>
                <a:latin typeface="Arial" panose="020B0604020202020204" pitchFamily="34" charset="0"/>
              </a:rPr>
              <a:t>Donaldson</a:t>
            </a:r>
            <a:r>
              <a:rPr lang="cy-GB" sz="4000" dirty="0">
                <a:solidFill>
                  <a:srgbClr val="0070C0"/>
                </a:solidFill>
                <a:latin typeface="Arial" panose="020B0604020202020204" pitchFamily="34" charset="0"/>
              </a:rPr>
              <a:t> </a:t>
            </a:r>
            <a:r>
              <a:rPr lang="cy-GB" sz="4000" dirty="0" err="1">
                <a:solidFill>
                  <a:srgbClr val="0070C0"/>
                </a:solidFill>
                <a:latin typeface="Arial" panose="020B0604020202020204" pitchFamily="34" charset="0"/>
              </a:rPr>
              <a:t>Report</a:t>
            </a:r>
            <a:r>
              <a:rPr lang="cy-GB" sz="4000" dirty="0">
                <a:solidFill>
                  <a:srgbClr val="0070C0"/>
                </a:solidFill>
                <a:latin typeface="Arial" panose="020B0604020202020204" pitchFamily="34" charset="0"/>
              </a:rPr>
              <a:t> (2015)</a:t>
            </a:r>
            <a:endParaRPr lang="en-GB" sz="4000" dirty="0">
              <a:solidFill>
                <a:srgbClr val="0070C0"/>
              </a:solidFill>
            </a:endParaRPr>
          </a:p>
        </p:txBody>
      </p:sp>
      <p:sp>
        <p:nvSpPr>
          <p:cNvPr id="5" name="Content Placeholder 4">
            <a:extLst>
              <a:ext uri="{FF2B5EF4-FFF2-40B4-BE49-F238E27FC236}">
                <a16:creationId xmlns:a16="http://schemas.microsoft.com/office/drawing/2014/main" id="{A751EDFE-FE05-4504-8574-0F1F0479A9A4}"/>
              </a:ext>
            </a:extLst>
          </p:cNvPr>
          <p:cNvSpPr>
            <a:spLocks noGrp="1"/>
          </p:cNvSpPr>
          <p:nvPr>
            <p:ph idx="1"/>
          </p:nvPr>
        </p:nvSpPr>
        <p:spPr>
          <a:xfrm>
            <a:off x="179512" y="1600201"/>
            <a:ext cx="8856984" cy="3917032"/>
          </a:xfrm>
        </p:spPr>
        <p:txBody>
          <a:bodyPr>
            <a:normAutofit fontScale="85000" lnSpcReduction="20000"/>
          </a:bodyPr>
          <a:lstStyle/>
          <a:p>
            <a:pPr marL="0" indent="0" algn="just">
              <a:buNone/>
            </a:pPr>
            <a:r>
              <a:rPr lang="en-GB" sz="2900" dirty="0"/>
              <a:t>“…digital literacy, or digital competence, is as important in the twenty-first century as literacy and numeracy.”</a:t>
            </a:r>
          </a:p>
          <a:p>
            <a:pPr marL="0" indent="0" algn="r">
              <a:buNone/>
            </a:pPr>
            <a:r>
              <a:rPr lang="en-GB" sz="2900" dirty="0"/>
              <a:t>(Donaldson, 2015: 24).</a:t>
            </a:r>
          </a:p>
          <a:p>
            <a:pPr marL="0" indent="0" algn="just">
              <a:buNone/>
            </a:pPr>
            <a:r>
              <a:rPr lang="en-GB" sz="2900" dirty="0"/>
              <a:t>“…digital competence is increasingly fundamental to learning of life and that it should have similar status within the curriculum to that of literacy and numeracy.” </a:t>
            </a:r>
          </a:p>
          <a:p>
            <a:pPr marL="0" indent="0" algn="r">
              <a:buNone/>
            </a:pPr>
            <a:r>
              <a:rPr lang="en-GB" sz="2900" dirty="0"/>
              <a:t>(Donaldson, 2015: 40).</a:t>
            </a:r>
          </a:p>
          <a:p>
            <a:pPr marL="0" indent="0" algn="just">
              <a:buNone/>
            </a:pPr>
            <a:r>
              <a:rPr lang="en-GB" sz="2900" dirty="0"/>
              <a:t>“…literacy, numeracy and digital competence should be Cross-curriculum Responsibilities for all teachers and people who work with children and young people.”</a:t>
            </a:r>
          </a:p>
          <a:p>
            <a:pPr marL="0" indent="0" algn="r">
              <a:buNone/>
            </a:pPr>
            <a:r>
              <a:rPr lang="en-US" sz="2900" dirty="0"/>
              <a:t>(Donaldson, 2015: 40).</a:t>
            </a:r>
          </a:p>
          <a:p>
            <a:pPr marL="0" indent="0">
              <a:buNone/>
            </a:pPr>
            <a:endParaRPr lang="en-GB" dirty="0"/>
          </a:p>
        </p:txBody>
      </p:sp>
    </p:spTree>
    <p:extLst>
      <p:ext uri="{BB962C8B-B14F-4D97-AF65-F5344CB8AC3E}">
        <p14:creationId xmlns:p14="http://schemas.microsoft.com/office/powerpoint/2010/main" val="2239190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221172-288F-3911-1FD0-66051F34C30B}"/>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628650" y="365127"/>
            <a:ext cx="7886700" cy="1047650"/>
          </a:xfrm>
        </p:spPr>
        <p:txBody>
          <a:bodyPr>
            <a:noAutofit/>
          </a:bodyPr>
          <a:lstStyle/>
          <a:p>
            <a:r>
              <a:rPr lang="cy-GB" altLang="cy-GB" sz="4000" kern="0" dirty="0">
                <a:solidFill>
                  <a:srgbClr val="000000"/>
                </a:solidFill>
                <a:latin typeface="Arial" panose="020B0604020202020204" pitchFamily="34" charset="0"/>
                <a:ea typeface="ＭＳ Ｐゴシック" charset="-128"/>
              </a:rPr>
              <a:t>Cymhwysedd digidol</a:t>
            </a:r>
            <a:br>
              <a:rPr lang="cy-GB" altLang="cy-GB" sz="4000" kern="0" dirty="0">
                <a:solidFill>
                  <a:srgbClr val="000000"/>
                </a:solidFill>
                <a:latin typeface="Arial" panose="020B0604020202020204" pitchFamily="34" charset="0"/>
                <a:ea typeface="ＭＳ Ｐゴシック" charset="-128"/>
              </a:rPr>
            </a:br>
            <a:r>
              <a:rPr lang="en-GB" altLang="cy-GB" sz="4000" kern="0" dirty="0">
                <a:solidFill>
                  <a:srgbClr val="0070C0"/>
                </a:solidFill>
                <a:latin typeface="Arial" panose="020B0604020202020204" pitchFamily="34" charset="0"/>
                <a:ea typeface="ＭＳ Ｐゴシック" charset="-128"/>
              </a:rPr>
              <a:t>Digital competency</a:t>
            </a:r>
            <a:endParaRPr lang="en-GB" altLang="cy-GB" sz="4000" dirty="0">
              <a:solidFill>
                <a:srgbClr val="0070C0"/>
              </a:solidFill>
              <a:latin typeface="Arial" panose="020B0604020202020204" pitchFamily="34" charset="0"/>
            </a:endParaRPr>
          </a:p>
        </p:txBody>
      </p:sp>
      <p:sp>
        <p:nvSpPr>
          <p:cNvPr id="5" name="Content Placeholder 4"/>
          <p:cNvSpPr>
            <a:spLocks noGrp="1"/>
          </p:cNvSpPr>
          <p:nvPr>
            <p:ph idx="1"/>
          </p:nvPr>
        </p:nvSpPr>
        <p:spPr/>
        <p:txBody>
          <a:bodyPr>
            <a:normAutofit/>
          </a:bodyPr>
          <a:lstStyle/>
          <a:p>
            <a:pPr eaLnBrk="0" fontAlgn="base" hangingPunct="0">
              <a:spcAft>
                <a:spcPct val="0"/>
              </a:spcAft>
            </a:pPr>
            <a:endParaRPr lang="cy-GB" dirty="0"/>
          </a:p>
          <a:p>
            <a:pPr eaLnBrk="0" fontAlgn="base" hangingPunct="0">
              <a:spcAft>
                <a:spcPct val="0"/>
              </a:spcAft>
            </a:pPr>
            <a:endParaRPr lang="cy-GB" sz="4000" dirty="0"/>
          </a:p>
          <a:p>
            <a:pPr marL="0" indent="0" eaLnBrk="0" fontAlgn="base" hangingPunct="0">
              <a:spcAft>
                <a:spcPct val="0"/>
              </a:spcAft>
              <a:buNone/>
            </a:pPr>
            <a:endParaRPr lang="cy-GB" sz="4000" dirty="0"/>
          </a:p>
          <a:p>
            <a:pPr marL="0" indent="0" eaLnBrk="0" fontAlgn="base" hangingPunct="0">
              <a:spcAft>
                <a:spcPct val="0"/>
              </a:spcAft>
              <a:buNone/>
            </a:pPr>
            <a:endParaRPr lang="cy-GB" sz="4000" dirty="0"/>
          </a:p>
          <a:p>
            <a:pPr eaLnBrk="0" fontAlgn="base" hangingPunct="0">
              <a:spcAft>
                <a:spcPct val="0"/>
              </a:spcAft>
            </a:pPr>
            <a:endParaRPr lang="cy-GB" sz="2900" dirty="0"/>
          </a:p>
          <a:p>
            <a:pPr marL="0" indent="0" eaLnBrk="0" fontAlgn="base" hangingPunct="0">
              <a:spcAft>
                <a:spcPct val="0"/>
              </a:spcAft>
              <a:buNone/>
            </a:pPr>
            <a:endParaRPr lang="cy-GB" sz="1800" dirty="0"/>
          </a:p>
        </p:txBody>
      </p:sp>
      <p:sp>
        <p:nvSpPr>
          <p:cNvPr id="6" name="Content Placeholder 5"/>
          <p:cNvSpPr>
            <a:spLocks noGrp="1"/>
          </p:cNvSpPr>
          <p:nvPr>
            <p:ph sz="half" idx="4294967295"/>
          </p:nvPr>
        </p:nvSpPr>
        <p:spPr>
          <a:xfrm>
            <a:off x="53752" y="1772816"/>
            <a:ext cx="9036496" cy="3484983"/>
          </a:xfrm>
        </p:spPr>
        <p:txBody>
          <a:bodyPr>
            <a:normAutofit fontScale="92500" lnSpcReduction="10000"/>
          </a:bodyPr>
          <a:lstStyle/>
          <a:p>
            <a:pPr marL="0" indent="0" eaLnBrk="0" fontAlgn="base" hangingPunct="0">
              <a:spcAft>
                <a:spcPct val="0"/>
              </a:spcAft>
              <a:buNone/>
            </a:pPr>
            <a:r>
              <a:rPr lang="en-US" dirty="0"/>
              <a:t>“Digital Competence is the set of knowledge, skills, attitudes (thus including abilities, strategies, values and awareness) that are required when using ICT and digital media to perform tasks; solve problems; communicate; manage information; collaborate; create and share content; and build knowledge effectively, efficiently, appropriately, critically, creatively, autonomously, flexibly, ethically, reflectively for work, leisure, participation, learning, </a:t>
            </a:r>
            <a:r>
              <a:rPr lang="en-US" dirty="0" err="1"/>
              <a:t>socialising</a:t>
            </a:r>
            <a:r>
              <a:rPr lang="en-US" dirty="0"/>
              <a:t>, consuming, and empowerment.”</a:t>
            </a:r>
          </a:p>
          <a:p>
            <a:pPr marL="0" indent="0" algn="r" eaLnBrk="0" fontAlgn="base" hangingPunct="0">
              <a:spcAft>
                <a:spcPct val="0"/>
              </a:spcAft>
              <a:buNone/>
            </a:pPr>
            <a:r>
              <a:rPr lang="en-GB" dirty="0"/>
              <a:t>(Ferrari, 2012: 3)</a:t>
            </a:r>
            <a:endParaRPr lang="en-US" dirty="0"/>
          </a:p>
          <a:p>
            <a:pPr marL="0" indent="0" algn="r" eaLnBrk="0" fontAlgn="base" hangingPunct="0">
              <a:spcAft>
                <a:spcPct val="0"/>
              </a:spcAft>
              <a:buNone/>
            </a:pPr>
            <a:endParaRPr lang="cy-GB" dirty="0">
              <a:solidFill>
                <a:srgbClr val="0000FF"/>
              </a:solidFill>
            </a:endParaRPr>
          </a:p>
          <a:p>
            <a:pPr eaLnBrk="0" fontAlgn="base" hangingPunct="0">
              <a:spcAft>
                <a:spcPct val="0"/>
              </a:spcAft>
            </a:pPr>
            <a:endParaRPr lang="cy-GB" dirty="0">
              <a:solidFill>
                <a:srgbClr val="0000FF"/>
              </a:solidFill>
            </a:endParaRPr>
          </a:p>
        </p:txBody>
      </p:sp>
    </p:spTree>
    <p:extLst>
      <p:ext uri="{BB962C8B-B14F-4D97-AF65-F5344CB8AC3E}">
        <p14:creationId xmlns:p14="http://schemas.microsoft.com/office/powerpoint/2010/main" val="1758417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7FD9988-6F4D-3C7A-2F41-10A2805D49B6}"/>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D5061A8-439B-EC95-4D92-B71CB052AD36}"/>
              </a:ext>
            </a:extLst>
          </p:cNvPr>
          <p:cNvSpPr>
            <a:spLocks noGrp="1"/>
          </p:cNvSpPr>
          <p:nvPr>
            <p:ph type="title"/>
          </p:nvPr>
        </p:nvSpPr>
        <p:spPr/>
        <p:txBody>
          <a:bodyPr>
            <a:normAutofit fontScale="90000"/>
          </a:bodyPr>
          <a:lstStyle/>
          <a:p>
            <a:r>
              <a:rPr lang="cy-GB" altLang="cy-GB" kern="0" dirty="0">
                <a:solidFill>
                  <a:srgbClr val="000000"/>
                </a:solidFill>
                <a:latin typeface="Arial" panose="020B0604020202020204" pitchFamily="34" charset="0"/>
                <a:ea typeface="ＭＳ Ｐゴシック" charset="-128"/>
              </a:rPr>
              <a:t>Fframwaith Cymh</a:t>
            </a:r>
            <a:r>
              <a:rPr lang="cy-GB" altLang="cy-GB" sz="4400" kern="0" dirty="0">
                <a:solidFill>
                  <a:srgbClr val="000000"/>
                </a:solidFill>
                <a:latin typeface="Arial" panose="020B0604020202020204" pitchFamily="34" charset="0"/>
                <a:ea typeface="ＭＳ Ｐゴシック" charset="-128"/>
              </a:rPr>
              <a:t>wysedd </a:t>
            </a:r>
            <a:r>
              <a:rPr lang="cy-GB" altLang="cy-GB" kern="0" dirty="0">
                <a:solidFill>
                  <a:srgbClr val="000000"/>
                </a:solidFill>
                <a:latin typeface="Arial" panose="020B0604020202020204" pitchFamily="34" charset="0"/>
                <a:ea typeface="ＭＳ Ｐゴシック" charset="-128"/>
              </a:rPr>
              <a:t>D</a:t>
            </a:r>
            <a:r>
              <a:rPr lang="cy-GB" altLang="cy-GB" sz="4400" kern="0" dirty="0">
                <a:solidFill>
                  <a:srgbClr val="000000"/>
                </a:solidFill>
                <a:latin typeface="Arial" panose="020B0604020202020204" pitchFamily="34" charset="0"/>
                <a:ea typeface="ＭＳ Ｐゴシック" charset="-128"/>
              </a:rPr>
              <a:t>igidol</a:t>
            </a:r>
            <a:br>
              <a:rPr lang="cy-GB" altLang="cy-GB" sz="4400" kern="0" dirty="0">
                <a:solidFill>
                  <a:srgbClr val="000000"/>
                </a:solidFill>
                <a:latin typeface="Arial" panose="020B0604020202020204" pitchFamily="34" charset="0"/>
                <a:ea typeface="ＭＳ Ｐゴシック" charset="-128"/>
              </a:rPr>
            </a:br>
            <a:r>
              <a:rPr lang="en-GB" altLang="cy-GB" sz="4400" kern="0" dirty="0">
                <a:solidFill>
                  <a:srgbClr val="0070C0"/>
                </a:solidFill>
                <a:latin typeface="Arial" panose="020B0604020202020204" pitchFamily="34" charset="0"/>
                <a:ea typeface="ＭＳ Ｐゴシック" charset="-128"/>
              </a:rPr>
              <a:t>Digital Competence Framework</a:t>
            </a:r>
            <a:endParaRPr lang="en-GB"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22FC8CF7-B975-93FE-057A-87D571D585F9}"/>
              </a:ext>
            </a:extLst>
          </p:cNvPr>
          <p:cNvPicPr>
            <a:picLocks noGrp="1" noChangeAspect="1"/>
          </p:cNvPicPr>
          <p:nvPr>
            <p:ph sz="half" idx="1"/>
          </p:nvPr>
        </p:nvPicPr>
        <p:blipFill>
          <a:blip r:embed="rId3"/>
          <a:stretch>
            <a:fillRect/>
          </a:stretch>
        </p:blipFill>
        <p:spPr>
          <a:xfrm>
            <a:off x="397768" y="2153498"/>
            <a:ext cx="3886200" cy="3219718"/>
          </a:xfrm>
          <a:prstGeom prst="rect">
            <a:avLst/>
          </a:prstGeom>
        </p:spPr>
      </p:pic>
      <p:sp>
        <p:nvSpPr>
          <p:cNvPr id="6" name="Content Placeholder 5">
            <a:extLst>
              <a:ext uri="{FF2B5EF4-FFF2-40B4-BE49-F238E27FC236}">
                <a16:creationId xmlns:a16="http://schemas.microsoft.com/office/drawing/2014/main" id="{E57199AB-6E53-D9AB-C962-5F2BA102EBC5}"/>
              </a:ext>
            </a:extLst>
          </p:cNvPr>
          <p:cNvSpPr>
            <a:spLocks noGrp="1"/>
          </p:cNvSpPr>
          <p:nvPr>
            <p:ph sz="half" idx="2"/>
          </p:nvPr>
        </p:nvSpPr>
        <p:spPr/>
        <p:txBody>
          <a:bodyPr/>
          <a:lstStyle/>
          <a:p>
            <a:r>
              <a:rPr lang="en-GB" dirty="0">
                <a:hlinkClick r:id="rId4"/>
              </a:rPr>
              <a:t>Curriculum reform: The Digital Competence Framework</a:t>
            </a:r>
            <a:endParaRPr lang="en-GB" dirty="0"/>
          </a:p>
        </p:txBody>
      </p:sp>
    </p:spTree>
    <p:extLst>
      <p:ext uri="{BB962C8B-B14F-4D97-AF65-F5344CB8AC3E}">
        <p14:creationId xmlns:p14="http://schemas.microsoft.com/office/powerpoint/2010/main" val="217096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9D33A0E-658F-0821-260D-B03FAD2FF6C8}"/>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A3AE108-4E56-4C08-9B74-10F053C9AB3A}"/>
              </a:ext>
            </a:extLst>
          </p:cNvPr>
          <p:cNvSpPr>
            <a:spLocks noGrp="1"/>
          </p:cNvSpPr>
          <p:nvPr>
            <p:ph type="title"/>
          </p:nvPr>
        </p:nvSpPr>
        <p:spPr/>
        <p:txBody>
          <a:bodyPr>
            <a:normAutofit/>
          </a:bodyPr>
          <a:lstStyle/>
          <a:p>
            <a:r>
              <a:rPr lang="en-GB" sz="4000" dirty="0" err="1">
                <a:latin typeface="Arial" panose="020B0604020202020204" pitchFamily="34" charset="0"/>
              </a:rPr>
              <a:t>Lleferydd</a:t>
            </a:r>
            <a:r>
              <a:rPr lang="en-GB" sz="4000" dirty="0">
                <a:latin typeface="Arial" panose="020B0604020202020204" pitchFamily="34" charset="0"/>
              </a:rPr>
              <a:t> – </a:t>
            </a:r>
            <a:r>
              <a:rPr lang="en-GB" sz="4000" dirty="0" err="1">
                <a:latin typeface="Arial" panose="020B0604020202020204" pitchFamily="34" charset="0"/>
              </a:rPr>
              <a:t>FfCD</a:t>
            </a:r>
            <a:r>
              <a:rPr lang="en-GB" sz="4000" dirty="0">
                <a:latin typeface="Arial" panose="020B0604020202020204" pitchFamily="34" charset="0"/>
              </a:rPr>
              <a:t> 2020</a:t>
            </a:r>
            <a:br>
              <a:rPr lang="en-GB" sz="4000" dirty="0">
                <a:latin typeface="Arial" panose="020B0604020202020204" pitchFamily="34" charset="0"/>
              </a:rPr>
            </a:br>
            <a:r>
              <a:rPr lang="en-GB" sz="4000" dirty="0">
                <a:solidFill>
                  <a:srgbClr val="0070C0"/>
                </a:solidFill>
                <a:latin typeface="Arial" panose="020B0604020202020204" pitchFamily="34" charset="0"/>
              </a:rPr>
              <a:t>Oracy – DCF 2020</a:t>
            </a:r>
          </a:p>
        </p:txBody>
      </p:sp>
      <p:pic>
        <p:nvPicPr>
          <p:cNvPr id="4" name="Content Placeholder 3">
            <a:extLst>
              <a:ext uri="{FF2B5EF4-FFF2-40B4-BE49-F238E27FC236}">
                <a16:creationId xmlns:a16="http://schemas.microsoft.com/office/drawing/2014/main" id="{7D8E05B4-2BBE-416F-BF7D-C9070DBE248B}"/>
              </a:ext>
            </a:extLst>
          </p:cNvPr>
          <p:cNvPicPr>
            <a:picLocks noGrp="1" noChangeAspect="1"/>
          </p:cNvPicPr>
          <p:nvPr>
            <p:ph sz="half" idx="1"/>
          </p:nvPr>
        </p:nvPicPr>
        <p:blipFill>
          <a:blip r:embed="rId2"/>
          <a:stretch>
            <a:fillRect/>
          </a:stretch>
        </p:blipFill>
        <p:spPr>
          <a:xfrm>
            <a:off x="539552" y="2031667"/>
            <a:ext cx="3886200" cy="1943100"/>
          </a:xfrm>
          <a:prstGeom prst="rect">
            <a:avLst/>
          </a:prstGeom>
        </p:spPr>
      </p:pic>
      <p:sp>
        <p:nvSpPr>
          <p:cNvPr id="6" name="Content Placeholder 5">
            <a:extLst>
              <a:ext uri="{FF2B5EF4-FFF2-40B4-BE49-F238E27FC236}">
                <a16:creationId xmlns:a16="http://schemas.microsoft.com/office/drawing/2014/main" id="{6E99F987-2733-47A1-8E53-36A94B13B49A}"/>
              </a:ext>
            </a:extLst>
          </p:cNvPr>
          <p:cNvSpPr>
            <a:spLocks noGrp="1"/>
          </p:cNvSpPr>
          <p:nvPr>
            <p:ph sz="half" idx="2"/>
          </p:nvPr>
        </p:nvSpPr>
        <p:spPr>
          <a:xfrm>
            <a:off x="4718250" y="2276872"/>
            <a:ext cx="4191322" cy="4764187"/>
          </a:xfrm>
        </p:spPr>
        <p:txBody>
          <a:bodyPr/>
          <a:lstStyle/>
          <a:p>
            <a:pPr marL="0" indent="0">
              <a:buNone/>
            </a:pPr>
            <a:r>
              <a:rPr lang="en-GB" dirty="0" err="1">
                <a:hlinkClick r:id="rId3"/>
              </a:rPr>
              <a:t>Fframwaith</a:t>
            </a:r>
            <a:r>
              <a:rPr lang="en-GB" dirty="0">
                <a:hlinkClick r:id="rId3"/>
              </a:rPr>
              <a:t> </a:t>
            </a:r>
            <a:r>
              <a:rPr lang="en-GB" dirty="0" err="1">
                <a:hlinkClick r:id="rId3"/>
              </a:rPr>
              <a:t>Cymwyseddau</a:t>
            </a:r>
            <a:r>
              <a:rPr lang="en-GB" dirty="0">
                <a:hlinkClick r:id="rId3"/>
              </a:rPr>
              <a:t> </a:t>
            </a:r>
            <a:r>
              <a:rPr lang="en-GB" dirty="0" err="1">
                <a:hlinkClick r:id="rId3"/>
              </a:rPr>
              <a:t>Digidol</a:t>
            </a:r>
            <a:r>
              <a:rPr lang="en-GB" dirty="0">
                <a:hlinkClick r:id="rId3"/>
              </a:rPr>
              <a:t>/Digital Competence Framework</a:t>
            </a:r>
            <a:endParaRPr lang="en-GB" dirty="0"/>
          </a:p>
        </p:txBody>
      </p:sp>
      <p:sp>
        <p:nvSpPr>
          <p:cNvPr id="5" name="TextBox 4">
            <a:extLst>
              <a:ext uri="{FF2B5EF4-FFF2-40B4-BE49-F238E27FC236}">
                <a16:creationId xmlns:a16="http://schemas.microsoft.com/office/drawing/2014/main" id="{8CB0986A-462B-4CE2-8E0B-3272F4A4C160}"/>
              </a:ext>
            </a:extLst>
          </p:cNvPr>
          <p:cNvSpPr txBox="1"/>
          <p:nvPr/>
        </p:nvSpPr>
        <p:spPr>
          <a:xfrm flipH="1">
            <a:off x="801294" y="4941168"/>
            <a:ext cx="2546569" cy="369332"/>
          </a:xfrm>
          <a:prstGeom prst="rect">
            <a:avLst/>
          </a:prstGeom>
          <a:noFill/>
        </p:spPr>
        <p:txBody>
          <a:bodyPr wrap="square" rtlCol="0">
            <a:spAutoFit/>
          </a:bodyPr>
          <a:lstStyle/>
          <a:p>
            <a:r>
              <a:rPr lang="en-GB" dirty="0">
                <a:latin typeface="Arial" panose="020B0604020202020204" pitchFamily="34" charset="0"/>
              </a:rPr>
              <a:t>(Source: Twinkl, 2021).</a:t>
            </a:r>
          </a:p>
        </p:txBody>
      </p:sp>
    </p:spTree>
    <p:extLst>
      <p:ext uri="{BB962C8B-B14F-4D97-AF65-F5344CB8AC3E}">
        <p14:creationId xmlns:p14="http://schemas.microsoft.com/office/powerpoint/2010/main" val="1733774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ABD1945-70D8-2BB6-6C75-9372521F53B7}"/>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DB0B761-79B8-B971-75BE-14638FACE855}"/>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Strategaeth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ddigidol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Gymru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Digital Strategy for Wales</a:t>
            </a:r>
          </a:p>
        </p:txBody>
      </p:sp>
      <p:sp>
        <p:nvSpPr>
          <p:cNvPr id="3" name="Content Placeholder 2">
            <a:extLst>
              <a:ext uri="{FF2B5EF4-FFF2-40B4-BE49-F238E27FC236}">
                <a16:creationId xmlns:a16="http://schemas.microsoft.com/office/drawing/2014/main" id="{215737FB-F39E-E5DD-4019-AE282C818011}"/>
              </a:ext>
            </a:extLst>
          </p:cNvPr>
          <p:cNvSpPr>
            <a:spLocks noGrp="1"/>
          </p:cNvSpPr>
          <p:nvPr>
            <p:ph sz="half" idx="1"/>
          </p:nvPr>
        </p:nvSpPr>
        <p:spPr/>
        <p:txBody>
          <a:bodyPr/>
          <a:lstStyle/>
          <a:p>
            <a:r>
              <a:rPr lang="cy-GB" dirty="0"/>
              <a:t>Gwaith grŵp;</a:t>
            </a:r>
          </a:p>
          <a:p>
            <a:r>
              <a:rPr lang="cy-GB" dirty="0"/>
              <a:t>Dewch o hyd i'r ddogfen (ar-lein), trafodwch, a rhestrwch 3 maes allweddol y gallai'r strategaeth hon gael effaith ar eich rôl.</a:t>
            </a:r>
          </a:p>
        </p:txBody>
      </p:sp>
      <p:sp>
        <p:nvSpPr>
          <p:cNvPr id="4" name="Content Placeholder 3">
            <a:extLst>
              <a:ext uri="{FF2B5EF4-FFF2-40B4-BE49-F238E27FC236}">
                <a16:creationId xmlns:a16="http://schemas.microsoft.com/office/drawing/2014/main" id="{BA4347A4-97D3-FBD4-FE5B-F1BB0CED14AB}"/>
              </a:ext>
            </a:extLst>
          </p:cNvPr>
          <p:cNvSpPr>
            <a:spLocks noGrp="1"/>
          </p:cNvSpPr>
          <p:nvPr>
            <p:ph sz="half" idx="2"/>
          </p:nvPr>
        </p:nvSpPr>
        <p:spPr/>
        <p:txBody>
          <a:bodyPr/>
          <a:lstStyle/>
          <a:p>
            <a:r>
              <a:rPr lang="en-GB" dirty="0">
                <a:solidFill>
                  <a:srgbClr val="0070C0"/>
                </a:solidFill>
              </a:rPr>
              <a:t>Group work;</a:t>
            </a:r>
          </a:p>
          <a:p>
            <a:r>
              <a:rPr lang="en-GB" dirty="0">
                <a:solidFill>
                  <a:srgbClr val="0070C0"/>
                </a:solidFill>
              </a:rPr>
              <a:t>Find the document (online), discuss, and list 3 key areas on which this strategy may have an impact on your role.</a:t>
            </a:r>
          </a:p>
        </p:txBody>
      </p:sp>
    </p:spTree>
    <p:extLst>
      <p:ext uri="{BB962C8B-B14F-4D97-AF65-F5344CB8AC3E}">
        <p14:creationId xmlns:p14="http://schemas.microsoft.com/office/powerpoint/2010/main" val="808109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8A84B3F-B5A6-AE94-A136-AFF266E7A888}"/>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1"/>
          <p:cNvSpPr>
            <a:spLocks noGrp="1"/>
          </p:cNvSpPr>
          <p:nvPr>
            <p:ph type="title"/>
          </p:nvPr>
        </p:nvSpPr>
        <p:spPr/>
        <p:txBody>
          <a:bodyPr>
            <a:noAutofit/>
          </a:bodyPr>
          <a:lstStyle/>
          <a:p>
            <a:r>
              <a:rPr lang="en-GB" altLang="en-US" sz="4000" dirty="0">
                <a:latin typeface="Arial" panose="020B0604020202020204" pitchFamily="34" charset="0"/>
              </a:rPr>
              <a:t>Llafaredd </a:t>
            </a:r>
            <a:br>
              <a:rPr lang="en-GB" altLang="en-US" sz="4000" dirty="0">
                <a:latin typeface="Arial" panose="020B0604020202020204" pitchFamily="34" charset="0"/>
              </a:rPr>
            </a:br>
            <a:r>
              <a:rPr lang="en-GB" altLang="en-US" sz="4000" dirty="0" err="1">
                <a:solidFill>
                  <a:srgbClr val="0070C0"/>
                </a:solidFill>
                <a:latin typeface="Arial" panose="020B0604020202020204" pitchFamily="34" charset="0"/>
              </a:rPr>
              <a:t>Oracy</a:t>
            </a:r>
            <a:endParaRPr lang="en-GB" alt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628650" y="1628800"/>
            <a:ext cx="3886200" cy="4548163"/>
          </a:xfrm>
        </p:spPr>
        <p:txBody>
          <a:bodyPr/>
          <a:lstStyle/>
          <a:p>
            <a:pPr marL="0" indent="0">
              <a:buFontTx/>
              <a:buNone/>
              <a:defRPr/>
            </a:pPr>
            <a:endParaRPr lang="en-GB" dirty="0"/>
          </a:p>
          <a:p>
            <a:pPr lvl="1">
              <a:lnSpc>
                <a:spcPct val="100000"/>
              </a:lnSpc>
              <a:buFont typeface="Arial" panose="020B0604020202020204" pitchFamily="34" charset="0"/>
              <a:buChar char="•"/>
              <a:defRPr/>
            </a:pPr>
            <a:r>
              <a:rPr lang="en-GB" sz="3600" dirty="0" err="1"/>
              <a:t>Siarad</a:t>
            </a:r>
            <a:r>
              <a:rPr lang="en-GB" sz="3600" dirty="0"/>
              <a:t>; </a:t>
            </a:r>
          </a:p>
          <a:p>
            <a:pPr lvl="1">
              <a:lnSpc>
                <a:spcPct val="100000"/>
              </a:lnSpc>
              <a:buFont typeface="Arial" panose="020B0604020202020204" pitchFamily="34" charset="0"/>
              <a:buChar char="•"/>
              <a:defRPr/>
            </a:pPr>
            <a:r>
              <a:rPr lang="en-GB" sz="3600" dirty="0" err="1"/>
              <a:t>Gwrando</a:t>
            </a:r>
            <a:r>
              <a:rPr lang="en-GB" sz="3600" dirty="0"/>
              <a:t>;</a:t>
            </a:r>
          </a:p>
          <a:p>
            <a:pPr lvl="1">
              <a:lnSpc>
                <a:spcPct val="100000"/>
              </a:lnSpc>
              <a:buFont typeface="Arial" panose="020B0604020202020204" pitchFamily="34" charset="0"/>
              <a:buChar char="•"/>
              <a:defRPr/>
            </a:pPr>
            <a:r>
              <a:rPr lang="en-GB" sz="3600" dirty="0" err="1"/>
              <a:t>Cydweithio</a:t>
            </a:r>
            <a:r>
              <a:rPr lang="en-GB" sz="3600" dirty="0"/>
              <a:t> a </a:t>
            </a:r>
            <a:r>
              <a:rPr lang="en-GB" sz="3600" dirty="0" err="1"/>
              <a:t>thrafod</a:t>
            </a:r>
            <a:r>
              <a:rPr lang="en-GB" sz="3600" dirty="0"/>
              <a:t>.</a:t>
            </a:r>
          </a:p>
          <a:p>
            <a:pPr>
              <a:defRPr/>
            </a:pPr>
            <a:endParaRPr lang="en-GB" dirty="0"/>
          </a:p>
        </p:txBody>
      </p:sp>
      <p:sp>
        <p:nvSpPr>
          <p:cNvPr id="7172" name="Content Placeholder 3"/>
          <p:cNvSpPr>
            <a:spLocks noGrp="1"/>
          </p:cNvSpPr>
          <p:nvPr>
            <p:ph sz="half" idx="2"/>
          </p:nvPr>
        </p:nvSpPr>
        <p:spPr>
          <a:xfrm>
            <a:off x="4629150" y="1412776"/>
            <a:ext cx="3886200" cy="4764187"/>
          </a:xfrm>
        </p:spPr>
        <p:txBody>
          <a:bodyPr/>
          <a:lstStyle/>
          <a:p>
            <a:endParaRPr lang="en-GB" altLang="en-US" dirty="0">
              <a:solidFill>
                <a:srgbClr val="0070C0"/>
              </a:solidFill>
            </a:endParaRPr>
          </a:p>
          <a:p>
            <a:pPr lvl="1">
              <a:lnSpc>
                <a:spcPct val="100000"/>
              </a:lnSpc>
              <a:buFont typeface="Arial" panose="020B0604020202020204" pitchFamily="34" charset="0"/>
              <a:buChar char="•"/>
            </a:pPr>
            <a:r>
              <a:rPr lang="en-GB" altLang="en-US" sz="3600" dirty="0">
                <a:solidFill>
                  <a:srgbClr val="0070C0"/>
                </a:solidFill>
              </a:rPr>
              <a:t>Speaking;</a:t>
            </a:r>
          </a:p>
          <a:p>
            <a:pPr lvl="1">
              <a:lnSpc>
                <a:spcPct val="100000"/>
              </a:lnSpc>
              <a:buFont typeface="Arial" panose="020B0604020202020204" pitchFamily="34" charset="0"/>
              <a:buChar char="•"/>
            </a:pPr>
            <a:r>
              <a:rPr lang="en-GB" altLang="en-US" sz="3600" dirty="0">
                <a:solidFill>
                  <a:srgbClr val="0070C0"/>
                </a:solidFill>
              </a:rPr>
              <a:t>Listening;	</a:t>
            </a:r>
          </a:p>
          <a:p>
            <a:pPr lvl="1">
              <a:lnSpc>
                <a:spcPct val="100000"/>
              </a:lnSpc>
              <a:buFont typeface="Arial" panose="020B0604020202020204" pitchFamily="34" charset="0"/>
              <a:buChar char="•"/>
            </a:pPr>
            <a:r>
              <a:rPr lang="en-GB" altLang="en-US" sz="3600" dirty="0">
                <a:solidFill>
                  <a:srgbClr val="0070C0"/>
                </a:solidFill>
              </a:rPr>
              <a:t>Collaboration and discussion.</a:t>
            </a:r>
          </a:p>
          <a:p>
            <a:endParaRPr lang="en-GB" altLang="en-US" dirty="0"/>
          </a:p>
        </p:txBody>
      </p:sp>
    </p:spTree>
    <p:extLst>
      <p:ext uri="{BB962C8B-B14F-4D97-AF65-F5344CB8AC3E}">
        <p14:creationId xmlns:p14="http://schemas.microsoft.com/office/powerpoint/2010/main" val="804355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E5E2EA-40C2-8A2D-668D-0FF294737A6A}"/>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1"/>
          <p:cNvSpPr>
            <a:spLocks noGrp="1"/>
          </p:cNvSpPr>
          <p:nvPr>
            <p:ph type="title"/>
          </p:nvPr>
        </p:nvSpPr>
        <p:spPr/>
        <p:txBody>
          <a:bodyPr>
            <a:noAutofit/>
          </a:bodyPr>
          <a:lstStyle/>
          <a:p>
            <a:r>
              <a:rPr lang="en-GB" altLang="en-US" sz="4000" dirty="0">
                <a:latin typeface="Arial" panose="020B0604020202020204" pitchFamily="34" charset="0"/>
              </a:rPr>
              <a:t>Llafaredd </a:t>
            </a:r>
            <a:br>
              <a:rPr lang="en-GB" altLang="en-US" sz="4000" dirty="0">
                <a:latin typeface="Arial" panose="020B0604020202020204" pitchFamily="34" charset="0"/>
              </a:rPr>
            </a:br>
            <a:r>
              <a:rPr lang="en-GB" altLang="en-US" sz="4000" dirty="0" err="1">
                <a:solidFill>
                  <a:srgbClr val="0070C0"/>
                </a:solidFill>
                <a:latin typeface="Arial" panose="020B0604020202020204" pitchFamily="34" charset="0"/>
              </a:rPr>
              <a:t>Oracy</a:t>
            </a:r>
            <a:endParaRPr lang="en-GB" altLang="en-US" sz="4000" dirty="0">
              <a:solidFill>
                <a:srgbClr val="0070C0"/>
              </a:solidFill>
              <a:latin typeface="Arial" panose="020B0604020202020204" pitchFamily="34" charset="0"/>
            </a:endParaRPr>
          </a:p>
        </p:txBody>
      </p:sp>
      <p:sp>
        <p:nvSpPr>
          <p:cNvPr id="7172" name="Content Placeholder 3"/>
          <p:cNvSpPr>
            <a:spLocks noGrp="1"/>
          </p:cNvSpPr>
          <p:nvPr>
            <p:ph sz="half" idx="2"/>
          </p:nvPr>
        </p:nvSpPr>
        <p:spPr>
          <a:xfrm>
            <a:off x="467544" y="1844824"/>
            <a:ext cx="8047806" cy="4332139"/>
          </a:xfrm>
        </p:spPr>
        <p:txBody>
          <a:bodyPr/>
          <a:lstStyle/>
          <a:p>
            <a:pPr marL="0" indent="0">
              <a:buNone/>
            </a:pPr>
            <a:r>
              <a:rPr lang="cy-GB" altLang="en-US" dirty="0"/>
              <a:t>"Llafaredd yw'r gallu i siarad yn huawdl, i gyfleu syniadau a meddyliau, i ddylanwadu drwy siarad, i gydweithio â chyfoedion ac i fynegi barn yn hyderus ac yn briodol. Mae llefaredd yn cyfeirio at ddatblygiad sgiliau siarad a gwrando, a defnydd effeithiol iaith lafar ym maes addysgu a dysgu."</a:t>
            </a:r>
          </a:p>
          <a:p>
            <a:pPr marL="0" indent="0" algn="r">
              <a:buNone/>
            </a:pPr>
            <a:r>
              <a:rPr lang="cy-GB" altLang="en-US" sz="1800" dirty="0"/>
              <a:t>(</a:t>
            </a:r>
            <a:r>
              <a:rPr lang="cy-GB" altLang="en-US" sz="1800" dirty="0" err="1"/>
              <a:t>Oracy</a:t>
            </a:r>
            <a:r>
              <a:rPr lang="cy-GB" altLang="en-US" sz="1800" dirty="0"/>
              <a:t> All-</a:t>
            </a:r>
            <a:r>
              <a:rPr lang="cy-GB" altLang="en-US" sz="1800" dirty="0" err="1"/>
              <a:t>Party</a:t>
            </a:r>
            <a:r>
              <a:rPr lang="cy-GB" altLang="en-US" sz="1800" dirty="0"/>
              <a:t> </a:t>
            </a:r>
            <a:r>
              <a:rPr lang="cy-GB" altLang="en-US" sz="1800" dirty="0" err="1"/>
              <a:t>Parliamentary</a:t>
            </a:r>
            <a:r>
              <a:rPr lang="cy-GB" altLang="en-US" sz="1800" dirty="0"/>
              <a:t> Group, 2021:9).</a:t>
            </a:r>
          </a:p>
          <a:p>
            <a:pPr marL="0" indent="0">
              <a:buNone/>
            </a:pPr>
            <a:endParaRPr lang="en-GB" altLang="en-US" dirty="0">
              <a:solidFill>
                <a:srgbClr val="0070C0"/>
              </a:solidFill>
            </a:endParaRPr>
          </a:p>
        </p:txBody>
      </p:sp>
    </p:spTree>
    <p:extLst>
      <p:ext uri="{BB962C8B-B14F-4D97-AF65-F5344CB8AC3E}">
        <p14:creationId xmlns:p14="http://schemas.microsoft.com/office/powerpoint/2010/main" val="412114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C83BF1-2BCE-2361-E9D9-70326A2D4AE7}"/>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1"/>
          <p:cNvSpPr>
            <a:spLocks noGrp="1"/>
          </p:cNvSpPr>
          <p:nvPr>
            <p:ph type="title"/>
          </p:nvPr>
        </p:nvSpPr>
        <p:spPr/>
        <p:txBody>
          <a:bodyPr>
            <a:noAutofit/>
          </a:bodyPr>
          <a:lstStyle/>
          <a:p>
            <a:r>
              <a:rPr lang="en-GB" altLang="en-US" sz="4000" dirty="0">
                <a:latin typeface="Arial" panose="020B0604020202020204" pitchFamily="34" charset="0"/>
              </a:rPr>
              <a:t>Llafaredd </a:t>
            </a:r>
            <a:br>
              <a:rPr lang="en-GB" altLang="en-US" sz="4000" dirty="0">
                <a:latin typeface="Arial" panose="020B0604020202020204" pitchFamily="34" charset="0"/>
              </a:rPr>
            </a:br>
            <a:r>
              <a:rPr lang="en-GB" altLang="en-US" sz="4000" dirty="0" err="1">
                <a:solidFill>
                  <a:srgbClr val="0070C0"/>
                </a:solidFill>
                <a:latin typeface="Arial" panose="020B0604020202020204" pitchFamily="34" charset="0"/>
              </a:rPr>
              <a:t>Oracy</a:t>
            </a:r>
            <a:endParaRPr lang="en-GB" altLang="en-US" sz="4000" dirty="0">
              <a:solidFill>
                <a:srgbClr val="0070C0"/>
              </a:solidFill>
              <a:latin typeface="Arial" panose="020B0604020202020204" pitchFamily="34" charset="0"/>
            </a:endParaRPr>
          </a:p>
        </p:txBody>
      </p:sp>
      <p:sp>
        <p:nvSpPr>
          <p:cNvPr id="7172" name="Content Placeholder 3"/>
          <p:cNvSpPr>
            <a:spLocks noGrp="1"/>
          </p:cNvSpPr>
          <p:nvPr>
            <p:ph sz="half" idx="2"/>
          </p:nvPr>
        </p:nvSpPr>
        <p:spPr>
          <a:xfrm>
            <a:off x="467544" y="1844824"/>
            <a:ext cx="8047806" cy="4332139"/>
          </a:xfrm>
        </p:spPr>
        <p:txBody>
          <a:bodyPr/>
          <a:lstStyle/>
          <a:p>
            <a:pPr marL="0" indent="0">
              <a:buNone/>
            </a:pPr>
            <a:r>
              <a:rPr lang="en-GB" altLang="en-US" dirty="0">
                <a:solidFill>
                  <a:srgbClr val="0070C0"/>
                </a:solidFill>
              </a:rPr>
              <a:t>“Oracy is the ability to speak eloquently, to articulate ideas and thoughts, to influence through talking, to collaborate with peers and to express views confidently and appropriately. Oracy refers both to the development of speaking and listening skills, and the effective use of spoken language in teaching and learning.”</a:t>
            </a:r>
          </a:p>
          <a:p>
            <a:pPr marL="0" indent="0" algn="r">
              <a:buNone/>
            </a:pPr>
            <a:r>
              <a:rPr lang="en-GB" altLang="en-US" sz="1800" dirty="0">
                <a:solidFill>
                  <a:srgbClr val="0070C0"/>
                </a:solidFill>
              </a:rPr>
              <a:t>(Oracy All-Party Parliamentary Group, 2021:9).</a:t>
            </a:r>
          </a:p>
          <a:p>
            <a:pPr marL="0" indent="0">
              <a:buNone/>
            </a:pPr>
            <a:endParaRPr lang="en-GB" altLang="en-US" dirty="0">
              <a:solidFill>
                <a:srgbClr val="0070C0"/>
              </a:solidFill>
            </a:endParaRPr>
          </a:p>
        </p:txBody>
      </p:sp>
    </p:spTree>
    <p:extLst>
      <p:ext uri="{BB962C8B-B14F-4D97-AF65-F5344CB8AC3E}">
        <p14:creationId xmlns:p14="http://schemas.microsoft.com/office/powerpoint/2010/main" val="1160808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D3E1EF-3449-643F-AFA2-E974A8CA5A14}"/>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a:xfrm>
            <a:off x="467544" y="457200"/>
            <a:ext cx="6552728" cy="1027584"/>
          </a:xfrm>
        </p:spPr>
        <p:txBody>
          <a:bodyPr>
            <a:normAutofit fontScale="90000"/>
          </a:bodyPr>
          <a:lstStyle/>
          <a:p>
            <a:r>
              <a:rPr lang="en-GB" altLang="en-US" sz="3600" dirty="0">
                <a:latin typeface="Arial" panose="020B0604020202020204" pitchFamily="34" charset="0"/>
              </a:rPr>
              <a:t>Pam </a:t>
            </a:r>
            <a:r>
              <a:rPr lang="en-GB" altLang="en-US" sz="3600" dirty="0" err="1">
                <a:latin typeface="Arial" panose="020B0604020202020204" pitchFamily="34" charset="0"/>
              </a:rPr>
              <a:t>fod</a:t>
            </a:r>
            <a:r>
              <a:rPr lang="en-GB" altLang="en-US" sz="3600" dirty="0">
                <a:latin typeface="Arial" panose="020B0604020202020204" pitchFamily="34" charset="0"/>
              </a:rPr>
              <a:t> </a:t>
            </a:r>
            <a:r>
              <a:rPr lang="en-GB" altLang="en-US" sz="3600" dirty="0" err="1">
                <a:latin typeface="Arial" panose="020B0604020202020204" pitchFamily="34" charset="0"/>
              </a:rPr>
              <a:t>llafaredd</a:t>
            </a:r>
            <a:r>
              <a:rPr lang="en-GB" altLang="en-US" sz="3600" dirty="0">
                <a:latin typeface="Arial" panose="020B0604020202020204" pitchFamily="34" charset="0"/>
              </a:rPr>
              <a:t> </a:t>
            </a:r>
            <a:r>
              <a:rPr lang="en-GB" altLang="en-US" sz="3600" dirty="0" err="1">
                <a:latin typeface="Arial" panose="020B0604020202020204" pitchFamily="34" charset="0"/>
              </a:rPr>
              <a:t>yn</a:t>
            </a:r>
            <a:r>
              <a:rPr lang="en-GB" altLang="en-US" sz="3600" dirty="0">
                <a:latin typeface="Arial" panose="020B0604020202020204" pitchFamily="34" charset="0"/>
              </a:rPr>
              <a:t> </a:t>
            </a:r>
            <a:r>
              <a:rPr lang="en-GB" altLang="en-US" sz="3600" dirty="0" err="1">
                <a:latin typeface="Arial" panose="020B0604020202020204" pitchFamily="34" charset="0"/>
              </a:rPr>
              <a:t>bwysig</a:t>
            </a:r>
            <a:r>
              <a:rPr lang="en-GB" altLang="en-US" sz="3600" dirty="0">
                <a:latin typeface="Arial" panose="020B0604020202020204" pitchFamily="34" charset="0"/>
              </a:rPr>
              <a:t>?</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Why is </a:t>
            </a:r>
            <a:r>
              <a:rPr lang="en-GB" altLang="en-US" sz="3600" dirty="0" err="1">
                <a:solidFill>
                  <a:srgbClr val="0070C0"/>
                </a:solidFill>
                <a:latin typeface="Arial" panose="020B0604020202020204" pitchFamily="34" charset="0"/>
              </a:rPr>
              <a:t>oracy</a:t>
            </a:r>
            <a:r>
              <a:rPr lang="en-GB" altLang="en-US" sz="3600" dirty="0">
                <a:solidFill>
                  <a:srgbClr val="0070C0"/>
                </a:solidFill>
                <a:latin typeface="Arial" panose="020B0604020202020204" pitchFamily="34" charset="0"/>
              </a:rPr>
              <a:t> important?</a:t>
            </a:r>
            <a:endParaRPr lang="en-GB" altLang="en-US" sz="3600" i="1" dirty="0">
              <a:solidFill>
                <a:srgbClr val="0070C0"/>
              </a:solidFill>
            </a:endParaRPr>
          </a:p>
        </p:txBody>
      </p:sp>
      <p:sp>
        <p:nvSpPr>
          <p:cNvPr id="33795" name="Content Placeholder 2"/>
          <p:cNvSpPr>
            <a:spLocks noGrp="1"/>
          </p:cNvSpPr>
          <p:nvPr>
            <p:ph idx="1"/>
          </p:nvPr>
        </p:nvSpPr>
        <p:spPr>
          <a:xfrm>
            <a:off x="3887391" y="1772816"/>
            <a:ext cx="4629150" cy="4088235"/>
          </a:xfrm>
        </p:spPr>
        <p:txBody>
          <a:bodyPr>
            <a:normAutofit/>
          </a:bodyPr>
          <a:lstStyle/>
          <a:p>
            <a:pPr marL="0" indent="0" eaLnBrk="1" hangingPunct="1">
              <a:buNone/>
            </a:pPr>
            <a:r>
              <a:rPr lang="en-GB" altLang="en-US" sz="2800" i="1" dirty="0"/>
              <a:t>“Communication is a key life skill”</a:t>
            </a:r>
          </a:p>
          <a:p>
            <a:pPr marL="0" indent="0" algn="r" eaLnBrk="1" hangingPunct="1">
              <a:buNone/>
            </a:pPr>
            <a:r>
              <a:rPr lang="en-GB" altLang="en-US" sz="1600" dirty="0"/>
              <a:t>(Lodge, 2020, p.3)</a:t>
            </a:r>
          </a:p>
          <a:p>
            <a:pPr marL="0" indent="0" eaLnBrk="1" hangingPunct="1">
              <a:buNone/>
            </a:pPr>
            <a:endParaRPr lang="en-GB" altLang="en-US" sz="1600" dirty="0"/>
          </a:p>
          <a:p>
            <a:r>
              <a:rPr lang="en-GB" altLang="en-US" sz="2000" dirty="0" err="1"/>
              <a:t>Os</a:t>
            </a:r>
            <a:r>
              <a:rPr lang="en-GB" altLang="en-US" sz="2000" dirty="0"/>
              <a:t> </a:t>
            </a:r>
            <a:r>
              <a:rPr lang="en-GB" altLang="en-US" sz="2000" dirty="0" err="1"/>
              <a:t>nad</a:t>
            </a:r>
            <a:r>
              <a:rPr lang="en-GB" altLang="en-US" sz="2000" dirty="0"/>
              <a:t> </a:t>
            </a:r>
            <a:r>
              <a:rPr lang="en-GB" altLang="en-US" sz="2000" dirty="0" err="1"/>
              <a:t>yw</a:t>
            </a:r>
            <a:r>
              <a:rPr lang="en-GB" altLang="en-US" sz="2000" dirty="0"/>
              <a:t> plant </a:t>
            </a:r>
            <a:r>
              <a:rPr lang="en-GB" altLang="en-US" sz="2000" dirty="0" err="1"/>
              <a:t>yn</a:t>
            </a:r>
            <a:r>
              <a:rPr lang="en-GB" altLang="en-US" sz="2000" dirty="0"/>
              <a:t> </a:t>
            </a:r>
            <a:r>
              <a:rPr lang="en-GB" altLang="en-US" sz="2000" dirty="0" err="1"/>
              <a:t>cael</a:t>
            </a:r>
            <a:r>
              <a:rPr lang="en-GB" altLang="en-US" sz="2000" dirty="0"/>
              <a:t> </a:t>
            </a:r>
            <a:r>
              <a:rPr lang="en-GB" altLang="en-US" sz="2000" dirty="0" err="1"/>
              <a:t>cyfle</a:t>
            </a:r>
            <a:r>
              <a:rPr lang="en-GB" altLang="en-US" sz="2000" dirty="0"/>
              <a:t> </a:t>
            </a:r>
            <a:r>
              <a:rPr lang="en-GB" altLang="en-US" sz="2000" dirty="0" err="1"/>
              <a:t>i</a:t>
            </a:r>
            <a:r>
              <a:rPr lang="en-GB" altLang="en-US" sz="2000" dirty="0"/>
              <a:t> </a:t>
            </a:r>
            <a:r>
              <a:rPr lang="en-GB" altLang="en-US" sz="2000" dirty="0" err="1"/>
              <a:t>siarad</a:t>
            </a:r>
            <a:r>
              <a:rPr lang="en-GB" altLang="en-US" sz="2000" dirty="0"/>
              <a:t>, </a:t>
            </a:r>
            <a:r>
              <a:rPr lang="en-GB" altLang="en-US" sz="2000" dirty="0" err="1"/>
              <a:t>maent</a:t>
            </a:r>
            <a:r>
              <a:rPr lang="en-GB" altLang="en-US" sz="2000" dirty="0"/>
              <a:t> </a:t>
            </a:r>
            <a:r>
              <a:rPr lang="en-GB" altLang="en-US" sz="2000" dirty="0" err="1"/>
              <a:t>fwy</a:t>
            </a:r>
            <a:r>
              <a:rPr lang="en-GB" altLang="en-US" sz="2000" dirty="0"/>
              <a:t> </a:t>
            </a:r>
            <a:r>
              <a:rPr lang="en-GB" altLang="en-US" sz="2000" dirty="0" err="1"/>
              <a:t>tebygol</a:t>
            </a:r>
            <a:r>
              <a:rPr lang="en-GB" altLang="en-US" sz="2000" dirty="0"/>
              <a:t> o </a:t>
            </a:r>
            <a:r>
              <a:rPr lang="en-GB" altLang="en-US" sz="2000" dirty="0" err="1"/>
              <a:t>gael</a:t>
            </a:r>
            <a:r>
              <a:rPr lang="en-GB" altLang="en-US" sz="2000" dirty="0"/>
              <a:t> </a:t>
            </a:r>
            <a:r>
              <a:rPr lang="en-GB" altLang="en-US" sz="2000" dirty="0" err="1"/>
              <a:t>geirfa</a:t>
            </a:r>
            <a:r>
              <a:rPr lang="en-GB" altLang="en-US" sz="2000" dirty="0"/>
              <a:t> wan;</a:t>
            </a:r>
          </a:p>
          <a:p>
            <a:r>
              <a:rPr lang="en-GB" altLang="en-US" sz="2000" dirty="0">
                <a:solidFill>
                  <a:srgbClr val="0070C0"/>
                </a:solidFill>
              </a:rPr>
              <a:t>If oracy is stifled, young children are more likely to have poor vocabulary.</a:t>
            </a:r>
            <a:endParaRPr lang="en-GB" altLang="en-US" sz="1800" dirty="0">
              <a:solidFill>
                <a:srgbClr val="0070C0"/>
              </a:solidFill>
            </a:endParaRPr>
          </a:p>
        </p:txBody>
      </p:sp>
      <p:pic>
        <p:nvPicPr>
          <p:cNvPr id="4" name="Picture 3"/>
          <p:cNvPicPr>
            <a:picLocks noChangeAspect="1"/>
          </p:cNvPicPr>
          <p:nvPr/>
        </p:nvPicPr>
        <p:blipFill>
          <a:blip r:embed="rId3"/>
          <a:stretch>
            <a:fillRect/>
          </a:stretch>
        </p:blipFill>
        <p:spPr>
          <a:xfrm>
            <a:off x="395536" y="1647494"/>
            <a:ext cx="3255490" cy="4301786"/>
          </a:xfrm>
          <a:prstGeom prst="rect">
            <a:avLst/>
          </a:prstGeom>
        </p:spPr>
      </p:pic>
    </p:spTree>
    <p:extLst>
      <p:ext uri="{BB962C8B-B14F-4D97-AF65-F5344CB8AC3E}">
        <p14:creationId xmlns:p14="http://schemas.microsoft.com/office/powerpoint/2010/main" val="3693516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FD0EC0E-707F-CBFC-DF87-16FC35B923B7}"/>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p:txBody>
          <a:bodyPr>
            <a:normAutofit/>
          </a:bodyPr>
          <a:lstStyle/>
          <a:p>
            <a:pPr eaLnBrk="1" hangingPunct="1"/>
            <a:r>
              <a:rPr lang="en-GB" altLang="en-US" sz="4000" dirty="0" err="1">
                <a:latin typeface="Arial" panose="020B0604020202020204" pitchFamily="34" charset="0"/>
                <a:cs typeface="Arial" panose="020B0604020202020204" pitchFamily="34" charset="0"/>
              </a:rPr>
              <a:t>Agweddau</a:t>
            </a:r>
            <a:br>
              <a:rPr lang="en-GB" altLang="en-US" sz="4000" dirty="0">
                <a:latin typeface="Arial" panose="020B0604020202020204" pitchFamily="34" charset="0"/>
                <a:cs typeface="Arial" panose="020B0604020202020204" pitchFamily="34" charset="0"/>
              </a:rPr>
            </a:br>
            <a:r>
              <a:rPr lang="en-GB" altLang="en-US" sz="4000" dirty="0">
                <a:solidFill>
                  <a:srgbClr val="0070C0"/>
                </a:solidFill>
                <a:latin typeface="Arial" panose="020B0604020202020204" pitchFamily="34" charset="0"/>
                <a:cs typeface="Arial" panose="020B0604020202020204" pitchFamily="34" charset="0"/>
              </a:rPr>
              <a:t>Attitudes</a:t>
            </a:r>
          </a:p>
        </p:txBody>
      </p:sp>
      <p:sp>
        <p:nvSpPr>
          <p:cNvPr id="2" name="Content Placeholder 1"/>
          <p:cNvSpPr>
            <a:spLocks noGrp="1"/>
          </p:cNvSpPr>
          <p:nvPr>
            <p:ph idx="1"/>
          </p:nvPr>
        </p:nvSpPr>
        <p:spPr>
          <a:xfrm>
            <a:off x="457200" y="1844825"/>
            <a:ext cx="8229600" cy="3672408"/>
          </a:xfrm>
        </p:spPr>
        <p:txBody>
          <a:bodyPr/>
          <a:lstStyle/>
          <a:p>
            <a:pPr marL="0" indent="0">
              <a:buFontTx/>
              <a:buNone/>
              <a:defRPr/>
            </a:pPr>
            <a:r>
              <a:rPr lang="en-GB" altLang="en-US" i="1" dirty="0"/>
              <a:t>“…there is a powerful link between the quantity and the quality of language and interaction that babies and very young children experience in the home and their acquisition and development of communication and language skills.”</a:t>
            </a:r>
          </a:p>
          <a:p>
            <a:pPr marL="0" indent="0" algn="r">
              <a:buFontTx/>
              <a:buNone/>
              <a:defRPr/>
            </a:pPr>
            <a:r>
              <a:rPr lang="en-GB" altLang="en-US" sz="1800" dirty="0"/>
              <a:t>(</a:t>
            </a:r>
            <a:r>
              <a:rPr lang="en-GB" altLang="en-US" sz="1800" dirty="0" err="1"/>
              <a:t>Neaum</a:t>
            </a:r>
            <a:r>
              <a:rPr lang="en-GB" altLang="en-US" sz="1800" dirty="0"/>
              <a:t> 2012: 39)</a:t>
            </a: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16</a:t>
            </a:fld>
            <a:endParaRPr lang="en-GB" altLang="en-US" sz="1400">
              <a:ea typeface="ＭＳ Ｐゴシック" pitchFamily="34" charset="-128"/>
            </a:endParaRPr>
          </a:p>
        </p:txBody>
      </p:sp>
    </p:spTree>
    <p:extLst>
      <p:ext uri="{BB962C8B-B14F-4D97-AF65-F5344CB8AC3E}">
        <p14:creationId xmlns:p14="http://schemas.microsoft.com/office/powerpoint/2010/main" val="3510135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73D2BD-0A10-E589-D613-AE538C6334D5}"/>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457200" y="274638"/>
            <a:ext cx="8229600" cy="778098"/>
          </a:xfrm>
        </p:spPr>
        <p:txBody>
          <a:bodyPr>
            <a:noAutofit/>
          </a:bodyPr>
          <a:lstStyle/>
          <a:p>
            <a:pPr eaLnBrk="1" hangingPunct="1"/>
            <a:br>
              <a:rPr lang="cy-GB" altLang="en-US" sz="4000" dirty="0">
                <a:latin typeface="Arial" panose="020B0604020202020204" pitchFamily="34" charset="0"/>
              </a:rPr>
            </a:br>
            <a:r>
              <a:rPr lang="cy-GB" altLang="en-US" sz="4000" dirty="0">
                <a:latin typeface="Arial" panose="020B0604020202020204" pitchFamily="34" charset="0"/>
              </a:rPr>
              <a:t>Rhieni – rôl bwysig iawn</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Parents – very important role</a:t>
            </a:r>
          </a:p>
        </p:txBody>
      </p:sp>
      <p:sp>
        <p:nvSpPr>
          <p:cNvPr id="3" name="Content Placeholder 2"/>
          <p:cNvSpPr>
            <a:spLocks noGrp="1"/>
          </p:cNvSpPr>
          <p:nvPr>
            <p:ph sz="half" idx="1"/>
          </p:nvPr>
        </p:nvSpPr>
        <p:spPr>
          <a:xfrm>
            <a:off x="457200" y="1916832"/>
            <a:ext cx="4038600" cy="3672409"/>
          </a:xfrm>
        </p:spPr>
        <p:txBody>
          <a:bodyPr>
            <a:normAutofit/>
          </a:bodyPr>
          <a:lstStyle/>
          <a:p>
            <a:r>
              <a:rPr lang="en-GB" dirty="0" err="1"/>
              <a:t>Siarad</a:t>
            </a:r>
            <a:r>
              <a:rPr lang="en-GB" dirty="0"/>
              <a:t>;</a:t>
            </a:r>
          </a:p>
          <a:p>
            <a:r>
              <a:rPr lang="en-GB" dirty="0" err="1"/>
              <a:t>Canu</a:t>
            </a:r>
            <a:r>
              <a:rPr lang="en-GB" dirty="0"/>
              <a:t>;</a:t>
            </a:r>
          </a:p>
          <a:p>
            <a:r>
              <a:rPr lang="en-GB" dirty="0" err="1"/>
              <a:t>Darllen</a:t>
            </a:r>
            <a:r>
              <a:rPr lang="en-GB" dirty="0"/>
              <a:t>;</a:t>
            </a:r>
          </a:p>
          <a:p>
            <a:r>
              <a:rPr lang="en-GB" dirty="0" err="1"/>
              <a:t>Chwarae</a:t>
            </a:r>
            <a:r>
              <a:rPr lang="en-GB" dirty="0"/>
              <a:t>.</a:t>
            </a:r>
          </a:p>
        </p:txBody>
      </p:sp>
      <p:sp>
        <p:nvSpPr>
          <p:cNvPr id="4" name="Content Placeholder 3"/>
          <p:cNvSpPr>
            <a:spLocks noGrp="1"/>
          </p:cNvSpPr>
          <p:nvPr>
            <p:ph sz="half" idx="2"/>
          </p:nvPr>
        </p:nvSpPr>
        <p:spPr>
          <a:xfrm>
            <a:off x="4648200" y="1916832"/>
            <a:ext cx="4244280" cy="3672409"/>
          </a:xfrm>
        </p:spPr>
        <p:txBody>
          <a:bodyPr>
            <a:normAutofit/>
          </a:bodyPr>
          <a:lstStyle/>
          <a:p>
            <a:r>
              <a:rPr lang="en-GB" sz="2600" dirty="0">
                <a:solidFill>
                  <a:srgbClr val="0070C0"/>
                </a:solidFill>
              </a:rPr>
              <a:t>Talking;</a:t>
            </a:r>
          </a:p>
          <a:p>
            <a:r>
              <a:rPr lang="en-GB" sz="2600" dirty="0">
                <a:solidFill>
                  <a:srgbClr val="0070C0"/>
                </a:solidFill>
              </a:rPr>
              <a:t>Singing;</a:t>
            </a:r>
          </a:p>
          <a:p>
            <a:r>
              <a:rPr lang="en-GB" sz="2600" dirty="0">
                <a:solidFill>
                  <a:srgbClr val="0070C0"/>
                </a:solidFill>
              </a:rPr>
              <a:t>Reading;</a:t>
            </a:r>
          </a:p>
          <a:p>
            <a:r>
              <a:rPr lang="en-GB" sz="2600" dirty="0">
                <a:solidFill>
                  <a:srgbClr val="0070C0"/>
                </a:solidFill>
              </a:rPr>
              <a:t>Playing.</a:t>
            </a:r>
          </a:p>
          <a:p>
            <a:endParaRPr lang="en-US" sz="2600" b="1" dirty="0">
              <a:solidFill>
                <a:srgbClr val="0070C0"/>
              </a:solidFill>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17</a:t>
            </a:fld>
            <a:endParaRPr lang="en-GB" altLang="en-US" sz="1400">
              <a:ea typeface="ＭＳ Ｐゴシック" pitchFamily="34" charset="-128"/>
            </a:endParaRPr>
          </a:p>
        </p:txBody>
      </p:sp>
    </p:spTree>
    <p:extLst>
      <p:ext uri="{BB962C8B-B14F-4D97-AF65-F5344CB8AC3E}">
        <p14:creationId xmlns:p14="http://schemas.microsoft.com/office/powerpoint/2010/main" val="2214528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B8FD221-0A1A-F07F-AA45-6341B460A1DC}"/>
              </a:ext>
            </a:extLst>
          </p:cNvPr>
          <p:cNvSpPr/>
          <p:nvPr/>
        </p:nvSpPr>
        <p:spPr>
          <a:xfrm>
            <a:off x="0" y="0"/>
            <a:ext cx="9144000" cy="5805265"/>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457200" y="274638"/>
            <a:ext cx="8229600" cy="778098"/>
          </a:xfrm>
        </p:spPr>
        <p:txBody>
          <a:bodyPr>
            <a:noAutofit/>
          </a:bodyPr>
          <a:lstStyle/>
          <a:p>
            <a:pPr eaLnBrk="1" hangingPunct="1"/>
            <a:r>
              <a:rPr lang="en-GB" altLang="en-US" sz="4000" dirty="0" err="1">
                <a:latin typeface="Arial" panose="020B0604020202020204" pitchFamily="34" charset="0"/>
              </a:rPr>
              <a:t>Ymchwil</a:t>
            </a:r>
            <a:r>
              <a:rPr lang="en-GB" altLang="en-US" sz="4000" dirty="0">
                <a:latin typeface="Arial" panose="020B0604020202020204" pitchFamily="34" charset="0"/>
              </a:rPr>
              <a:t> – Hart a </a:t>
            </a:r>
            <a:r>
              <a:rPr lang="en-GB" altLang="en-US" sz="4000" dirty="0" err="1">
                <a:latin typeface="Arial" panose="020B0604020202020204" pitchFamily="34" charset="0"/>
              </a:rPr>
              <a:t>Risley</a:t>
            </a:r>
            <a:r>
              <a:rPr lang="en-GB" altLang="en-US" sz="4000" dirty="0">
                <a:latin typeface="Arial" panose="020B0604020202020204" pitchFamily="34" charset="0"/>
              </a:rPr>
              <a:t> (1995)</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Research – Hart and </a:t>
            </a:r>
            <a:r>
              <a:rPr lang="en-GB" altLang="en-US" sz="4000" dirty="0" err="1">
                <a:solidFill>
                  <a:srgbClr val="0070C0"/>
                </a:solidFill>
                <a:latin typeface="Arial" panose="020B0604020202020204" pitchFamily="34" charset="0"/>
              </a:rPr>
              <a:t>Risley</a:t>
            </a:r>
            <a:r>
              <a:rPr lang="en-GB" altLang="en-US" sz="4000" dirty="0">
                <a:solidFill>
                  <a:srgbClr val="0070C0"/>
                </a:solidFill>
                <a:latin typeface="Arial" panose="020B0604020202020204" pitchFamily="34" charset="0"/>
              </a:rPr>
              <a:t> (1995)</a:t>
            </a:r>
          </a:p>
        </p:txBody>
      </p:sp>
      <p:sp>
        <p:nvSpPr>
          <p:cNvPr id="3" name="Content Placeholder 2"/>
          <p:cNvSpPr>
            <a:spLocks noGrp="1"/>
          </p:cNvSpPr>
          <p:nvPr>
            <p:ph sz="half" idx="1"/>
          </p:nvPr>
        </p:nvSpPr>
        <p:spPr>
          <a:xfrm>
            <a:off x="457200" y="1484784"/>
            <a:ext cx="4038600" cy="4104457"/>
          </a:xfrm>
        </p:spPr>
        <p:txBody>
          <a:bodyPr>
            <a:normAutofit lnSpcReduction="10000"/>
          </a:bodyPr>
          <a:lstStyle/>
          <a:p>
            <a:r>
              <a:rPr lang="en-GB" dirty="0" err="1"/>
              <a:t>Lefelau</a:t>
            </a:r>
            <a:r>
              <a:rPr lang="en-GB" dirty="0"/>
              <a:t> </a:t>
            </a:r>
            <a:r>
              <a:rPr lang="en-GB" dirty="0" err="1"/>
              <a:t>uchel</a:t>
            </a:r>
            <a:r>
              <a:rPr lang="en-GB" dirty="0"/>
              <a:t> o </a:t>
            </a:r>
            <a:r>
              <a:rPr lang="en-GB" dirty="0" err="1"/>
              <a:t>iaith</a:t>
            </a:r>
            <a:r>
              <a:rPr lang="en-GB" dirty="0"/>
              <a:t>/</a:t>
            </a:r>
            <a:r>
              <a:rPr lang="en-GB" dirty="0" err="1"/>
              <a:t>rhyngweithio</a:t>
            </a:r>
            <a:r>
              <a:rPr lang="en-GB" dirty="0"/>
              <a:t>;</a:t>
            </a:r>
          </a:p>
          <a:p>
            <a:pPr marL="0" indent="0">
              <a:buNone/>
            </a:pPr>
            <a:r>
              <a:rPr lang="en-GB" dirty="0"/>
              <a:t>= </a:t>
            </a:r>
            <a:r>
              <a:rPr lang="en-GB" dirty="0" err="1"/>
              <a:t>Datblygiad</a:t>
            </a:r>
            <a:r>
              <a:rPr lang="en-GB" dirty="0"/>
              <a:t> </a:t>
            </a:r>
            <a:r>
              <a:rPr lang="en-GB" dirty="0" err="1"/>
              <a:t>iaith</a:t>
            </a:r>
            <a:r>
              <a:rPr lang="en-GB" dirty="0"/>
              <a:t> DA.</a:t>
            </a:r>
          </a:p>
          <a:p>
            <a:r>
              <a:rPr lang="en-GB" dirty="0" err="1"/>
              <a:t>Lefelau</a:t>
            </a:r>
            <a:r>
              <a:rPr lang="en-GB" dirty="0"/>
              <a:t> </a:t>
            </a:r>
            <a:r>
              <a:rPr lang="en-GB" dirty="0" err="1"/>
              <a:t>isel</a:t>
            </a:r>
            <a:r>
              <a:rPr lang="en-GB" dirty="0"/>
              <a:t> o </a:t>
            </a:r>
            <a:r>
              <a:rPr lang="en-GB" dirty="0" err="1"/>
              <a:t>iaith</a:t>
            </a:r>
            <a:r>
              <a:rPr lang="en-GB" dirty="0"/>
              <a:t>/</a:t>
            </a:r>
            <a:r>
              <a:rPr lang="en-GB" dirty="0" err="1"/>
              <a:t>rhyngweithio</a:t>
            </a:r>
            <a:r>
              <a:rPr lang="en-GB" dirty="0"/>
              <a:t>;</a:t>
            </a:r>
          </a:p>
          <a:p>
            <a:pPr marL="0" indent="0">
              <a:buNone/>
            </a:pPr>
            <a:r>
              <a:rPr lang="en-GB" dirty="0"/>
              <a:t>= </a:t>
            </a:r>
            <a:r>
              <a:rPr lang="en-GB" dirty="0" err="1"/>
              <a:t>Datblygiad</a:t>
            </a:r>
            <a:r>
              <a:rPr lang="en-GB" dirty="0"/>
              <a:t> </a:t>
            </a:r>
            <a:r>
              <a:rPr lang="en-GB" dirty="0" err="1"/>
              <a:t>iaith</a:t>
            </a:r>
            <a:r>
              <a:rPr lang="en-GB" dirty="0"/>
              <a:t> GWAN.</a:t>
            </a:r>
          </a:p>
          <a:p>
            <a:r>
              <a:rPr lang="en-GB" b="1" dirty="0" err="1"/>
              <a:t>Bwlch</a:t>
            </a:r>
            <a:r>
              <a:rPr lang="en-GB" b="1" dirty="0"/>
              <a:t> </a:t>
            </a:r>
            <a:r>
              <a:rPr lang="en-GB" b="1" dirty="0" err="1"/>
              <a:t>ieithyddol</a:t>
            </a:r>
            <a:r>
              <a:rPr lang="en-GB" b="1" dirty="0"/>
              <a:t> o 30 </a:t>
            </a:r>
            <a:r>
              <a:rPr lang="en-GB" b="1" dirty="0" err="1"/>
              <a:t>miliwn</a:t>
            </a:r>
            <a:r>
              <a:rPr lang="en-GB" b="1" dirty="0"/>
              <a:t> gair </a:t>
            </a:r>
            <a:r>
              <a:rPr lang="en-GB" b="1" dirty="0" err="1"/>
              <a:t>erbyn</a:t>
            </a:r>
            <a:r>
              <a:rPr lang="en-GB" b="1" dirty="0"/>
              <a:t> 3 </a:t>
            </a:r>
            <a:r>
              <a:rPr lang="en-GB" b="1" dirty="0" err="1"/>
              <a:t>oed</a:t>
            </a:r>
            <a:r>
              <a:rPr lang="en-GB" b="1" dirty="0"/>
              <a:t>.</a:t>
            </a:r>
          </a:p>
        </p:txBody>
      </p:sp>
      <p:sp>
        <p:nvSpPr>
          <p:cNvPr id="4" name="Content Placeholder 3"/>
          <p:cNvSpPr>
            <a:spLocks noGrp="1"/>
          </p:cNvSpPr>
          <p:nvPr>
            <p:ph sz="half" idx="2"/>
          </p:nvPr>
        </p:nvSpPr>
        <p:spPr>
          <a:xfrm>
            <a:off x="4648202" y="1484784"/>
            <a:ext cx="4244280" cy="4320481"/>
          </a:xfrm>
        </p:spPr>
        <p:txBody>
          <a:bodyPr>
            <a:normAutofit lnSpcReduction="10000"/>
          </a:bodyPr>
          <a:lstStyle/>
          <a:p>
            <a:r>
              <a:rPr lang="en-GB" sz="2600" dirty="0">
                <a:solidFill>
                  <a:srgbClr val="0070C0"/>
                </a:solidFill>
              </a:rPr>
              <a:t>High levels of language/interaction;</a:t>
            </a:r>
          </a:p>
          <a:p>
            <a:pPr marL="0" indent="0">
              <a:buNone/>
            </a:pPr>
            <a:r>
              <a:rPr lang="en-GB" sz="2600" dirty="0">
                <a:solidFill>
                  <a:srgbClr val="0070C0"/>
                </a:solidFill>
              </a:rPr>
              <a:t>= GOOD language development.</a:t>
            </a:r>
          </a:p>
          <a:p>
            <a:r>
              <a:rPr lang="en-GB" sz="2600" dirty="0">
                <a:solidFill>
                  <a:srgbClr val="0070C0"/>
                </a:solidFill>
              </a:rPr>
              <a:t>Low levels of language/interaction;</a:t>
            </a:r>
          </a:p>
          <a:p>
            <a:pPr marL="0" indent="0">
              <a:buNone/>
            </a:pPr>
            <a:r>
              <a:rPr lang="en-GB" sz="2600" dirty="0">
                <a:solidFill>
                  <a:srgbClr val="0070C0"/>
                </a:solidFill>
              </a:rPr>
              <a:t>= POOR language development.</a:t>
            </a:r>
          </a:p>
          <a:p>
            <a:r>
              <a:rPr lang="en-GB" sz="2600" b="1" dirty="0">
                <a:solidFill>
                  <a:srgbClr val="0070C0"/>
                </a:solidFill>
              </a:rPr>
              <a:t>Language gap of 30 million words by 3 years.</a:t>
            </a:r>
            <a:endParaRPr lang="en-US" sz="2600" b="1" dirty="0">
              <a:solidFill>
                <a:srgbClr val="0070C0"/>
              </a:solidFill>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18</a:t>
            </a:fld>
            <a:endParaRPr lang="en-GB" altLang="en-US" sz="1400">
              <a:ea typeface="ＭＳ Ｐゴシック" pitchFamily="34" charset="-128"/>
            </a:endParaRPr>
          </a:p>
        </p:txBody>
      </p:sp>
    </p:spTree>
    <p:extLst>
      <p:ext uri="{BB962C8B-B14F-4D97-AF65-F5344CB8AC3E}">
        <p14:creationId xmlns:p14="http://schemas.microsoft.com/office/powerpoint/2010/main" val="678856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0F2811E-5648-389B-0475-E39780322250}"/>
              </a:ext>
            </a:extLst>
          </p:cNvPr>
          <p:cNvSpPr/>
          <p:nvPr/>
        </p:nvSpPr>
        <p:spPr>
          <a:xfrm>
            <a:off x="0" y="0"/>
            <a:ext cx="9144000" cy="5805264"/>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107504" y="274638"/>
            <a:ext cx="8928992" cy="778098"/>
          </a:xfrm>
        </p:spPr>
        <p:txBody>
          <a:bodyPr>
            <a:noAutofit/>
          </a:bodyPr>
          <a:lstStyle/>
          <a:p>
            <a:pPr eaLnBrk="1" hangingPunct="1"/>
            <a:br>
              <a:rPr lang="en-GB" altLang="en-US" sz="4000" dirty="0">
                <a:latin typeface="Arial" panose="020B0604020202020204" pitchFamily="34" charset="0"/>
              </a:rPr>
            </a:br>
            <a:br>
              <a:rPr lang="en-GB" altLang="en-US" sz="4000" dirty="0">
                <a:latin typeface="Arial" panose="020B0604020202020204" pitchFamily="34" charset="0"/>
              </a:rPr>
            </a:br>
            <a:r>
              <a:rPr lang="en-GB" altLang="en-US" sz="4000" dirty="0" err="1">
                <a:latin typeface="Arial" panose="020B0604020202020204" pitchFamily="34" charset="0"/>
              </a:rPr>
              <a:t>Rhyngweithrediadau</a:t>
            </a:r>
            <a:r>
              <a:rPr lang="en-GB" altLang="en-US" sz="4000" dirty="0">
                <a:latin typeface="Arial" panose="020B0604020202020204" pitchFamily="34" charset="0"/>
              </a:rPr>
              <a:t> o </a:t>
            </a:r>
            <a:r>
              <a:rPr lang="en-GB" altLang="en-US" sz="4000" dirty="0" err="1">
                <a:latin typeface="Arial" panose="020B0604020202020204" pitchFamily="34" charset="0"/>
              </a:rPr>
              <a:t>ansawdd</a:t>
            </a:r>
            <a:r>
              <a:rPr lang="en-GB" altLang="en-US" sz="4000" dirty="0">
                <a:latin typeface="Arial" panose="020B0604020202020204" pitchFamily="34" charset="0"/>
              </a:rPr>
              <a:t> </a:t>
            </a:r>
            <a:r>
              <a:rPr lang="en-GB" altLang="en-US" sz="4000" dirty="0" err="1">
                <a:latin typeface="Arial" panose="020B0604020202020204" pitchFamily="34" charset="0"/>
              </a:rPr>
              <a:t>uchel</a:t>
            </a:r>
            <a:br>
              <a:rPr lang="en-GB" altLang="en-US" sz="4000" dirty="0">
                <a:solidFill>
                  <a:srgbClr val="0070C0"/>
                </a:solidFill>
                <a:latin typeface="Arial" panose="020B0604020202020204" pitchFamily="34" charset="0"/>
              </a:rPr>
            </a:br>
            <a:r>
              <a:rPr lang="en-GB" altLang="en-US" sz="4000" dirty="0">
                <a:solidFill>
                  <a:srgbClr val="0070C0"/>
                </a:solidFill>
                <a:latin typeface="Arial" panose="020B0604020202020204" pitchFamily="34" charset="0"/>
              </a:rPr>
              <a:t>High quality interactions</a:t>
            </a:r>
          </a:p>
        </p:txBody>
      </p:sp>
      <p:sp>
        <p:nvSpPr>
          <p:cNvPr id="3" name="Content Placeholder 2"/>
          <p:cNvSpPr>
            <a:spLocks noGrp="1"/>
          </p:cNvSpPr>
          <p:nvPr>
            <p:ph sz="half" idx="1"/>
          </p:nvPr>
        </p:nvSpPr>
        <p:spPr>
          <a:xfrm>
            <a:off x="457200" y="2204864"/>
            <a:ext cx="4038600" cy="3384377"/>
          </a:xfrm>
        </p:spPr>
        <p:txBody>
          <a:bodyPr>
            <a:normAutofit/>
          </a:bodyPr>
          <a:lstStyle/>
          <a:p>
            <a:r>
              <a:rPr lang="en-GB" sz="3200" dirty="0" err="1"/>
              <a:t>Bondio</a:t>
            </a:r>
            <a:r>
              <a:rPr lang="en-GB" sz="3200" dirty="0"/>
              <a:t>;</a:t>
            </a:r>
          </a:p>
          <a:p>
            <a:r>
              <a:rPr lang="en-GB" sz="3200" dirty="0" err="1"/>
              <a:t>Ymlyniad</a:t>
            </a:r>
            <a:r>
              <a:rPr lang="en-GB" sz="3200" dirty="0"/>
              <a:t>;</a:t>
            </a:r>
          </a:p>
          <a:p>
            <a:r>
              <a:rPr lang="en-GB" sz="3200" dirty="0" err="1"/>
              <a:t>Ystumiau</a:t>
            </a:r>
            <a:r>
              <a:rPr lang="en-GB" sz="3200" dirty="0"/>
              <a:t>;</a:t>
            </a:r>
          </a:p>
          <a:p>
            <a:r>
              <a:rPr lang="en-GB" sz="3200" dirty="0" err="1"/>
              <a:t>Cilyddiaeth</a:t>
            </a:r>
            <a:r>
              <a:rPr lang="en-GB" sz="3200" dirty="0"/>
              <a:t>.</a:t>
            </a:r>
          </a:p>
        </p:txBody>
      </p:sp>
      <p:sp>
        <p:nvSpPr>
          <p:cNvPr id="4" name="Content Placeholder 3"/>
          <p:cNvSpPr>
            <a:spLocks noGrp="1"/>
          </p:cNvSpPr>
          <p:nvPr>
            <p:ph sz="half" idx="2"/>
          </p:nvPr>
        </p:nvSpPr>
        <p:spPr>
          <a:xfrm>
            <a:off x="4648200" y="2204864"/>
            <a:ext cx="4244280" cy="3384377"/>
          </a:xfrm>
        </p:spPr>
        <p:txBody>
          <a:bodyPr>
            <a:normAutofit/>
          </a:bodyPr>
          <a:lstStyle/>
          <a:p>
            <a:r>
              <a:rPr lang="en-GB" sz="3200" dirty="0">
                <a:solidFill>
                  <a:srgbClr val="0070C0"/>
                </a:solidFill>
              </a:rPr>
              <a:t>Bonding;</a:t>
            </a:r>
          </a:p>
          <a:p>
            <a:r>
              <a:rPr lang="en-GB" sz="3200" dirty="0">
                <a:solidFill>
                  <a:srgbClr val="0070C0"/>
                </a:solidFill>
              </a:rPr>
              <a:t>Attachment;</a:t>
            </a:r>
          </a:p>
          <a:p>
            <a:r>
              <a:rPr lang="en-GB" sz="3200" dirty="0">
                <a:solidFill>
                  <a:srgbClr val="0070C0"/>
                </a:solidFill>
              </a:rPr>
              <a:t>Gestures;</a:t>
            </a:r>
          </a:p>
          <a:p>
            <a:r>
              <a:rPr lang="en-GB" sz="3200" dirty="0">
                <a:solidFill>
                  <a:srgbClr val="0070C0"/>
                </a:solidFill>
              </a:rPr>
              <a:t>Reciprocity.</a:t>
            </a:r>
          </a:p>
          <a:p>
            <a:endParaRPr lang="en-US" sz="2600" b="1" dirty="0">
              <a:solidFill>
                <a:srgbClr val="0070C0"/>
              </a:solidFill>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19</a:t>
            </a:fld>
            <a:endParaRPr lang="en-GB" altLang="en-US" sz="1400">
              <a:ea typeface="ＭＳ Ｐゴシック" pitchFamily="34" charset="-128"/>
            </a:endParaRPr>
          </a:p>
        </p:txBody>
      </p:sp>
    </p:spTree>
    <p:extLst>
      <p:ext uri="{BB962C8B-B14F-4D97-AF65-F5344CB8AC3E}">
        <p14:creationId xmlns:p14="http://schemas.microsoft.com/office/powerpoint/2010/main" val="1563103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C4D0D3-E612-1C08-19B6-E2AB2A2AF6AE}"/>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0" y="274638"/>
            <a:ext cx="9036496" cy="778098"/>
          </a:xfrm>
        </p:spPr>
        <p:txBody>
          <a:bodyPr>
            <a:noAutofit/>
          </a:bodyPr>
          <a:lstStyle/>
          <a:p>
            <a:pPr eaLnBrk="1" hangingPunct="1"/>
            <a:br>
              <a:rPr lang="en-GB" altLang="en-US" sz="4000" dirty="0">
                <a:latin typeface="Arial" panose="020B0604020202020204" pitchFamily="34" charset="0"/>
              </a:rPr>
            </a:br>
            <a:r>
              <a:rPr lang="en-GB" altLang="en-US" sz="4000" dirty="0" err="1">
                <a:latin typeface="Arial" panose="020B0604020202020204" pitchFamily="34" charset="0"/>
              </a:rPr>
              <a:t>Rhyngweithrediadau</a:t>
            </a:r>
            <a:r>
              <a:rPr lang="en-GB" altLang="en-US" sz="4000" dirty="0">
                <a:latin typeface="Arial" panose="020B0604020202020204" pitchFamily="34" charset="0"/>
              </a:rPr>
              <a:t> o </a:t>
            </a:r>
            <a:r>
              <a:rPr lang="en-GB" altLang="en-US" sz="4000" dirty="0" err="1">
                <a:latin typeface="Arial" panose="020B0604020202020204" pitchFamily="34" charset="0"/>
              </a:rPr>
              <a:t>ansawdd</a:t>
            </a:r>
            <a:r>
              <a:rPr lang="en-GB" altLang="en-US" sz="4000" dirty="0">
                <a:latin typeface="Arial" panose="020B0604020202020204" pitchFamily="34" charset="0"/>
              </a:rPr>
              <a:t> </a:t>
            </a:r>
            <a:r>
              <a:rPr lang="en-GB" altLang="en-US" sz="4000" dirty="0" err="1">
                <a:latin typeface="Arial" panose="020B0604020202020204" pitchFamily="34" charset="0"/>
              </a:rPr>
              <a:t>isel</a:t>
            </a:r>
            <a:br>
              <a:rPr lang="en-GB" altLang="en-US" sz="4000" dirty="0">
                <a:solidFill>
                  <a:srgbClr val="0070C0"/>
                </a:solidFill>
                <a:latin typeface="Arial" panose="020B0604020202020204" pitchFamily="34" charset="0"/>
              </a:rPr>
            </a:br>
            <a:r>
              <a:rPr lang="en-GB" altLang="en-US" sz="4000" dirty="0">
                <a:solidFill>
                  <a:srgbClr val="0070C0"/>
                </a:solidFill>
                <a:latin typeface="Arial" panose="020B0604020202020204" pitchFamily="34" charset="0"/>
              </a:rPr>
              <a:t>Poor quality interactions</a:t>
            </a:r>
          </a:p>
        </p:txBody>
      </p:sp>
      <p:sp>
        <p:nvSpPr>
          <p:cNvPr id="3" name="Content Placeholder 2"/>
          <p:cNvSpPr>
            <a:spLocks noGrp="1"/>
          </p:cNvSpPr>
          <p:nvPr>
            <p:ph sz="half" idx="1"/>
          </p:nvPr>
        </p:nvSpPr>
        <p:spPr>
          <a:xfrm>
            <a:off x="457200" y="1772816"/>
            <a:ext cx="4038600" cy="3816425"/>
          </a:xfrm>
        </p:spPr>
        <p:txBody>
          <a:bodyPr>
            <a:normAutofit/>
          </a:bodyPr>
          <a:lstStyle/>
          <a:p>
            <a:r>
              <a:rPr lang="en-GB" sz="3200" dirty="0" err="1"/>
              <a:t>Statws</a:t>
            </a:r>
            <a:r>
              <a:rPr lang="en-GB" sz="3200" dirty="0"/>
              <a:t> </a:t>
            </a:r>
            <a:r>
              <a:rPr lang="en-GB" sz="3200" dirty="0" err="1"/>
              <a:t>economaidd-gymdeithasol</a:t>
            </a:r>
            <a:r>
              <a:rPr lang="en-GB" sz="3200" dirty="0"/>
              <a:t>;</a:t>
            </a:r>
          </a:p>
          <a:p>
            <a:r>
              <a:rPr lang="en-GB" sz="3200" dirty="0" err="1"/>
              <a:t>Oedran</a:t>
            </a:r>
            <a:r>
              <a:rPr lang="en-GB" sz="3200" dirty="0"/>
              <a:t> </a:t>
            </a:r>
            <a:r>
              <a:rPr lang="en-GB" sz="3200" dirty="0" err="1"/>
              <a:t>dechrau</a:t>
            </a:r>
            <a:r>
              <a:rPr lang="en-GB" sz="3200" dirty="0"/>
              <a:t> </a:t>
            </a:r>
            <a:r>
              <a:rPr lang="en-GB" sz="3200" dirty="0" err="1"/>
              <a:t>ysgol</a:t>
            </a:r>
            <a:r>
              <a:rPr lang="en-GB" sz="3200" dirty="0"/>
              <a:t>;</a:t>
            </a:r>
          </a:p>
          <a:p>
            <a:r>
              <a:rPr lang="en-GB" sz="3200" dirty="0"/>
              <a:t>ADY;</a:t>
            </a:r>
          </a:p>
          <a:p>
            <a:r>
              <a:rPr lang="en-GB" sz="3200" dirty="0" err="1"/>
              <a:t>Cyfryngau</a:t>
            </a:r>
            <a:r>
              <a:rPr lang="en-GB" sz="3200" dirty="0"/>
              <a:t>.</a:t>
            </a:r>
          </a:p>
        </p:txBody>
      </p:sp>
      <p:sp>
        <p:nvSpPr>
          <p:cNvPr id="4" name="Content Placeholder 3"/>
          <p:cNvSpPr>
            <a:spLocks noGrp="1"/>
          </p:cNvSpPr>
          <p:nvPr>
            <p:ph sz="half" idx="2"/>
          </p:nvPr>
        </p:nvSpPr>
        <p:spPr>
          <a:xfrm>
            <a:off x="4648200" y="1772816"/>
            <a:ext cx="4244280" cy="3816425"/>
          </a:xfrm>
        </p:spPr>
        <p:txBody>
          <a:bodyPr>
            <a:normAutofit/>
          </a:bodyPr>
          <a:lstStyle/>
          <a:p>
            <a:r>
              <a:rPr lang="en-GB" sz="3200" dirty="0">
                <a:solidFill>
                  <a:srgbClr val="0070C0"/>
                </a:solidFill>
              </a:rPr>
              <a:t>Socio-economic status;</a:t>
            </a:r>
          </a:p>
          <a:p>
            <a:r>
              <a:rPr lang="en-GB" sz="3200" dirty="0">
                <a:solidFill>
                  <a:srgbClr val="0070C0"/>
                </a:solidFill>
              </a:rPr>
              <a:t>Age when starting school;</a:t>
            </a:r>
          </a:p>
          <a:p>
            <a:r>
              <a:rPr lang="en-GB" sz="3200" dirty="0">
                <a:solidFill>
                  <a:srgbClr val="0070C0"/>
                </a:solidFill>
              </a:rPr>
              <a:t>ALN;</a:t>
            </a:r>
          </a:p>
          <a:p>
            <a:r>
              <a:rPr lang="en-GB" sz="3200" dirty="0">
                <a:solidFill>
                  <a:srgbClr val="0070C0"/>
                </a:solidFill>
              </a:rPr>
              <a:t>Media.</a:t>
            </a:r>
          </a:p>
          <a:p>
            <a:endParaRPr lang="en-US" sz="2600" b="1" dirty="0">
              <a:solidFill>
                <a:srgbClr val="0070C0"/>
              </a:solidFill>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20</a:t>
            </a:fld>
            <a:endParaRPr lang="en-GB" altLang="en-US" sz="1400">
              <a:ea typeface="ＭＳ Ｐゴシック" pitchFamily="34" charset="-128"/>
            </a:endParaRPr>
          </a:p>
        </p:txBody>
      </p:sp>
    </p:spTree>
    <p:extLst>
      <p:ext uri="{BB962C8B-B14F-4D97-AF65-F5344CB8AC3E}">
        <p14:creationId xmlns:p14="http://schemas.microsoft.com/office/powerpoint/2010/main" val="105309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9470B3-034F-BAEE-9DCE-1F3B000E924F}"/>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Content Placeholder 3">
            <a:extLst>
              <a:ext uri="{FF2B5EF4-FFF2-40B4-BE49-F238E27FC236}">
                <a16:creationId xmlns:a16="http://schemas.microsoft.com/office/drawing/2014/main" id="{AE77293D-7007-1614-A25F-22D992F34D25}"/>
              </a:ext>
            </a:extLst>
          </p:cNvPr>
          <p:cNvPicPr>
            <a:picLocks noGrp="1" noChangeAspect="1"/>
          </p:cNvPicPr>
          <p:nvPr>
            <p:ph sz="half" idx="1"/>
          </p:nvPr>
        </p:nvPicPr>
        <p:blipFill>
          <a:blip r:embed="rId3"/>
          <a:stretch>
            <a:fillRect/>
          </a:stretch>
        </p:blipFill>
        <p:spPr>
          <a:xfrm>
            <a:off x="628650" y="507554"/>
            <a:ext cx="7975798" cy="5009678"/>
          </a:xfrm>
          <a:prstGeom prst="rect">
            <a:avLst/>
          </a:prstGeom>
        </p:spPr>
      </p:pic>
    </p:spTree>
    <p:extLst>
      <p:ext uri="{BB962C8B-B14F-4D97-AF65-F5344CB8AC3E}">
        <p14:creationId xmlns:p14="http://schemas.microsoft.com/office/powerpoint/2010/main" val="3970932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BCA83AA-3986-895E-2263-FFEAA7688125}"/>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488D4A04-13DF-09C5-5CFA-F9C63312DDE7}"/>
              </a:ext>
            </a:extLst>
          </p:cNvPr>
          <p:cNvPicPr>
            <a:picLocks noChangeAspect="1"/>
          </p:cNvPicPr>
          <p:nvPr/>
        </p:nvPicPr>
        <p:blipFill>
          <a:blip r:embed="rId3"/>
          <a:stretch>
            <a:fillRect/>
          </a:stretch>
        </p:blipFill>
        <p:spPr>
          <a:xfrm>
            <a:off x="1835697" y="548680"/>
            <a:ext cx="5760640" cy="5976664"/>
          </a:xfrm>
          <a:prstGeom prst="rect">
            <a:avLst/>
          </a:prstGeom>
        </p:spPr>
      </p:pic>
    </p:spTree>
    <p:extLst>
      <p:ext uri="{BB962C8B-B14F-4D97-AF65-F5344CB8AC3E}">
        <p14:creationId xmlns:p14="http://schemas.microsoft.com/office/powerpoint/2010/main" val="997333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5E10D1-5681-119E-90DD-5CA0AFEF8EBE}"/>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172892BB-4627-792C-754C-B50A52A97092}"/>
              </a:ext>
            </a:extLst>
          </p:cNvPr>
          <p:cNvPicPr>
            <a:picLocks noChangeAspect="1"/>
          </p:cNvPicPr>
          <p:nvPr/>
        </p:nvPicPr>
        <p:blipFill>
          <a:blip r:embed="rId3"/>
          <a:stretch>
            <a:fillRect/>
          </a:stretch>
        </p:blipFill>
        <p:spPr>
          <a:xfrm>
            <a:off x="1228771" y="908720"/>
            <a:ext cx="6511581" cy="4248472"/>
          </a:xfrm>
          <a:prstGeom prst="rect">
            <a:avLst/>
          </a:prstGeom>
        </p:spPr>
      </p:pic>
    </p:spTree>
    <p:extLst>
      <p:ext uri="{BB962C8B-B14F-4D97-AF65-F5344CB8AC3E}">
        <p14:creationId xmlns:p14="http://schemas.microsoft.com/office/powerpoint/2010/main" val="18571204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85F2AE6-B95A-6DC0-10F7-9FA42C999434}"/>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a:xfrm>
            <a:off x="628650" y="365127"/>
            <a:ext cx="7886700" cy="759617"/>
          </a:xfrm>
        </p:spPr>
        <p:txBody>
          <a:bodyPr>
            <a:noAutofit/>
          </a:bodyPr>
          <a:lstStyle/>
          <a:p>
            <a:r>
              <a:rPr lang="en-GB" altLang="en-US" sz="4000" dirty="0" err="1">
                <a:latin typeface="Arial" panose="020B0604020202020204" pitchFamily="34" charset="0"/>
              </a:rPr>
              <a:t>Geirfa</a:t>
            </a:r>
            <a:r>
              <a:rPr lang="en-GB" altLang="en-US" sz="4000" dirty="0">
                <a:latin typeface="Arial" panose="020B0604020202020204" pitchFamily="34" charset="0"/>
              </a:rPr>
              <a:t> wan </a:t>
            </a:r>
            <a:r>
              <a:rPr lang="en-GB" altLang="en-US" sz="4000" dirty="0" err="1">
                <a:latin typeface="Arial" panose="020B0604020202020204" pitchFamily="34" charset="0"/>
              </a:rPr>
              <a:t>yn</a:t>
            </a:r>
            <a:r>
              <a:rPr lang="en-GB" altLang="en-US" sz="4000" dirty="0">
                <a:latin typeface="Arial" panose="020B0604020202020204" pitchFamily="34" charset="0"/>
              </a:rPr>
              <a:t> 5 </a:t>
            </a:r>
            <a:r>
              <a:rPr lang="en-GB" altLang="en-US" sz="4000" dirty="0" err="1">
                <a:latin typeface="Arial" panose="020B0604020202020204" pitchFamily="34" charset="0"/>
              </a:rPr>
              <a:t>oed</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Poor vocabulary at 5 years</a:t>
            </a:r>
            <a:endParaRPr lang="en-GB" altLang="en-US" sz="4000" i="1" dirty="0">
              <a:solidFill>
                <a:srgbClr val="0070C0"/>
              </a:solidFill>
            </a:endParaRPr>
          </a:p>
        </p:txBody>
      </p:sp>
      <p:sp>
        <p:nvSpPr>
          <p:cNvPr id="33795" name="Content Placeholder 2"/>
          <p:cNvSpPr>
            <a:spLocks noGrp="1"/>
          </p:cNvSpPr>
          <p:nvPr>
            <p:ph sz="half" idx="1"/>
          </p:nvPr>
        </p:nvSpPr>
        <p:spPr>
          <a:xfrm>
            <a:off x="0" y="1340768"/>
            <a:ext cx="4495800" cy="4032448"/>
          </a:xfrm>
        </p:spPr>
        <p:txBody>
          <a:bodyPr>
            <a:noAutofit/>
          </a:bodyPr>
          <a:lstStyle/>
          <a:p>
            <a:r>
              <a:rPr lang="en-GB" sz="2400" dirty="0"/>
              <a:t>6 </a:t>
            </a:r>
            <a:r>
              <a:rPr lang="en-GB" sz="2400" dirty="0" err="1"/>
              <a:t>gwaith</a:t>
            </a:r>
            <a:r>
              <a:rPr lang="en-GB" sz="2400" dirty="0"/>
              <a:t> </a:t>
            </a:r>
            <a:r>
              <a:rPr lang="en-GB" sz="2400" dirty="0" err="1"/>
              <a:t>yn</a:t>
            </a:r>
            <a:r>
              <a:rPr lang="en-GB" sz="2400" dirty="0"/>
              <a:t> </a:t>
            </a:r>
            <a:r>
              <a:rPr lang="en-GB" sz="2400" dirty="0" err="1"/>
              <a:t>llai</a:t>
            </a:r>
            <a:r>
              <a:rPr lang="en-GB" sz="2400" dirty="0"/>
              <a:t> </a:t>
            </a:r>
            <a:r>
              <a:rPr lang="en-GB" sz="2400" dirty="0" err="1"/>
              <a:t>tebygol</a:t>
            </a:r>
            <a:r>
              <a:rPr lang="en-GB" sz="2400" dirty="0"/>
              <a:t> o </a:t>
            </a:r>
            <a:r>
              <a:rPr lang="en-GB" sz="2400" dirty="0" err="1"/>
              <a:t>gyrraedd</a:t>
            </a:r>
            <a:r>
              <a:rPr lang="en-GB" sz="2400" dirty="0"/>
              <a:t> </a:t>
            </a:r>
            <a:r>
              <a:rPr lang="en-GB" sz="2400" dirty="0" err="1"/>
              <a:t>safon</a:t>
            </a:r>
            <a:r>
              <a:rPr lang="en-GB" sz="2400" dirty="0"/>
              <a:t> </a:t>
            </a:r>
            <a:r>
              <a:rPr lang="en-GB" sz="2400" dirty="0" err="1"/>
              <a:t>ddisgwyliedig</a:t>
            </a:r>
            <a:r>
              <a:rPr lang="en-GB" sz="2400" dirty="0"/>
              <a:t> </a:t>
            </a:r>
            <a:r>
              <a:rPr lang="en-GB" sz="2400" dirty="0" err="1"/>
              <a:t>Saesneg</a:t>
            </a:r>
            <a:r>
              <a:rPr lang="en-GB" sz="2400" dirty="0"/>
              <a:t>/ Cymraeg </a:t>
            </a:r>
            <a:r>
              <a:rPr lang="en-GB" sz="2400" dirty="0" err="1"/>
              <a:t>yn</a:t>
            </a:r>
            <a:r>
              <a:rPr lang="en-GB" sz="2400" dirty="0"/>
              <a:t> 11 </a:t>
            </a:r>
            <a:r>
              <a:rPr lang="en-GB" sz="2400" dirty="0" err="1"/>
              <a:t>oed</a:t>
            </a:r>
            <a:r>
              <a:rPr lang="en-GB" sz="2400" dirty="0"/>
              <a:t>;</a:t>
            </a:r>
          </a:p>
          <a:p>
            <a:r>
              <a:rPr lang="en-GB" sz="2400" dirty="0"/>
              <a:t>10 </a:t>
            </a:r>
            <a:r>
              <a:rPr lang="en-GB" sz="2400" dirty="0" err="1"/>
              <a:t>gwaith</a:t>
            </a:r>
            <a:r>
              <a:rPr lang="en-GB" sz="2400" dirty="0"/>
              <a:t> </a:t>
            </a:r>
            <a:r>
              <a:rPr lang="en-GB" sz="2400" dirty="0" err="1"/>
              <a:t>yn</a:t>
            </a:r>
            <a:r>
              <a:rPr lang="en-GB" sz="2400" dirty="0"/>
              <a:t> </a:t>
            </a:r>
            <a:r>
              <a:rPr lang="en-GB" sz="2400" dirty="0" err="1"/>
              <a:t>llai</a:t>
            </a:r>
            <a:r>
              <a:rPr lang="en-GB" sz="2400" dirty="0"/>
              <a:t> </a:t>
            </a:r>
            <a:r>
              <a:rPr lang="en-GB" sz="2400" dirty="0" err="1"/>
              <a:t>tebygol</a:t>
            </a:r>
            <a:r>
              <a:rPr lang="en-GB" sz="2400" dirty="0"/>
              <a:t> o </a:t>
            </a:r>
            <a:r>
              <a:rPr lang="en-GB" sz="2400" dirty="0" err="1"/>
              <a:t>gyflawni'r</a:t>
            </a:r>
            <a:r>
              <a:rPr lang="en-GB" sz="2400" dirty="0"/>
              <a:t> </a:t>
            </a:r>
            <a:r>
              <a:rPr lang="en-GB" sz="2400" dirty="0" err="1"/>
              <a:t>lefel</a:t>
            </a:r>
            <a:r>
              <a:rPr lang="en-GB" sz="2400" dirty="0"/>
              <a:t> </a:t>
            </a:r>
            <a:r>
              <a:rPr lang="en-GB" sz="2400" dirty="0" err="1"/>
              <a:t>ddisgwyliedig</a:t>
            </a:r>
            <a:r>
              <a:rPr lang="en-GB" sz="2400" dirty="0"/>
              <a:t> </a:t>
            </a:r>
            <a:r>
              <a:rPr lang="en-GB" sz="2400" dirty="0" err="1"/>
              <a:t>mewn</a:t>
            </a:r>
            <a:r>
              <a:rPr lang="en-GB" sz="2400" dirty="0"/>
              <a:t> </a:t>
            </a:r>
            <a:r>
              <a:rPr lang="en-GB" sz="2400" dirty="0" err="1"/>
              <a:t>Mathemateg</a:t>
            </a:r>
            <a:r>
              <a:rPr lang="en-GB" sz="2400" dirty="0"/>
              <a:t>;</a:t>
            </a:r>
          </a:p>
          <a:p>
            <a:r>
              <a:rPr lang="en-GB" sz="2400" dirty="0" err="1"/>
              <a:t>Mwy</a:t>
            </a:r>
            <a:r>
              <a:rPr lang="en-GB" sz="2400" dirty="0"/>
              <a:t> </a:t>
            </a:r>
            <a:r>
              <a:rPr lang="en-GB" sz="2400" dirty="0" err="1"/>
              <a:t>na</a:t>
            </a:r>
            <a:r>
              <a:rPr lang="en-GB" sz="2400" dirty="0"/>
              <a:t> </a:t>
            </a:r>
            <a:r>
              <a:rPr lang="en-GB" sz="2400" dirty="0" err="1"/>
              <a:t>dwywaith</a:t>
            </a:r>
            <a:r>
              <a:rPr lang="en-GB" sz="2400" dirty="0"/>
              <a:t> </a:t>
            </a:r>
            <a:r>
              <a:rPr lang="en-GB" sz="2400" dirty="0" err="1"/>
              <a:t>fwy</a:t>
            </a:r>
            <a:r>
              <a:rPr lang="en-GB" sz="2400" dirty="0"/>
              <a:t> </a:t>
            </a:r>
            <a:r>
              <a:rPr lang="en-GB" sz="2400" dirty="0" err="1"/>
              <a:t>tebygol</a:t>
            </a:r>
            <a:r>
              <a:rPr lang="en-GB" sz="2400" dirty="0"/>
              <a:t> o </a:t>
            </a:r>
            <a:r>
              <a:rPr lang="en-GB" sz="2400" dirty="0" err="1"/>
              <a:t>fod</a:t>
            </a:r>
            <a:r>
              <a:rPr lang="en-GB" sz="2400" dirty="0"/>
              <a:t> </a:t>
            </a:r>
            <a:r>
              <a:rPr lang="en-GB" sz="2400" dirty="0" err="1"/>
              <a:t>yn</a:t>
            </a:r>
            <a:r>
              <a:rPr lang="en-GB" sz="2400" dirty="0"/>
              <a:t> </a:t>
            </a:r>
            <a:r>
              <a:rPr lang="en-GB" sz="2400" dirty="0" err="1"/>
              <a:t>ddi-waith</a:t>
            </a:r>
            <a:r>
              <a:rPr lang="en-GB" sz="2400" dirty="0"/>
              <a:t> </a:t>
            </a:r>
            <a:r>
              <a:rPr lang="en-GB" sz="2400" dirty="0" err="1"/>
              <a:t>yn</a:t>
            </a:r>
            <a:r>
              <a:rPr lang="en-GB" sz="2400" dirty="0"/>
              <a:t> 34 </a:t>
            </a:r>
            <a:r>
              <a:rPr lang="en-GB" sz="2400" dirty="0" err="1"/>
              <a:t>oed</a:t>
            </a:r>
            <a:r>
              <a:rPr lang="en-GB" sz="2400" dirty="0"/>
              <a:t>;</a:t>
            </a:r>
          </a:p>
          <a:p>
            <a:r>
              <a:rPr lang="en-GB" sz="2400" dirty="0" err="1"/>
              <a:t>Ddwywaith</a:t>
            </a:r>
            <a:r>
              <a:rPr lang="en-GB" sz="2400" dirty="0"/>
              <a:t> </a:t>
            </a:r>
            <a:r>
              <a:rPr lang="en-GB" sz="2400" dirty="0" err="1"/>
              <a:t>fwy</a:t>
            </a:r>
            <a:r>
              <a:rPr lang="en-GB" sz="2400" dirty="0"/>
              <a:t> </a:t>
            </a:r>
            <a:r>
              <a:rPr lang="en-GB" sz="2400" dirty="0" err="1"/>
              <a:t>tebygol</a:t>
            </a:r>
            <a:r>
              <a:rPr lang="en-GB" sz="2400" dirty="0"/>
              <a:t> o </a:t>
            </a:r>
            <a:r>
              <a:rPr lang="en-GB" sz="2400" dirty="0" err="1"/>
              <a:t>gael</a:t>
            </a:r>
            <a:r>
              <a:rPr lang="en-GB" sz="2400" dirty="0"/>
              <a:t> </a:t>
            </a:r>
            <a:r>
              <a:rPr lang="en-GB" sz="2400" dirty="0" err="1"/>
              <a:t>anawsterau</a:t>
            </a:r>
            <a:r>
              <a:rPr lang="en-GB" sz="2400" dirty="0"/>
              <a:t> iechyd </a:t>
            </a:r>
            <a:r>
              <a:rPr lang="en-GB" sz="2400" dirty="0" err="1"/>
              <a:t>meddwl</a:t>
            </a:r>
            <a:r>
              <a:rPr lang="en-GB" sz="2400" dirty="0"/>
              <a:t>.</a:t>
            </a:r>
            <a:endParaRPr lang="en-GB" altLang="en-US" sz="2400" dirty="0"/>
          </a:p>
        </p:txBody>
      </p:sp>
      <p:sp>
        <p:nvSpPr>
          <p:cNvPr id="33796" name="Content Placeholder 3"/>
          <p:cNvSpPr>
            <a:spLocks noGrp="1"/>
          </p:cNvSpPr>
          <p:nvPr>
            <p:ph sz="half" idx="2"/>
          </p:nvPr>
        </p:nvSpPr>
        <p:spPr>
          <a:xfrm>
            <a:off x="4495800" y="1412776"/>
            <a:ext cx="4495800" cy="4176812"/>
          </a:xfrm>
        </p:spPr>
        <p:txBody>
          <a:bodyPr>
            <a:noAutofit/>
          </a:bodyPr>
          <a:lstStyle/>
          <a:p>
            <a:pPr eaLnBrk="1" hangingPunct="1"/>
            <a:r>
              <a:rPr lang="en-GB" altLang="en-US" sz="2400" dirty="0">
                <a:solidFill>
                  <a:srgbClr val="0070C0"/>
                </a:solidFill>
              </a:rPr>
              <a:t>6 times less likely to reach expected standard of English/Welsh at age 11;</a:t>
            </a:r>
          </a:p>
          <a:p>
            <a:pPr eaLnBrk="1" hangingPunct="1"/>
            <a:r>
              <a:rPr lang="en-GB" altLang="en-US" sz="2400" dirty="0">
                <a:solidFill>
                  <a:srgbClr val="0070C0"/>
                </a:solidFill>
              </a:rPr>
              <a:t>10 less likely to achieve expected level in Maths;</a:t>
            </a:r>
          </a:p>
          <a:p>
            <a:pPr eaLnBrk="1" hangingPunct="1"/>
            <a:r>
              <a:rPr lang="en-GB" altLang="en-US" sz="2400" dirty="0">
                <a:solidFill>
                  <a:srgbClr val="0070C0"/>
                </a:solidFill>
              </a:rPr>
              <a:t>More than twice as likely to be unemployed  at 34 years;</a:t>
            </a:r>
          </a:p>
          <a:p>
            <a:pPr eaLnBrk="1" hangingPunct="1"/>
            <a:r>
              <a:rPr lang="en-GB" altLang="en-US" sz="2400" dirty="0">
                <a:solidFill>
                  <a:srgbClr val="0070C0"/>
                </a:solidFill>
              </a:rPr>
              <a:t>Twice as likely to have mental health difficulties.</a:t>
            </a:r>
          </a:p>
        </p:txBody>
      </p:sp>
    </p:spTree>
    <p:extLst>
      <p:ext uri="{BB962C8B-B14F-4D97-AF65-F5344CB8AC3E}">
        <p14:creationId xmlns:p14="http://schemas.microsoft.com/office/powerpoint/2010/main" val="41172154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FEF53FB-C68D-0665-E1E4-4F3F83FE66FA}"/>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a:xfrm>
            <a:off x="628650" y="365127"/>
            <a:ext cx="7886700" cy="759617"/>
          </a:xfrm>
        </p:spPr>
        <p:txBody>
          <a:bodyPr>
            <a:noAutofit/>
          </a:bodyPr>
          <a:lstStyle/>
          <a:p>
            <a:r>
              <a:rPr lang="en-GB" altLang="en-US" sz="4000" dirty="0" err="1">
                <a:latin typeface="Arial" panose="020B0604020202020204" pitchFamily="34" charset="0"/>
              </a:rPr>
              <a:t>Agweddau</a:t>
            </a:r>
            <a:r>
              <a:rPr lang="en-GB" altLang="en-US" sz="4000" dirty="0">
                <a:latin typeface="Arial" panose="020B0604020202020204" pitchFamily="34" charset="0"/>
              </a:rPr>
              <a:t> </a:t>
            </a:r>
            <a:r>
              <a:rPr lang="en-GB" altLang="en-US" sz="4000" dirty="0" err="1">
                <a:latin typeface="Arial" panose="020B0604020202020204" pitchFamily="34" charset="0"/>
              </a:rPr>
              <a:t>tuag</a:t>
            </a:r>
            <a:r>
              <a:rPr lang="en-GB" altLang="en-US" sz="4000" dirty="0">
                <a:latin typeface="Arial" panose="020B0604020202020204" pitchFamily="34" charset="0"/>
              </a:rPr>
              <a:t> at </a:t>
            </a:r>
            <a:r>
              <a:rPr lang="en-GB" altLang="en-US" sz="4000" dirty="0" err="1">
                <a:latin typeface="Arial" panose="020B0604020202020204" pitchFamily="34" charset="0"/>
              </a:rPr>
              <a:t>lafaredd</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Attitudes towards </a:t>
            </a:r>
            <a:r>
              <a:rPr lang="en-GB" altLang="en-US" sz="4000" dirty="0" err="1">
                <a:solidFill>
                  <a:srgbClr val="0070C0"/>
                </a:solidFill>
                <a:latin typeface="Arial" panose="020B0604020202020204" pitchFamily="34" charset="0"/>
              </a:rPr>
              <a:t>oracy</a:t>
            </a:r>
            <a:endParaRPr lang="en-GB" altLang="en-US" sz="4000" i="1" dirty="0">
              <a:solidFill>
                <a:srgbClr val="0070C0"/>
              </a:solidFill>
            </a:endParaRPr>
          </a:p>
        </p:txBody>
      </p:sp>
      <p:sp>
        <p:nvSpPr>
          <p:cNvPr id="33795" name="Content Placeholder 2"/>
          <p:cNvSpPr>
            <a:spLocks noGrp="1"/>
          </p:cNvSpPr>
          <p:nvPr>
            <p:ph sz="half" idx="1"/>
          </p:nvPr>
        </p:nvSpPr>
        <p:spPr>
          <a:xfrm>
            <a:off x="323528" y="1700808"/>
            <a:ext cx="3456384" cy="3888780"/>
          </a:xfrm>
        </p:spPr>
        <p:txBody>
          <a:bodyPr>
            <a:noAutofit/>
          </a:bodyPr>
          <a:lstStyle/>
          <a:p>
            <a:pPr marL="0" indent="0">
              <a:buNone/>
            </a:pPr>
            <a:r>
              <a:rPr lang="en-GB" altLang="en-US" sz="3200" i="1" dirty="0"/>
              <a:t>“oracy has a low status, while acquiring the written code is far more visible as an outcome of schooling”</a:t>
            </a:r>
          </a:p>
          <a:p>
            <a:pPr marL="0" indent="0" algn="r">
              <a:buNone/>
            </a:pPr>
            <a:r>
              <a:rPr lang="en-GB" altLang="en-US" sz="1600" dirty="0"/>
              <a:t>(</a:t>
            </a:r>
            <a:r>
              <a:rPr lang="en-GB" altLang="en-US" sz="1600" dirty="0" err="1"/>
              <a:t>Kaldahl</a:t>
            </a:r>
            <a:r>
              <a:rPr lang="en-GB" altLang="en-US" sz="1600" dirty="0"/>
              <a:t> </a:t>
            </a:r>
            <a:r>
              <a:rPr lang="en-GB" altLang="en-US" sz="1600" i="1" dirty="0"/>
              <a:t>et al</a:t>
            </a:r>
            <a:r>
              <a:rPr lang="en-GB" altLang="en-US" sz="1600" dirty="0"/>
              <a:t>., 2019, p. 2)</a:t>
            </a:r>
          </a:p>
        </p:txBody>
      </p:sp>
      <p:sp>
        <p:nvSpPr>
          <p:cNvPr id="33796" name="Content Placeholder 3"/>
          <p:cNvSpPr>
            <a:spLocks noGrp="1"/>
          </p:cNvSpPr>
          <p:nvPr>
            <p:ph sz="half" idx="2"/>
          </p:nvPr>
        </p:nvSpPr>
        <p:spPr>
          <a:xfrm>
            <a:off x="3923928" y="1412776"/>
            <a:ext cx="5112568" cy="4176812"/>
          </a:xfrm>
        </p:spPr>
        <p:txBody>
          <a:bodyPr>
            <a:noAutofit/>
          </a:bodyPr>
          <a:lstStyle/>
          <a:p>
            <a:r>
              <a:rPr lang="en-GB" altLang="en-US" sz="2400" dirty="0" err="1"/>
              <a:t>Athrawon</a:t>
            </a:r>
            <a:r>
              <a:rPr lang="en-GB" altLang="en-US" sz="2400" dirty="0"/>
              <a:t>, </a:t>
            </a:r>
            <a:r>
              <a:rPr lang="en-GB" altLang="en-US" sz="2400" dirty="0" err="1"/>
              <a:t>rhieni</a:t>
            </a:r>
            <a:r>
              <a:rPr lang="en-GB" altLang="en-US" sz="2400" dirty="0"/>
              <a:t> ac </a:t>
            </a:r>
            <a:r>
              <a:rPr lang="en-GB" altLang="en-US" sz="2400" dirty="0" err="1"/>
              <a:t>arolygwyr</a:t>
            </a:r>
            <a:r>
              <a:rPr lang="en-GB" altLang="en-US" sz="2400" dirty="0"/>
              <a:t> </a:t>
            </a:r>
            <a:r>
              <a:rPr lang="en-GB" altLang="en-US" sz="2400" dirty="0" err="1"/>
              <a:t>yn</a:t>
            </a:r>
            <a:r>
              <a:rPr lang="en-GB" altLang="en-US" sz="2400" dirty="0"/>
              <a:t> </a:t>
            </a:r>
            <a:r>
              <a:rPr lang="en-GB" altLang="en-US" sz="2400" dirty="0" err="1"/>
              <a:t>aml</a:t>
            </a:r>
            <a:r>
              <a:rPr lang="en-GB" altLang="en-US" sz="2400" dirty="0"/>
              <a:t> </a:t>
            </a:r>
            <a:r>
              <a:rPr lang="en-GB" altLang="en-US" sz="2400" dirty="0" err="1"/>
              <a:t>yn</a:t>
            </a:r>
            <a:r>
              <a:rPr lang="en-GB" altLang="en-US" sz="2400" dirty="0"/>
              <a:t> </a:t>
            </a:r>
            <a:r>
              <a:rPr lang="en-GB" altLang="en-US" sz="2400" dirty="0" err="1"/>
              <a:t>ystyried</a:t>
            </a:r>
            <a:r>
              <a:rPr lang="en-GB" altLang="en-US" sz="2400" dirty="0"/>
              <a:t> </a:t>
            </a:r>
            <a:r>
              <a:rPr lang="en-GB" altLang="en-US" sz="2400" dirty="0" err="1"/>
              <a:t>mai</a:t>
            </a:r>
            <a:r>
              <a:rPr lang="en-GB" altLang="en-US" sz="2400" dirty="0"/>
              <a:t> </a:t>
            </a:r>
            <a:r>
              <a:rPr lang="en-GB" altLang="en-US" sz="2400" dirty="0" err="1"/>
              <a:t>gwaith</a:t>
            </a:r>
            <a:r>
              <a:rPr lang="en-GB" altLang="en-US" sz="2400" dirty="0"/>
              <a:t> </a:t>
            </a:r>
            <a:r>
              <a:rPr lang="en-GB" altLang="en-US" sz="2400" dirty="0" err="1"/>
              <a:t>ysgrifenedig</a:t>
            </a:r>
            <a:r>
              <a:rPr lang="en-GB" altLang="en-US" sz="2400" dirty="0"/>
              <a:t> </a:t>
            </a:r>
            <a:r>
              <a:rPr lang="en-GB" altLang="en-US" sz="2400" dirty="0" err="1"/>
              <a:t>yw'r</a:t>
            </a:r>
            <a:r>
              <a:rPr lang="en-GB" altLang="en-US" sz="2400" dirty="0"/>
              <a:t> </a:t>
            </a:r>
            <a:r>
              <a:rPr lang="en-GB" altLang="en-US" sz="2400" dirty="0" err="1"/>
              <a:t>unig</a:t>
            </a:r>
            <a:r>
              <a:rPr lang="en-GB" altLang="en-US" sz="2400" dirty="0"/>
              <a:t> </a:t>
            </a:r>
            <a:r>
              <a:rPr lang="en-GB" altLang="en-US" sz="2400" dirty="0" err="1"/>
              <a:t>waith</a:t>
            </a:r>
            <a:r>
              <a:rPr lang="en-GB" altLang="en-US" sz="2400" dirty="0"/>
              <a:t> “go </a:t>
            </a:r>
            <a:r>
              <a:rPr lang="en-GB" altLang="en-US" sz="2400" dirty="0" err="1"/>
              <a:t>iawn</a:t>
            </a:r>
            <a:r>
              <a:rPr lang="en-GB" altLang="en-US" sz="2400" dirty="0"/>
              <a:t>”, </a:t>
            </a:r>
            <a:r>
              <a:rPr lang="en-GB" altLang="en-US" sz="2400" dirty="0" err="1"/>
              <a:t>tra</a:t>
            </a:r>
            <a:r>
              <a:rPr lang="en-GB" altLang="en-US" sz="2400" dirty="0"/>
              <a:t> bod </a:t>
            </a:r>
            <a:r>
              <a:rPr lang="en-GB" altLang="en-US" sz="2400" dirty="0" err="1"/>
              <a:t>siarad</a:t>
            </a:r>
            <a:r>
              <a:rPr lang="en-GB" altLang="en-US" sz="2400" dirty="0"/>
              <a:t> </a:t>
            </a:r>
            <a:r>
              <a:rPr lang="en-GB" altLang="en-US" sz="2400" dirty="0" err="1"/>
              <a:t>yn</a:t>
            </a:r>
            <a:r>
              <a:rPr lang="en-GB" altLang="en-US" sz="2400" dirty="0"/>
              <a:t> </a:t>
            </a:r>
            <a:r>
              <a:rPr lang="en-GB" altLang="en-US" sz="2400" dirty="0" err="1"/>
              <a:t>cael</a:t>
            </a:r>
            <a:r>
              <a:rPr lang="en-GB" altLang="en-US" sz="2400" dirty="0"/>
              <a:t> </a:t>
            </a:r>
            <a:r>
              <a:rPr lang="en-GB" altLang="en-US" sz="2400" dirty="0" err="1"/>
              <a:t>ei</a:t>
            </a:r>
            <a:r>
              <a:rPr lang="en-GB" altLang="en-US" sz="2400" dirty="0"/>
              <a:t> </a:t>
            </a:r>
            <a:r>
              <a:rPr lang="en-GB" altLang="en-US" sz="2400" dirty="0" err="1"/>
              <a:t>ystyried</a:t>
            </a:r>
            <a:r>
              <a:rPr lang="en-GB" altLang="en-US" sz="2400" dirty="0"/>
              <a:t> </a:t>
            </a:r>
            <a:r>
              <a:rPr lang="en-GB" altLang="en-US" sz="2400" dirty="0" err="1"/>
              <a:t>yn</a:t>
            </a:r>
            <a:r>
              <a:rPr lang="en-GB" altLang="en-US" sz="2400" dirty="0"/>
              <a:t> </a:t>
            </a:r>
            <a:r>
              <a:rPr lang="en-GB" altLang="en-US" sz="2400" dirty="0" err="1"/>
              <a:t>gefnogol</a:t>
            </a:r>
            <a:r>
              <a:rPr lang="en-GB" altLang="en-US" sz="2400" dirty="0"/>
              <a:t> </a:t>
            </a:r>
            <a:r>
              <a:rPr lang="en-GB" altLang="en-US" sz="2400" dirty="0" err="1"/>
              <a:t>i'r</a:t>
            </a:r>
            <a:r>
              <a:rPr lang="en-GB" altLang="en-US" sz="2400" dirty="0"/>
              <a:t> </a:t>
            </a:r>
            <a:r>
              <a:rPr lang="en-GB" altLang="en-US" sz="2400" dirty="0" err="1"/>
              <a:t>sgiliau</a:t>
            </a:r>
            <a:r>
              <a:rPr lang="en-GB" altLang="en-US" sz="2400" dirty="0"/>
              <a:t> </a:t>
            </a:r>
            <a:r>
              <a:rPr lang="en-GB" altLang="en-US" sz="2400" dirty="0" err="1"/>
              <a:t>hyn</a:t>
            </a:r>
            <a:r>
              <a:rPr lang="en-GB" altLang="en-US" sz="2400" dirty="0"/>
              <a:t>.</a:t>
            </a:r>
          </a:p>
          <a:p>
            <a:pPr eaLnBrk="1" hangingPunct="1"/>
            <a:endParaRPr lang="en-GB" altLang="en-US" sz="2400" dirty="0">
              <a:solidFill>
                <a:srgbClr val="0000FF"/>
              </a:solidFill>
            </a:endParaRPr>
          </a:p>
          <a:p>
            <a:pPr eaLnBrk="1" hangingPunct="1"/>
            <a:r>
              <a:rPr lang="en-GB" altLang="en-US" sz="2400" dirty="0">
                <a:solidFill>
                  <a:srgbClr val="0070C0"/>
                </a:solidFill>
              </a:rPr>
              <a:t>Teachers, parents and inspectors often consider written work as the only “real” work, while talk is primarily viewed as supportive for these skills.</a:t>
            </a:r>
          </a:p>
        </p:txBody>
      </p:sp>
    </p:spTree>
    <p:extLst>
      <p:ext uri="{BB962C8B-B14F-4D97-AF65-F5344CB8AC3E}">
        <p14:creationId xmlns:p14="http://schemas.microsoft.com/office/powerpoint/2010/main" val="29362125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015D5FB-0515-15FB-48D1-49DC9A0466CE}"/>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a:xfrm>
            <a:off x="179512" y="365127"/>
            <a:ext cx="8335838" cy="759617"/>
          </a:xfrm>
        </p:spPr>
        <p:txBody>
          <a:bodyPr>
            <a:noAutofit/>
          </a:bodyPr>
          <a:lstStyle/>
          <a:p>
            <a:r>
              <a:rPr lang="en-GB" altLang="en-US" sz="4000" dirty="0">
                <a:latin typeface="Arial" panose="020B0604020202020204" pitchFamily="34" charset="0"/>
              </a:rPr>
              <a:t>‘</a:t>
            </a:r>
            <a:r>
              <a:rPr lang="en-GB" altLang="en-US" sz="4000" i="1" dirty="0">
                <a:latin typeface="Arial" panose="020B0604020202020204" pitchFamily="34" charset="0"/>
              </a:rPr>
              <a:t>Silence is not golden’ </a:t>
            </a:r>
            <a:r>
              <a:rPr lang="en-GB" altLang="en-US" sz="2800" dirty="0">
                <a:latin typeface="Arial" panose="020B0604020202020204" pitchFamily="34" charset="0"/>
              </a:rPr>
              <a:t>(Lodge, 2020)</a:t>
            </a:r>
            <a:endParaRPr lang="en-GB" altLang="en-US" sz="2800" i="1" dirty="0">
              <a:solidFill>
                <a:srgbClr val="0000FF"/>
              </a:solidFill>
            </a:endParaRPr>
          </a:p>
        </p:txBody>
      </p:sp>
      <p:sp>
        <p:nvSpPr>
          <p:cNvPr id="33795" name="Content Placeholder 2"/>
          <p:cNvSpPr>
            <a:spLocks noGrp="1"/>
          </p:cNvSpPr>
          <p:nvPr>
            <p:ph sz="half" idx="1"/>
          </p:nvPr>
        </p:nvSpPr>
        <p:spPr>
          <a:xfrm>
            <a:off x="179512" y="1412776"/>
            <a:ext cx="4392488" cy="4176812"/>
          </a:xfrm>
        </p:spPr>
        <p:txBody>
          <a:bodyPr>
            <a:noAutofit/>
          </a:bodyPr>
          <a:lstStyle/>
          <a:p>
            <a:r>
              <a:rPr lang="en-GB" altLang="en-US" dirty="0" err="1"/>
              <a:t>Distawrwydd</a:t>
            </a:r>
            <a:r>
              <a:rPr lang="en-GB" altLang="en-US" dirty="0"/>
              <a:t> </a:t>
            </a:r>
            <a:r>
              <a:rPr lang="en-GB" altLang="en-US" dirty="0" err="1"/>
              <a:t>yn</a:t>
            </a:r>
            <a:r>
              <a:rPr lang="en-GB" altLang="en-US" dirty="0"/>
              <a:t> </a:t>
            </a:r>
            <a:r>
              <a:rPr lang="en-GB" altLang="en-US" dirty="0" err="1"/>
              <a:t>dod</a:t>
            </a:r>
            <a:r>
              <a:rPr lang="en-GB" altLang="en-US" dirty="0"/>
              <a:t> </a:t>
            </a:r>
            <a:r>
              <a:rPr lang="en-GB" altLang="en-US" dirty="0" err="1"/>
              <a:t>yn</a:t>
            </a:r>
            <a:r>
              <a:rPr lang="en-GB" altLang="en-US" dirty="0"/>
              <a:t> norm;</a:t>
            </a:r>
          </a:p>
          <a:p>
            <a:r>
              <a:rPr lang="en-GB" altLang="en-US" dirty="0"/>
              <a:t>Plant </a:t>
            </a:r>
            <a:r>
              <a:rPr lang="en-GB" altLang="en-US" dirty="0" err="1"/>
              <a:t>yn</a:t>
            </a:r>
            <a:r>
              <a:rPr lang="en-GB" altLang="en-US" dirty="0"/>
              <a:t> </a:t>
            </a:r>
            <a:r>
              <a:rPr lang="en-GB" altLang="en-US" dirty="0" err="1"/>
              <a:t>methu</a:t>
            </a:r>
            <a:r>
              <a:rPr lang="en-GB" altLang="en-US" dirty="0"/>
              <a:t> </a:t>
            </a:r>
            <a:r>
              <a:rPr lang="en-GB" altLang="en-US" dirty="0" err="1"/>
              <a:t>mynegi</a:t>
            </a:r>
            <a:r>
              <a:rPr lang="en-GB" altLang="en-US" dirty="0"/>
              <a:t>:</a:t>
            </a:r>
          </a:p>
          <a:p>
            <a:pPr marL="0" indent="0">
              <a:buNone/>
            </a:pPr>
            <a:r>
              <a:rPr lang="en-GB" altLang="en-US" dirty="0"/>
              <a:t>- </a:t>
            </a:r>
            <a:r>
              <a:rPr lang="en-GB" altLang="en-US" dirty="0" err="1"/>
              <a:t>Meddyliau</a:t>
            </a:r>
            <a:r>
              <a:rPr lang="en-GB" altLang="en-US" dirty="0"/>
              <a:t>;</a:t>
            </a:r>
          </a:p>
          <a:p>
            <a:pPr marL="0" indent="0">
              <a:buNone/>
            </a:pPr>
            <a:r>
              <a:rPr lang="en-GB" altLang="en-US" dirty="0"/>
              <a:t>- </a:t>
            </a:r>
            <a:r>
              <a:rPr lang="en-GB" altLang="en-US" dirty="0" err="1"/>
              <a:t>Teimladau</a:t>
            </a:r>
            <a:r>
              <a:rPr lang="en-GB" altLang="en-US" dirty="0"/>
              <a:t>;</a:t>
            </a:r>
          </a:p>
          <a:p>
            <a:pPr marL="0" indent="0">
              <a:buNone/>
            </a:pPr>
            <a:r>
              <a:rPr lang="en-GB" altLang="en-US" dirty="0"/>
              <a:t>- Barn;</a:t>
            </a:r>
          </a:p>
          <a:p>
            <a:pPr marL="0" indent="0" algn="r">
              <a:buNone/>
            </a:pPr>
            <a:endParaRPr lang="en-GB" altLang="en-US" sz="1600" dirty="0"/>
          </a:p>
        </p:txBody>
      </p:sp>
      <p:sp>
        <p:nvSpPr>
          <p:cNvPr id="33796" name="Content Placeholder 3"/>
          <p:cNvSpPr>
            <a:spLocks noGrp="1"/>
          </p:cNvSpPr>
          <p:nvPr>
            <p:ph sz="half" idx="2"/>
          </p:nvPr>
        </p:nvSpPr>
        <p:spPr>
          <a:xfrm>
            <a:off x="4572000" y="1412776"/>
            <a:ext cx="4392488" cy="4176812"/>
          </a:xfrm>
        </p:spPr>
        <p:txBody>
          <a:bodyPr>
            <a:noAutofit/>
          </a:bodyPr>
          <a:lstStyle/>
          <a:p>
            <a:pPr eaLnBrk="1" hangingPunct="1"/>
            <a:r>
              <a:rPr lang="en-GB" altLang="en-US" dirty="0">
                <a:solidFill>
                  <a:srgbClr val="0070C0"/>
                </a:solidFill>
              </a:rPr>
              <a:t>Silence is becoming the norm;</a:t>
            </a:r>
          </a:p>
          <a:p>
            <a:pPr eaLnBrk="1" hangingPunct="1"/>
            <a:r>
              <a:rPr lang="en-GB" altLang="en-US" dirty="0">
                <a:solidFill>
                  <a:srgbClr val="0070C0"/>
                </a:solidFill>
              </a:rPr>
              <a:t>Children unable to express:</a:t>
            </a:r>
          </a:p>
          <a:p>
            <a:pPr eaLnBrk="1" hangingPunct="1">
              <a:buFontTx/>
              <a:buChar char="-"/>
            </a:pPr>
            <a:r>
              <a:rPr lang="en-GB" altLang="en-US" dirty="0">
                <a:solidFill>
                  <a:srgbClr val="0070C0"/>
                </a:solidFill>
              </a:rPr>
              <a:t>Thoughts;</a:t>
            </a:r>
          </a:p>
          <a:p>
            <a:pPr eaLnBrk="1" hangingPunct="1">
              <a:buFontTx/>
              <a:buChar char="-"/>
            </a:pPr>
            <a:r>
              <a:rPr lang="en-GB" altLang="en-US" dirty="0">
                <a:solidFill>
                  <a:srgbClr val="0070C0"/>
                </a:solidFill>
              </a:rPr>
              <a:t>Feelings;</a:t>
            </a:r>
          </a:p>
          <a:p>
            <a:pPr eaLnBrk="1" hangingPunct="1">
              <a:buFontTx/>
              <a:buChar char="-"/>
            </a:pPr>
            <a:r>
              <a:rPr lang="en-GB" altLang="en-US" dirty="0">
                <a:solidFill>
                  <a:srgbClr val="0070C0"/>
                </a:solidFill>
              </a:rPr>
              <a:t>Opinions;</a:t>
            </a:r>
          </a:p>
        </p:txBody>
      </p:sp>
    </p:spTree>
    <p:extLst>
      <p:ext uri="{BB962C8B-B14F-4D97-AF65-F5344CB8AC3E}">
        <p14:creationId xmlns:p14="http://schemas.microsoft.com/office/powerpoint/2010/main" val="26123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82CA28E-CC9D-641E-8CE4-313C81479811}"/>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a:xfrm>
            <a:off x="179512" y="365127"/>
            <a:ext cx="8335838" cy="759617"/>
          </a:xfrm>
        </p:spPr>
        <p:txBody>
          <a:bodyPr>
            <a:noAutofit/>
          </a:bodyPr>
          <a:lstStyle/>
          <a:p>
            <a:r>
              <a:rPr lang="en-GB" altLang="en-US" sz="4000" dirty="0">
                <a:latin typeface="Arial" panose="020B0604020202020204" pitchFamily="34" charset="0"/>
              </a:rPr>
              <a:t>‘</a:t>
            </a:r>
            <a:r>
              <a:rPr lang="en-GB" altLang="en-US" sz="4000" i="1" dirty="0">
                <a:latin typeface="Arial" panose="020B0604020202020204" pitchFamily="34" charset="0"/>
              </a:rPr>
              <a:t>Silence is not golden’ </a:t>
            </a:r>
            <a:r>
              <a:rPr lang="en-GB" altLang="en-US" sz="2800" dirty="0">
                <a:latin typeface="Arial" panose="020B0604020202020204" pitchFamily="34" charset="0"/>
              </a:rPr>
              <a:t>(Lodge, 2020)</a:t>
            </a:r>
            <a:endParaRPr lang="en-GB" altLang="en-US" sz="2800" i="1" dirty="0">
              <a:solidFill>
                <a:srgbClr val="0000FF"/>
              </a:solidFill>
            </a:endParaRPr>
          </a:p>
        </p:txBody>
      </p:sp>
      <p:sp>
        <p:nvSpPr>
          <p:cNvPr id="33795" name="Content Placeholder 2"/>
          <p:cNvSpPr>
            <a:spLocks noGrp="1"/>
          </p:cNvSpPr>
          <p:nvPr>
            <p:ph sz="half" idx="1"/>
          </p:nvPr>
        </p:nvSpPr>
        <p:spPr>
          <a:xfrm>
            <a:off x="179512" y="1268760"/>
            <a:ext cx="4392488" cy="4320828"/>
          </a:xfrm>
        </p:spPr>
        <p:txBody>
          <a:bodyPr>
            <a:noAutofit/>
          </a:bodyPr>
          <a:lstStyle/>
          <a:p>
            <a:r>
              <a:rPr lang="en-GB" altLang="en-US" dirty="0" err="1"/>
              <a:t>Gormod</a:t>
            </a:r>
            <a:r>
              <a:rPr lang="en-GB" altLang="en-US" dirty="0"/>
              <a:t> o </a:t>
            </a:r>
            <a:r>
              <a:rPr lang="en-GB" altLang="en-US" dirty="0" err="1"/>
              <a:t>blant</a:t>
            </a:r>
            <a:r>
              <a:rPr lang="en-GB" altLang="en-US" dirty="0"/>
              <a:t> dan glo </a:t>
            </a:r>
            <a:r>
              <a:rPr lang="en-GB" altLang="en-US" dirty="0" err="1"/>
              <a:t>mewn</a:t>
            </a:r>
            <a:r>
              <a:rPr lang="en-GB" altLang="en-US" dirty="0"/>
              <a:t> ‘</a:t>
            </a:r>
            <a:r>
              <a:rPr lang="en-GB" altLang="en-US" dirty="0" err="1"/>
              <a:t>lled-dawelwch</a:t>
            </a:r>
            <a:r>
              <a:rPr lang="en-GB" altLang="en-US" dirty="0"/>
              <a:t>’;</a:t>
            </a:r>
          </a:p>
          <a:p>
            <a:r>
              <a:rPr lang="en-GB" altLang="en-US" b="1" dirty="0" err="1"/>
              <a:t>Yn</a:t>
            </a:r>
            <a:r>
              <a:rPr lang="en-GB" altLang="en-US" b="1" dirty="0"/>
              <a:t> </a:t>
            </a:r>
            <a:r>
              <a:rPr lang="en-GB" altLang="en-US" b="1" dirty="0" err="1"/>
              <a:t>aml</a:t>
            </a:r>
            <a:r>
              <a:rPr lang="en-GB" altLang="en-US" b="1" dirty="0"/>
              <a:t> </a:t>
            </a:r>
            <a:r>
              <a:rPr lang="en-GB" altLang="en-US" b="1" dirty="0" err="1"/>
              <a:t>esgeulusir</a:t>
            </a:r>
            <a:r>
              <a:rPr lang="en-GB" altLang="en-US" b="1" dirty="0"/>
              <a:t> </a:t>
            </a:r>
            <a:r>
              <a:rPr lang="en-GB" altLang="en-US" b="1" dirty="0" err="1"/>
              <a:t>llafaredd</a:t>
            </a:r>
            <a:r>
              <a:rPr lang="en-GB" altLang="en-US" b="1" dirty="0"/>
              <a:t>.</a:t>
            </a:r>
          </a:p>
          <a:p>
            <a:pPr marL="0" indent="0" algn="r">
              <a:buNone/>
            </a:pPr>
            <a:endParaRPr lang="en-GB" altLang="en-US" sz="1600" dirty="0"/>
          </a:p>
        </p:txBody>
      </p:sp>
      <p:sp>
        <p:nvSpPr>
          <p:cNvPr id="33796" name="Content Placeholder 3"/>
          <p:cNvSpPr>
            <a:spLocks noGrp="1"/>
          </p:cNvSpPr>
          <p:nvPr>
            <p:ph sz="half" idx="2"/>
          </p:nvPr>
        </p:nvSpPr>
        <p:spPr>
          <a:xfrm>
            <a:off x="4572000" y="1412776"/>
            <a:ext cx="4392488" cy="4176812"/>
          </a:xfrm>
        </p:spPr>
        <p:txBody>
          <a:bodyPr>
            <a:noAutofit/>
          </a:bodyPr>
          <a:lstStyle/>
          <a:p>
            <a:pPr eaLnBrk="1" hangingPunct="1"/>
            <a:r>
              <a:rPr lang="en-GB" altLang="en-US" dirty="0">
                <a:solidFill>
                  <a:srgbClr val="0070C0"/>
                </a:solidFill>
              </a:rPr>
              <a:t>Too many children locked in ‘semi-silence’;</a:t>
            </a:r>
          </a:p>
          <a:p>
            <a:pPr eaLnBrk="1" hangingPunct="1"/>
            <a:r>
              <a:rPr lang="en-GB" altLang="en-US" b="1" dirty="0">
                <a:solidFill>
                  <a:srgbClr val="0070C0"/>
                </a:solidFill>
              </a:rPr>
              <a:t>Oracy is often neglected.</a:t>
            </a:r>
          </a:p>
        </p:txBody>
      </p:sp>
    </p:spTree>
    <p:extLst>
      <p:ext uri="{BB962C8B-B14F-4D97-AF65-F5344CB8AC3E}">
        <p14:creationId xmlns:p14="http://schemas.microsoft.com/office/powerpoint/2010/main" val="13934483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9CAC127-4D65-2D4F-4801-9FBBB0026E25}"/>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4000" dirty="0" err="1">
                <a:latin typeface="Arial" panose="020B0604020202020204" pitchFamily="34" charset="0"/>
              </a:rPr>
              <a:t>Blogiau</a:t>
            </a:r>
            <a:br>
              <a:rPr lang="en-GB" sz="4000" dirty="0">
                <a:latin typeface="Arial" panose="020B0604020202020204" pitchFamily="34" charset="0"/>
              </a:rPr>
            </a:br>
            <a:r>
              <a:rPr lang="en-GB" sz="4000" dirty="0">
                <a:solidFill>
                  <a:srgbClr val="0070C0"/>
                </a:solidFill>
                <a:latin typeface="Arial" panose="020B0604020202020204" pitchFamily="34" charset="0"/>
              </a:rPr>
              <a:t>Blogs</a:t>
            </a:r>
          </a:p>
        </p:txBody>
      </p:sp>
      <p:sp>
        <p:nvSpPr>
          <p:cNvPr id="3" name="Content Placeholder 2"/>
          <p:cNvSpPr>
            <a:spLocks noGrp="1"/>
          </p:cNvSpPr>
          <p:nvPr>
            <p:ph sz="half" idx="1"/>
          </p:nvPr>
        </p:nvSpPr>
        <p:spPr/>
        <p:txBody>
          <a:bodyPr>
            <a:normAutofit/>
          </a:bodyPr>
          <a:lstStyle/>
          <a:p>
            <a:pPr marL="0" indent="0">
              <a:buNone/>
            </a:pPr>
            <a:r>
              <a:rPr lang="en-GB" sz="3600" dirty="0">
                <a:hlinkClick r:id="rId3"/>
              </a:rPr>
              <a:t>Maybe We Should Stop Telling Kids to Be Quiet</a:t>
            </a:r>
            <a:endParaRPr lang="en-GB" sz="3600" dirty="0"/>
          </a:p>
        </p:txBody>
      </p:sp>
      <p:sp>
        <p:nvSpPr>
          <p:cNvPr id="4" name="Content Placeholder 3"/>
          <p:cNvSpPr>
            <a:spLocks noGrp="1"/>
          </p:cNvSpPr>
          <p:nvPr>
            <p:ph sz="half" idx="2"/>
          </p:nvPr>
        </p:nvSpPr>
        <p:spPr/>
        <p:txBody>
          <a:bodyPr>
            <a:normAutofit/>
          </a:bodyPr>
          <a:lstStyle/>
          <a:p>
            <a:pPr marL="0" indent="0">
              <a:buNone/>
            </a:pPr>
            <a:r>
              <a:rPr lang="en-GB" sz="3600" dirty="0">
                <a:hlinkClick r:id="rId4"/>
              </a:rPr>
              <a:t>Shush: The Deadly Sin </a:t>
            </a:r>
            <a:endParaRPr lang="en-GB" sz="3600" dirty="0"/>
          </a:p>
        </p:txBody>
      </p:sp>
    </p:spTree>
    <p:extLst>
      <p:ext uri="{BB962C8B-B14F-4D97-AF65-F5344CB8AC3E}">
        <p14:creationId xmlns:p14="http://schemas.microsoft.com/office/powerpoint/2010/main" val="1594511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1778A41-9F9B-50E4-8ACF-2FB3EA3DCFA3}"/>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a:xfrm>
            <a:off x="628650" y="404665"/>
            <a:ext cx="7886700" cy="936104"/>
          </a:xfrm>
        </p:spPr>
        <p:txBody>
          <a:bodyPr>
            <a:noAutofit/>
          </a:bodyPr>
          <a:lstStyle/>
          <a:p>
            <a:r>
              <a:rPr lang="en-GB" altLang="en-US" sz="4000" dirty="0" err="1">
                <a:latin typeface="Arial" panose="020B0604020202020204" pitchFamily="34" charset="0"/>
              </a:rPr>
              <a:t>Cyfleoedd</a:t>
            </a:r>
            <a:r>
              <a:rPr lang="en-GB" altLang="en-US" sz="4000" dirty="0">
                <a:latin typeface="Arial" panose="020B0604020202020204" pitchFamily="34" charset="0"/>
              </a:rPr>
              <a:t> </a:t>
            </a:r>
            <a:r>
              <a:rPr lang="en-GB" altLang="en-US" sz="4000" dirty="0" err="1">
                <a:latin typeface="Arial" panose="020B0604020202020204" pitchFamily="34" charset="0"/>
              </a:rPr>
              <a:t>i</a:t>
            </a:r>
            <a:r>
              <a:rPr lang="en-GB" altLang="en-US" sz="4000" dirty="0">
                <a:latin typeface="Arial" panose="020B0604020202020204" pitchFamily="34" charset="0"/>
              </a:rPr>
              <a:t> </a:t>
            </a:r>
            <a:r>
              <a:rPr lang="en-GB" altLang="en-US" sz="4000" dirty="0" err="1">
                <a:latin typeface="Arial" panose="020B0604020202020204" pitchFamily="34" charset="0"/>
              </a:rPr>
              <a:t>hyrwyddo</a:t>
            </a:r>
            <a:r>
              <a:rPr lang="en-GB" altLang="en-US" sz="4000" dirty="0">
                <a:latin typeface="Arial" panose="020B0604020202020204" pitchFamily="34" charset="0"/>
              </a:rPr>
              <a:t> </a:t>
            </a:r>
            <a:r>
              <a:rPr lang="en-GB" altLang="en-US" sz="4000" dirty="0" err="1">
                <a:latin typeface="Arial" panose="020B0604020202020204" pitchFamily="34" charset="0"/>
              </a:rPr>
              <a:t>llafaredd</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Opportunities to promote </a:t>
            </a:r>
            <a:r>
              <a:rPr lang="en-GB" altLang="en-US" sz="4000" dirty="0" err="1">
                <a:solidFill>
                  <a:srgbClr val="0070C0"/>
                </a:solidFill>
                <a:latin typeface="Arial" panose="020B0604020202020204" pitchFamily="34" charset="0"/>
              </a:rPr>
              <a:t>oracy</a:t>
            </a:r>
            <a:endParaRPr lang="en-GB" altLang="en-US" sz="4000" i="1" dirty="0">
              <a:solidFill>
                <a:srgbClr val="0070C0"/>
              </a:solidFill>
            </a:endParaRPr>
          </a:p>
        </p:txBody>
      </p:sp>
      <p:sp>
        <p:nvSpPr>
          <p:cNvPr id="33795" name="Content Placeholder 2"/>
          <p:cNvSpPr>
            <a:spLocks noGrp="1"/>
          </p:cNvSpPr>
          <p:nvPr>
            <p:ph sz="half" idx="1"/>
          </p:nvPr>
        </p:nvSpPr>
        <p:spPr>
          <a:xfrm>
            <a:off x="457200" y="1916832"/>
            <a:ext cx="4038600" cy="3672756"/>
          </a:xfrm>
        </p:spPr>
        <p:txBody>
          <a:bodyPr>
            <a:normAutofit/>
          </a:bodyPr>
          <a:lstStyle/>
          <a:p>
            <a:pPr eaLnBrk="1" hangingPunct="1"/>
            <a:r>
              <a:rPr lang="en-GB" altLang="en-US" sz="3200" dirty="0" err="1"/>
              <a:t>Cymryd</a:t>
            </a:r>
            <a:r>
              <a:rPr lang="en-GB" altLang="en-US" sz="3200" dirty="0"/>
              <a:t> </a:t>
            </a:r>
            <a:r>
              <a:rPr lang="en-GB" altLang="en-US" sz="3200" dirty="0" err="1"/>
              <a:t>tro</a:t>
            </a:r>
            <a:r>
              <a:rPr lang="en-GB" altLang="en-US" sz="3200" dirty="0"/>
              <a:t>;</a:t>
            </a:r>
          </a:p>
          <a:p>
            <a:pPr eaLnBrk="1" hangingPunct="1"/>
            <a:r>
              <a:rPr lang="en-GB" altLang="en-US" sz="3200" dirty="0" err="1"/>
              <a:t>Cwestiynu</a:t>
            </a:r>
            <a:r>
              <a:rPr lang="en-GB" altLang="en-US" sz="3200" dirty="0"/>
              <a:t> ac </a:t>
            </a:r>
            <a:r>
              <a:rPr lang="en-GB" altLang="en-US" sz="3200" dirty="0" err="1"/>
              <a:t>ateb</a:t>
            </a:r>
            <a:r>
              <a:rPr lang="en-GB" altLang="en-US" sz="3200" dirty="0"/>
              <a:t>;</a:t>
            </a:r>
          </a:p>
          <a:p>
            <a:pPr eaLnBrk="1" hangingPunct="1"/>
            <a:r>
              <a:rPr lang="en-GB" altLang="en-US" sz="3200" dirty="0" err="1"/>
              <a:t>Croesawu</a:t>
            </a:r>
            <a:r>
              <a:rPr lang="en-GB" altLang="en-US" sz="3200" dirty="0"/>
              <a:t> ac </a:t>
            </a:r>
            <a:r>
              <a:rPr lang="en-GB" altLang="en-US" sz="3200" dirty="0" err="1"/>
              <a:t>ymateb</a:t>
            </a:r>
            <a:r>
              <a:rPr lang="en-GB" altLang="en-US" sz="3200" dirty="0"/>
              <a:t>;</a:t>
            </a:r>
          </a:p>
        </p:txBody>
      </p:sp>
      <p:sp>
        <p:nvSpPr>
          <p:cNvPr id="33796" name="Content Placeholder 3"/>
          <p:cNvSpPr>
            <a:spLocks noGrp="1"/>
          </p:cNvSpPr>
          <p:nvPr>
            <p:ph sz="half" idx="2"/>
          </p:nvPr>
        </p:nvSpPr>
        <p:spPr>
          <a:xfrm>
            <a:off x="4648200" y="1916832"/>
            <a:ext cx="4495800" cy="3672756"/>
          </a:xfrm>
        </p:spPr>
        <p:txBody>
          <a:bodyPr>
            <a:noAutofit/>
          </a:bodyPr>
          <a:lstStyle/>
          <a:p>
            <a:pPr eaLnBrk="1" hangingPunct="1"/>
            <a:r>
              <a:rPr lang="en-GB" altLang="en-US" sz="3000" dirty="0">
                <a:solidFill>
                  <a:srgbClr val="0070C0"/>
                </a:solidFill>
              </a:rPr>
              <a:t>Taking turns;</a:t>
            </a:r>
          </a:p>
          <a:p>
            <a:pPr eaLnBrk="1" hangingPunct="1"/>
            <a:r>
              <a:rPr lang="en-GB" altLang="en-US" sz="3000" dirty="0">
                <a:solidFill>
                  <a:srgbClr val="0070C0"/>
                </a:solidFill>
              </a:rPr>
              <a:t>Questioning and answering;</a:t>
            </a:r>
          </a:p>
          <a:p>
            <a:pPr eaLnBrk="1" hangingPunct="1"/>
            <a:r>
              <a:rPr lang="en-GB" altLang="en-US" sz="3000" dirty="0">
                <a:solidFill>
                  <a:srgbClr val="0070C0"/>
                </a:solidFill>
              </a:rPr>
              <a:t>Greeting and responding;</a:t>
            </a:r>
          </a:p>
        </p:txBody>
      </p:sp>
    </p:spTree>
    <p:extLst>
      <p:ext uri="{BB962C8B-B14F-4D97-AF65-F5344CB8AC3E}">
        <p14:creationId xmlns:p14="http://schemas.microsoft.com/office/powerpoint/2010/main" val="2904272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6C0745C-2746-1C27-4509-345E822F77AF}"/>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a:xfrm>
            <a:off x="628650" y="404665"/>
            <a:ext cx="7886700" cy="936104"/>
          </a:xfrm>
        </p:spPr>
        <p:txBody>
          <a:bodyPr>
            <a:noAutofit/>
          </a:bodyPr>
          <a:lstStyle/>
          <a:p>
            <a:r>
              <a:rPr lang="en-GB" altLang="en-US" sz="4000" dirty="0" err="1">
                <a:latin typeface="Arial" panose="020B0604020202020204" pitchFamily="34" charset="0"/>
              </a:rPr>
              <a:t>Cyfleoedd</a:t>
            </a:r>
            <a:r>
              <a:rPr lang="en-GB" altLang="en-US" sz="4000" dirty="0">
                <a:latin typeface="Arial" panose="020B0604020202020204" pitchFamily="34" charset="0"/>
              </a:rPr>
              <a:t> </a:t>
            </a:r>
            <a:r>
              <a:rPr lang="en-GB" altLang="en-US" sz="4000" dirty="0" err="1">
                <a:latin typeface="Arial" panose="020B0604020202020204" pitchFamily="34" charset="0"/>
              </a:rPr>
              <a:t>i</a:t>
            </a:r>
            <a:r>
              <a:rPr lang="en-GB" altLang="en-US" sz="4000" dirty="0">
                <a:latin typeface="Arial" panose="020B0604020202020204" pitchFamily="34" charset="0"/>
              </a:rPr>
              <a:t> </a:t>
            </a:r>
            <a:r>
              <a:rPr lang="en-GB" altLang="en-US" sz="4000" dirty="0" err="1">
                <a:latin typeface="Arial" panose="020B0604020202020204" pitchFamily="34" charset="0"/>
              </a:rPr>
              <a:t>hyrwyddo</a:t>
            </a:r>
            <a:r>
              <a:rPr lang="en-GB" altLang="en-US" sz="4000" dirty="0">
                <a:latin typeface="Arial" panose="020B0604020202020204" pitchFamily="34" charset="0"/>
              </a:rPr>
              <a:t> </a:t>
            </a:r>
            <a:r>
              <a:rPr lang="en-GB" altLang="en-US" sz="4000" dirty="0" err="1">
                <a:latin typeface="Arial" panose="020B0604020202020204" pitchFamily="34" charset="0"/>
              </a:rPr>
              <a:t>llafaredd</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Opportunities to promote </a:t>
            </a:r>
            <a:r>
              <a:rPr lang="en-GB" altLang="en-US" sz="4000" dirty="0" err="1">
                <a:solidFill>
                  <a:srgbClr val="0070C0"/>
                </a:solidFill>
                <a:latin typeface="Arial" panose="020B0604020202020204" pitchFamily="34" charset="0"/>
              </a:rPr>
              <a:t>oracy</a:t>
            </a:r>
            <a:endParaRPr lang="en-GB" altLang="en-US" sz="4000" i="1" dirty="0">
              <a:solidFill>
                <a:srgbClr val="0070C0"/>
              </a:solidFill>
            </a:endParaRPr>
          </a:p>
        </p:txBody>
      </p:sp>
      <p:sp>
        <p:nvSpPr>
          <p:cNvPr id="33795" name="Content Placeholder 2"/>
          <p:cNvSpPr>
            <a:spLocks noGrp="1"/>
          </p:cNvSpPr>
          <p:nvPr>
            <p:ph sz="half" idx="1"/>
          </p:nvPr>
        </p:nvSpPr>
        <p:spPr>
          <a:xfrm>
            <a:off x="457200" y="1772816"/>
            <a:ext cx="4038600" cy="3816772"/>
          </a:xfrm>
        </p:spPr>
        <p:txBody>
          <a:bodyPr>
            <a:normAutofit/>
          </a:bodyPr>
          <a:lstStyle/>
          <a:p>
            <a:pPr eaLnBrk="1" hangingPunct="1"/>
            <a:r>
              <a:rPr lang="en-GB" altLang="en-US" sz="3200" dirty="0" err="1"/>
              <a:t>Ciwiau</a:t>
            </a:r>
            <a:r>
              <a:rPr lang="en-GB" altLang="en-US" sz="3200" dirty="0"/>
              <a:t> </a:t>
            </a:r>
            <a:r>
              <a:rPr lang="en-GB" altLang="en-US" sz="3200" dirty="0" err="1"/>
              <a:t>heb</a:t>
            </a:r>
            <a:r>
              <a:rPr lang="en-GB" altLang="en-US" sz="3200" dirty="0"/>
              <a:t> </a:t>
            </a:r>
            <a:r>
              <a:rPr lang="en-GB" altLang="en-US" sz="3200" dirty="0" err="1"/>
              <a:t>eiriau</a:t>
            </a:r>
            <a:r>
              <a:rPr lang="en-GB" altLang="en-US" sz="3200" dirty="0"/>
              <a:t>;</a:t>
            </a:r>
          </a:p>
          <a:p>
            <a:pPr eaLnBrk="1" hangingPunct="1"/>
            <a:r>
              <a:rPr lang="en-GB" altLang="en-US" sz="3200" dirty="0"/>
              <a:t>Sut </a:t>
            </a:r>
            <a:r>
              <a:rPr lang="en-GB" altLang="en-US" sz="3200" dirty="0" err="1"/>
              <a:t>i</a:t>
            </a:r>
            <a:r>
              <a:rPr lang="en-GB" altLang="en-US" sz="3200" dirty="0"/>
              <a:t> </a:t>
            </a:r>
            <a:r>
              <a:rPr lang="en-GB" altLang="en-US" sz="3200" dirty="0" err="1"/>
              <a:t>wrando</a:t>
            </a:r>
            <a:r>
              <a:rPr lang="en-GB" altLang="en-US" sz="3200" dirty="0"/>
              <a:t>;</a:t>
            </a:r>
          </a:p>
          <a:p>
            <a:pPr eaLnBrk="1" hangingPunct="1"/>
            <a:r>
              <a:rPr lang="en-GB" altLang="en-US" sz="3200" dirty="0"/>
              <a:t>Sut </a:t>
            </a:r>
            <a:r>
              <a:rPr lang="en-GB" altLang="en-US" sz="3200" dirty="0" err="1"/>
              <a:t>i</a:t>
            </a:r>
            <a:r>
              <a:rPr lang="en-GB" altLang="en-US" sz="3200" dirty="0"/>
              <a:t> </a:t>
            </a:r>
            <a:r>
              <a:rPr lang="en-GB" altLang="en-US" sz="3200" dirty="0" err="1"/>
              <a:t>siarad</a:t>
            </a:r>
            <a:r>
              <a:rPr lang="en-GB" altLang="en-US" sz="3200" dirty="0"/>
              <a:t>.</a:t>
            </a:r>
          </a:p>
        </p:txBody>
      </p:sp>
      <p:sp>
        <p:nvSpPr>
          <p:cNvPr id="33796" name="Content Placeholder 3"/>
          <p:cNvSpPr>
            <a:spLocks noGrp="1"/>
          </p:cNvSpPr>
          <p:nvPr>
            <p:ph sz="half" idx="2"/>
          </p:nvPr>
        </p:nvSpPr>
        <p:spPr>
          <a:xfrm>
            <a:off x="4648200" y="1772816"/>
            <a:ext cx="4495800" cy="3816772"/>
          </a:xfrm>
        </p:spPr>
        <p:txBody>
          <a:bodyPr>
            <a:noAutofit/>
          </a:bodyPr>
          <a:lstStyle/>
          <a:p>
            <a:pPr eaLnBrk="1" hangingPunct="1"/>
            <a:r>
              <a:rPr lang="en-GB" altLang="en-US" sz="3000" dirty="0">
                <a:solidFill>
                  <a:srgbClr val="0070C0"/>
                </a:solidFill>
              </a:rPr>
              <a:t>Non-verbal cues;</a:t>
            </a:r>
          </a:p>
          <a:p>
            <a:pPr eaLnBrk="1" hangingPunct="1"/>
            <a:r>
              <a:rPr lang="en-GB" altLang="en-US" sz="3000" dirty="0">
                <a:solidFill>
                  <a:srgbClr val="0070C0"/>
                </a:solidFill>
              </a:rPr>
              <a:t>How to listen;</a:t>
            </a:r>
          </a:p>
          <a:p>
            <a:pPr eaLnBrk="1" hangingPunct="1"/>
            <a:r>
              <a:rPr lang="en-GB" altLang="en-US" sz="3000" dirty="0">
                <a:solidFill>
                  <a:srgbClr val="0070C0"/>
                </a:solidFill>
              </a:rPr>
              <a:t>How to speak.</a:t>
            </a:r>
          </a:p>
        </p:txBody>
      </p:sp>
    </p:spTree>
    <p:extLst>
      <p:ext uri="{BB962C8B-B14F-4D97-AF65-F5344CB8AC3E}">
        <p14:creationId xmlns:p14="http://schemas.microsoft.com/office/powerpoint/2010/main" val="13773596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AF70D0-BC08-2A0B-B5B4-E1C60DBFC504}"/>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p:txBody>
          <a:bodyPr>
            <a:normAutofit/>
          </a:bodyPr>
          <a:lstStyle/>
          <a:p>
            <a:r>
              <a:rPr lang="en-GB" altLang="en-US" sz="3600" dirty="0" err="1">
                <a:latin typeface="Arial" panose="020B0604020202020204" pitchFamily="34" charset="0"/>
              </a:rPr>
              <a:t>Ymarfer</a:t>
            </a:r>
            <a:r>
              <a:rPr lang="en-GB" altLang="en-US" sz="3600" dirty="0">
                <a:latin typeface="Arial" panose="020B0604020202020204" pitchFamily="34" charset="0"/>
              </a:rPr>
              <a:t> </a:t>
            </a:r>
            <a:r>
              <a:rPr lang="en-GB" altLang="en-US" sz="3600" dirty="0" err="1">
                <a:latin typeface="Arial" panose="020B0604020202020204" pitchFamily="34" charset="0"/>
              </a:rPr>
              <a:t>wrth</a:t>
            </a:r>
            <a:r>
              <a:rPr lang="en-GB" altLang="en-US" sz="3600" dirty="0">
                <a:latin typeface="Arial" panose="020B0604020202020204" pitchFamily="34" charset="0"/>
              </a:rPr>
              <a:t> </a:t>
            </a:r>
            <a:r>
              <a:rPr lang="en-GB" altLang="en-US" sz="3600" dirty="0" err="1">
                <a:latin typeface="Arial" panose="020B0604020202020204" pitchFamily="34" charset="0"/>
              </a:rPr>
              <a:t>sgwrsio</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Practising when conversing</a:t>
            </a:r>
            <a:endParaRPr lang="en-GB" altLang="en-US" sz="3600" i="1" dirty="0">
              <a:solidFill>
                <a:srgbClr val="0070C0"/>
              </a:solidFill>
            </a:endParaRPr>
          </a:p>
        </p:txBody>
      </p:sp>
      <p:sp>
        <p:nvSpPr>
          <p:cNvPr id="3" name="TextBox 2"/>
          <p:cNvSpPr txBox="1"/>
          <p:nvPr/>
        </p:nvSpPr>
        <p:spPr>
          <a:xfrm flipH="1">
            <a:off x="4805114" y="2708920"/>
            <a:ext cx="4159374" cy="1384995"/>
          </a:xfrm>
          <a:prstGeom prst="rect">
            <a:avLst/>
          </a:prstGeom>
          <a:noFill/>
        </p:spPr>
        <p:txBody>
          <a:bodyPr wrap="square" rtlCol="0">
            <a:spAutoFit/>
          </a:bodyPr>
          <a:lstStyle/>
          <a:p>
            <a:r>
              <a:rPr lang="en-GB" sz="2800" dirty="0">
                <a:latin typeface="Arial" panose="020B0604020202020204" pitchFamily="34" charset="0"/>
              </a:rPr>
              <a:t>Beth </a:t>
            </a:r>
            <a:r>
              <a:rPr lang="en-GB" sz="2800" dirty="0" err="1">
                <a:latin typeface="Arial" panose="020B0604020202020204" pitchFamily="34" charset="0"/>
              </a:rPr>
              <a:t>sy’n</a:t>
            </a:r>
            <a:r>
              <a:rPr lang="en-GB" sz="2800" dirty="0">
                <a:latin typeface="Arial" panose="020B0604020202020204" pitchFamily="34" charset="0"/>
              </a:rPr>
              <a:t> </a:t>
            </a:r>
            <a:r>
              <a:rPr lang="en-GB" sz="2800" dirty="0" err="1">
                <a:latin typeface="Arial" panose="020B0604020202020204" pitchFamily="34" charset="0"/>
              </a:rPr>
              <a:t>digwydd</a:t>
            </a:r>
            <a:r>
              <a:rPr lang="en-GB" sz="2800" dirty="0">
                <a:latin typeface="Arial" panose="020B0604020202020204" pitchFamily="34" charset="0"/>
              </a:rPr>
              <a:t> </a:t>
            </a:r>
            <a:r>
              <a:rPr lang="en-GB" sz="2800" dirty="0" err="1">
                <a:latin typeface="Arial" panose="020B0604020202020204" pitchFamily="34" charset="0"/>
              </a:rPr>
              <a:t>yma</a:t>
            </a:r>
            <a:r>
              <a:rPr lang="en-GB" sz="2800" dirty="0">
                <a:latin typeface="Arial" panose="020B0604020202020204" pitchFamily="34" charset="0"/>
              </a:rPr>
              <a:t>?</a:t>
            </a:r>
          </a:p>
          <a:p>
            <a:endParaRPr lang="en-GB" sz="2800" dirty="0">
              <a:latin typeface="Arial" panose="020B0604020202020204" pitchFamily="34" charset="0"/>
            </a:endParaRPr>
          </a:p>
          <a:p>
            <a:r>
              <a:rPr lang="en-GB" sz="2800" dirty="0">
                <a:solidFill>
                  <a:srgbClr val="0070C0"/>
                </a:solidFill>
                <a:latin typeface="Arial" panose="020B0604020202020204" pitchFamily="34" charset="0"/>
              </a:rPr>
              <a:t>What is happening here?</a:t>
            </a:r>
          </a:p>
        </p:txBody>
      </p:sp>
      <p:pic>
        <p:nvPicPr>
          <p:cNvPr id="12" name="Content Placeholder 11">
            <a:extLst>
              <a:ext uri="{FF2B5EF4-FFF2-40B4-BE49-F238E27FC236}">
                <a16:creationId xmlns:a16="http://schemas.microsoft.com/office/drawing/2014/main" id="{3934EBB5-20A7-F5C8-386C-23EF04192037}"/>
              </a:ext>
            </a:extLst>
          </p:cNvPr>
          <p:cNvPicPr>
            <a:picLocks noGrp="1" noChangeAspect="1"/>
          </p:cNvPicPr>
          <p:nvPr>
            <p:ph sz="half" idx="1"/>
          </p:nvPr>
        </p:nvPicPr>
        <p:blipFill>
          <a:blip r:embed="rId3"/>
          <a:stretch>
            <a:fillRect/>
          </a:stretch>
        </p:blipFill>
        <p:spPr>
          <a:xfrm>
            <a:off x="467544" y="1844824"/>
            <a:ext cx="4104456" cy="3600400"/>
          </a:xfrm>
          <a:prstGeom prst="rect">
            <a:avLst/>
          </a:prstGeom>
        </p:spPr>
      </p:pic>
    </p:spTree>
    <p:extLst>
      <p:ext uri="{BB962C8B-B14F-4D97-AF65-F5344CB8AC3E}">
        <p14:creationId xmlns:p14="http://schemas.microsoft.com/office/powerpoint/2010/main" val="39496503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5F06E4B-C714-BF1E-590A-E9AFEBA2E221}"/>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p:txBody>
          <a:bodyPr>
            <a:normAutofit/>
          </a:bodyPr>
          <a:lstStyle/>
          <a:p>
            <a:r>
              <a:rPr lang="en-GB" altLang="en-US" sz="4000" dirty="0" err="1">
                <a:latin typeface="Arial" panose="020B0604020202020204" pitchFamily="34" charset="0"/>
              </a:rPr>
              <a:t>Gweithio</a:t>
            </a:r>
            <a:r>
              <a:rPr lang="en-GB" altLang="en-US" sz="4000" dirty="0">
                <a:latin typeface="Arial" panose="020B0604020202020204" pitchFamily="34" charset="0"/>
              </a:rPr>
              <a:t> </a:t>
            </a:r>
            <a:r>
              <a:rPr lang="en-GB" altLang="en-US" sz="4000" dirty="0" err="1">
                <a:latin typeface="Arial" panose="020B0604020202020204" pitchFamily="34" charset="0"/>
              </a:rPr>
              <a:t>ar</a:t>
            </a:r>
            <a:r>
              <a:rPr lang="en-GB" altLang="en-US" sz="4000" dirty="0">
                <a:latin typeface="Arial" panose="020B0604020202020204" pitchFamily="34" charset="0"/>
              </a:rPr>
              <a:t> y </a:t>
            </a:r>
            <a:r>
              <a:rPr lang="en-GB" altLang="en-US" sz="4000" dirty="0" err="1">
                <a:latin typeface="Arial" panose="020B0604020202020204" pitchFamily="34" charset="0"/>
              </a:rPr>
              <a:t>cyd</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Collaborative work</a:t>
            </a:r>
            <a:endParaRPr lang="en-GB" altLang="en-US" sz="4000" i="1" dirty="0">
              <a:solidFill>
                <a:srgbClr val="0070C0"/>
              </a:solidFill>
            </a:endParaRPr>
          </a:p>
        </p:txBody>
      </p:sp>
      <p:sp>
        <p:nvSpPr>
          <p:cNvPr id="33795" name="Content Placeholder 2"/>
          <p:cNvSpPr>
            <a:spLocks noGrp="1"/>
          </p:cNvSpPr>
          <p:nvPr>
            <p:ph sz="half" idx="1"/>
          </p:nvPr>
        </p:nvSpPr>
        <p:spPr>
          <a:xfrm>
            <a:off x="457200" y="2420888"/>
            <a:ext cx="4038600" cy="3168700"/>
          </a:xfrm>
        </p:spPr>
        <p:txBody>
          <a:bodyPr>
            <a:normAutofit/>
          </a:bodyPr>
          <a:lstStyle/>
          <a:p>
            <a:pPr eaLnBrk="1" hangingPunct="1"/>
            <a:r>
              <a:rPr lang="en-GB" altLang="en-US" dirty="0"/>
              <a:t>Ac </a:t>
            </a:r>
            <a:r>
              <a:rPr lang="en-GB" altLang="en-US" dirty="0" err="1"/>
              <a:t>yma</a:t>
            </a:r>
            <a:r>
              <a:rPr lang="en-GB" altLang="en-US" dirty="0"/>
              <a:t>?</a:t>
            </a:r>
          </a:p>
          <a:p>
            <a:pPr eaLnBrk="1" hangingPunct="1"/>
            <a:endParaRPr lang="en-GB" altLang="en-US" dirty="0"/>
          </a:p>
          <a:p>
            <a:pPr eaLnBrk="1" hangingPunct="1"/>
            <a:r>
              <a:rPr lang="en-GB" altLang="en-US" dirty="0">
                <a:solidFill>
                  <a:srgbClr val="0070C0"/>
                </a:solidFill>
              </a:rPr>
              <a:t>And here?</a:t>
            </a:r>
          </a:p>
        </p:txBody>
      </p:sp>
      <p:pic>
        <p:nvPicPr>
          <p:cNvPr id="3" name="Picture 2">
            <a:extLst>
              <a:ext uri="{FF2B5EF4-FFF2-40B4-BE49-F238E27FC236}">
                <a16:creationId xmlns:a16="http://schemas.microsoft.com/office/drawing/2014/main" id="{F85C68E9-0CC5-39AB-03A3-C52BBD92F18F}"/>
              </a:ext>
            </a:extLst>
          </p:cNvPr>
          <p:cNvPicPr>
            <a:picLocks noChangeAspect="1"/>
          </p:cNvPicPr>
          <p:nvPr/>
        </p:nvPicPr>
        <p:blipFill>
          <a:blip r:embed="rId3"/>
          <a:stretch>
            <a:fillRect/>
          </a:stretch>
        </p:blipFill>
        <p:spPr>
          <a:xfrm>
            <a:off x="3563888" y="1832997"/>
            <a:ext cx="4951462" cy="3523793"/>
          </a:xfrm>
          <a:prstGeom prst="rect">
            <a:avLst/>
          </a:prstGeom>
        </p:spPr>
      </p:pic>
    </p:spTree>
    <p:extLst>
      <p:ext uri="{BB962C8B-B14F-4D97-AF65-F5344CB8AC3E}">
        <p14:creationId xmlns:p14="http://schemas.microsoft.com/office/powerpoint/2010/main" val="8455384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F718E81-2C81-F960-59C6-C28C692F2686}"/>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a:xfrm>
            <a:off x="107504" y="457200"/>
            <a:ext cx="3672408" cy="1315616"/>
          </a:xfrm>
        </p:spPr>
        <p:txBody>
          <a:bodyPr>
            <a:normAutofit fontScale="90000"/>
          </a:bodyPr>
          <a:lstStyle/>
          <a:p>
            <a:r>
              <a:rPr lang="en-GB" altLang="en-US" sz="4400" dirty="0" err="1">
                <a:latin typeface="Arial" panose="020B0604020202020204" pitchFamily="34" charset="0"/>
              </a:rPr>
              <a:t>Datblygu</a:t>
            </a:r>
            <a:r>
              <a:rPr lang="en-GB" altLang="en-US" sz="4400" dirty="0">
                <a:latin typeface="Arial" panose="020B0604020202020204" pitchFamily="34" charset="0"/>
              </a:rPr>
              <a:t> </a:t>
            </a:r>
            <a:r>
              <a:rPr lang="en-GB" altLang="en-US" sz="4400" dirty="0" err="1">
                <a:latin typeface="Arial" panose="020B0604020202020204" pitchFamily="34" charset="0"/>
              </a:rPr>
              <a:t>naratif</a:t>
            </a:r>
            <a:br>
              <a:rPr lang="en-GB" altLang="en-US" sz="3600" dirty="0">
                <a:latin typeface="Arial" panose="020B0604020202020204" pitchFamily="34" charset="0"/>
              </a:rPr>
            </a:br>
            <a:endParaRPr lang="en-GB" altLang="en-US" sz="3600" i="1" dirty="0">
              <a:solidFill>
                <a:srgbClr val="0070C0"/>
              </a:solidFill>
            </a:endParaRPr>
          </a:p>
        </p:txBody>
      </p:sp>
      <p:sp>
        <p:nvSpPr>
          <p:cNvPr id="2" name="Content Placeholder 1"/>
          <p:cNvSpPr>
            <a:spLocks noGrp="1"/>
          </p:cNvSpPr>
          <p:nvPr>
            <p:ph idx="1"/>
          </p:nvPr>
        </p:nvSpPr>
        <p:spPr>
          <a:xfrm>
            <a:off x="3876914" y="620688"/>
            <a:ext cx="5159582" cy="4916017"/>
          </a:xfrm>
        </p:spPr>
        <p:txBody>
          <a:bodyPr>
            <a:noAutofit/>
          </a:bodyPr>
          <a:lstStyle/>
          <a:p>
            <a:r>
              <a:rPr lang="en-GB" sz="2700" dirty="0"/>
              <a:t>Mae </a:t>
            </a:r>
            <a:r>
              <a:rPr lang="en-GB" sz="2700" dirty="0" err="1"/>
              <a:t>sgiliau</a:t>
            </a:r>
            <a:r>
              <a:rPr lang="en-GB" sz="2700" dirty="0"/>
              <a:t> </a:t>
            </a:r>
            <a:r>
              <a:rPr lang="en-GB" sz="2700" dirty="0" err="1"/>
              <a:t>naratif</a:t>
            </a:r>
            <a:r>
              <a:rPr lang="en-GB" sz="2700" dirty="0"/>
              <a:t> </a:t>
            </a:r>
            <a:r>
              <a:rPr lang="en-GB" sz="2700" dirty="0" err="1"/>
              <a:t>yn</a:t>
            </a:r>
            <a:r>
              <a:rPr lang="en-GB" sz="2700" dirty="0"/>
              <a:t> </a:t>
            </a:r>
            <a:r>
              <a:rPr lang="en-GB" sz="2700" dirty="0" err="1"/>
              <a:t>rhan</a:t>
            </a:r>
            <a:r>
              <a:rPr lang="en-GB" sz="2700" dirty="0"/>
              <a:t> </a:t>
            </a:r>
            <a:r>
              <a:rPr lang="en-GB" sz="2700" dirty="0" err="1"/>
              <a:t>gymhleth</a:t>
            </a:r>
            <a:r>
              <a:rPr lang="en-GB" sz="2700" dirty="0"/>
              <a:t> a </a:t>
            </a:r>
            <a:r>
              <a:rPr lang="en-GB" sz="2700" dirty="0" err="1"/>
              <a:t>phwysig</a:t>
            </a:r>
            <a:r>
              <a:rPr lang="en-GB" sz="2700" dirty="0"/>
              <a:t> o </a:t>
            </a:r>
            <a:r>
              <a:rPr lang="en-GB" sz="2700" dirty="0" err="1"/>
              <a:t>gyfathrebu</a:t>
            </a:r>
            <a:r>
              <a:rPr lang="en-GB" sz="2700" dirty="0"/>
              <a:t>:</a:t>
            </a:r>
          </a:p>
          <a:p>
            <a:pPr marL="0" indent="0">
              <a:buNone/>
            </a:pPr>
            <a:r>
              <a:rPr lang="en-GB" sz="2700" dirty="0"/>
              <a:t>- ail-</a:t>
            </a:r>
            <a:r>
              <a:rPr lang="en-GB" sz="2700" dirty="0" err="1"/>
              <a:t>ddweud</a:t>
            </a:r>
            <a:r>
              <a:rPr lang="en-GB" sz="2700" dirty="0"/>
              <a:t> </a:t>
            </a:r>
            <a:r>
              <a:rPr lang="en-GB" sz="2700" dirty="0" err="1"/>
              <a:t>digwyddiadau</a:t>
            </a:r>
            <a:r>
              <a:rPr lang="en-GB" sz="2700" dirty="0"/>
              <a:t>;</a:t>
            </a:r>
          </a:p>
          <a:p>
            <a:pPr>
              <a:buFontTx/>
              <a:buChar char="-"/>
            </a:pPr>
            <a:r>
              <a:rPr lang="en-GB" sz="2700" dirty="0" err="1"/>
              <a:t>dweud</a:t>
            </a:r>
            <a:r>
              <a:rPr lang="en-GB" sz="2700" dirty="0"/>
              <a:t> </a:t>
            </a:r>
            <a:r>
              <a:rPr lang="en-GB" sz="2700" dirty="0" err="1"/>
              <a:t>wrth</a:t>
            </a:r>
            <a:r>
              <a:rPr lang="en-GB" sz="2700" dirty="0"/>
              <a:t> </a:t>
            </a:r>
            <a:r>
              <a:rPr lang="en-GB" sz="2700" dirty="0" err="1"/>
              <a:t>eraill</a:t>
            </a:r>
            <a:r>
              <a:rPr lang="en-GB" sz="2700" dirty="0"/>
              <a:t> am </a:t>
            </a:r>
            <a:r>
              <a:rPr lang="en-GB" sz="2700" dirty="0" err="1"/>
              <a:t>ein</a:t>
            </a:r>
            <a:r>
              <a:rPr lang="en-GB" sz="2700" dirty="0"/>
              <a:t> </a:t>
            </a:r>
            <a:r>
              <a:rPr lang="en-GB" sz="2700" dirty="0" err="1"/>
              <a:t>hunain</a:t>
            </a:r>
            <a:r>
              <a:rPr lang="en-GB" sz="2700" dirty="0"/>
              <a:t>;</a:t>
            </a:r>
          </a:p>
          <a:p>
            <a:pPr>
              <a:buFontTx/>
              <a:buChar char="-"/>
            </a:pPr>
            <a:r>
              <a:rPr lang="en-GB" sz="2700" dirty="0" err="1"/>
              <a:t>rhoi</a:t>
            </a:r>
            <a:r>
              <a:rPr lang="en-GB" sz="2700" dirty="0"/>
              <a:t> </a:t>
            </a:r>
            <a:r>
              <a:rPr lang="en-GB" sz="2700" dirty="0" err="1"/>
              <a:t>cyfarwyddiadau</a:t>
            </a:r>
            <a:r>
              <a:rPr lang="en-GB" sz="2700" dirty="0"/>
              <a:t>;</a:t>
            </a:r>
          </a:p>
          <a:p>
            <a:pPr>
              <a:buFontTx/>
              <a:buChar char="-"/>
            </a:pPr>
            <a:r>
              <a:rPr lang="en-GB" sz="2700" dirty="0" err="1"/>
              <a:t>adrodd</a:t>
            </a:r>
            <a:r>
              <a:rPr lang="en-GB" sz="2700" dirty="0"/>
              <a:t> – </a:t>
            </a:r>
            <a:r>
              <a:rPr lang="en-GB" sz="2700" dirty="0" err="1"/>
              <a:t>perswadio</a:t>
            </a:r>
            <a:r>
              <a:rPr lang="en-GB" sz="2700" dirty="0"/>
              <a:t> – </a:t>
            </a:r>
            <a:r>
              <a:rPr lang="en-GB" sz="2700" dirty="0" err="1"/>
              <a:t>disgrifio</a:t>
            </a:r>
            <a:r>
              <a:rPr lang="en-GB" sz="2700" dirty="0"/>
              <a:t>;</a:t>
            </a:r>
          </a:p>
          <a:p>
            <a:pPr marL="0" indent="0">
              <a:buNone/>
            </a:pPr>
            <a:r>
              <a:rPr lang="en-GB" sz="2700" dirty="0"/>
              <a:t>-  </a:t>
            </a:r>
            <a:r>
              <a:rPr lang="en-GB" sz="2700" dirty="0" err="1"/>
              <a:t>deall</a:t>
            </a:r>
            <a:r>
              <a:rPr lang="en-GB" sz="2700" dirty="0"/>
              <a:t> </a:t>
            </a:r>
            <a:r>
              <a:rPr lang="en-GB" sz="2700" dirty="0" err="1"/>
              <a:t>beth</a:t>
            </a:r>
            <a:r>
              <a:rPr lang="en-GB" sz="2700" dirty="0"/>
              <a:t> </a:t>
            </a:r>
            <a:r>
              <a:rPr lang="en-GB" sz="2700" dirty="0" err="1"/>
              <a:t>sydd</a:t>
            </a:r>
            <a:r>
              <a:rPr lang="en-GB" sz="2700" dirty="0"/>
              <a:t> </a:t>
            </a:r>
            <a:r>
              <a:rPr lang="en-GB" sz="2700" dirty="0" err="1"/>
              <a:t>wedi</a:t>
            </a:r>
            <a:r>
              <a:rPr lang="en-GB" sz="2700" dirty="0"/>
              <a:t> </a:t>
            </a:r>
            <a:r>
              <a:rPr lang="en-GB" sz="2700" dirty="0" err="1"/>
              <a:t>cael</a:t>
            </a:r>
            <a:r>
              <a:rPr lang="en-GB" sz="2700" dirty="0"/>
              <a:t> </a:t>
            </a:r>
            <a:r>
              <a:rPr lang="en-GB" sz="2700" dirty="0" err="1"/>
              <a:t>ei</a:t>
            </a:r>
            <a:r>
              <a:rPr lang="en-GB" sz="2700" dirty="0"/>
              <a:t> </a:t>
            </a:r>
            <a:r>
              <a:rPr lang="en-GB" sz="2700" dirty="0" err="1"/>
              <a:t>ddarllen</a:t>
            </a:r>
            <a:r>
              <a:rPr lang="en-GB" sz="2700" dirty="0"/>
              <a:t>;</a:t>
            </a:r>
          </a:p>
          <a:p>
            <a:pPr marL="0" indent="0">
              <a:buNone/>
            </a:pPr>
            <a:r>
              <a:rPr lang="en-GB" sz="2700" dirty="0"/>
              <a:t>-  </a:t>
            </a:r>
            <a:r>
              <a:rPr lang="en-GB" sz="2700" dirty="0" err="1"/>
              <a:t>difyrru</a:t>
            </a:r>
            <a:r>
              <a:rPr lang="en-GB" sz="2700" dirty="0"/>
              <a:t>.</a:t>
            </a:r>
          </a:p>
        </p:txBody>
      </p:sp>
      <p:sp>
        <p:nvSpPr>
          <p:cNvPr id="33796" name="Content Placeholder 3"/>
          <p:cNvSpPr>
            <a:spLocks noGrp="1"/>
          </p:cNvSpPr>
          <p:nvPr>
            <p:ph type="body" sz="half" idx="2"/>
          </p:nvPr>
        </p:nvSpPr>
        <p:spPr/>
        <p:txBody>
          <a:bodyPr>
            <a:noAutofit/>
          </a:bodyPr>
          <a:lstStyle/>
          <a:p>
            <a:endParaRPr lang="en-GB" sz="3200" dirty="0"/>
          </a:p>
        </p:txBody>
      </p:sp>
      <p:pic>
        <p:nvPicPr>
          <p:cNvPr id="3" name="Picture 2">
            <a:extLst>
              <a:ext uri="{FF2B5EF4-FFF2-40B4-BE49-F238E27FC236}">
                <a16:creationId xmlns:a16="http://schemas.microsoft.com/office/drawing/2014/main" id="{1CE8AF8A-46ED-6F08-9EAA-23ABCF50F3BE}"/>
              </a:ext>
            </a:extLst>
          </p:cNvPr>
          <p:cNvPicPr>
            <a:picLocks noChangeAspect="1"/>
          </p:cNvPicPr>
          <p:nvPr/>
        </p:nvPicPr>
        <p:blipFill>
          <a:blip r:embed="rId3"/>
          <a:stretch>
            <a:fillRect/>
          </a:stretch>
        </p:blipFill>
        <p:spPr>
          <a:xfrm>
            <a:off x="228521" y="1484784"/>
            <a:ext cx="3551391" cy="4916016"/>
          </a:xfrm>
          <a:prstGeom prst="rect">
            <a:avLst/>
          </a:prstGeom>
        </p:spPr>
      </p:pic>
    </p:spTree>
    <p:extLst>
      <p:ext uri="{BB962C8B-B14F-4D97-AF65-F5344CB8AC3E}">
        <p14:creationId xmlns:p14="http://schemas.microsoft.com/office/powerpoint/2010/main" val="37025217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E70669-863E-F339-8F7C-169F184107BB}"/>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a:xfrm>
            <a:off x="395536" y="457200"/>
            <a:ext cx="3384376" cy="955576"/>
          </a:xfrm>
        </p:spPr>
        <p:txBody>
          <a:bodyPr>
            <a:normAutofit fontScale="90000"/>
          </a:bodyPr>
          <a:lstStyle/>
          <a:p>
            <a:r>
              <a:rPr lang="en-GB" altLang="en-US" sz="4000" dirty="0">
                <a:solidFill>
                  <a:srgbClr val="0070C0"/>
                </a:solidFill>
                <a:latin typeface="Arial" panose="020B0604020202020204" pitchFamily="34" charset="0"/>
              </a:rPr>
              <a:t>Developing narrative</a:t>
            </a:r>
            <a:endParaRPr lang="en-GB" altLang="en-US" sz="4000" i="1" dirty="0">
              <a:solidFill>
                <a:srgbClr val="0070C0"/>
              </a:solidFill>
            </a:endParaRPr>
          </a:p>
        </p:txBody>
      </p:sp>
      <p:sp>
        <p:nvSpPr>
          <p:cNvPr id="2" name="Content Placeholder 1"/>
          <p:cNvSpPr>
            <a:spLocks noGrp="1"/>
          </p:cNvSpPr>
          <p:nvPr>
            <p:ph idx="1"/>
          </p:nvPr>
        </p:nvSpPr>
        <p:spPr>
          <a:xfrm>
            <a:off x="3876914" y="908720"/>
            <a:ext cx="5159582" cy="4952331"/>
          </a:xfrm>
        </p:spPr>
        <p:txBody>
          <a:bodyPr>
            <a:noAutofit/>
          </a:bodyPr>
          <a:lstStyle/>
          <a:p>
            <a:r>
              <a:rPr lang="en-GB" sz="2800" dirty="0">
                <a:solidFill>
                  <a:srgbClr val="0070C0"/>
                </a:solidFill>
              </a:rPr>
              <a:t>Narrative skills are a complex and important part of communication:</a:t>
            </a:r>
          </a:p>
          <a:p>
            <a:pPr>
              <a:buFontTx/>
              <a:buChar char="-"/>
            </a:pPr>
            <a:r>
              <a:rPr lang="en-GB" sz="2800" dirty="0">
                <a:solidFill>
                  <a:srgbClr val="0070C0"/>
                </a:solidFill>
              </a:rPr>
              <a:t>re-tell events;</a:t>
            </a:r>
          </a:p>
          <a:p>
            <a:pPr>
              <a:buFontTx/>
              <a:buChar char="-"/>
            </a:pPr>
            <a:r>
              <a:rPr lang="en-GB" sz="2800" dirty="0">
                <a:solidFill>
                  <a:srgbClr val="0070C0"/>
                </a:solidFill>
              </a:rPr>
              <a:t>tell others about ourselves;</a:t>
            </a:r>
          </a:p>
          <a:p>
            <a:pPr>
              <a:buFontTx/>
              <a:buChar char="-"/>
            </a:pPr>
            <a:r>
              <a:rPr lang="en-GB" sz="2800" dirty="0">
                <a:solidFill>
                  <a:srgbClr val="0070C0"/>
                </a:solidFill>
              </a:rPr>
              <a:t>give instructions;</a:t>
            </a:r>
          </a:p>
          <a:p>
            <a:pPr>
              <a:buFontTx/>
              <a:buChar char="-"/>
            </a:pPr>
            <a:r>
              <a:rPr lang="en-GB" sz="2800" dirty="0">
                <a:solidFill>
                  <a:srgbClr val="0070C0"/>
                </a:solidFill>
              </a:rPr>
              <a:t>report  - persuade  - describe;</a:t>
            </a:r>
          </a:p>
          <a:p>
            <a:pPr>
              <a:buFontTx/>
              <a:buChar char="-"/>
            </a:pPr>
            <a:r>
              <a:rPr lang="en-GB" sz="2800" dirty="0">
                <a:solidFill>
                  <a:srgbClr val="0070C0"/>
                </a:solidFill>
              </a:rPr>
              <a:t>understand what we read;</a:t>
            </a:r>
          </a:p>
          <a:p>
            <a:pPr>
              <a:buFontTx/>
              <a:buChar char="-"/>
            </a:pPr>
            <a:r>
              <a:rPr lang="en-GB" sz="2800" dirty="0">
                <a:solidFill>
                  <a:srgbClr val="0070C0"/>
                </a:solidFill>
              </a:rPr>
              <a:t>entertain.</a:t>
            </a:r>
          </a:p>
        </p:txBody>
      </p:sp>
      <p:pic>
        <p:nvPicPr>
          <p:cNvPr id="3" name="Picture 2">
            <a:extLst>
              <a:ext uri="{FF2B5EF4-FFF2-40B4-BE49-F238E27FC236}">
                <a16:creationId xmlns:a16="http://schemas.microsoft.com/office/drawing/2014/main" id="{F052572C-DC42-5A9F-5DB7-345E3D0F527A}"/>
              </a:ext>
            </a:extLst>
          </p:cNvPr>
          <p:cNvPicPr>
            <a:picLocks noChangeAspect="1"/>
          </p:cNvPicPr>
          <p:nvPr/>
        </p:nvPicPr>
        <p:blipFill>
          <a:blip r:embed="rId3"/>
          <a:stretch>
            <a:fillRect/>
          </a:stretch>
        </p:blipFill>
        <p:spPr>
          <a:xfrm>
            <a:off x="251520" y="1556792"/>
            <a:ext cx="3384377" cy="5091675"/>
          </a:xfrm>
          <a:prstGeom prst="rect">
            <a:avLst/>
          </a:prstGeom>
        </p:spPr>
      </p:pic>
    </p:spTree>
    <p:extLst>
      <p:ext uri="{BB962C8B-B14F-4D97-AF65-F5344CB8AC3E}">
        <p14:creationId xmlns:p14="http://schemas.microsoft.com/office/powerpoint/2010/main" val="27280427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1D037A-5297-7B1A-256A-BA043DAB741C}"/>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Title 1"/>
          <p:cNvSpPr>
            <a:spLocks noGrp="1"/>
          </p:cNvSpPr>
          <p:nvPr>
            <p:ph type="title"/>
          </p:nvPr>
        </p:nvSpPr>
        <p:spPr/>
        <p:txBody>
          <a:bodyPr>
            <a:normAutofit/>
          </a:bodyPr>
          <a:lstStyle/>
          <a:p>
            <a:r>
              <a:rPr lang="en-GB" altLang="en-US" sz="4000" dirty="0" err="1">
                <a:latin typeface="Arial" panose="020B0604020202020204" pitchFamily="34" charset="0"/>
              </a:rPr>
              <a:t>Brwdfrydedd</a:t>
            </a:r>
            <a:r>
              <a:rPr lang="en-GB" altLang="en-US" sz="4000" dirty="0">
                <a:latin typeface="Arial" panose="020B0604020202020204" pitchFamily="34" charset="0"/>
              </a:rPr>
              <a:t> ac </a:t>
            </a:r>
            <a:r>
              <a:rPr lang="en-GB" altLang="en-US" sz="4000" dirty="0" err="1">
                <a:latin typeface="Arial" panose="020B0604020202020204" pitchFamily="34" charset="0"/>
              </a:rPr>
              <a:t>ysgogiad</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Enthusiasm and motivation</a:t>
            </a:r>
            <a:endParaRPr lang="en-GB" altLang="en-US" sz="4000" i="1" dirty="0">
              <a:solidFill>
                <a:srgbClr val="0070C0"/>
              </a:solidFill>
            </a:endParaRPr>
          </a:p>
        </p:txBody>
      </p:sp>
      <p:pic>
        <p:nvPicPr>
          <p:cNvPr id="3" name="Content Placeholder 2"/>
          <p:cNvPicPr>
            <a:picLocks noGrp="1" noChangeAspect="1"/>
          </p:cNvPicPr>
          <p:nvPr>
            <p:ph sz="half" idx="2"/>
          </p:nvPr>
        </p:nvPicPr>
        <p:blipFill>
          <a:blip r:embed="rId3"/>
          <a:stretch>
            <a:fillRect/>
          </a:stretch>
        </p:blipFill>
        <p:spPr>
          <a:xfrm>
            <a:off x="4572000" y="1844825"/>
            <a:ext cx="4392488" cy="4032448"/>
          </a:xfrm>
          <a:prstGeom prst="rect">
            <a:avLst/>
          </a:prstGeom>
        </p:spPr>
      </p:pic>
      <p:pic>
        <p:nvPicPr>
          <p:cNvPr id="9" name="Content Placeholder 8">
            <a:extLst>
              <a:ext uri="{FF2B5EF4-FFF2-40B4-BE49-F238E27FC236}">
                <a16:creationId xmlns:a16="http://schemas.microsoft.com/office/drawing/2014/main" id="{E3A9B717-7C14-3B93-1734-6E76B40117C1}"/>
              </a:ext>
            </a:extLst>
          </p:cNvPr>
          <p:cNvPicPr>
            <a:picLocks noGrp="1" noChangeAspect="1"/>
          </p:cNvPicPr>
          <p:nvPr>
            <p:ph sz="half" idx="1"/>
          </p:nvPr>
        </p:nvPicPr>
        <p:blipFill>
          <a:blip r:embed="rId4"/>
          <a:stretch>
            <a:fillRect/>
          </a:stretch>
        </p:blipFill>
        <p:spPr>
          <a:xfrm>
            <a:off x="417792" y="1844825"/>
            <a:ext cx="3794167" cy="4032447"/>
          </a:xfrm>
          <a:prstGeom prst="rect">
            <a:avLst/>
          </a:prstGeom>
        </p:spPr>
      </p:pic>
    </p:spTree>
    <p:extLst>
      <p:ext uri="{BB962C8B-B14F-4D97-AF65-F5344CB8AC3E}">
        <p14:creationId xmlns:p14="http://schemas.microsoft.com/office/powerpoint/2010/main" val="40371408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9C562E-65C6-E9D2-72A2-B14D5B4BDF75}"/>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Rectangle 4"/>
          <p:cNvSpPr>
            <a:spLocks noGrp="1" noChangeArrowheads="1"/>
          </p:cNvSpPr>
          <p:nvPr>
            <p:ph type="title"/>
          </p:nvPr>
        </p:nvSpPr>
        <p:spPr/>
        <p:txBody>
          <a:bodyPr>
            <a:noAutofit/>
          </a:bodyPr>
          <a:lstStyle/>
          <a:p>
            <a:pPr eaLnBrk="1" hangingPunct="1"/>
            <a:r>
              <a:rPr lang="cy-GB" altLang="en-US" sz="4000" dirty="0">
                <a:latin typeface="Arial" panose="020B0604020202020204" pitchFamily="34" charset="0"/>
              </a:rPr>
              <a:t>‘Amgylcheddau siarad’</a:t>
            </a:r>
            <a:br>
              <a:rPr lang="cy-GB" altLang="en-US" sz="4000" dirty="0">
                <a:latin typeface="Arial" panose="020B0604020202020204" pitchFamily="34" charset="0"/>
              </a:rPr>
            </a:br>
            <a:r>
              <a:rPr lang="cy-GB" altLang="en-US" sz="4000" dirty="0">
                <a:solidFill>
                  <a:srgbClr val="0070C0"/>
                </a:solidFill>
                <a:latin typeface="Arial" panose="020B0604020202020204" pitchFamily="34" charset="0"/>
              </a:rPr>
              <a:t>‘</a:t>
            </a:r>
            <a:r>
              <a:rPr lang="cy-GB" altLang="en-US" sz="4000" dirty="0" err="1">
                <a:solidFill>
                  <a:srgbClr val="0070C0"/>
                </a:solidFill>
                <a:latin typeface="Arial" panose="020B0604020202020204" pitchFamily="34" charset="0"/>
              </a:rPr>
              <a:t>Talking</a:t>
            </a:r>
            <a:r>
              <a:rPr lang="cy-GB" altLang="en-US" sz="4000" dirty="0">
                <a:solidFill>
                  <a:srgbClr val="0070C0"/>
                </a:solidFill>
                <a:latin typeface="Arial" panose="020B0604020202020204" pitchFamily="34" charset="0"/>
              </a:rPr>
              <a:t> </a:t>
            </a:r>
            <a:r>
              <a:rPr lang="cy-GB" altLang="en-US" sz="4000" dirty="0" err="1">
                <a:solidFill>
                  <a:srgbClr val="0070C0"/>
                </a:solidFill>
                <a:latin typeface="Arial" panose="020B0604020202020204" pitchFamily="34" charset="0"/>
              </a:rPr>
              <a:t>environments</a:t>
            </a:r>
            <a:r>
              <a:rPr lang="cy-GB" altLang="en-US" sz="4000" dirty="0">
                <a:solidFill>
                  <a:srgbClr val="0070C0"/>
                </a:solidFill>
                <a:latin typeface="Arial" panose="020B0604020202020204" pitchFamily="34" charset="0"/>
              </a:rPr>
              <a:t>’</a:t>
            </a:r>
          </a:p>
        </p:txBody>
      </p:sp>
      <p:sp>
        <p:nvSpPr>
          <p:cNvPr id="33795" name="Rectangle 5"/>
          <p:cNvSpPr>
            <a:spLocks noGrp="1" noChangeArrowheads="1"/>
          </p:cNvSpPr>
          <p:nvPr>
            <p:ph type="body" sz="half" idx="1"/>
          </p:nvPr>
        </p:nvSpPr>
        <p:spPr>
          <a:xfrm>
            <a:off x="457200" y="1916832"/>
            <a:ext cx="4038600" cy="3672756"/>
          </a:xfrm>
        </p:spPr>
        <p:txBody>
          <a:bodyPr/>
          <a:lstStyle/>
          <a:p>
            <a:r>
              <a:rPr lang="en-GB" dirty="0"/>
              <a:t>Sgwrs plant </a:t>
            </a:r>
            <a:r>
              <a:rPr lang="en-GB" dirty="0" err="1"/>
              <a:t>yn</a:t>
            </a:r>
            <a:r>
              <a:rPr lang="en-GB" dirty="0"/>
              <a:t> </a:t>
            </a:r>
            <a:r>
              <a:rPr lang="en-GB" dirty="0" err="1"/>
              <a:t>cael</a:t>
            </a:r>
            <a:r>
              <a:rPr lang="en-GB" dirty="0"/>
              <a:t> </a:t>
            </a:r>
            <a:r>
              <a:rPr lang="en-GB" dirty="0" err="1"/>
              <a:t>ei</a:t>
            </a:r>
            <a:r>
              <a:rPr lang="en-GB" dirty="0"/>
              <a:t> </a:t>
            </a:r>
            <a:r>
              <a:rPr lang="en-GB" dirty="0" err="1"/>
              <a:t>meithrin</a:t>
            </a:r>
            <a:r>
              <a:rPr lang="en-GB" dirty="0"/>
              <a:t>;</a:t>
            </a:r>
          </a:p>
          <a:p>
            <a:r>
              <a:rPr lang="en-GB" dirty="0" err="1"/>
              <a:t>Diwylliant</a:t>
            </a:r>
            <a:r>
              <a:rPr lang="en-GB" dirty="0"/>
              <a:t> </a:t>
            </a:r>
            <a:r>
              <a:rPr lang="en-GB" dirty="0" err="1"/>
              <a:t>lle</a:t>
            </a:r>
            <a:r>
              <a:rPr lang="en-GB" dirty="0"/>
              <a:t> </a:t>
            </a:r>
            <a:r>
              <a:rPr lang="en-GB" dirty="0" err="1"/>
              <a:t>mae</a:t>
            </a:r>
            <a:r>
              <a:rPr lang="en-GB" dirty="0"/>
              <a:t> </a:t>
            </a:r>
            <a:r>
              <a:rPr lang="en-GB" dirty="0" err="1"/>
              <a:t>siarad</a:t>
            </a:r>
            <a:r>
              <a:rPr lang="en-GB" dirty="0"/>
              <a:t> a </a:t>
            </a:r>
            <a:r>
              <a:rPr lang="en-GB" dirty="0" err="1"/>
              <a:t>sgyrsiau</a:t>
            </a:r>
            <a:r>
              <a:rPr lang="en-GB" dirty="0"/>
              <a:t> plant </a:t>
            </a:r>
            <a:r>
              <a:rPr lang="en-GB" dirty="0" err="1"/>
              <a:t>yn</a:t>
            </a:r>
            <a:r>
              <a:rPr lang="en-GB" dirty="0"/>
              <a:t> </a:t>
            </a:r>
            <a:r>
              <a:rPr lang="en-GB" dirty="0" err="1"/>
              <a:t>cael</a:t>
            </a:r>
            <a:r>
              <a:rPr lang="en-GB" dirty="0"/>
              <a:t> </a:t>
            </a:r>
            <a:r>
              <a:rPr lang="en-GB" dirty="0" err="1"/>
              <a:t>eu</a:t>
            </a:r>
            <a:r>
              <a:rPr lang="en-GB" dirty="0"/>
              <a:t> </a:t>
            </a:r>
            <a:r>
              <a:rPr lang="en-GB" dirty="0" err="1"/>
              <a:t>gwerthfawrogi'n</a:t>
            </a:r>
            <a:r>
              <a:rPr lang="en-GB" dirty="0"/>
              <a:t> </a:t>
            </a:r>
            <a:r>
              <a:rPr lang="en-GB" dirty="0" err="1"/>
              <a:t>fawr</a:t>
            </a:r>
            <a:r>
              <a:rPr lang="en-GB" dirty="0"/>
              <a:t>;</a:t>
            </a:r>
          </a:p>
          <a:p>
            <a:r>
              <a:rPr lang="en-GB" dirty="0" err="1"/>
              <a:t>Oedolion</a:t>
            </a:r>
            <a:r>
              <a:rPr lang="en-GB" dirty="0"/>
              <a:t> </a:t>
            </a:r>
            <a:r>
              <a:rPr lang="en-GB" dirty="0" err="1"/>
              <a:t>yn</a:t>
            </a:r>
            <a:r>
              <a:rPr lang="en-GB" dirty="0"/>
              <a:t> </a:t>
            </a:r>
            <a:r>
              <a:rPr lang="en-GB" dirty="0" err="1"/>
              <a:t>modelu</a:t>
            </a:r>
            <a:r>
              <a:rPr lang="en-GB" dirty="0"/>
              <a:t> ‘</a:t>
            </a:r>
            <a:r>
              <a:rPr lang="en-GB" dirty="0" err="1"/>
              <a:t>siarad</a:t>
            </a:r>
            <a:r>
              <a:rPr lang="en-GB" dirty="0"/>
              <a:t> o </a:t>
            </a:r>
            <a:r>
              <a:rPr lang="en-GB" dirty="0" err="1"/>
              <a:t>safon</a:t>
            </a:r>
            <a:r>
              <a:rPr lang="en-GB" dirty="0"/>
              <a:t>’.</a:t>
            </a:r>
            <a:endParaRPr lang="cy-GB" altLang="en-US" dirty="0"/>
          </a:p>
        </p:txBody>
      </p:sp>
      <p:sp>
        <p:nvSpPr>
          <p:cNvPr id="33796" name="Rectangle 6"/>
          <p:cNvSpPr>
            <a:spLocks noGrp="1" noChangeArrowheads="1"/>
          </p:cNvSpPr>
          <p:nvPr>
            <p:ph type="body" sz="half" idx="2"/>
          </p:nvPr>
        </p:nvSpPr>
        <p:spPr>
          <a:xfrm>
            <a:off x="4648200" y="1916832"/>
            <a:ext cx="4038600" cy="3672756"/>
          </a:xfrm>
        </p:spPr>
        <p:txBody>
          <a:bodyPr>
            <a:normAutofit lnSpcReduction="10000"/>
          </a:bodyPr>
          <a:lstStyle/>
          <a:p>
            <a:pPr eaLnBrk="1" hangingPunct="1"/>
            <a:r>
              <a:rPr lang="cy-GB" altLang="en-US" dirty="0" err="1">
                <a:solidFill>
                  <a:srgbClr val="0070C0"/>
                </a:solidFill>
              </a:rPr>
              <a:t>Children’s</a:t>
            </a:r>
            <a:r>
              <a:rPr lang="cy-GB" altLang="en-US" dirty="0">
                <a:solidFill>
                  <a:srgbClr val="0070C0"/>
                </a:solidFill>
              </a:rPr>
              <a:t> </a:t>
            </a:r>
            <a:r>
              <a:rPr lang="cy-GB" altLang="en-US" dirty="0" err="1">
                <a:solidFill>
                  <a:srgbClr val="0070C0"/>
                </a:solidFill>
              </a:rPr>
              <a:t>talk</a:t>
            </a:r>
            <a:r>
              <a:rPr lang="cy-GB" altLang="en-US" dirty="0">
                <a:solidFill>
                  <a:srgbClr val="0070C0"/>
                </a:solidFill>
              </a:rPr>
              <a:t> is </a:t>
            </a:r>
            <a:r>
              <a:rPr lang="cy-GB" altLang="en-US" dirty="0" err="1">
                <a:solidFill>
                  <a:srgbClr val="0070C0"/>
                </a:solidFill>
              </a:rPr>
              <a:t>nurtured</a:t>
            </a:r>
            <a:r>
              <a:rPr lang="cy-GB" altLang="en-US" dirty="0">
                <a:solidFill>
                  <a:srgbClr val="0070C0"/>
                </a:solidFill>
              </a:rPr>
              <a:t>;</a:t>
            </a:r>
          </a:p>
          <a:p>
            <a:pPr eaLnBrk="1" hangingPunct="1"/>
            <a:r>
              <a:rPr lang="cy-GB" altLang="en-US" dirty="0">
                <a:solidFill>
                  <a:srgbClr val="0070C0"/>
                </a:solidFill>
              </a:rPr>
              <a:t>A </a:t>
            </a:r>
            <a:r>
              <a:rPr lang="cy-GB" altLang="en-US" dirty="0" err="1">
                <a:solidFill>
                  <a:srgbClr val="0070C0"/>
                </a:solidFill>
              </a:rPr>
              <a:t>culture</a:t>
            </a:r>
            <a:r>
              <a:rPr lang="cy-GB" altLang="en-US" dirty="0">
                <a:solidFill>
                  <a:srgbClr val="0070C0"/>
                </a:solidFill>
              </a:rPr>
              <a:t> </a:t>
            </a:r>
            <a:r>
              <a:rPr lang="cy-GB" altLang="en-US" dirty="0" err="1">
                <a:solidFill>
                  <a:srgbClr val="0070C0"/>
                </a:solidFill>
              </a:rPr>
              <a:t>where</a:t>
            </a:r>
            <a:r>
              <a:rPr lang="cy-GB" altLang="en-US" dirty="0">
                <a:solidFill>
                  <a:srgbClr val="0070C0"/>
                </a:solidFill>
              </a:rPr>
              <a:t> </a:t>
            </a:r>
            <a:r>
              <a:rPr lang="cy-GB" altLang="en-US" dirty="0" err="1">
                <a:solidFill>
                  <a:srgbClr val="0070C0"/>
                </a:solidFill>
              </a:rPr>
              <a:t>children</a:t>
            </a:r>
            <a:r>
              <a:rPr lang="cy-GB" altLang="en-US" dirty="0">
                <a:solidFill>
                  <a:srgbClr val="0070C0"/>
                </a:solidFill>
              </a:rPr>
              <a:t> </a:t>
            </a:r>
            <a:r>
              <a:rPr lang="cy-GB" altLang="en-US" dirty="0" err="1">
                <a:solidFill>
                  <a:srgbClr val="0070C0"/>
                </a:solidFill>
              </a:rPr>
              <a:t>talking</a:t>
            </a:r>
            <a:r>
              <a:rPr lang="cy-GB" altLang="en-US" dirty="0">
                <a:solidFill>
                  <a:srgbClr val="0070C0"/>
                </a:solidFill>
              </a:rPr>
              <a:t> and </a:t>
            </a:r>
            <a:r>
              <a:rPr lang="cy-GB" altLang="en-US" dirty="0" err="1">
                <a:solidFill>
                  <a:srgbClr val="0070C0"/>
                </a:solidFill>
              </a:rPr>
              <a:t>having</a:t>
            </a:r>
            <a:r>
              <a:rPr lang="cy-GB" altLang="en-US" dirty="0">
                <a:solidFill>
                  <a:srgbClr val="0070C0"/>
                </a:solidFill>
              </a:rPr>
              <a:t> </a:t>
            </a:r>
            <a:r>
              <a:rPr lang="cy-GB" altLang="en-US" dirty="0" err="1">
                <a:solidFill>
                  <a:srgbClr val="0070C0"/>
                </a:solidFill>
              </a:rPr>
              <a:t>conversations</a:t>
            </a:r>
            <a:r>
              <a:rPr lang="cy-GB" altLang="en-US" dirty="0">
                <a:solidFill>
                  <a:srgbClr val="0070C0"/>
                </a:solidFill>
              </a:rPr>
              <a:t> is </a:t>
            </a:r>
            <a:r>
              <a:rPr lang="cy-GB" altLang="en-US" dirty="0" err="1">
                <a:solidFill>
                  <a:srgbClr val="0070C0"/>
                </a:solidFill>
              </a:rPr>
              <a:t>highly</a:t>
            </a:r>
            <a:r>
              <a:rPr lang="cy-GB" altLang="en-US" dirty="0">
                <a:solidFill>
                  <a:srgbClr val="0070C0"/>
                </a:solidFill>
              </a:rPr>
              <a:t> </a:t>
            </a:r>
            <a:r>
              <a:rPr lang="cy-GB" altLang="en-US" dirty="0" err="1">
                <a:solidFill>
                  <a:srgbClr val="0070C0"/>
                </a:solidFill>
              </a:rPr>
              <a:t>valued</a:t>
            </a:r>
            <a:r>
              <a:rPr lang="cy-GB" altLang="en-US" dirty="0">
                <a:solidFill>
                  <a:srgbClr val="0070C0"/>
                </a:solidFill>
              </a:rPr>
              <a:t>;</a:t>
            </a:r>
          </a:p>
          <a:p>
            <a:pPr eaLnBrk="1" hangingPunct="1"/>
            <a:r>
              <a:rPr lang="cy-GB" altLang="en-US" dirty="0" err="1">
                <a:solidFill>
                  <a:srgbClr val="0070C0"/>
                </a:solidFill>
              </a:rPr>
              <a:t>Adults</a:t>
            </a:r>
            <a:r>
              <a:rPr lang="cy-GB" altLang="en-US" dirty="0">
                <a:solidFill>
                  <a:srgbClr val="0070C0"/>
                </a:solidFill>
              </a:rPr>
              <a:t> model ‘</a:t>
            </a:r>
            <a:r>
              <a:rPr lang="cy-GB" altLang="en-US" dirty="0" err="1">
                <a:solidFill>
                  <a:srgbClr val="0070C0"/>
                </a:solidFill>
              </a:rPr>
              <a:t>quality</a:t>
            </a:r>
            <a:r>
              <a:rPr lang="cy-GB" altLang="en-US" dirty="0">
                <a:solidFill>
                  <a:srgbClr val="0070C0"/>
                </a:solidFill>
              </a:rPr>
              <a:t> </a:t>
            </a:r>
            <a:r>
              <a:rPr lang="cy-GB" altLang="en-US" dirty="0" err="1">
                <a:solidFill>
                  <a:srgbClr val="0070C0"/>
                </a:solidFill>
              </a:rPr>
              <a:t>talk</a:t>
            </a:r>
            <a:r>
              <a:rPr lang="cy-GB" altLang="en-US" dirty="0">
                <a:solidFill>
                  <a:srgbClr val="0070C0"/>
                </a:solidFill>
              </a:rPr>
              <a:t>’.</a:t>
            </a:r>
          </a:p>
          <a:p>
            <a:pPr marL="0" indent="0" algn="r" eaLnBrk="1" hangingPunct="1">
              <a:buNone/>
            </a:pPr>
            <a:r>
              <a:rPr lang="cy-GB" altLang="en-US" sz="1600" dirty="0">
                <a:solidFill>
                  <a:srgbClr val="0070C0"/>
                </a:solidFill>
              </a:rPr>
              <a:t>(</a:t>
            </a:r>
            <a:r>
              <a:rPr lang="cy-GB" altLang="en-US" sz="1600" dirty="0" err="1">
                <a:solidFill>
                  <a:srgbClr val="0070C0"/>
                </a:solidFill>
              </a:rPr>
              <a:t>Atwal</a:t>
            </a:r>
            <a:r>
              <a:rPr lang="cy-GB" altLang="en-US" sz="1600" dirty="0">
                <a:solidFill>
                  <a:srgbClr val="0070C0"/>
                </a:solidFill>
              </a:rPr>
              <a:t>, 2019)</a:t>
            </a:r>
          </a:p>
        </p:txBody>
      </p:sp>
    </p:spTree>
    <p:extLst>
      <p:ext uri="{BB962C8B-B14F-4D97-AF65-F5344CB8AC3E}">
        <p14:creationId xmlns:p14="http://schemas.microsoft.com/office/powerpoint/2010/main" val="26036592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5836D77-BF1B-E33F-4CAC-A9598E83C0A5}"/>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Rectangle 4"/>
          <p:cNvSpPr>
            <a:spLocks noGrp="1" noChangeArrowheads="1"/>
          </p:cNvSpPr>
          <p:nvPr>
            <p:ph type="title"/>
          </p:nvPr>
        </p:nvSpPr>
        <p:spPr>
          <a:xfrm>
            <a:off x="628650" y="365127"/>
            <a:ext cx="7886700" cy="687610"/>
          </a:xfrm>
        </p:spPr>
        <p:txBody>
          <a:bodyPr>
            <a:noAutofit/>
          </a:bodyPr>
          <a:lstStyle/>
          <a:p>
            <a:pPr eaLnBrk="1" hangingPunct="1"/>
            <a:br>
              <a:rPr lang="cy-GB" altLang="en-US" sz="4000" dirty="0">
                <a:latin typeface="Arial" panose="020B0604020202020204" pitchFamily="34" charset="0"/>
              </a:rPr>
            </a:br>
            <a:r>
              <a:rPr lang="cy-GB" altLang="en-US" sz="4000" dirty="0">
                <a:latin typeface="Arial" panose="020B0604020202020204" pitchFamily="34" charset="0"/>
              </a:rPr>
              <a:t>Trafodaeth grwpiau bach</a:t>
            </a:r>
            <a:br>
              <a:rPr lang="cy-GB" altLang="en-US" sz="4000" dirty="0">
                <a:latin typeface="Arial" panose="020B0604020202020204" pitchFamily="34" charset="0"/>
              </a:rPr>
            </a:br>
            <a:r>
              <a:rPr lang="cy-GB" altLang="en-US" sz="4000" dirty="0" err="1">
                <a:solidFill>
                  <a:srgbClr val="0070C0"/>
                </a:solidFill>
                <a:latin typeface="Arial" panose="020B0604020202020204" pitchFamily="34" charset="0"/>
              </a:rPr>
              <a:t>Small</a:t>
            </a:r>
            <a:r>
              <a:rPr lang="cy-GB" altLang="en-US" sz="4000" dirty="0">
                <a:solidFill>
                  <a:srgbClr val="0070C0"/>
                </a:solidFill>
                <a:latin typeface="Arial" panose="020B0604020202020204" pitchFamily="34" charset="0"/>
              </a:rPr>
              <a:t> </a:t>
            </a:r>
            <a:r>
              <a:rPr lang="cy-GB" altLang="en-US" sz="4000" dirty="0" err="1">
                <a:solidFill>
                  <a:srgbClr val="0070C0"/>
                </a:solidFill>
                <a:latin typeface="Arial" panose="020B0604020202020204" pitchFamily="34" charset="0"/>
              </a:rPr>
              <a:t>group</a:t>
            </a:r>
            <a:r>
              <a:rPr lang="cy-GB" altLang="en-US" sz="4000" dirty="0">
                <a:solidFill>
                  <a:srgbClr val="0070C0"/>
                </a:solidFill>
                <a:latin typeface="Arial" panose="020B0604020202020204" pitchFamily="34" charset="0"/>
              </a:rPr>
              <a:t> </a:t>
            </a:r>
            <a:r>
              <a:rPr lang="cy-GB" altLang="en-US" sz="4000" dirty="0" err="1">
                <a:solidFill>
                  <a:srgbClr val="0070C0"/>
                </a:solidFill>
                <a:latin typeface="Arial" panose="020B0604020202020204" pitchFamily="34" charset="0"/>
              </a:rPr>
              <a:t>discussion</a:t>
            </a:r>
            <a:endParaRPr lang="cy-GB" altLang="en-US" sz="4000" dirty="0">
              <a:solidFill>
                <a:srgbClr val="0070C0"/>
              </a:solidFill>
              <a:latin typeface="Arial" panose="020B0604020202020204" pitchFamily="34" charset="0"/>
            </a:endParaRPr>
          </a:p>
        </p:txBody>
      </p:sp>
      <p:sp>
        <p:nvSpPr>
          <p:cNvPr id="33795" name="Rectangle 5"/>
          <p:cNvSpPr>
            <a:spLocks noGrp="1" noChangeArrowheads="1"/>
          </p:cNvSpPr>
          <p:nvPr>
            <p:ph type="body" sz="half" idx="1"/>
          </p:nvPr>
        </p:nvSpPr>
        <p:spPr>
          <a:xfrm>
            <a:off x="179512" y="2060848"/>
            <a:ext cx="4316288" cy="3528740"/>
          </a:xfrm>
        </p:spPr>
        <p:txBody>
          <a:bodyPr>
            <a:normAutofit/>
          </a:bodyPr>
          <a:lstStyle/>
          <a:p>
            <a:pPr marL="0" indent="0">
              <a:buNone/>
            </a:pPr>
            <a:r>
              <a:rPr lang="cy-GB" altLang="en-US" dirty="0"/>
              <a:t>Eich profiadau chi?</a:t>
            </a:r>
          </a:p>
        </p:txBody>
      </p:sp>
      <p:sp>
        <p:nvSpPr>
          <p:cNvPr id="33796" name="Rectangle 6"/>
          <p:cNvSpPr>
            <a:spLocks noGrp="1" noChangeArrowheads="1"/>
          </p:cNvSpPr>
          <p:nvPr>
            <p:ph type="body" sz="half" idx="2"/>
          </p:nvPr>
        </p:nvSpPr>
        <p:spPr>
          <a:xfrm>
            <a:off x="4648200" y="2060848"/>
            <a:ext cx="4495800" cy="4104456"/>
          </a:xfrm>
        </p:spPr>
        <p:txBody>
          <a:bodyPr>
            <a:noAutofit/>
          </a:bodyPr>
          <a:lstStyle/>
          <a:p>
            <a:pPr marL="0" indent="0">
              <a:buNone/>
            </a:pPr>
            <a:r>
              <a:rPr lang="en-GB" dirty="0">
                <a:solidFill>
                  <a:srgbClr val="0070C0"/>
                </a:solidFill>
              </a:rPr>
              <a:t>Your experiences?</a:t>
            </a:r>
          </a:p>
          <a:p>
            <a:pPr marL="0" indent="0" algn="r" eaLnBrk="1" hangingPunct="1">
              <a:buNone/>
            </a:pPr>
            <a:endParaRPr lang="cy-GB" altLang="en-US" sz="2000" dirty="0">
              <a:solidFill>
                <a:srgbClr val="0000FF"/>
              </a:solidFill>
            </a:endParaRPr>
          </a:p>
        </p:txBody>
      </p:sp>
    </p:spTree>
    <p:extLst>
      <p:ext uri="{BB962C8B-B14F-4D97-AF65-F5344CB8AC3E}">
        <p14:creationId xmlns:p14="http://schemas.microsoft.com/office/powerpoint/2010/main" val="6307743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06D95AA-2B3D-03DB-6BA0-9A2727B34B83}"/>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Rectangle 4"/>
          <p:cNvSpPr>
            <a:spLocks noGrp="1" noChangeArrowheads="1"/>
          </p:cNvSpPr>
          <p:nvPr>
            <p:ph type="title"/>
          </p:nvPr>
        </p:nvSpPr>
        <p:spPr/>
        <p:txBody>
          <a:bodyPr>
            <a:noAutofit/>
          </a:bodyPr>
          <a:lstStyle/>
          <a:p>
            <a:pPr eaLnBrk="1" hangingPunct="1"/>
            <a:r>
              <a:rPr lang="cy-GB" altLang="en-US" sz="4000" dirty="0">
                <a:latin typeface="Arial" panose="020B0604020202020204" pitchFamily="34" charset="0"/>
              </a:rPr>
              <a:t>Llafaredd ag adrodd stori</a:t>
            </a:r>
            <a:br>
              <a:rPr lang="cy-GB" altLang="en-US" sz="4000" dirty="0">
                <a:latin typeface="Arial" panose="020B0604020202020204" pitchFamily="34" charset="0"/>
              </a:rPr>
            </a:br>
            <a:r>
              <a:rPr lang="cy-GB" altLang="en-US" sz="4000" dirty="0">
                <a:solidFill>
                  <a:srgbClr val="0070C0"/>
                </a:solidFill>
                <a:latin typeface="Arial" panose="020B0604020202020204" pitchFamily="34" charset="0"/>
              </a:rPr>
              <a:t>Oracy </a:t>
            </a:r>
            <a:r>
              <a:rPr lang="cy-GB" altLang="en-US" sz="4000" dirty="0" err="1">
                <a:solidFill>
                  <a:srgbClr val="0070C0"/>
                </a:solidFill>
                <a:latin typeface="Arial" panose="020B0604020202020204" pitchFamily="34" charset="0"/>
              </a:rPr>
              <a:t>and</a:t>
            </a:r>
            <a:r>
              <a:rPr lang="cy-GB" altLang="en-US" sz="4000" dirty="0">
                <a:solidFill>
                  <a:srgbClr val="0070C0"/>
                </a:solidFill>
                <a:latin typeface="Arial" panose="020B0604020202020204" pitchFamily="34" charset="0"/>
              </a:rPr>
              <a:t> </a:t>
            </a:r>
            <a:r>
              <a:rPr lang="cy-GB" altLang="en-US" sz="4000" dirty="0" err="1">
                <a:solidFill>
                  <a:srgbClr val="0070C0"/>
                </a:solidFill>
                <a:latin typeface="Arial" panose="020B0604020202020204" pitchFamily="34" charset="0"/>
              </a:rPr>
              <a:t>storytelling</a:t>
            </a:r>
            <a:endParaRPr lang="cy-GB" altLang="en-US" sz="4000" dirty="0">
              <a:solidFill>
                <a:srgbClr val="0070C0"/>
              </a:solidFill>
              <a:latin typeface="Arial" panose="020B0604020202020204" pitchFamily="34" charset="0"/>
            </a:endParaRPr>
          </a:p>
        </p:txBody>
      </p:sp>
      <p:sp>
        <p:nvSpPr>
          <p:cNvPr id="33795" name="Rectangle 5"/>
          <p:cNvSpPr>
            <a:spLocks noGrp="1" noChangeArrowheads="1"/>
          </p:cNvSpPr>
          <p:nvPr>
            <p:ph type="body" sz="half" idx="1"/>
          </p:nvPr>
        </p:nvSpPr>
        <p:spPr>
          <a:xfrm>
            <a:off x="457200" y="2204864"/>
            <a:ext cx="4038600" cy="3384724"/>
          </a:xfrm>
        </p:spPr>
        <p:txBody>
          <a:bodyPr/>
          <a:lstStyle/>
          <a:p>
            <a:pPr eaLnBrk="1" hangingPunct="1"/>
            <a:r>
              <a:rPr lang="cy-GB" altLang="en-US" dirty="0"/>
              <a:t>Rhannu profiadau;</a:t>
            </a:r>
          </a:p>
          <a:p>
            <a:pPr eaLnBrk="1" hangingPunct="1"/>
            <a:r>
              <a:rPr lang="cy-GB" altLang="en-US" dirty="0"/>
              <a:t>Rhannu teimladau;</a:t>
            </a:r>
          </a:p>
          <a:p>
            <a:pPr eaLnBrk="1" hangingPunct="1"/>
            <a:r>
              <a:rPr lang="cy-GB" altLang="en-US" dirty="0"/>
              <a:t>Traddodiad llafar;</a:t>
            </a:r>
          </a:p>
        </p:txBody>
      </p:sp>
      <p:sp>
        <p:nvSpPr>
          <p:cNvPr id="33796" name="Rectangle 6"/>
          <p:cNvSpPr>
            <a:spLocks noGrp="1" noChangeArrowheads="1"/>
          </p:cNvSpPr>
          <p:nvPr>
            <p:ph type="body" sz="half" idx="2"/>
          </p:nvPr>
        </p:nvSpPr>
        <p:spPr>
          <a:xfrm>
            <a:off x="4648200" y="2204864"/>
            <a:ext cx="4038600" cy="3384724"/>
          </a:xfrm>
        </p:spPr>
        <p:txBody>
          <a:bodyPr/>
          <a:lstStyle/>
          <a:p>
            <a:pPr eaLnBrk="1" hangingPunct="1"/>
            <a:r>
              <a:rPr lang="cy-GB" altLang="en-US" dirty="0" err="1">
                <a:solidFill>
                  <a:srgbClr val="0070C0"/>
                </a:solidFill>
              </a:rPr>
              <a:t>Sharing</a:t>
            </a:r>
            <a:r>
              <a:rPr lang="cy-GB" altLang="en-US" dirty="0">
                <a:solidFill>
                  <a:srgbClr val="0070C0"/>
                </a:solidFill>
              </a:rPr>
              <a:t> </a:t>
            </a:r>
            <a:r>
              <a:rPr lang="cy-GB" altLang="en-US" dirty="0" err="1">
                <a:solidFill>
                  <a:srgbClr val="0070C0"/>
                </a:solidFill>
              </a:rPr>
              <a:t>experiences</a:t>
            </a:r>
            <a:r>
              <a:rPr lang="cy-GB" altLang="en-US" dirty="0">
                <a:solidFill>
                  <a:srgbClr val="0070C0"/>
                </a:solidFill>
              </a:rPr>
              <a:t>;</a:t>
            </a:r>
          </a:p>
          <a:p>
            <a:pPr eaLnBrk="1" hangingPunct="1"/>
            <a:r>
              <a:rPr lang="cy-GB" altLang="en-US" dirty="0" err="1">
                <a:solidFill>
                  <a:srgbClr val="0070C0"/>
                </a:solidFill>
              </a:rPr>
              <a:t>Sharing</a:t>
            </a:r>
            <a:r>
              <a:rPr lang="cy-GB" altLang="en-US" dirty="0">
                <a:solidFill>
                  <a:srgbClr val="0070C0"/>
                </a:solidFill>
              </a:rPr>
              <a:t> </a:t>
            </a:r>
            <a:r>
              <a:rPr lang="cy-GB" altLang="en-US" dirty="0" err="1">
                <a:solidFill>
                  <a:srgbClr val="0070C0"/>
                </a:solidFill>
              </a:rPr>
              <a:t>feelings</a:t>
            </a:r>
            <a:r>
              <a:rPr lang="cy-GB" altLang="en-US" dirty="0">
                <a:solidFill>
                  <a:srgbClr val="0070C0"/>
                </a:solidFill>
              </a:rPr>
              <a:t>;</a:t>
            </a:r>
          </a:p>
          <a:p>
            <a:pPr eaLnBrk="1" hangingPunct="1"/>
            <a:r>
              <a:rPr lang="cy-GB" altLang="en-US" dirty="0" err="1">
                <a:solidFill>
                  <a:srgbClr val="0070C0"/>
                </a:solidFill>
              </a:rPr>
              <a:t>Oral</a:t>
            </a:r>
            <a:r>
              <a:rPr lang="cy-GB" altLang="en-US" dirty="0">
                <a:solidFill>
                  <a:srgbClr val="0070C0"/>
                </a:solidFill>
              </a:rPr>
              <a:t> </a:t>
            </a:r>
            <a:r>
              <a:rPr lang="cy-GB" altLang="en-US" dirty="0" err="1">
                <a:solidFill>
                  <a:srgbClr val="0070C0"/>
                </a:solidFill>
              </a:rPr>
              <a:t>tradition</a:t>
            </a:r>
            <a:r>
              <a:rPr lang="cy-GB" altLang="en-US" dirty="0">
                <a:solidFill>
                  <a:srgbClr val="0070C0"/>
                </a:solidFill>
              </a:rPr>
              <a:t>;</a:t>
            </a:r>
          </a:p>
          <a:p>
            <a:pPr eaLnBrk="1" hangingPunct="1"/>
            <a:endParaRPr lang="cy-GB" altLang="en-US" i="1" dirty="0"/>
          </a:p>
        </p:txBody>
      </p:sp>
    </p:spTree>
    <p:extLst>
      <p:ext uri="{BB962C8B-B14F-4D97-AF65-F5344CB8AC3E}">
        <p14:creationId xmlns:p14="http://schemas.microsoft.com/office/powerpoint/2010/main" val="12802218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734ADE-9F39-1281-8506-F212A552F31E}"/>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Rectangle 4"/>
          <p:cNvSpPr>
            <a:spLocks noGrp="1" noChangeArrowheads="1"/>
          </p:cNvSpPr>
          <p:nvPr>
            <p:ph type="title"/>
          </p:nvPr>
        </p:nvSpPr>
        <p:spPr/>
        <p:txBody>
          <a:bodyPr>
            <a:noAutofit/>
          </a:bodyPr>
          <a:lstStyle/>
          <a:p>
            <a:pPr eaLnBrk="1" hangingPunct="1"/>
            <a:r>
              <a:rPr lang="cy-GB" altLang="en-US" sz="4000" dirty="0">
                <a:latin typeface="Arial" panose="020B0604020202020204" pitchFamily="34" charset="0"/>
              </a:rPr>
              <a:t>Llafaredd ag adrodd stori</a:t>
            </a:r>
            <a:br>
              <a:rPr lang="cy-GB" altLang="en-US" sz="4000" dirty="0">
                <a:latin typeface="Arial" panose="020B0604020202020204" pitchFamily="34" charset="0"/>
              </a:rPr>
            </a:br>
            <a:r>
              <a:rPr lang="cy-GB" altLang="en-US" sz="4000" dirty="0">
                <a:solidFill>
                  <a:srgbClr val="0070C0"/>
                </a:solidFill>
                <a:latin typeface="Arial" panose="020B0604020202020204" pitchFamily="34" charset="0"/>
              </a:rPr>
              <a:t>Oracy </a:t>
            </a:r>
            <a:r>
              <a:rPr lang="cy-GB" altLang="en-US" sz="4000" dirty="0" err="1">
                <a:solidFill>
                  <a:srgbClr val="0070C0"/>
                </a:solidFill>
                <a:latin typeface="Arial" panose="020B0604020202020204" pitchFamily="34" charset="0"/>
              </a:rPr>
              <a:t>and</a:t>
            </a:r>
            <a:r>
              <a:rPr lang="cy-GB" altLang="en-US" sz="4000" dirty="0">
                <a:solidFill>
                  <a:srgbClr val="0070C0"/>
                </a:solidFill>
                <a:latin typeface="Arial" panose="020B0604020202020204" pitchFamily="34" charset="0"/>
              </a:rPr>
              <a:t> </a:t>
            </a:r>
            <a:r>
              <a:rPr lang="cy-GB" altLang="en-US" sz="4000" dirty="0" err="1">
                <a:solidFill>
                  <a:srgbClr val="0070C0"/>
                </a:solidFill>
                <a:latin typeface="Arial" panose="020B0604020202020204" pitchFamily="34" charset="0"/>
              </a:rPr>
              <a:t>storytelling</a:t>
            </a:r>
            <a:endParaRPr lang="cy-GB" altLang="en-US" sz="4000" dirty="0">
              <a:solidFill>
                <a:srgbClr val="0070C0"/>
              </a:solidFill>
              <a:latin typeface="Arial" panose="020B0604020202020204" pitchFamily="34" charset="0"/>
            </a:endParaRPr>
          </a:p>
        </p:txBody>
      </p:sp>
      <p:sp>
        <p:nvSpPr>
          <p:cNvPr id="33795" name="Rectangle 5"/>
          <p:cNvSpPr>
            <a:spLocks noGrp="1" noChangeArrowheads="1"/>
          </p:cNvSpPr>
          <p:nvPr>
            <p:ph type="body" sz="half" idx="1"/>
          </p:nvPr>
        </p:nvSpPr>
        <p:spPr>
          <a:xfrm>
            <a:off x="457200" y="2204864"/>
            <a:ext cx="4038600" cy="3384724"/>
          </a:xfrm>
        </p:spPr>
        <p:txBody>
          <a:bodyPr/>
          <a:lstStyle/>
          <a:p>
            <a:pPr eaLnBrk="1" hangingPunct="1"/>
            <a:r>
              <a:rPr lang="cy-GB" altLang="en-US" dirty="0"/>
              <a:t>Storïau’n datblygu ac ymestyn;</a:t>
            </a:r>
          </a:p>
          <a:p>
            <a:pPr eaLnBrk="1" hangingPunct="1"/>
            <a:r>
              <a:rPr lang="cy-GB" altLang="en-US" dirty="0"/>
              <a:t>Clywed iaith lafar;</a:t>
            </a:r>
          </a:p>
          <a:p>
            <a:pPr eaLnBrk="1" hangingPunct="1"/>
            <a:r>
              <a:rPr lang="cy-GB" altLang="en-US" dirty="0"/>
              <a:t>Rheolau gramadeg.</a:t>
            </a:r>
          </a:p>
        </p:txBody>
      </p:sp>
      <p:sp>
        <p:nvSpPr>
          <p:cNvPr id="33796" name="Rectangle 6"/>
          <p:cNvSpPr>
            <a:spLocks noGrp="1" noChangeArrowheads="1"/>
          </p:cNvSpPr>
          <p:nvPr>
            <p:ph type="body" sz="half" idx="2"/>
          </p:nvPr>
        </p:nvSpPr>
        <p:spPr>
          <a:xfrm>
            <a:off x="4648200" y="2204864"/>
            <a:ext cx="4038600" cy="3384724"/>
          </a:xfrm>
        </p:spPr>
        <p:txBody>
          <a:bodyPr/>
          <a:lstStyle/>
          <a:p>
            <a:pPr eaLnBrk="1" hangingPunct="1"/>
            <a:r>
              <a:rPr lang="cy-GB" altLang="en-US" dirty="0">
                <a:solidFill>
                  <a:srgbClr val="0070C0"/>
                </a:solidFill>
              </a:rPr>
              <a:t>Stories develop and </a:t>
            </a:r>
            <a:r>
              <a:rPr lang="cy-GB" altLang="en-US" dirty="0" err="1">
                <a:solidFill>
                  <a:srgbClr val="0070C0"/>
                </a:solidFill>
              </a:rPr>
              <a:t>expand</a:t>
            </a:r>
            <a:r>
              <a:rPr lang="cy-GB" altLang="en-US" dirty="0">
                <a:solidFill>
                  <a:srgbClr val="0070C0"/>
                </a:solidFill>
              </a:rPr>
              <a:t>;</a:t>
            </a:r>
          </a:p>
          <a:p>
            <a:pPr eaLnBrk="1" hangingPunct="1"/>
            <a:r>
              <a:rPr lang="cy-GB" altLang="en-US" dirty="0">
                <a:solidFill>
                  <a:srgbClr val="0070C0"/>
                </a:solidFill>
              </a:rPr>
              <a:t>Hearing </a:t>
            </a:r>
            <a:r>
              <a:rPr lang="cy-GB" altLang="en-US" dirty="0" err="1">
                <a:solidFill>
                  <a:srgbClr val="0070C0"/>
                </a:solidFill>
              </a:rPr>
              <a:t>oral</a:t>
            </a:r>
            <a:r>
              <a:rPr lang="cy-GB" altLang="en-US" dirty="0">
                <a:solidFill>
                  <a:srgbClr val="0070C0"/>
                </a:solidFill>
              </a:rPr>
              <a:t> </a:t>
            </a:r>
            <a:r>
              <a:rPr lang="cy-GB" altLang="en-US" dirty="0" err="1">
                <a:solidFill>
                  <a:srgbClr val="0070C0"/>
                </a:solidFill>
              </a:rPr>
              <a:t>language</a:t>
            </a:r>
            <a:r>
              <a:rPr lang="cy-GB" altLang="en-US" dirty="0">
                <a:solidFill>
                  <a:srgbClr val="0070C0"/>
                </a:solidFill>
              </a:rPr>
              <a:t>;</a:t>
            </a:r>
          </a:p>
          <a:p>
            <a:pPr eaLnBrk="1" hangingPunct="1"/>
            <a:r>
              <a:rPr lang="cy-GB" altLang="en-US" dirty="0">
                <a:solidFill>
                  <a:srgbClr val="0070C0"/>
                </a:solidFill>
              </a:rPr>
              <a:t>Rules of </a:t>
            </a:r>
            <a:r>
              <a:rPr lang="cy-GB" altLang="en-US" dirty="0" err="1">
                <a:solidFill>
                  <a:srgbClr val="0070C0"/>
                </a:solidFill>
              </a:rPr>
              <a:t>grammar</a:t>
            </a:r>
            <a:r>
              <a:rPr lang="cy-GB" altLang="en-US" dirty="0">
                <a:solidFill>
                  <a:srgbClr val="0070C0"/>
                </a:solidFill>
              </a:rPr>
              <a:t>.</a:t>
            </a:r>
          </a:p>
          <a:p>
            <a:pPr eaLnBrk="1" hangingPunct="1"/>
            <a:endParaRPr lang="cy-GB" altLang="en-US" i="1" dirty="0"/>
          </a:p>
        </p:txBody>
      </p:sp>
    </p:spTree>
    <p:extLst>
      <p:ext uri="{BB962C8B-B14F-4D97-AF65-F5344CB8AC3E}">
        <p14:creationId xmlns:p14="http://schemas.microsoft.com/office/powerpoint/2010/main" val="12923445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C2713F-79D6-0DE1-F379-391E3A28FD54}"/>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0" y="274638"/>
            <a:ext cx="9144000" cy="994122"/>
          </a:xfrm>
        </p:spPr>
        <p:txBody>
          <a:bodyPr>
            <a:normAutofit fontScale="90000"/>
          </a:bodyPr>
          <a:lstStyle/>
          <a:p>
            <a:pPr eaLnBrk="1" hangingPunct="1"/>
            <a:r>
              <a:rPr lang="en-GB" altLang="en-US" b="1" dirty="0">
                <a:latin typeface="Arial" panose="020B0604020202020204" pitchFamily="34" charset="0"/>
              </a:rPr>
              <a:t>  </a:t>
            </a:r>
            <a:r>
              <a:rPr lang="en-GB" altLang="en-US" dirty="0" err="1">
                <a:latin typeface="Arial" panose="020B0604020202020204" pitchFamily="34" charset="0"/>
                <a:cs typeface="Arial" panose="020B0604020202020204" pitchFamily="34" charset="0"/>
              </a:rPr>
              <a:t>Fframweithiau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Llythrennedd</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Rhifedd</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    </a:t>
            </a:r>
            <a:r>
              <a:rPr lang="en-GB" altLang="en-US" dirty="0">
                <a:solidFill>
                  <a:srgbClr val="0070C0"/>
                </a:solidFill>
                <a:latin typeface="Arial" panose="020B0604020202020204" pitchFamily="34" charset="0"/>
                <a:cs typeface="Arial" panose="020B0604020202020204" pitchFamily="34" charset="0"/>
              </a:rPr>
              <a:t>Literacy and Numeracy Framework</a:t>
            </a:r>
          </a:p>
        </p:txBody>
      </p:sp>
      <p:sp>
        <p:nvSpPr>
          <p:cNvPr id="10243" name="Rectangle 3"/>
          <p:cNvSpPr>
            <a:spLocks noGrp="1" noChangeArrowheads="1"/>
          </p:cNvSpPr>
          <p:nvPr>
            <p:ph sz="half" idx="1"/>
          </p:nvPr>
        </p:nvSpPr>
        <p:spPr>
          <a:xfrm>
            <a:off x="251520" y="1700808"/>
            <a:ext cx="4244280" cy="5020667"/>
          </a:xfrm>
        </p:spPr>
        <p:txBody>
          <a:bodyPr>
            <a:normAutofit lnSpcReduction="10000"/>
          </a:bodyPr>
          <a:lstStyle/>
          <a:p>
            <a:pPr>
              <a:buFontTx/>
              <a:buChar char="-"/>
            </a:pPr>
            <a:r>
              <a:rPr lang="en-GB" altLang="en-US" dirty="0" err="1"/>
              <a:t>Cefnogi</a:t>
            </a:r>
            <a:r>
              <a:rPr lang="en-GB" altLang="en-US" dirty="0"/>
              <a:t> </a:t>
            </a:r>
            <a:r>
              <a:rPr lang="en-GB" altLang="en-US" dirty="0" err="1"/>
              <a:t>ysgolion</a:t>
            </a:r>
            <a:r>
              <a:rPr lang="en-GB" altLang="en-US" dirty="0"/>
              <a:t> </a:t>
            </a:r>
            <a:r>
              <a:rPr lang="en-GB" altLang="en-US" dirty="0" err="1"/>
              <a:t>i</a:t>
            </a:r>
            <a:r>
              <a:rPr lang="en-GB" altLang="en-US" dirty="0"/>
              <a:t> </a:t>
            </a:r>
          </a:p>
          <a:p>
            <a:pPr marL="0" indent="0">
              <a:buNone/>
            </a:pPr>
            <a:r>
              <a:rPr lang="en-GB" altLang="en-US" dirty="0"/>
              <a:t>   </a:t>
            </a:r>
            <a:r>
              <a:rPr lang="en-GB" altLang="en-US" dirty="0" err="1"/>
              <a:t>ymgorffori</a:t>
            </a:r>
            <a:r>
              <a:rPr lang="en-GB" altLang="en-US" dirty="0"/>
              <a:t> </a:t>
            </a:r>
          </a:p>
          <a:p>
            <a:pPr marL="0" indent="0">
              <a:buNone/>
            </a:pPr>
            <a:r>
              <a:rPr lang="en-GB" altLang="en-US" dirty="0"/>
              <a:t>   </a:t>
            </a:r>
            <a:r>
              <a:rPr lang="en-GB" altLang="en-US" dirty="0" err="1"/>
              <a:t>llythrennedd</a:t>
            </a:r>
            <a:r>
              <a:rPr lang="en-GB" altLang="en-US" dirty="0"/>
              <a:t> a </a:t>
            </a:r>
            <a:r>
              <a:rPr lang="en-GB" altLang="en-US" dirty="0" err="1"/>
              <a:t>rhifedd</a:t>
            </a:r>
            <a:r>
              <a:rPr lang="en-GB" altLang="en-US" dirty="0"/>
              <a:t>     </a:t>
            </a:r>
          </a:p>
          <a:p>
            <a:pPr marL="0" indent="0">
              <a:buNone/>
            </a:pPr>
            <a:r>
              <a:rPr lang="en-GB" altLang="en-US" dirty="0"/>
              <a:t>   </a:t>
            </a:r>
            <a:r>
              <a:rPr lang="en-GB" altLang="en-US" dirty="0" err="1"/>
              <a:t>yn</a:t>
            </a:r>
            <a:r>
              <a:rPr lang="en-GB" altLang="en-US" dirty="0"/>
              <a:t> y </a:t>
            </a:r>
            <a:r>
              <a:rPr lang="en-GB" altLang="en-US" dirty="0" err="1"/>
              <a:t>cwricwlwm</a:t>
            </a:r>
            <a:r>
              <a:rPr lang="en-GB" altLang="en-US" dirty="0"/>
              <a:t>;</a:t>
            </a:r>
          </a:p>
          <a:p>
            <a:pPr>
              <a:buFontTx/>
              <a:buChar char="-"/>
            </a:pPr>
            <a:r>
              <a:rPr lang="en-GB" altLang="en-US" dirty="0"/>
              <a:t>Codi </a:t>
            </a:r>
            <a:r>
              <a:rPr lang="en-GB" altLang="en-US" dirty="0" err="1"/>
              <a:t>safonau</a:t>
            </a:r>
            <a:r>
              <a:rPr lang="en-GB" altLang="en-US" dirty="0"/>
              <a:t> </a:t>
            </a:r>
            <a:r>
              <a:rPr lang="en-GB" altLang="en-US" dirty="0" err="1"/>
              <a:t>llythrennedd</a:t>
            </a:r>
            <a:r>
              <a:rPr lang="en-GB" altLang="en-US" dirty="0"/>
              <a:t>;</a:t>
            </a:r>
          </a:p>
          <a:p>
            <a:pPr>
              <a:buFontTx/>
              <a:buChar char="-"/>
            </a:pPr>
            <a:r>
              <a:rPr lang="en-GB" altLang="en-US" dirty="0" err="1"/>
              <a:t>Helpu</a:t>
            </a:r>
            <a:r>
              <a:rPr lang="en-GB" altLang="en-US" dirty="0"/>
              <a:t> plant </a:t>
            </a:r>
            <a:r>
              <a:rPr lang="en-GB" altLang="en-US" dirty="0" err="1"/>
              <a:t>i</a:t>
            </a:r>
            <a:r>
              <a:rPr lang="en-GB" altLang="en-US" dirty="0"/>
              <a:t> </a:t>
            </a:r>
            <a:r>
              <a:rPr lang="en-GB" altLang="en-US" dirty="0" err="1"/>
              <a:t>gyflawni</a:t>
            </a:r>
            <a:r>
              <a:rPr lang="en-GB" altLang="en-US" dirty="0"/>
              <a:t>   </a:t>
            </a:r>
          </a:p>
          <a:p>
            <a:pPr marL="0" indent="0">
              <a:buNone/>
            </a:pPr>
            <a:r>
              <a:rPr lang="en-GB" altLang="en-US" dirty="0"/>
              <a:t>   </a:t>
            </a:r>
            <a:r>
              <a:rPr lang="en-GB" altLang="en-US" dirty="0" err="1"/>
              <a:t>eu</a:t>
            </a:r>
            <a:r>
              <a:rPr lang="en-GB" altLang="en-US" dirty="0"/>
              <a:t> </a:t>
            </a:r>
            <a:r>
              <a:rPr lang="en-GB" altLang="en-US" dirty="0" err="1"/>
              <a:t>potensial</a:t>
            </a:r>
            <a:r>
              <a:rPr lang="en-GB" altLang="en-US" dirty="0"/>
              <a:t>.</a:t>
            </a:r>
          </a:p>
          <a:p>
            <a:pPr marL="0" indent="0">
              <a:buNone/>
            </a:pPr>
            <a:endParaRPr lang="en-GB" altLang="en-US" dirty="0"/>
          </a:p>
        </p:txBody>
      </p:sp>
      <p:sp>
        <p:nvSpPr>
          <p:cNvPr id="2" name="Content Placeholder 1"/>
          <p:cNvSpPr>
            <a:spLocks noGrp="1"/>
          </p:cNvSpPr>
          <p:nvPr>
            <p:ph sz="half" idx="2"/>
          </p:nvPr>
        </p:nvSpPr>
        <p:spPr>
          <a:xfrm>
            <a:off x="4648200" y="1700808"/>
            <a:ext cx="4244280" cy="3888433"/>
          </a:xfrm>
        </p:spPr>
        <p:txBody>
          <a:bodyPr>
            <a:normAutofit lnSpcReduction="10000"/>
          </a:bodyPr>
          <a:lstStyle/>
          <a:p>
            <a:pPr>
              <a:buFontTx/>
              <a:buChar char="-"/>
            </a:pPr>
            <a:r>
              <a:rPr lang="en-GB" altLang="en-US" dirty="0">
                <a:solidFill>
                  <a:srgbClr val="0070C0"/>
                </a:solidFill>
              </a:rPr>
              <a:t>Support schools to embed literacy and numeracy in the curriculum;</a:t>
            </a:r>
          </a:p>
          <a:p>
            <a:pPr>
              <a:buFontTx/>
              <a:buChar char="-"/>
            </a:pPr>
            <a:r>
              <a:rPr lang="en-GB" altLang="en-US" dirty="0">
                <a:solidFill>
                  <a:srgbClr val="0070C0"/>
                </a:solidFill>
              </a:rPr>
              <a:t>Raise literacy standards;</a:t>
            </a:r>
          </a:p>
          <a:p>
            <a:pPr>
              <a:buFontTx/>
              <a:buChar char="-"/>
            </a:pPr>
            <a:r>
              <a:rPr lang="en-GB" altLang="en-US" dirty="0">
                <a:solidFill>
                  <a:srgbClr val="0070C0"/>
                </a:solidFill>
              </a:rPr>
              <a:t>Helping children to  </a:t>
            </a:r>
          </a:p>
          <a:p>
            <a:pPr marL="0" indent="0">
              <a:buNone/>
            </a:pPr>
            <a:r>
              <a:rPr lang="en-GB" altLang="en-US" dirty="0">
                <a:solidFill>
                  <a:srgbClr val="0070C0"/>
                </a:solidFill>
              </a:rPr>
              <a:t>   achieve their </a:t>
            </a:r>
          </a:p>
          <a:p>
            <a:pPr marL="0" indent="0">
              <a:buNone/>
            </a:pPr>
            <a:r>
              <a:rPr lang="en-GB" altLang="en-US" dirty="0">
                <a:solidFill>
                  <a:srgbClr val="0070C0"/>
                </a:solidFill>
              </a:rPr>
              <a:t>   potential.</a:t>
            </a:r>
          </a:p>
          <a:p>
            <a:pPr>
              <a:defRPr/>
            </a:pPr>
            <a:endParaRPr lang="en-GB" dirty="0">
              <a:solidFill>
                <a:srgbClr val="0070C0"/>
              </a:solidFill>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40</a:t>
            </a:fld>
            <a:endParaRPr lang="en-GB" altLang="en-US" sz="1400">
              <a:ea typeface="ＭＳ Ｐゴシック" pitchFamily="34" charset="-128"/>
            </a:endParaRPr>
          </a:p>
        </p:txBody>
      </p:sp>
    </p:spTree>
    <p:extLst>
      <p:ext uri="{BB962C8B-B14F-4D97-AF65-F5344CB8AC3E}">
        <p14:creationId xmlns:p14="http://schemas.microsoft.com/office/powerpoint/2010/main" val="30338908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A6CC31B-E6CE-9AE4-2A41-39DC28E3DD00}"/>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Content Placeholder 1">
            <a:extLst>
              <a:ext uri="{FF2B5EF4-FFF2-40B4-BE49-F238E27FC236}">
                <a16:creationId xmlns:a16="http://schemas.microsoft.com/office/drawing/2014/main" id="{B075643B-3185-7906-1A75-9548B29377CC}"/>
              </a:ext>
            </a:extLst>
          </p:cNvPr>
          <p:cNvPicPr>
            <a:picLocks noGrp="1" noChangeAspect="1"/>
          </p:cNvPicPr>
          <p:nvPr>
            <p:ph sz="half" idx="1"/>
          </p:nvPr>
        </p:nvPicPr>
        <p:blipFill>
          <a:blip r:embed="rId3"/>
          <a:stretch>
            <a:fillRect/>
          </a:stretch>
        </p:blipFill>
        <p:spPr>
          <a:xfrm>
            <a:off x="628650" y="908721"/>
            <a:ext cx="3583309" cy="4104456"/>
          </a:xfrm>
          <a:prstGeom prst="rect">
            <a:avLst/>
          </a:prstGeom>
        </p:spPr>
      </p:pic>
      <p:sp>
        <p:nvSpPr>
          <p:cNvPr id="3" name="Content Placeholder 2">
            <a:extLst>
              <a:ext uri="{FF2B5EF4-FFF2-40B4-BE49-F238E27FC236}">
                <a16:creationId xmlns:a16="http://schemas.microsoft.com/office/drawing/2014/main" id="{6AC6DABB-B5DF-35C8-55BE-96B018A2A2A9}"/>
              </a:ext>
            </a:extLst>
          </p:cNvPr>
          <p:cNvSpPr>
            <a:spLocks noGrp="1"/>
          </p:cNvSpPr>
          <p:nvPr>
            <p:ph sz="half" idx="2"/>
          </p:nvPr>
        </p:nvSpPr>
        <p:spPr>
          <a:xfrm>
            <a:off x="4572000" y="1825625"/>
            <a:ext cx="4248472" cy="4351338"/>
          </a:xfrm>
        </p:spPr>
        <p:txBody>
          <a:bodyPr>
            <a:normAutofit/>
          </a:bodyPr>
          <a:lstStyle/>
          <a:p>
            <a:r>
              <a:rPr lang="en-GB" sz="3200" dirty="0" err="1">
                <a:hlinkClick r:id="rId4"/>
              </a:rPr>
              <a:t>Ieithoedd</a:t>
            </a:r>
            <a:r>
              <a:rPr lang="en-GB" sz="3200" dirty="0">
                <a:hlinkClick r:id="rId4"/>
              </a:rPr>
              <a:t>, </a:t>
            </a:r>
            <a:r>
              <a:rPr lang="en-GB" sz="3200" dirty="0" err="1">
                <a:hlinkClick r:id="rId4"/>
              </a:rPr>
              <a:t>Llythrennedd</a:t>
            </a:r>
            <a:r>
              <a:rPr lang="en-GB" sz="3200" dirty="0">
                <a:hlinkClick r:id="rId4"/>
              </a:rPr>
              <a:t> a </a:t>
            </a:r>
            <a:r>
              <a:rPr lang="en-GB" sz="3200" dirty="0" err="1">
                <a:hlinkClick r:id="rId4"/>
              </a:rPr>
              <a:t>Chyfathrebu</a:t>
            </a:r>
            <a:r>
              <a:rPr lang="en-GB" sz="3200" dirty="0">
                <a:hlinkClick r:id="rId4"/>
              </a:rPr>
              <a:t>/Languages, Literacy and Communication</a:t>
            </a:r>
            <a:endParaRPr lang="en-GB" sz="3200" dirty="0"/>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41</a:t>
            </a:fld>
            <a:endParaRPr lang="en-GB" altLang="en-US" sz="1400">
              <a:ea typeface="ＭＳ Ｐゴシック" pitchFamily="34" charset="-128"/>
            </a:endParaRPr>
          </a:p>
        </p:txBody>
      </p:sp>
    </p:spTree>
    <p:extLst>
      <p:ext uri="{BB962C8B-B14F-4D97-AF65-F5344CB8AC3E}">
        <p14:creationId xmlns:p14="http://schemas.microsoft.com/office/powerpoint/2010/main" val="26716274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0D4A689-16A6-D957-4E08-A688A73364EF}"/>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p:txBody>
          <a:bodyPr>
            <a:normAutofit/>
          </a:bodyPr>
          <a:lstStyle/>
          <a:p>
            <a:pPr eaLnBrk="1" hangingPunct="1"/>
            <a:r>
              <a:rPr lang="en-GB" altLang="en-US" sz="3600" dirty="0" err="1">
                <a:latin typeface="Arial" panose="020B0604020202020204" pitchFamily="34" charset="0"/>
              </a:rPr>
              <a:t>Llywodraeth</a:t>
            </a:r>
            <a:r>
              <a:rPr lang="en-GB" altLang="en-US" sz="3600" dirty="0">
                <a:latin typeface="Arial" panose="020B0604020202020204" pitchFamily="34" charset="0"/>
              </a:rPr>
              <a:t> </a:t>
            </a:r>
            <a:r>
              <a:rPr lang="en-GB" altLang="en-US" sz="3600" dirty="0" err="1">
                <a:latin typeface="Arial" panose="020B0604020202020204" pitchFamily="34" charset="0"/>
              </a:rPr>
              <a:t>Cymru</a:t>
            </a:r>
            <a:r>
              <a:rPr lang="en-GB" altLang="en-US" sz="3600" dirty="0">
                <a:latin typeface="Arial" panose="020B0604020202020204" pitchFamily="34" charset="0"/>
              </a:rPr>
              <a:t>, 2020</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Welsh Government, 2020</a:t>
            </a:r>
          </a:p>
        </p:txBody>
      </p:sp>
      <p:sp>
        <p:nvSpPr>
          <p:cNvPr id="3" name="Content Placeholder 2"/>
          <p:cNvSpPr>
            <a:spLocks noGrp="1"/>
          </p:cNvSpPr>
          <p:nvPr>
            <p:ph sz="half" idx="1"/>
          </p:nvPr>
        </p:nvSpPr>
        <p:spPr/>
        <p:txBody>
          <a:bodyPr>
            <a:normAutofit/>
          </a:bodyPr>
          <a:lstStyle/>
          <a:p>
            <a:pPr marL="0" indent="0">
              <a:buNone/>
            </a:pPr>
            <a:r>
              <a:rPr lang="en-GB" sz="4000" dirty="0">
                <a:hlinkClick r:id="rId3"/>
              </a:rPr>
              <a:t>Mae </a:t>
            </a:r>
            <a:r>
              <a:rPr lang="en-GB" sz="4000" dirty="0" err="1">
                <a:hlinkClick r:id="rId3"/>
              </a:rPr>
              <a:t>llenyddiaeth</a:t>
            </a:r>
            <a:r>
              <a:rPr lang="en-GB" sz="4000" dirty="0">
                <a:hlinkClick r:id="rId3"/>
              </a:rPr>
              <a:t> </a:t>
            </a:r>
            <a:r>
              <a:rPr lang="en-GB" sz="4000" dirty="0" err="1">
                <a:hlinkClick r:id="rId3"/>
              </a:rPr>
              <a:t>yn</a:t>
            </a:r>
            <a:r>
              <a:rPr lang="en-GB" sz="4000" dirty="0">
                <a:hlinkClick r:id="rId3"/>
              </a:rPr>
              <a:t> </a:t>
            </a:r>
            <a:r>
              <a:rPr lang="en-GB" sz="4000" dirty="0" err="1">
                <a:hlinkClick r:id="rId3"/>
              </a:rPr>
              <a:t>tanio'r</a:t>
            </a:r>
            <a:r>
              <a:rPr lang="en-GB" sz="4000" dirty="0">
                <a:hlinkClick r:id="rId3"/>
              </a:rPr>
              <a:t> </a:t>
            </a:r>
            <a:r>
              <a:rPr lang="en-GB" sz="4000" dirty="0" err="1">
                <a:hlinkClick r:id="rId3"/>
              </a:rPr>
              <a:t>dychymyg</a:t>
            </a:r>
            <a:r>
              <a:rPr lang="en-GB" sz="4000" dirty="0">
                <a:hlinkClick r:id="rId3"/>
              </a:rPr>
              <a:t> ac </a:t>
            </a:r>
            <a:r>
              <a:rPr lang="en-GB" sz="4000" dirty="0" err="1">
                <a:hlinkClick r:id="rId3"/>
              </a:rPr>
              <a:t>yn</a:t>
            </a:r>
            <a:r>
              <a:rPr lang="en-GB" sz="4000" dirty="0">
                <a:hlinkClick r:id="rId3"/>
              </a:rPr>
              <a:t> </a:t>
            </a:r>
            <a:r>
              <a:rPr lang="en-GB" sz="4000" dirty="0" err="1">
                <a:hlinkClick r:id="rId3"/>
              </a:rPr>
              <a:t>ysbrydoli</a:t>
            </a:r>
            <a:r>
              <a:rPr lang="en-GB" sz="4000" dirty="0">
                <a:hlinkClick r:id="rId3"/>
              </a:rPr>
              <a:t> </a:t>
            </a:r>
            <a:r>
              <a:rPr lang="en-GB" sz="4000" dirty="0" err="1">
                <a:hlinkClick r:id="rId3"/>
              </a:rPr>
              <a:t>creadigrwydd</a:t>
            </a:r>
            <a:endParaRPr lang="en-GB" sz="4000" dirty="0"/>
          </a:p>
        </p:txBody>
      </p:sp>
      <p:sp>
        <p:nvSpPr>
          <p:cNvPr id="2" name="Content Placeholder 1"/>
          <p:cNvSpPr>
            <a:spLocks noGrp="1"/>
          </p:cNvSpPr>
          <p:nvPr>
            <p:ph sz="half" idx="2"/>
          </p:nvPr>
        </p:nvSpPr>
        <p:spPr/>
        <p:txBody>
          <a:bodyPr>
            <a:normAutofit/>
          </a:bodyPr>
          <a:lstStyle/>
          <a:p>
            <a:pPr marL="0" indent="0">
              <a:buNone/>
              <a:defRPr/>
            </a:pPr>
            <a:r>
              <a:rPr lang="en-GB" sz="4000" dirty="0">
                <a:solidFill>
                  <a:srgbClr val="0000FF"/>
                </a:solidFill>
                <a:hlinkClick r:id="rId4"/>
              </a:rPr>
              <a:t>Literature fires imagination and inspires creativity</a:t>
            </a:r>
            <a:endParaRPr lang="en-GB" sz="4000" dirty="0">
              <a:solidFill>
                <a:srgbClr val="0000FF"/>
              </a:solidFill>
            </a:endParaRPr>
          </a:p>
          <a:p>
            <a:pPr marL="0" indent="0" algn="r">
              <a:buNone/>
              <a:defRPr/>
            </a:pPr>
            <a:endParaRPr lang="en-GB" sz="4000" dirty="0">
              <a:solidFill>
                <a:srgbClr val="0000FF"/>
              </a:solidFill>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42</a:t>
            </a:fld>
            <a:endParaRPr lang="en-GB" altLang="en-US" sz="1400">
              <a:ea typeface="ＭＳ Ｐゴシック" pitchFamily="34" charset="-128"/>
            </a:endParaRPr>
          </a:p>
        </p:txBody>
      </p:sp>
    </p:spTree>
    <p:extLst>
      <p:ext uri="{BB962C8B-B14F-4D97-AF65-F5344CB8AC3E}">
        <p14:creationId xmlns:p14="http://schemas.microsoft.com/office/powerpoint/2010/main" val="14493374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EC9050C-4777-4D35-42B3-4E9A63508F6F}"/>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323528" y="457200"/>
            <a:ext cx="3255491" cy="883568"/>
          </a:xfrm>
        </p:spPr>
        <p:txBody>
          <a:bodyPr>
            <a:normAutofit fontScale="90000"/>
          </a:bodyPr>
          <a:lstStyle/>
          <a:p>
            <a:pPr eaLnBrk="1" hangingPunct="1"/>
            <a:r>
              <a:rPr lang="en-GB" altLang="en-US" sz="3600" dirty="0">
                <a:latin typeface="Arial" panose="020B0604020202020204" pitchFamily="34" charset="0"/>
              </a:rPr>
              <a:t> </a:t>
            </a:r>
            <a:r>
              <a:rPr lang="en-GB" altLang="en-US" sz="4400" dirty="0">
                <a:latin typeface="Arial" panose="020B0604020202020204" pitchFamily="34" charset="0"/>
                <a:cs typeface="Arial" panose="020B0604020202020204" pitchFamily="34" charset="0"/>
              </a:rPr>
              <a:t>Y </a:t>
            </a:r>
            <a:r>
              <a:rPr lang="en-GB" altLang="en-US" sz="4400" dirty="0" err="1">
                <a:latin typeface="Arial" panose="020B0604020202020204" pitchFamily="34" charset="0"/>
                <a:cs typeface="Arial" panose="020B0604020202020204" pitchFamily="34" charset="0"/>
              </a:rPr>
              <a:t>dyfodol</a:t>
            </a:r>
            <a:br>
              <a:rPr lang="en-GB" altLang="en-US" sz="4400" dirty="0">
                <a:latin typeface="Arial" panose="020B0604020202020204" pitchFamily="34" charset="0"/>
                <a:cs typeface="Arial" panose="020B0604020202020204" pitchFamily="34" charset="0"/>
              </a:rPr>
            </a:br>
            <a:r>
              <a:rPr lang="en-GB" altLang="en-US" sz="4400" dirty="0">
                <a:latin typeface="Arial" panose="020B0604020202020204" pitchFamily="34" charset="0"/>
                <a:cs typeface="Arial" panose="020B0604020202020204" pitchFamily="34" charset="0"/>
              </a:rPr>
              <a:t> </a:t>
            </a:r>
            <a:r>
              <a:rPr lang="en-GB" altLang="en-US" sz="4400" dirty="0">
                <a:solidFill>
                  <a:srgbClr val="0070C0"/>
                </a:solidFill>
                <a:latin typeface="Arial" panose="020B0604020202020204" pitchFamily="34" charset="0"/>
                <a:cs typeface="Arial" panose="020B0604020202020204" pitchFamily="34" charset="0"/>
              </a:rPr>
              <a:t>The future</a:t>
            </a:r>
          </a:p>
        </p:txBody>
      </p:sp>
      <p:sp>
        <p:nvSpPr>
          <p:cNvPr id="3" name="Content Placeholder 2"/>
          <p:cNvSpPr>
            <a:spLocks noGrp="1"/>
          </p:cNvSpPr>
          <p:nvPr>
            <p:ph idx="1"/>
          </p:nvPr>
        </p:nvSpPr>
        <p:spPr>
          <a:xfrm>
            <a:off x="3887390" y="548680"/>
            <a:ext cx="5077097" cy="4896545"/>
          </a:xfrm>
        </p:spPr>
        <p:txBody>
          <a:bodyPr>
            <a:noAutofit/>
          </a:bodyPr>
          <a:lstStyle/>
          <a:p>
            <a:pPr marL="0" indent="0">
              <a:buNone/>
              <a:defRPr/>
            </a:pPr>
            <a:r>
              <a:rPr lang="en-GB" sz="2200" dirty="0"/>
              <a:t>Mae </a:t>
            </a:r>
            <a:r>
              <a:rPr lang="en-GB" sz="2200" dirty="0" err="1"/>
              <a:t>cyflogwyr</a:t>
            </a:r>
            <a:r>
              <a:rPr lang="en-GB" sz="2200" dirty="0"/>
              <a:t> </a:t>
            </a:r>
            <a:r>
              <a:rPr lang="en-GB" sz="2200" dirty="0" err="1"/>
              <a:t>eisiau</a:t>
            </a:r>
            <a:r>
              <a:rPr lang="en-GB" sz="2200" dirty="0"/>
              <a:t> </a:t>
            </a:r>
            <a:r>
              <a:rPr lang="en-GB" sz="2200" dirty="0" err="1"/>
              <a:t>pobl</a:t>
            </a:r>
            <a:r>
              <a:rPr lang="en-GB" sz="2200" dirty="0"/>
              <a:t> </a:t>
            </a:r>
            <a:r>
              <a:rPr lang="en-GB" sz="2200" dirty="0" err="1"/>
              <a:t>sy’n</a:t>
            </a:r>
            <a:r>
              <a:rPr lang="en-GB" sz="2200" dirty="0"/>
              <a:t> </a:t>
            </a:r>
            <a:r>
              <a:rPr lang="en-GB" sz="2200" dirty="0" err="1"/>
              <a:t>medru</a:t>
            </a:r>
            <a:r>
              <a:rPr lang="en-GB" sz="2200" dirty="0"/>
              <a:t>:</a:t>
            </a:r>
          </a:p>
          <a:p>
            <a:pPr>
              <a:buFontTx/>
              <a:buChar char="-"/>
              <a:defRPr/>
            </a:pPr>
            <a:r>
              <a:rPr lang="en-GB" sz="2200" dirty="0" err="1"/>
              <a:t>Cyflwyno’n</a:t>
            </a:r>
            <a:r>
              <a:rPr lang="en-GB" sz="2200" dirty="0"/>
              <a:t> </a:t>
            </a:r>
            <a:r>
              <a:rPr lang="en-GB" sz="2200" dirty="0" err="1"/>
              <a:t>glir</a:t>
            </a:r>
            <a:r>
              <a:rPr lang="en-GB" sz="2200" dirty="0"/>
              <a:t>;</a:t>
            </a:r>
          </a:p>
          <a:p>
            <a:pPr>
              <a:buFontTx/>
              <a:buChar char="-"/>
              <a:defRPr/>
            </a:pPr>
            <a:r>
              <a:rPr lang="en-GB" sz="2200" dirty="0"/>
              <a:t>Bod </a:t>
            </a:r>
            <a:r>
              <a:rPr lang="en-GB" sz="2200" dirty="0" err="1"/>
              <a:t>yn</a:t>
            </a:r>
            <a:r>
              <a:rPr lang="en-GB" sz="2200" dirty="0"/>
              <a:t> </a:t>
            </a:r>
            <a:r>
              <a:rPr lang="en-GB" sz="2200" dirty="0" err="1"/>
              <a:t>aelod</a:t>
            </a:r>
            <a:r>
              <a:rPr lang="en-GB" sz="2200" dirty="0"/>
              <a:t> </a:t>
            </a:r>
            <a:r>
              <a:rPr lang="en-GB" sz="2200" dirty="0" err="1"/>
              <a:t>tim</a:t>
            </a:r>
            <a:r>
              <a:rPr lang="en-GB" sz="2200" dirty="0"/>
              <a:t> da;</a:t>
            </a:r>
          </a:p>
          <a:p>
            <a:pPr>
              <a:buFontTx/>
              <a:buChar char="-"/>
              <a:defRPr/>
            </a:pPr>
            <a:r>
              <a:rPr lang="en-GB" sz="2200" dirty="0" err="1"/>
              <a:t>Meddu</a:t>
            </a:r>
            <a:r>
              <a:rPr lang="en-GB" sz="2200" dirty="0"/>
              <a:t> </a:t>
            </a:r>
            <a:r>
              <a:rPr lang="en-GB" sz="2200" dirty="0" err="1"/>
              <a:t>ar</a:t>
            </a:r>
            <a:r>
              <a:rPr lang="en-GB" sz="2200" dirty="0"/>
              <a:t> </a:t>
            </a:r>
            <a:r>
              <a:rPr lang="en-GB" sz="2200" dirty="0" err="1"/>
              <a:t>sgiliau</a:t>
            </a:r>
            <a:r>
              <a:rPr lang="en-GB" sz="2200" dirty="0"/>
              <a:t> </a:t>
            </a:r>
            <a:r>
              <a:rPr lang="en-GB" sz="2200" dirty="0" err="1"/>
              <a:t>cydweithredu</a:t>
            </a:r>
            <a:r>
              <a:rPr lang="en-GB" sz="2200" dirty="0"/>
              <a:t> da;</a:t>
            </a:r>
          </a:p>
          <a:p>
            <a:pPr>
              <a:buFontTx/>
              <a:buChar char="-"/>
              <a:defRPr/>
            </a:pPr>
            <a:r>
              <a:rPr lang="en-GB" sz="2200" dirty="0"/>
              <a:t>Bod </a:t>
            </a:r>
            <a:r>
              <a:rPr lang="en-GB" sz="2200" dirty="0" err="1"/>
              <a:t>yn</a:t>
            </a:r>
            <a:r>
              <a:rPr lang="en-GB" sz="2200" dirty="0"/>
              <a:t> </a:t>
            </a:r>
            <a:r>
              <a:rPr lang="en-GB" sz="2200" dirty="0" err="1"/>
              <a:t>wrandawyr</a:t>
            </a:r>
            <a:r>
              <a:rPr lang="en-GB" sz="2200" dirty="0"/>
              <a:t> </a:t>
            </a:r>
            <a:r>
              <a:rPr lang="en-GB" sz="2200" dirty="0" err="1"/>
              <a:t>astud</a:t>
            </a:r>
            <a:r>
              <a:rPr lang="en-GB" sz="2200" dirty="0"/>
              <a:t>.</a:t>
            </a:r>
          </a:p>
          <a:p>
            <a:pPr marL="0" indent="0">
              <a:buNone/>
              <a:defRPr/>
            </a:pPr>
            <a:endParaRPr lang="en-GB" sz="2200" dirty="0"/>
          </a:p>
          <a:p>
            <a:pPr marL="0" indent="0">
              <a:buNone/>
              <a:defRPr/>
            </a:pPr>
            <a:r>
              <a:rPr lang="en-GB" sz="2200" dirty="0">
                <a:solidFill>
                  <a:srgbClr val="0070C0"/>
                </a:solidFill>
              </a:rPr>
              <a:t>Employers want people who can:</a:t>
            </a:r>
          </a:p>
          <a:p>
            <a:pPr>
              <a:buFontTx/>
              <a:buChar char="-"/>
              <a:defRPr/>
            </a:pPr>
            <a:r>
              <a:rPr lang="en-GB" sz="2200" dirty="0">
                <a:solidFill>
                  <a:srgbClr val="0070C0"/>
                </a:solidFill>
              </a:rPr>
              <a:t>Present clearly;</a:t>
            </a:r>
          </a:p>
          <a:p>
            <a:pPr>
              <a:buFontTx/>
              <a:buChar char="-"/>
              <a:defRPr/>
            </a:pPr>
            <a:r>
              <a:rPr lang="en-GB" sz="2200" dirty="0">
                <a:solidFill>
                  <a:srgbClr val="0070C0"/>
                </a:solidFill>
              </a:rPr>
              <a:t>Be a good team-member;</a:t>
            </a:r>
          </a:p>
          <a:p>
            <a:pPr>
              <a:buFontTx/>
              <a:buChar char="-"/>
              <a:defRPr/>
            </a:pPr>
            <a:r>
              <a:rPr lang="en-GB" sz="2200" dirty="0">
                <a:solidFill>
                  <a:srgbClr val="0070C0"/>
                </a:solidFill>
              </a:rPr>
              <a:t>Have good collaborative skills;</a:t>
            </a:r>
          </a:p>
          <a:p>
            <a:pPr>
              <a:buFontTx/>
              <a:buChar char="-"/>
              <a:defRPr/>
            </a:pPr>
            <a:r>
              <a:rPr lang="en-GB" sz="2200" dirty="0">
                <a:solidFill>
                  <a:srgbClr val="0070C0"/>
                </a:solidFill>
              </a:rPr>
              <a:t>Be attentive listeners.</a:t>
            </a:r>
          </a:p>
        </p:txBody>
      </p:sp>
      <p:sp>
        <p:nvSpPr>
          <p:cNvPr id="2" name="Content Placeholder 1"/>
          <p:cNvSpPr>
            <a:spLocks noGrp="1"/>
          </p:cNvSpPr>
          <p:nvPr>
            <p:ph type="body" sz="half" idx="2"/>
          </p:nvPr>
        </p:nvSpPr>
        <p:spPr>
          <a:xfrm>
            <a:off x="323528" y="1484784"/>
            <a:ext cx="3255491" cy="4176464"/>
          </a:xfrm>
        </p:spPr>
        <p:txBody>
          <a:bodyPr>
            <a:normAutofit/>
          </a:bodyPr>
          <a:lstStyle/>
          <a:p>
            <a:pPr marL="0" indent="0">
              <a:buNone/>
              <a:defRPr/>
            </a:pPr>
            <a:r>
              <a:rPr lang="en-GB" sz="2800" dirty="0"/>
              <a:t>“…employers, university admission tutors and others regularly complain that applicants’ oral communication skills are in decline”</a:t>
            </a:r>
          </a:p>
          <a:p>
            <a:pPr marL="0" indent="0" algn="r">
              <a:buNone/>
              <a:defRPr/>
            </a:pPr>
            <a:r>
              <a:rPr lang="en-GB" dirty="0"/>
              <a:t>(Alexander, 2012, p. 5).</a:t>
            </a: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43</a:t>
            </a:fld>
            <a:endParaRPr lang="en-GB" altLang="en-US" sz="1400">
              <a:ea typeface="ＭＳ Ｐゴシック" pitchFamily="34" charset="-128"/>
            </a:endParaRPr>
          </a:p>
        </p:txBody>
      </p:sp>
    </p:spTree>
    <p:extLst>
      <p:ext uri="{BB962C8B-B14F-4D97-AF65-F5344CB8AC3E}">
        <p14:creationId xmlns:p14="http://schemas.microsoft.com/office/powerpoint/2010/main" val="39273462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9A306E0-79F9-1BE0-A4A0-E5CCBEE539DD}"/>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629841" y="457200"/>
            <a:ext cx="2949178" cy="883568"/>
          </a:xfrm>
        </p:spPr>
        <p:txBody>
          <a:bodyPr>
            <a:normAutofit fontScale="90000"/>
          </a:bodyPr>
          <a:lstStyle/>
          <a:p>
            <a:pPr eaLnBrk="1" hangingPunct="1"/>
            <a:r>
              <a:rPr lang="en-GB" altLang="en-US" sz="3600" dirty="0">
                <a:latin typeface="Arial" panose="020B0604020202020204" pitchFamily="34" charset="0"/>
              </a:rPr>
              <a:t> </a:t>
            </a:r>
            <a:r>
              <a:rPr lang="en-GB" altLang="en-US" sz="4400" dirty="0">
                <a:latin typeface="Arial" panose="020B0604020202020204" pitchFamily="34" charset="0"/>
                <a:cs typeface="Arial" panose="020B0604020202020204" pitchFamily="34" charset="0"/>
              </a:rPr>
              <a:t>Y </a:t>
            </a:r>
            <a:r>
              <a:rPr lang="en-GB" altLang="en-US" sz="4400" dirty="0" err="1">
                <a:latin typeface="Arial" panose="020B0604020202020204" pitchFamily="34" charset="0"/>
                <a:cs typeface="Arial" panose="020B0604020202020204" pitchFamily="34" charset="0"/>
              </a:rPr>
              <a:t>dyfodol</a:t>
            </a:r>
            <a:br>
              <a:rPr lang="en-GB" altLang="en-US" sz="4400" dirty="0">
                <a:latin typeface="Arial" panose="020B0604020202020204" pitchFamily="34" charset="0"/>
                <a:cs typeface="Arial" panose="020B0604020202020204" pitchFamily="34" charset="0"/>
              </a:rPr>
            </a:br>
            <a:r>
              <a:rPr lang="en-GB" altLang="en-US" sz="4400" dirty="0">
                <a:latin typeface="Arial" panose="020B0604020202020204" pitchFamily="34" charset="0"/>
                <a:cs typeface="Arial" panose="020B0604020202020204" pitchFamily="34" charset="0"/>
              </a:rPr>
              <a:t> </a:t>
            </a:r>
            <a:r>
              <a:rPr lang="en-GB" altLang="en-US" sz="4400" dirty="0">
                <a:solidFill>
                  <a:srgbClr val="0070C0"/>
                </a:solidFill>
                <a:latin typeface="Arial" panose="020B0604020202020204" pitchFamily="34" charset="0"/>
                <a:cs typeface="Arial" panose="020B0604020202020204" pitchFamily="34" charset="0"/>
              </a:rPr>
              <a:t>The future</a:t>
            </a:r>
          </a:p>
        </p:txBody>
      </p:sp>
      <p:sp>
        <p:nvSpPr>
          <p:cNvPr id="3" name="Content Placeholder 2"/>
          <p:cNvSpPr>
            <a:spLocks noGrp="1"/>
          </p:cNvSpPr>
          <p:nvPr>
            <p:ph idx="1"/>
          </p:nvPr>
        </p:nvSpPr>
        <p:spPr>
          <a:xfrm>
            <a:off x="3887390" y="548680"/>
            <a:ext cx="5077097" cy="4896545"/>
          </a:xfrm>
        </p:spPr>
        <p:txBody>
          <a:bodyPr>
            <a:noAutofit/>
          </a:bodyPr>
          <a:lstStyle/>
          <a:p>
            <a:pPr marL="0" indent="0">
              <a:buNone/>
              <a:defRPr/>
            </a:pPr>
            <a:r>
              <a:rPr lang="en-GB" i="1" dirty="0"/>
              <a:t>“</a:t>
            </a:r>
            <a:r>
              <a:rPr lang="en-GB" i="1" dirty="0" err="1"/>
              <a:t>Oracy</a:t>
            </a:r>
            <a:r>
              <a:rPr lang="en-GB" i="1" dirty="0"/>
              <a:t> pedagogy has the potential to provide all learners with ample opportunities to communicate creatively, purposefully and productively in a variety of contexts that are exciting, engaging and meaningful”</a:t>
            </a:r>
          </a:p>
          <a:p>
            <a:pPr marL="0" indent="0" algn="r">
              <a:buNone/>
              <a:defRPr/>
            </a:pPr>
            <a:r>
              <a:rPr lang="en-GB" sz="1600" dirty="0"/>
              <a:t>(McCormack and Klopper, 2016, p. 417).</a:t>
            </a:r>
          </a:p>
        </p:txBody>
      </p:sp>
      <p:pic>
        <p:nvPicPr>
          <p:cNvPr id="4" name="Picture 3"/>
          <p:cNvPicPr>
            <a:picLocks noChangeAspect="1"/>
          </p:cNvPicPr>
          <p:nvPr/>
        </p:nvPicPr>
        <p:blipFill>
          <a:blip r:embed="rId3"/>
          <a:stretch>
            <a:fillRect/>
          </a:stretch>
        </p:blipFill>
        <p:spPr>
          <a:xfrm>
            <a:off x="323528" y="1484784"/>
            <a:ext cx="3312368" cy="3960441"/>
          </a:xfrm>
          <a:prstGeom prst="rect">
            <a:avLst/>
          </a:prstGeom>
        </p:spPr>
      </p:pic>
      <p:sp>
        <p:nvSpPr>
          <p:cNvPr id="2" name="Content Placeholder 1"/>
          <p:cNvSpPr>
            <a:spLocks noGrp="1"/>
          </p:cNvSpPr>
          <p:nvPr>
            <p:ph type="body" sz="half" idx="2"/>
          </p:nvPr>
        </p:nvSpPr>
        <p:spPr>
          <a:xfrm>
            <a:off x="323528" y="1484784"/>
            <a:ext cx="3255491" cy="4176464"/>
          </a:xfrm>
        </p:spPr>
        <p:txBody>
          <a:bodyPr>
            <a:normAutofit/>
          </a:bodyPr>
          <a:lstStyle/>
          <a:p>
            <a:pPr marL="0" indent="0">
              <a:buNone/>
              <a:defRPr/>
            </a:pPr>
            <a:endParaRPr lang="en-GB" dirty="0"/>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44</a:t>
            </a:fld>
            <a:endParaRPr lang="en-GB" altLang="en-US" sz="1400">
              <a:ea typeface="ＭＳ Ｐゴシック" pitchFamily="34" charset="-128"/>
            </a:endParaRPr>
          </a:p>
        </p:txBody>
      </p:sp>
    </p:spTree>
    <p:extLst>
      <p:ext uri="{BB962C8B-B14F-4D97-AF65-F5344CB8AC3E}">
        <p14:creationId xmlns:p14="http://schemas.microsoft.com/office/powerpoint/2010/main" val="19647788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4528829-39B1-DEF2-81F9-22B4239C93D3}"/>
              </a:ext>
            </a:extLst>
          </p:cNvPr>
          <p:cNvSpPr/>
          <p:nvPr/>
        </p:nvSpPr>
        <p:spPr>
          <a:xfrm>
            <a:off x="0" y="0"/>
            <a:ext cx="9144000" cy="5733256"/>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107504" y="453282"/>
            <a:ext cx="7886700" cy="383430"/>
          </a:xfrm>
        </p:spPr>
        <p:txBody>
          <a:bodyPr>
            <a:normAutofit fontScale="90000"/>
          </a:bodyPr>
          <a:lstStyle/>
          <a:p>
            <a:pPr eaLnBrk="1" hangingPunct="1"/>
            <a:r>
              <a:rPr lang="en-GB" altLang="en-US" b="1" dirty="0">
                <a:latin typeface="Arial" panose="020B0604020202020204" pitchFamily="34" charset="0"/>
              </a:rPr>
              <a:t>  </a:t>
            </a:r>
            <a:r>
              <a:rPr lang="en-GB" altLang="en-US" dirty="0" err="1">
                <a:latin typeface="Arial" panose="020B0604020202020204" pitchFamily="34" charset="0"/>
              </a:rPr>
              <a:t>Cyfeiriadau</a:t>
            </a:r>
            <a:br>
              <a:rPr lang="en-GB" altLang="en-US" dirty="0">
                <a:latin typeface="Arial" panose="020B0604020202020204" pitchFamily="34" charset="0"/>
              </a:rPr>
            </a:br>
            <a:r>
              <a:rPr lang="en-GB" altLang="en-US" dirty="0">
                <a:latin typeface="Arial" panose="020B0604020202020204" pitchFamily="34" charset="0"/>
              </a:rPr>
              <a:t>  </a:t>
            </a:r>
            <a:r>
              <a:rPr lang="en-GB" altLang="en-US" dirty="0">
                <a:solidFill>
                  <a:srgbClr val="0070C0"/>
                </a:solidFill>
                <a:latin typeface="Arial" panose="020B0604020202020204" pitchFamily="34" charset="0"/>
              </a:rPr>
              <a:t>References</a:t>
            </a:r>
          </a:p>
        </p:txBody>
      </p:sp>
      <p:sp>
        <p:nvSpPr>
          <p:cNvPr id="2" name="Content Placeholder 1"/>
          <p:cNvSpPr>
            <a:spLocks noGrp="1"/>
          </p:cNvSpPr>
          <p:nvPr>
            <p:ph idx="1"/>
          </p:nvPr>
        </p:nvSpPr>
        <p:spPr>
          <a:xfrm>
            <a:off x="107504" y="1268760"/>
            <a:ext cx="9036496" cy="4248473"/>
          </a:xfrm>
        </p:spPr>
        <p:txBody>
          <a:bodyPr>
            <a:noAutofit/>
          </a:bodyPr>
          <a:lstStyle/>
          <a:p>
            <a:pPr marL="0" indent="0">
              <a:buNone/>
              <a:defRPr/>
            </a:pPr>
            <a:r>
              <a:rPr lang="en-GB" altLang="en-US" sz="1800" dirty="0"/>
              <a:t>Alexander, R. (2012)</a:t>
            </a:r>
            <a:r>
              <a:rPr lang="en-GB" altLang="en-US" sz="1800" i="1" dirty="0"/>
              <a:t> </a:t>
            </a:r>
            <a:r>
              <a:rPr lang="en-GB" sz="1800" i="1" dirty="0"/>
              <a:t>Improving </a:t>
            </a:r>
            <a:r>
              <a:rPr lang="en-GB" sz="1800" i="1" dirty="0" err="1"/>
              <a:t>oracy</a:t>
            </a:r>
            <a:r>
              <a:rPr lang="en-GB" sz="1800" i="1" dirty="0"/>
              <a:t> and classroom talk in English schools: achievements and challenges</a:t>
            </a:r>
            <a:r>
              <a:rPr lang="en-GB" sz="1800" dirty="0"/>
              <a:t>, </a:t>
            </a:r>
            <a:r>
              <a:rPr lang="en-GB" sz="1800" dirty="0">
                <a:hlinkClick r:id="rId3"/>
              </a:rPr>
              <a:t>http://robinalexander.org.uk/wp-content/uploads/2019/12/DfE-oracy-120220-Alexander-FINAL0.pdf</a:t>
            </a:r>
            <a:r>
              <a:rPr lang="en-GB" sz="1800" dirty="0"/>
              <a:t> [Accessed: November 7 2020].</a:t>
            </a:r>
            <a:endParaRPr lang="en-GB" altLang="en-US" sz="1800" dirty="0"/>
          </a:p>
          <a:p>
            <a:pPr marL="0" indent="0">
              <a:buNone/>
              <a:defRPr/>
            </a:pPr>
            <a:r>
              <a:rPr lang="en-GB" altLang="en-US" sz="1800" dirty="0"/>
              <a:t>Atwal, K. (2019) </a:t>
            </a:r>
            <a:r>
              <a:rPr lang="en-GB" sz="1800" i="1" dirty="0"/>
              <a:t>Pupil talk: 6 questions to see if you are getting it right. </a:t>
            </a:r>
            <a:r>
              <a:rPr lang="en-GB" sz="1800" dirty="0">
                <a:hlinkClick r:id="rId4"/>
              </a:rPr>
              <a:t>https://www.tes.com/news/pupil-talk-6-questions-see-if-you-are-getting-it-right</a:t>
            </a:r>
            <a:r>
              <a:rPr lang="en-GB" sz="1800" dirty="0"/>
              <a:t> [Accessed: November 7 2020].</a:t>
            </a:r>
          </a:p>
          <a:p>
            <a:pPr marL="0" indent="0" algn="just">
              <a:buFontTx/>
              <a:buNone/>
              <a:defRPr/>
            </a:pPr>
            <a:r>
              <a:rPr lang="en-GB" altLang="en-US" sz="1800" dirty="0"/>
              <a:t>Hart, B. and </a:t>
            </a:r>
            <a:r>
              <a:rPr lang="en-GB" altLang="en-US" sz="1800" dirty="0" err="1"/>
              <a:t>Risley</a:t>
            </a:r>
            <a:r>
              <a:rPr lang="en-GB" altLang="en-US" sz="1800" dirty="0"/>
              <a:t>, T. R. (1995) </a:t>
            </a:r>
            <a:r>
              <a:rPr lang="en-GB" altLang="en-US" sz="1800" i="1" dirty="0"/>
              <a:t>Meaningful Differences in the Everyday Experience of Young American Children. </a:t>
            </a:r>
            <a:r>
              <a:rPr lang="en-GB" altLang="en-US" sz="1800" dirty="0"/>
              <a:t>Baltimore: Brookes Publishing.</a:t>
            </a:r>
          </a:p>
          <a:p>
            <a:pPr marL="0" indent="0">
              <a:buFontTx/>
              <a:buNone/>
              <a:defRPr/>
            </a:pPr>
            <a:r>
              <a:rPr lang="en-GB" altLang="en-US" sz="1800" dirty="0"/>
              <a:t>Lodge, L. (2020)</a:t>
            </a:r>
            <a:r>
              <a:rPr lang="en-GB" altLang="en-US" sz="1800" i="1" dirty="0"/>
              <a:t> Silence is not golden: the importance of improving </a:t>
            </a:r>
            <a:r>
              <a:rPr lang="en-GB" altLang="en-US" sz="1800" i="1" dirty="0" err="1"/>
              <a:t>oracy</a:t>
            </a:r>
            <a:r>
              <a:rPr lang="en-GB" altLang="en-US" sz="1800" i="1" dirty="0"/>
              <a:t>, </a:t>
            </a:r>
            <a:r>
              <a:rPr lang="en-GB" altLang="en-US" sz="1800" dirty="0">
                <a:hlinkClick r:id="rId5"/>
              </a:rPr>
              <a:t>https://www.oneeducation.co.uk/news-blog/silence-is-not-golden-the-importance-of-improving-oracy</a:t>
            </a:r>
            <a:r>
              <a:rPr lang="en-GB" altLang="en-US" sz="1800" dirty="0"/>
              <a:t> [Accessed: November 7 2020].</a:t>
            </a:r>
          </a:p>
          <a:p>
            <a:pPr marL="0" indent="0">
              <a:buFontTx/>
              <a:buNone/>
              <a:defRPr/>
            </a:pPr>
            <a:r>
              <a:rPr lang="en-GB" sz="1800" dirty="0"/>
              <a:t>McCormack, B.A. and Klopper, C. (2016) ‘The potential of music in promoting oracy in students with English as an additional language’, </a:t>
            </a:r>
            <a:r>
              <a:rPr lang="en-GB" sz="1800" i="1" dirty="0"/>
              <a:t>International journal of music education</a:t>
            </a:r>
            <a:r>
              <a:rPr lang="en-GB" sz="1800" dirty="0"/>
              <a:t>, </a:t>
            </a:r>
            <a:r>
              <a:rPr lang="en-GB" sz="1800" i="1" dirty="0"/>
              <a:t>34</a:t>
            </a:r>
            <a:r>
              <a:rPr lang="en-GB" sz="1800" dirty="0"/>
              <a:t>(4), pp.416-432.</a:t>
            </a:r>
            <a:endParaRPr lang="en-GB" altLang="en-US" sz="1800" dirty="0"/>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45</a:t>
            </a:fld>
            <a:endParaRPr lang="en-GB" altLang="en-US" sz="1400">
              <a:ea typeface="ＭＳ Ｐゴシック" pitchFamily="34" charset="-128"/>
            </a:endParaRPr>
          </a:p>
        </p:txBody>
      </p:sp>
    </p:spTree>
    <p:extLst>
      <p:ext uri="{BB962C8B-B14F-4D97-AF65-F5344CB8AC3E}">
        <p14:creationId xmlns:p14="http://schemas.microsoft.com/office/powerpoint/2010/main" val="27041743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A603FDB-002E-4665-A3F6-15550E87471F}"/>
              </a:ext>
            </a:extLst>
          </p:cNvPr>
          <p:cNvSpPr/>
          <p:nvPr/>
        </p:nvSpPr>
        <p:spPr>
          <a:xfrm>
            <a:off x="0" y="0"/>
            <a:ext cx="9144000" cy="5661248"/>
          </a:xfrm>
          <a:prstGeom prst="rect">
            <a:avLst/>
          </a:prstGeom>
          <a:solidFill>
            <a:srgbClr val="FD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107504" y="453282"/>
            <a:ext cx="7886700" cy="383430"/>
          </a:xfrm>
        </p:spPr>
        <p:txBody>
          <a:bodyPr>
            <a:normAutofit fontScale="90000"/>
          </a:bodyPr>
          <a:lstStyle/>
          <a:p>
            <a:pPr eaLnBrk="1" hangingPunct="1"/>
            <a:r>
              <a:rPr lang="en-GB" altLang="en-US" b="1" dirty="0">
                <a:latin typeface="Arial" panose="020B0604020202020204" pitchFamily="34" charset="0"/>
              </a:rPr>
              <a:t>  </a:t>
            </a:r>
            <a:r>
              <a:rPr lang="en-GB" altLang="en-US" dirty="0" err="1">
                <a:latin typeface="Arial" panose="020B0604020202020204" pitchFamily="34" charset="0"/>
              </a:rPr>
              <a:t>Cyfeiriadau</a:t>
            </a:r>
            <a:br>
              <a:rPr lang="en-GB" altLang="en-US" dirty="0">
                <a:latin typeface="Arial" panose="020B0604020202020204" pitchFamily="34" charset="0"/>
              </a:rPr>
            </a:br>
            <a:r>
              <a:rPr lang="en-GB" altLang="en-US" dirty="0">
                <a:latin typeface="Arial" panose="020B0604020202020204" pitchFamily="34" charset="0"/>
              </a:rPr>
              <a:t>  </a:t>
            </a:r>
            <a:r>
              <a:rPr lang="en-GB" altLang="en-US" dirty="0">
                <a:solidFill>
                  <a:srgbClr val="0070C0"/>
                </a:solidFill>
                <a:latin typeface="Arial" panose="020B0604020202020204" pitchFamily="34" charset="0"/>
              </a:rPr>
              <a:t>References</a:t>
            </a:r>
          </a:p>
        </p:txBody>
      </p:sp>
      <p:sp>
        <p:nvSpPr>
          <p:cNvPr id="2" name="Content Placeholder 1"/>
          <p:cNvSpPr>
            <a:spLocks noGrp="1"/>
          </p:cNvSpPr>
          <p:nvPr>
            <p:ph idx="1"/>
          </p:nvPr>
        </p:nvSpPr>
        <p:spPr>
          <a:xfrm>
            <a:off x="107504" y="1556792"/>
            <a:ext cx="9036496" cy="3960441"/>
          </a:xfrm>
        </p:spPr>
        <p:txBody>
          <a:bodyPr>
            <a:noAutofit/>
          </a:bodyPr>
          <a:lstStyle/>
          <a:p>
            <a:pPr marL="0" indent="0" algn="just">
              <a:buFontTx/>
              <a:buNone/>
              <a:defRPr/>
            </a:pPr>
            <a:r>
              <a:rPr lang="en-GB" altLang="en-US" sz="2000" dirty="0" err="1"/>
              <a:t>Neaum</a:t>
            </a:r>
            <a:r>
              <a:rPr lang="en-GB" altLang="en-US" sz="2000" dirty="0"/>
              <a:t>, S. (2012) </a:t>
            </a:r>
            <a:r>
              <a:rPr lang="en-GB" altLang="en-US" sz="2000" i="1" dirty="0"/>
              <a:t>Language and Literacy for the Early Years. </a:t>
            </a:r>
            <a:r>
              <a:rPr lang="en-GB" altLang="en-US" sz="2000" dirty="0"/>
              <a:t>London: Sage Publications Ltd.</a:t>
            </a:r>
          </a:p>
          <a:p>
            <a:pPr marL="0" indent="0">
              <a:buFontTx/>
              <a:buNone/>
              <a:defRPr/>
            </a:pPr>
            <a:r>
              <a:rPr lang="en-GB" altLang="en-US" sz="2000" dirty="0"/>
              <a:t>Welsh Government (2013) </a:t>
            </a:r>
            <a:r>
              <a:rPr lang="en-US" sz="2000" i="1" dirty="0"/>
              <a:t>National Literacy and Numeracy Framework</a:t>
            </a:r>
            <a:r>
              <a:rPr lang="en-US" sz="2000" dirty="0"/>
              <a:t>. Available at: </a:t>
            </a:r>
            <a:r>
              <a:rPr lang="en-US" sz="2000" dirty="0">
                <a:hlinkClick r:id="rId3"/>
              </a:rPr>
              <a:t>http://learning.gov.wales/resources/browse-all/nlnf/?lang=en</a:t>
            </a:r>
            <a:r>
              <a:rPr lang="en-US" sz="2000" dirty="0"/>
              <a:t> [Accessed: October 11 2017].</a:t>
            </a:r>
          </a:p>
          <a:p>
            <a:pPr marL="0" indent="0">
              <a:buFontTx/>
              <a:buNone/>
              <a:defRPr/>
            </a:pPr>
            <a:r>
              <a:rPr lang="en-US" altLang="en-US" sz="2000" dirty="0"/>
              <a:t>Welsh Government (2018) </a:t>
            </a:r>
            <a:r>
              <a:rPr lang="en-US" altLang="en-US" sz="2000" i="1" dirty="0"/>
              <a:t>Digital Competence Framework guidance: Update</a:t>
            </a:r>
            <a:r>
              <a:rPr lang="en-US" altLang="en-US" sz="2000" dirty="0"/>
              <a:t>. Available at: </a:t>
            </a:r>
            <a:r>
              <a:rPr lang="en-GB" sz="2000" dirty="0">
                <a:hlinkClick r:id="rId4"/>
              </a:rPr>
              <a:t>A curriculum for Wales – a curriculum for life (</a:t>
            </a:r>
            <a:r>
              <a:rPr lang="en-GB" sz="2000" dirty="0" err="1">
                <a:hlinkClick r:id="rId4"/>
              </a:rPr>
              <a:t>gov.wales</a:t>
            </a:r>
            <a:r>
              <a:rPr lang="en-GB" sz="2000" dirty="0">
                <a:hlinkClick r:id="rId4"/>
              </a:rPr>
              <a:t>)</a:t>
            </a:r>
            <a:r>
              <a:rPr lang="en-GB" sz="2000" dirty="0"/>
              <a:t> [Accessed: August 9 2022].</a:t>
            </a:r>
            <a:endParaRPr lang="en-US" altLang="en-US" sz="2000" dirty="0"/>
          </a:p>
          <a:p>
            <a:pPr marL="0" indent="0">
              <a:buFontTx/>
              <a:buNone/>
              <a:defRPr/>
            </a:pPr>
            <a:r>
              <a:rPr lang="en-US" altLang="en-US" sz="2000" dirty="0"/>
              <a:t>Welsh Government (2021) </a:t>
            </a:r>
            <a:r>
              <a:rPr lang="en-US" altLang="en-US" sz="2000" i="1" dirty="0"/>
              <a:t>Digital strategy for Wales</a:t>
            </a:r>
            <a:r>
              <a:rPr lang="en-US" altLang="en-US" sz="2000" dirty="0"/>
              <a:t>. Available at: </a:t>
            </a:r>
            <a:r>
              <a:rPr lang="en-GB" sz="2000" dirty="0">
                <a:hlinkClick r:id="rId5"/>
              </a:rPr>
              <a:t>Digital strategy for Wales | GOV.WALES</a:t>
            </a:r>
            <a:r>
              <a:rPr lang="en-GB" sz="2000" dirty="0"/>
              <a:t> [Accessed: August 9 2022].</a:t>
            </a:r>
            <a:endParaRPr lang="en-GB" altLang="en-US" sz="2000" dirty="0"/>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46</a:t>
            </a:fld>
            <a:endParaRPr lang="en-GB" altLang="en-US" sz="1400">
              <a:ea typeface="ＭＳ Ｐゴシック" pitchFamily="34" charset="-128"/>
            </a:endParaRPr>
          </a:p>
        </p:txBody>
      </p:sp>
    </p:spTree>
    <p:extLst>
      <p:ext uri="{BB962C8B-B14F-4D97-AF65-F5344CB8AC3E}">
        <p14:creationId xmlns:p14="http://schemas.microsoft.com/office/powerpoint/2010/main" val="21850501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2225</Words>
  <Application>Microsoft Office PowerPoint</Application>
  <PresentationFormat>On-screen Show (4:3)</PresentationFormat>
  <Paragraphs>342</Paragraphs>
  <Slides>46</Slides>
  <Notes>44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Myriad Pro</vt:lpstr>
      <vt:lpstr>Arial</vt:lpstr>
      <vt:lpstr>Calibri</vt:lpstr>
      <vt:lpstr>Calibri Light</vt:lpstr>
      <vt:lpstr>Times</vt:lpstr>
      <vt:lpstr>Wingdings</vt:lpstr>
      <vt:lpstr>Office Theme</vt:lpstr>
      <vt:lpstr>PowerPoint Presentation</vt:lpstr>
      <vt:lpstr> Cynnwys     Content</vt:lpstr>
      <vt:lpstr> Cynnwys     Content</vt:lpstr>
      <vt:lpstr>Sgiliau Cyflogadwyedd/Trosglwyddadwy Employability/Transferable Skills</vt:lpstr>
      <vt:lpstr>Adnoddau   Resources</vt:lpstr>
      <vt:lpstr>Llythrennedd gynnar Early literacy</vt:lpstr>
      <vt:lpstr>Adroddiad Donaldson (2015) Donaldson Report (2015)</vt:lpstr>
      <vt:lpstr>Cymhwysedd digidol Digital competency</vt:lpstr>
      <vt:lpstr>Fframwaith Cymhwysedd Digidol Digital Competence Framework</vt:lpstr>
      <vt:lpstr>Lleferydd – FfCD 2020 Oracy – DCF 2020</vt:lpstr>
      <vt:lpstr>Strategaeth ddigidol i Gymru Digital Strategy for Wales</vt:lpstr>
      <vt:lpstr>Llafaredd  Oracy</vt:lpstr>
      <vt:lpstr>Llafaredd  Oracy</vt:lpstr>
      <vt:lpstr>Llafaredd  Oracy</vt:lpstr>
      <vt:lpstr>Pam fod llafaredd yn bwysig? Why is oracy important?</vt:lpstr>
      <vt:lpstr>Agweddau Attitudes</vt:lpstr>
      <vt:lpstr> Rhieni – rôl bwysig iawn Parents – very important role</vt:lpstr>
      <vt:lpstr>Ymchwil – Hart a Risley (1995) Research – Hart and Risley (1995)</vt:lpstr>
      <vt:lpstr>  Rhyngweithrediadau o ansawdd uchel High quality interactions</vt:lpstr>
      <vt:lpstr> Rhyngweithrediadau o ansawdd isel Poor quality interactions</vt:lpstr>
      <vt:lpstr>PowerPoint Presentation</vt:lpstr>
      <vt:lpstr>PowerPoint Presentation</vt:lpstr>
      <vt:lpstr>PowerPoint Presentation</vt:lpstr>
      <vt:lpstr>Geirfa wan yn 5 oed Poor vocabulary at 5 years</vt:lpstr>
      <vt:lpstr>Agweddau tuag at lafaredd Attitudes towards oracy</vt:lpstr>
      <vt:lpstr>‘Silence is not golden’ (Lodge, 2020)</vt:lpstr>
      <vt:lpstr>‘Silence is not golden’ (Lodge, 2020)</vt:lpstr>
      <vt:lpstr>Blogiau Blogs</vt:lpstr>
      <vt:lpstr>Cyfleoedd i hyrwyddo llafaredd  Opportunities to promote oracy</vt:lpstr>
      <vt:lpstr>Cyfleoedd i hyrwyddo llafaredd  Opportunities to promote oracy</vt:lpstr>
      <vt:lpstr>Ymarfer wrth sgwrsio Practising when conversing</vt:lpstr>
      <vt:lpstr>Gweithio ar y cyd Collaborative work</vt:lpstr>
      <vt:lpstr>Datblygu naratif </vt:lpstr>
      <vt:lpstr>Developing narrative</vt:lpstr>
      <vt:lpstr>Brwdfrydedd ac ysgogiad Enthusiasm and motivation</vt:lpstr>
      <vt:lpstr>‘Amgylcheddau siarad’ ‘Talking environments’</vt:lpstr>
      <vt:lpstr> Trafodaeth grwpiau bach Small group discussion</vt:lpstr>
      <vt:lpstr>Llafaredd ag adrodd stori Oracy and storytelling</vt:lpstr>
      <vt:lpstr>Llafaredd ag adrodd stori Oracy and storytelling</vt:lpstr>
      <vt:lpstr>  Fframweithiau Llythrennedd a Rhifedd     Literacy and Numeracy Framework</vt:lpstr>
      <vt:lpstr>PowerPoint Presentation</vt:lpstr>
      <vt:lpstr>Llywodraeth Cymru, 2020 Welsh Government, 2020</vt:lpstr>
      <vt:lpstr> Y dyfodol  The future</vt:lpstr>
      <vt:lpstr> Y dyfodol  The future</vt:lpstr>
      <vt:lpstr>  Cyfeiriadau   References</vt:lpstr>
      <vt:lpstr>  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Alison Rees-Edwards</cp:lastModifiedBy>
  <cp:revision>57</cp:revision>
  <cp:lastPrinted>2019-11-18T15:32:42Z</cp:lastPrinted>
  <dcterms:created xsi:type="dcterms:W3CDTF">2015-04-14T15:21:28Z</dcterms:created>
  <dcterms:modified xsi:type="dcterms:W3CDTF">2022-09-03T15:02:16Z</dcterms:modified>
</cp:coreProperties>
</file>