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9" r:id="rId3"/>
    <p:sldId id="258" r:id="rId4"/>
    <p:sldId id="260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EF24197-0706-4BE8-9F17-6F24C284C74F}" v="2" dt="2026-03-01T16:30:20.8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91" d="100"/>
          <a:sy n="91" d="100"/>
        </p:scale>
        <p:origin x="341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12" Type="http://schemas.microsoft.com/office/2015/10/relationships/revisionInfo" Target="revisionInfo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microsoft.com/office/2016/11/relationships/changesInfo" Target="changesInfos/changesInfo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emot Tijani Tijani (2320438)" userId="e32906b8-e775-4bea-9c91-b7328acf1cab" providerId="ADAL" clId="{0D7039A0-CAB4-41D4-8857-66389B4DB028}"/>
    <pc:docChg chg="undo custSel addSld delSld modSld">
      <pc:chgData name="Kareemot Tijani Tijani (2320438)" userId="e32906b8-e775-4bea-9c91-b7328acf1cab" providerId="ADAL" clId="{0D7039A0-CAB4-41D4-8857-66389B4DB028}" dt="2026-03-07T22:11:44.634" v="460" actId="20577"/>
      <pc:docMkLst>
        <pc:docMk/>
      </pc:docMkLst>
      <pc:sldChg chg="modSp mod">
        <pc:chgData name="Kareemot Tijani Tijani (2320438)" userId="e32906b8-e775-4bea-9c91-b7328acf1cab" providerId="ADAL" clId="{0D7039A0-CAB4-41D4-8857-66389B4DB028}" dt="2026-03-07T22:11:44.634" v="460" actId="20577"/>
        <pc:sldMkLst>
          <pc:docMk/>
          <pc:sldMk cId="3098361654" sldId="256"/>
        </pc:sldMkLst>
        <pc:spChg chg="mod">
          <ac:chgData name="Kareemot Tijani Tijani (2320438)" userId="e32906b8-e775-4bea-9c91-b7328acf1cab" providerId="ADAL" clId="{0D7039A0-CAB4-41D4-8857-66389B4DB028}" dt="2026-03-07T22:11:44.634" v="460" actId="20577"/>
          <ac:spMkLst>
            <pc:docMk/>
            <pc:sldMk cId="3098361654" sldId="256"/>
            <ac:spMk id="6" creationId="{02CA4F4D-36A6-A440-9524-B3A4A5BC50A3}"/>
          </ac:spMkLst>
        </pc:spChg>
      </pc:sldChg>
      <pc:sldChg chg="addSp delSp modSp new mod">
        <pc:chgData name="Kareemot Tijani Tijani (2320438)" userId="e32906b8-e775-4bea-9c91-b7328acf1cab" providerId="ADAL" clId="{0D7039A0-CAB4-41D4-8857-66389B4DB028}" dt="2026-03-06T16:44:50.397" v="456" actId="2711"/>
        <pc:sldMkLst>
          <pc:docMk/>
          <pc:sldMk cId="4180932413" sldId="258"/>
        </pc:sldMkLst>
        <pc:spChg chg="add del mod">
          <ac:chgData name="Kareemot Tijani Tijani (2320438)" userId="e32906b8-e775-4bea-9c91-b7328acf1cab" providerId="ADAL" clId="{0D7039A0-CAB4-41D4-8857-66389B4DB028}" dt="2026-03-06T16:44:50.397" v="456" actId="2711"/>
          <ac:spMkLst>
            <pc:docMk/>
            <pc:sldMk cId="4180932413" sldId="258"/>
            <ac:spMk id="3" creationId="{82564D4E-29E5-AE91-69B9-35F3A52A5099}"/>
          </ac:spMkLst>
        </pc:spChg>
      </pc:sldChg>
      <pc:sldChg chg="addSp delSp modSp new mod setBg">
        <pc:chgData name="Kareemot Tijani Tijani (2320438)" userId="e32906b8-e775-4bea-9c91-b7328acf1cab" providerId="ADAL" clId="{0D7039A0-CAB4-41D4-8857-66389B4DB028}" dt="2026-03-01T17:25:02.256" v="451" actId="478"/>
        <pc:sldMkLst>
          <pc:docMk/>
          <pc:sldMk cId="4157860546" sldId="259"/>
        </pc:sldMkLst>
        <pc:picChg chg="add mod">
          <ac:chgData name="Kareemot Tijani Tijani (2320438)" userId="e32906b8-e775-4bea-9c91-b7328acf1cab" providerId="ADAL" clId="{0D7039A0-CAB4-41D4-8857-66389B4DB028}" dt="2026-03-01T17:24:39.361" v="447" actId="14100"/>
          <ac:picMkLst>
            <pc:docMk/>
            <pc:sldMk cId="4157860546" sldId="259"/>
            <ac:picMk id="3" creationId="{CF9143AF-491E-930D-E8A2-8159C15F3A7B}"/>
          </ac:picMkLst>
        </pc:picChg>
      </pc:sldChg>
      <pc:sldChg chg="addSp delSp modSp new mod">
        <pc:chgData name="Kareemot Tijani Tijani (2320438)" userId="e32906b8-e775-4bea-9c91-b7328acf1cab" providerId="ADAL" clId="{0D7039A0-CAB4-41D4-8857-66389B4DB028}" dt="2026-03-06T16:45:30.573" v="458" actId="207"/>
        <pc:sldMkLst>
          <pc:docMk/>
          <pc:sldMk cId="2192766226" sldId="260"/>
        </pc:sldMkLst>
        <pc:spChg chg="add mod">
          <ac:chgData name="Kareemot Tijani Tijani (2320438)" userId="e32906b8-e775-4bea-9c91-b7328acf1cab" providerId="ADAL" clId="{0D7039A0-CAB4-41D4-8857-66389B4DB028}" dt="2026-03-01T16:30:09.113" v="414" actId="21"/>
          <ac:spMkLst>
            <pc:docMk/>
            <pc:sldMk cId="2192766226" sldId="260"/>
            <ac:spMk id="5" creationId="{5F51D55A-2439-39F1-7782-17A070AE1A65}"/>
          </ac:spMkLst>
        </pc:spChg>
        <pc:spChg chg="add mod">
          <ac:chgData name="Kareemot Tijani Tijani (2320438)" userId="e32906b8-e775-4bea-9c91-b7328acf1cab" providerId="ADAL" clId="{0D7039A0-CAB4-41D4-8857-66389B4DB028}" dt="2026-03-06T16:45:30.573" v="458" actId="207"/>
          <ac:spMkLst>
            <pc:docMk/>
            <pc:sldMk cId="2192766226" sldId="260"/>
            <ac:spMk id="7" creationId="{EE2DAA3C-44FF-12BE-2EED-46F7AA92112C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A5D2B7F-6F3E-423A-9E19-CB93F23A617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4B52BC-569F-484E-99C8-4D292C07F54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376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AE6D22-9BA4-7B67-3A5E-BAB65E9215F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C6AA258-3604-0D1E-ACE4-60A2AFE179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E19036A-47F5-EA31-4EEA-5EE52CBD7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F98EC0-1E9A-6599-9762-06EBBD9B9F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ED802FF-1E38-0B36-3A4D-6C9A1B2F3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2739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684B43D-CE4C-8134-938F-CDEDF22EF1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1F9BE-72EC-E0A8-99C1-C3DF26B01A8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309562-09B6-9763-98C2-052C00E8E1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3C20A5-810A-C8D7-2CB5-C5CE5CBCCA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AC6091-8C22-D1F8-5C80-3198757132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2198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1FFA8B-BB6B-8FC1-38BC-AD53F5FFF80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4C392C-DBC8-61F0-F9F4-66112241AD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1964FD-9B11-9C50-A326-D1C2BDFCA2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F99A2C9-F413-2EA6-54AD-3D537495D5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2F8B54-45E2-AA56-133B-8F72CD4AE0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958780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FCA817-8359-3C93-5FD9-0F41423667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82A02F-D282-04E6-0FF7-7A5B0DC39FA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41BEBE7-057D-7E58-BC9B-D184268576C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77B2FE-CEFE-FA2E-70D0-B639E80A3F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0EBB20-3EB2-E236-80D2-4A27020070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9E1C504-6349-8F12-22D1-CD9AF04469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743451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451201-FC4C-D5DF-C5DA-53E8738177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E00F0C-0EA4-81E9-75F8-C166B09EEE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C22A942-52A4-528D-E590-8CCD7422B9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02FA9D2-46A1-2E67-84C5-521426AD12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52A5BB4-B0D6-A4C0-BD13-15E22360F39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5E09DF0-D299-0F22-59E0-79E43944E7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7568762-60CF-B80A-C4A8-8AA11E0E7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F5E9369-8780-E9B8-9734-BFA962E25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88336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489B72-0ACF-DCBB-5389-18C1C6322F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14679C-D56B-7366-5D11-F7BAE6FCDC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6C16D3D-A9E8-5E2E-B52D-69086925E7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21D74E0-4B04-426D-BE4F-8568A657DF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3429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7D4FEA6-400E-033D-457D-D7B7AE0204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8FEEEB6-7032-8D02-093F-D1C45BD208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D9BF040-D3B6-6CBA-5073-25E22F0FFC7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5389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83F4FE-8D80-E637-3DE1-C259AFA1A8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6DA16B-5B1E-AAFC-6AA7-DFEBEFFA628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464BAB-C15A-983A-D9CA-EBBE5653626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E4BB97-6D1B-7A33-16E0-FA65B9B12C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124607-E0F8-54C9-1E4F-3B565E19B7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B16653-A18F-D663-BE73-84E85CEADA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05455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F0A520-E46B-7FE7-CB2E-4628BEEE346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51C05DB-628D-030C-A180-6F3148B9065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844823-9A53-F31F-3832-22A00017AF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D964471-946B-1ECA-6253-E3FB5536A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B8F28B-6F5A-61A4-746F-6160733BA9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307B978-C085-14C3-7418-B7CABA9A3A5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1010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67B33E-3C7C-EC1B-04F6-0D949B339B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271282F-C819-08E4-9498-65C1FE06DFD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F6CBD4-208B-5D47-5865-F89691FD58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337C40-E408-6504-FA08-BB92A0950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BEB8C77-5FE3-9955-DD95-E48B0CAB77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55079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195A1C1-5E15-2F4B-A452-283EB80614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72FD851-7A6F-6EFA-0764-8527C4CD6EC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6A159E-DBF1-4768-C54B-FAC1662139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F8883E0-7DA8-D6BE-B7EA-BB7F3CAB03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5249A3-2BA2-C1B7-4BBA-FFFF2A3323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424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686621-6358-5608-AAD4-3E6631F5BC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77E311-8E88-8203-8249-615DBE68A4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FACEB1-28DF-55C6-CD6B-23DBAD63F35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305DF55-F816-4B01-94CE-CD5BA6279053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271D6C-067B-9AFD-D9E9-CCC9364FD14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BBBEE63-D5B5-6AF7-D283-3714CDB155E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974D4D-789F-4DE5-89C6-5A4286FC8D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7219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rcpsych.ac.uk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: Rounded Corners 3">
            <a:extLst>
              <a:ext uri="{FF2B5EF4-FFF2-40B4-BE49-F238E27FC236}">
                <a16:creationId xmlns:a16="http://schemas.microsoft.com/office/drawing/2014/main" id="{E8644C4B-B46F-C688-808E-DF692E97C296}"/>
              </a:ext>
            </a:extLst>
          </p:cNvPr>
          <p:cNvSpPr/>
          <p:nvPr/>
        </p:nvSpPr>
        <p:spPr>
          <a:xfrm>
            <a:off x="438912" y="46634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Student Name:   </a:t>
            </a:r>
            <a:r>
              <a:rPr lang="en-GB" b="1">
                <a:solidFill>
                  <a:schemeClr val="tx1"/>
                </a:solidFill>
              </a:rPr>
              <a:t>Kareemot Adekilekun Tijani </a:t>
            </a:r>
            <a:r>
              <a:rPr lang="en-GB" b="1" err="1">
                <a:solidFill>
                  <a:schemeClr val="tx1"/>
                </a:solidFill>
              </a:rPr>
              <a:t>Tijani</a:t>
            </a:r>
            <a:r>
              <a:rPr lang="en-GB" b="1">
                <a:solidFill>
                  <a:schemeClr val="tx1"/>
                </a:solidFill>
              </a:rPr>
              <a:t> </a:t>
            </a:r>
          </a:p>
        </p:txBody>
      </p:sp>
      <p:sp>
        <p:nvSpPr>
          <p:cNvPr id="5" name="Rectangle: Rounded Corners 4">
            <a:extLst>
              <a:ext uri="{FF2B5EF4-FFF2-40B4-BE49-F238E27FC236}">
                <a16:creationId xmlns:a16="http://schemas.microsoft.com/office/drawing/2014/main" id="{E1AF4D01-D71C-291A-EACE-8FE3C5FC2246}"/>
              </a:ext>
            </a:extLst>
          </p:cNvPr>
          <p:cNvSpPr/>
          <p:nvPr/>
        </p:nvSpPr>
        <p:spPr>
          <a:xfrm>
            <a:off x="438912" y="139598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Student Number:  </a:t>
            </a:r>
            <a:r>
              <a:rPr lang="en-GB" b="1">
                <a:solidFill>
                  <a:schemeClr val="tx1"/>
                </a:solidFill>
              </a:rPr>
              <a:t>2320438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02CA4F4D-36A6-A440-9524-B3A4A5BC50A3}"/>
              </a:ext>
            </a:extLst>
          </p:cNvPr>
          <p:cNvSpPr/>
          <p:nvPr/>
        </p:nvSpPr>
        <p:spPr>
          <a:xfrm>
            <a:off x="438912" y="232562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 dirty="0">
                <a:solidFill>
                  <a:schemeClr val="tx1"/>
                </a:solidFill>
              </a:rPr>
              <a:t>BMHP6029_BIRM – </a:t>
            </a:r>
            <a:r>
              <a:rPr lang="en-GB" b="1" dirty="0">
                <a:solidFill>
                  <a:schemeClr val="tx1"/>
                </a:solidFill>
              </a:rPr>
              <a:t>Component 1 – Poster Presentation</a:t>
            </a:r>
            <a:r>
              <a:rPr lang="en-GB" dirty="0">
                <a:solidFill>
                  <a:schemeClr val="tx1"/>
                </a:solidFill>
              </a:rPr>
              <a:t>  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A98B064B-AEC2-53F3-F04A-86C8088E638D}"/>
              </a:ext>
            </a:extLst>
          </p:cNvPr>
          <p:cNvSpPr/>
          <p:nvPr/>
        </p:nvSpPr>
        <p:spPr>
          <a:xfrm>
            <a:off x="438912" y="3255264"/>
            <a:ext cx="11210544" cy="777240"/>
          </a:xfrm>
          <a:prstGeom prst="roundRect">
            <a:avLst/>
          </a:prstGeom>
          <a:noFill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GB">
                <a:solidFill>
                  <a:schemeClr val="tx1"/>
                </a:solidFill>
              </a:rPr>
              <a:t>Title of Poster:    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8EF8289F-24BC-7C96-F98E-BCFDD7527EFB}"/>
              </a:ext>
            </a:extLst>
          </p:cNvPr>
          <p:cNvSpPr txBox="1"/>
          <p:nvPr/>
        </p:nvSpPr>
        <p:spPr>
          <a:xfrm>
            <a:off x="2090957" y="3255264"/>
            <a:ext cx="7145322" cy="60785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kern="100">
                <a:effectLst/>
                <a:latin typeface="ADLaM Display" panose="020100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                                </a:t>
            </a:r>
            <a:r>
              <a:rPr lang="en-GB" sz="1200" b="1" kern="100">
                <a:effectLst/>
                <a:latin typeface="ADLaM Display" panose="020100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From “Mania to Mood Stabilization”</a:t>
            </a:r>
            <a:endParaRPr lang="en-GB" sz="1200" b="1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15000"/>
              </a:lnSpc>
              <a:spcAft>
                <a:spcPts val="800"/>
              </a:spcAft>
              <a:buNone/>
            </a:pPr>
            <a:r>
              <a:rPr lang="en-GB" sz="1200" b="1" kern="100">
                <a:effectLst/>
                <a:latin typeface="ADLaM Display" panose="02010000000000000000" pitchFamily="2" charset="0"/>
                <a:ea typeface="Aptos" panose="020B0004020202020204" pitchFamily="34" charset="0"/>
                <a:cs typeface="Times New Roman" panose="02020603050405020304" pitchFamily="18" charset="0"/>
              </a:rPr>
              <a:t>The Historical and contemporary Treatment of Bipolar Disorder in the UK</a:t>
            </a:r>
            <a:endParaRPr lang="en-GB" sz="1200" b="1" kern="10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A6BD5C2-1615-DF04-7749-FAECF552EE30}"/>
              </a:ext>
            </a:extLst>
          </p:cNvPr>
          <p:cNvSpPr txBox="1"/>
          <p:nvPr/>
        </p:nvSpPr>
        <p:spPr>
          <a:xfrm>
            <a:off x="7395567" y="3559193"/>
            <a:ext cx="4253889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b="1">
                <a:latin typeface="ADLaM Display" panose="02010000000000000000" pitchFamily="2" charset="0"/>
                <a:ea typeface="ADLaM Display" panose="02010000000000000000" pitchFamily="2" charset="0"/>
                <a:cs typeface="ADLaM Display" panose="02010000000000000000" pitchFamily="2" charset="0"/>
              </a:rPr>
              <a:t>ICD-11 (6A60) | UK Policy and Practice </a:t>
            </a:r>
          </a:p>
        </p:txBody>
      </p:sp>
    </p:spTree>
    <p:extLst>
      <p:ext uri="{BB962C8B-B14F-4D97-AF65-F5344CB8AC3E}">
        <p14:creationId xmlns:p14="http://schemas.microsoft.com/office/powerpoint/2010/main" val="30983616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F9143AF-491E-930D-E8A2-8159C15F3A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167640"/>
            <a:ext cx="12192000" cy="7193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578605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64D4E-29E5-AE91-69B9-35F3A52A50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528" y="254833"/>
            <a:ext cx="10634272" cy="5922130"/>
          </a:xfrm>
        </p:spPr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Reference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Act 2014. (2014)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Care Quality Commission (2024)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Monitoring the Mental Health Act in 2022/23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CQC.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Chelsea Psychology Clinic (2025) bipolar disorder. Available at https://www.thechelseapsychologyclinic.com&gt;bipolar&gt;disorder (Accessed date: 27 January 2026).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(2014)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Care Act 2014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DHSC.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Equality Act 2010 (c.15). London: The Stationery Office.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Equality Act 2010. (2010)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Equality Act 2010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London: HMSO.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Goodwin, G.M. and Jamison, K.R. (2007)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Manic-depressive illness: bipolar disorders and recurrent depression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2nd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edn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. Oxford: Oxford University Press.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Goodwin, G.M. et al. (2016) ‘Evidence-based guidelines for treating bipolar disorder’,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The British Journal of Psychiatry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208(6), pp. 495–504.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Kessler, R.C. et al. (2011) ‘Prevalence and correlates of bipolar spectrum disorder’,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Archives of General Psychiatry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, 68(3), pp. 241–251.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Marmot, M. (2020) </a:t>
            </a: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Health equity in England</a:t>
            </a:r>
            <a:r>
              <a:rPr lang="en-GB" i="1" dirty="0"/>
              <a:t>: The Marmot review 10 years on</a:t>
            </a:r>
            <a:r>
              <a:rPr lang="en-GB" dirty="0"/>
              <a:t>. London: Institute of Health Equity.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Mental Health Act 1983 (amended 2007). London: The Stationery Office.</a:t>
            </a:r>
          </a:p>
          <a:p>
            <a:pPr>
              <a:lnSpc>
                <a:spcPct val="150000"/>
              </a:lnSpc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809324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5F51D55A-2439-39F1-7782-17A070AE1A65}"/>
              </a:ext>
            </a:extLst>
          </p:cNvPr>
          <p:cNvSpPr txBox="1"/>
          <p:nvPr/>
        </p:nvSpPr>
        <p:spPr>
          <a:xfrm>
            <a:off x="494950" y="-251670"/>
            <a:ext cx="10964411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 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E2DAA3C-44FF-12BE-2EED-46F7AA92112C}"/>
              </a:ext>
            </a:extLst>
          </p:cNvPr>
          <p:cNvSpPr txBox="1"/>
          <p:nvPr/>
        </p:nvSpPr>
        <p:spPr>
          <a:xfrm>
            <a:off x="1342240" y="551994"/>
            <a:ext cx="9664116" cy="34805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Institute for Health and Care Excellence (2014) </a:t>
            </a:r>
            <a:r>
              <a:rPr lang="en-GB" sz="13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Bipolar disorder: assessment and management (CG185)</a:t>
            </a: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Institute for Health and Care Excellence (2020) </a:t>
            </a:r>
            <a:r>
              <a:rPr lang="en-GB" sz="13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Bipolar disorder: quality standard (QS95)</a:t>
            </a: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NICE.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 (2019) </a:t>
            </a:r>
            <a:r>
              <a:rPr lang="en-GB" sz="13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The NHS long term plan</a:t>
            </a: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NHS England (2023) </a:t>
            </a:r>
            <a:r>
              <a:rPr lang="en-GB" sz="13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Advancing mental health equalities strategy</a:t>
            </a: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NHS England.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Office for National Statistics (2022) </a:t>
            </a:r>
            <a:r>
              <a:rPr lang="en-GB" sz="13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Adult psychiatric morbidity survey</a:t>
            </a: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London: ONS.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Royal College of Psychiatrists (2022) </a:t>
            </a:r>
            <a:r>
              <a:rPr lang="en-GB" sz="13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Bipolar disorder</a:t>
            </a: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Available at:</a:t>
            </a:r>
            <a:r>
              <a:rPr lang="en-GB" sz="1300" kern="100" dirty="0">
                <a:solidFill>
                  <a:srgbClr val="000000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GB" sz="1300" u="sng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https://www.rcpsych.ac.uk</a:t>
            </a: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(Accessed: 20 January 2026).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World Health Organisation (2022) </a:t>
            </a:r>
            <a:r>
              <a:rPr lang="en-GB" sz="13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Mental health: bipolar disorder</a:t>
            </a: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Geneva: WHO.</a:t>
            </a:r>
          </a:p>
          <a:p>
            <a:pPr>
              <a:lnSpc>
                <a:spcPct val="150000"/>
              </a:lnSpc>
              <a:spcAft>
                <a:spcPts val="800"/>
              </a:spcAft>
              <a:buNone/>
            </a:pP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World Health Organization (2019) </a:t>
            </a:r>
            <a:r>
              <a:rPr lang="en-GB" sz="1300" i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International classification of diseases for mortality and morbidity statistics (11th revision)</a:t>
            </a:r>
            <a:r>
              <a:rPr lang="en-GB" sz="13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Geneva: WHO.</a:t>
            </a:r>
          </a:p>
        </p:txBody>
      </p:sp>
    </p:spTree>
    <p:extLst>
      <p:ext uri="{BB962C8B-B14F-4D97-AF65-F5344CB8AC3E}">
        <p14:creationId xmlns:p14="http://schemas.microsoft.com/office/powerpoint/2010/main" val="219276622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151</TotalTime>
  <Words>462</Words>
  <Application>Microsoft Office PowerPoint</Application>
  <PresentationFormat>Widescreen</PresentationFormat>
  <Paragraphs>29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9" baseType="lpstr">
      <vt:lpstr>ADLaM Display</vt:lpstr>
      <vt:lpstr>Aptos</vt:lpstr>
      <vt:lpstr>Aptos Display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Kareemot Tijani Tijani (2320438)</dc:creator>
  <cp:lastModifiedBy>Kareemot Tijani Tijani (2320438)</cp:lastModifiedBy>
  <cp:revision>1</cp:revision>
  <dcterms:created xsi:type="dcterms:W3CDTF">2026-01-27T20:03:00Z</dcterms:created>
  <dcterms:modified xsi:type="dcterms:W3CDTF">2026-03-07T22:11:48Z</dcterms:modified>
</cp:coreProperties>
</file>