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tiff" ContentType="image/tiff"/>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8.xml" ContentType="application/vnd.openxmlformats-officedocument.drawingml.diagramData+xml"/>
  <Override PartName="/ppt/diagrams/data7.xml" ContentType="application/vnd.openxmlformats-officedocument.drawingml.diagramData+xml"/>
  <Override PartName="/ppt/presentation.xml" ContentType="application/vnd.openxmlformats-officedocument.presentationml.presentation.main+xml"/>
  <Override PartName="/ppt/diagrams/data5.xml" ContentType="application/vnd.openxmlformats-officedocument.drawingml.diagramData+xml"/>
  <Override PartName="/ppt/diagrams/data6.xml" ContentType="application/vnd.openxmlformats-officedocument.drawingml.diagramData+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slideLayouts/slideLayout1.xml" ContentType="application/vnd.openxmlformats-officedocument.presentationml.slideLayout+xml"/>
  <Override PartName="/ppt/notesSlides/notesSlide16.xml" ContentType="application/vnd.openxmlformats-officedocument.presentationml.notesSlid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slideMasters/slideMaster1.xml" ContentType="application/vnd.openxmlformats-officedocument.presentationml.slideMaster+xml"/>
  <Override PartName="/ppt/diagrams/quickStyle4.xml" ContentType="application/vnd.openxmlformats-officedocument.drawingml.diagramStyle+xml"/>
  <Override PartName="/ppt/diagrams/layout4.xml" ContentType="application/vnd.openxmlformats-officedocument.drawingml.diagramLayout+xml"/>
  <Override PartName="/ppt/diagrams/drawing3.xml" ContentType="application/vnd.ms-office.drawingml.diagramDrawing+xml"/>
  <Override PartName="/ppt/diagrams/colors3.xml" ContentType="application/vnd.openxmlformats-officedocument.drawingml.diagramColors+xml"/>
  <Override PartName="/ppt/diagrams/quickStyle3.xml" ContentType="application/vnd.openxmlformats-officedocument.drawingml.diagramStyle+xml"/>
  <Override PartName="/ppt/diagrams/layout3.xml" ContentType="application/vnd.openxmlformats-officedocument.drawingml.diagramLayout+xml"/>
  <Override PartName="/ppt/diagrams/drawing2.xml" ContentType="application/vnd.ms-office.drawingml.diagramDrawing+xml"/>
  <Override PartName="/ppt/diagrams/colors2.xml" ContentType="application/vnd.openxmlformats-officedocument.drawingml.diagramColors+xml"/>
  <Override PartName="/ppt/diagrams/quickStyle2.xml" ContentType="application/vnd.openxmlformats-officedocument.drawingml.diagramStyle+xml"/>
  <Override PartName="/ppt/diagrams/layout2.xml" ContentType="application/vnd.openxmlformats-officedocument.drawingml.diagramLayout+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diagrams/layout1.xml" ContentType="application/vnd.openxmlformats-officedocument.drawingml.diagramLayout+xml"/>
  <Override PartName="/ppt/diagrams/drawing8.xml" ContentType="application/vnd.ms-office.drawingml.diagramDrawing+xml"/>
  <Override PartName="/ppt/diagrams/colors8.xml" ContentType="application/vnd.openxmlformats-officedocument.drawingml.diagramColors+xml"/>
  <Override PartName="/ppt/theme/theme2.xml" ContentType="application/vnd.openxmlformats-officedocument.theme+xml"/>
  <Override PartName="/ppt/diagrams/quickStyle8.xml" ContentType="application/vnd.openxmlformats-officedocument.drawingml.diagramStyle+xml"/>
  <Override PartName="/ppt/diagrams/layout8.xml" ContentType="application/vnd.openxmlformats-officedocument.drawingml.diagramLayout+xml"/>
  <Override PartName="/ppt/diagrams/colors4.xml" ContentType="application/vnd.openxmlformats-officedocument.drawingml.diagramColors+xml"/>
  <Override PartName="/ppt/diagrams/drawing7.xml" ContentType="application/vnd.ms-office.drawingml.diagramDrawing+xml"/>
  <Override PartName="/ppt/diagrams/colors7.xml" ContentType="application/vnd.openxmlformats-officedocument.drawingml.diagramColors+xml"/>
  <Override PartName="/ppt/diagrams/quickStyle7.xml" ContentType="application/vnd.openxmlformats-officedocument.drawingml.diagramStyle+xml"/>
  <Override PartName="/ppt/diagrams/layout7.xml" ContentType="application/vnd.openxmlformats-officedocument.drawingml.diagramLayout+xml"/>
  <Override PartName="/ppt/diagrams/drawing4.xml" ContentType="application/vnd.ms-office.drawingml.diagramDrawing+xml"/>
  <Override PartName="/ppt/theme/theme1.xml" ContentType="application/vnd.openxmlformats-officedocument.theme+xml"/>
  <Override PartName="/ppt/diagrams/drawing6.xml" ContentType="application/vnd.ms-office.drawingml.diagramDrawing+xml"/>
  <Override PartName="/ppt/diagrams/colors6.xml" ContentType="application/vnd.openxmlformats-officedocument.drawingml.diagramColors+xml"/>
  <Override PartName="/ppt/diagrams/quickStyle6.xml" ContentType="application/vnd.openxmlformats-officedocument.drawingml.diagramStyle+xml"/>
  <Override PartName="/ppt/diagrams/layout6.xml" ContentType="application/vnd.openxmlformats-officedocument.drawingml.diagramLayout+xml"/>
  <Override PartName="/ppt/diagrams/layout5.xml" ContentType="application/vnd.openxmlformats-officedocument.drawingml.diagramLayout+xml"/>
  <Override PartName="/ppt/diagrams/drawing5.xml" ContentType="application/vnd.ms-office.drawingml.diagramDrawing+xml"/>
  <Override PartName="/ppt/diagrams/colors5.xml" ContentType="application/vnd.openxmlformats-officedocument.drawingml.diagramColors+xml"/>
  <Override PartName="/ppt/notesMasters/notesMaster1.xml" ContentType="application/vnd.openxmlformats-officedocument.presentationml.notesMaster+xml"/>
  <Override PartName="/ppt/diagrams/quickStyle5.xml" ContentType="application/vnd.openxmlformats-officedocument.drawingml.diagramStyl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ppt/revisionInfo.xml" ContentType="application/vnd.ms-powerpoint.revisioninfo+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6"/>
  </p:notesMasterIdLst>
  <p:sldIdLst>
    <p:sldId id="256" r:id="rId2"/>
    <p:sldId id="300" r:id="rId3"/>
    <p:sldId id="257" r:id="rId4"/>
    <p:sldId id="303" r:id="rId5"/>
    <p:sldId id="305" r:id="rId6"/>
    <p:sldId id="307" r:id="rId7"/>
    <p:sldId id="308" r:id="rId8"/>
    <p:sldId id="311" r:id="rId9"/>
    <p:sldId id="329" r:id="rId10"/>
    <p:sldId id="330" r:id="rId11"/>
    <p:sldId id="312" r:id="rId12"/>
    <p:sldId id="327" r:id="rId13"/>
    <p:sldId id="313" r:id="rId14"/>
    <p:sldId id="314" r:id="rId15"/>
    <p:sldId id="315" r:id="rId16"/>
    <p:sldId id="316" r:id="rId17"/>
    <p:sldId id="325" r:id="rId18"/>
    <p:sldId id="271" r:id="rId19"/>
    <p:sldId id="289" r:id="rId20"/>
    <p:sldId id="290" r:id="rId21"/>
    <p:sldId id="291" r:id="rId22"/>
    <p:sldId id="292" r:id="rId23"/>
    <p:sldId id="293" r:id="rId24"/>
    <p:sldId id="294" r:id="rId25"/>
    <p:sldId id="295" r:id="rId26"/>
    <p:sldId id="296" r:id="rId27"/>
    <p:sldId id="299" r:id="rId28"/>
    <p:sldId id="317" r:id="rId29"/>
    <p:sldId id="318" r:id="rId30"/>
    <p:sldId id="319" r:id="rId31"/>
    <p:sldId id="320" r:id="rId32"/>
    <p:sldId id="321" r:id="rId33"/>
    <p:sldId id="331" r:id="rId34"/>
    <p:sldId id="323" r:id="rId35"/>
    <p:sldId id="264" r:id="rId36"/>
    <p:sldId id="278" r:id="rId37"/>
    <p:sldId id="324" r:id="rId38"/>
    <p:sldId id="333" r:id="rId39"/>
    <p:sldId id="337" r:id="rId40"/>
    <p:sldId id="334" r:id="rId41"/>
    <p:sldId id="335" r:id="rId42"/>
    <p:sldId id="263" r:id="rId43"/>
    <p:sldId id="277" r:id="rId44"/>
    <p:sldId id="27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5241B0-B9AC-4DCC-FBA3-F59E3BCCB679}" v="414" dt="2023-01-19T17:45:07.685"/>
    <p1510:client id="{9777D162-11C9-2343-971D-357ED59A194A}" v="88" dt="2023-01-20T16:05:34.4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261"/>
    <p:restoredTop sz="94706"/>
  </p:normalViewPr>
  <p:slideViewPr>
    <p:cSldViewPr snapToGrid="0" snapToObjects="1">
      <p:cViewPr varScale="1">
        <p:scale>
          <a:sx n="72" d="100"/>
          <a:sy n="72" d="100"/>
        </p:scale>
        <p:origin x="240"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2.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03CD1E-2384-4CED-BE94-D2C54C4B419A}"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F471AAEB-EB4E-40A5-958C-24C2103B011B}">
      <dgm:prSet/>
      <dgm:spPr/>
      <dgm:t>
        <a:bodyPr/>
        <a:lstStyle/>
        <a:p>
          <a:pPr>
            <a:lnSpc>
              <a:spcPct val="100000"/>
            </a:lnSpc>
          </a:pPr>
          <a:r>
            <a:rPr lang="en-US"/>
            <a:t>Who? </a:t>
          </a:r>
        </a:p>
      </dgm:t>
    </dgm:pt>
    <dgm:pt modelId="{0201238A-382C-4B93-AD4C-9CCFBBB45DA4}" type="parTrans" cxnId="{1307FDEB-0A6C-4BEE-9B9C-9DE3E8803A72}">
      <dgm:prSet/>
      <dgm:spPr/>
      <dgm:t>
        <a:bodyPr/>
        <a:lstStyle/>
        <a:p>
          <a:endParaRPr lang="en-US"/>
        </a:p>
      </dgm:t>
    </dgm:pt>
    <dgm:pt modelId="{A48D7545-2FA1-43EB-BF0E-67D06247D232}" type="sibTrans" cxnId="{1307FDEB-0A6C-4BEE-9B9C-9DE3E8803A72}">
      <dgm:prSet/>
      <dgm:spPr/>
      <dgm:t>
        <a:bodyPr/>
        <a:lstStyle/>
        <a:p>
          <a:endParaRPr lang="en-US"/>
        </a:p>
      </dgm:t>
    </dgm:pt>
    <dgm:pt modelId="{C8C546D2-92FA-4665-99A6-2F0154AF857C}">
      <dgm:prSet/>
      <dgm:spPr/>
      <dgm:t>
        <a:bodyPr/>
        <a:lstStyle/>
        <a:p>
          <a:pPr>
            <a:lnSpc>
              <a:spcPct val="100000"/>
            </a:lnSpc>
          </a:pPr>
          <a:r>
            <a:rPr lang="en-US"/>
            <a:t>What? </a:t>
          </a:r>
        </a:p>
      </dgm:t>
    </dgm:pt>
    <dgm:pt modelId="{DC46457D-1046-44FC-8F34-B49174B06F56}" type="parTrans" cxnId="{AAA5C338-9BCF-41CA-BE29-7D104CE6D5B5}">
      <dgm:prSet/>
      <dgm:spPr/>
      <dgm:t>
        <a:bodyPr/>
        <a:lstStyle/>
        <a:p>
          <a:endParaRPr lang="en-US"/>
        </a:p>
      </dgm:t>
    </dgm:pt>
    <dgm:pt modelId="{FE906A8F-6960-4601-8DE8-F099D6980C90}" type="sibTrans" cxnId="{AAA5C338-9BCF-41CA-BE29-7D104CE6D5B5}">
      <dgm:prSet/>
      <dgm:spPr/>
      <dgm:t>
        <a:bodyPr/>
        <a:lstStyle/>
        <a:p>
          <a:endParaRPr lang="en-US"/>
        </a:p>
      </dgm:t>
    </dgm:pt>
    <dgm:pt modelId="{25C4C8A6-C3B5-4C11-900A-12C0F09871D8}">
      <dgm:prSet phldr="0"/>
      <dgm:spPr/>
      <dgm:t>
        <a:bodyPr/>
        <a:lstStyle/>
        <a:p>
          <a:pPr>
            <a:lnSpc>
              <a:spcPct val="100000"/>
            </a:lnSpc>
          </a:pPr>
          <a:r>
            <a:rPr lang="en-US"/>
            <a:t>When?</a:t>
          </a:r>
        </a:p>
      </dgm:t>
    </dgm:pt>
    <dgm:pt modelId="{FADEDFA0-0FD8-44DC-81EA-DBEA03CA63FB}" type="parTrans" cxnId="{4C67ECD5-06E0-4418-BF04-7418A0DD7454}">
      <dgm:prSet/>
      <dgm:spPr/>
      <dgm:t>
        <a:bodyPr/>
        <a:lstStyle/>
        <a:p>
          <a:endParaRPr lang="en-US"/>
        </a:p>
      </dgm:t>
    </dgm:pt>
    <dgm:pt modelId="{DE0CDE6C-11C6-434F-98B0-0B71761F4D98}" type="sibTrans" cxnId="{4C67ECD5-06E0-4418-BF04-7418A0DD7454}">
      <dgm:prSet/>
      <dgm:spPr/>
      <dgm:t>
        <a:bodyPr/>
        <a:lstStyle/>
        <a:p>
          <a:endParaRPr lang="en-US"/>
        </a:p>
      </dgm:t>
    </dgm:pt>
    <dgm:pt modelId="{900D986C-5E7D-49C8-AF1A-02545079058E}" type="pres">
      <dgm:prSet presAssocID="{1B03CD1E-2384-4CED-BE94-D2C54C4B419A}" presName="root" presStyleCnt="0">
        <dgm:presLayoutVars>
          <dgm:dir/>
          <dgm:resizeHandles val="exact"/>
        </dgm:presLayoutVars>
      </dgm:prSet>
      <dgm:spPr/>
    </dgm:pt>
    <dgm:pt modelId="{5AB24F1E-39B2-40E7-B2F1-5FC770116B80}" type="pres">
      <dgm:prSet presAssocID="{F471AAEB-EB4E-40A5-958C-24C2103B011B}" presName="compNode" presStyleCnt="0"/>
      <dgm:spPr/>
    </dgm:pt>
    <dgm:pt modelId="{CA06E7C8-E579-4A22-BC44-8885F475A40D}" type="pres">
      <dgm:prSet presAssocID="{F471AAEB-EB4E-40A5-958C-24C2103B011B}" presName="bgRect" presStyleLbl="bgShp" presStyleIdx="0" presStyleCnt="3"/>
      <dgm:spPr/>
    </dgm:pt>
    <dgm:pt modelId="{C0CB5422-5F8D-46F0-A875-74B5E79EE5DA}" type="pres">
      <dgm:prSet presAssocID="{F471AAEB-EB4E-40A5-958C-24C2103B01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a:ext>
      </dgm:extLst>
    </dgm:pt>
    <dgm:pt modelId="{1F94E961-3DBB-450B-83C5-15E4AE85452F}" type="pres">
      <dgm:prSet presAssocID="{F471AAEB-EB4E-40A5-958C-24C2103B011B}" presName="spaceRect" presStyleCnt="0"/>
      <dgm:spPr/>
    </dgm:pt>
    <dgm:pt modelId="{828C94A2-EAB2-4A34-A170-351C915E70CA}" type="pres">
      <dgm:prSet presAssocID="{F471AAEB-EB4E-40A5-958C-24C2103B011B}" presName="parTx" presStyleLbl="revTx" presStyleIdx="0" presStyleCnt="3">
        <dgm:presLayoutVars>
          <dgm:chMax val="0"/>
          <dgm:chPref val="0"/>
        </dgm:presLayoutVars>
      </dgm:prSet>
      <dgm:spPr/>
    </dgm:pt>
    <dgm:pt modelId="{6535D876-E049-4236-9D70-CB771600525D}" type="pres">
      <dgm:prSet presAssocID="{A48D7545-2FA1-43EB-BF0E-67D06247D232}" presName="sibTrans" presStyleCnt="0"/>
      <dgm:spPr/>
    </dgm:pt>
    <dgm:pt modelId="{D7E725BE-B567-48E2-B60C-56A8A47159F4}" type="pres">
      <dgm:prSet presAssocID="{C8C546D2-92FA-4665-99A6-2F0154AF857C}" presName="compNode" presStyleCnt="0"/>
      <dgm:spPr/>
    </dgm:pt>
    <dgm:pt modelId="{F443B9E5-AB94-43E5-920F-1B4406495CB6}" type="pres">
      <dgm:prSet presAssocID="{C8C546D2-92FA-4665-99A6-2F0154AF857C}" presName="bgRect" presStyleLbl="bgShp" presStyleIdx="1" presStyleCnt="3"/>
      <dgm:spPr/>
    </dgm:pt>
    <dgm:pt modelId="{2DDF3C88-2BE3-4AC8-8013-481BB77782A6}" type="pres">
      <dgm:prSet presAssocID="{C8C546D2-92FA-4665-99A6-2F0154AF85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 mark"/>
        </a:ext>
      </dgm:extLst>
    </dgm:pt>
    <dgm:pt modelId="{524EE111-E3C6-4EAF-8987-558206FC8C46}" type="pres">
      <dgm:prSet presAssocID="{C8C546D2-92FA-4665-99A6-2F0154AF857C}" presName="spaceRect" presStyleCnt="0"/>
      <dgm:spPr/>
    </dgm:pt>
    <dgm:pt modelId="{7741C59E-5061-4D5F-BA86-CE13BA5BBEF7}" type="pres">
      <dgm:prSet presAssocID="{C8C546D2-92FA-4665-99A6-2F0154AF857C}" presName="parTx" presStyleLbl="revTx" presStyleIdx="1" presStyleCnt="3">
        <dgm:presLayoutVars>
          <dgm:chMax val="0"/>
          <dgm:chPref val="0"/>
        </dgm:presLayoutVars>
      </dgm:prSet>
      <dgm:spPr/>
    </dgm:pt>
    <dgm:pt modelId="{5CF51A63-6941-4230-B97E-0381B95B927B}" type="pres">
      <dgm:prSet presAssocID="{FE906A8F-6960-4601-8DE8-F099D6980C90}" presName="sibTrans" presStyleCnt="0"/>
      <dgm:spPr/>
    </dgm:pt>
    <dgm:pt modelId="{13A6CB7C-1DD4-4ECF-AD39-A2018A5AC8A3}" type="pres">
      <dgm:prSet presAssocID="{25C4C8A6-C3B5-4C11-900A-12C0F09871D8}" presName="compNode" presStyleCnt="0"/>
      <dgm:spPr/>
    </dgm:pt>
    <dgm:pt modelId="{115A4BF5-274E-4AA4-ABED-17D1808062FF}" type="pres">
      <dgm:prSet presAssocID="{25C4C8A6-C3B5-4C11-900A-12C0F09871D8}" presName="bgRect" presStyleLbl="bgShp" presStyleIdx="2" presStyleCnt="3"/>
      <dgm:spPr/>
    </dgm:pt>
    <dgm:pt modelId="{A7B54A11-11B7-48BB-90B7-1BC500A902B9}" type="pres">
      <dgm:prSet presAssocID="{25C4C8A6-C3B5-4C11-900A-12C0F09871D8}"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larm clock with solid fill"/>
        </a:ext>
      </dgm:extLst>
    </dgm:pt>
    <dgm:pt modelId="{2098C392-FC79-4716-9DED-377801DF363B}" type="pres">
      <dgm:prSet presAssocID="{25C4C8A6-C3B5-4C11-900A-12C0F09871D8}" presName="spaceRect" presStyleCnt="0"/>
      <dgm:spPr/>
    </dgm:pt>
    <dgm:pt modelId="{ECE67841-8804-438B-8F70-D8E1A5DDB630}" type="pres">
      <dgm:prSet presAssocID="{25C4C8A6-C3B5-4C11-900A-12C0F09871D8}" presName="parTx" presStyleLbl="revTx" presStyleIdx="2" presStyleCnt="3">
        <dgm:presLayoutVars>
          <dgm:chMax val="0"/>
          <dgm:chPref val="0"/>
        </dgm:presLayoutVars>
      </dgm:prSet>
      <dgm:spPr/>
    </dgm:pt>
  </dgm:ptLst>
  <dgm:cxnLst>
    <dgm:cxn modelId="{AAA5C338-9BCF-41CA-BE29-7D104CE6D5B5}" srcId="{1B03CD1E-2384-4CED-BE94-D2C54C4B419A}" destId="{C8C546D2-92FA-4665-99A6-2F0154AF857C}" srcOrd="1" destOrd="0" parTransId="{DC46457D-1046-44FC-8F34-B49174B06F56}" sibTransId="{FE906A8F-6960-4601-8DE8-F099D6980C90}"/>
    <dgm:cxn modelId="{2F5C8387-4848-4531-B0CC-0AEDC1A16308}" type="presOf" srcId="{F471AAEB-EB4E-40A5-958C-24C2103B011B}" destId="{828C94A2-EAB2-4A34-A170-351C915E70CA}" srcOrd="0" destOrd="0" presId="urn:microsoft.com/office/officeart/2018/2/layout/IconVerticalSolidList"/>
    <dgm:cxn modelId="{41B11FB1-79C9-487D-AB03-FD38EC38AEAE}" type="presOf" srcId="{25C4C8A6-C3B5-4C11-900A-12C0F09871D8}" destId="{ECE67841-8804-438B-8F70-D8E1A5DDB630}" srcOrd="0" destOrd="0" presId="urn:microsoft.com/office/officeart/2018/2/layout/IconVerticalSolidList"/>
    <dgm:cxn modelId="{40775DCF-38D2-40F6-9B66-DDD593826816}" type="presOf" srcId="{1B03CD1E-2384-4CED-BE94-D2C54C4B419A}" destId="{900D986C-5E7D-49C8-AF1A-02545079058E}" srcOrd="0" destOrd="0" presId="urn:microsoft.com/office/officeart/2018/2/layout/IconVerticalSolidList"/>
    <dgm:cxn modelId="{4C67ECD5-06E0-4418-BF04-7418A0DD7454}" srcId="{1B03CD1E-2384-4CED-BE94-D2C54C4B419A}" destId="{25C4C8A6-C3B5-4C11-900A-12C0F09871D8}" srcOrd="2" destOrd="0" parTransId="{FADEDFA0-0FD8-44DC-81EA-DBEA03CA63FB}" sibTransId="{DE0CDE6C-11C6-434F-98B0-0B71761F4D98}"/>
    <dgm:cxn modelId="{1307FDEB-0A6C-4BEE-9B9C-9DE3E8803A72}" srcId="{1B03CD1E-2384-4CED-BE94-D2C54C4B419A}" destId="{F471AAEB-EB4E-40A5-958C-24C2103B011B}" srcOrd="0" destOrd="0" parTransId="{0201238A-382C-4B93-AD4C-9CCFBBB45DA4}" sibTransId="{A48D7545-2FA1-43EB-BF0E-67D06247D232}"/>
    <dgm:cxn modelId="{87DFBAFD-2FFF-42E6-A50F-FCC34F35BEC8}" type="presOf" srcId="{C8C546D2-92FA-4665-99A6-2F0154AF857C}" destId="{7741C59E-5061-4D5F-BA86-CE13BA5BBEF7}" srcOrd="0" destOrd="0" presId="urn:microsoft.com/office/officeart/2018/2/layout/IconVerticalSolidList"/>
    <dgm:cxn modelId="{12B07A03-EC34-4E23-B375-2F41BFA25791}" type="presParOf" srcId="{900D986C-5E7D-49C8-AF1A-02545079058E}" destId="{5AB24F1E-39B2-40E7-B2F1-5FC770116B80}" srcOrd="0" destOrd="0" presId="urn:microsoft.com/office/officeart/2018/2/layout/IconVerticalSolidList"/>
    <dgm:cxn modelId="{50BB999B-AC4E-4B83-847A-58DA295617E9}" type="presParOf" srcId="{5AB24F1E-39B2-40E7-B2F1-5FC770116B80}" destId="{CA06E7C8-E579-4A22-BC44-8885F475A40D}" srcOrd="0" destOrd="0" presId="urn:microsoft.com/office/officeart/2018/2/layout/IconVerticalSolidList"/>
    <dgm:cxn modelId="{7B7A4901-1DEF-4621-83F6-F5EC79D84F1B}" type="presParOf" srcId="{5AB24F1E-39B2-40E7-B2F1-5FC770116B80}" destId="{C0CB5422-5F8D-46F0-A875-74B5E79EE5DA}" srcOrd="1" destOrd="0" presId="urn:microsoft.com/office/officeart/2018/2/layout/IconVerticalSolidList"/>
    <dgm:cxn modelId="{4AE1EA72-85F3-4BEE-9FBB-75A4940099A6}" type="presParOf" srcId="{5AB24F1E-39B2-40E7-B2F1-5FC770116B80}" destId="{1F94E961-3DBB-450B-83C5-15E4AE85452F}" srcOrd="2" destOrd="0" presId="urn:microsoft.com/office/officeart/2018/2/layout/IconVerticalSolidList"/>
    <dgm:cxn modelId="{A2634E1A-85D7-46A2-A397-605710A750BB}" type="presParOf" srcId="{5AB24F1E-39B2-40E7-B2F1-5FC770116B80}" destId="{828C94A2-EAB2-4A34-A170-351C915E70CA}" srcOrd="3" destOrd="0" presId="urn:microsoft.com/office/officeart/2018/2/layout/IconVerticalSolidList"/>
    <dgm:cxn modelId="{E196DC09-FF27-4EF6-BD4F-991181090E50}" type="presParOf" srcId="{900D986C-5E7D-49C8-AF1A-02545079058E}" destId="{6535D876-E049-4236-9D70-CB771600525D}" srcOrd="1" destOrd="0" presId="urn:microsoft.com/office/officeart/2018/2/layout/IconVerticalSolidList"/>
    <dgm:cxn modelId="{256B86B4-1CC9-4A21-B701-71CD5A522822}" type="presParOf" srcId="{900D986C-5E7D-49C8-AF1A-02545079058E}" destId="{D7E725BE-B567-48E2-B60C-56A8A47159F4}" srcOrd="2" destOrd="0" presId="urn:microsoft.com/office/officeart/2018/2/layout/IconVerticalSolidList"/>
    <dgm:cxn modelId="{1D281D69-7EBF-4290-8B14-DBBAC706BD53}" type="presParOf" srcId="{D7E725BE-B567-48E2-B60C-56A8A47159F4}" destId="{F443B9E5-AB94-43E5-920F-1B4406495CB6}" srcOrd="0" destOrd="0" presId="urn:microsoft.com/office/officeart/2018/2/layout/IconVerticalSolidList"/>
    <dgm:cxn modelId="{BADE61FC-23FE-440D-830A-49BF5EDB578C}" type="presParOf" srcId="{D7E725BE-B567-48E2-B60C-56A8A47159F4}" destId="{2DDF3C88-2BE3-4AC8-8013-481BB77782A6}" srcOrd="1" destOrd="0" presId="urn:microsoft.com/office/officeart/2018/2/layout/IconVerticalSolidList"/>
    <dgm:cxn modelId="{72EDF52D-3BFF-4E62-ABD1-3D88F359998A}" type="presParOf" srcId="{D7E725BE-B567-48E2-B60C-56A8A47159F4}" destId="{524EE111-E3C6-4EAF-8987-558206FC8C46}" srcOrd="2" destOrd="0" presId="urn:microsoft.com/office/officeart/2018/2/layout/IconVerticalSolidList"/>
    <dgm:cxn modelId="{60F7BCD1-86E8-4252-AF98-93FFFC546289}" type="presParOf" srcId="{D7E725BE-B567-48E2-B60C-56A8A47159F4}" destId="{7741C59E-5061-4D5F-BA86-CE13BA5BBEF7}" srcOrd="3" destOrd="0" presId="urn:microsoft.com/office/officeart/2018/2/layout/IconVerticalSolidList"/>
    <dgm:cxn modelId="{CB79E574-34F2-45B3-A89D-CE089CC4382A}" type="presParOf" srcId="{900D986C-5E7D-49C8-AF1A-02545079058E}" destId="{5CF51A63-6941-4230-B97E-0381B95B927B}" srcOrd="3" destOrd="0" presId="urn:microsoft.com/office/officeart/2018/2/layout/IconVerticalSolidList"/>
    <dgm:cxn modelId="{509F40AD-1B50-42D3-82A7-75D47CABBAFE}" type="presParOf" srcId="{900D986C-5E7D-49C8-AF1A-02545079058E}" destId="{13A6CB7C-1DD4-4ECF-AD39-A2018A5AC8A3}" srcOrd="4" destOrd="0" presId="urn:microsoft.com/office/officeart/2018/2/layout/IconVerticalSolidList"/>
    <dgm:cxn modelId="{2688B378-E9A5-450D-9E85-DB481D1BAC66}" type="presParOf" srcId="{13A6CB7C-1DD4-4ECF-AD39-A2018A5AC8A3}" destId="{115A4BF5-274E-4AA4-ABED-17D1808062FF}" srcOrd="0" destOrd="0" presId="urn:microsoft.com/office/officeart/2018/2/layout/IconVerticalSolidList"/>
    <dgm:cxn modelId="{276A39DC-26A7-4253-8940-2392F7D3D680}" type="presParOf" srcId="{13A6CB7C-1DD4-4ECF-AD39-A2018A5AC8A3}" destId="{A7B54A11-11B7-48BB-90B7-1BC500A902B9}" srcOrd="1" destOrd="0" presId="urn:microsoft.com/office/officeart/2018/2/layout/IconVerticalSolidList"/>
    <dgm:cxn modelId="{5883313E-EDA3-46BC-B287-536ACC5529BF}" type="presParOf" srcId="{13A6CB7C-1DD4-4ECF-AD39-A2018A5AC8A3}" destId="{2098C392-FC79-4716-9DED-377801DF363B}" srcOrd="2" destOrd="0" presId="urn:microsoft.com/office/officeart/2018/2/layout/IconVerticalSolidList"/>
    <dgm:cxn modelId="{62B6F129-BD14-44C8-AFFF-5757102B6170}" type="presParOf" srcId="{13A6CB7C-1DD4-4ECF-AD39-A2018A5AC8A3}" destId="{ECE67841-8804-438B-8F70-D8E1A5DDB63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C038EF-E1D2-4EE5-B5F9-D9FF2A23493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B458780-9985-4AE8-9627-A4CC40BC0C3B}">
      <dgm:prSet/>
      <dgm:spPr/>
      <dgm:t>
        <a:bodyPr/>
        <a:lstStyle/>
        <a:p>
          <a:r>
            <a:rPr lang="en-US"/>
            <a:t>Staffing Shortages</a:t>
          </a:r>
        </a:p>
      </dgm:t>
    </dgm:pt>
    <dgm:pt modelId="{1026A549-E73C-4CA8-8B85-C1E8B602D01F}" type="parTrans" cxnId="{5933AC16-E352-426D-B1D4-AE9CD80CB8CC}">
      <dgm:prSet/>
      <dgm:spPr/>
      <dgm:t>
        <a:bodyPr/>
        <a:lstStyle/>
        <a:p>
          <a:endParaRPr lang="en-US"/>
        </a:p>
      </dgm:t>
    </dgm:pt>
    <dgm:pt modelId="{D305E392-568F-4641-B975-23809BD0B92F}" type="sibTrans" cxnId="{5933AC16-E352-426D-B1D4-AE9CD80CB8CC}">
      <dgm:prSet/>
      <dgm:spPr/>
      <dgm:t>
        <a:bodyPr/>
        <a:lstStyle/>
        <a:p>
          <a:endParaRPr lang="en-US"/>
        </a:p>
      </dgm:t>
    </dgm:pt>
    <dgm:pt modelId="{756CD8A3-456F-44FF-9A84-4531E1486F75}">
      <dgm:prSet/>
      <dgm:spPr/>
      <dgm:t>
        <a:bodyPr/>
        <a:lstStyle/>
        <a:p>
          <a:r>
            <a:rPr lang="en-US"/>
            <a:t>Unexpected Absences</a:t>
          </a:r>
        </a:p>
      </dgm:t>
    </dgm:pt>
    <dgm:pt modelId="{9797420A-712B-41E7-AFF2-D11ED2C708AE}" type="parTrans" cxnId="{2BB6D2CA-3F22-4E91-914C-2BBCC39B6295}">
      <dgm:prSet/>
      <dgm:spPr/>
      <dgm:t>
        <a:bodyPr/>
        <a:lstStyle/>
        <a:p>
          <a:endParaRPr lang="en-US"/>
        </a:p>
      </dgm:t>
    </dgm:pt>
    <dgm:pt modelId="{903FC6F6-09EC-477F-A5C2-98AD79C8B63C}" type="sibTrans" cxnId="{2BB6D2CA-3F22-4E91-914C-2BBCC39B6295}">
      <dgm:prSet/>
      <dgm:spPr/>
      <dgm:t>
        <a:bodyPr/>
        <a:lstStyle/>
        <a:p>
          <a:endParaRPr lang="en-US"/>
        </a:p>
      </dgm:t>
    </dgm:pt>
    <dgm:pt modelId="{7D078A9D-4F11-457B-9F5F-F074DB35E57B}">
      <dgm:prSet/>
      <dgm:spPr/>
      <dgm:t>
        <a:bodyPr/>
        <a:lstStyle/>
        <a:p>
          <a:r>
            <a:rPr lang="en-US"/>
            <a:t>Employee Availability</a:t>
          </a:r>
        </a:p>
      </dgm:t>
    </dgm:pt>
    <dgm:pt modelId="{397EC18D-030C-4699-BDB7-92D51C20F88A}" type="parTrans" cxnId="{7C03A97F-78A1-4696-B678-FE7D17695976}">
      <dgm:prSet/>
      <dgm:spPr/>
      <dgm:t>
        <a:bodyPr/>
        <a:lstStyle/>
        <a:p>
          <a:endParaRPr lang="en-US"/>
        </a:p>
      </dgm:t>
    </dgm:pt>
    <dgm:pt modelId="{DCAC91AF-F5A8-4B51-9120-13F61AE0C1FD}" type="sibTrans" cxnId="{7C03A97F-78A1-4696-B678-FE7D17695976}">
      <dgm:prSet/>
      <dgm:spPr/>
      <dgm:t>
        <a:bodyPr/>
        <a:lstStyle/>
        <a:p>
          <a:endParaRPr lang="en-US"/>
        </a:p>
      </dgm:t>
    </dgm:pt>
    <dgm:pt modelId="{598351A0-3067-479D-BC58-283746AD9A4A}">
      <dgm:prSet/>
      <dgm:spPr/>
      <dgm:t>
        <a:bodyPr/>
        <a:lstStyle/>
        <a:p>
          <a:r>
            <a:rPr lang="en-US"/>
            <a:t>Unexpected Events</a:t>
          </a:r>
        </a:p>
      </dgm:t>
    </dgm:pt>
    <dgm:pt modelId="{4005680F-BD79-4D0D-AA15-47B0243588EA}" type="parTrans" cxnId="{0C0DE1C1-3713-4066-9A6C-CD7C6F451488}">
      <dgm:prSet/>
      <dgm:spPr/>
      <dgm:t>
        <a:bodyPr/>
        <a:lstStyle/>
        <a:p>
          <a:endParaRPr lang="en-US"/>
        </a:p>
      </dgm:t>
    </dgm:pt>
    <dgm:pt modelId="{0DD9C346-ADFF-4ED5-8626-2A09CDA0BF04}" type="sibTrans" cxnId="{0C0DE1C1-3713-4066-9A6C-CD7C6F451488}">
      <dgm:prSet/>
      <dgm:spPr/>
      <dgm:t>
        <a:bodyPr/>
        <a:lstStyle/>
        <a:p>
          <a:endParaRPr lang="en-US"/>
        </a:p>
      </dgm:t>
    </dgm:pt>
    <dgm:pt modelId="{77012C7C-2E85-4C6C-AFCD-698377E94FE6}">
      <dgm:prSet/>
      <dgm:spPr/>
      <dgm:t>
        <a:bodyPr/>
        <a:lstStyle/>
        <a:p>
          <a:r>
            <a:rPr lang="en-US"/>
            <a:t>Shift Swapping </a:t>
          </a:r>
        </a:p>
      </dgm:t>
    </dgm:pt>
    <dgm:pt modelId="{E6CBD923-1DC0-4EBF-B6A3-E4D62065A6AF}" type="parTrans" cxnId="{C4C17473-9AF8-48C1-AAF5-D9A85F83602A}">
      <dgm:prSet/>
      <dgm:spPr/>
      <dgm:t>
        <a:bodyPr/>
        <a:lstStyle/>
        <a:p>
          <a:endParaRPr lang="en-US"/>
        </a:p>
      </dgm:t>
    </dgm:pt>
    <dgm:pt modelId="{3FDAB980-E257-45E9-ADC9-9811A053E88E}" type="sibTrans" cxnId="{C4C17473-9AF8-48C1-AAF5-D9A85F83602A}">
      <dgm:prSet/>
      <dgm:spPr/>
      <dgm:t>
        <a:bodyPr/>
        <a:lstStyle/>
        <a:p>
          <a:endParaRPr lang="en-US"/>
        </a:p>
      </dgm:t>
    </dgm:pt>
    <dgm:pt modelId="{63599B0A-FCB1-4610-8CF6-BD7638ADBF0C}">
      <dgm:prSet/>
      <dgm:spPr/>
      <dgm:t>
        <a:bodyPr/>
        <a:lstStyle/>
        <a:p>
          <a:r>
            <a:rPr lang="en-US"/>
            <a:t>Employee Skill Level</a:t>
          </a:r>
        </a:p>
      </dgm:t>
    </dgm:pt>
    <dgm:pt modelId="{0FE11749-060B-4675-AA67-30956266B07D}" type="parTrans" cxnId="{A74C6434-DA2C-4FB5-AA60-BD2EC580580A}">
      <dgm:prSet/>
      <dgm:spPr/>
      <dgm:t>
        <a:bodyPr/>
        <a:lstStyle/>
        <a:p>
          <a:endParaRPr lang="en-US"/>
        </a:p>
      </dgm:t>
    </dgm:pt>
    <dgm:pt modelId="{EBBB3DF8-5984-4621-B599-8CBA98DE4943}" type="sibTrans" cxnId="{A74C6434-DA2C-4FB5-AA60-BD2EC580580A}">
      <dgm:prSet/>
      <dgm:spPr/>
      <dgm:t>
        <a:bodyPr/>
        <a:lstStyle/>
        <a:p>
          <a:endParaRPr lang="en-US"/>
        </a:p>
      </dgm:t>
    </dgm:pt>
    <dgm:pt modelId="{D85E6BAA-5213-40EC-B0ED-CAF090564826}" type="pres">
      <dgm:prSet presAssocID="{43C038EF-E1D2-4EE5-B5F9-D9FF2A234935}" presName="linear" presStyleCnt="0">
        <dgm:presLayoutVars>
          <dgm:animLvl val="lvl"/>
          <dgm:resizeHandles val="exact"/>
        </dgm:presLayoutVars>
      </dgm:prSet>
      <dgm:spPr/>
    </dgm:pt>
    <dgm:pt modelId="{62B41DB1-8C0E-42F2-BAE2-175BCE4E10C5}" type="pres">
      <dgm:prSet presAssocID="{CB458780-9985-4AE8-9627-A4CC40BC0C3B}" presName="parentText" presStyleLbl="node1" presStyleIdx="0" presStyleCnt="6">
        <dgm:presLayoutVars>
          <dgm:chMax val="0"/>
          <dgm:bulletEnabled val="1"/>
        </dgm:presLayoutVars>
      </dgm:prSet>
      <dgm:spPr/>
    </dgm:pt>
    <dgm:pt modelId="{BEE1054E-5A8E-4785-9949-5620F909EE1F}" type="pres">
      <dgm:prSet presAssocID="{D305E392-568F-4641-B975-23809BD0B92F}" presName="spacer" presStyleCnt="0"/>
      <dgm:spPr/>
    </dgm:pt>
    <dgm:pt modelId="{B3639F68-E935-4229-B8E6-8AB3501A078A}" type="pres">
      <dgm:prSet presAssocID="{756CD8A3-456F-44FF-9A84-4531E1486F75}" presName="parentText" presStyleLbl="node1" presStyleIdx="1" presStyleCnt="6">
        <dgm:presLayoutVars>
          <dgm:chMax val="0"/>
          <dgm:bulletEnabled val="1"/>
        </dgm:presLayoutVars>
      </dgm:prSet>
      <dgm:spPr/>
    </dgm:pt>
    <dgm:pt modelId="{8E0DD212-ADE2-47C3-A66F-D36BF16E33EB}" type="pres">
      <dgm:prSet presAssocID="{903FC6F6-09EC-477F-A5C2-98AD79C8B63C}" presName="spacer" presStyleCnt="0"/>
      <dgm:spPr/>
    </dgm:pt>
    <dgm:pt modelId="{905DB0D1-5B52-4E94-8178-9E6A4BCB6C60}" type="pres">
      <dgm:prSet presAssocID="{7D078A9D-4F11-457B-9F5F-F074DB35E57B}" presName="parentText" presStyleLbl="node1" presStyleIdx="2" presStyleCnt="6">
        <dgm:presLayoutVars>
          <dgm:chMax val="0"/>
          <dgm:bulletEnabled val="1"/>
        </dgm:presLayoutVars>
      </dgm:prSet>
      <dgm:spPr/>
    </dgm:pt>
    <dgm:pt modelId="{CEB4E2DA-FE9F-4C99-A9B7-AD3B85FE2742}" type="pres">
      <dgm:prSet presAssocID="{DCAC91AF-F5A8-4B51-9120-13F61AE0C1FD}" presName="spacer" presStyleCnt="0"/>
      <dgm:spPr/>
    </dgm:pt>
    <dgm:pt modelId="{C53B5ABE-031E-42E6-BE2E-E4DC780EE0C3}" type="pres">
      <dgm:prSet presAssocID="{598351A0-3067-479D-BC58-283746AD9A4A}" presName="parentText" presStyleLbl="node1" presStyleIdx="3" presStyleCnt="6">
        <dgm:presLayoutVars>
          <dgm:chMax val="0"/>
          <dgm:bulletEnabled val="1"/>
        </dgm:presLayoutVars>
      </dgm:prSet>
      <dgm:spPr/>
    </dgm:pt>
    <dgm:pt modelId="{6B5CD891-457E-421A-877A-B2938AD16DE6}" type="pres">
      <dgm:prSet presAssocID="{0DD9C346-ADFF-4ED5-8626-2A09CDA0BF04}" presName="spacer" presStyleCnt="0"/>
      <dgm:spPr/>
    </dgm:pt>
    <dgm:pt modelId="{458BD90E-876B-4ACA-A36A-B53F43C66F09}" type="pres">
      <dgm:prSet presAssocID="{77012C7C-2E85-4C6C-AFCD-698377E94FE6}" presName="parentText" presStyleLbl="node1" presStyleIdx="4" presStyleCnt="6">
        <dgm:presLayoutVars>
          <dgm:chMax val="0"/>
          <dgm:bulletEnabled val="1"/>
        </dgm:presLayoutVars>
      </dgm:prSet>
      <dgm:spPr/>
    </dgm:pt>
    <dgm:pt modelId="{00255796-6587-40FF-A9CA-5235980F3720}" type="pres">
      <dgm:prSet presAssocID="{3FDAB980-E257-45E9-ADC9-9811A053E88E}" presName="spacer" presStyleCnt="0"/>
      <dgm:spPr/>
    </dgm:pt>
    <dgm:pt modelId="{9A1EDD62-5CB5-4C8E-A2F0-B5963250665E}" type="pres">
      <dgm:prSet presAssocID="{63599B0A-FCB1-4610-8CF6-BD7638ADBF0C}" presName="parentText" presStyleLbl="node1" presStyleIdx="5" presStyleCnt="6">
        <dgm:presLayoutVars>
          <dgm:chMax val="0"/>
          <dgm:bulletEnabled val="1"/>
        </dgm:presLayoutVars>
      </dgm:prSet>
      <dgm:spPr/>
    </dgm:pt>
  </dgm:ptLst>
  <dgm:cxnLst>
    <dgm:cxn modelId="{5933AC16-E352-426D-B1D4-AE9CD80CB8CC}" srcId="{43C038EF-E1D2-4EE5-B5F9-D9FF2A234935}" destId="{CB458780-9985-4AE8-9627-A4CC40BC0C3B}" srcOrd="0" destOrd="0" parTransId="{1026A549-E73C-4CA8-8B85-C1E8B602D01F}" sibTransId="{D305E392-568F-4641-B975-23809BD0B92F}"/>
    <dgm:cxn modelId="{A74C6434-DA2C-4FB5-AA60-BD2EC580580A}" srcId="{43C038EF-E1D2-4EE5-B5F9-D9FF2A234935}" destId="{63599B0A-FCB1-4610-8CF6-BD7638ADBF0C}" srcOrd="5" destOrd="0" parTransId="{0FE11749-060B-4675-AA67-30956266B07D}" sibTransId="{EBBB3DF8-5984-4621-B599-8CBA98DE4943}"/>
    <dgm:cxn modelId="{636F8F3C-2332-409B-A46F-B95F546C3AC7}" type="presOf" srcId="{598351A0-3067-479D-BC58-283746AD9A4A}" destId="{C53B5ABE-031E-42E6-BE2E-E4DC780EE0C3}" srcOrd="0" destOrd="0" presId="urn:microsoft.com/office/officeart/2005/8/layout/vList2"/>
    <dgm:cxn modelId="{3697484B-EE29-4D50-A26C-FD1846693FE5}" type="presOf" srcId="{77012C7C-2E85-4C6C-AFCD-698377E94FE6}" destId="{458BD90E-876B-4ACA-A36A-B53F43C66F09}" srcOrd="0" destOrd="0" presId="urn:microsoft.com/office/officeart/2005/8/layout/vList2"/>
    <dgm:cxn modelId="{BAB61859-1837-479E-AEEC-982054FD7390}" type="presOf" srcId="{43C038EF-E1D2-4EE5-B5F9-D9FF2A234935}" destId="{D85E6BAA-5213-40EC-B0ED-CAF090564826}" srcOrd="0" destOrd="0" presId="urn:microsoft.com/office/officeart/2005/8/layout/vList2"/>
    <dgm:cxn modelId="{F8EB895E-F743-45FD-8D41-5689D4DE9802}" type="presOf" srcId="{7D078A9D-4F11-457B-9F5F-F074DB35E57B}" destId="{905DB0D1-5B52-4E94-8178-9E6A4BCB6C60}" srcOrd="0" destOrd="0" presId="urn:microsoft.com/office/officeart/2005/8/layout/vList2"/>
    <dgm:cxn modelId="{64656172-D148-4B02-895A-75A016DC67BD}" type="presOf" srcId="{756CD8A3-456F-44FF-9A84-4531E1486F75}" destId="{B3639F68-E935-4229-B8E6-8AB3501A078A}" srcOrd="0" destOrd="0" presId="urn:microsoft.com/office/officeart/2005/8/layout/vList2"/>
    <dgm:cxn modelId="{C4C17473-9AF8-48C1-AAF5-D9A85F83602A}" srcId="{43C038EF-E1D2-4EE5-B5F9-D9FF2A234935}" destId="{77012C7C-2E85-4C6C-AFCD-698377E94FE6}" srcOrd="4" destOrd="0" parTransId="{E6CBD923-1DC0-4EBF-B6A3-E4D62065A6AF}" sibTransId="{3FDAB980-E257-45E9-ADC9-9811A053E88E}"/>
    <dgm:cxn modelId="{7C03A97F-78A1-4696-B678-FE7D17695976}" srcId="{43C038EF-E1D2-4EE5-B5F9-D9FF2A234935}" destId="{7D078A9D-4F11-457B-9F5F-F074DB35E57B}" srcOrd="2" destOrd="0" parTransId="{397EC18D-030C-4699-BDB7-92D51C20F88A}" sibTransId="{DCAC91AF-F5A8-4B51-9120-13F61AE0C1FD}"/>
    <dgm:cxn modelId="{0C0DE1C1-3713-4066-9A6C-CD7C6F451488}" srcId="{43C038EF-E1D2-4EE5-B5F9-D9FF2A234935}" destId="{598351A0-3067-479D-BC58-283746AD9A4A}" srcOrd="3" destOrd="0" parTransId="{4005680F-BD79-4D0D-AA15-47B0243588EA}" sibTransId="{0DD9C346-ADFF-4ED5-8626-2A09CDA0BF04}"/>
    <dgm:cxn modelId="{2BB6D2CA-3F22-4E91-914C-2BBCC39B6295}" srcId="{43C038EF-E1D2-4EE5-B5F9-D9FF2A234935}" destId="{756CD8A3-456F-44FF-9A84-4531E1486F75}" srcOrd="1" destOrd="0" parTransId="{9797420A-712B-41E7-AFF2-D11ED2C708AE}" sibTransId="{903FC6F6-09EC-477F-A5C2-98AD79C8B63C}"/>
    <dgm:cxn modelId="{1589A4EC-A7AB-4388-9EFA-AE09E42ACF02}" type="presOf" srcId="{63599B0A-FCB1-4610-8CF6-BD7638ADBF0C}" destId="{9A1EDD62-5CB5-4C8E-A2F0-B5963250665E}" srcOrd="0" destOrd="0" presId="urn:microsoft.com/office/officeart/2005/8/layout/vList2"/>
    <dgm:cxn modelId="{78DE3AF5-C263-47AA-8820-EECAE6E05BA0}" type="presOf" srcId="{CB458780-9985-4AE8-9627-A4CC40BC0C3B}" destId="{62B41DB1-8C0E-42F2-BAE2-175BCE4E10C5}" srcOrd="0" destOrd="0" presId="urn:microsoft.com/office/officeart/2005/8/layout/vList2"/>
    <dgm:cxn modelId="{22756CA3-217B-4BBD-B12F-CDB070B19708}" type="presParOf" srcId="{D85E6BAA-5213-40EC-B0ED-CAF090564826}" destId="{62B41DB1-8C0E-42F2-BAE2-175BCE4E10C5}" srcOrd="0" destOrd="0" presId="urn:microsoft.com/office/officeart/2005/8/layout/vList2"/>
    <dgm:cxn modelId="{52B6FC51-38B4-4022-92BA-A780A22905D9}" type="presParOf" srcId="{D85E6BAA-5213-40EC-B0ED-CAF090564826}" destId="{BEE1054E-5A8E-4785-9949-5620F909EE1F}" srcOrd="1" destOrd="0" presId="urn:microsoft.com/office/officeart/2005/8/layout/vList2"/>
    <dgm:cxn modelId="{E8CD10B4-6215-4CF6-B691-319C12AE5A49}" type="presParOf" srcId="{D85E6BAA-5213-40EC-B0ED-CAF090564826}" destId="{B3639F68-E935-4229-B8E6-8AB3501A078A}" srcOrd="2" destOrd="0" presId="urn:microsoft.com/office/officeart/2005/8/layout/vList2"/>
    <dgm:cxn modelId="{B04C9A52-8B7C-427B-86C0-F88481680170}" type="presParOf" srcId="{D85E6BAA-5213-40EC-B0ED-CAF090564826}" destId="{8E0DD212-ADE2-47C3-A66F-D36BF16E33EB}" srcOrd="3" destOrd="0" presId="urn:microsoft.com/office/officeart/2005/8/layout/vList2"/>
    <dgm:cxn modelId="{2109364D-2763-4D94-B2ED-F9EF76A0C4F6}" type="presParOf" srcId="{D85E6BAA-5213-40EC-B0ED-CAF090564826}" destId="{905DB0D1-5B52-4E94-8178-9E6A4BCB6C60}" srcOrd="4" destOrd="0" presId="urn:microsoft.com/office/officeart/2005/8/layout/vList2"/>
    <dgm:cxn modelId="{073478D6-22AB-439A-9F56-A18C3B2B3147}" type="presParOf" srcId="{D85E6BAA-5213-40EC-B0ED-CAF090564826}" destId="{CEB4E2DA-FE9F-4C99-A9B7-AD3B85FE2742}" srcOrd="5" destOrd="0" presId="urn:microsoft.com/office/officeart/2005/8/layout/vList2"/>
    <dgm:cxn modelId="{4195019C-FB55-4103-97DC-2125A7CFC94A}" type="presParOf" srcId="{D85E6BAA-5213-40EC-B0ED-CAF090564826}" destId="{C53B5ABE-031E-42E6-BE2E-E4DC780EE0C3}" srcOrd="6" destOrd="0" presId="urn:microsoft.com/office/officeart/2005/8/layout/vList2"/>
    <dgm:cxn modelId="{30CD8035-37D9-4647-982D-98AC8F20548D}" type="presParOf" srcId="{D85E6BAA-5213-40EC-B0ED-CAF090564826}" destId="{6B5CD891-457E-421A-877A-B2938AD16DE6}" srcOrd="7" destOrd="0" presId="urn:microsoft.com/office/officeart/2005/8/layout/vList2"/>
    <dgm:cxn modelId="{92D052A0-BC5A-47D8-A389-6011D0BD426A}" type="presParOf" srcId="{D85E6BAA-5213-40EC-B0ED-CAF090564826}" destId="{458BD90E-876B-4ACA-A36A-B53F43C66F09}" srcOrd="8" destOrd="0" presId="urn:microsoft.com/office/officeart/2005/8/layout/vList2"/>
    <dgm:cxn modelId="{12489E70-DC26-4F00-A7E5-C05979DDD91D}" type="presParOf" srcId="{D85E6BAA-5213-40EC-B0ED-CAF090564826}" destId="{00255796-6587-40FF-A9CA-5235980F3720}" srcOrd="9" destOrd="0" presId="urn:microsoft.com/office/officeart/2005/8/layout/vList2"/>
    <dgm:cxn modelId="{E4750282-32E2-4FDA-B57D-95079B223FC8}" type="presParOf" srcId="{D85E6BAA-5213-40EC-B0ED-CAF090564826}" destId="{9A1EDD62-5CB5-4C8E-A2F0-B5963250665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1AA2B9-85B5-4EE1-9415-13F3B3DD55BD}"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8FA60CA8-90E3-4191-9D1A-6A91C42224BD}">
      <dgm:prSet/>
      <dgm:spPr/>
      <dgm:t>
        <a:bodyPr/>
        <a:lstStyle/>
        <a:p>
          <a:r>
            <a:rPr lang="en-GB"/>
            <a:t>NoSQL database</a:t>
          </a:r>
          <a:endParaRPr lang="en-US"/>
        </a:p>
      </dgm:t>
    </dgm:pt>
    <dgm:pt modelId="{1E9477D7-B96F-4B0C-9FD9-97132D122C06}" type="parTrans" cxnId="{C41B87A8-7071-41AC-B91D-F3EF9EAD6A53}">
      <dgm:prSet/>
      <dgm:spPr/>
      <dgm:t>
        <a:bodyPr/>
        <a:lstStyle/>
        <a:p>
          <a:endParaRPr lang="en-US"/>
        </a:p>
      </dgm:t>
    </dgm:pt>
    <dgm:pt modelId="{71CCA03A-051F-4A11-BD25-E316C56D901B}" type="sibTrans" cxnId="{C41B87A8-7071-41AC-B91D-F3EF9EAD6A53}">
      <dgm:prSet/>
      <dgm:spPr/>
      <dgm:t>
        <a:bodyPr/>
        <a:lstStyle/>
        <a:p>
          <a:endParaRPr lang="en-US"/>
        </a:p>
      </dgm:t>
    </dgm:pt>
    <dgm:pt modelId="{E89D1B8E-426E-4B46-ABBE-8AFFA7231A77}">
      <dgm:prSet/>
      <dgm:spPr/>
      <dgm:t>
        <a:bodyPr/>
        <a:lstStyle/>
        <a:p>
          <a:r>
            <a:rPr lang="en-GB"/>
            <a:t>Designed to handle large amounts of data that may not fit into a standard table. </a:t>
          </a:r>
          <a:endParaRPr lang="en-US"/>
        </a:p>
      </dgm:t>
    </dgm:pt>
    <dgm:pt modelId="{CB1771F0-5549-4201-96A0-CF89EFF3F2D2}" type="parTrans" cxnId="{4C1A1E24-44F1-4EC7-AE40-A4308AB3B698}">
      <dgm:prSet/>
      <dgm:spPr/>
      <dgm:t>
        <a:bodyPr/>
        <a:lstStyle/>
        <a:p>
          <a:endParaRPr lang="en-US"/>
        </a:p>
      </dgm:t>
    </dgm:pt>
    <dgm:pt modelId="{ED4C0045-E7C2-41D0-928C-0599FED1D894}" type="sibTrans" cxnId="{4C1A1E24-44F1-4EC7-AE40-A4308AB3B698}">
      <dgm:prSet/>
      <dgm:spPr/>
      <dgm:t>
        <a:bodyPr/>
        <a:lstStyle/>
        <a:p>
          <a:endParaRPr lang="en-US"/>
        </a:p>
      </dgm:t>
    </dgm:pt>
    <dgm:pt modelId="{1D3A578B-8F4A-4F81-A162-CCC49CE82CE6}">
      <dgm:prSet/>
      <dgm:spPr/>
      <dgm:t>
        <a:bodyPr/>
        <a:lstStyle/>
        <a:p>
          <a:r>
            <a:rPr lang="en-GB"/>
            <a:t>Well-suited for storing complex data-structures </a:t>
          </a:r>
          <a:endParaRPr lang="en-US"/>
        </a:p>
      </dgm:t>
    </dgm:pt>
    <dgm:pt modelId="{81DEEC78-721C-43DC-91D9-061008BAE5CA}" type="parTrans" cxnId="{DD1E06F9-C691-4F20-9557-EC98460C714F}">
      <dgm:prSet/>
      <dgm:spPr/>
      <dgm:t>
        <a:bodyPr/>
        <a:lstStyle/>
        <a:p>
          <a:endParaRPr lang="en-US"/>
        </a:p>
      </dgm:t>
    </dgm:pt>
    <dgm:pt modelId="{84763240-ED37-42A6-B646-405F86B785AC}" type="sibTrans" cxnId="{DD1E06F9-C691-4F20-9557-EC98460C714F}">
      <dgm:prSet/>
      <dgm:spPr/>
      <dgm:t>
        <a:bodyPr/>
        <a:lstStyle/>
        <a:p>
          <a:endParaRPr lang="en-US"/>
        </a:p>
      </dgm:t>
    </dgm:pt>
    <dgm:pt modelId="{A4C6ECC0-78C4-4ED4-BC4D-47D1F53338E1}">
      <dgm:prSet/>
      <dgm:spPr/>
      <dgm:t>
        <a:bodyPr/>
        <a:lstStyle/>
        <a:p>
          <a:r>
            <a:rPr lang="en-US"/>
            <a:t>Is it too big for this project ?</a:t>
          </a:r>
        </a:p>
      </dgm:t>
    </dgm:pt>
    <dgm:pt modelId="{1BB55723-FE65-4926-972B-8CCCFE622E0E}" type="parTrans" cxnId="{1DA90F31-E922-4C06-8FC4-AC5559709AF2}">
      <dgm:prSet/>
      <dgm:spPr/>
      <dgm:t>
        <a:bodyPr/>
        <a:lstStyle/>
        <a:p>
          <a:endParaRPr lang="en-US"/>
        </a:p>
      </dgm:t>
    </dgm:pt>
    <dgm:pt modelId="{A176F0D3-643B-4B12-8BD7-5E369F82AEC6}" type="sibTrans" cxnId="{1DA90F31-E922-4C06-8FC4-AC5559709AF2}">
      <dgm:prSet/>
      <dgm:spPr/>
      <dgm:t>
        <a:bodyPr/>
        <a:lstStyle/>
        <a:p>
          <a:endParaRPr lang="en-US"/>
        </a:p>
      </dgm:t>
    </dgm:pt>
    <dgm:pt modelId="{31487AE7-964A-4A61-B19B-63B9655B5166}" type="pres">
      <dgm:prSet presAssocID="{481AA2B9-85B5-4EE1-9415-13F3B3DD55BD}" presName="Name0" presStyleCnt="0">
        <dgm:presLayoutVars>
          <dgm:dir/>
          <dgm:animLvl val="lvl"/>
          <dgm:resizeHandles val="exact"/>
        </dgm:presLayoutVars>
      </dgm:prSet>
      <dgm:spPr/>
    </dgm:pt>
    <dgm:pt modelId="{1C00A2BB-E29B-4ABA-AF37-B6E39546BAE2}" type="pres">
      <dgm:prSet presAssocID="{8FA60CA8-90E3-4191-9D1A-6A91C42224BD}" presName="linNode" presStyleCnt="0"/>
      <dgm:spPr/>
    </dgm:pt>
    <dgm:pt modelId="{109B3BAB-640C-428D-B593-B7273E5009D8}" type="pres">
      <dgm:prSet presAssocID="{8FA60CA8-90E3-4191-9D1A-6A91C42224BD}" presName="parentText" presStyleLbl="node1" presStyleIdx="0" presStyleCnt="4">
        <dgm:presLayoutVars>
          <dgm:chMax val="1"/>
          <dgm:bulletEnabled val="1"/>
        </dgm:presLayoutVars>
      </dgm:prSet>
      <dgm:spPr/>
    </dgm:pt>
    <dgm:pt modelId="{253583E7-F074-48AF-A43E-9734D5BECE8D}" type="pres">
      <dgm:prSet presAssocID="{71CCA03A-051F-4A11-BD25-E316C56D901B}" presName="sp" presStyleCnt="0"/>
      <dgm:spPr/>
    </dgm:pt>
    <dgm:pt modelId="{5FA5E0E7-ADD0-4B16-BAA4-9D4F7E27B872}" type="pres">
      <dgm:prSet presAssocID="{E89D1B8E-426E-4B46-ABBE-8AFFA7231A77}" presName="linNode" presStyleCnt="0"/>
      <dgm:spPr/>
    </dgm:pt>
    <dgm:pt modelId="{6A97C959-6105-4FBE-A315-FCA5FBFF3BD3}" type="pres">
      <dgm:prSet presAssocID="{E89D1B8E-426E-4B46-ABBE-8AFFA7231A77}" presName="parentText" presStyleLbl="node1" presStyleIdx="1" presStyleCnt="4">
        <dgm:presLayoutVars>
          <dgm:chMax val="1"/>
          <dgm:bulletEnabled val="1"/>
        </dgm:presLayoutVars>
      </dgm:prSet>
      <dgm:spPr/>
    </dgm:pt>
    <dgm:pt modelId="{7FA89E8E-79AE-43C2-BE02-0227B6E770EC}" type="pres">
      <dgm:prSet presAssocID="{ED4C0045-E7C2-41D0-928C-0599FED1D894}" presName="sp" presStyleCnt="0"/>
      <dgm:spPr/>
    </dgm:pt>
    <dgm:pt modelId="{AB8E9390-C882-47D7-A4B6-FDCDCAE22621}" type="pres">
      <dgm:prSet presAssocID="{1D3A578B-8F4A-4F81-A162-CCC49CE82CE6}" presName="linNode" presStyleCnt="0"/>
      <dgm:spPr/>
    </dgm:pt>
    <dgm:pt modelId="{CB48C761-7724-4516-BED8-ECAA2C17CB8C}" type="pres">
      <dgm:prSet presAssocID="{1D3A578B-8F4A-4F81-A162-CCC49CE82CE6}" presName="parentText" presStyleLbl="node1" presStyleIdx="2" presStyleCnt="4">
        <dgm:presLayoutVars>
          <dgm:chMax val="1"/>
          <dgm:bulletEnabled val="1"/>
        </dgm:presLayoutVars>
      </dgm:prSet>
      <dgm:spPr/>
    </dgm:pt>
    <dgm:pt modelId="{77FA7032-3C76-4277-9D4B-D94D8B168178}" type="pres">
      <dgm:prSet presAssocID="{84763240-ED37-42A6-B646-405F86B785AC}" presName="sp" presStyleCnt="0"/>
      <dgm:spPr/>
    </dgm:pt>
    <dgm:pt modelId="{DBCA1E1E-5CE0-4020-8309-A6AD2FA109D7}" type="pres">
      <dgm:prSet presAssocID="{A4C6ECC0-78C4-4ED4-BC4D-47D1F53338E1}" presName="linNode" presStyleCnt="0"/>
      <dgm:spPr/>
    </dgm:pt>
    <dgm:pt modelId="{DECA65FD-C811-4175-B975-6CB13FA1D16C}" type="pres">
      <dgm:prSet presAssocID="{A4C6ECC0-78C4-4ED4-BC4D-47D1F53338E1}" presName="parentText" presStyleLbl="node1" presStyleIdx="3" presStyleCnt="4">
        <dgm:presLayoutVars>
          <dgm:chMax val="1"/>
          <dgm:bulletEnabled val="1"/>
        </dgm:presLayoutVars>
      </dgm:prSet>
      <dgm:spPr/>
    </dgm:pt>
  </dgm:ptLst>
  <dgm:cxnLst>
    <dgm:cxn modelId="{45F0BD02-08C3-4935-97C3-D947A9D93BDF}" type="presOf" srcId="{1D3A578B-8F4A-4F81-A162-CCC49CE82CE6}" destId="{CB48C761-7724-4516-BED8-ECAA2C17CB8C}" srcOrd="0" destOrd="0" presId="urn:microsoft.com/office/officeart/2005/8/layout/vList5"/>
    <dgm:cxn modelId="{4C1A1E24-44F1-4EC7-AE40-A4308AB3B698}" srcId="{481AA2B9-85B5-4EE1-9415-13F3B3DD55BD}" destId="{E89D1B8E-426E-4B46-ABBE-8AFFA7231A77}" srcOrd="1" destOrd="0" parTransId="{CB1771F0-5549-4201-96A0-CF89EFF3F2D2}" sibTransId="{ED4C0045-E7C2-41D0-928C-0599FED1D894}"/>
    <dgm:cxn modelId="{1DA90F31-E922-4C06-8FC4-AC5559709AF2}" srcId="{481AA2B9-85B5-4EE1-9415-13F3B3DD55BD}" destId="{A4C6ECC0-78C4-4ED4-BC4D-47D1F53338E1}" srcOrd="3" destOrd="0" parTransId="{1BB55723-FE65-4926-972B-8CCCFE622E0E}" sibTransId="{A176F0D3-643B-4B12-8BD7-5E369F82AEC6}"/>
    <dgm:cxn modelId="{BCD53951-3039-413D-BB0D-0FB7F581BFE3}" type="presOf" srcId="{8FA60CA8-90E3-4191-9D1A-6A91C42224BD}" destId="{109B3BAB-640C-428D-B593-B7273E5009D8}" srcOrd="0" destOrd="0" presId="urn:microsoft.com/office/officeart/2005/8/layout/vList5"/>
    <dgm:cxn modelId="{FB8B3A98-CA73-4DA7-A2AB-6CF66A34C3BA}" type="presOf" srcId="{E89D1B8E-426E-4B46-ABBE-8AFFA7231A77}" destId="{6A97C959-6105-4FBE-A315-FCA5FBFF3BD3}" srcOrd="0" destOrd="0" presId="urn:microsoft.com/office/officeart/2005/8/layout/vList5"/>
    <dgm:cxn modelId="{C41B87A8-7071-41AC-B91D-F3EF9EAD6A53}" srcId="{481AA2B9-85B5-4EE1-9415-13F3B3DD55BD}" destId="{8FA60CA8-90E3-4191-9D1A-6A91C42224BD}" srcOrd="0" destOrd="0" parTransId="{1E9477D7-B96F-4B0C-9FD9-97132D122C06}" sibTransId="{71CCA03A-051F-4A11-BD25-E316C56D901B}"/>
    <dgm:cxn modelId="{41B96BB2-8B52-42C4-A9BA-93E2E629E2C2}" type="presOf" srcId="{A4C6ECC0-78C4-4ED4-BC4D-47D1F53338E1}" destId="{DECA65FD-C811-4175-B975-6CB13FA1D16C}" srcOrd="0" destOrd="0" presId="urn:microsoft.com/office/officeart/2005/8/layout/vList5"/>
    <dgm:cxn modelId="{DD1E06F9-C691-4F20-9557-EC98460C714F}" srcId="{481AA2B9-85B5-4EE1-9415-13F3B3DD55BD}" destId="{1D3A578B-8F4A-4F81-A162-CCC49CE82CE6}" srcOrd="2" destOrd="0" parTransId="{81DEEC78-721C-43DC-91D9-061008BAE5CA}" sibTransId="{84763240-ED37-42A6-B646-405F86B785AC}"/>
    <dgm:cxn modelId="{4BEAFDFC-A36F-416C-81C5-A63A2F974F8E}" type="presOf" srcId="{481AA2B9-85B5-4EE1-9415-13F3B3DD55BD}" destId="{31487AE7-964A-4A61-B19B-63B9655B5166}" srcOrd="0" destOrd="0" presId="urn:microsoft.com/office/officeart/2005/8/layout/vList5"/>
    <dgm:cxn modelId="{4BEE2619-9AD1-41AB-97FE-E9AD70C9F685}" type="presParOf" srcId="{31487AE7-964A-4A61-B19B-63B9655B5166}" destId="{1C00A2BB-E29B-4ABA-AF37-B6E39546BAE2}" srcOrd="0" destOrd="0" presId="urn:microsoft.com/office/officeart/2005/8/layout/vList5"/>
    <dgm:cxn modelId="{2868C571-9D14-4852-B9EA-0F4F2EDDA1DC}" type="presParOf" srcId="{1C00A2BB-E29B-4ABA-AF37-B6E39546BAE2}" destId="{109B3BAB-640C-428D-B593-B7273E5009D8}" srcOrd="0" destOrd="0" presId="urn:microsoft.com/office/officeart/2005/8/layout/vList5"/>
    <dgm:cxn modelId="{9B249A87-FFBD-4E63-8869-2079C6FAEF37}" type="presParOf" srcId="{31487AE7-964A-4A61-B19B-63B9655B5166}" destId="{253583E7-F074-48AF-A43E-9734D5BECE8D}" srcOrd="1" destOrd="0" presId="urn:microsoft.com/office/officeart/2005/8/layout/vList5"/>
    <dgm:cxn modelId="{DC385166-552B-462E-84D4-D2E29B6F301C}" type="presParOf" srcId="{31487AE7-964A-4A61-B19B-63B9655B5166}" destId="{5FA5E0E7-ADD0-4B16-BAA4-9D4F7E27B872}" srcOrd="2" destOrd="0" presId="urn:microsoft.com/office/officeart/2005/8/layout/vList5"/>
    <dgm:cxn modelId="{7332F16E-B379-4A57-B946-4BCD77056747}" type="presParOf" srcId="{5FA5E0E7-ADD0-4B16-BAA4-9D4F7E27B872}" destId="{6A97C959-6105-4FBE-A315-FCA5FBFF3BD3}" srcOrd="0" destOrd="0" presId="urn:microsoft.com/office/officeart/2005/8/layout/vList5"/>
    <dgm:cxn modelId="{12533089-1CFD-4237-83E1-D32DF121A7E0}" type="presParOf" srcId="{31487AE7-964A-4A61-B19B-63B9655B5166}" destId="{7FA89E8E-79AE-43C2-BE02-0227B6E770EC}" srcOrd="3" destOrd="0" presId="urn:microsoft.com/office/officeart/2005/8/layout/vList5"/>
    <dgm:cxn modelId="{FC0D104E-11CA-4663-B37F-79B2D27F0A23}" type="presParOf" srcId="{31487AE7-964A-4A61-B19B-63B9655B5166}" destId="{AB8E9390-C882-47D7-A4B6-FDCDCAE22621}" srcOrd="4" destOrd="0" presId="urn:microsoft.com/office/officeart/2005/8/layout/vList5"/>
    <dgm:cxn modelId="{77EDF49A-AC56-4D20-AD62-F625A23475FD}" type="presParOf" srcId="{AB8E9390-C882-47D7-A4B6-FDCDCAE22621}" destId="{CB48C761-7724-4516-BED8-ECAA2C17CB8C}" srcOrd="0" destOrd="0" presId="urn:microsoft.com/office/officeart/2005/8/layout/vList5"/>
    <dgm:cxn modelId="{57E1F053-7022-43BE-BDD5-F361ACCACC67}" type="presParOf" srcId="{31487AE7-964A-4A61-B19B-63B9655B5166}" destId="{77FA7032-3C76-4277-9D4B-D94D8B168178}" srcOrd="5" destOrd="0" presId="urn:microsoft.com/office/officeart/2005/8/layout/vList5"/>
    <dgm:cxn modelId="{68A5F385-42EF-44DF-B5EF-3BB0714EBF73}" type="presParOf" srcId="{31487AE7-964A-4A61-B19B-63B9655B5166}" destId="{DBCA1E1E-5CE0-4020-8309-A6AD2FA109D7}" srcOrd="6" destOrd="0" presId="urn:microsoft.com/office/officeart/2005/8/layout/vList5"/>
    <dgm:cxn modelId="{D8986533-3D60-4C3D-B744-92AB0F8C57B5}" type="presParOf" srcId="{DBCA1E1E-5CE0-4020-8309-A6AD2FA109D7}" destId="{DECA65FD-C811-4175-B975-6CB13FA1D16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D229ED2-633F-421B-A73C-BF60E6A6755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D370B57-BEF1-49C2-9352-03E4A5FFC5AF}">
      <dgm:prSet/>
      <dgm:spPr/>
      <dgm:t>
        <a:bodyPr/>
        <a:lstStyle/>
        <a:p>
          <a:r>
            <a:rPr lang="en-GB"/>
            <a:t>Powerful, modern programming language. </a:t>
          </a:r>
          <a:endParaRPr lang="en-US"/>
        </a:p>
      </dgm:t>
    </dgm:pt>
    <dgm:pt modelId="{35200939-0404-4E65-9616-9C8D39B73DE0}" type="parTrans" cxnId="{0E9EECCE-DF8A-4D1D-8150-4EA91933A664}">
      <dgm:prSet/>
      <dgm:spPr/>
      <dgm:t>
        <a:bodyPr/>
        <a:lstStyle/>
        <a:p>
          <a:endParaRPr lang="en-US"/>
        </a:p>
      </dgm:t>
    </dgm:pt>
    <dgm:pt modelId="{6068C4FB-0FDD-4D30-8D8B-77E24D906C27}" type="sibTrans" cxnId="{0E9EECCE-DF8A-4D1D-8150-4EA91933A664}">
      <dgm:prSet/>
      <dgm:spPr/>
      <dgm:t>
        <a:bodyPr/>
        <a:lstStyle/>
        <a:p>
          <a:endParaRPr lang="en-US"/>
        </a:p>
      </dgm:t>
    </dgm:pt>
    <dgm:pt modelId="{B8CDB1E6-A49E-42F4-B692-BC35273FBE0C}">
      <dgm:prSet/>
      <dgm:spPr/>
      <dgm:t>
        <a:bodyPr/>
        <a:lstStyle/>
        <a:p>
          <a:r>
            <a:rPr lang="en-GB"/>
            <a:t>Well-suited for building a range of applications, including website, mobile, and desktop applications. </a:t>
          </a:r>
          <a:endParaRPr lang="en-US"/>
        </a:p>
      </dgm:t>
    </dgm:pt>
    <dgm:pt modelId="{0F52A50A-3DD5-4E5B-A791-995862A4CECC}" type="parTrans" cxnId="{CAB2A183-2D97-4843-A3E2-7871CED46F81}">
      <dgm:prSet/>
      <dgm:spPr/>
      <dgm:t>
        <a:bodyPr/>
        <a:lstStyle/>
        <a:p>
          <a:endParaRPr lang="en-US"/>
        </a:p>
      </dgm:t>
    </dgm:pt>
    <dgm:pt modelId="{DAB5ECD5-0785-407B-A31D-4B1C7D37F7C4}" type="sibTrans" cxnId="{CAB2A183-2D97-4843-A3E2-7871CED46F81}">
      <dgm:prSet/>
      <dgm:spPr/>
      <dgm:t>
        <a:bodyPr/>
        <a:lstStyle/>
        <a:p>
          <a:endParaRPr lang="en-US"/>
        </a:p>
      </dgm:t>
    </dgm:pt>
    <dgm:pt modelId="{345C08E9-BF3F-47F6-8B1C-992A487926D8}">
      <dgm:prSet/>
      <dgm:spPr/>
      <dgm:t>
        <a:bodyPr/>
        <a:lstStyle/>
        <a:p>
          <a:r>
            <a:rPr lang="en-GB"/>
            <a:t>C# has a large and active developer community. </a:t>
          </a:r>
          <a:endParaRPr lang="en-US"/>
        </a:p>
      </dgm:t>
    </dgm:pt>
    <dgm:pt modelId="{E2D476C4-F4E5-4F25-9EBF-4E936E22D672}" type="parTrans" cxnId="{F0F185C8-011D-471D-9FFB-C9CFF796DB20}">
      <dgm:prSet/>
      <dgm:spPr/>
      <dgm:t>
        <a:bodyPr/>
        <a:lstStyle/>
        <a:p>
          <a:endParaRPr lang="en-US"/>
        </a:p>
      </dgm:t>
    </dgm:pt>
    <dgm:pt modelId="{A32D6ECA-247E-4825-8D7B-D6098A37126A}" type="sibTrans" cxnId="{F0F185C8-011D-471D-9FFB-C9CFF796DB20}">
      <dgm:prSet/>
      <dgm:spPr/>
      <dgm:t>
        <a:bodyPr/>
        <a:lstStyle/>
        <a:p>
          <a:endParaRPr lang="en-US"/>
        </a:p>
      </dgm:t>
    </dgm:pt>
    <dgm:pt modelId="{59028D1A-1444-4A4A-97E6-035E433307B7}">
      <dgm:prSet/>
      <dgm:spPr/>
      <dgm:t>
        <a:bodyPr/>
        <a:lstStyle/>
        <a:p>
          <a:r>
            <a:rPr lang="en-GB"/>
            <a:t>C# also has excellent support for working with databases, including MongoDB.</a:t>
          </a:r>
          <a:endParaRPr lang="en-US"/>
        </a:p>
      </dgm:t>
    </dgm:pt>
    <dgm:pt modelId="{18F7F6D5-2CF9-4239-8996-B04835308830}" type="parTrans" cxnId="{86FF9411-439D-43A7-96EE-C832D4BE16EA}">
      <dgm:prSet/>
      <dgm:spPr/>
      <dgm:t>
        <a:bodyPr/>
        <a:lstStyle/>
        <a:p>
          <a:endParaRPr lang="en-US"/>
        </a:p>
      </dgm:t>
    </dgm:pt>
    <dgm:pt modelId="{7C86D5B7-A5BE-41DD-BDB4-11CA6EC4A0A4}" type="sibTrans" cxnId="{86FF9411-439D-43A7-96EE-C832D4BE16EA}">
      <dgm:prSet/>
      <dgm:spPr/>
      <dgm:t>
        <a:bodyPr/>
        <a:lstStyle/>
        <a:p>
          <a:endParaRPr lang="en-US"/>
        </a:p>
      </dgm:t>
    </dgm:pt>
    <dgm:pt modelId="{B6288584-29CB-4BBC-8B1C-1E4610D67C76}" type="pres">
      <dgm:prSet presAssocID="{4D229ED2-633F-421B-A73C-BF60E6A67559}" presName="linear" presStyleCnt="0">
        <dgm:presLayoutVars>
          <dgm:animLvl val="lvl"/>
          <dgm:resizeHandles val="exact"/>
        </dgm:presLayoutVars>
      </dgm:prSet>
      <dgm:spPr/>
    </dgm:pt>
    <dgm:pt modelId="{9294ED30-C003-4316-98D9-944EC152CCF1}" type="pres">
      <dgm:prSet presAssocID="{2D370B57-BEF1-49C2-9352-03E4A5FFC5AF}" presName="parentText" presStyleLbl="node1" presStyleIdx="0" presStyleCnt="4">
        <dgm:presLayoutVars>
          <dgm:chMax val="0"/>
          <dgm:bulletEnabled val="1"/>
        </dgm:presLayoutVars>
      </dgm:prSet>
      <dgm:spPr/>
    </dgm:pt>
    <dgm:pt modelId="{FB51AABA-D917-4978-AF0F-29581D5A455F}" type="pres">
      <dgm:prSet presAssocID="{6068C4FB-0FDD-4D30-8D8B-77E24D906C27}" presName="spacer" presStyleCnt="0"/>
      <dgm:spPr/>
    </dgm:pt>
    <dgm:pt modelId="{30C93B4E-A316-47F4-A789-31D6E807D0D1}" type="pres">
      <dgm:prSet presAssocID="{B8CDB1E6-A49E-42F4-B692-BC35273FBE0C}" presName="parentText" presStyleLbl="node1" presStyleIdx="1" presStyleCnt="4">
        <dgm:presLayoutVars>
          <dgm:chMax val="0"/>
          <dgm:bulletEnabled val="1"/>
        </dgm:presLayoutVars>
      </dgm:prSet>
      <dgm:spPr/>
    </dgm:pt>
    <dgm:pt modelId="{9B7C95B3-99ED-43F3-A18F-DE0AE7B0BB60}" type="pres">
      <dgm:prSet presAssocID="{DAB5ECD5-0785-407B-A31D-4B1C7D37F7C4}" presName="spacer" presStyleCnt="0"/>
      <dgm:spPr/>
    </dgm:pt>
    <dgm:pt modelId="{07C5AA1E-D1C4-41AC-A1AE-6079053DAB09}" type="pres">
      <dgm:prSet presAssocID="{345C08E9-BF3F-47F6-8B1C-992A487926D8}" presName="parentText" presStyleLbl="node1" presStyleIdx="2" presStyleCnt="4">
        <dgm:presLayoutVars>
          <dgm:chMax val="0"/>
          <dgm:bulletEnabled val="1"/>
        </dgm:presLayoutVars>
      </dgm:prSet>
      <dgm:spPr/>
    </dgm:pt>
    <dgm:pt modelId="{41899A8B-DC0F-49C6-BE6F-FF4A7A47ED71}" type="pres">
      <dgm:prSet presAssocID="{A32D6ECA-247E-4825-8D7B-D6098A37126A}" presName="spacer" presStyleCnt="0"/>
      <dgm:spPr/>
    </dgm:pt>
    <dgm:pt modelId="{47F74746-FEB3-40DD-804A-318144D911A6}" type="pres">
      <dgm:prSet presAssocID="{59028D1A-1444-4A4A-97E6-035E433307B7}" presName="parentText" presStyleLbl="node1" presStyleIdx="3" presStyleCnt="4">
        <dgm:presLayoutVars>
          <dgm:chMax val="0"/>
          <dgm:bulletEnabled val="1"/>
        </dgm:presLayoutVars>
      </dgm:prSet>
      <dgm:spPr/>
    </dgm:pt>
  </dgm:ptLst>
  <dgm:cxnLst>
    <dgm:cxn modelId="{86FF9411-439D-43A7-96EE-C832D4BE16EA}" srcId="{4D229ED2-633F-421B-A73C-BF60E6A67559}" destId="{59028D1A-1444-4A4A-97E6-035E433307B7}" srcOrd="3" destOrd="0" parTransId="{18F7F6D5-2CF9-4239-8996-B04835308830}" sibTransId="{7C86D5B7-A5BE-41DD-BDB4-11CA6EC4A0A4}"/>
    <dgm:cxn modelId="{BB862419-7FCF-40E8-BE30-0694D087884D}" type="presOf" srcId="{B8CDB1E6-A49E-42F4-B692-BC35273FBE0C}" destId="{30C93B4E-A316-47F4-A789-31D6E807D0D1}" srcOrd="0" destOrd="0" presId="urn:microsoft.com/office/officeart/2005/8/layout/vList2"/>
    <dgm:cxn modelId="{BE966419-8905-4F01-B47A-B1ED27A0E945}" type="presOf" srcId="{2D370B57-BEF1-49C2-9352-03E4A5FFC5AF}" destId="{9294ED30-C003-4316-98D9-944EC152CCF1}" srcOrd="0" destOrd="0" presId="urn:microsoft.com/office/officeart/2005/8/layout/vList2"/>
    <dgm:cxn modelId="{44458283-1E23-42F7-8968-4FE5CBFCF48B}" type="presOf" srcId="{4D229ED2-633F-421B-A73C-BF60E6A67559}" destId="{B6288584-29CB-4BBC-8B1C-1E4610D67C76}" srcOrd="0" destOrd="0" presId="urn:microsoft.com/office/officeart/2005/8/layout/vList2"/>
    <dgm:cxn modelId="{CAB2A183-2D97-4843-A3E2-7871CED46F81}" srcId="{4D229ED2-633F-421B-A73C-BF60E6A67559}" destId="{B8CDB1E6-A49E-42F4-B692-BC35273FBE0C}" srcOrd="1" destOrd="0" parTransId="{0F52A50A-3DD5-4E5B-A791-995862A4CECC}" sibTransId="{DAB5ECD5-0785-407B-A31D-4B1C7D37F7C4}"/>
    <dgm:cxn modelId="{045508C3-56D3-4F02-A956-5779F045F0B6}" type="presOf" srcId="{345C08E9-BF3F-47F6-8B1C-992A487926D8}" destId="{07C5AA1E-D1C4-41AC-A1AE-6079053DAB09}" srcOrd="0" destOrd="0" presId="urn:microsoft.com/office/officeart/2005/8/layout/vList2"/>
    <dgm:cxn modelId="{F0F185C8-011D-471D-9FFB-C9CFF796DB20}" srcId="{4D229ED2-633F-421B-A73C-BF60E6A67559}" destId="{345C08E9-BF3F-47F6-8B1C-992A487926D8}" srcOrd="2" destOrd="0" parTransId="{E2D476C4-F4E5-4F25-9EBF-4E936E22D672}" sibTransId="{A32D6ECA-247E-4825-8D7B-D6098A37126A}"/>
    <dgm:cxn modelId="{77402FCD-212E-4D4A-AA40-8B32B8D05315}" type="presOf" srcId="{59028D1A-1444-4A4A-97E6-035E433307B7}" destId="{47F74746-FEB3-40DD-804A-318144D911A6}" srcOrd="0" destOrd="0" presId="urn:microsoft.com/office/officeart/2005/8/layout/vList2"/>
    <dgm:cxn modelId="{0E9EECCE-DF8A-4D1D-8150-4EA91933A664}" srcId="{4D229ED2-633F-421B-A73C-BF60E6A67559}" destId="{2D370B57-BEF1-49C2-9352-03E4A5FFC5AF}" srcOrd="0" destOrd="0" parTransId="{35200939-0404-4E65-9616-9C8D39B73DE0}" sibTransId="{6068C4FB-0FDD-4D30-8D8B-77E24D906C27}"/>
    <dgm:cxn modelId="{CD1EB12F-366F-4553-9001-4E08B1526993}" type="presParOf" srcId="{B6288584-29CB-4BBC-8B1C-1E4610D67C76}" destId="{9294ED30-C003-4316-98D9-944EC152CCF1}" srcOrd="0" destOrd="0" presId="urn:microsoft.com/office/officeart/2005/8/layout/vList2"/>
    <dgm:cxn modelId="{AC7DB478-97B6-47DC-8495-3FB7D38B9004}" type="presParOf" srcId="{B6288584-29CB-4BBC-8B1C-1E4610D67C76}" destId="{FB51AABA-D917-4978-AF0F-29581D5A455F}" srcOrd="1" destOrd="0" presId="urn:microsoft.com/office/officeart/2005/8/layout/vList2"/>
    <dgm:cxn modelId="{A66EB8F2-D7C7-437C-A0FE-B8F9154C27E8}" type="presParOf" srcId="{B6288584-29CB-4BBC-8B1C-1E4610D67C76}" destId="{30C93B4E-A316-47F4-A789-31D6E807D0D1}" srcOrd="2" destOrd="0" presId="urn:microsoft.com/office/officeart/2005/8/layout/vList2"/>
    <dgm:cxn modelId="{DC3E2ACE-2746-435B-A2A9-F5BD43D858B7}" type="presParOf" srcId="{B6288584-29CB-4BBC-8B1C-1E4610D67C76}" destId="{9B7C95B3-99ED-43F3-A18F-DE0AE7B0BB60}" srcOrd="3" destOrd="0" presId="urn:microsoft.com/office/officeart/2005/8/layout/vList2"/>
    <dgm:cxn modelId="{447406A3-0F84-4CC3-A198-6F551648AE97}" type="presParOf" srcId="{B6288584-29CB-4BBC-8B1C-1E4610D67C76}" destId="{07C5AA1E-D1C4-41AC-A1AE-6079053DAB09}" srcOrd="4" destOrd="0" presId="urn:microsoft.com/office/officeart/2005/8/layout/vList2"/>
    <dgm:cxn modelId="{32C70A00-6C87-4DBD-9780-443E6F4D14C0}" type="presParOf" srcId="{B6288584-29CB-4BBC-8B1C-1E4610D67C76}" destId="{41899A8B-DC0F-49C6-BE6F-FF4A7A47ED71}" srcOrd="5" destOrd="0" presId="urn:microsoft.com/office/officeart/2005/8/layout/vList2"/>
    <dgm:cxn modelId="{6BA7DE76-22EE-4181-90FC-B3DDBC42695E}" type="presParOf" srcId="{B6288584-29CB-4BBC-8B1C-1E4610D67C76}" destId="{47F74746-FEB3-40DD-804A-318144D911A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3D011E-A3B6-4CDE-8413-8B8E77A5075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2CE7AB9-EC25-4E4D-8B0B-22E6B89E73E0}">
      <dgm:prSet/>
      <dgm:spPr/>
      <dgm:t>
        <a:bodyPr/>
        <a:lstStyle/>
        <a:p>
          <a:r>
            <a:rPr lang="en-US"/>
            <a:t>Can be accessed from any device with a web browser. </a:t>
          </a:r>
        </a:p>
      </dgm:t>
    </dgm:pt>
    <dgm:pt modelId="{66778BE2-4D5B-4BC3-8107-DB6086F8C184}" type="parTrans" cxnId="{09DAD903-1D19-49DF-8913-AAA0E67ECFBC}">
      <dgm:prSet/>
      <dgm:spPr/>
      <dgm:t>
        <a:bodyPr/>
        <a:lstStyle/>
        <a:p>
          <a:endParaRPr lang="en-US"/>
        </a:p>
      </dgm:t>
    </dgm:pt>
    <dgm:pt modelId="{3D538FC2-01DD-4F45-9262-54FA08E92AD5}" type="sibTrans" cxnId="{09DAD903-1D19-49DF-8913-AAA0E67ECFBC}">
      <dgm:prSet/>
      <dgm:spPr/>
      <dgm:t>
        <a:bodyPr/>
        <a:lstStyle/>
        <a:p>
          <a:endParaRPr lang="en-US"/>
        </a:p>
      </dgm:t>
    </dgm:pt>
    <dgm:pt modelId="{4E7CF836-1038-4328-B75E-E2A1BCAD743E}">
      <dgm:prSet/>
      <dgm:spPr/>
      <dgm:t>
        <a:bodyPr/>
        <a:lstStyle/>
        <a:p>
          <a:r>
            <a:rPr lang="en-US"/>
            <a:t>Users can access the application from anywhere, any time. </a:t>
          </a:r>
        </a:p>
      </dgm:t>
    </dgm:pt>
    <dgm:pt modelId="{488EB22A-210C-4634-90CF-AC94D25713A8}" type="parTrans" cxnId="{917E1706-B5D3-4E4E-9200-D3D87538884A}">
      <dgm:prSet/>
      <dgm:spPr/>
      <dgm:t>
        <a:bodyPr/>
        <a:lstStyle/>
        <a:p>
          <a:endParaRPr lang="en-US"/>
        </a:p>
      </dgm:t>
    </dgm:pt>
    <dgm:pt modelId="{AE3890ED-7441-461E-97CA-14A37BD4142F}" type="sibTrans" cxnId="{917E1706-B5D3-4E4E-9200-D3D87538884A}">
      <dgm:prSet/>
      <dgm:spPr/>
      <dgm:t>
        <a:bodyPr/>
        <a:lstStyle/>
        <a:p>
          <a:endParaRPr lang="en-US"/>
        </a:p>
      </dgm:t>
    </dgm:pt>
    <dgm:pt modelId="{D6F07520-5116-4B21-A1EA-13489AB4EA38}">
      <dgm:prSet/>
      <dgm:spPr/>
      <dgm:t>
        <a:bodyPr/>
        <a:lstStyle/>
        <a:p>
          <a:r>
            <a:rPr lang="en-US"/>
            <a:t>Multiple users accessing at once.</a:t>
          </a:r>
        </a:p>
      </dgm:t>
    </dgm:pt>
    <dgm:pt modelId="{E6E74725-9C47-4CE6-9968-4E7DF36186C2}" type="parTrans" cxnId="{A76DC4AB-77E7-488D-A47C-75350FB7B5DF}">
      <dgm:prSet/>
      <dgm:spPr/>
      <dgm:t>
        <a:bodyPr/>
        <a:lstStyle/>
        <a:p>
          <a:endParaRPr lang="en-US"/>
        </a:p>
      </dgm:t>
    </dgm:pt>
    <dgm:pt modelId="{A6038646-37E5-41D5-AD03-42A198E38B9E}" type="sibTrans" cxnId="{A76DC4AB-77E7-488D-A47C-75350FB7B5DF}">
      <dgm:prSet/>
      <dgm:spPr/>
      <dgm:t>
        <a:bodyPr/>
        <a:lstStyle/>
        <a:p>
          <a:endParaRPr lang="en-US"/>
        </a:p>
      </dgm:t>
    </dgm:pt>
    <dgm:pt modelId="{B555871D-586C-443F-866D-D4588490E621}">
      <dgm:prSet/>
      <dgm:spPr/>
      <dgm:t>
        <a:bodyPr/>
        <a:lstStyle/>
        <a:p>
          <a:r>
            <a:rPr lang="en-GB"/>
            <a:t>Application can be easily maintained and updated, without the need for users to perform any actions themselves. </a:t>
          </a:r>
          <a:endParaRPr lang="en-US"/>
        </a:p>
      </dgm:t>
    </dgm:pt>
    <dgm:pt modelId="{DACB930A-7532-45DA-8CEC-9E75F91391F3}" type="parTrans" cxnId="{02242DEC-606B-48A4-AF0E-38863CD5E48F}">
      <dgm:prSet/>
      <dgm:spPr/>
      <dgm:t>
        <a:bodyPr/>
        <a:lstStyle/>
        <a:p>
          <a:endParaRPr lang="en-US"/>
        </a:p>
      </dgm:t>
    </dgm:pt>
    <dgm:pt modelId="{81C4E17A-E5A1-439B-8387-6F162C381933}" type="sibTrans" cxnId="{02242DEC-606B-48A4-AF0E-38863CD5E48F}">
      <dgm:prSet/>
      <dgm:spPr/>
      <dgm:t>
        <a:bodyPr/>
        <a:lstStyle/>
        <a:p>
          <a:endParaRPr lang="en-US"/>
        </a:p>
      </dgm:t>
    </dgm:pt>
    <dgm:pt modelId="{BFA377EB-C0C3-41F3-8596-FD25EBEB642D}">
      <dgm:prSet/>
      <dgm:spPr/>
      <dgm:t>
        <a:bodyPr/>
        <a:lstStyle/>
        <a:p>
          <a:r>
            <a:rPr lang="en-GB"/>
            <a:t>Ability to edit or add new features. </a:t>
          </a:r>
          <a:endParaRPr lang="en-US"/>
        </a:p>
      </dgm:t>
    </dgm:pt>
    <dgm:pt modelId="{05E54D9E-9B90-43E2-8B17-57DBBA751C5F}" type="parTrans" cxnId="{7570F64B-8563-43C6-AFC6-3C2D07AE409F}">
      <dgm:prSet/>
      <dgm:spPr/>
      <dgm:t>
        <a:bodyPr/>
        <a:lstStyle/>
        <a:p>
          <a:endParaRPr lang="en-US"/>
        </a:p>
      </dgm:t>
    </dgm:pt>
    <dgm:pt modelId="{BD1D0ED8-FEFE-4996-A1AC-D3D0E8FF96A5}" type="sibTrans" cxnId="{7570F64B-8563-43C6-AFC6-3C2D07AE409F}">
      <dgm:prSet/>
      <dgm:spPr/>
      <dgm:t>
        <a:bodyPr/>
        <a:lstStyle/>
        <a:p>
          <a:endParaRPr lang="en-US"/>
        </a:p>
      </dgm:t>
    </dgm:pt>
    <dgm:pt modelId="{9B883051-4F2E-4161-96A1-E623F011CF41}" type="pres">
      <dgm:prSet presAssocID="{403D011E-A3B6-4CDE-8413-8B8E77A5075F}" presName="linear" presStyleCnt="0">
        <dgm:presLayoutVars>
          <dgm:animLvl val="lvl"/>
          <dgm:resizeHandles val="exact"/>
        </dgm:presLayoutVars>
      </dgm:prSet>
      <dgm:spPr/>
    </dgm:pt>
    <dgm:pt modelId="{7C21A99D-079F-494A-AB72-5DCBEF2F77F4}" type="pres">
      <dgm:prSet presAssocID="{02CE7AB9-EC25-4E4D-8B0B-22E6B89E73E0}" presName="parentText" presStyleLbl="node1" presStyleIdx="0" presStyleCnt="5">
        <dgm:presLayoutVars>
          <dgm:chMax val="0"/>
          <dgm:bulletEnabled val="1"/>
        </dgm:presLayoutVars>
      </dgm:prSet>
      <dgm:spPr/>
    </dgm:pt>
    <dgm:pt modelId="{FCA88246-FE48-4617-90D0-4F0D3459C44E}" type="pres">
      <dgm:prSet presAssocID="{3D538FC2-01DD-4F45-9262-54FA08E92AD5}" presName="spacer" presStyleCnt="0"/>
      <dgm:spPr/>
    </dgm:pt>
    <dgm:pt modelId="{605B0F75-2D47-4F20-9700-F886F71DF5AF}" type="pres">
      <dgm:prSet presAssocID="{4E7CF836-1038-4328-B75E-E2A1BCAD743E}" presName="parentText" presStyleLbl="node1" presStyleIdx="1" presStyleCnt="5">
        <dgm:presLayoutVars>
          <dgm:chMax val="0"/>
          <dgm:bulletEnabled val="1"/>
        </dgm:presLayoutVars>
      </dgm:prSet>
      <dgm:spPr/>
    </dgm:pt>
    <dgm:pt modelId="{E9765DDD-6CC0-41DB-BE21-E926305BFFE0}" type="pres">
      <dgm:prSet presAssocID="{AE3890ED-7441-461E-97CA-14A37BD4142F}" presName="spacer" presStyleCnt="0"/>
      <dgm:spPr/>
    </dgm:pt>
    <dgm:pt modelId="{C99AF063-9BE8-45BD-BC0E-CA2017025999}" type="pres">
      <dgm:prSet presAssocID="{D6F07520-5116-4B21-A1EA-13489AB4EA38}" presName="parentText" presStyleLbl="node1" presStyleIdx="2" presStyleCnt="5">
        <dgm:presLayoutVars>
          <dgm:chMax val="0"/>
          <dgm:bulletEnabled val="1"/>
        </dgm:presLayoutVars>
      </dgm:prSet>
      <dgm:spPr/>
    </dgm:pt>
    <dgm:pt modelId="{DCA9702D-F6E8-4BFE-A01E-F015296FFE7E}" type="pres">
      <dgm:prSet presAssocID="{A6038646-37E5-41D5-AD03-42A198E38B9E}" presName="spacer" presStyleCnt="0"/>
      <dgm:spPr/>
    </dgm:pt>
    <dgm:pt modelId="{E5B455AB-A015-4408-8875-87EAA4322374}" type="pres">
      <dgm:prSet presAssocID="{B555871D-586C-443F-866D-D4588490E621}" presName="parentText" presStyleLbl="node1" presStyleIdx="3" presStyleCnt="5">
        <dgm:presLayoutVars>
          <dgm:chMax val="0"/>
          <dgm:bulletEnabled val="1"/>
        </dgm:presLayoutVars>
      </dgm:prSet>
      <dgm:spPr/>
    </dgm:pt>
    <dgm:pt modelId="{9942DEE7-7AE7-4E2D-8F30-57AAAE420E3D}" type="pres">
      <dgm:prSet presAssocID="{81C4E17A-E5A1-439B-8387-6F162C381933}" presName="spacer" presStyleCnt="0"/>
      <dgm:spPr/>
    </dgm:pt>
    <dgm:pt modelId="{9FBA1EE9-7DEB-4844-B253-6F057F72E95D}" type="pres">
      <dgm:prSet presAssocID="{BFA377EB-C0C3-41F3-8596-FD25EBEB642D}" presName="parentText" presStyleLbl="node1" presStyleIdx="4" presStyleCnt="5">
        <dgm:presLayoutVars>
          <dgm:chMax val="0"/>
          <dgm:bulletEnabled val="1"/>
        </dgm:presLayoutVars>
      </dgm:prSet>
      <dgm:spPr/>
    </dgm:pt>
  </dgm:ptLst>
  <dgm:cxnLst>
    <dgm:cxn modelId="{09DAD903-1D19-49DF-8913-AAA0E67ECFBC}" srcId="{403D011E-A3B6-4CDE-8413-8B8E77A5075F}" destId="{02CE7AB9-EC25-4E4D-8B0B-22E6B89E73E0}" srcOrd="0" destOrd="0" parTransId="{66778BE2-4D5B-4BC3-8107-DB6086F8C184}" sibTransId="{3D538FC2-01DD-4F45-9262-54FA08E92AD5}"/>
    <dgm:cxn modelId="{917E1706-B5D3-4E4E-9200-D3D87538884A}" srcId="{403D011E-A3B6-4CDE-8413-8B8E77A5075F}" destId="{4E7CF836-1038-4328-B75E-E2A1BCAD743E}" srcOrd="1" destOrd="0" parTransId="{488EB22A-210C-4634-90CF-AC94D25713A8}" sibTransId="{AE3890ED-7441-461E-97CA-14A37BD4142F}"/>
    <dgm:cxn modelId="{08DFBA2C-C59C-4845-990C-3368A0958BA7}" type="presOf" srcId="{B555871D-586C-443F-866D-D4588490E621}" destId="{E5B455AB-A015-4408-8875-87EAA4322374}" srcOrd="0" destOrd="0" presId="urn:microsoft.com/office/officeart/2005/8/layout/vList2"/>
    <dgm:cxn modelId="{7570F64B-8563-43C6-AFC6-3C2D07AE409F}" srcId="{403D011E-A3B6-4CDE-8413-8B8E77A5075F}" destId="{BFA377EB-C0C3-41F3-8596-FD25EBEB642D}" srcOrd="4" destOrd="0" parTransId="{05E54D9E-9B90-43E2-8B17-57DBBA751C5F}" sibTransId="{BD1D0ED8-FEFE-4996-A1AC-D3D0E8FF96A5}"/>
    <dgm:cxn modelId="{B5243C5A-F2D8-4CF9-B619-3822AA995A33}" type="presOf" srcId="{403D011E-A3B6-4CDE-8413-8B8E77A5075F}" destId="{9B883051-4F2E-4161-96A1-E623F011CF41}" srcOrd="0" destOrd="0" presId="urn:microsoft.com/office/officeart/2005/8/layout/vList2"/>
    <dgm:cxn modelId="{D30F3B9D-2C4B-44EF-BEA9-A38D9CBFDEA7}" type="presOf" srcId="{4E7CF836-1038-4328-B75E-E2A1BCAD743E}" destId="{605B0F75-2D47-4F20-9700-F886F71DF5AF}" srcOrd="0" destOrd="0" presId="urn:microsoft.com/office/officeart/2005/8/layout/vList2"/>
    <dgm:cxn modelId="{A76DC4AB-77E7-488D-A47C-75350FB7B5DF}" srcId="{403D011E-A3B6-4CDE-8413-8B8E77A5075F}" destId="{D6F07520-5116-4B21-A1EA-13489AB4EA38}" srcOrd="2" destOrd="0" parTransId="{E6E74725-9C47-4CE6-9968-4E7DF36186C2}" sibTransId="{A6038646-37E5-41D5-AD03-42A198E38B9E}"/>
    <dgm:cxn modelId="{19997FB0-9AE6-4616-AD49-226616F215DC}" type="presOf" srcId="{BFA377EB-C0C3-41F3-8596-FD25EBEB642D}" destId="{9FBA1EE9-7DEB-4844-B253-6F057F72E95D}" srcOrd="0" destOrd="0" presId="urn:microsoft.com/office/officeart/2005/8/layout/vList2"/>
    <dgm:cxn modelId="{20EB7AE2-5587-4204-9949-606C27F92744}" type="presOf" srcId="{D6F07520-5116-4B21-A1EA-13489AB4EA38}" destId="{C99AF063-9BE8-45BD-BC0E-CA2017025999}" srcOrd="0" destOrd="0" presId="urn:microsoft.com/office/officeart/2005/8/layout/vList2"/>
    <dgm:cxn modelId="{02242DEC-606B-48A4-AF0E-38863CD5E48F}" srcId="{403D011E-A3B6-4CDE-8413-8B8E77A5075F}" destId="{B555871D-586C-443F-866D-D4588490E621}" srcOrd="3" destOrd="0" parTransId="{DACB930A-7532-45DA-8CEC-9E75F91391F3}" sibTransId="{81C4E17A-E5A1-439B-8387-6F162C381933}"/>
    <dgm:cxn modelId="{F41AD2FF-FEC6-4B5A-BA20-205BB6320C91}" type="presOf" srcId="{02CE7AB9-EC25-4E4D-8B0B-22E6B89E73E0}" destId="{7C21A99D-079F-494A-AB72-5DCBEF2F77F4}" srcOrd="0" destOrd="0" presId="urn:microsoft.com/office/officeart/2005/8/layout/vList2"/>
    <dgm:cxn modelId="{2B5AC214-D5B7-4EA6-BC23-8B9EBEECA919}" type="presParOf" srcId="{9B883051-4F2E-4161-96A1-E623F011CF41}" destId="{7C21A99D-079F-494A-AB72-5DCBEF2F77F4}" srcOrd="0" destOrd="0" presId="urn:microsoft.com/office/officeart/2005/8/layout/vList2"/>
    <dgm:cxn modelId="{C1CAFE27-200B-4015-9B4D-F466909ACF13}" type="presParOf" srcId="{9B883051-4F2E-4161-96A1-E623F011CF41}" destId="{FCA88246-FE48-4617-90D0-4F0D3459C44E}" srcOrd="1" destOrd="0" presId="urn:microsoft.com/office/officeart/2005/8/layout/vList2"/>
    <dgm:cxn modelId="{62FEC0C9-CBD3-4699-8A8A-D57D32EA6801}" type="presParOf" srcId="{9B883051-4F2E-4161-96A1-E623F011CF41}" destId="{605B0F75-2D47-4F20-9700-F886F71DF5AF}" srcOrd="2" destOrd="0" presId="urn:microsoft.com/office/officeart/2005/8/layout/vList2"/>
    <dgm:cxn modelId="{A03BA8B2-A281-456F-ADD2-FC329C137FD2}" type="presParOf" srcId="{9B883051-4F2E-4161-96A1-E623F011CF41}" destId="{E9765DDD-6CC0-41DB-BE21-E926305BFFE0}" srcOrd="3" destOrd="0" presId="urn:microsoft.com/office/officeart/2005/8/layout/vList2"/>
    <dgm:cxn modelId="{445AF4C2-695E-4341-8AB7-68B01B9A2158}" type="presParOf" srcId="{9B883051-4F2E-4161-96A1-E623F011CF41}" destId="{C99AF063-9BE8-45BD-BC0E-CA2017025999}" srcOrd="4" destOrd="0" presId="urn:microsoft.com/office/officeart/2005/8/layout/vList2"/>
    <dgm:cxn modelId="{95CB7CC4-F70B-4677-8246-690733C7086B}" type="presParOf" srcId="{9B883051-4F2E-4161-96A1-E623F011CF41}" destId="{DCA9702D-F6E8-4BFE-A01E-F015296FFE7E}" srcOrd="5" destOrd="0" presId="urn:microsoft.com/office/officeart/2005/8/layout/vList2"/>
    <dgm:cxn modelId="{082A05D3-7AC8-4D75-BE82-32548FC168D7}" type="presParOf" srcId="{9B883051-4F2E-4161-96A1-E623F011CF41}" destId="{E5B455AB-A015-4408-8875-87EAA4322374}" srcOrd="6" destOrd="0" presId="urn:microsoft.com/office/officeart/2005/8/layout/vList2"/>
    <dgm:cxn modelId="{1445CD27-2A68-460F-8EA5-0F75E7681267}" type="presParOf" srcId="{9B883051-4F2E-4161-96A1-E623F011CF41}" destId="{9942DEE7-7AE7-4E2D-8F30-57AAAE420E3D}" srcOrd="7" destOrd="0" presId="urn:microsoft.com/office/officeart/2005/8/layout/vList2"/>
    <dgm:cxn modelId="{963B0C61-5067-4CFA-BF05-47F851ABE43A}" type="presParOf" srcId="{9B883051-4F2E-4161-96A1-E623F011CF41}" destId="{9FBA1EE9-7DEB-4844-B253-6F057F72E95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5FB01A-5F0E-4C1A-8B05-3504663B91DF}"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72BB139-2970-4965-9D39-723B65F3F951}">
      <dgm:prSet/>
      <dgm:spPr/>
      <dgm:t>
        <a:bodyPr/>
        <a:lstStyle/>
        <a:p>
          <a:r>
            <a:rPr lang="en-US"/>
            <a:t>It can be argued that that a timetabling solution would benefit the company </a:t>
          </a:r>
        </a:p>
      </dgm:t>
    </dgm:pt>
    <dgm:pt modelId="{619F03CF-F788-40E2-8AFF-4A34FEF02510}" type="parTrans" cxnId="{F3FA49F6-4B7A-4180-A7CF-01EFF7E6B98C}">
      <dgm:prSet/>
      <dgm:spPr/>
      <dgm:t>
        <a:bodyPr/>
        <a:lstStyle/>
        <a:p>
          <a:endParaRPr lang="en-US"/>
        </a:p>
      </dgm:t>
    </dgm:pt>
    <dgm:pt modelId="{557F5D6E-1891-42B2-AFF4-C765C41F09FE}" type="sibTrans" cxnId="{F3FA49F6-4B7A-4180-A7CF-01EFF7E6B98C}">
      <dgm:prSet/>
      <dgm:spPr/>
      <dgm:t>
        <a:bodyPr/>
        <a:lstStyle/>
        <a:p>
          <a:endParaRPr lang="en-US"/>
        </a:p>
      </dgm:t>
    </dgm:pt>
    <dgm:pt modelId="{6602D03D-D95E-475F-97E0-BEDBDACB188B}">
      <dgm:prSet/>
      <dgm:spPr/>
      <dgm:t>
        <a:bodyPr/>
        <a:lstStyle/>
        <a:p>
          <a:r>
            <a:rPr lang="en-US"/>
            <a:t>Working prototype using MongoDB and C#</a:t>
          </a:r>
        </a:p>
      </dgm:t>
    </dgm:pt>
    <dgm:pt modelId="{9E0CE6D4-1176-47A5-8F3C-24802BC9A7BD}" type="parTrans" cxnId="{66C19F67-7971-4902-9EBB-4F34580D64D8}">
      <dgm:prSet/>
      <dgm:spPr/>
      <dgm:t>
        <a:bodyPr/>
        <a:lstStyle/>
        <a:p>
          <a:endParaRPr lang="en-US"/>
        </a:p>
      </dgm:t>
    </dgm:pt>
    <dgm:pt modelId="{6992A16F-CA49-4F0A-B52B-9F4A813A4A83}" type="sibTrans" cxnId="{66C19F67-7971-4902-9EBB-4F34580D64D8}">
      <dgm:prSet/>
      <dgm:spPr/>
      <dgm:t>
        <a:bodyPr/>
        <a:lstStyle/>
        <a:p>
          <a:endParaRPr lang="en-US"/>
        </a:p>
      </dgm:t>
    </dgm:pt>
    <dgm:pt modelId="{671D1FF1-0952-47AC-949B-E3198D0C04A1}">
      <dgm:prSet/>
      <dgm:spPr/>
      <dgm:t>
        <a:bodyPr/>
        <a:lstStyle/>
        <a:p>
          <a:r>
            <a:rPr lang="en-US"/>
            <a:t>Suitable and professional (scaling up)</a:t>
          </a:r>
        </a:p>
      </dgm:t>
    </dgm:pt>
    <dgm:pt modelId="{DCD30AED-58F1-49D6-8A8F-F7055A26E2DA}" type="parTrans" cxnId="{8F5E555E-71A7-426C-90E4-53C8856841A6}">
      <dgm:prSet/>
      <dgm:spPr/>
      <dgm:t>
        <a:bodyPr/>
        <a:lstStyle/>
        <a:p>
          <a:endParaRPr lang="en-US"/>
        </a:p>
      </dgm:t>
    </dgm:pt>
    <dgm:pt modelId="{543C38AB-24AF-4E74-A281-2BA36C1F504E}" type="sibTrans" cxnId="{8F5E555E-71A7-426C-90E4-53C8856841A6}">
      <dgm:prSet/>
      <dgm:spPr/>
      <dgm:t>
        <a:bodyPr/>
        <a:lstStyle/>
        <a:p>
          <a:endParaRPr lang="en-US"/>
        </a:p>
      </dgm:t>
    </dgm:pt>
    <dgm:pt modelId="{C89E0B9E-3EEB-43A2-8887-5E2280C71C8D}" type="pres">
      <dgm:prSet presAssocID="{065FB01A-5F0E-4C1A-8B05-3504663B91DF}" presName="root" presStyleCnt="0">
        <dgm:presLayoutVars>
          <dgm:dir/>
          <dgm:resizeHandles val="exact"/>
        </dgm:presLayoutVars>
      </dgm:prSet>
      <dgm:spPr/>
    </dgm:pt>
    <dgm:pt modelId="{92466426-BE93-4741-A82F-E1098FDBBA6A}" type="pres">
      <dgm:prSet presAssocID="{772BB139-2970-4965-9D39-723B65F3F951}" presName="compNode" presStyleCnt="0"/>
      <dgm:spPr/>
    </dgm:pt>
    <dgm:pt modelId="{42826F81-9ED4-4C82-816A-933749711D21}" type="pres">
      <dgm:prSet presAssocID="{772BB139-2970-4965-9D39-723B65F3F9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6BB9B3DA-0336-4724-B498-9E5B2FB21A64}" type="pres">
      <dgm:prSet presAssocID="{772BB139-2970-4965-9D39-723B65F3F951}" presName="spaceRect" presStyleCnt="0"/>
      <dgm:spPr/>
    </dgm:pt>
    <dgm:pt modelId="{1A4739B7-62AA-4551-ACCC-FB4DE55110FB}" type="pres">
      <dgm:prSet presAssocID="{772BB139-2970-4965-9D39-723B65F3F951}" presName="textRect" presStyleLbl="revTx" presStyleIdx="0" presStyleCnt="3">
        <dgm:presLayoutVars>
          <dgm:chMax val="1"/>
          <dgm:chPref val="1"/>
        </dgm:presLayoutVars>
      </dgm:prSet>
      <dgm:spPr/>
    </dgm:pt>
    <dgm:pt modelId="{38FFCF9D-342C-47E6-967E-9C8CC403A873}" type="pres">
      <dgm:prSet presAssocID="{557F5D6E-1891-42B2-AFF4-C765C41F09FE}" presName="sibTrans" presStyleCnt="0"/>
      <dgm:spPr/>
    </dgm:pt>
    <dgm:pt modelId="{71FC3E19-B63A-4F5C-87F0-9A705FB6400A}" type="pres">
      <dgm:prSet presAssocID="{6602D03D-D95E-475F-97E0-BEDBDACB188B}" presName="compNode" presStyleCnt="0"/>
      <dgm:spPr/>
    </dgm:pt>
    <dgm:pt modelId="{59454BA1-AA95-4C6A-B7CE-EEAA273E5230}" type="pres">
      <dgm:prSet presAssocID="{6602D03D-D95E-475F-97E0-BEDBDACB188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AA7B78A1-94BB-4FE9-8740-6AF853CEA414}" type="pres">
      <dgm:prSet presAssocID="{6602D03D-D95E-475F-97E0-BEDBDACB188B}" presName="spaceRect" presStyleCnt="0"/>
      <dgm:spPr/>
    </dgm:pt>
    <dgm:pt modelId="{93CFE23F-D7B1-465F-92BD-CD00EC0CEDA0}" type="pres">
      <dgm:prSet presAssocID="{6602D03D-D95E-475F-97E0-BEDBDACB188B}" presName="textRect" presStyleLbl="revTx" presStyleIdx="1" presStyleCnt="3">
        <dgm:presLayoutVars>
          <dgm:chMax val="1"/>
          <dgm:chPref val="1"/>
        </dgm:presLayoutVars>
      </dgm:prSet>
      <dgm:spPr/>
    </dgm:pt>
    <dgm:pt modelId="{A6177B3C-2A52-4261-8F2B-D55B83F824AF}" type="pres">
      <dgm:prSet presAssocID="{6992A16F-CA49-4F0A-B52B-9F4A813A4A83}" presName="sibTrans" presStyleCnt="0"/>
      <dgm:spPr/>
    </dgm:pt>
    <dgm:pt modelId="{5B774986-6557-4A1E-A2BB-CD1CDAB6C464}" type="pres">
      <dgm:prSet presAssocID="{671D1FF1-0952-47AC-949B-E3198D0C04A1}" presName="compNode" presStyleCnt="0"/>
      <dgm:spPr/>
    </dgm:pt>
    <dgm:pt modelId="{D05DD05C-57D0-4278-90F1-DE86A802B2B6}" type="pres">
      <dgm:prSet presAssocID="{671D1FF1-0952-47AC-949B-E3198D0C04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14E16A55-A14E-4C27-B4A4-611A633AFA63}" type="pres">
      <dgm:prSet presAssocID="{671D1FF1-0952-47AC-949B-E3198D0C04A1}" presName="spaceRect" presStyleCnt="0"/>
      <dgm:spPr/>
    </dgm:pt>
    <dgm:pt modelId="{349B3CF6-AF79-4551-8F60-6DE66672B86D}" type="pres">
      <dgm:prSet presAssocID="{671D1FF1-0952-47AC-949B-E3198D0C04A1}" presName="textRect" presStyleLbl="revTx" presStyleIdx="2" presStyleCnt="3">
        <dgm:presLayoutVars>
          <dgm:chMax val="1"/>
          <dgm:chPref val="1"/>
        </dgm:presLayoutVars>
      </dgm:prSet>
      <dgm:spPr/>
    </dgm:pt>
  </dgm:ptLst>
  <dgm:cxnLst>
    <dgm:cxn modelId="{E1BF6A01-6895-4B6A-89E2-FE2A3F6B7A28}" type="presOf" srcId="{065FB01A-5F0E-4C1A-8B05-3504663B91DF}" destId="{C89E0B9E-3EEB-43A2-8887-5E2280C71C8D}" srcOrd="0" destOrd="0" presId="urn:microsoft.com/office/officeart/2018/2/layout/IconLabelList"/>
    <dgm:cxn modelId="{AEBEF104-0F6F-4801-B56E-1D6C8DCFDECC}" type="presOf" srcId="{6602D03D-D95E-475F-97E0-BEDBDACB188B}" destId="{93CFE23F-D7B1-465F-92BD-CD00EC0CEDA0}" srcOrd="0" destOrd="0" presId="urn:microsoft.com/office/officeart/2018/2/layout/IconLabelList"/>
    <dgm:cxn modelId="{8F5E555E-71A7-426C-90E4-53C8856841A6}" srcId="{065FB01A-5F0E-4C1A-8B05-3504663B91DF}" destId="{671D1FF1-0952-47AC-949B-E3198D0C04A1}" srcOrd="2" destOrd="0" parTransId="{DCD30AED-58F1-49D6-8A8F-F7055A26E2DA}" sibTransId="{543C38AB-24AF-4E74-A281-2BA36C1F504E}"/>
    <dgm:cxn modelId="{66C19F67-7971-4902-9EBB-4F34580D64D8}" srcId="{065FB01A-5F0E-4C1A-8B05-3504663B91DF}" destId="{6602D03D-D95E-475F-97E0-BEDBDACB188B}" srcOrd="1" destOrd="0" parTransId="{9E0CE6D4-1176-47A5-8F3C-24802BC9A7BD}" sibTransId="{6992A16F-CA49-4F0A-B52B-9F4A813A4A83}"/>
    <dgm:cxn modelId="{2D28CBBC-52E6-4ECA-9B0A-EC467F1F7C77}" type="presOf" srcId="{772BB139-2970-4965-9D39-723B65F3F951}" destId="{1A4739B7-62AA-4551-ACCC-FB4DE55110FB}" srcOrd="0" destOrd="0" presId="urn:microsoft.com/office/officeart/2018/2/layout/IconLabelList"/>
    <dgm:cxn modelId="{F2EFF6C5-B2E3-4478-99E8-EA3A84622EA6}" type="presOf" srcId="{671D1FF1-0952-47AC-949B-E3198D0C04A1}" destId="{349B3CF6-AF79-4551-8F60-6DE66672B86D}" srcOrd="0" destOrd="0" presId="urn:microsoft.com/office/officeart/2018/2/layout/IconLabelList"/>
    <dgm:cxn modelId="{F3FA49F6-4B7A-4180-A7CF-01EFF7E6B98C}" srcId="{065FB01A-5F0E-4C1A-8B05-3504663B91DF}" destId="{772BB139-2970-4965-9D39-723B65F3F951}" srcOrd="0" destOrd="0" parTransId="{619F03CF-F788-40E2-8AFF-4A34FEF02510}" sibTransId="{557F5D6E-1891-42B2-AFF4-C765C41F09FE}"/>
    <dgm:cxn modelId="{67FADACF-6051-45F5-843B-881D7BAB4F64}" type="presParOf" srcId="{C89E0B9E-3EEB-43A2-8887-5E2280C71C8D}" destId="{92466426-BE93-4741-A82F-E1098FDBBA6A}" srcOrd="0" destOrd="0" presId="urn:microsoft.com/office/officeart/2018/2/layout/IconLabelList"/>
    <dgm:cxn modelId="{9B33CB5F-3A7A-4611-B7EB-DD685E92449E}" type="presParOf" srcId="{92466426-BE93-4741-A82F-E1098FDBBA6A}" destId="{42826F81-9ED4-4C82-816A-933749711D21}" srcOrd="0" destOrd="0" presId="urn:microsoft.com/office/officeart/2018/2/layout/IconLabelList"/>
    <dgm:cxn modelId="{B7688BC0-AA1D-43FE-AE63-22B9E8BD4C32}" type="presParOf" srcId="{92466426-BE93-4741-A82F-E1098FDBBA6A}" destId="{6BB9B3DA-0336-4724-B498-9E5B2FB21A64}" srcOrd="1" destOrd="0" presId="urn:microsoft.com/office/officeart/2018/2/layout/IconLabelList"/>
    <dgm:cxn modelId="{BA252AF4-73C8-4DD4-B41B-D62977C94898}" type="presParOf" srcId="{92466426-BE93-4741-A82F-E1098FDBBA6A}" destId="{1A4739B7-62AA-4551-ACCC-FB4DE55110FB}" srcOrd="2" destOrd="0" presId="urn:microsoft.com/office/officeart/2018/2/layout/IconLabelList"/>
    <dgm:cxn modelId="{D4E38743-0174-4363-9CB9-31289E942A67}" type="presParOf" srcId="{C89E0B9E-3EEB-43A2-8887-5E2280C71C8D}" destId="{38FFCF9D-342C-47E6-967E-9C8CC403A873}" srcOrd="1" destOrd="0" presId="urn:microsoft.com/office/officeart/2018/2/layout/IconLabelList"/>
    <dgm:cxn modelId="{A295119A-5F49-4122-83BE-2B3555AD9467}" type="presParOf" srcId="{C89E0B9E-3EEB-43A2-8887-5E2280C71C8D}" destId="{71FC3E19-B63A-4F5C-87F0-9A705FB6400A}" srcOrd="2" destOrd="0" presId="urn:microsoft.com/office/officeart/2018/2/layout/IconLabelList"/>
    <dgm:cxn modelId="{EE419FA0-A20F-4D35-ABE2-2E9CF8DA261B}" type="presParOf" srcId="{71FC3E19-B63A-4F5C-87F0-9A705FB6400A}" destId="{59454BA1-AA95-4C6A-B7CE-EEAA273E5230}" srcOrd="0" destOrd="0" presId="urn:microsoft.com/office/officeart/2018/2/layout/IconLabelList"/>
    <dgm:cxn modelId="{C0570025-017C-4A40-B81D-8B3D62FB1FED}" type="presParOf" srcId="{71FC3E19-B63A-4F5C-87F0-9A705FB6400A}" destId="{AA7B78A1-94BB-4FE9-8740-6AF853CEA414}" srcOrd="1" destOrd="0" presId="urn:microsoft.com/office/officeart/2018/2/layout/IconLabelList"/>
    <dgm:cxn modelId="{2B535525-3AC6-4A90-A878-46782957DC97}" type="presParOf" srcId="{71FC3E19-B63A-4F5C-87F0-9A705FB6400A}" destId="{93CFE23F-D7B1-465F-92BD-CD00EC0CEDA0}" srcOrd="2" destOrd="0" presId="urn:microsoft.com/office/officeart/2018/2/layout/IconLabelList"/>
    <dgm:cxn modelId="{FB5FCD94-31E7-42AE-820C-2EEB3846711B}" type="presParOf" srcId="{C89E0B9E-3EEB-43A2-8887-5E2280C71C8D}" destId="{A6177B3C-2A52-4261-8F2B-D55B83F824AF}" srcOrd="3" destOrd="0" presId="urn:microsoft.com/office/officeart/2018/2/layout/IconLabelList"/>
    <dgm:cxn modelId="{4A455C27-356F-4371-B34A-734002D18CB7}" type="presParOf" srcId="{C89E0B9E-3EEB-43A2-8887-5E2280C71C8D}" destId="{5B774986-6557-4A1E-A2BB-CD1CDAB6C464}" srcOrd="4" destOrd="0" presId="urn:microsoft.com/office/officeart/2018/2/layout/IconLabelList"/>
    <dgm:cxn modelId="{58BB8B33-2F4F-4BF5-BC42-FD1B2422855C}" type="presParOf" srcId="{5B774986-6557-4A1E-A2BB-CD1CDAB6C464}" destId="{D05DD05C-57D0-4278-90F1-DE86A802B2B6}" srcOrd="0" destOrd="0" presId="urn:microsoft.com/office/officeart/2018/2/layout/IconLabelList"/>
    <dgm:cxn modelId="{83E9D6DA-B7DB-4412-95AA-7C3790BB50A7}" type="presParOf" srcId="{5B774986-6557-4A1E-A2BB-CD1CDAB6C464}" destId="{14E16A55-A14E-4C27-B4A4-611A633AFA63}" srcOrd="1" destOrd="0" presId="urn:microsoft.com/office/officeart/2018/2/layout/IconLabelList"/>
    <dgm:cxn modelId="{3CB68F43-61ED-49AF-BC8F-4A4641571727}" type="presParOf" srcId="{5B774986-6557-4A1E-A2BB-CD1CDAB6C464}" destId="{349B3CF6-AF79-4551-8F60-6DE66672B86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3849368-CD64-42A2-918E-B19407C66EE6}" type="doc">
      <dgm:prSet loTypeId="urn:microsoft.com/office/officeart/2008/layout/LinedList" loCatId="list" qsTypeId="urn:microsoft.com/office/officeart/2005/8/quickstyle/simple1" qsCatId="simple" csTypeId="urn:microsoft.com/office/officeart/2018/5/colors/Iconchunking_coloredtext_accent0_3" csCatId="mainScheme" phldr="1"/>
      <dgm:spPr/>
      <dgm:t>
        <a:bodyPr/>
        <a:lstStyle/>
        <a:p>
          <a:endParaRPr lang="en-US"/>
        </a:p>
      </dgm:t>
    </dgm:pt>
    <dgm:pt modelId="{F2D1F6D6-D359-467B-AEDA-D1404BD65575}">
      <dgm:prSet/>
      <dgm:spPr/>
      <dgm:t>
        <a:bodyPr/>
        <a:lstStyle/>
        <a:p>
          <a:pPr rtl="0">
            <a:lnSpc>
              <a:spcPct val="100000"/>
            </a:lnSpc>
            <a:defRPr cap="all"/>
          </a:pPr>
          <a:r>
            <a:rPr lang="en-US" b="1" u="sng">
              <a:solidFill>
                <a:schemeClr val="tx1"/>
              </a:solidFill>
            </a:rPr>
            <a:t>Hardware </a:t>
          </a:r>
          <a:br>
            <a:rPr lang="en-US" b="1" u="sng">
              <a:solidFill>
                <a:srgbClr val="010000"/>
              </a:solidFill>
              <a:latin typeface="Calibri Light" panose="020F0302020204030204"/>
            </a:rPr>
          </a:br>
          <a:br>
            <a:rPr lang="en-US">
              <a:latin typeface="Calibri Light" panose="020F0302020204030204"/>
            </a:rPr>
          </a:br>
          <a:r>
            <a:rPr lang="en-US">
              <a:solidFill>
                <a:schemeClr val="tx1"/>
              </a:solidFill>
            </a:rPr>
            <a:t>Intel i9-10900X CPU, 10 Core (3.7GHz)  </a:t>
          </a:r>
          <a:br>
            <a:rPr lang="en-US">
              <a:solidFill>
                <a:schemeClr val="tx1"/>
              </a:solidFill>
              <a:latin typeface="Calibri Light" panose="020F0302020204030204"/>
            </a:rPr>
          </a:br>
          <a:r>
            <a:rPr lang="en-US">
              <a:solidFill>
                <a:schemeClr val="tx1"/>
              </a:solidFill>
            </a:rPr>
            <a:t>32 GB </a:t>
          </a:r>
          <a:r>
            <a:rPr lang="en-US">
              <a:solidFill>
                <a:schemeClr val="tx1"/>
              </a:solidFill>
              <a:latin typeface="Calibri Light" panose="020F0302020204030204"/>
            </a:rPr>
            <a:t>RAM</a:t>
          </a:r>
          <a:br>
            <a:rPr lang="en-US">
              <a:solidFill>
                <a:schemeClr val="tx1"/>
              </a:solidFill>
              <a:latin typeface="Calibri Light" panose="020F0302020204030204"/>
            </a:rPr>
          </a:br>
          <a:r>
            <a:rPr lang="en-US">
              <a:solidFill>
                <a:schemeClr val="tx1"/>
              </a:solidFill>
              <a:latin typeface="Calibri Light" panose="020F0302020204030204"/>
            </a:rPr>
            <a:t>1</a:t>
          </a:r>
          <a:r>
            <a:rPr lang="en-US">
              <a:solidFill>
                <a:schemeClr val="tx1"/>
              </a:solidFill>
            </a:rPr>
            <a:t> TB SSD</a:t>
          </a:r>
          <a:br>
            <a:rPr lang="en-US">
              <a:solidFill>
                <a:schemeClr val="tx1"/>
              </a:solidFill>
              <a:latin typeface="Calibri Light" panose="020F0302020204030204"/>
            </a:rPr>
          </a:br>
          <a:endParaRPr lang="en-GB">
            <a:solidFill>
              <a:schemeClr val="tx1"/>
            </a:solidFill>
          </a:endParaRPr>
        </a:p>
      </dgm:t>
    </dgm:pt>
    <dgm:pt modelId="{7B08D29C-2796-4177-A50B-C0C26830A1F4}" type="parTrans" cxnId="{79588355-531B-4C2E-AD0F-8A119BCF9D63}">
      <dgm:prSet/>
      <dgm:spPr/>
      <dgm:t>
        <a:bodyPr/>
        <a:lstStyle/>
        <a:p>
          <a:endParaRPr lang="en-US"/>
        </a:p>
      </dgm:t>
    </dgm:pt>
    <dgm:pt modelId="{A2ED85D4-7643-4435-938E-800F90517912}" type="sibTrans" cxnId="{79588355-531B-4C2E-AD0F-8A119BCF9D63}">
      <dgm:prSet/>
      <dgm:spPr/>
      <dgm:t>
        <a:bodyPr/>
        <a:lstStyle/>
        <a:p>
          <a:endParaRPr lang="en-US"/>
        </a:p>
      </dgm:t>
    </dgm:pt>
    <dgm:pt modelId="{A3BEB629-70C1-4905-AFAF-436DF77E61B7}">
      <dgm:prSet/>
      <dgm:spPr/>
      <dgm:t>
        <a:bodyPr/>
        <a:lstStyle/>
        <a:p>
          <a:pPr rtl="0">
            <a:lnSpc>
              <a:spcPct val="100000"/>
            </a:lnSpc>
            <a:defRPr cap="all"/>
          </a:pPr>
          <a:r>
            <a:rPr lang="en-US" b="1" u="sng">
              <a:solidFill>
                <a:schemeClr val="tx1"/>
              </a:solidFill>
            </a:rPr>
            <a:t>Software</a:t>
          </a:r>
          <a:br>
            <a:rPr lang="en-US" b="1" u="sng">
              <a:solidFill>
                <a:srgbClr val="010000"/>
              </a:solidFill>
              <a:latin typeface="Calibri Light" panose="020F0302020204030204"/>
            </a:rPr>
          </a:br>
          <a:br>
            <a:rPr lang="en-US">
              <a:latin typeface="Calibri Light" panose="020F0302020204030204"/>
            </a:rPr>
          </a:br>
          <a:r>
            <a:rPr lang="en-US">
              <a:solidFill>
                <a:schemeClr val="tx1"/>
              </a:solidFill>
            </a:rPr>
            <a:t>Windows 10 Operating </a:t>
          </a:r>
          <a:r>
            <a:rPr lang="en-US">
              <a:solidFill>
                <a:schemeClr val="tx1"/>
              </a:solidFill>
              <a:latin typeface="Calibri Light" panose="020F0302020204030204"/>
            </a:rPr>
            <a:t>System</a:t>
          </a:r>
          <a:br>
            <a:rPr lang="en-US">
              <a:solidFill>
                <a:schemeClr val="tx1"/>
              </a:solidFill>
              <a:latin typeface="Calibri Light" panose="020F0302020204030204"/>
            </a:rPr>
          </a:br>
          <a:r>
            <a:rPr lang="en-US">
              <a:solidFill>
                <a:schemeClr val="tx1"/>
              </a:solidFill>
              <a:latin typeface="Calibri Light" panose="020F0302020204030204"/>
            </a:rPr>
            <a:t>Microsoft</a:t>
          </a:r>
          <a:r>
            <a:rPr lang="en-US">
              <a:solidFill>
                <a:schemeClr val="tx1"/>
              </a:solidFill>
            </a:rPr>
            <a:t> Office </a:t>
          </a:r>
          <a:r>
            <a:rPr lang="en-US">
              <a:solidFill>
                <a:schemeClr val="tx1"/>
              </a:solidFill>
              <a:latin typeface="Calibri Light" panose="020F0302020204030204"/>
            </a:rPr>
            <a:t>Package</a:t>
          </a:r>
          <a:br>
            <a:rPr lang="en-US">
              <a:solidFill>
                <a:schemeClr val="tx1"/>
              </a:solidFill>
              <a:latin typeface="Calibri Light" panose="020F0302020204030204"/>
            </a:rPr>
          </a:br>
          <a:r>
            <a:rPr lang="en-US">
              <a:solidFill>
                <a:schemeClr val="tx1"/>
              </a:solidFill>
              <a:latin typeface="Calibri Light" panose="020F0302020204030204"/>
            </a:rPr>
            <a:t>Mongo</a:t>
          </a:r>
          <a:r>
            <a:rPr lang="en-US">
              <a:solidFill>
                <a:schemeClr val="tx1"/>
              </a:solidFill>
            </a:rPr>
            <a:t> DB</a:t>
          </a:r>
          <a:br>
            <a:rPr lang="en-US">
              <a:solidFill>
                <a:schemeClr val="tx1"/>
              </a:solidFill>
              <a:latin typeface="Calibri Light" panose="020F0302020204030204"/>
            </a:rPr>
          </a:br>
          <a:r>
            <a:rPr lang="en-US">
              <a:solidFill>
                <a:schemeClr val="tx1"/>
              </a:solidFill>
            </a:rPr>
            <a:t>C#</a:t>
          </a:r>
          <a:endParaRPr lang="en-GB">
            <a:solidFill>
              <a:schemeClr val="tx1"/>
            </a:solidFill>
          </a:endParaRPr>
        </a:p>
      </dgm:t>
    </dgm:pt>
    <dgm:pt modelId="{04C9D571-A217-4C3C-B5D4-877A1BFC0563}" type="parTrans" cxnId="{DCF77839-1070-4A7F-AE91-A6AF9C06990B}">
      <dgm:prSet/>
      <dgm:spPr/>
      <dgm:t>
        <a:bodyPr/>
        <a:lstStyle/>
        <a:p>
          <a:endParaRPr lang="en-US"/>
        </a:p>
      </dgm:t>
    </dgm:pt>
    <dgm:pt modelId="{2A1F42AF-D7D6-4601-B81E-93B6CF57AD1B}" type="sibTrans" cxnId="{DCF77839-1070-4A7F-AE91-A6AF9C06990B}">
      <dgm:prSet/>
      <dgm:spPr/>
      <dgm:t>
        <a:bodyPr/>
        <a:lstStyle/>
        <a:p>
          <a:endParaRPr lang="en-US"/>
        </a:p>
      </dgm:t>
    </dgm:pt>
    <dgm:pt modelId="{95C6FC38-639B-4E5B-97BC-63C8025998F4}" type="pres">
      <dgm:prSet presAssocID="{B3849368-CD64-42A2-918E-B19407C66EE6}" presName="vert0" presStyleCnt="0">
        <dgm:presLayoutVars>
          <dgm:dir/>
          <dgm:animOne val="branch"/>
          <dgm:animLvl val="lvl"/>
        </dgm:presLayoutVars>
      </dgm:prSet>
      <dgm:spPr/>
    </dgm:pt>
    <dgm:pt modelId="{EAF710C6-C3A6-455C-B46E-A1EE4389CD20}" type="pres">
      <dgm:prSet presAssocID="{F2D1F6D6-D359-467B-AEDA-D1404BD65575}" presName="thickLine" presStyleLbl="alignNode1" presStyleIdx="0" presStyleCnt="2"/>
      <dgm:spPr/>
    </dgm:pt>
    <dgm:pt modelId="{5A4256D0-5B42-48A2-A902-2CFCE89D58ED}" type="pres">
      <dgm:prSet presAssocID="{F2D1F6D6-D359-467B-AEDA-D1404BD65575}" presName="horz1" presStyleCnt="0"/>
      <dgm:spPr/>
    </dgm:pt>
    <dgm:pt modelId="{E07ABDCC-8D5C-4A45-8F2F-9FB273B2B435}" type="pres">
      <dgm:prSet presAssocID="{F2D1F6D6-D359-467B-AEDA-D1404BD65575}" presName="tx1" presStyleLbl="revTx" presStyleIdx="0" presStyleCnt="2"/>
      <dgm:spPr/>
    </dgm:pt>
    <dgm:pt modelId="{6D2551E9-D9A0-4221-83ED-04E22C520C72}" type="pres">
      <dgm:prSet presAssocID="{F2D1F6D6-D359-467B-AEDA-D1404BD65575}" presName="vert1" presStyleCnt="0"/>
      <dgm:spPr/>
    </dgm:pt>
    <dgm:pt modelId="{BFE9CB96-8C35-4F29-8C94-3033D59D5548}" type="pres">
      <dgm:prSet presAssocID="{A3BEB629-70C1-4905-AFAF-436DF77E61B7}" presName="thickLine" presStyleLbl="alignNode1" presStyleIdx="1" presStyleCnt="2"/>
      <dgm:spPr/>
    </dgm:pt>
    <dgm:pt modelId="{079C380F-6E52-4902-8745-E57EE41C1429}" type="pres">
      <dgm:prSet presAssocID="{A3BEB629-70C1-4905-AFAF-436DF77E61B7}" presName="horz1" presStyleCnt="0"/>
      <dgm:spPr/>
    </dgm:pt>
    <dgm:pt modelId="{2651E982-DB6D-4715-9D34-7D4BCB4BF92E}" type="pres">
      <dgm:prSet presAssocID="{A3BEB629-70C1-4905-AFAF-436DF77E61B7}" presName="tx1" presStyleLbl="revTx" presStyleIdx="1" presStyleCnt="2"/>
      <dgm:spPr/>
    </dgm:pt>
    <dgm:pt modelId="{487197E1-589A-44C9-9DB5-031BD5E3B76E}" type="pres">
      <dgm:prSet presAssocID="{A3BEB629-70C1-4905-AFAF-436DF77E61B7}" presName="vert1" presStyleCnt="0"/>
      <dgm:spPr/>
    </dgm:pt>
  </dgm:ptLst>
  <dgm:cxnLst>
    <dgm:cxn modelId="{DCF77839-1070-4A7F-AE91-A6AF9C06990B}" srcId="{B3849368-CD64-42A2-918E-B19407C66EE6}" destId="{A3BEB629-70C1-4905-AFAF-436DF77E61B7}" srcOrd="1" destOrd="0" parTransId="{04C9D571-A217-4C3C-B5D4-877A1BFC0563}" sibTransId="{2A1F42AF-D7D6-4601-B81E-93B6CF57AD1B}"/>
    <dgm:cxn modelId="{79588355-531B-4C2E-AD0F-8A119BCF9D63}" srcId="{B3849368-CD64-42A2-918E-B19407C66EE6}" destId="{F2D1F6D6-D359-467B-AEDA-D1404BD65575}" srcOrd="0" destOrd="0" parTransId="{7B08D29C-2796-4177-A50B-C0C26830A1F4}" sibTransId="{A2ED85D4-7643-4435-938E-800F90517912}"/>
    <dgm:cxn modelId="{0F0C845C-A395-4B6E-A643-A39774C88B65}" type="presOf" srcId="{A3BEB629-70C1-4905-AFAF-436DF77E61B7}" destId="{2651E982-DB6D-4715-9D34-7D4BCB4BF92E}" srcOrd="0" destOrd="0" presId="urn:microsoft.com/office/officeart/2008/layout/LinedList"/>
    <dgm:cxn modelId="{3B883E92-ED79-40DB-AE48-752F13A6F4CD}" type="presOf" srcId="{F2D1F6D6-D359-467B-AEDA-D1404BD65575}" destId="{E07ABDCC-8D5C-4A45-8F2F-9FB273B2B435}" srcOrd="0" destOrd="0" presId="urn:microsoft.com/office/officeart/2008/layout/LinedList"/>
    <dgm:cxn modelId="{4AB7D3AB-051B-49F0-8CDA-F77723F18A5F}" type="presOf" srcId="{B3849368-CD64-42A2-918E-B19407C66EE6}" destId="{95C6FC38-639B-4E5B-97BC-63C8025998F4}" srcOrd="0" destOrd="0" presId="urn:microsoft.com/office/officeart/2008/layout/LinedList"/>
    <dgm:cxn modelId="{46AE686A-4B74-4155-988A-1F12AA45D6D6}" type="presParOf" srcId="{95C6FC38-639B-4E5B-97BC-63C8025998F4}" destId="{EAF710C6-C3A6-455C-B46E-A1EE4389CD20}" srcOrd="0" destOrd="0" presId="urn:microsoft.com/office/officeart/2008/layout/LinedList"/>
    <dgm:cxn modelId="{D0ED1DA2-E281-49F2-B2D2-F38A818277C0}" type="presParOf" srcId="{95C6FC38-639B-4E5B-97BC-63C8025998F4}" destId="{5A4256D0-5B42-48A2-A902-2CFCE89D58ED}" srcOrd="1" destOrd="0" presId="urn:microsoft.com/office/officeart/2008/layout/LinedList"/>
    <dgm:cxn modelId="{D17E2F87-C0C2-4857-ADE1-638C7AD6D3B4}" type="presParOf" srcId="{5A4256D0-5B42-48A2-A902-2CFCE89D58ED}" destId="{E07ABDCC-8D5C-4A45-8F2F-9FB273B2B435}" srcOrd="0" destOrd="0" presId="urn:microsoft.com/office/officeart/2008/layout/LinedList"/>
    <dgm:cxn modelId="{2A7B5207-7ED4-4F81-AFDF-5FCBF21DD1B2}" type="presParOf" srcId="{5A4256D0-5B42-48A2-A902-2CFCE89D58ED}" destId="{6D2551E9-D9A0-4221-83ED-04E22C520C72}" srcOrd="1" destOrd="0" presId="urn:microsoft.com/office/officeart/2008/layout/LinedList"/>
    <dgm:cxn modelId="{C15B2123-C7FC-4AD0-9F1E-44EDBA4961D2}" type="presParOf" srcId="{95C6FC38-639B-4E5B-97BC-63C8025998F4}" destId="{BFE9CB96-8C35-4F29-8C94-3033D59D5548}" srcOrd="2" destOrd="0" presId="urn:microsoft.com/office/officeart/2008/layout/LinedList"/>
    <dgm:cxn modelId="{0A160C3A-4946-42C1-B66B-B67D1F88267B}" type="presParOf" srcId="{95C6FC38-639B-4E5B-97BC-63C8025998F4}" destId="{079C380F-6E52-4902-8745-E57EE41C1429}" srcOrd="3" destOrd="0" presId="urn:microsoft.com/office/officeart/2008/layout/LinedList"/>
    <dgm:cxn modelId="{A87E8DA9-FFB8-4E4E-B8C5-1D83D06BFE9E}" type="presParOf" srcId="{079C380F-6E52-4902-8745-E57EE41C1429}" destId="{2651E982-DB6D-4715-9D34-7D4BCB4BF92E}" srcOrd="0" destOrd="0" presId="urn:microsoft.com/office/officeart/2008/layout/LinedList"/>
    <dgm:cxn modelId="{4201C704-C84E-4C43-B56C-C88CD673E7CB}" type="presParOf" srcId="{079C380F-6E52-4902-8745-E57EE41C1429}" destId="{487197E1-589A-44C9-9DB5-031BD5E3B7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6B940B-483E-4686-9031-6311006ED5D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EEC6CF8-4618-42E4-92A9-FD647AB262E1}">
      <dgm:prSet/>
      <dgm:spPr/>
      <dgm:t>
        <a:bodyPr/>
        <a:lstStyle/>
        <a:p>
          <a:pPr>
            <a:lnSpc>
              <a:spcPct val="100000"/>
            </a:lnSpc>
          </a:pPr>
          <a:r>
            <a:rPr lang="en-US"/>
            <a:t>Employee Data </a:t>
          </a:r>
        </a:p>
      </dgm:t>
    </dgm:pt>
    <dgm:pt modelId="{60AADC4A-EE5E-41D7-AFB8-04DDB6965A7B}" type="parTrans" cxnId="{7453BA7B-5F7D-4D36-BC38-52F3937B758C}">
      <dgm:prSet/>
      <dgm:spPr/>
      <dgm:t>
        <a:bodyPr/>
        <a:lstStyle/>
        <a:p>
          <a:endParaRPr lang="en-US"/>
        </a:p>
      </dgm:t>
    </dgm:pt>
    <dgm:pt modelId="{AF544078-AE56-4D28-AFB5-6C235B8A14D2}" type="sibTrans" cxnId="{7453BA7B-5F7D-4D36-BC38-52F3937B758C}">
      <dgm:prSet/>
      <dgm:spPr/>
      <dgm:t>
        <a:bodyPr/>
        <a:lstStyle/>
        <a:p>
          <a:endParaRPr lang="en-US"/>
        </a:p>
      </dgm:t>
    </dgm:pt>
    <dgm:pt modelId="{BC12D5D5-80BA-4CA3-A54E-DC8D8036099F}">
      <dgm:prSet/>
      <dgm:spPr/>
      <dgm:t>
        <a:bodyPr/>
        <a:lstStyle/>
        <a:p>
          <a:pPr>
            <a:lnSpc>
              <a:spcPct val="100000"/>
            </a:lnSpc>
          </a:pPr>
          <a:r>
            <a:rPr lang="en-US"/>
            <a:t>How can this be managed and </a:t>
          </a:r>
          <a:r>
            <a:rPr lang="en-US">
              <a:latin typeface="Calibri Light" panose="020F0302020204030204"/>
            </a:rPr>
            <a:t>mitigated</a:t>
          </a:r>
          <a:r>
            <a:rPr lang="en-US"/>
            <a:t>?</a:t>
          </a:r>
        </a:p>
      </dgm:t>
    </dgm:pt>
    <dgm:pt modelId="{921FBE3C-F629-48EF-BC06-588C9737D3AB}" type="parTrans" cxnId="{57DE5DAF-7D07-4099-A70C-1BA27439918A}">
      <dgm:prSet/>
      <dgm:spPr/>
      <dgm:t>
        <a:bodyPr/>
        <a:lstStyle/>
        <a:p>
          <a:endParaRPr lang="en-US"/>
        </a:p>
      </dgm:t>
    </dgm:pt>
    <dgm:pt modelId="{CD079E32-22C3-4309-A99F-E55CBA75568C}" type="sibTrans" cxnId="{57DE5DAF-7D07-4099-A70C-1BA27439918A}">
      <dgm:prSet/>
      <dgm:spPr/>
      <dgm:t>
        <a:bodyPr/>
        <a:lstStyle/>
        <a:p>
          <a:endParaRPr lang="en-US"/>
        </a:p>
      </dgm:t>
    </dgm:pt>
    <dgm:pt modelId="{FA4D416B-8E76-469E-8EC9-9D42324E416E}" type="pres">
      <dgm:prSet presAssocID="{B16B940B-483E-4686-9031-6311006ED5DC}" presName="root" presStyleCnt="0">
        <dgm:presLayoutVars>
          <dgm:dir/>
          <dgm:resizeHandles val="exact"/>
        </dgm:presLayoutVars>
      </dgm:prSet>
      <dgm:spPr/>
    </dgm:pt>
    <dgm:pt modelId="{0A39E2A9-B3E1-45D8-8309-D28C274E432B}" type="pres">
      <dgm:prSet presAssocID="{5EEC6CF8-4618-42E4-92A9-FD647AB262E1}" presName="compNode" presStyleCnt="0"/>
      <dgm:spPr/>
    </dgm:pt>
    <dgm:pt modelId="{31B7C5AA-D2F5-43F7-A6DE-3B2FBD5998BF}" type="pres">
      <dgm:prSet presAssocID="{5EEC6CF8-4618-42E4-92A9-FD647AB262E1}" presName="bgRect" presStyleLbl="bgShp" presStyleIdx="0" presStyleCnt="2"/>
      <dgm:spPr/>
    </dgm:pt>
    <dgm:pt modelId="{FC6993D5-4406-4FE6-BE63-83DD5BFAAE78}" type="pres">
      <dgm:prSet presAssocID="{5EEC6CF8-4618-42E4-92A9-FD647AB262E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9B1752B1-9526-43E8-96BD-287ABECEC6A3}" type="pres">
      <dgm:prSet presAssocID="{5EEC6CF8-4618-42E4-92A9-FD647AB262E1}" presName="spaceRect" presStyleCnt="0"/>
      <dgm:spPr/>
    </dgm:pt>
    <dgm:pt modelId="{B9357E59-3365-4479-BADF-1D993638CC1F}" type="pres">
      <dgm:prSet presAssocID="{5EEC6CF8-4618-42E4-92A9-FD647AB262E1}" presName="parTx" presStyleLbl="revTx" presStyleIdx="0" presStyleCnt="2">
        <dgm:presLayoutVars>
          <dgm:chMax val="0"/>
          <dgm:chPref val="0"/>
        </dgm:presLayoutVars>
      </dgm:prSet>
      <dgm:spPr/>
    </dgm:pt>
    <dgm:pt modelId="{F91FE2E9-D94E-4F52-9F43-A85F705ACCFF}" type="pres">
      <dgm:prSet presAssocID="{AF544078-AE56-4D28-AFB5-6C235B8A14D2}" presName="sibTrans" presStyleCnt="0"/>
      <dgm:spPr/>
    </dgm:pt>
    <dgm:pt modelId="{8A04BF12-E6F7-4D93-8E6B-56E57451559E}" type="pres">
      <dgm:prSet presAssocID="{BC12D5D5-80BA-4CA3-A54E-DC8D8036099F}" presName="compNode" presStyleCnt="0"/>
      <dgm:spPr/>
    </dgm:pt>
    <dgm:pt modelId="{D2C48355-165C-4614-944E-AC4C3E2DDF9E}" type="pres">
      <dgm:prSet presAssocID="{BC12D5D5-80BA-4CA3-A54E-DC8D8036099F}" presName="bgRect" presStyleLbl="bgShp" presStyleIdx="1" presStyleCnt="2"/>
      <dgm:spPr/>
    </dgm:pt>
    <dgm:pt modelId="{6D5FF48F-94A5-4B64-AB7A-10B96A5226C6}" type="pres">
      <dgm:prSet presAssocID="{BC12D5D5-80BA-4CA3-A54E-DC8D8036099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4CA59F62-51FA-4C66-A91F-92763815A42B}" type="pres">
      <dgm:prSet presAssocID="{BC12D5D5-80BA-4CA3-A54E-DC8D8036099F}" presName="spaceRect" presStyleCnt="0"/>
      <dgm:spPr/>
    </dgm:pt>
    <dgm:pt modelId="{936010F0-0556-4627-8070-7A878014487B}" type="pres">
      <dgm:prSet presAssocID="{BC12D5D5-80BA-4CA3-A54E-DC8D8036099F}" presName="parTx" presStyleLbl="revTx" presStyleIdx="1" presStyleCnt="2">
        <dgm:presLayoutVars>
          <dgm:chMax val="0"/>
          <dgm:chPref val="0"/>
        </dgm:presLayoutVars>
      </dgm:prSet>
      <dgm:spPr/>
    </dgm:pt>
  </dgm:ptLst>
  <dgm:cxnLst>
    <dgm:cxn modelId="{4A362C09-6B20-473C-AFC7-7DDC3007D820}" type="presOf" srcId="{BC12D5D5-80BA-4CA3-A54E-DC8D8036099F}" destId="{936010F0-0556-4627-8070-7A878014487B}" srcOrd="0" destOrd="0" presId="urn:microsoft.com/office/officeart/2018/2/layout/IconVerticalSolidList"/>
    <dgm:cxn modelId="{7453BA7B-5F7D-4D36-BC38-52F3937B758C}" srcId="{B16B940B-483E-4686-9031-6311006ED5DC}" destId="{5EEC6CF8-4618-42E4-92A9-FD647AB262E1}" srcOrd="0" destOrd="0" parTransId="{60AADC4A-EE5E-41D7-AFB8-04DDB6965A7B}" sibTransId="{AF544078-AE56-4D28-AFB5-6C235B8A14D2}"/>
    <dgm:cxn modelId="{AB32C997-FF36-4C41-8480-7CA30E0B9E4E}" type="presOf" srcId="{B16B940B-483E-4686-9031-6311006ED5DC}" destId="{FA4D416B-8E76-469E-8EC9-9D42324E416E}" srcOrd="0" destOrd="0" presId="urn:microsoft.com/office/officeart/2018/2/layout/IconVerticalSolidList"/>
    <dgm:cxn modelId="{57DE5DAF-7D07-4099-A70C-1BA27439918A}" srcId="{B16B940B-483E-4686-9031-6311006ED5DC}" destId="{BC12D5D5-80BA-4CA3-A54E-DC8D8036099F}" srcOrd="1" destOrd="0" parTransId="{921FBE3C-F629-48EF-BC06-588C9737D3AB}" sibTransId="{CD079E32-22C3-4309-A99F-E55CBA75568C}"/>
    <dgm:cxn modelId="{A8AE46B6-1584-4D70-BDAC-A833C2106AE0}" type="presOf" srcId="{5EEC6CF8-4618-42E4-92A9-FD647AB262E1}" destId="{B9357E59-3365-4479-BADF-1D993638CC1F}" srcOrd="0" destOrd="0" presId="urn:microsoft.com/office/officeart/2018/2/layout/IconVerticalSolidList"/>
    <dgm:cxn modelId="{AD37DA94-DA86-481E-820B-2133E9A5DF2C}" type="presParOf" srcId="{FA4D416B-8E76-469E-8EC9-9D42324E416E}" destId="{0A39E2A9-B3E1-45D8-8309-D28C274E432B}" srcOrd="0" destOrd="0" presId="urn:microsoft.com/office/officeart/2018/2/layout/IconVerticalSolidList"/>
    <dgm:cxn modelId="{EA6236F4-726F-449C-9078-1255C2F63037}" type="presParOf" srcId="{0A39E2A9-B3E1-45D8-8309-D28C274E432B}" destId="{31B7C5AA-D2F5-43F7-A6DE-3B2FBD5998BF}" srcOrd="0" destOrd="0" presId="urn:microsoft.com/office/officeart/2018/2/layout/IconVerticalSolidList"/>
    <dgm:cxn modelId="{DA4F26D8-D80C-4D08-8FB7-04F72B131A9F}" type="presParOf" srcId="{0A39E2A9-B3E1-45D8-8309-D28C274E432B}" destId="{FC6993D5-4406-4FE6-BE63-83DD5BFAAE78}" srcOrd="1" destOrd="0" presId="urn:microsoft.com/office/officeart/2018/2/layout/IconVerticalSolidList"/>
    <dgm:cxn modelId="{0A76D3E4-3CBD-440C-843F-BB90E72D33A0}" type="presParOf" srcId="{0A39E2A9-B3E1-45D8-8309-D28C274E432B}" destId="{9B1752B1-9526-43E8-96BD-287ABECEC6A3}" srcOrd="2" destOrd="0" presId="urn:microsoft.com/office/officeart/2018/2/layout/IconVerticalSolidList"/>
    <dgm:cxn modelId="{66FCE760-323F-46A6-9D77-25D4E6EDFCD9}" type="presParOf" srcId="{0A39E2A9-B3E1-45D8-8309-D28C274E432B}" destId="{B9357E59-3365-4479-BADF-1D993638CC1F}" srcOrd="3" destOrd="0" presId="urn:microsoft.com/office/officeart/2018/2/layout/IconVerticalSolidList"/>
    <dgm:cxn modelId="{27BE47F4-814D-446D-8348-CB964B113650}" type="presParOf" srcId="{FA4D416B-8E76-469E-8EC9-9D42324E416E}" destId="{F91FE2E9-D94E-4F52-9F43-A85F705ACCFF}" srcOrd="1" destOrd="0" presId="urn:microsoft.com/office/officeart/2018/2/layout/IconVerticalSolidList"/>
    <dgm:cxn modelId="{D0DDD612-CEF0-4493-B976-061D766FB212}" type="presParOf" srcId="{FA4D416B-8E76-469E-8EC9-9D42324E416E}" destId="{8A04BF12-E6F7-4D93-8E6B-56E57451559E}" srcOrd="2" destOrd="0" presId="urn:microsoft.com/office/officeart/2018/2/layout/IconVerticalSolidList"/>
    <dgm:cxn modelId="{159319DF-91CE-4344-874D-B0D724AD6A43}" type="presParOf" srcId="{8A04BF12-E6F7-4D93-8E6B-56E57451559E}" destId="{D2C48355-165C-4614-944E-AC4C3E2DDF9E}" srcOrd="0" destOrd="0" presId="urn:microsoft.com/office/officeart/2018/2/layout/IconVerticalSolidList"/>
    <dgm:cxn modelId="{520A525B-5C80-48DF-A190-50CA8418E329}" type="presParOf" srcId="{8A04BF12-E6F7-4D93-8E6B-56E57451559E}" destId="{6D5FF48F-94A5-4B64-AB7A-10B96A5226C6}" srcOrd="1" destOrd="0" presId="urn:microsoft.com/office/officeart/2018/2/layout/IconVerticalSolidList"/>
    <dgm:cxn modelId="{86B7127C-484C-477F-925B-BF9824497036}" type="presParOf" srcId="{8A04BF12-E6F7-4D93-8E6B-56E57451559E}" destId="{4CA59F62-51FA-4C66-A91F-92763815A42B}" srcOrd="2" destOrd="0" presId="urn:microsoft.com/office/officeart/2018/2/layout/IconVerticalSolidList"/>
    <dgm:cxn modelId="{42FFAC4C-19C4-4F49-85C2-8BB150A3FF8C}" type="presParOf" srcId="{8A04BF12-E6F7-4D93-8E6B-56E57451559E}" destId="{936010F0-0556-4627-8070-7A87801448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6E7C8-E579-4A22-BC44-8885F475A40D}">
      <dsp:nvSpPr>
        <dsp:cNvPr id="0" name=""/>
        <dsp:cNvSpPr/>
      </dsp:nvSpPr>
      <dsp:spPr>
        <a:xfrm>
          <a:off x="0" y="718"/>
          <a:ext cx="6513603" cy="1681139"/>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B5422-5F8D-46F0-A875-74B5E79EE5DA}">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8C94A2-EAB2-4A34-A170-351C915E70CA}">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100000"/>
            </a:lnSpc>
            <a:spcBef>
              <a:spcPct val="0"/>
            </a:spcBef>
            <a:spcAft>
              <a:spcPct val="35000"/>
            </a:spcAft>
            <a:buNone/>
          </a:pPr>
          <a:r>
            <a:rPr lang="en-US" sz="2500" kern="1200"/>
            <a:t>Who? </a:t>
          </a:r>
        </a:p>
      </dsp:txBody>
      <dsp:txXfrm>
        <a:off x="1941716" y="718"/>
        <a:ext cx="4571887" cy="1681139"/>
      </dsp:txXfrm>
    </dsp:sp>
    <dsp:sp modelId="{F443B9E5-AB94-43E5-920F-1B4406495CB6}">
      <dsp:nvSpPr>
        <dsp:cNvPr id="0" name=""/>
        <dsp:cNvSpPr/>
      </dsp:nvSpPr>
      <dsp:spPr>
        <a:xfrm>
          <a:off x="0" y="2102143"/>
          <a:ext cx="6513603" cy="1681139"/>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DF3C88-2BE3-4AC8-8013-481BB77782A6}">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41C59E-5061-4D5F-BA86-CE13BA5BBEF7}">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100000"/>
            </a:lnSpc>
            <a:spcBef>
              <a:spcPct val="0"/>
            </a:spcBef>
            <a:spcAft>
              <a:spcPct val="35000"/>
            </a:spcAft>
            <a:buNone/>
          </a:pPr>
          <a:r>
            <a:rPr lang="en-US" sz="2500" kern="1200"/>
            <a:t>What? </a:t>
          </a:r>
        </a:p>
      </dsp:txBody>
      <dsp:txXfrm>
        <a:off x="1941716" y="2102143"/>
        <a:ext cx="4571887" cy="1681139"/>
      </dsp:txXfrm>
    </dsp:sp>
    <dsp:sp modelId="{115A4BF5-274E-4AA4-ABED-17D1808062FF}">
      <dsp:nvSpPr>
        <dsp:cNvPr id="0" name=""/>
        <dsp:cNvSpPr/>
      </dsp:nvSpPr>
      <dsp:spPr>
        <a:xfrm>
          <a:off x="0" y="4203567"/>
          <a:ext cx="6513603" cy="1681139"/>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B54A11-11B7-48BB-90B7-1BC500A902B9}">
      <dsp:nvSpPr>
        <dsp:cNvPr id="0" name=""/>
        <dsp:cNvSpPr/>
      </dsp:nvSpPr>
      <dsp:spPr>
        <a:xfrm>
          <a:off x="508544" y="4581824"/>
          <a:ext cx="924626" cy="924626"/>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E67841-8804-438B-8F70-D8E1A5DDB630}">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100000"/>
            </a:lnSpc>
            <a:spcBef>
              <a:spcPct val="0"/>
            </a:spcBef>
            <a:spcAft>
              <a:spcPct val="35000"/>
            </a:spcAft>
            <a:buNone/>
          </a:pPr>
          <a:r>
            <a:rPr lang="en-US" sz="2500" kern="1200"/>
            <a:t>When?</a:t>
          </a:r>
        </a:p>
      </dsp:txBody>
      <dsp:txXfrm>
        <a:off x="1941716" y="4203567"/>
        <a:ext cx="4571887" cy="1681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B41DB1-8C0E-42F2-BAE2-175BCE4E10C5}">
      <dsp:nvSpPr>
        <dsp:cNvPr id="0" name=""/>
        <dsp:cNvSpPr/>
      </dsp:nvSpPr>
      <dsp:spPr>
        <a:xfrm>
          <a:off x="0" y="13977"/>
          <a:ext cx="6513603" cy="8874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Staffing Shortages</a:t>
          </a:r>
        </a:p>
      </dsp:txBody>
      <dsp:txXfrm>
        <a:off x="43321" y="57298"/>
        <a:ext cx="6426961" cy="800803"/>
      </dsp:txXfrm>
    </dsp:sp>
    <dsp:sp modelId="{B3639F68-E935-4229-B8E6-8AB3501A078A}">
      <dsp:nvSpPr>
        <dsp:cNvPr id="0" name=""/>
        <dsp:cNvSpPr/>
      </dsp:nvSpPr>
      <dsp:spPr>
        <a:xfrm>
          <a:off x="0" y="1007983"/>
          <a:ext cx="6513603" cy="887445"/>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Unexpected Absences</a:t>
          </a:r>
        </a:p>
      </dsp:txBody>
      <dsp:txXfrm>
        <a:off x="43321" y="1051304"/>
        <a:ext cx="6426961" cy="800803"/>
      </dsp:txXfrm>
    </dsp:sp>
    <dsp:sp modelId="{905DB0D1-5B52-4E94-8178-9E6A4BCB6C60}">
      <dsp:nvSpPr>
        <dsp:cNvPr id="0" name=""/>
        <dsp:cNvSpPr/>
      </dsp:nvSpPr>
      <dsp:spPr>
        <a:xfrm>
          <a:off x="0" y="2001988"/>
          <a:ext cx="6513603" cy="887445"/>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Employee Availability</a:t>
          </a:r>
        </a:p>
      </dsp:txBody>
      <dsp:txXfrm>
        <a:off x="43321" y="2045309"/>
        <a:ext cx="6426961" cy="800803"/>
      </dsp:txXfrm>
    </dsp:sp>
    <dsp:sp modelId="{C53B5ABE-031E-42E6-BE2E-E4DC780EE0C3}">
      <dsp:nvSpPr>
        <dsp:cNvPr id="0" name=""/>
        <dsp:cNvSpPr/>
      </dsp:nvSpPr>
      <dsp:spPr>
        <a:xfrm>
          <a:off x="0" y="2995993"/>
          <a:ext cx="6513603" cy="887445"/>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Unexpected Events</a:t>
          </a:r>
        </a:p>
      </dsp:txBody>
      <dsp:txXfrm>
        <a:off x="43321" y="3039314"/>
        <a:ext cx="6426961" cy="800803"/>
      </dsp:txXfrm>
    </dsp:sp>
    <dsp:sp modelId="{458BD90E-876B-4ACA-A36A-B53F43C66F09}">
      <dsp:nvSpPr>
        <dsp:cNvPr id="0" name=""/>
        <dsp:cNvSpPr/>
      </dsp:nvSpPr>
      <dsp:spPr>
        <a:xfrm>
          <a:off x="0" y="3989998"/>
          <a:ext cx="6513603" cy="887445"/>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Shift Swapping </a:t>
          </a:r>
        </a:p>
      </dsp:txBody>
      <dsp:txXfrm>
        <a:off x="43321" y="4033319"/>
        <a:ext cx="6426961" cy="800803"/>
      </dsp:txXfrm>
    </dsp:sp>
    <dsp:sp modelId="{9A1EDD62-5CB5-4C8E-A2F0-B5963250665E}">
      <dsp:nvSpPr>
        <dsp:cNvPr id="0" name=""/>
        <dsp:cNvSpPr/>
      </dsp:nvSpPr>
      <dsp:spPr>
        <a:xfrm>
          <a:off x="0" y="4984003"/>
          <a:ext cx="6513603" cy="88744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Employee Skill Level</a:t>
          </a:r>
        </a:p>
      </dsp:txBody>
      <dsp:txXfrm>
        <a:off x="43321" y="5027324"/>
        <a:ext cx="6426961" cy="8008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9B3BAB-640C-428D-B593-B7273E5009D8}">
      <dsp:nvSpPr>
        <dsp:cNvPr id="0" name=""/>
        <dsp:cNvSpPr/>
      </dsp:nvSpPr>
      <dsp:spPr>
        <a:xfrm>
          <a:off x="1907630" y="2709"/>
          <a:ext cx="2146084" cy="130317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NoSQL database</a:t>
          </a:r>
          <a:endParaRPr lang="en-US" sz="1600" kern="1200"/>
        </a:p>
      </dsp:txBody>
      <dsp:txXfrm>
        <a:off x="1971246" y="66325"/>
        <a:ext cx="2018852" cy="1175944"/>
      </dsp:txXfrm>
    </dsp:sp>
    <dsp:sp modelId="{6A97C959-6105-4FBE-A315-FCA5FBFF3BD3}">
      <dsp:nvSpPr>
        <dsp:cNvPr id="0" name=""/>
        <dsp:cNvSpPr/>
      </dsp:nvSpPr>
      <dsp:spPr>
        <a:xfrm>
          <a:off x="1907630" y="1371044"/>
          <a:ext cx="2146084" cy="1303176"/>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Designed to handle large amounts of data that may not fit into a standard table. </a:t>
          </a:r>
          <a:endParaRPr lang="en-US" sz="1600" kern="1200"/>
        </a:p>
      </dsp:txBody>
      <dsp:txXfrm>
        <a:off x="1971246" y="1434660"/>
        <a:ext cx="2018852" cy="1175944"/>
      </dsp:txXfrm>
    </dsp:sp>
    <dsp:sp modelId="{CB48C761-7724-4516-BED8-ECAA2C17CB8C}">
      <dsp:nvSpPr>
        <dsp:cNvPr id="0" name=""/>
        <dsp:cNvSpPr/>
      </dsp:nvSpPr>
      <dsp:spPr>
        <a:xfrm>
          <a:off x="1907630" y="2739379"/>
          <a:ext cx="2146084" cy="1303176"/>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Well-suited for storing complex data-structures </a:t>
          </a:r>
          <a:endParaRPr lang="en-US" sz="1600" kern="1200"/>
        </a:p>
      </dsp:txBody>
      <dsp:txXfrm>
        <a:off x="1971246" y="2802995"/>
        <a:ext cx="2018852" cy="1175944"/>
      </dsp:txXfrm>
    </dsp:sp>
    <dsp:sp modelId="{DECA65FD-C811-4175-B975-6CB13FA1D16C}">
      <dsp:nvSpPr>
        <dsp:cNvPr id="0" name=""/>
        <dsp:cNvSpPr/>
      </dsp:nvSpPr>
      <dsp:spPr>
        <a:xfrm>
          <a:off x="1907630" y="4107714"/>
          <a:ext cx="2146084" cy="130317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a:t>Is it too big for this project ?</a:t>
          </a:r>
        </a:p>
      </dsp:txBody>
      <dsp:txXfrm>
        <a:off x="1971246" y="4171330"/>
        <a:ext cx="2018852" cy="11759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4ED30-C003-4316-98D9-944EC152CCF1}">
      <dsp:nvSpPr>
        <dsp:cNvPr id="0" name=""/>
        <dsp:cNvSpPr/>
      </dsp:nvSpPr>
      <dsp:spPr>
        <a:xfrm>
          <a:off x="0" y="56035"/>
          <a:ext cx="5961345" cy="127570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Powerful, modern programming language. </a:t>
          </a:r>
          <a:endParaRPr lang="en-US" sz="2300" kern="1200"/>
        </a:p>
      </dsp:txBody>
      <dsp:txXfrm>
        <a:off x="62275" y="118310"/>
        <a:ext cx="5836795" cy="1151152"/>
      </dsp:txXfrm>
    </dsp:sp>
    <dsp:sp modelId="{30C93B4E-A316-47F4-A789-31D6E807D0D1}">
      <dsp:nvSpPr>
        <dsp:cNvPr id="0" name=""/>
        <dsp:cNvSpPr/>
      </dsp:nvSpPr>
      <dsp:spPr>
        <a:xfrm>
          <a:off x="0" y="1397977"/>
          <a:ext cx="5961345" cy="1275702"/>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Well-suited for building a range of applications, including website, mobile, and desktop applications. </a:t>
          </a:r>
          <a:endParaRPr lang="en-US" sz="2300" kern="1200"/>
        </a:p>
      </dsp:txBody>
      <dsp:txXfrm>
        <a:off x="62275" y="1460252"/>
        <a:ext cx="5836795" cy="1151152"/>
      </dsp:txXfrm>
    </dsp:sp>
    <dsp:sp modelId="{07C5AA1E-D1C4-41AC-A1AE-6079053DAB09}">
      <dsp:nvSpPr>
        <dsp:cNvPr id="0" name=""/>
        <dsp:cNvSpPr/>
      </dsp:nvSpPr>
      <dsp:spPr>
        <a:xfrm>
          <a:off x="0" y="2739920"/>
          <a:ext cx="5961345" cy="1275702"/>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 has a large and active developer community. </a:t>
          </a:r>
          <a:endParaRPr lang="en-US" sz="2300" kern="1200"/>
        </a:p>
      </dsp:txBody>
      <dsp:txXfrm>
        <a:off x="62275" y="2802195"/>
        <a:ext cx="5836795" cy="1151152"/>
      </dsp:txXfrm>
    </dsp:sp>
    <dsp:sp modelId="{47F74746-FEB3-40DD-804A-318144D911A6}">
      <dsp:nvSpPr>
        <dsp:cNvPr id="0" name=""/>
        <dsp:cNvSpPr/>
      </dsp:nvSpPr>
      <dsp:spPr>
        <a:xfrm>
          <a:off x="0" y="4081862"/>
          <a:ext cx="5961345" cy="127570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 also has excellent support for working with databases, including MongoDB.</a:t>
          </a:r>
          <a:endParaRPr lang="en-US" sz="2300" kern="1200"/>
        </a:p>
      </dsp:txBody>
      <dsp:txXfrm>
        <a:off x="62275" y="4144137"/>
        <a:ext cx="5836795" cy="11511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1A99D-079F-494A-AB72-5DCBEF2F77F4}">
      <dsp:nvSpPr>
        <dsp:cNvPr id="0" name=""/>
        <dsp:cNvSpPr/>
      </dsp:nvSpPr>
      <dsp:spPr>
        <a:xfrm>
          <a:off x="0" y="815487"/>
          <a:ext cx="5961345" cy="71505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Can be accessed from any device with a web browser. </a:t>
          </a:r>
        </a:p>
      </dsp:txBody>
      <dsp:txXfrm>
        <a:off x="34906" y="850393"/>
        <a:ext cx="5891533" cy="645240"/>
      </dsp:txXfrm>
    </dsp:sp>
    <dsp:sp modelId="{605B0F75-2D47-4F20-9700-F886F71DF5AF}">
      <dsp:nvSpPr>
        <dsp:cNvPr id="0" name=""/>
        <dsp:cNvSpPr/>
      </dsp:nvSpPr>
      <dsp:spPr>
        <a:xfrm>
          <a:off x="0" y="1582380"/>
          <a:ext cx="5961345" cy="715052"/>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Users can access the application from anywhere, any time. </a:t>
          </a:r>
        </a:p>
      </dsp:txBody>
      <dsp:txXfrm>
        <a:off x="34906" y="1617286"/>
        <a:ext cx="5891533" cy="645240"/>
      </dsp:txXfrm>
    </dsp:sp>
    <dsp:sp modelId="{C99AF063-9BE8-45BD-BC0E-CA2017025999}">
      <dsp:nvSpPr>
        <dsp:cNvPr id="0" name=""/>
        <dsp:cNvSpPr/>
      </dsp:nvSpPr>
      <dsp:spPr>
        <a:xfrm>
          <a:off x="0" y="2349273"/>
          <a:ext cx="5961345" cy="715052"/>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Multiple users accessing at once.</a:t>
          </a:r>
        </a:p>
      </dsp:txBody>
      <dsp:txXfrm>
        <a:off x="34906" y="2384179"/>
        <a:ext cx="5891533" cy="645240"/>
      </dsp:txXfrm>
    </dsp:sp>
    <dsp:sp modelId="{E5B455AB-A015-4408-8875-87EAA4322374}">
      <dsp:nvSpPr>
        <dsp:cNvPr id="0" name=""/>
        <dsp:cNvSpPr/>
      </dsp:nvSpPr>
      <dsp:spPr>
        <a:xfrm>
          <a:off x="0" y="3116166"/>
          <a:ext cx="5961345" cy="715052"/>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Application can be easily maintained and updated, without the need for users to perform any actions themselves. </a:t>
          </a:r>
          <a:endParaRPr lang="en-US" sz="1800" kern="1200"/>
        </a:p>
      </dsp:txBody>
      <dsp:txXfrm>
        <a:off x="34906" y="3151072"/>
        <a:ext cx="5891533" cy="645240"/>
      </dsp:txXfrm>
    </dsp:sp>
    <dsp:sp modelId="{9FBA1EE9-7DEB-4844-B253-6F057F72E95D}">
      <dsp:nvSpPr>
        <dsp:cNvPr id="0" name=""/>
        <dsp:cNvSpPr/>
      </dsp:nvSpPr>
      <dsp:spPr>
        <a:xfrm>
          <a:off x="0" y="3883059"/>
          <a:ext cx="5961345" cy="71505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Ability to edit or add new features. </a:t>
          </a:r>
          <a:endParaRPr lang="en-US" sz="1800" kern="1200"/>
        </a:p>
      </dsp:txBody>
      <dsp:txXfrm>
        <a:off x="34906" y="3917965"/>
        <a:ext cx="5891533" cy="6452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826F81-9ED4-4C82-816A-933749711D21}">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4739B7-62AA-4551-ACCC-FB4DE55110FB}">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It can be argued that that a timetabling solution would benefit the company </a:t>
          </a:r>
        </a:p>
      </dsp:txBody>
      <dsp:txXfrm>
        <a:off x="417971" y="2644140"/>
        <a:ext cx="2889450" cy="720000"/>
      </dsp:txXfrm>
    </dsp:sp>
    <dsp:sp modelId="{59454BA1-AA95-4C6A-B7CE-EEAA273E5230}">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CFE23F-D7B1-465F-92BD-CD00EC0CEDA0}">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Working prototype using MongoDB and C#</a:t>
          </a:r>
        </a:p>
      </dsp:txBody>
      <dsp:txXfrm>
        <a:off x="3813075" y="2644140"/>
        <a:ext cx="2889450" cy="720000"/>
      </dsp:txXfrm>
    </dsp:sp>
    <dsp:sp modelId="{D05DD05C-57D0-4278-90F1-DE86A802B2B6}">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9B3CF6-AF79-4551-8F60-6DE66672B86D}">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Suitable and professional (scaling up)</a:t>
          </a:r>
        </a:p>
      </dsp:txBody>
      <dsp:txXfrm>
        <a:off x="7208178" y="2644140"/>
        <a:ext cx="288945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710C6-C3A6-455C-B46E-A1EE4389CD20}">
      <dsp:nvSpPr>
        <dsp:cNvPr id="0" name=""/>
        <dsp:cNvSpPr/>
      </dsp:nvSpPr>
      <dsp:spPr>
        <a:xfrm>
          <a:off x="0" y="0"/>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ABDCC-8D5C-4A45-8F2F-9FB273B2B435}">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100000"/>
            </a:lnSpc>
            <a:spcBef>
              <a:spcPct val="0"/>
            </a:spcBef>
            <a:spcAft>
              <a:spcPct val="35000"/>
            </a:spcAft>
            <a:buNone/>
            <a:defRPr cap="all"/>
          </a:pPr>
          <a:r>
            <a:rPr lang="en-US" sz="2100" b="1" u="sng" kern="1200">
              <a:solidFill>
                <a:schemeClr val="tx1"/>
              </a:solidFill>
            </a:rPr>
            <a:t>Hardware </a:t>
          </a:r>
          <a:br>
            <a:rPr lang="en-US" sz="2100" b="1" u="sng" kern="1200">
              <a:solidFill>
                <a:srgbClr val="010000"/>
              </a:solidFill>
              <a:latin typeface="Calibri Light" panose="020F0302020204030204"/>
            </a:rPr>
          </a:br>
          <a:br>
            <a:rPr lang="en-US" sz="2100" kern="1200">
              <a:latin typeface="Calibri Light" panose="020F0302020204030204"/>
            </a:rPr>
          </a:br>
          <a:r>
            <a:rPr lang="en-US" sz="2100" kern="1200">
              <a:solidFill>
                <a:schemeClr val="tx1"/>
              </a:solidFill>
            </a:rPr>
            <a:t>Intel i9-10900X CPU, 10 Core (3.7GHz)  </a:t>
          </a:r>
          <a:br>
            <a:rPr lang="en-US" sz="2100" kern="1200">
              <a:solidFill>
                <a:schemeClr val="tx1"/>
              </a:solidFill>
              <a:latin typeface="Calibri Light" panose="020F0302020204030204"/>
            </a:rPr>
          </a:br>
          <a:r>
            <a:rPr lang="en-US" sz="2100" kern="1200">
              <a:solidFill>
                <a:schemeClr val="tx1"/>
              </a:solidFill>
            </a:rPr>
            <a:t>32 GB </a:t>
          </a:r>
          <a:r>
            <a:rPr lang="en-US" sz="2100" kern="1200">
              <a:solidFill>
                <a:schemeClr val="tx1"/>
              </a:solidFill>
              <a:latin typeface="Calibri Light" panose="020F0302020204030204"/>
            </a:rPr>
            <a:t>RAM</a:t>
          </a:r>
          <a:br>
            <a:rPr lang="en-US" sz="2100" kern="1200">
              <a:solidFill>
                <a:schemeClr val="tx1"/>
              </a:solidFill>
              <a:latin typeface="Calibri Light" panose="020F0302020204030204"/>
            </a:rPr>
          </a:br>
          <a:r>
            <a:rPr lang="en-US" sz="2100" kern="1200">
              <a:solidFill>
                <a:schemeClr val="tx1"/>
              </a:solidFill>
              <a:latin typeface="Calibri Light" panose="020F0302020204030204"/>
            </a:rPr>
            <a:t>1</a:t>
          </a:r>
          <a:r>
            <a:rPr lang="en-US" sz="2100" kern="1200">
              <a:solidFill>
                <a:schemeClr val="tx1"/>
              </a:solidFill>
            </a:rPr>
            <a:t> TB SSD</a:t>
          </a:r>
          <a:br>
            <a:rPr lang="en-US" sz="2100" kern="1200">
              <a:solidFill>
                <a:schemeClr val="tx1"/>
              </a:solidFill>
              <a:latin typeface="Calibri Light" panose="020F0302020204030204"/>
            </a:rPr>
          </a:br>
          <a:endParaRPr lang="en-GB" sz="2100" kern="1200">
            <a:solidFill>
              <a:schemeClr val="tx1"/>
            </a:solidFill>
          </a:endParaRPr>
        </a:p>
      </dsp:txBody>
      <dsp:txXfrm>
        <a:off x="0" y="0"/>
        <a:ext cx="10515600" cy="2175669"/>
      </dsp:txXfrm>
    </dsp:sp>
    <dsp:sp modelId="{BFE9CB96-8C35-4F29-8C94-3033D59D5548}">
      <dsp:nvSpPr>
        <dsp:cNvPr id="0" name=""/>
        <dsp:cNvSpPr/>
      </dsp:nvSpPr>
      <dsp:spPr>
        <a:xfrm>
          <a:off x="0" y="2175669"/>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1E982-DB6D-4715-9D34-7D4BCB4BF92E}">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100000"/>
            </a:lnSpc>
            <a:spcBef>
              <a:spcPct val="0"/>
            </a:spcBef>
            <a:spcAft>
              <a:spcPct val="35000"/>
            </a:spcAft>
            <a:buNone/>
            <a:defRPr cap="all"/>
          </a:pPr>
          <a:r>
            <a:rPr lang="en-US" sz="2100" b="1" u="sng" kern="1200">
              <a:solidFill>
                <a:schemeClr val="tx1"/>
              </a:solidFill>
            </a:rPr>
            <a:t>Software</a:t>
          </a:r>
          <a:br>
            <a:rPr lang="en-US" sz="2100" b="1" u="sng" kern="1200">
              <a:solidFill>
                <a:srgbClr val="010000"/>
              </a:solidFill>
              <a:latin typeface="Calibri Light" panose="020F0302020204030204"/>
            </a:rPr>
          </a:br>
          <a:br>
            <a:rPr lang="en-US" sz="2100" kern="1200">
              <a:latin typeface="Calibri Light" panose="020F0302020204030204"/>
            </a:rPr>
          </a:br>
          <a:r>
            <a:rPr lang="en-US" sz="2100" kern="1200">
              <a:solidFill>
                <a:schemeClr val="tx1"/>
              </a:solidFill>
            </a:rPr>
            <a:t>Windows 10 Operating </a:t>
          </a:r>
          <a:r>
            <a:rPr lang="en-US" sz="2100" kern="1200">
              <a:solidFill>
                <a:schemeClr val="tx1"/>
              </a:solidFill>
              <a:latin typeface="Calibri Light" panose="020F0302020204030204"/>
            </a:rPr>
            <a:t>System</a:t>
          </a:r>
          <a:br>
            <a:rPr lang="en-US" sz="2100" kern="1200">
              <a:solidFill>
                <a:schemeClr val="tx1"/>
              </a:solidFill>
              <a:latin typeface="Calibri Light" panose="020F0302020204030204"/>
            </a:rPr>
          </a:br>
          <a:r>
            <a:rPr lang="en-US" sz="2100" kern="1200">
              <a:solidFill>
                <a:schemeClr val="tx1"/>
              </a:solidFill>
              <a:latin typeface="Calibri Light" panose="020F0302020204030204"/>
            </a:rPr>
            <a:t>Microsoft</a:t>
          </a:r>
          <a:r>
            <a:rPr lang="en-US" sz="2100" kern="1200">
              <a:solidFill>
                <a:schemeClr val="tx1"/>
              </a:solidFill>
            </a:rPr>
            <a:t> Office </a:t>
          </a:r>
          <a:r>
            <a:rPr lang="en-US" sz="2100" kern="1200">
              <a:solidFill>
                <a:schemeClr val="tx1"/>
              </a:solidFill>
              <a:latin typeface="Calibri Light" panose="020F0302020204030204"/>
            </a:rPr>
            <a:t>Package</a:t>
          </a:r>
          <a:br>
            <a:rPr lang="en-US" sz="2100" kern="1200">
              <a:solidFill>
                <a:schemeClr val="tx1"/>
              </a:solidFill>
              <a:latin typeface="Calibri Light" panose="020F0302020204030204"/>
            </a:rPr>
          </a:br>
          <a:r>
            <a:rPr lang="en-US" sz="2100" kern="1200">
              <a:solidFill>
                <a:schemeClr val="tx1"/>
              </a:solidFill>
              <a:latin typeface="Calibri Light" panose="020F0302020204030204"/>
            </a:rPr>
            <a:t>Mongo</a:t>
          </a:r>
          <a:r>
            <a:rPr lang="en-US" sz="2100" kern="1200">
              <a:solidFill>
                <a:schemeClr val="tx1"/>
              </a:solidFill>
            </a:rPr>
            <a:t> DB</a:t>
          </a:r>
          <a:br>
            <a:rPr lang="en-US" sz="2100" kern="1200">
              <a:solidFill>
                <a:schemeClr val="tx1"/>
              </a:solidFill>
              <a:latin typeface="Calibri Light" panose="020F0302020204030204"/>
            </a:rPr>
          </a:br>
          <a:r>
            <a:rPr lang="en-US" sz="2100" kern="1200">
              <a:solidFill>
                <a:schemeClr val="tx1"/>
              </a:solidFill>
            </a:rPr>
            <a:t>C#</a:t>
          </a:r>
          <a:endParaRPr lang="en-GB" sz="2100" kern="1200">
            <a:solidFill>
              <a:schemeClr val="tx1"/>
            </a:solidFill>
          </a:endParaRPr>
        </a:p>
      </dsp:txBody>
      <dsp:txXfrm>
        <a:off x="0" y="2175669"/>
        <a:ext cx="10515600" cy="21756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7C5AA-D2F5-43F7-A6DE-3B2FBD5998BF}">
      <dsp:nvSpPr>
        <dsp:cNvPr id="0" name=""/>
        <dsp:cNvSpPr/>
      </dsp:nvSpPr>
      <dsp:spPr>
        <a:xfrm>
          <a:off x="0" y="956381"/>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6993D5-4406-4FE6-BE63-83DD5BFAAE78}">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357E59-3365-4479-BADF-1D993638CC1F}">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100000"/>
            </a:lnSpc>
            <a:spcBef>
              <a:spcPct val="0"/>
            </a:spcBef>
            <a:spcAft>
              <a:spcPct val="35000"/>
            </a:spcAft>
            <a:buNone/>
          </a:pPr>
          <a:r>
            <a:rPr lang="en-US" sz="2500" kern="1200"/>
            <a:t>Employee Data </a:t>
          </a:r>
        </a:p>
      </dsp:txBody>
      <dsp:txXfrm>
        <a:off x="2039300" y="956381"/>
        <a:ext cx="4474303" cy="1765627"/>
      </dsp:txXfrm>
    </dsp:sp>
    <dsp:sp modelId="{D2C48355-165C-4614-944E-AC4C3E2DDF9E}">
      <dsp:nvSpPr>
        <dsp:cNvPr id="0" name=""/>
        <dsp:cNvSpPr/>
      </dsp:nvSpPr>
      <dsp:spPr>
        <a:xfrm>
          <a:off x="0" y="3163416"/>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5FF48F-94A5-4B64-AB7A-10B96A5226C6}">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6010F0-0556-4627-8070-7A878014487B}">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100000"/>
            </a:lnSpc>
            <a:spcBef>
              <a:spcPct val="0"/>
            </a:spcBef>
            <a:spcAft>
              <a:spcPct val="35000"/>
            </a:spcAft>
            <a:buNone/>
          </a:pPr>
          <a:r>
            <a:rPr lang="en-US" sz="2500" kern="1200"/>
            <a:t>How can this be managed and </a:t>
          </a:r>
          <a:r>
            <a:rPr lang="en-US" sz="2500" kern="1200">
              <a:latin typeface="Calibri Light" panose="020F0302020204030204"/>
            </a:rPr>
            <a:t>mitigated</a:t>
          </a:r>
          <a:r>
            <a:rPr lang="en-US" sz="2500" kern="1200"/>
            <a:t>?</a:t>
          </a:r>
        </a:p>
      </dsp:txBody>
      <dsp:txXfrm>
        <a:off x="2039300" y="3163416"/>
        <a:ext cx="4474303" cy="1765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8F6CFA-B1EC-314F-BE32-970737D435B3}" type="datetimeFigureOut">
              <a:rPr lang="en-US" smtClean="0"/>
              <a:t>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A6DBE4-3457-184D-9DC1-584E7B0FC8FA}" type="slidenum">
              <a:rPr lang="en-US" smtClean="0"/>
              <a:t>‹#›</a:t>
            </a:fld>
            <a:endParaRPr lang="en-US"/>
          </a:p>
        </p:txBody>
      </p:sp>
    </p:spTree>
    <p:extLst>
      <p:ext uri="{BB962C8B-B14F-4D97-AF65-F5344CB8AC3E}">
        <p14:creationId xmlns:p14="http://schemas.microsoft.com/office/powerpoint/2010/main" val="2953733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client for this project is </a:t>
            </a:r>
            <a:r>
              <a:rPr lang="en-US" sz="1200" b="1" kern="1200" dirty="0">
                <a:solidFill>
                  <a:schemeClr val="tx1"/>
                </a:solidFill>
                <a:effectLst/>
                <a:latin typeface="+mn-lt"/>
                <a:ea typeface="+mn-ea"/>
                <a:cs typeface="+mn-cs"/>
              </a:rPr>
              <a:t>the management of a McDonald's restaurant in the local area.</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restaurant has around 120 full and part-time employees. </a:t>
            </a:r>
            <a:r>
              <a:rPr lang="en-US" sz="1200" kern="1200" dirty="0">
                <a:solidFill>
                  <a:schemeClr val="tx1"/>
                </a:solidFill>
                <a:effectLst/>
                <a:latin typeface="+mn-lt"/>
                <a:ea typeface="+mn-ea"/>
                <a:cs typeface="+mn-cs"/>
              </a:rPr>
              <a:t>This number is constantly changing as there are always new starters and leavers.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client has </a:t>
            </a:r>
            <a:r>
              <a:rPr lang="en-US" sz="1200" b="1" kern="1200" dirty="0">
                <a:solidFill>
                  <a:schemeClr val="tx1"/>
                </a:solidFill>
                <a:effectLst/>
                <a:latin typeface="+mn-lt"/>
                <a:ea typeface="+mn-ea"/>
                <a:cs typeface="+mn-cs"/>
              </a:rPr>
              <a:t>asked if their current way of scheduling can be improved.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will be the basis of this project.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2</a:t>
            </a:fld>
            <a:endParaRPr lang="en-US"/>
          </a:p>
        </p:txBody>
      </p:sp>
    </p:spTree>
    <p:extLst>
      <p:ext uri="{BB962C8B-B14F-4D97-AF65-F5344CB8AC3E}">
        <p14:creationId xmlns:p14="http://schemas.microsoft.com/office/powerpoint/2010/main" val="3178278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“Personnel scheduling involves the allocation of personnel to timeslots and possibly locations”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their current schedule, </a:t>
            </a:r>
            <a:r>
              <a:rPr lang="en-US" sz="1200" b="1" kern="1200" dirty="0">
                <a:solidFill>
                  <a:schemeClr val="tx1"/>
                </a:solidFill>
                <a:effectLst/>
                <a:latin typeface="+mn-lt"/>
                <a:ea typeface="+mn-ea"/>
                <a:cs typeface="+mn-cs"/>
              </a:rPr>
              <a:t>Management manually enters start and finish times for a number of these employees daily</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employees will then receive a weekly schedule where they can view their shifts for the upcoming week.</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 improve the current schedule for the client, </a:t>
            </a:r>
            <a:r>
              <a:rPr lang="en-US" sz="1200" b="1" kern="1200" dirty="0">
                <a:solidFill>
                  <a:schemeClr val="tx1"/>
                </a:solidFill>
                <a:effectLst/>
                <a:latin typeface="+mn-lt"/>
                <a:ea typeface="+mn-ea"/>
                <a:cs typeface="+mn-cs"/>
              </a:rPr>
              <a:t>this project will observe a variety of timetabling issues through research and transform that knowledge into an automatic timetabling application for the client.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3</a:t>
            </a:fld>
            <a:endParaRPr lang="en-US"/>
          </a:p>
        </p:txBody>
      </p:sp>
    </p:spTree>
    <p:extLst>
      <p:ext uri="{BB962C8B-B14F-4D97-AF65-F5344CB8AC3E}">
        <p14:creationId xmlns:p14="http://schemas.microsoft.com/office/powerpoint/2010/main" val="970832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Through a variety of sources, the most common issues around timetabling included, </a:t>
            </a:r>
            <a:r>
              <a:rPr lang="en-US" sz="1200" b="1" kern="1200" dirty="0">
                <a:solidFill>
                  <a:schemeClr val="tx1"/>
                </a:solidFill>
                <a:effectLst/>
                <a:latin typeface="+mn-lt"/>
                <a:ea typeface="+mn-ea"/>
                <a:cs typeface="+mn-cs"/>
              </a:rPr>
              <a:t>“staff ringing in sick”</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“staff not turning up to scheduled shifts”</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skilled employees being unavailable during busy periods</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the capabilities of current employees</a:t>
            </a:r>
            <a:r>
              <a:rPr lang="en-US" sz="1200" kern="1200" dirty="0">
                <a:solidFill>
                  <a:schemeClr val="tx1"/>
                </a:solidFill>
                <a:effectLst/>
                <a:latin typeface="+mn-lt"/>
                <a:ea typeface="+mn-ea"/>
                <a:cs typeface="+mn-cs"/>
              </a:rPr>
              <a:t>”. These issues combined on shifts to create a larger issue of “</a:t>
            </a:r>
            <a:r>
              <a:rPr lang="en-US" sz="1200" b="1" kern="1200" dirty="0">
                <a:solidFill>
                  <a:schemeClr val="tx1"/>
                </a:solidFill>
                <a:effectLst/>
                <a:latin typeface="+mn-lt"/>
                <a:ea typeface="+mn-ea"/>
                <a:cs typeface="+mn-cs"/>
              </a:rPr>
              <a:t>declining employee morale</a:t>
            </a:r>
            <a:r>
              <a:rPr lang="en-US" sz="1200" kern="1200" dirty="0">
                <a:solidFill>
                  <a:schemeClr val="tx1"/>
                </a:solidFill>
                <a:effectLst/>
                <a:latin typeface="+mn-lt"/>
                <a:ea typeface="+mn-ea"/>
                <a:cs typeface="+mn-cs"/>
              </a:rPr>
              <a:t>”. This creates a downward spiral, in which employees feel they must work harder to cover missing employees. Thus, leading to more employees not attending a shift.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4</a:t>
            </a:fld>
            <a:endParaRPr lang="en-US"/>
          </a:p>
        </p:txBody>
      </p:sp>
    </p:spTree>
    <p:extLst>
      <p:ext uri="{BB962C8B-B14F-4D97-AF65-F5344CB8AC3E}">
        <p14:creationId xmlns:p14="http://schemas.microsoft.com/office/powerpoint/2010/main" val="3618289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European Journal of Operational Research agrees that timetabling is a </a:t>
            </a:r>
            <a:r>
              <a:rPr lang="en-US" sz="1200" b="1" kern="1200" dirty="0">
                <a:solidFill>
                  <a:schemeClr val="tx1"/>
                </a:solidFill>
                <a:effectLst/>
                <a:latin typeface="+mn-lt"/>
                <a:ea typeface="+mn-ea"/>
                <a:cs typeface="+mn-cs"/>
              </a:rPr>
              <a:t>complex and problematic task</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even more difficult to determine optimal solutions.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Other mentioned issues were </a:t>
            </a:r>
            <a:r>
              <a:rPr lang="en-US" sz="1200" b="1" kern="1200" dirty="0">
                <a:solidFill>
                  <a:schemeClr val="tx1"/>
                </a:solidFill>
                <a:effectLst/>
                <a:latin typeface="+mn-lt"/>
                <a:ea typeface="+mn-ea"/>
                <a:cs typeface="+mn-cs"/>
              </a:rPr>
              <a:t>employees are asked to perform various tasks within one shift</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employees requiring breaks on shift</a:t>
            </a:r>
            <a:r>
              <a:rPr lang="en-US" sz="1200" kern="1200" dirty="0">
                <a:solidFill>
                  <a:schemeClr val="tx1"/>
                </a:solidFill>
                <a:effectLst/>
                <a:latin typeface="+mn-lt"/>
                <a:ea typeface="+mn-ea"/>
                <a:cs typeface="+mn-cs"/>
              </a:rPr>
              <a:t>. After reviewing these issues, it can be argued that these problems could occur in this particular workplace study and the real task is how they can be mitigated and solved.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research paper on university timetabling argues there are both </a:t>
            </a:r>
            <a:r>
              <a:rPr lang="en-US" sz="1200" b="1" kern="1200" dirty="0">
                <a:solidFill>
                  <a:schemeClr val="tx1"/>
                </a:solidFill>
                <a:effectLst/>
                <a:latin typeface="+mn-lt"/>
                <a:ea typeface="+mn-ea"/>
                <a:cs typeface="+mn-cs"/>
              </a:rPr>
              <a:t>hard and soft restraints</a:t>
            </a:r>
            <a:r>
              <a:rPr lang="en-US" sz="1200" kern="1200" dirty="0">
                <a:solidFill>
                  <a:schemeClr val="tx1"/>
                </a:solidFill>
                <a:effectLst/>
                <a:latin typeface="+mn-lt"/>
                <a:ea typeface="+mn-ea"/>
                <a:cs typeface="+mn-cs"/>
              </a:rPr>
              <a:t> within timetabling. Hard constraints are rigidly enforced and must be adhered to, whereas soft constraints are more of a desire and are not essential for the schedule to function. Usually, it is impossible to satisfy all the soft constraints of a solution.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5</a:t>
            </a:fld>
            <a:endParaRPr lang="en-US"/>
          </a:p>
        </p:txBody>
      </p:sp>
    </p:spTree>
    <p:extLst>
      <p:ext uri="{BB962C8B-B14F-4D97-AF65-F5344CB8AC3E}">
        <p14:creationId xmlns:p14="http://schemas.microsoft.com/office/powerpoint/2010/main" val="2580676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Currently, the weekly schedule is completed by one manager over a multiple day period. They look at employee availability as well as holiday and time-off requests. Then, they schedule the remaining employees across the week by using data from previous years, weeks, and months to predict sales figures and assign the correct number of employees from the result.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6</a:t>
            </a:fld>
            <a:endParaRPr lang="en-US"/>
          </a:p>
        </p:txBody>
      </p:sp>
    </p:spTree>
    <p:extLst>
      <p:ext uri="{BB962C8B-B14F-4D97-AF65-F5344CB8AC3E}">
        <p14:creationId xmlns:p14="http://schemas.microsoft.com/office/powerpoint/2010/main" val="1374279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After holding an informal interview with the scheduling manager, some points of concern about timetabling in their experience were recorded: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Some issues with timetabling in this environment include </a:t>
            </a:r>
            <a:r>
              <a:rPr lang="en-GB" sz="1200" b="1" kern="1200" dirty="0">
                <a:solidFill>
                  <a:schemeClr val="tx1"/>
                </a:solidFill>
                <a:effectLst/>
                <a:latin typeface="+mn-lt"/>
                <a:ea typeface="+mn-ea"/>
                <a:cs typeface="+mn-cs"/>
              </a:rPr>
              <a:t>staffing shortages</a:t>
            </a:r>
            <a:r>
              <a:rPr lang="en-GB" sz="1200" kern="1200" dirty="0">
                <a:solidFill>
                  <a:schemeClr val="tx1"/>
                </a:solidFill>
                <a:effectLst/>
                <a:latin typeface="+mn-lt"/>
                <a:ea typeface="+mn-ea"/>
                <a:cs typeface="+mn-cs"/>
              </a:rPr>
              <a:t> as it can be difficult to find enough staff to cover shifts, especially during peak times or when there are </a:t>
            </a:r>
            <a:r>
              <a:rPr lang="en-GB" sz="1200" b="1" kern="1200" dirty="0">
                <a:solidFill>
                  <a:schemeClr val="tx1"/>
                </a:solidFill>
                <a:effectLst/>
                <a:latin typeface="+mn-lt"/>
                <a:ea typeface="+mn-ea"/>
                <a:cs typeface="+mn-cs"/>
              </a:rPr>
              <a:t>unexpected absences</a:t>
            </a:r>
            <a:r>
              <a:rPr lang="en-GB" sz="1200" kern="1200" dirty="0">
                <a:solidFill>
                  <a:schemeClr val="tx1"/>
                </a:solidFill>
                <a:effectLst/>
                <a:latin typeface="+mn-lt"/>
                <a:ea typeface="+mn-ea"/>
                <a:cs typeface="+mn-cs"/>
              </a:rPr>
              <a:t>. This can lead to overworked employees and a lower quality of service for customers as the employees currently working, must cover the ones who are not there. </a:t>
            </a:r>
          </a:p>
          <a:p>
            <a:r>
              <a:rPr lang="en-GB" sz="1200" kern="1200" dirty="0">
                <a:solidFill>
                  <a:schemeClr val="tx1"/>
                </a:solidFill>
                <a:effectLst/>
                <a:latin typeface="+mn-lt"/>
                <a:ea typeface="+mn-ea"/>
                <a:cs typeface="+mn-cs"/>
              </a:rPr>
              <a:t>Another issue is the</a:t>
            </a:r>
            <a:r>
              <a:rPr lang="en-GB" sz="1200" b="1" kern="1200" dirty="0">
                <a:solidFill>
                  <a:schemeClr val="tx1"/>
                </a:solidFill>
                <a:effectLst/>
                <a:latin typeface="+mn-lt"/>
                <a:ea typeface="+mn-ea"/>
                <a:cs typeface="+mn-cs"/>
              </a:rPr>
              <a:t> availability of employees.</a:t>
            </a:r>
            <a:r>
              <a:rPr lang="en-GB" sz="1200" kern="1200" dirty="0">
                <a:solidFill>
                  <a:schemeClr val="tx1"/>
                </a:solidFill>
                <a:effectLst/>
                <a:latin typeface="+mn-lt"/>
                <a:ea typeface="+mn-ea"/>
                <a:cs typeface="+mn-cs"/>
              </a:rPr>
              <a:t> Not all employees may be available to work certain shifts, which can make it difficult to create a timetable that meets the needs of the business as well as the employees. Leading on, burnout and turnover can occur If employees are overworked or not given adequate breaks. This can make it difficult to maintain a stable and reliable workforce.</a:t>
            </a:r>
          </a:p>
          <a:p>
            <a:r>
              <a:rPr lang="en-GB" sz="1200" kern="1200" dirty="0">
                <a:solidFill>
                  <a:schemeClr val="tx1"/>
                </a:solidFill>
                <a:effectLst/>
                <a:latin typeface="+mn-lt"/>
                <a:ea typeface="+mn-ea"/>
                <a:cs typeface="+mn-cs"/>
              </a:rPr>
              <a:t>Fast food restaurants often deal with</a:t>
            </a:r>
            <a:r>
              <a:rPr lang="en-GB" sz="1200" b="1" kern="1200" dirty="0">
                <a:solidFill>
                  <a:schemeClr val="tx1"/>
                </a:solidFill>
                <a:effectLst/>
                <a:latin typeface="+mn-lt"/>
                <a:ea typeface="+mn-ea"/>
                <a:cs typeface="+mn-cs"/>
              </a:rPr>
              <a:t> unexpected events</a:t>
            </a:r>
            <a:r>
              <a:rPr lang="en-GB" sz="1200" kern="1200" dirty="0">
                <a:solidFill>
                  <a:schemeClr val="tx1"/>
                </a:solidFill>
                <a:effectLst/>
                <a:latin typeface="+mn-lt"/>
                <a:ea typeface="+mn-ea"/>
                <a:cs typeface="+mn-cs"/>
              </a:rPr>
              <a:t>, such as equipment malfunctions or unexpected spikes in customer traffic. These events can disrupt the timetable and require last-minute changes. Another event that can cause last minute changes is that employees may want to </a:t>
            </a:r>
            <a:r>
              <a:rPr lang="en-GB" sz="1200" b="1" kern="1200" dirty="0">
                <a:solidFill>
                  <a:schemeClr val="tx1"/>
                </a:solidFill>
                <a:effectLst/>
                <a:latin typeface="+mn-lt"/>
                <a:ea typeface="+mn-ea"/>
                <a:cs typeface="+mn-cs"/>
              </a:rPr>
              <a:t>swap shifts </a:t>
            </a:r>
            <a:r>
              <a:rPr lang="en-GB" sz="1200" kern="1200" dirty="0">
                <a:solidFill>
                  <a:schemeClr val="tx1"/>
                </a:solidFill>
                <a:effectLst/>
                <a:latin typeface="+mn-lt"/>
                <a:ea typeface="+mn-ea"/>
                <a:cs typeface="+mn-cs"/>
              </a:rPr>
              <a:t>with one another, which can disrupt the timetable and change the shift entirely. </a:t>
            </a:r>
          </a:p>
          <a:p>
            <a:r>
              <a:rPr lang="en-GB" sz="1200" kern="1200" dirty="0">
                <a:solidFill>
                  <a:schemeClr val="tx1"/>
                </a:solidFill>
                <a:effectLst/>
                <a:latin typeface="+mn-lt"/>
                <a:ea typeface="+mn-ea"/>
                <a:cs typeface="+mn-cs"/>
              </a:rPr>
              <a:t>Finally, </a:t>
            </a:r>
            <a:r>
              <a:rPr lang="en-GB" sz="1200" b="1" kern="1200" dirty="0">
                <a:solidFill>
                  <a:schemeClr val="tx1"/>
                </a:solidFill>
                <a:effectLst/>
                <a:latin typeface="+mn-lt"/>
                <a:ea typeface="+mn-ea"/>
                <a:cs typeface="+mn-cs"/>
              </a:rPr>
              <a:t>employee skill level</a:t>
            </a:r>
            <a:r>
              <a:rPr lang="en-GB" sz="1200" kern="1200" dirty="0">
                <a:solidFill>
                  <a:schemeClr val="tx1"/>
                </a:solidFill>
                <a:effectLst/>
                <a:latin typeface="+mn-lt"/>
                <a:ea typeface="+mn-ea"/>
                <a:cs typeface="+mn-cs"/>
              </a:rPr>
              <a:t> can be difficult to determine as a scheduler. This means employees may be scheduled to work on a station that they do not know well. This can lead to a slower customer experience and the frustration of other employees who would need to work harder to cover the employee who is not as skilled.</a:t>
            </a: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7</a:t>
            </a:fld>
            <a:endParaRPr lang="en-US"/>
          </a:p>
        </p:txBody>
      </p:sp>
    </p:spTree>
    <p:extLst>
      <p:ext uri="{BB962C8B-B14F-4D97-AF65-F5344CB8AC3E}">
        <p14:creationId xmlns:p14="http://schemas.microsoft.com/office/powerpoint/2010/main" val="35734961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Currently the business uses a country-wide, store-specific, timetable called My Schedule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When an employee is hired, they are given a link to access this website along with their unique username and password for their account.</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design is very basic but has the vital information taking up most of the screen.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client also stated that employees used to be able to see who they were on shift with.</a:t>
            </a:r>
            <a:r>
              <a:rPr lang="en-US" sz="1200" kern="1200" dirty="0">
                <a:solidFill>
                  <a:schemeClr val="tx1"/>
                </a:solidFill>
                <a:effectLst/>
                <a:latin typeface="+mn-lt"/>
                <a:ea typeface="+mn-ea"/>
                <a:cs typeface="+mn-cs"/>
              </a:rPr>
              <a:t> This feature was then scrapped in a later update.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Other issues with the schedule include the breaks and stations being inaccurate and ‘made up’ as well as shift swapping not being able to occur.</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8</a:t>
            </a:fld>
            <a:endParaRPr lang="en-US"/>
          </a:p>
        </p:txBody>
      </p:sp>
    </p:spTree>
    <p:extLst>
      <p:ext uri="{BB962C8B-B14F-4D97-AF65-F5344CB8AC3E}">
        <p14:creationId xmlns:p14="http://schemas.microsoft.com/office/powerpoint/2010/main" val="2964915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Within the workplace there are legal issues that must be adhered to, some of these 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That it is </a:t>
            </a:r>
            <a:r>
              <a:rPr lang="en-GB" sz="1200" b="1" kern="1200" dirty="0">
                <a:solidFill>
                  <a:schemeClr val="tx1"/>
                </a:solidFill>
                <a:effectLst/>
                <a:latin typeface="+mn-lt"/>
                <a:ea typeface="+mn-ea"/>
                <a:cs typeface="+mn-cs"/>
              </a:rPr>
              <a:t>illegal to discriminate against employees on factors such as race, gender, age, or religion.</a:t>
            </a:r>
            <a:r>
              <a:rPr lang="en-GB" sz="1200" kern="1200" dirty="0">
                <a:solidFill>
                  <a:schemeClr val="tx1"/>
                </a:solidFill>
                <a:effectLst/>
                <a:latin typeface="+mn-lt"/>
                <a:ea typeface="+mn-ea"/>
                <a:cs typeface="+mn-cs"/>
              </a:rPr>
              <a:t> This includes scheduling, it is important to ensure that all employees are treated equally when it comes to scheduling shifts and tasks.</a:t>
            </a:r>
          </a:p>
          <a:p>
            <a:r>
              <a:rPr lang="en-GB" sz="1200" kern="1200" dirty="0">
                <a:solidFill>
                  <a:schemeClr val="tx1"/>
                </a:solidFill>
                <a:effectLst/>
                <a:latin typeface="+mn-lt"/>
                <a:ea typeface="+mn-ea"/>
                <a:cs typeface="+mn-cs"/>
              </a:rPr>
              <a:t>Fast food environments can be busy and chaotic, it is important to ensure that employees have enough rest between shifts. This could involve setting limits on the number of consecutive shifts worked, and that they are given adequate breaks. The law states that </a:t>
            </a:r>
            <a:r>
              <a:rPr lang="en-US" sz="1200" b="1" kern="1200" dirty="0">
                <a:solidFill>
                  <a:schemeClr val="tx1"/>
                </a:solidFill>
                <a:effectLst/>
                <a:latin typeface="+mn-lt"/>
                <a:ea typeface="+mn-ea"/>
                <a:cs typeface="+mn-cs"/>
              </a:rPr>
              <a:t>employees over the age of 18 legally must get a break during their shifts if it’s over 6 hours.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employee schedules are going to be stored digitally, it is important to ensure that this</a:t>
            </a:r>
            <a:r>
              <a:rPr lang="en-GB" sz="1200" b="1" kern="1200" dirty="0">
                <a:solidFill>
                  <a:schemeClr val="tx1"/>
                </a:solidFill>
                <a:effectLst/>
                <a:latin typeface="+mn-lt"/>
                <a:ea typeface="+mn-ea"/>
                <a:cs typeface="+mn-cs"/>
              </a:rPr>
              <a:t> information is kept secure to protect employee privacy and prevent unauthorized access.</a:t>
            </a:r>
            <a:r>
              <a:rPr lang="en-GB" sz="1200" kern="1200" dirty="0">
                <a:solidFill>
                  <a:schemeClr val="tx1"/>
                </a:solidFill>
                <a:effectLst/>
                <a:latin typeface="+mn-lt"/>
                <a:ea typeface="+mn-ea"/>
                <a:cs typeface="+mn-cs"/>
              </a:rPr>
              <a:t> This can involve implementing strong passwords, regularly updating security, and training employees on procedures for data security.</a:t>
            </a: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11</a:t>
            </a:fld>
            <a:endParaRPr lang="en-US"/>
          </a:p>
        </p:txBody>
      </p:sp>
    </p:spTree>
    <p:extLst>
      <p:ext uri="{BB962C8B-B14F-4D97-AF65-F5344CB8AC3E}">
        <p14:creationId xmlns:p14="http://schemas.microsoft.com/office/powerpoint/2010/main" val="1358699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this seems like a large database for a project of this size, a working prototype built using this would have the ability to scale to the size of the entire company. The database would be large enough to hold employee records from across the UK instead of just one store. </a:t>
            </a:r>
          </a:p>
          <a:p>
            <a:r>
              <a:rPr lang="en-GB" sz="1200" kern="1200" dirty="0">
                <a:solidFill>
                  <a:schemeClr val="tx1"/>
                </a:solidFill>
                <a:effectLst/>
                <a:latin typeface="+mn-lt"/>
                <a:ea typeface="+mn-ea"/>
                <a:cs typeface="+mn-cs"/>
              </a:rPr>
              <a:t>This would allow regional managers and head office to view all their employees on one database instead of the current individual store ones. Other benefits of this can include an easy way to move employee data in case of store transfers, a way to view employee skill levels in different areas across the UK, a way to view employee availabilities across the country and use that data to then hire more staff in specific areas.  </a:t>
            </a: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13</a:t>
            </a:fld>
            <a:endParaRPr lang="en-US"/>
          </a:p>
        </p:txBody>
      </p:sp>
    </p:spTree>
    <p:extLst>
      <p:ext uri="{BB962C8B-B14F-4D97-AF65-F5344CB8AC3E}">
        <p14:creationId xmlns:p14="http://schemas.microsoft.com/office/powerpoint/2010/main" val="1566585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website application has been chosen as the best fit for this project as</a:t>
            </a:r>
            <a:r>
              <a:rPr lang="en-US" sz="1200" b="1" kern="1200" dirty="0">
                <a:solidFill>
                  <a:schemeClr val="tx1"/>
                </a:solidFill>
                <a:effectLst/>
                <a:latin typeface="+mn-lt"/>
                <a:ea typeface="+mn-ea"/>
                <a:cs typeface="+mn-cs"/>
              </a:rPr>
              <a:t> it can be accessed from any device with a web browser.</a:t>
            </a:r>
            <a:r>
              <a:rPr lang="en-US" sz="1200" kern="1200" dirty="0">
                <a:solidFill>
                  <a:schemeClr val="tx1"/>
                </a:solidFill>
                <a:effectLst/>
                <a:latin typeface="+mn-lt"/>
                <a:ea typeface="+mn-ea"/>
                <a:cs typeface="+mn-cs"/>
              </a:rPr>
              <a:t> This means that the </a:t>
            </a:r>
            <a:r>
              <a:rPr lang="en-US" sz="1200" b="1" kern="1200" dirty="0">
                <a:solidFill>
                  <a:schemeClr val="tx1"/>
                </a:solidFill>
                <a:effectLst/>
                <a:latin typeface="+mn-lt"/>
                <a:ea typeface="+mn-ea"/>
                <a:cs typeface="+mn-cs"/>
              </a:rPr>
              <a:t>users can access the application from anywhere, any time.</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is useful as employees may not always be near a computer to check their shifts for the upcoming week and will need to access them from a variety of locations. This application can also be designed to allow multiple users to access the schedule at once. This would be used for a</a:t>
            </a:r>
            <a:r>
              <a:rPr lang="en-US" sz="1200" b="1" kern="1200" dirty="0">
                <a:solidFill>
                  <a:schemeClr val="tx1"/>
                </a:solidFill>
                <a:effectLst/>
                <a:latin typeface="+mn-lt"/>
                <a:ea typeface="+mn-ea"/>
                <a:cs typeface="+mn-cs"/>
              </a:rPr>
              <a:t> large influx of users that would log in simultaneously</a:t>
            </a:r>
            <a:r>
              <a:rPr lang="en-US" sz="1200" kern="1200" dirty="0">
                <a:solidFill>
                  <a:schemeClr val="tx1"/>
                </a:solidFill>
                <a:effectLst/>
                <a:latin typeface="+mn-lt"/>
                <a:ea typeface="+mn-ea"/>
                <a:cs typeface="+mn-cs"/>
              </a:rPr>
              <a:t> whenever a schedule is posted or updated.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design needs to be scalable to support multiple users at once, as both management and staff will need access to their own schedules. This is where a website application would be a good choice as it can accomplish this without using up significant resources and allow employees to access their schedules in multiple environments.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timetabling schedule would also need be user-friendly and intuitive. This makes it easier for users to access and view their schedule, even if they inexperienced with technology. A web application can be designed with the user in mind and provide a simple display for them. </a:t>
            </a: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15</a:t>
            </a:fld>
            <a:endParaRPr lang="en-US"/>
          </a:p>
        </p:txBody>
      </p:sp>
    </p:spTree>
    <p:extLst>
      <p:ext uri="{BB962C8B-B14F-4D97-AF65-F5344CB8AC3E}">
        <p14:creationId xmlns:p14="http://schemas.microsoft.com/office/powerpoint/2010/main" val="245538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After reviewing the problem statement and research it could be argued that an automated timetabling solution would be beneficial to the company and perhaps be an improvement on the current system.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After reviewing these findings with the client, they are excited to see if a working prototype can be built using the proposed software of MongoDB and C#.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well as this, they hope it will be a suitable and professional product that has the potential to scale up further and possibly be adopted by the company as the new standard for scheduling.</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16</a:t>
            </a:fld>
            <a:endParaRPr lang="en-US"/>
          </a:p>
        </p:txBody>
      </p:sp>
    </p:spTree>
    <p:extLst>
      <p:ext uri="{BB962C8B-B14F-4D97-AF65-F5344CB8AC3E}">
        <p14:creationId xmlns:p14="http://schemas.microsoft.com/office/powerpoint/2010/main" val="42548454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Philosophy of </a:t>
            </a:r>
            <a:r>
              <a:rPr lang="en-US" sz="1200" b="1" kern="1200" dirty="0">
                <a:solidFill>
                  <a:schemeClr val="tx1"/>
                </a:solidFill>
                <a:effectLst/>
                <a:latin typeface="+mn-lt"/>
                <a:ea typeface="+mn-ea"/>
                <a:cs typeface="+mn-cs"/>
              </a:rPr>
              <a:t>Phenomenology </a:t>
            </a:r>
            <a:r>
              <a:rPr lang="en-US" sz="1200" kern="1200" dirty="0">
                <a:solidFill>
                  <a:schemeClr val="tx1"/>
                </a:solidFill>
                <a:effectLst/>
                <a:latin typeface="+mn-lt"/>
                <a:ea typeface="+mn-ea"/>
                <a:cs typeface="+mn-cs"/>
              </a:rPr>
              <a:t>will be used within this project as it can use the </a:t>
            </a:r>
            <a:r>
              <a:rPr lang="en-US" sz="1200" b="1" kern="1200" dirty="0">
                <a:solidFill>
                  <a:schemeClr val="tx1"/>
                </a:solidFill>
                <a:effectLst/>
                <a:latin typeface="+mn-lt"/>
                <a:ea typeface="+mn-ea"/>
                <a:cs typeface="+mn-cs"/>
              </a:rPr>
              <a:t>previous experience</a:t>
            </a:r>
            <a:r>
              <a:rPr lang="en-US" sz="1200" kern="1200" dirty="0">
                <a:solidFill>
                  <a:schemeClr val="tx1"/>
                </a:solidFill>
                <a:effectLst/>
                <a:latin typeface="+mn-lt"/>
                <a:ea typeface="+mn-ea"/>
                <a:cs typeface="+mn-cs"/>
              </a:rPr>
              <a:t> of both employees and the management team, and compare it to before and after the application has been developed.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Since phenomenology considers the human mind as a main source. Viewing the</a:t>
            </a:r>
            <a:r>
              <a:rPr lang="en-US" sz="1200" b="1" kern="1200" dirty="0">
                <a:solidFill>
                  <a:schemeClr val="tx1"/>
                </a:solidFill>
                <a:effectLst/>
                <a:latin typeface="+mn-lt"/>
                <a:ea typeface="+mn-ea"/>
                <a:cs typeface="+mn-cs"/>
              </a:rPr>
              <a:t> impact</a:t>
            </a:r>
            <a:r>
              <a:rPr lang="en-US" sz="1200" kern="1200" dirty="0">
                <a:solidFill>
                  <a:schemeClr val="tx1"/>
                </a:solidFill>
                <a:effectLst/>
                <a:latin typeface="+mn-lt"/>
                <a:ea typeface="+mn-ea"/>
                <a:cs typeface="+mn-cs"/>
              </a:rPr>
              <a:t> of a new schedule on managers and employees will play a huge part in meeting project outcomes.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29</a:t>
            </a:fld>
            <a:endParaRPr lang="en-US"/>
          </a:p>
        </p:txBody>
      </p:sp>
    </p:spTree>
    <p:extLst>
      <p:ext uri="{BB962C8B-B14F-4D97-AF65-F5344CB8AC3E}">
        <p14:creationId xmlns:p14="http://schemas.microsoft.com/office/powerpoint/2010/main" val="37206961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An </a:t>
            </a:r>
            <a:r>
              <a:rPr lang="en-US" sz="1200" b="1" kern="1200" dirty="0">
                <a:solidFill>
                  <a:schemeClr val="tx1"/>
                </a:solidFill>
                <a:effectLst/>
                <a:latin typeface="+mn-lt"/>
                <a:ea typeface="+mn-ea"/>
                <a:cs typeface="+mn-cs"/>
              </a:rPr>
              <a:t>inductive</a:t>
            </a:r>
            <a:r>
              <a:rPr lang="en-US" sz="1200" kern="1200" dirty="0">
                <a:solidFill>
                  <a:schemeClr val="tx1"/>
                </a:solidFill>
                <a:effectLst/>
                <a:latin typeface="+mn-lt"/>
                <a:ea typeface="+mn-ea"/>
                <a:cs typeface="+mn-cs"/>
              </a:rPr>
              <a:t> approach will be used throughout the project as it allows for a wider understanding of both the research and development of the application.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allows this by letting a theory be developed based off the findings of the project. This can lead to more data being conducted on specific areas, as well as allow stakeholders to make their own informed decisions on the project outcomes.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30</a:t>
            </a:fld>
            <a:endParaRPr lang="en-US"/>
          </a:p>
        </p:txBody>
      </p:sp>
    </p:spTree>
    <p:extLst>
      <p:ext uri="{BB962C8B-B14F-4D97-AF65-F5344CB8AC3E}">
        <p14:creationId xmlns:p14="http://schemas.microsoft.com/office/powerpoint/2010/main" val="33148258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t>
            </a:r>
            <a:r>
              <a:rPr lang="en-US" sz="1200" b="1" kern="1200" dirty="0">
                <a:solidFill>
                  <a:schemeClr val="tx1"/>
                </a:solidFill>
                <a:effectLst/>
                <a:latin typeface="+mn-lt"/>
                <a:ea typeface="+mn-ea"/>
                <a:cs typeface="+mn-cs"/>
              </a:rPr>
              <a:t>strategy</a:t>
            </a:r>
            <a:r>
              <a:rPr lang="en-US" sz="1200" kern="1200" dirty="0">
                <a:solidFill>
                  <a:schemeClr val="tx1"/>
                </a:solidFill>
                <a:effectLst/>
                <a:latin typeface="+mn-lt"/>
                <a:ea typeface="+mn-ea"/>
                <a:cs typeface="+mn-cs"/>
              </a:rPr>
              <a:t> that will be used is </a:t>
            </a:r>
            <a:r>
              <a:rPr lang="en-US" sz="1200" b="1" kern="1200" dirty="0">
                <a:solidFill>
                  <a:schemeClr val="tx1"/>
                </a:solidFill>
                <a:effectLst/>
                <a:latin typeface="+mn-lt"/>
                <a:ea typeface="+mn-ea"/>
                <a:cs typeface="+mn-cs"/>
              </a:rPr>
              <a:t>action research. </a:t>
            </a:r>
            <a:r>
              <a:rPr lang="en-US" sz="1200" kern="1200" dirty="0">
                <a:solidFill>
                  <a:schemeClr val="tx1"/>
                </a:solidFill>
                <a:effectLst/>
                <a:latin typeface="+mn-lt"/>
                <a:ea typeface="+mn-ea"/>
                <a:cs typeface="+mn-cs"/>
              </a:rPr>
              <a:t>This allows for different design and analysis techniques to help identify current issues with timetabling in a fast-food environment.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Action research benefits this project as the objectives allow a ‘reflection cycle’ where all participants can step back and analyze, before making changes and continuing.</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31</a:t>
            </a:fld>
            <a:endParaRPr lang="en-US"/>
          </a:p>
        </p:txBody>
      </p:sp>
    </p:spTree>
    <p:extLst>
      <p:ext uri="{BB962C8B-B14F-4D97-AF65-F5344CB8AC3E}">
        <p14:creationId xmlns:p14="http://schemas.microsoft.com/office/powerpoint/2010/main" val="38672999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time horizon for this project will be </a:t>
            </a:r>
            <a:r>
              <a:rPr lang="en-US" sz="1200" b="1" kern="1200" dirty="0">
                <a:solidFill>
                  <a:schemeClr val="tx1"/>
                </a:solidFill>
                <a:effectLst/>
                <a:latin typeface="+mn-lt"/>
                <a:ea typeface="+mn-ea"/>
                <a:cs typeface="+mn-cs"/>
              </a:rPr>
              <a:t>cross-sectional, </a:t>
            </a:r>
            <a:r>
              <a:rPr lang="en-US" sz="1200" kern="1200" dirty="0">
                <a:solidFill>
                  <a:schemeClr val="tx1"/>
                </a:solidFill>
                <a:effectLst/>
                <a:latin typeface="+mn-lt"/>
                <a:ea typeface="+mn-ea"/>
                <a:cs typeface="+mn-cs"/>
              </a:rPr>
              <a:t>this allows for data to be collected at both the </a:t>
            </a:r>
            <a:r>
              <a:rPr lang="en-US" sz="1200" b="1" kern="1200" dirty="0">
                <a:solidFill>
                  <a:schemeClr val="tx1"/>
                </a:solidFill>
                <a:effectLst/>
                <a:latin typeface="+mn-lt"/>
                <a:ea typeface="+mn-ea"/>
                <a:cs typeface="+mn-cs"/>
              </a:rPr>
              <a:t>start and end</a:t>
            </a:r>
            <a:r>
              <a:rPr lang="en-US" sz="1200" kern="1200" dirty="0">
                <a:solidFill>
                  <a:schemeClr val="tx1"/>
                </a:solidFill>
                <a:effectLst/>
                <a:latin typeface="+mn-lt"/>
                <a:ea typeface="+mn-ea"/>
                <a:cs typeface="+mn-cs"/>
              </a:rPr>
              <a:t> of the project.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Due to development being a large part of the process, it will be necessary to use </a:t>
            </a:r>
            <a:r>
              <a:rPr lang="en-US" sz="1200" b="1" kern="1200" dirty="0">
                <a:solidFill>
                  <a:schemeClr val="tx1"/>
                </a:solidFill>
                <a:effectLst/>
                <a:latin typeface="+mn-lt"/>
                <a:ea typeface="+mn-ea"/>
                <a:cs typeface="+mn-cs"/>
              </a:rPr>
              <a:t>Trial and error</a:t>
            </a:r>
            <a:r>
              <a:rPr lang="en-US" sz="1200" kern="1200" dirty="0">
                <a:solidFill>
                  <a:schemeClr val="tx1"/>
                </a:solidFill>
                <a:effectLst/>
                <a:latin typeface="+mn-lt"/>
                <a:ea typeface="+mn-ea"/>
                <a:cs typeface="+mn-cs"/>
              </a:rPr>
              <a:t> to create multiple iterations of the application and improve them after each cycle.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Cross sectional is a good choice for this project as selecting data at both the start and end of the project allows for more in-depth analysis to occur and more thorough conclusions to be developed.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32</a:t>
            </a:fld>
            <a:endParaRPr lang="en-US"/>
          </a:p>
        </p:txBody>
      </p:sp>
    </p:spTree>
    <p:extLst>
      <p:ext uri="{BB962C8B-B14F-4D97-AF65-F5344CB8AC3E}">
        <p14:creationId xmlns:p14="http://schemas.microsoft.com/office/powerpoint/2010/main" val="11206599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t>
            </a:r>
            <a:r>
              <a:rPr lang="en-US" sz="1200" b="1" kern="1200" dirty="0">
                <a:solidFill>
                  <a:schemeClr val="tx1"/>
                </a:solidFill>
                <a:effectLst/>
                <a:latin typeface="+mn-lt"/>
                <a:ea typeface="+mn-ea"/>
                <a:cs typeface="+mn-cs"/>
              </a:rPr>
              <a:t>mixed method approach</a:t>
            </a:r>
            <a:r>
              <a:rPr lang="en-US" sz="1200" kern="1200" dirty="0">
                <a:solidFill>
                  <a:schemeClr val="tx1"/>
                </a:solidFill>
                <a:effectLst/>
                <a:latin typeface="+mn-lt"/>
                <a:ea typeface="+mn-ea"/>
                <a:cs typeface="+mn-cs"/>
              </a:rPr>
              <a:t> of data collection will be used throughout the project as it uses both </a:t>
            </a:r>
            <a:r>
              <a:rPr lang="en-US" sz="1200" b="1" kern="1200" dirty="0">
                <a:solidFill>
                  <a:schemeClr val="tx1"/>
                </a:solidFill>
                <a:effectLst/>
                <a:latin typeface="+mn-lt"/>
                <a:ea typeface="+mn-ea"/>
                <a:cs typeface="+mn-cs"/>
              </a:rPr>
              <a:t>quantitative and qualitative </a:t>
            </a:r>
            <a:r>
              <a:rPr lang="en-US" sz="1200" kern="1200" dirty="0">
                <a:solidFill>
                  <a:schemeClr val="tx1"/>
                </a:solidFill>
                <a:effectLst/>
                <a:latin typeface="+mn-lt"/>
                <a:ea typeface="+mn-ea"/>
                <a:cs typeface="+mn-cs"/>
              </a:rPr>
              <a:t>data to allow a more complete analysis of the research problem. This should create a better understanding in the development of the application.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method will be used for both </a:t>
            </a:r>
            <a:r>
              <a:rPr lang="en-US" sz="1200" b="1" kern="1200" dirty="0">
                <a:solidFill>
                  <a:schemeClr val="tx1"/>
                </a:solidFill>
                <a:effectLst/>
                <a:latin typeface="+mn-lt"/>
                <a:ea typeface="+mn-ea"/>
                <a:cs typeface="+mn-cs"/>
              </a:rPr>
              <a:t>primary and secondary data</a:t>
            </a:r>
            <a:r>
              <a:rPr lang="en-US" sz="1200" kern="1200" dirty="0">
                <a:solidFill>
                  <a:schemeClr val="tx1"/>
                </a:solidFill>
                <a:effectLst/>
                <a:latin typeface="+mn-lt"/>
                <a:ea typeface="+mn-ea"/>
                <a:cs typeface="+mn-cs"/>
              </a:rPr>
              <a:t> sources.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primary sources will include interviews and questionnaires to gather as many opinions as possible for the new system, as well as expand on some of those opinions with one-to-one questioning. This type of questioning allows for a more in-depth look at how the project is going, from the perspective of an external person.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secondary sources will include datasets and literature searches to review information on current scheduling practices and their history. This allows for not just a wide range of data to look at, but gives a wide range of qualitative data that should allow for a deeper understanding and analysis of scheduling practices.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Overall, using this combination will improve the ability to complete the project objectives and create a larger data range to analyze, compared to using purely quantitative or purely qualitative.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A6DBE4-3457-184D-9DC1-584E7B0FC8FA}" type="slidenum">
              <a:rPr lang="en-US" smtClean="0"/>
              <a:t>33</a:t>
            </a:fld>
            <a:endParaRPr lang="en-US"/>
          </a:p>
        </p:txBody>
      </p:sp>
    </p:spTree>
    <p:extLst>
      <p:ext uri="{BB962C8B-B14F-4D97-AF65-F5344CB8AC3E}">
        <p14:creationId xmlns:p14="http://schemas.microsoft.com/office/powerpoint/2010/main" val="2424524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7EAFE-802F-E24F-AF7D-96EDDA41165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42E6FC1-BD06-054B-AE81-9DA041468B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86ADA0D-CC87-1C42-86B7-CDB632E8C83F}"/>
              </a:ext>
            </a:extLst>
          </p:cNvPr>
          <p:cNvSpPr>
            <a:spLocks noGrp="1"/>
          </p:cNvSpPr>
          <p:nvPr>
            <p:ph type="dt" sz="half" idx="10"/>
          </p:nvPr>
        </p:nvSpPr>
        <p:spPr/>
        <p:txBody>
          <a:bodyPr/>
          <a:lstStyle/>
          <a:p>
            <a:fld id="{6BB472DE-94CE-AF4B-ACCB-2F7C00361036}" type="datetimeFigureOut">
              <a:rPr lang="en-US" smtClean="0"/>
              <a:t>1/19/23</a:t>
            </a:fld>
            <a:endParaRPr lang="en-US"/>
          </a:p>
        </p:txBody>
      </p:sp>
      <p:sp>
        <p:nvSpPr>
          <p:cNvPr id="5" name="Footer Placeholder 4">
            <a:extLst>
              <a:ext uri="{FF2B5EF4-FFF2-40B4-BE49-F238E27FC236}">
                <a16:creationId xmlns:a16="http://schemas.microsoft.com/office/drawing/2014/main" id="{23E54281-D0AA-D64B-8C64-37B8B28173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0108FA-C820-104C-9A63-2104FAC27944}"/>
              </a:ext>
            </a:extLst>
          </p:cNvPr>
          <p:cNvSpPr>
            <a:spLocks noGrp="1"/>
          </p:cNvSpPr>
          <p:nvPr>
            <p:ph type="sldNum" sz="quarter" idx="12"/>
          </p:nvPr>
        </p:nvSpPr>
        <p:spPr/>
        <p:txBody>
          <a:bodyPr/>
          <a:lstStyle/>
          <a:p>
            <a:fld id="{DC1002DC-0DB0-1142-9060-1876A36BAC47}" type="slidenum">
              <a:rPr lang="en-US" smtClean="0"/>
              <a:t>‹#›</a:t>
            </a:fld>
            <a:endParaRPr lang="en-US"/>
          </a:p>
        </p:txBody>
      </p:sp>
    </p:spTree>
    <p:extLst>
      <p:ext uri="{BB962C8B-B14F-4D97-AF65-F5344CB8AC3E}">
        <p14:creationId xmlns:p14="http://schemas.microsoft.com/office/powerpoint/2010/main" val="87920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25DD5-6EAF-8F4C-A400-CB578F2E2C2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5F16DF-09A2-F148-B3FB-25B64315AC9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AD1EFD-E719-2C4F-9A63-D071A33F1471}"/>
              </a:ext>
            </a:extLst>
          </p:cNvPr>
          <p:cNvSpPr>
            <a:spLocks noGrp="1"/>
          </p:cNvSpPr>
          <p:nvPr>
            <p:ph type="dt" sz="half" idx="10"/>
          </p:nvPr>
        </p:nvSpPr>
        <p:spPr/>
        <p:txBody>
          <a:bodyPr/>
          <a:lstStyle/>
          <a:p>
            <a:fld id="{6BB472DE-94CE-AF4B-ACCB-2F7C00361036}" type="datetimeFigureOut">
              <a:rPr lang="en-US" smtClean="0"/>
              <a:t>1/19/23</a:t>
            </a:fld>
            <a:endParaRPr lang="en-US"/>
          </a:p>
        </p:txBody>
      </p:sp>
      <p:sp>
        <p:nvSpPr>
          <p:cNvPr id="5" name="Footer Placeholder 4">
            <a:extLst>
              <a:ext uri="{FF2B5EF4-FFF2-40B4-BE49-F238E27FC236}">
                <a16:creationId xmlns:a16="http://schemas.microsoft.com/office/drawing/2014/main" id="{26A750F5-C409-1B40-9247-251B423E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59BB96-C320-BC44-AA17-C07B2CC3B36C}"/>
              </a:ext>
            </a:extLst>
          </p:cNvPr>
          <p:cNvSpPr>
            <a:spLocks noGrp="1"/>
          </p:cNvSpPr>
          <p:nvPr>
            <p:ph type="sldNum" sz="quarter" idx="12"/>
          </p:nvPr>
        </p:nvSpPr>
        <p:spPr/>
        <p:txBody>
          <a:bodyPr/>
          <a:lstStyle/>
          <a:p>
            <a:fld id="{DC1002DC-0DB0-1142-9060-1876A36BAC47}" type="slidenum">
              <a:rPr lang="en-US" smtClean="0"/>
              <a:t>‹#›</a:t>
            </a:fld>
            <a:endParaRPr lang="en-US"/>
          </a:p>
        </p:txBody>
      </p:sp>
    </p:spTree>
    <p:extLst>
      <p:ext uri="{BB962C8B-B14F-4D97-AF65-F5344CB8AC3E}">
        <p14:creationId xmlns:p14="http://schemas.microsoft.com/office/powerpoint/2010/main" val="4775513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63DF5-1C9E-DE40-81A2-EED80E19E8F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6912BEF-1A1A-C54A-AB43-BAA256C3FC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0980E7E-7403-9840-94D9-334306CA398F}"/>
              </a:ext>
            </a:extLst>
          </p:cNvPr>
          <p:cNvSpPr>
            <a:spLocks noGrp="1"/>
          </p:cNvSpPr>
          <p:nvPr>
            <p:ph type="dt" sz="half" idx="10"/>
          </p:nvPr>
        </p:nvSpPr>
        <p:spPr/>
        <p:txBody>
          <a:bodyPr/>
          <a:lstStyle/>
          <a:p>
            <a:fld id="{6BB472DE-94CE-AF4B-ACCB-2F7C00361036}" type="datetimeFigureOut">
              <a:rPr lang="en-US" smtClean="0"/>
              <a:t>1/19/23</a:t>
            </a:fld>
            <a:endParaRPr lang="en-US"/>
          </a:p>
        </p:txBody>
      </p:sp>
      <p:sp>
        <p:nvSpPr>
          <p:cNvPr id="5" name="Footer Placeholder 4">
            <a:extLst>
              <a:ext uri="{FF2B5EF4-FFF2-40B4-BE49-F238E27FC236}">
                <a16:creationId xmlns:a16="http://schemas.microsoft.com/office/drawing/2014/main" id="{13A74250-9B4D-8046-9B0D-17DA8887E1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1FEE8D-171B-1045-B759-D9EF31712CA4}"/>
              </a:ext>
            </a:extLst>
          </p:cNvPr>
          <p:cNvSpPr>
            <a:spLocks noGrp="1"/>
          </p:cNvSpPr>
          <p:nvPr>
            <p:ph type="sldNum" sz="quarter" idx="12"/>
          </p:nvPr>
        </p:nvSpPr>
        <p:spPr/>
        <p:txBody>
          <a:bodyPr/>
          <a:lstStyle/>
          <a:p>
            <a:fld id="{DC1002DC-0DB0-1142-9060-1876A36BAC47}" type="slidenum">
              <a:rPr lang="en-US" smtClean="0"/>
              <a:t>‹#›</a:t>
            </a:fld>
            <a:endParaRPr lang="en-US"/>
          </a:p>
        </p:txBody>
      </p:sp>
    </p:spTree>
    <p:extLst>
      <p:ext uri="{BB962C8B-B14F-4D97-AF65-F5344CB8AC3E}">
        <p14:creationId xmlns:p14="http://schemas.microsoft.com/office/powerpoint/2010/main" val="1008279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42989-2582-2F46-BEC2-562288825CC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B9F2E95-6650-CD46-8B57-4E32BB37685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7F98C62-CA12-1447-B864-6681CDA3EC4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449D2A1-9210-CA45-9B50-3094AD193578}"/>
              </a:ext>
            </a:extLst>
          </p:cNvPr>
          <p:cNvSpPr>
            <a:spLocks noGrp="1"/>
          </p:cNvSpPr>
          <p:nvPr>
            <p:ph type="dt" sz="half" idx="10"/>
          </p:nvPr>
        </p:nvSpPr>
        <p:spPr/>
        <p:txBody>
          <a:bodyPr/>
          <a:lstStyle/>
          <a:p>
            <a:fld id="{6BB472DE-94CE-AF4B-ACCB-2F7C00361036}" type="datetimeFigureOut">
              <a:rPr lang="en-US" smtClean="0"/>
              <a:t>1/19/23</a:t>
            </a:fld>
            <a:endParaRPr lang="en-US"/>
          </a:p>
        </p:txBody>
      </p:sp>
      <p:sp>
        <p:nvSpPr>
          <p:cNvPr id="6" name="Footer Placeholder 5">
            <a:extLst>
              <a:ext uri="{FF2B5EF4-FFF2-40B4-BE49-F238E27FC236}">
                <a16:creationId xmlns:a16="http://schemas.microsoft.com/office/drawing/2014/main" id="{925B3DB0-D8FB-4B47-9860-E9C456240C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1D623E-686F-3A4A-B54D-01E3300931D0}"/>
              </a:ext>
            </a:extLst>
          </p:cNvPr>
          <p:cNvSpPr>
            <a:spLocks noGrp="1"/>
          </p:cNvSpPr>
          <p:nvPr>
            <p:ph type="sldNum" sz="quarter" idx="12"/>
          </p:nvPr>
        </p:nvSpPr>
        <p:spPr/>
        <p:txBody>
          <a:bodyPr/>
          <a:lstStyle/>
          <a:p>
            <a:fld id="{DC1002DC-0DB0-1142-9060-1876A36BAC47}" type="slidenum">
              <a:rPr lang="en-US" smtClean="0"/>
              <a:t>‹#›</a:t>
            </a:fld>
            <a:endParaRPr lang="en-US"/>
          </a:p>
        </p:txBody>
      </p:sp>
    </p:spTree>
    <p:extLst>
      <p:ext uri="{BB962C8B-B14F-4D97-AF65-F5344CB8AC3E}">
        <p14:creationId xmlns:p14="http://schemas.microsoft.com/office/powerpoint/2010/main" val="851424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6AFCE-725F-5C41-B0BC-F70C027C1B6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293F15C-C3DA-8C48-B977-F22CB4316B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17EFD29-9846-5647-BA92-FB9FE857D8D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948F943-6C8A-1443-B8A4-A95EB6A4B9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4558CE-6F59-E441-B306-07AC06744C2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9BF0747-1CEB-E54E-A90E-31195C0A4A8C}"/>
              </a:ext>
            </a:extLst>
          </p:cNvPr>
          <p:cNvSpPr>
            <a:spLocks noGrp="1"/>
          </p:cNvSpPr>
          <p:nvPr>
            <p:ph type="dt" sz="half" idx="10"/>
          </p:nvPr>
        </p:nvSpPr>
        <p:spPr/>
        <p:txBody>
          <a:bodyPr/>
          <a:lstStyle/>
          <a:p>
            <a:fld id="{6BB472DE-94CE-AF4B-ACCB-2F7C00361036}" type="datetimeFigureOut">
              <a:rPr lang="en-US" smtClean="0"/>
              <a:t>1/19/23</a:t>
            </a:fld>
            <a:endParaRPr lang="en-US"/>
          </a:p>
        </p:txBody>
      </p:sp>
      <p:sp>
        <p:nvSpPr>
          <p:cNvPr id="8" name="Footer Placeholder 7">
            <a:extLst>
              <a:ext uri="{FF2B5EF4-FFF2-40B4-BE49-F238E27FC236}">
                <a16:creationId xmlns:a16="http://schemas.microsoft.com/office/drawing/2014/main" id="{81164347-7AD2-184C-9324-3A8FD49B64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65F687-1E8E-A249-A98E-26F6572F05B9}"/>
              </a:ext>
            </a:extLst>
          </p:cNvPr>
          <p:cNvSpPr>
            <a:spLocks noGrp="1"/>
          </p:cNvSpPr>
          <p:nvPr>
            <p:ph type="sldNum" sz="quarter" idx="12"/>
          </p:nvPr>
        </p:nvSpPr>
        <p:spPr/>
        <p:txBody>
          <a:bodyPr/>
          <a:lstStyle/>
          <a:p>
            <a:fld id="{DC1002DC-0DB0-1142-9060-1876A36BAC47}" type="slidenum">
              <a:rPr lang="en-US" smtClean="0"/>
              <a:t>‹#›</a:t>
            </a:fld>
            <a:endParaRPr lang="en-US"/>
          </a:p>
        </p:txBody>
      </p:sp>
    </p:spTree>
    <p:extLst>
      <p:ext uri="{BB962C8B-B14F-4D97-AF65-F5344CB8AC3E}">
        <p14:creationId xmlns:p14="http://schemas.microsoft.com/office/powerpoint/2010/main" val="2881077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CE325-8F38-BF4B-83C3-FF6C7543AD1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6005446-3FDA-164B-B3F0-3F14EEAC03A1}"/>
              </a:ext>
            </a:extLst>
          </p:cNvPr>
          <p:cNvSpPr>
            <a:spLocks noGrp="1"/>
          </p:cNvSpPr>
          <p:nvPr>
            <p:ph type="dt" sz="half" idx="10"/>
          </p:nvPr>
        </p:nvSpPr>
        <p:spPr/>
        <p:txBody>
          <a:bodyPr/>
          <a:lstStyle/>
          <a:p>
            <a:fld id="{6BB472DE-94CE-AF4B-ACCB-2F7C00361036}" type="datetimeFigureOut">
              <a:rPr lang="en-US" smtClean="0"/>
              <a:t>1/19/23</a:t>
            </a:fld>
            <a:endParaRPr lang="en-US"/>
          </a:p>
        </p:txBody>
      </p:sp>
      <p:sp>
        <p:nvSpPr>
          <p:cNvPr id="4" name="Footer Placeholder 3">
            <a:extLst>
              <a:ext uri="{FF2B5EF4-FFF2-40B4-BE49-F238E27FC236}">
                <a16:creationId xmlns:a16="http://schemas.microsoft.com/office/drawing/2014/main" id="{ECD6EFF3-32EF-F64D-AC7D-E3F62041E50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730C9E9-4224-8249-A3F9-4965E56D5FE0}"/>
              </a:ext>
            </a:extLst>
          </p:cNvPr>
          <p:cNvSpPr>
            <a:spLocks noGrp="1"/>
          </p:cNvSpPr>
          <p:nvPr>
            <p:ph type="sldNum" sz="quarter" idx="12"/>
          </p:nvPr>
        </p:nvSpPr>
        <p:spPr/>
        <p:txBody>
          <a:bodyPr/>
          <a:lstStyle/>
          <a:p>
            <a:fld id="{DC1002DC-0DB0-1142-9060-1876A36BAC47}" type="slidenum">
              <a:rPr lang="en-US" smtClean="0"/>
              <a:t>‹#›</a:t>
            </a:fld>
            <a:endParaRPr lang="en-US"/>
          </a:p>
        </p:txBody>
      </p:sp>
    </p:spTree>
    <p:extLst>
      <p:ext uri="{BB962C8B-B14F-4D97-AF65-F5344CB8AC3E}">
        <p14:creationId xmlns:p14="http://schemas.microsoft.com/office/powerpoint/2010/main" val="2863790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AA4B45-FF1D-1344-8503-66AFA75CE9AC}"/>
              </a:ext>
            </a:extLst>
          </p:cNvPr>
          <p:cNvSpPr>
            <a:spLocks noGrp="1"/>
          </p:cNvSpPr>
          <p:nvPr>
            <p:ph type="dt" sz="half" idx="10"/>
          </p:nvPr>
        </p:nvSpPr>
        <p:spPr/>
        <p:txBody>
          <a:bodyPr/>
          <a:lstStyle/>
          <a:p>
            <a:fld id="{6BB472DE-94CE-AF4B-ACCB-2F7C00361036}" type="datetimeFigureOut">
              <a:rPr lang="en-US" smtClean="0"/>
              <a:t>1/19/23</a:t>
            </a:fld>
            <a:endParaRPr lang="en-US"/>
          </a:p>
        </p:txBody>
      </p:sp>
      <p:sp>
        <p:nvSpPr>
          <p:cNvPr id="3" name="Footer Placeholder 2">
            <a:extLst>
              <a:ext uri="{FF2B5EF4-FFF2-40B4-BE49-F238E27FC236}">
                <a16:creationId xmlns:a16="http://schemas.microsoft.com/office/drawing/2014/main" id="{C706DA23-7714-BE40-BC9A-36E1E62EDC6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4D058A4-6BA4-D741-9A8C-CFC3C044A748}"/>
              </a:ext>
            </a:extLst>
          </p:cNvPr>
          <p:cNvSpPr>
            <a:spLocks noGrp="1"/>
          </p:cNvSpPr>
          <p:nvPr>
            <p:ph type="sldNum" sz="quarter" idx="12"/>
          </p:nvPr>
        </p:nvSpPr>
        <p:spPr/>
        <p:txBody>
          <a:bodyPr/>
          <a:lstStyle/>
          <a:p>
            <a:fld id="{DC1002DC-0DB0-1142-9060-1876A36BAC47}" type="slidenum">
              <a:rPr lang="en-US" smtClean="0"/>
              <a:t>‹#›</a:t>
            </a:fld>
            <a:endParaRPr lang="en-US"/>
          </a:p>
        </p:txBody>
      </p:sp>
    </p:spTree>
    <p:extLst>
      <p:ext uri="{BB962C8B-B14F-4D97-AF65-F5344CB8AC3E}">
        <p14:creationId xmlns:p14="http://schemas.microsoft.com/office/powerpoint/2010/main" val="423914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94150-1A59-1E44-9DF5-00DEC1A502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92291D9-C531-284C-B9BF-E13045CB31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ACA035D-702C-4545-A87B-5063B2F8FD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C85875-B059-3D48-8274-8907C28433B0}"/>
              </a:ext>
            </a:extLst>
          </p:cNvPr>
          <p:cNvSpPr>
            <a:spLocks noGrp="1"/>
          </p:cNvSpPr>
          <p:nvPr>
            <p:ph type="dt" sz="half" idx="10"/>
          </p:nvPr>
        </p:nvSpPr>
        <p:spPr/>
        <p:txBody>
          <a:bodyPr/>
          <a:lstStyle/>
          <a:p>
            <a:fld id="{6BB472DE-94CE-AF4B-ACCB-2F7C00361036}" type="datetimeFigureOut">
              <a:rPr lang="en-US" smtClean="0"/>
              <a:t>1/19/23</a:t>
            </a:fld>
            <a:endParaRPr lang="en-US"/>
          </a:p>
        </p:txBody>
      </p:sp>
      <p:sp>
        <p:nvSpPr>
          <p:cNvPr id="6" name="Footer Placeholder 5">
            <a:extLst>
              <a:ext uri="{FF2B5EF4-FFF2-40B4-BE49-F238E27FC236}">
                <a16:creationId xmlns:a16="http://schemas.microsoft.com/office/drawing/2014/main" id="{D45103D9-40E3-224E-9DE7-0F8A329BA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89E58A-1BD4-F54D-829A-2D6741E6FD99}"/>
              </a:ext>
            </a:extLst>
          </p:cNvPr>
          <p:cNvSpPr>
            <a:spLocks noGrp="1"/>
          </p:cNvSpPr>
          <p:nvPr>
            <p:ph type="sldNum" sz="quarter" idx="12"/>
          </p:nvPr>
        </p:nvSpPr>
        <p:spPr/>
        <p:txBody>
          <a:bodyPr/>
          <a:lstStyle/>
          <a:p>
            <a:fld id="{DC1002DC-0DB0-1142-9060-1876A36BAC47}" type="slidenum">
              <a:rPr lang="en-US" smtClean="0"/>
              <a:t>‹#›</a:t>
            </a:fld>
            <a:endParaRPr lang="en-US"/>
          </a:p>
        </p:txBody>
      </p:sp>
    </p:spTree>
    <p:extLst>
      <p:ext uri="{BB962C8B-B14F-4D97-AF65-F5344CB8AC3E}">
        <p14:creationId xmlns:p14="http://schemas.microsoft.com/office/powerpoint/2010/main" val="1640168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02ECE-E612-4342-9EF5-ECC953FBD9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4BBA64A-9C14-1D49-BA64-CFD32444ED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988CB88-3CBF-8947-B2A6-55770BC3C6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9A23E6-D968-DE46-ABCF-0092A26D3538}"/>
              </a:ext>
            </a:extLst>
          </p:cNvPr>
          <p:cNvSpPr>
            <a:spLocks noGrp="1"/>
          </p:cNvSpPr>
          <p:nvPr>
            <p:ph type="dt" sz="half" idx="10"/>
          </p:nvPr>
        </p:nvSpPr>
        <p:spPr/>
        <p:txBody>
          <a:bodyPr/>
          <a:lstStyle/>
          <a:p>
            <a:fld id="{6BB472DE-94CE-AF4B-ACCB-2F7C00361036}" type="datetimeFigureOut">
              <a:rPr lang="en-US" smtClean="0"/>
              <a:t>1/19/23</a:t>
            </a:fld>
            <a:endParaRPr lang="en-US"/>
          </a:p>
        </p:txBody>
      </p:sp>
      <p:sp>
        <p:nvSpPr>
          <p:cNvPr id="6" name="Footer Placeholder 5">
            <a:extLst>
              <a:ext uri="{FF2B5EF4-FFF2-40B4-BE49-F238E27FC236}">
                <a16:creationId xmlns:a16="http://schemas.microsoft.com/office/drawing/2014/main" id="{385397B9-BB63-C945-875C-501A0C2E8A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356891-EA4F-CF40-B0A2-D99A3D4F789C}"/>
              </a:ext>
            </a:extLst>
          </p:cNvPr>
          <p:cNvSpPr>
            <a:spLocks noGrp="1"/>
          </p:cNvSpPr>
          <p:nvPr>
            <p:ph type="sldNum" sz="quarter" idx="12"/>
          </p:nvPr>
        </p:nvSpPr>
        <p:spPr/>
        <p:txBody>
          <a:bodyPr/>
          <a:lstStyle/>
          <a:p>
            <a:fld id="{DC1002DC-0DB0-1142-9060-1876A36BAC47}" type="slidenum">
              <a:rPr lang="en-US" smtClean="0"/>
              <a:t>‹#›</a:t>
            </a:fld>
            <a:endParaRPr lang="en-US"/>
          </a:p>
        </p:txBody>
      </p:sp>
    </p:spTree>
    <p:extLst>
      <p:ext uri="{BB962C8B-B14F-4D97-AF65-F5344CB8AC3E}">
        <p14:creationId xmlns:p14="http://schemas.microsoft.com/office/powerpoint/2010/main" val="1266557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8C64A-6634-DE48-AA3F-3A89AE11FCD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0272D3B-D407-484C-BC08-B7781630F1A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E22D31-DE1C-BB4B-B7B5-473F504CC0E8}"/>
              </a:ext>
            </a:extLst>
          </p:cNvPr>
          <p:cNvSpPr>
            <a:spLocks noGrp="1"/>
          </p:cNvSpPr>
          <p:nvPr>
            <p:ph type="dt" sz="half" idx="10"/>
          </p:nvPr>
        </p:nvSpPr>
        <p:spPr/>
        <p:txBody>
          <a:bodyPr/>
          <a:lstStyle/>
          <a:p>
            <a:fld id="{6BB472DE-94CE-AF4B-ACCB-2F7C00361036}" type="datetimeFigureOut">
              <a:rPr lang="en-US" smtClean="0"/>
              <a:t>1/19/23</a:t>
            </a:fld>
            <a:endParaRPr lang="en-US"/>
          </a:p>
        </p:txBody>
      </p:sp>
      <p:sp>
        <p:nvSpPr>
          <p:cNvPr id="5" name="Footer Placeholder 4">
            <a:extLst>
              <a:ext uri="{FF2B5EF4-FFF2-40B4-BE49-F238E27FC236}">
                <a16:creationId xmlns:a16="http://schemas.microsoft.com/office/drawing/2014/main" id="{9827C8E1-B693-F04D-A88D-265D2311D5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481AFA-8FD6-2E4D-BAF0-34CE37228B30}"/>
              </a:ext>
            </a:extLst>
          </p:cNvPr>
          <p:cNvSpPr>
            <a:spLocks noGrp="1"/>
          </p:cNvSpPr>
          <p:nvPr>
            <p:ph type="sldNum" sz="quarter" idx="12"/>
          </p:nvPr>
        </p:nvSpPr>
        <p:spPr/>
        <p:txBody>
          <a:bodyPr/>
          <a:lstStyle/>
          <a:p>
            <a:fld id="{DC1002DC-0DB0-1142-9060-1876A36BAC47}" type="slidenum">
              <a:rPr lang="en-US" smtClean="0"/>
              <a:t>‹#›</a:t>
            </a:fld>
            <a:endParaRPr lang="en-US"/>
          </a:p>
        </p:txBody>
      </p:sp>
    </p:spTree>
    <p:extLst>
      <p:ext uri="{BB962C8B-B14F-4D97-AF65-F5344CB8AC3E}">
        <p14:creationId xmlns:p14="http://schemas.microsoft.com/office/powerpoint/2010/main" val="1150985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355068-CF85-A34D-A3B9-FBDA74035B6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C3B3D6-1096-0348-BCDC-7E3F9329EB8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66A88A-6824-F640-AB5A-A54BDA8A3279}"/>
              </a:ext>
            </a:extLst>
          </p:cNvPr>
          <p:cNvSpPr>
            <a:spLocks noGrp="1"/>
          </p:cNvSpPr>
          <p:nvPr>
            <p:ph type="dt" sz="half" idx="10"/>
          </p:nvPr>
        </p:nvSpPr>
        <p:spPr/>
        <p:txBody>
          <a:bodyPr/>
          <a:lstStyle/>
          <a:p>
            <a:fld id="{6BB472DE-94CE-AF4B-ACCB-2F7C00361036}" type="datetimeFigureOut">
              <a:rPr lang="en-US" smtClean="0"/>
              <a:t>1/19/23</a:t>
            </a:fld>
            <a:endParaRPr lang="en-US"/>
          </a:p>
        </p:txBody>
      </p:sp>
      <p:sp>
        <p:nvSpPr>
          <p:cNvPr id="5" name="Footer Placeholder 4">
            <a:extLst>
              <a:ext uri="{FF2B5EF4-FFF2-40B4-BE49-F238E27FC236}">
                <a16:creationId xmlns:a16="http://schemas.microsoft.com/office/drawing/2014/main" id="{228D1317-4824-A648-B519-028DED6598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E58160-5EB2-3342-8E4A-0FC840CA83FD}"/>
              </a:ext>
            </a:extLst>
          </p:cNvPr>
          <p:cNvSpPr>
            <a:spLocks noGrp="1"/>
          </p:cNvSpPr>
          <p:nvPr>
            <p:ph type="sldNum" sz="quarter" idx="12"/>
          </p:nvPr>
        </p:nvSpPr>
        <p:spPr/>
        <p:txBody>
          <a:bodyPr/>
          <a:lstStyle/>
          <a:p>
            <a:fld id="{DC1002DC-0DB0-1142-9060-1876A36BAC47}" type="slidenum">
              <a:rPr lang="en-US" smtClean="0"/>
              <a:t>‹#›</a:t>
            </a:fld>
            <a:endParaRPr lang="en-US"/>
          </a:p>
        </p:txBody>
      </p:sp>
    </p:spTree>
    <p:extLst>
      <p:ext uri="{BB962C8B-B14F-4D97-AF65-F5344CB8AC3E}">
        <p14:creationId xmlns:p14="http://schemas.microsoft.com/office/powerpoint/2010/main" val="2217052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CA7B93-0D2A-F74C-8411-6228C17924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D5D98D-ED72-0444-8941-00BAB2CD1F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3F34DA-CC6C-794A-9160-EF949009BF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B472DE-94CE-AF4B-ACCB-2F7C00361036}" type="datetimeFigureOut">
              <a:rPr lang="en-US" smtClean="0"/>
              <a:t>1/19/23</a:t>
            </a:fld>
            <a:endParaRPr lang="en-US"/>
          </a:p>
        </p:txBody>
      </p:sp>
      <p:sp>
        <p:nvSpPr>
          <p:cNvPr id="5" name="Footer Placeholder 4">
            <a:extLst>
              <a:ext uri="{FF2B5EF4-FFF2-40B4-BE49-F238E27FC236}">
                <a16:creationId xmlns:a16="http://schemas.microsoft.com/office/drawing/2014/main" id="{2C8081A6-D3E4-8F42-B086-1859A88DD0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8DF67C-8609-3D40-AC2E-A1B8013A92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1002DC-0DB0-1142-9060-1876A36BAC47}" type="slidenum">
              <a:rPr lang="en-US" smtClean="0"/>
              <a:t>‹#›</a:t>
            </a:fld>
            <a:endParaRPr lang="en-US"/>
          </a:p>
        </p:txBody>
      </p:sp>
    </p:spTree>
    <p:extLst>
      <p:ext uri="{BB962C8B-B14F-4D97-AF65-F5344CB8AC3E}">
        <p14:creationId xmlns:p14="http://schemas.microsoft.com/office/powerpoint/2010/main" val="8177243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7.tif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8.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9.tif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hyperlink" Target="https://www.gov.uk/discrimination-your-rights/discrimination-at-work" TargetMode="External"/><Relationship Id="rId13" Type="http://schemas.openxmlformats.org/officeDocument/2006/relationships/hyperlink" Target="http://www.bris.ac.uk/education/study/continuing-professional-development-cpd/actionresearch/" TargetMode="External"/><Relationship Id="rId3" Type="http://schemas.openxmlformats.org/officeDocument/2006/relationships/hyperlink" Target="https://www.sciencedirect.com/science/article/abs/pii/S037722170300095X#preview-section-references" TargetMode="External"/><Relationship Id="rId7" Type="http://schemas.openxmlformats.org/officeDocument/2006/relationships/hyperlink" Target="https://mcduk.reflexisinc.co.uk/kernel/views/authenticate/W/MCDUK.view" TargetMode="External"/><Relationship Id="rId12" Type="http://schemas.openxmlformats.org/officeDocument/2006/relationships/hyperlink" Target="https://www.c-sharpcorner.com/article/C-Sharp-and-its-features/" TargetMode="External"/><Relationship Id="rId2" Type="http://schemas.openxmlformats.org/officeDocument/2006/relationships/hyperlink" Target="https://link.springer.com/chapter/10.1007/3-540-44629-X_11" TargetMode="External"/><Relationship Id="rId1" Type="http://schemas.openxmlformats.org/officeDocument/2006/relationships/slideLayout" Target="../slideLayouts/slideLayout2.xml"/><Relationship Id="rId6" Type="http://schemas.openxmlformats.org/officeDocument/2006/relationships/hyperlink" Target="https://patatconference.org/patat2004/proceedings/183.pdf" TargetMode="External"/><Relationship Id="rId11" Type="http://schemas.openxmlformats.org/officeDocument/2006/relationships/hyperlink" Target="https://www.geeksforgeeks.org/what-is-mongodb-working-and-features/" TargetMode="External"/><Relationship Id="rId5" Type="http://schemas.openxmlformats.org/officeDocument/2006/relationships/hyperlink" Target="https://www.researchgate.net/profile/Sanja-Petrovic-2/publication/235439172_University_timetabling/links/54915a9e0cf2d1800d87f2eb/University-timetabling.pdf" TargetMode="External"/><Relationship Id="rId15" Type="http://schemas.openxmlformats.org/officeDocument/2006/relationships/hyperlink" Target="https://academicjournals.org/journal/AJBM/article-full-text-pdf/376999E39803" TargetMode="External"/><Relationship Id="rId10" Type="http://schemas.openxmlformats.org/officeDocument/2006/relationships/hyperlink" Target="https://www.gov.uk/data-protection" TargetMode="External"/><Relationship Id="rId4" Type="http://schemas.openxmlformats.org/officeDocument/2006/relationships/hyperlink" Target="https://www.cirrelt.ca/documentstravail/cirrelt-2007-56.pdf" TargetMode="External"/><Relationship Id="rId9" Type="http://schemas.openxmlformats.org/officeDocument/2006/relationships/hyperlink" Target="https://www.gov.uk/rest-breaks-work" TargetMode="External"/><Relationship Id="rId14" Type="http://schemas.openxmlformats.org/officeDocument/2006/relationships/hyperlink" Target="https://www.iwh.on.ca/what-researchers-mean-by/cross-sectional-vs-longitudinal-studies"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www.sciencedirect.com/science/article/abs/pii/S037722170300095X" TargetMode="External"/><Relationship Id="rId3" Type="http://schemas.openxmlformats.org/officeDocument/2006/relationships/hyperlink" Target="https://www.sciencedirect.com/science/article/abs/pii/S0360835212001271" TargetMode="External"/><Relationship Id="rId7" Type="http://schemas.openxmlformats.org/officeDocument/2006/relationships/hyperlink" Target="https://www.sciencedirect.com/science/article/pii/S1877042816305237" TargetMode="External"/><Relationship Id="rId2" Type="http://schemas.openxmlformats.org/officeDocument/2006/relationships/hyperlink" Target="https://www.patatconference.org/patat2012/proceedings/2_14.pdf"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bs/pii/S0377221702000693" TargetMode="External"/><Relationship Id="rId5" Type="http://schemas.openxmlformats.org/officeDocument/2006/relationships/hyperlink" Target="https://www.sciencedirect.com/science/article/abs/pii/S016750600870743X" TargetMode="External"/><Relationship Id="rId4" Type="http://schemas.openxmlformats.org/officeDocument/2006/relationships/hyperlink" Target="https://www.sciencedirect.com/science/article/abs/pii/037722179390182M"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0"/>
            <a:ext cx="3904488" cy="4233672"/>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846320"/>
            <a:ext cx="2395728" cy="1563624"/>
          </a:xfrm>
          <a:prstGeom prst="rect">
            <a:avLst/>
          </a:prstGeom>
          <a:solidFill>
            <a:schemeClr val="accent1">
              <a:alpha val="94902"/>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2C910467-8185-45DD-B8A2-A88DF20DF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1995" y="450221"/>
            <a:ext cx="7207948" cy="5948859"/>
          </a:xfrm>
          <a:prstGeom prst="rect">
            <a:avLst/>
          </a:prstGeom>
          <a:solidFill>
            <a:srgbClr val="7F7F7F">
              <a:alpha val="24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7520" y="4835010"/>
            <a:ext cx="1349026" cy="157276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itle 1">
            <a:extLst>
              <a:ext uri="{FF2B5EF4-FFF2-40B4-BE49-F238E27FC236}">
                <a16:creationId xmlns:a16="http://schemas.microsoft.com/office/drawing/2014/main" id="{C6BAB702-356C-8A4E-A585-4B887F8D3A62}"/>
              </a:ext>
            </a:extLst>
          </p:cNvPr>
          <p:cNvSpPr txBox="1">
            <a:spLocks/>
          </p:cNvSpPr>
          <p:nvPr/>
        </p:nvSpPr>
        <p:spPr>
          <a:xfrm>
            <a:off x="4779257" y="2948106"/>
            <a:ext cx="6794500" cy="1184393"/>
          </a:xfrm>
          <a:prstGeom prst="rect">
            <a:avLst/>
          </a:prstGeom>
        </p:spPr>
        <p:txBody>
          <a:bodyPr vert="horz" wrap="square" lIns="91440" tIns="45720" rIns="91440" bIns="45720" rtlCol="0" anchor="t">
            <a:normAutofit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2800" dirty="0">
                <a:latin typeface="+mn-lt"/>
                <a:ea typeface="+mn-ea"/>
                <a:cs typeface="+mn-cs"/>
              </a:rPr>
              <a:t>An investigation into whether a timetabling application could assist with shift planning in a fast-food environment.  </a:t>
            </a:r>
            <a:endParaRPr lang="en-US">
              <a:ea typeface="+mn-ea"/>
              <a:cs typeface="+mn-cs"/>
            </a:endParaRPr>
          </a:p>
        </p:txBody>
      </p:sp>
      <p:sp>
        <p:nvSpPr>
          <p:cNvPr id="2" name="Title 1">
            <a:extLst>
              <a:ext uri="{FF2B5EF4-FFF2-40B4-BE49-F238E27FC236}">
                <a16:creationId xmlns:a16="http://schemas.microsoft.com/office/drawing/2014/main" id="{47703A45-F71D-3043-A70F-D3E17E682BF1}"/>
              </a:ext>
            </a:extLst>
          </p:cNvPr>
          <p:cNvSpPr>
            <a:spLocks noGrp="1"/>
          </p:cNvSpPr>
          <p:nvPr>
            <p:ph type="ctrTitle"/>
          </p:nvPr>
        </p:nvSpPr>
        <p:spPr>
          <a:xfrm>
            <a:off x="731520" y="1115568"/>
            <a:ext cx="3364992" cy="2843784"/>
          </a:xfrm>
        </p:spPr>
        <p:txBody>
          <a:bodyPr vert="horz" lIns="91440" tIns="45720" rIns="91440" bIns="45720" rtlCol="0" anchor="ctr">
            <a:normAutofit/>
          </a:bodyPr>
          <a:lstStyle/>
          <a:p>
            <a:pPr algn="l"/>
            <a:r>
              <a:rPr lang="en-US" sz="5000" kern="1200">
                <a:solidFill>
                  <a:srgbClr val="FFFFFF"/>
                </a:solidFill>
                <a:latin typeface="+mj-lt"/>
                <a:ea typeface="+mj-ea"/>
                <a:cs typeface="+mj-cs"/>
              </a:rPr>
              <a:t>Interim Viva </a:t>
            </a:r>
          </a:p>
        </p:txBody>
      </p:sp>
      <p:sp>
        <p:nvSpPr>
          <p:cNvPr id="3" name="Subtitle 2">
            <a:extLst>
              <a:ext uri="{FF2B5EF4-FFF2-40B4-BE49-F238E27FC236}">
                <a16:creationId xmlns:a16="http://schemas.microsoft.com/office/drawing/2014/main" id="{259EF92D-CA44-A941-B893-FF02AD8D0DDF}"/>
              </a:ext>
            </a:extLst>
          </p:cNvPr>
          <p:cNvSpPr>
            <a:spLocks noGrp="1"/>
          </p:cNvSpPr>
          <p:nvPr>
            <p:ph type="subTitle" idx="1"/>
          </p:nvPr>
        </p:nvSpPr>
        <p:spPr>
          <a:xfrm>
            <a:off x="430483" y="6284851"/>
            <a:ext cx="1828800" cy="1024128"/>
          </a:xfrm>
        </p:spPr>
        <p:txBody>
          <a:bodyPr vert="horz" lIns="91440" tIns="45720" rIns="91440" bIns="45720" rtlCol="0" anchor="ctr">
            <a:normAutofit/>
          </a:bodyPr>
          <a:lstStyle/>
          <a:p>
            <a:pPr algn="l"/>
            <a:r>
              <a:rPr lang="en-US" sz="1600" kern="1200" dirty="0">
                <a:solidFill>
                  <a:srgbClr val="FFFFFF"/>
                </a:solidFill>
                <a:latin typeface="+mn-lt"/>
                <a:ea typeface="+mn-ea"/>
                <a:cs typeface="+mn-cs"/>
              </a:rPr>
              <a:t>Jack Staddon</a:t>
            </a:r>
            <a:r>
              <a:rPr lang="en-US" sz="1600" dirty="0">
                <a:solidFill>
                  <a:srgbClr val="FFFFFF"/>
                </a:solidFill>
              </a:rPr>
              <a:t> </a:t>
            </a:r>
            <a:endParaRPr lang="en-US" sz="1600" kern="1200" dirty="0">
              <a:solidFill>
                <a:srgbClr val="FFFFFF"/>
              </a:solidFill>
              <a:latin typeface="+mn-lt"/>
              <a:ea typeface="+mn-ea"/>
              <a:cs typeface="+mn-cs"/>
            </a:endParaRPr>
          </a:p>
          <a:p>
            <a:pPr algn="l"/>
            <a:endParaRPr lang="en-US" sz="1600" kern="1200" dirty="0">
              <a:solidFill>
                <a:srgbClr val="FFFFFF"/>
              </a:solidFill>
              <a:latin typeface="+mn-lt"/>
              <a:cs typeface="Calibri"/>
            </a:endParaRPr>
          </a:p>
          <a:p>
            <a:pPr algn="l"/>
            <a:endParaRPr lang="en-US" sz="1600" kern="1200">
              <a:solidFill>
                <a:srgbClr val="FFFFFF"/>
              </a:solidFill>
              <a:latin typeface="+mn-lt"/>
              <a:cs typeface="Calibri"/>
            </a:endParaRPr>
          </a:p>
          <a:p>
            <a:pPr algn="l"/>
            <a:endParaRPr lang="en-US" sz="1600" kern="1200">
              <a:solidFill>
                <a:srgbClr val="FFFFFF"/>
              </a:solidFill>
              <a:latin typeface="+mn-lt"/>
              <a:ea typeface="+mn-ea"/>
              <a:cs typeface="+mn-cs"/>
            </a:endParaRPr>
          </a:p>
        </p:txBody>
      </p:sp>
      <p:sp>
        <p:nvSpPr>
          <p:cNvPr id="6" name="Subtitle 2">
            <a:extLst>
              <a:ext uri="{FF2B5EF4-FFF2-40B4-BE49-F238E27FC236}">
                <a16:creationId xmlns:a16="http://schemas.microsoft.com/office/drawing/2014/main" id="{773AB5DA-07C2-53C4-91F3-1DE6E0C69ABB}"/>
              </a:ext>
            </a:extLst>
          </p:cNvPr>
          <p:cNvSpPr txBox="1">
            <a:spLocks/>
          </p:cNvSpPr>
          <p:nvPr/>
        </p:nvSpPr>
        <p:spPr>
          <a:xfrm>
            <a:off x="2972364" y="5903336"/>
            <a:ext cx="2158059" cy="770128"/>
          </a:xfrm>
          <a:prstGeom prst="rect">
            <a:avLst/>
          </a:prstGeom>
        </p:spPr>
        <p:txBody>
          <a:bodyPr vert="horz" lIns="91440" tIns="45720" rIns="9144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US" sz="1600">
              <a:solidFill>
                <a:srgbClr val="FFFFFF"/>
              </a:solidFill>
              <a:cs typeface="Calibri"/>
            </a:endParaRPr>
          </a:p>
          <a:p>
            <a:pPr algn="l"/>
            <a:r>
              <a:rPr lang="en-US" sz="1600" dirty="0">
                <a:solidFill>
                  <a:srgbClr val="FFFFFF"/>
                </a:solidFill>
                <a:cs typeface="Calibri"/>
              </a:rPr>
              <a:t>310732</a:t>
            </a:r>
          </a:p>
          <a:p>
            <a:pPr algn="l"/>
            <a:endParaRPr lang="en-US" sz="1600">
              <a:solidFill>
                <a:srgbClr val="FFFFFF"/>
              </a:solidFill>
            </a:endParaRPr>
          </a:p>
        </p:txBody>
      </p:sp>
    </p:spTree>
    <p:extLst>
      <p:ext uri="{BB962C8B-B14F-4D97-AF65-F5344CB8AC3E}">
        <p14:creationId xmlns:p14="http://schemas.microsoft.com/office/powerpoint/2010/main" val="644303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345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298822-874A-ABEB-0A33-AD1872892073}"/>
              </a:ext>
            </a:extLst>
          </p:cNvPr>
          <p:cNvSpPr>
            <a:spLocks noGrp="1"/>
          </p:cNvSpPr>
          <p:nvPr>
            <p:ph type="title"/>
          </p:nvPr>
        </p:nvSpPr>
        <p:spPr>
          <a:xfrm>
            <a:off x="838200" y="621792"/>
            <a:ext cx="4795157" cy="5413248"/>
          </a:xfrm>
        </p:spPr>
        <p:txBody>
          <a:bodyPr>
            <a:normAutofit/>
          </a:bodyPr>
          <a:lstStyle/>
          <a:p>
            <a:r>
              <a:rPr lang="en-US" sz="5200">
                <a:solidFill>
                  <a:schemeClr val="bg1"/>
                </a:solidFill>
                <a:cs typeface="Calibri Light"/>
              </a:rPr>
              <a:t>The Client </a:t>
            </a:r>
            <a:endParaRPr lang="en-US" sz="5200">
              <a:solidFill>
                <a:schemeClr val="bg1"/>
              </a:solidFill>
            </a:endParaRPr>
          </a:p>
        </p:txBody>
      </p:sp>
      <p:sp>
        <p:nvSpPr>
          <p:cNvPr id="3" name="Content Placeholder 2">
            <a:extLst>
              <a:ext uri="{FF2B5EF4-FFF2-40B4-BE49-F238E27FC236}">
                <a16:creationId xmlns:a16="http://schemas.microsoft.com/office/drawing/2014/main" id="{008A262B-531F-DF57-0D0D-AA7D36801A00}"/>
              </a:ext>
            </a:extLst>
          </p:cNvPr>
          <p:cNvSpPr>
            <a:spLocks noGrp="1"/>
          </p:cNvSpPr>
          <p:nvPr>
            <p:ph idx="1"/>
          </p:nvPr>
        </p:nvSpPr>
        <p:spPr>
          <a:xfrm>
            <a:off x="6653154" y="1195644"/>
            <a:ext cx="4832349" cy="5413248"/>
          </a:xfrm>
        </p:spPr>
        <p:txBody>
          <a:bodyPr vert="horz" lIns="91440" tIns="45720" rIns="91440" bIns="45720" rtlCol="0" anchor="ctr">
            <a:normAutofit/>
          </a:bodyPr>
          <a:lstStyle/>
          <a:p>
            <a:r>
              <a:rPr lang="en-US" sz="2400">
                <a:ea typeface="+mn-lt"/>
                <a:cs typeface="+mn-lt"/>
              </a:rPr>
              <a:t>Management team of a McDonald's restaurant in the local area. </a:t>
            </a:r>
            <a:endParaRPr lang="en-US" sz="2400"/>
          </a:p>
          <a:p>
            <a:endParaRPr lang="en-US" sz="2400">
              <a:ea typeface="+mn-lt"/>
              <a:cs typeface="+mn-lt"/>
            </a:endParaRPr>
          </a:p>
          <a:p>
            <a:r>
              <a:rPr lang="en-US" sz="2400">
                <a:ea typeface="+mn-lt"/>
                <a:cs typeface="+mn-lt"/>
              </a:rPr>
              <a:t>Around 120 full and part-time employees.</a:t>
            </a:r>
          </a:p>
          <a:p>
            <a:endParaRPr lang="en-US" sz="2400">
              <a:ea typeface="+mn-lt"/>
              <a:cs typeface="+mn-lt"/>
            </a:endParaRPr>
          </a:p>
          <a:p>
            <a:r>
              <a:rPr lang="en-US" sz="2400">
                <a:ea typeface="+mn-lt"/>
                <a:cs typeface="+mn-lt"/>
              </a:rPr>
              <a:t>Asked if their current scheduling could be improved. </a:t>
            </a:r>
          </a:p>
          <a:p>
            <a:endParaRPr lang="en-US" sz="2400">
              <a:cs typeface="Calibri"/>
            </a:endParaRPr>
          </a:p>
          <a:p>
            <a:endParaRPr lang="en-US" sz="2400">
              <a:cs typeface="Calibri"/>
            </a:endParaRPr>
          </a:p>
        </p:txBody>
      </p:sp>
    </p:spTree>
    <p:extLst>
      <p:ext uri="{BB962C8B-B14F-4D97-AF65-F5344CB8AC3E}">
        <p14:creationId xmlns:p14="http://schemas.microsoft.com/office/powerpoint/2010/main" val="810623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345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21400-5701-704A-ABE8-1FFED17C7BCA}"/>
              </a:ext>
            </a:extLst>
          </p:cNvPr>
          <p:cNvSpPr>
            <a:spLocks noGrp="1"/>
          </p:cNvSpPr>
          <p:nvPr>
            <p:ph type="title"/>
          </p:nvPr>
        </p:nvSpPr>
        <p:spPr>
          <a:xfrm>
            <a:off x="838200" y="621792"/>
            <a:ext cx="4795157" cy="5413248"/>
          </a:xfrm>
        </p:spPr>
        <p:txBody>
          <a:bodyPr>
            <a:normAutofit/>
          </a:bodyPr>
          <a:lstStyle/>
          <a:p>
            <a:r>
              <a:rPr lang="en-US" sz="5200">
                <a:solidFill>
                  <a:schemeClr val="bg1"/>
                </a:solidFill>
              </a:rPr>
              <a:t>Introduction:</a:t>
            </a:r>
            <a:br>
              <a:rPr lang="en-GB" sz="5200" b="1"/>
            </a:br>
            <a:endParaRPr lang="en-US" sz="5200">
              <a:solidFill>
                <a:schemeClr val="bg1"/>
              </a:solidFill>
            </a:endParaRPr>
          </a:p>
        </p:txBody>
      </p:sp>
      <p:sp>
        <p:nvSpPr>
          <p:cNvPr id="11" name="Content Placeholder 2">
            <a:extLst>
              <a:ext uri="{FF2B5EF4-FFF2-40B4-BE49-F238E27FC236}">
                <a16:creationId xmlns:a16="http://schemas.microsoft.com/office/drawing/2014/main" id="{E8200F9B-1ECA-0C42-8370-4375F219886F}"/>
              </a:ext>
            </a:extLst>
          </p:cNvPr>
          <p:cNvSpPr>
            <a:spLocks noGrp="1"/>
          </p:cNvSpPr>
          <p:nvPr>
            <p:ph idx="1"/>
          </p:nvPr>
        </p:nvSpPr>
        <p:spPr>
          <a:xfrm>
            <a:off x="6521450" y="621792"/>
            <a:ext cx="4832349" cy="5413248"/>
          </a:xfrm>
        </p:spPr>
        <p:txBody>
          <a:bodyPr vert="horz" lIns="91440" tIns="45720" rIns="91440" bIns="45720" rtlCol="0" anchor="ctr">
            <a:normAutofit/>
          </a:bodyPr>
          <a:lstStyle/>
          <a:p>
            <a:r>
              <a:rPr lang="en-US" sz="1900"/>
              <a:t>“Personnel scheduling involves the allocation of personnel to timeslots and possibly locations”. (1) </a:t>
            </a:r>
          </a:p>
          <a:p>
            <a:endParaRPr lang="en-US" sz="1900">
              <a:cs typeface="Calibri"/>
            </a:endParaRPr>
          </a:p>
          <a:p>
            <a:r>
              <a:rPr lang="en-US" sz="1900">
                <a:ea typeface="+mn-lt"/>
                <a:cs typeface="+mn-lt"/>
              </a:rPr>
              <a:t>Management manually enters start and finish times for a number of these employees daily. </a:t>
            </a:r>
          </a:p>
          <a:p>
            <a:endParaRPr lang="en-US" sz="1900">
              <a:ea typeface="+mn-lt"/>
              <a:cs typeface="+mn-lt"/>
            </a:endParaRPr>
          </a:p>
          <a:p>
            <a:r>
              <a:rPr lang="en-US" sz="1900">
                <a:ea typeface="+mn-lt"/>
                <a:cs typeface="+mn-lt"/>
              </a:rPr>
              <a:t>The employees will then receive a weekly schedule where they can view their shifts for the upcoming week.</a:t>
            </a:r>
          </a:p>
          <a:p>
            <a:endParaRPr lang="en-US" sz="1900">
              <a:cs typeface="Calibri" panose="020F0502020204030204"/>
            </a:endParaRPr>
          </a:p>
          <a:p>
            <a:r>
              <a:rPr lang="en-US" sz="1900">
                <a:ea typeface="+mn-lt"/>
                <a:cs typeface="+mn-lt"/>
              </a:rPr>
              <a:t>This project will observe a variety of timetabling issues through research and transform that knowledge into an </a:t>
            </a:r>
            <a:r>
              <a:rPr lang="en-US" sz="1900" b="1">
                <a:ea typeface="+mn-lt"/>
                <a:cs typeface="+mn-lt"/>
              </a:rPr>
              <a:t>automatic timetabling application</a:t>
            </a:r>
            <a:r>
              <a:rPr lang="en-US" sz="1900">
                <a:ea typeface="+mn-lt"/>
                <a:cs typeface="+mn-lt"/>
              </a:rPr>
              <a:t> for the client.</a:t>
            </a:r>
            <a:endParaRPr lang="en-US" sz="1900"/>
          </a:p>
          <a:p>
            <a:endParaRPr lang="en-US" sz="1900">
              <a:cs typeface="Calibri"/>
            </a:endParaRPr>
          </a:p>
        </p:txBody>
      </p:sp>
    </p:spTree>
    <p:extLst>
      <p:ext uri="{BB962C8B-B14F-4D97-AF65-F5344CB8AC3E}">
        <p14:creationId xmlns:p14="http://schemas.microsoft.com/office/powerpoint/2010/main" val="2916492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345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B3B20-524F-8AAA-62D9-130072D9EBB9}"/>
              </a:ext>
            </a:extLst>
          </p:cNvPr>
          <p:cNvSpPr>
            <a:spLocks noGrp="1"/>
          </p:cNvSpPr>
          <p:nvPr>
            <p:ph type="title"/>
          </p:nvPr>
        </p:nvSpPr>
        <p:spPr>
          <a:xfrm>
            <a:off x="838200" y="621792"/>
            <a:ext cx="4795157" cy="5413248"/>
          </a:xfrm>
        </p:spPr>
        <p:txBody>
          <a:bodyPr>
            <a:normAutofit/>
          </a:bodyPr>
          <a:lstStyle/>
          <a:p>
            <a:r>
              <a:rPr lang="en-US" sz="5200">
                <a:solidFill>
                  <a:schemeClr val="bg1"/>
                </a:solidFill>
                <a:cs typeface="Calibri Light"/>
              </a:rPr>
              <a:t>Common Issues With Timetabling </a:t>
            </a:r>
            <a:endParaRPr lang="en-US" sz="5200">
              <a:solidFill>
                <a:schemeClr val="bg1"/>
              </a:solidFill>
            </a:endParaRPr>
          </a:p>
        </p:txBody>
      </p:sp>
      <p:sp>
        <p:nvSpPr>
          <p:cNvPr id="3" name="Content Placeholder 2">
            <a:extLst>
              <a:ext uri="{FF2B5EF4-FFF2-40B4-BE49-F238E27FC236}">
                <a16:creationId xmlns:a16="http://schemas.microsoft.com/office/drawing/2014/main" id="{B06E65B4-9AF2-1C3A-8051-F2F3A61C162B}"/>
              </a:ext>
            </a:extLst>
          </p:cNvPr>
          <p:cNvSpPr>
            <a:spLocks noGrp="1"/>
          </p:cNvSpPr>
          <p:nvPr>
            <p:ph idx="1"/>
          </p:nvPr>
        </p:nvSpPr>
        <p:spPr>
          <a:xfrm>
            <a:off x="6568487" y="1073348"/>
            <a:ext cx="4832349" cy="5413248"/>
          </a:xfrm>
        </p:spPr>
        <p:txBody>
          <a:bodyPr vert="horz" lIns="91440" tIns="45720" rIns="91440" bIns="45720" rtlCol="0" anchor="ctr">
            <a:normAutofit/>
          </a:bodyPr>
          <a:lstStyle/>
          <a:p>
            <a:r>
              <a:rPr lang="en-US" sz="2400">
                <a:cs typeface="Calibri"/>
              </a:rPr>
              <a:t>Ringing in sick</a:t>
            </a:r>
          </a:p>
          <a:p>
            <a:endParaRPr lang="en-US" sz="2400">
              <a:cs typeface="Calibri"/>
            </a:endParaRPr>
          </a:p>
          <a:p>
            <a:r>
              <a:rPr lang="en-US" sz="2400">
                <a:cs typeface="Calibri"/>
              </a:rPr>
              <a:t>No shows </a:t>
            </a:r>
          </a:p>
          <a:p>
            <a:endParaRPr lang="en-US" sz="2400">
              <a:cs typeface="Calibri"/>
            </a:endParaRPr>
          </a:p>
          <a:p>
            <a:r>
              <a:rPr lang="en-US" sz="2400">
                <a:cs typeface="Calibri"/>
              </a:rPr>
              <a:t>Skilled employees unavailable </a:t>
            </a:r>
          </a:p>
          <a:p>
            <a:endParaRPr lang="en-US" sz="2400">
              <a:cs typeface="Calibri"/>
            </a:endParaRPr>
          </a:p>
          <a:p>
            <a:r>
              <a:rPr lang="en-US" sz="2400">
                <a:cs typeface="Calibri"/>
              </a:rPr>
              <a:t>Capabilities of current employees</a:t>
            </a:r>
          </a:p>
          <a:p>
            <a:endParaRPr lang="en-US" sz="2400">
              <a:cs typeface="Calibri"/>
            </a:endParaRPr>
          </a:p>
          <a:p>
            <a:r>
              <a:rPr lang="en-US" sz="2400">
                <a:cs typeface="Calibri"/>
              </a:rPr>
              <a:t>Declining employee morale</a:t>
            </a:r>
          </a:p>
          <a:p>
            <a:endParaRPr lang="en-US" sz="2400">
              <a:cs typeface="Calibri"/>
            </a:endParaRPr>
          </a:p>
          <a:p>
            <a:endParaRPr lang="en-US" sz="2400">
              <a:cs typeface="Calibri"/>
            </a:endParaRPr>
          </a:p>
        </p:txBody>
      </p:sp>
    </p:spTree>
    <p:extLst>
      <p:ext uri="{BB962C8B-B14F-4D97-AF65-F5344CB8AC3E}">
        <p14:creationId xmlns:p14="http://schemas.microsoft.com/office/powerpoint/2010/main" val="930797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345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B3B20-524F-8AAA-62D9-130072D9EBB9}"/>
              </a:ext>
            </a:extLst>
          </p:cNvPr>
          <p:cNvSpPr>
            <a:spLocks noGrp="1"/>
          </p:cNvSpPr>
          <p:nvPr>
            <p:ph type="title"/>
          </p:nvPr>
        </p:nvSpPr>
        <p:spPr>
          <a:xfrm>
            <a:off x="838200" y="621792"/>
            <a:ext cx="4795157" cy="5413248"/>
          </a:xfrm>
        </p:spPr>
        <p:txBody>
          <a:bodyPr>
            <a:normAutofit/>
          </a:bodyPr>
          <a:lstStyle/>
          <a:p>
            <a:r>
              <a:rPr lang="en-US" sz="5200">
                <a:solidFill>
                  <a:schemeClr val="bg1"/>
                </a:solidFill>
                <a:cs typeface="Calibri Light"/>
              </a:rPr>
              <a:t>Common Issues With Timetabling </a:t>
            </a:r>
            <a:endParaRPr lang="en-US" sz="5200">
              <a:solidFill>
                <a:schemeClr val="bg1"/>
              </a:solidFill>
            </a:endParaRPr>
          </a:p>
        </p:txBody>
      </p:sp>
      <p:sp>
        <p:nvSpPr>
          <p:cNvPr id="3" name="Content Placeholder 2">
            <a:extLst>
              <a:ext uri="{FF2B5EF4-FFF2-40B4-BE49-F238E27FC236}">
                <a16:creationId xmlns:a16="http://schemas.microsoft.com/office/drawing/2014/main" id="{B06E65B4-9AF2-1C3A-8051-F2F3A61C162B}"/>
              </a:ext>
            </a:extLst>
          </p:cNvPr>
          <p:cNvSpPr>
            <a:spLocks noGrp="1"/>
          </p:cNvSpPr>
          <p:nvPr>
            <p:ph idx="1"/>
          </p:nvPr>
        </p:nvSpPr>
        <p:spPr>
          <a:xfrm>
            <a:off x="6521450" y="979273"/>
            <a:ext cx="4832349" cy="5413248"/>
          </a:xfrm>
        </p:spPr>
        <p:txBody>
          <a:bodyPr vert="horz" lIns="91440" tIns="45720" rIns="91440" bIns="45720" rtlCol="0" anchor="ctr">
            <a:normAutofit/>
          </a:bodyPr>
          <a:lstStyle/>
          <a:p>
            <a:r>
              <a:rPr lang="en-US" sz="2400">
                <a:ea typeface="+mn-lt"/>
                <a:cs typeface="+mn-lt"/>
              </a:rPr>
              <a:t>"A complex and problematic task" and “even more difficult to determine optimal solutions”. (2) </a:t>
            </a:r>
          </a:p>
          <a:p>
            <a:endParaRPr lang="en-US" sz="2400">
              <a:cs typeface="Calibri"/>
            </a:endParaRPr>
          </a:p>
          <a:p>
            <a:r>
              <a:rPr lang="en-US" sz="2400">
                <a:cs typeface="Calibri"/>
              </a:rPr>
              <a:t>"Employees asked to perform various tasks within one shift"(3)</a:t>
            </a:r>
          </a:p>
          <a:p>
            <a:endParaRPr lang="en-US" sz="2400">
              <a:cs typeface="Calibri"/>
            </a:endParaRPr>
          </a:p>
          <a:p>
            <a:r>
              <a:rPr lang="en-US" sz="2400">
                <a:cs typeface="Calibri"/>
              </a:rPr>
              <a:t>"Employees requiring breaks on shift"(3)</a:t>
            </a:r>
          </a:p>
          <a:p>
            <a:endParaRPr lang="en-US" sz="2400">
              <a:cs typeface="Calibri"/>
            </a:endParaRPr>
          </a:p>
          <a:p>
            <a:r>
              <a:rPr lang="en-US" sz="2400">
                <a:cs typeface="Calibri"/>
              </a:rPr>
              <a:t>"Hard and soft restraints" (4)</a:t>
            </a:r>
          </a:p>
          <a:p>
            <a:endParaRPr lang="en-US" sz="2400">
              <a:cs typeface="Calibri"/>
            </a:endParaRPr>
          </a:p>
          <a:p>
            <a:endParaRPr lang="en-US" sz="2400">
              <a:cs typeface="Calibri"/>
            </a:endParaRPr>
          </a:p>
        </p:txBody>
      </p:sp>
    </p:spTree>
    <p:extLst>
      <p:ext uri="{BB962C8B-B14F-4D97-AF65-F5344CB8AC3E}">
        <p14:creationId xmlns:p14="http://schemas.microsoft.com/office/powerpoint/2010/main" val="4066588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2D50F22-E854-8B71-5EC7-65A81177BD72}"/>
              </a:ext>
            </a:extLst>
          </p:cNvPr>
          <p:cNvGraphicFramePr>
            <a:graphicFrameLocks noGrp="1"/>
          </p:cNvGraphicFramePr>
          <p:nvPr>
            <p:ph idx="1"/>
            <p:extLst>
              <p:ext uri="{D42A27DB-BD31-4B8C-83A1-F6EECF244321}">
                <p14:modId xmlns:p14="http://schemas.microsoft.com/office/powerpoint/2010/main" val="271883852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7918B3-9812-D586-CF69-CCFCC19E65D6}"/>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Current Schedule</a:t>
            </a:r>
            <a:endParaRPr lang="en-US">
              <a:solidFill>
                <a:srgbClr val="FFFFFF"/>
              </a:solidFill>
            </a:endParaRPr>
          </a:p>
        </p:txBody>
      </p:sp>
    </p:spTree>
    <p:extLst>
      <p:ext uri="{BB962C8B-B14F-4D97-AF65-F5344CB8AC3E}">
        <p14:creationId xmlns:p14="http://schemas.microsoft.com/office/powerpoint/2010/main" val="3991074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7918B3-9812-D586-CF69-CCFCC19E65D6}"/>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Timetabling Shifts Within A Fast-food Environment</a:t>
            </a:r>
            <a:endParaRPr lang="en-US">
              <a:solidFill>
                <a:srgbClr val="FFFFFF"/>
              </a:solidFill>
            </a:endParaRPr>
          </a:p>
        </p:txBody>
      </p:sp>
      <p:graphicFrame>
        <p:nvGraphicFramePr>
          <p:cNvPr id="15" name="Content Placeholder 2">
            <a:extLst>
              <a:ext uri="{FF2B5EF4-FFF2-40B4-BE49-F238E27FC236}">
                <a16:creationId xmlns:a16="http://schemas.microsoft.com/office/drawing/2014/main" id="{C92E9560-1D4C-5C99-4C30-C34BF7DFD1A1}"/>
              </a:ext>
            </a:extLst>
          </p:cNvPr>
          <p:cNvGraphicFramePr>
            <a:graphicFrameLocks noGrp="1"/>
          </p:cNvGraphicFramePr>
          <p:nvPr>
            <p:ph idx="1"/>
            <p:extLst>
              <p:ext uri="{D42A27DB-BD31-4B8C-83A1-F6EECF244321}">
                <p14:modId xmlns:p14="http://schemas.microsoft.com/office/powerpoint/2010/main" val="424843293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5489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49638-DF66-F315-8AEA-917E5FF79723}"/>
              </a:ext>
            </a:extLst>
          </p:cNvPr>
          <p:cNvSpPr>
            <a:spLocks noGrp="1"/>
          </p:cNvSpPr>
          <p:nvPr>
            <p:ph type="title"/>
          </p:nvPr>
        </p:nvSpPr>
        <p:spPr>
          <a:xfrm>
            <a:off x="838200" y="1129284"/>
            <a:ext cx="4114800" cy="4599432"/>
          </a:xfrm>
        </p:spPr>
        <p:txBody>
          <a:bodyPr anchor="ctr">
            <a:normAutofit/>
          </a:bodyPr>
          <a:lstStyle/>
          <a:p>
            <a:r>
              <a:rPr lang="en-US" sz="4800">
                <a:solidFill>
                  <a:schemeClr val="bg1"/>
                </a:solidFill>
                <a:cs typeface="Calibri Light"/>
              </a:rPr>
              <a:t>Existing Software</a:t>
            </a:r>
            <a:endParaRPr lang="en-US" sz="4800">
              <a:solidFill>
                <a:schemeClr val="bg1"/>
              </a:solidFill>
            </a:endParaRPr>
          </a:p>
        </p:txBody>
      </p:sp>
      <p:sp>
        <p:nvSpPr>
          <p:cNvPr id="3" name="Content Placeholder 2">
            <a:extLst>
              <a:ext uri="{FF2B5EF4-FFF2-40B4-BE49-F238E27FC236}">
                <a16:creationId xmlns:a16="http://schemas.microsoft.com/office/drawing/2014/main" id="{69D1F007-0168-D761-253F-2E0FA5A0A2D8}"/>
              </a:ext>
            </a:extLst>
          </p:cNvPr>
          <p:cNvSpPr>
            <a:spLocks noGrp="1"/>
          </p:cNvSpPr>
          <p:nvPr>
            <p:ph idx="1"/>
          </p:nvPr>
        </p:nvSpPr>
        <p:spPr>
          <a:xfrm>
            <a:off x="5936104" y="1131482"/>
            <a:ext cx="5417695" cy="4595037"/>
          </a:xfrm>
        </p:spPr>
        <p:txBody>
          <a:bodyPr vert="horz" lIns="91440" tIns="45720" rIns="91440" bIns="45720" rtlCol="0" anchor="ctr">
            <a:normAutofit/>
          </a:bodyPr>
          <a:lstStyle/>
          <a:p>
            <a:r>
              <a:rPr lang="en-US" sz="2000">
                <a:solidFill>
                  <a:schemeClr val="bg1"/>
                </a:solidFill>
                <a:ea typeface="+mn-lt"/>
                <a:cs typeface="+mn-lt"/>
              </a:rPr>
              <a:t>Currently the business uses a country-wide, store-specific, timetable called My Schedule </a:t>
            </a:r>
          </a:p>
          <a:p>
            <a:endParaRPr lang="en-US" sz="2000">
              <a:solidFill>
                <a:schemeClr val="bg1"/>
              </a:solidFill>
              <a:cs typeface="Calibri"/>
            </a:endParaRPr>
          </a:p>
          <a:p>
            <a:r>
              <a:rPr lang="en-US" sz="2000">
                <a:solidFill>
                  <a:schemeClr val="bg1"/>
                </a:solidFill>
                <a:ea typeface="+mn-lt"/>
                <a:cs typeface="+mn-lt"/>
              </a:rPr>
              <a:t>The design is very basic but has the vital information taking up most of the screen. </a:t>
            </a:r>
          </a:p>
          <a:p>
            <a:endParaRPr lang="en-US" sz="2000">
              <a:solidFill>
                <a:schemeClr val="bg1"/>
              </a:solidFill>
              <a:ea typeface="+mn-lt"/>
              <a:cs typeface="+mn-lt"/>
            </a:endParaRPr>
          </a:p>
          <a:p>
            <a:r>
              <a:rPr lang="en-US" sz="2000">
                <a:solidFill>
                  <a:schemeClr val="bg1"/>
                </a:solidFill>
                <a:ea typeface="+mn-lt"/>
                <a:cs typeface="+mn-lt"/>
              </a:rPr>
              <a:t>The client also stated that employees used to be able to see who they were on shift with. </a:t>
            </a:r>
            <a:endParaRPr lang="en-US" sz="2000">
              <a:solidFill>
                <a:schemeClr val="bg1"/>
              </a:solidFill>
              <a:cs typeface="Calibri"/>
            </a:endParaRPr>
          </a:p>
        </p:txBody>
      </p:sp>
      <p:sp>
        <p:nvSpPr>
          <p:cNvPr id="4" name="TextBox 3">
            <a:extLst>
              <a:ext uri="{FF2B5EF4-FFF2-40B4-BE49-F238E27FC236}">
                <a16:creationId xmlns:a16="http://schemas.microsoft.com/office/drawing/2014/main" id="{FEBEBBB8-08E0-DD79-D38E-D8C82AD32CCD}"/>
              </a:ext>
            </a:extLst>
          </p:cNvPr>
          <p:cNvSpPr txBox="1"/>
          <p:nvPr/>
        </p:nvSpPr>
        <p:spPr>
          <a:xfrm>
            <a:off x="11171557" y="5962746"/>
            <a:ext cx="1022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solidFill>
                <a:cs typeface="Calibri"/>
              </a:rPr>
              <a:t>(6)</a:t>
            </a:r>
            <a:endParaRPr lang="en-US" dirty="0">
              <a:solidFill>
                <a:schemeClr val="bg1"/>
              </a:solidFill>
            </a:endParaRPr>
          </a:p>
        </p:txBody>
      </p:sp>
    </p:spTree>
    <p:extLst>
      <p:ext uri="{BB962C8B-B14F-4D97-AF65-F5344CB8AC3E}">
        <p14:creationId xmlns:p14="http://schemas.microsoft.com/office/powerpoint/2010/main" val="1859056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Content Placeholder 3" descr="Graphical user interface, text, application&#10;&#10;Description automatically generated">
            <a:extLst>
              <a:ext uri="{FF2B5EF4-FFF2-40B4-BE49-F238E27FC236}">
                <a16:creationId xmlns:a16="http://schemas.microsoft.com/office/drawing/2014/main" id="{997424E2-C50D-ED1B-192E-CE74883BF791}"/>
              </a:ext>
            </a:extLst>
          </p:cNvPr>
          <p:cNvPicPr>
            <a:picLocks noGrp="1"/>
          </p:cNvPicPr>
          <p:nvPr>
            <p:ph idx="1"/>
          </p:nvPr>
        </p:nvPicPr>
        <p:blipFill rotWithShape="1">
          <a:blip r:embed="rId2" cstate="print">
            <a:extLst>
              <a:ext uri="{28A0092B-C50C-407E-A947-70E740481C1C}">
                <a14:useLocalDpi xmlns:a14="http://schemas.microsoft.com/office/drawing/2010/main" val="0"/>
              </a:ext>
            </a:extLst>
          </a:blip>
          <a:srcRect r="-1" b="13899"/>
          <a:stretch/>
        </p:blipFill>
        <p:spPr>
          <a:xfrm>
            <a:off x="321733" y="321733"/>
            <a:ext cx="11548534" cy="6214534"/>
          </a:xfrm>
          <a:prstGeom prst="rect">
            <a:avLst/>
          </a:prstGeom>
        </p:spPr>
      </p:pic>
      <p:sp>
        <p:nvSpPr>
          <p:cNvPr id="3" name="TextBox 2">
            <a:extLst>
              <a:ext uri="{FF2B5EF4-FFF2-40B4-BE49-F238E27FC236}">
                <a16:creationId xmlns:a16="http://schemas.microsoft.com/office/drawing/2014/main" id="{C04C2F25-4F61-E8A7-9604-3919DA15A63D}"/>
              </a:ext>
            </a:extLst>
          </p:cNvPr>
          <p:cNvSpPr txBox="1"/>
          <p:nvPr/>
        </p:nvSpPr>
        <p:spPr>
          <a:xfrm>
            <a:off x="11372840" y="6135274"/>
            <a:ext cx="1022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solidFill>
                <a:cs typeface="Calibri"/>
              </a:rPr>
              <a:t>(6)</a:t>
            </a:r>
            <a:endParaRPr lang="en-US" dirty="0">
              <a:solidFill>
                <a:schemeClr val="bg1"/>
              </a:solidFill>
            </a:endParaRPr>
          </a:p>
        </p:txBody>
      </p:sp>
    </p:spTree>
    <p:extLst>
      <p:ext uri="{BB962C8B-B14F-4D97-AF65-F5344CB8AC3E}">
        <p14:creationId xmlns:p14="http://schemas.microsoft.com/office/powerpoint/2010/main" val="185592975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Graphical user interface, application&#10;&#10;Description automatically generated">
            <a:extLst>
              <a:ext uri="{FF2B5EF4-FFF2-40B4-BE49-F238E27FC236}">
                <a16:creationId xmlns:a16="http://schemas.microsoft.com/office/drawing/2014/main" id="{FA77E5B9-3707-D5D8-F5E7-E329B754BCF4}"/>
              </a:ext>
            </a:extLst>
          </p:cNvPr>
          <p:cNvPicPr/>
          <p:nvPr/>
        </p:nvPicPr>
        <p:blipFill rotWithShape="1">
          <a:blip r:embed="rId2" cstate="print">
            <a:extLst>
              <a:ext uri="{28A0092B-C50C-407E-A947-70E740481C1C}">
                <a14:useLocalDpi xmlns:a14="http://schemas.microsoft.com/office/drawing/2010/main" val="0"/>
              </a:ext>
            </a:extLst>
          </a:blip>
          <a:srcRect r="-1" b="13899"/>
          <a:stretch/>
        </p:blipFill>
        <p:spPr>
          <a:xfrm>
            <a:off x="321733" y="321733"/>
            <a:ext cx="11548534" cy="6214534"/>
          </a:xfrm>
          <a:prstGeom prst="rect">
            <a:avLst/>
          </a:prstGeom>
        </p:spPr>
      </p:pic>
      <p:sp>
        <p:nvSpPr>
          <p:cNvPr id="3" name="TextBox 2">
            <a:extLst>
              <a:ext uri="{FF2B5EF4-FFF2-40B4-BE49-F238E27FC236}">
                <a16:creationId xmlns:a16="http://schemas.microsoft.com/office/drawing/2014/main" id="{1374BB1B-7EC6-EA1F-77E6-31844FF5EB85}"/>
              </a:ext>
            </a:extLst>
          </p:cNvPr>
          <p:cNvSpPr txBox="1"/>
          <p:nvPr/>
        </p:nvSpPr>
        <p:spPr>
          <a:xfrm>
            <a:off x="11257821" y="6092142"/>
            <a:ext cx="1022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solidFill>
                <a:cs typeface="Calibri"/>
              </a:rPr>
              <a:t>(6)</a:t>
            </a:r>
            <a:endParaRPr lang="en-US" dirty="0">
              <a:solidFill>
                <a:schemeClr val="bg1"/>
              </a:solidFill>
            </a:endParaRPr>
          </a:p>
        </p:txBody>
      </p:sp>
    </p:spTree>
    <p:extLst>
      <p:ext uri="{BB962C8B-B14F-4D97-AF65-F5344CB8AC3E}">
        <p14:creationId xmlns:p14="http://schemas.microsoft.com/office/powerpoint/2010/main" val="345719860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A1F04-E1E7-EF62-F12A-183CA59513EA}"/>
              </a:ext>
            </a:extLst>
          </p:cNvPr>
          <p:cNvSpPr>
            <a:spLocks noGrp="1"/>
          </p:cNvSpPr>
          <p:nvPr>
            <p:ph type="title"/>
          </p:nvPr>
        </p:nvSpPr>
        <p:spPr>
          <a:xfrm>
            <a:off x="838200" y="1129284"/>
            <a:ext cx="4114800" cy="4599432"/>
          </a:xfrm>
        </p:spPr>
        <p:txBody>
          <a:bodyPr anchor="ctr">
            <a:normAutofit/>
          </a:bodyPr>
          <a:lstStyle/>
          <a:p>
            <a:r>
              <a:rPr lang="en-US" sz="4800">
                <a:solidFill>
                  <a:schemeClr val="bg1"/>
                </a:solidFill>
                <a:cs typeface="Calibri Light"/>
              </a:rPr>
              <a:t>Legalities and Security</a:t>
            </a:r>
            <a:endParaRPr lang="en-US" sz="4800">
              <a:solidFill>
                <a:schemeClr val="bg1"/>
              </a:solidFill>
            </a:endParaRPr>
          </a:p>
        </p:txBody>
      </p:sp>
      <p:sp>
        <p:nvSpPr>
          <p:cNvPr id="3" name="Content Placeholder 2">
            <a:extLst>
              <a:ext uri="{FF2B5EF4-FFF2-40B4-BE49-F238E27FC236}">
                <a16:creationId xmlns:a16="http://schemas.microsoft.com/office/drawing/2014/main" id="{3CF66589-ED7F-E3D9-C90F-B7F94EE54EC5}"/>
              </a:ext>
            </a:extLst>
          </p:cNvPr>
          <p:cNvSpPr>
            <a:spLocks noGrp="1"/>
          </p:cNvSpPr>
          <p:nvPr>
            <p:ph idx="1"/>
          </p:nvPr>
        </p:nvSpPr>
        <p:spPr>
          <a:xfrm>
            <a:off x="5936104" y="1131482"/>
            <a:ext cx="5417695" cy="4595037"/>
          </a:xfrm>
        </p:spPr>
        <p:txBody>
          <a:bodyPr vert="horz" lIns="91440" tIns="45720" rIns="91440" bIns="45720" rtlCol="0" anchor="ctr">
            <a:normAutofit/>
          </a:bodyPr>
          <a:lstStyle/>
          <a:p>
            <a:r>
              <a:rPr lang="en-GB" sz="2200">
                <a:solidFill>
                  <a:schemeClr val="bg1"/>
                </a:solidFill>
                <a:ea typeface="+mn-lt"/>
                <a:cs typeface="+mn-lt"/>
              </a:rPr>
              <a:t>It is illegal to discriminate against employees on factors such as race, gender, age, or religion. </a:t>
            </a:r>
          </a:p>
          <a:p>
            <a:endParaRPr lang="en-US" sz="2200">
              <a:solidFill>
                <a:schemeClr val="bg1"/>
              </a:solidFill>
              <a:ea typeface="+mn-lt"/>
              <a:cs typeface="+mn-lt"/>
            </a:endParaRPr>
          </a:p>
          <a:p>
            <a:r>
              <a:rPr lang="en-US" sz="2200">
                <a:solidFill>
                  <a:schemeClr val="bg1"/>
                </a:solidFill>
                <a:ea typeface="+mn-lt"/>
                <a:cs typeface="+mn-lt"/>
              </a:rPr>
              <a:t>Employees over the age of 18 legally must get a break during their shifts if it’s over 6 hours.</a:t>
            </a:r>
          </a:p>
          <a:p>
            <a:endParaRPr lang="en-US" sz="2200">
              <a:solidFill>
                <a:schemeClr val="bg1"/>
              </a:solidFill>
              <a:cs typeface="Calibri"/>
            </a:endParaRPr>
          </a:p>
          <a:p>
            <a:r>
              <a:rPr lang="en-GB" sz="2200">
                <a:solidFill>
                  <a:schemeClr val="bg1"/>
                </a:solidFill>
                <a:ea typeface="+mn-lt"/>
                <a:cs typeface="+mn-lt"/>
              </a:rPr>
              <a:t>If employee schedules are going to be stored digitally, information should be kept secure to protect employee privacy and prevent unauthorized access. </a:t>
            </a:r>
            <a:endParaRPr lang="en-GB" sz="2200">
              <a:solidFill>
                <a:schemeClr val="bg1"/>
              </a:solidFill>
              <a:cs typeface="Calibri"/>
            </a:endParaRPr>
          </a:p>
          <a:p>
            <a:endParaRPr lang="en-US" sz="2200">
              <a:solidFill>
                <a:schemeClr val="bg1"/>
              </a:solidFill>
              <a:cs typeface="Calibri"/>
            </a:endParaRPr>
          </a:p>
        </p:txBody>
      </p:sp>
      <p:sp>
        <p:nvSpPr>
          <p:cNvPr id="5" name="TextBox 4">
            <a:extLst>
              <a:ext uri="{FF2B5EF4-FFF2-40B4-BE49-F238E27FC236}">
                <a16:creationId xmlns:a16="http://schemas.microsoft.com/office/drawing/2014/main" id="{966C9B2A-74C7-06AB-0AF4-081728DC4B6B}"/>
              </a:ext>
            </a:extLst>
          </p:cNvPr>
          <p:cNvSpPr txBox="1"/>
          <p:nvPr/>
        </p:nvSpPr>
        <p:spPr>
          <a:xfrm>
            <a:off x="11243444" y="1793312"/>
            <a:ext cx="1022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solidFill>
                <a:cs typeface="Calibri"/>
              </a:rPr>
              <a:t>(7)</a:t>
            </a:r>
            <a:endParaRPr lang="en-US" dirty="0">
              <a:solidFill>
                <a:schemeClr val="bg1"/>
              </a:solidFill>
            </a:endParaRPr>
          </a:p>
        </p:txBody>
      </p:sp>
      <p:sp>
        <p:nvSpPr>
          <p:cNvPr id="7" name="TextBox 6">
            <a:extLst>
              <a:ext uri="{FF2B5EF4-FFF2-40B4-BE49-F238E27FC236}">
                <a16:creationId xmlns:a16="http://schemas.microsoft.com/office/drawing/2014/main" id="{8EF97923-236A-226E-A186-2C8C7E55276E}"/>
              </a:ext>
            </a:extLst>
          </p:cNvPr>
          <p:cNvSpPr txBox="1"/>
          <p:nvPr/>
        </p:nvSpPr>
        <p:spPr>
          <a:xfrm>
            <a:off x="11243444" y="3317312"/>
            <a:ext cx="1022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solidFill>
                <a:cs typeface="Calibri"/>
              </a:rPr>
              <a:t>(8)</a:t>
            </a:r>
            <a:endParaRPr lang="en-US" dirty="0">
              <a:solidFill>
                <a:schemeClr val="bg1"/>
              </a:solidFill>
            </a:endParaRPr>
          </a:p>
        </p:txBody>
      </p:sp>
      <p:sp>
        <p:nvSpPr>
          <p:cNvPr id="10" name="TextBox 9">
            <a:extLst>
              <a:ext uri="{FF2B5EF4-FFF2-40B4-BE49-F238E27FC236}">
                <a16:creationId xmlns:a16="http://schemas.microsoft.com/office/drawing/2014/main" id="{3113AE08-0725-1FC5-8D72-A76061DC58CE}"/>
              </a:ext>
            </a:extLst>
          </p:cNvPr>
          <p:cNvSpPr txBox="1"/>
          <p:nvPr/>
        </p:nvSpPr>
        <p:spPr>
          <a:xfrm>
            <a:off x="11358463" y="5028218"/>
            <a:ext cx="1022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solidFill>
                <a:cs typeface="Calibri"/>
              </a:rPr>
              <a:t>(9)</a:t>
            </a:r>
            <a:endParaRPr lang="en-US" dirty="0">
              <a:solidFill>
                <a:schemeClr val="bg1"/>
              </a:solidFill>
            </a:endParaRPr>
          </a:p>
        </p:txBody>
      </p:sp>
    </p:spTree>
    <p:extLst>
      <p:ext uri="{BB962C8B-B14F-4D97-AF65-F5344CB8AC3E}">
        <p14:creationId xmlns:p14="http://schemas.microsoft.com/office/powerpoint/2010/main" val="1068862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85703-5B11-359F-CCDA-97E5391043D1}"/>
              </a:ext>
            </a:extLst>
          </p:cNvPr>
          <p:cNvSpPr>
            <a:spLocks noGrp="1"/>
          </p:cNvSpPr>
          <p:nvPr>
            <p:ph type="title"/>
          </p:nvPr>
        </p:nvSpPr>
        <p:spPr>
          <a:xfrm>
            <a:off x="1524000" y="1122362"/>
            <a:ext cx="9144000" cy="2840037"/>
          </a:xfrm>
        </p:spPr>
        <p:txBody>
          <a:bodyPr vert="horz" lIns="91440" tIns="45720" rIns="91440" bIns="45720" rtlCol="0" anchor="b">
            <a:normAutofit/>
          </a:bodyPr>
          <a:lstStyle/>
          <a:p>
            <a:pPr algn="ctr"/>
            <a:r>
              <a:rPr lang="en-US" sz="5800">
                <a:cs typeface="Calibri Light"/>
              </a:rPr>
              <a:t>Technology Platforms</a:t>
            </a:r>
            <a:endParaRPr lang="en-US" sz="5800" kern="1200">
              <a:latin typeface="+mj-lt"/>
              <a:ea typeface="+mj-ea"/>
              <a:cs typeface="+mj-cs"/>
            </a:endParaRPr>
          </a:p>
        </p:txBody>
      </p:sp>
      <p:cxnSp>
        <p:nvCxnSpPr>
          <p:cNvPr id="11" name="Straight Connector 10">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E14836F-0B0F-6D06-BB36-D0570DB6B31A}"/>
              </a:ext>
            </a:extLst>
          </p:cNvPr>
          <p:cNvSpPr txBox="1"/>
          <p:nvPr/>
        </p:nvSpPr>
        <p:spPr>
          <a:xfrm>
            <a:off x="2022592" y="4826000"/>
            <a:ext cx="116651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MongoDB</a:t>
            </a:r>
            <a:endParaRPr lang="en-US">
              <a:ea typeface="+mn-lt"/>
              <a:cs typeface="+mn-lt"/>
            </a:endParaRPr>
          </a:p>
          <a:p>
            <a:endParaRPr lang="en-US" b="1">
              <a:ea typeface="+mn-lt"/>
              <a:cs typeface="+mn-lt"/>
            </a:endParaRPr>
          </a:p>
          <a:p>
            <a:pPr algn="l"/>
            <a:endParaRPr lang="en-US">
              <a:cs typeface="Calibri"/>
            </a:endParaRPr>
          </a:p>
        </p:txBody>
      </p:sp>
      <p:sp>
        <p:nvSpPr>
          <p:cNvPr id="4" name="TextBox 3">
            <a:extLst>
              <a:ext uri="{FF2B5EF4-FFF2-40B4-BE49-F238E27FC236}">
                <a16:creationId xmlns:a16="http://schemas.microsoft.com/office/drawing/2014/main" id="{390A8281-CAF2-EBFC-AAF8-2C9B8B77D2A9}"/>
              </a:ext>
            </a:extLst>
          </p:cNvPr>
          <p:cNvSpPr txBox="1"/>
          <p:nvPr/>
        </p:nvSpPr>
        <p:spPr>
          <a:xfrm>
            <a:off x="9379183" y="4825999"/>
            <a:ext cx="116651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C#</a:t>
            </a:r>
          </a:p>
          <a:p>
            <a:endParaRPr lang="en-US" b="1">
              <a:ea typeface="+mn-lt"/>
              <a:cs typeface="+mn-lt"/>
            </a:endParaRPr>
          </a:p>
          <a:p>
            <a:pPr algn="l"/>
            <a:endParaRPr lang="en-US">
              <a:cs typeface="Calibri"/>
            </a:endParaRPr>
          </a:p>
        </p:txBody>
      </p:sp>
      <p:sp>
        <p:nvSpPr>
          <p:cNvPr id="5" name="TextBox 4">
            <a:extLst>
              <a:ext uri="{FF2B5EF4-FFF2-40B4-BE49-F238E27FC236}">
                <a16:creationId xmlns:a16="http://schemas.microsoft.com/office/drawing/2014/main" id="{3129DC31-FA8F-B8D1-A575-DF45570AACDA}"/>
              </a:ext>
            </a:extLst>
          </p:cNvPr>
          <p:cNvSpPr txBox="1"/>
          <p:nvPr/>
        </p:nvSpPr>
        <p:spPr>
          <a:xfrm>
            <a:off x="5418665" y="4826000"/>
            <a:ext cx="13546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Website Application</a:t>
            </a:r>
          </a:p>
          <a:p>
            <a:endParaRPr lang="en-US" b="1">
              <a:ea typeface="+mn-lt"/>
              <a:cs typeface="+mn-lt"/>
            </a:endParaRPr>
          </a:p>
          <a:p>
            <a:pPr algn="l"/>
            <a:endParaRPr lang="en-US">
              <a:cs typeface="Calibri"/>
            </a:endParaRPr>
          </a:p>
        </p:txBody>
      </p:sp>
    </p:spTree>
    <p:extLst>
      <p:ext uri="{BB962C8B-B14F-4D97-AF65-F5344CB8AC3E}">
        <p14:creationId xmlns:p14="http://schemas.microsoft.com/office/powerpoint/2010/main" val="165304046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D79E5-FBFC-D3A7-902C-CC11C46F669B}"/>
              </a:ext>
            </a:extLst>
          </p:cNvPr>
          <p:cNvSpPr>
            <a:spLocks noGrp="1"/>
          </p:cNvSpPr>
          <p:nvPr>
            <p:ph type="title"/>
          </p:nvPr>
        </p:nvSpPr>
        <p:spPr>
          <a:xfrm>
            <a:off x="838201" y="624568"/>
            <a:ext cx="3351755" cy="5412920"/>
          </a:xfrm>
        </p:spPr>
        <p:txBody>
          <a:bodyPr>
            <a:normAutofit/>
          </a:bodyPr>
          <a:lstStyle/>
          <a:p>
            <a:r>
              <a:rPr lang="en-US" sz="4000">
                <a:solidFill>
                  <a:schemeClr val="bg1"/>
                </a:solidFill>
                <a:cs typeface="Calibri Light"/>
              </a:rPr>
              <a:t>MongoDB</a:t>
            </a:r>
            <a:endParaRPr lang="en-US" sz="4000">
              <a:solidFill>
                <a:schemeClr val="bg1"/>
              </a:solidFill>
            </a:endParaRPr>
          </a:p>
        </p:txBody>
      </p:sp>
      <p:graphicFrame>
        <p:nvGraphicFramePr>
          <p:cNvPr id="5" name="Content Placeholder 2">
            <a:extLst>
              <a:ext uri="{FF2B5EF4-FFF2-40B4-BE49-F238E27FC236}">
                <a16:creationId xmlns:a16="http://schemas.microsoft.com/office/drawing/2014/main" id="{CD98F17C-8229-9B59-2AC2-7E43CEF5DC32}"/>
              </a:ext>
            </a:extLst>
          </p:cNvPr>
          <p:cNvGraphicFramePr>
            <a:graphicFrameLocks noGrp="1"/>
          </p:cNvGraphicFramePr>
          <p:nvPr>
            <p:ph idx="1"/>
            <p:extLst>
              <p:ext uri="{D42A27DB-BD31-4B8C-83A1-F6EECF244321}">
                <p14:modId xmlns:p14="http://schemas.microsoft.com/office/powerpoint/2010/main" val="2440588391"/>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Box 20">
            <a:extLst>
              <a:ext uri="{FF2B5EF4-FFF2-40B4-BE49-F238E27FC236}">
                <a16:creationId xmlns:a16="http://schemas.microsoft.com/office/drawing/2014/main" id="{C053A7DB-F555-872A-8186-5222BDE9EEFA}"/>
              </a:ext>
            </a:extLst>
          </p:cNvPr>
          <p:cNvSpPr txBox="1"/>
          <p:nvPr/>
        </p:nvSpPr>
        <p:spPr>
          <a:xfrm>
            <a:off x="349" y="6336558"/>
            <a:ext cx="1022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solidFill>
                <a:cs typeface="Calibri"/>
              </a:rPr>
              <a:t>(10)</a:t>
            </a:r>
            <a:endParaRPr lang="en-US" dirty="0">
              <a:solidFill>
                <a:schemeClr val="bg1"/>
              </a:solidFill>
            </a:endParaRPr>
          </a:p>
        </p:txBody>
      </p:sp>
    </p:spTree>
    <p:extLst>
      <p:ext uri="{BB962C8B-B14F-4D97-AF65-F5344CB8AC3E}">
        <p14:creationId xmlns:p14="http://schemas.microsoft.com/office/powerpoint/2010/main" val="517638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D79E5-FBFC-D3A7-902C-CC11C46F669B}"/>
              </a:ext>
            </a:extLst>
          </p:cNvPr>
          <p:cNvSpPr>
            <a:spLocks noGrp="1"/>
          </p:cNvSpPr>
          <p:nvPr>
            <p:ph type="title"/>
          </p:nvPr>
        </p:nvSpPr>
        <p:spPr>
          <a:xfrm>
            <a:off x="838201" y="624568"/>
            <a:ext cx="3351755" cy="5412920"/>
          </a:xfrm>
        </p:spPr>
        <p:txBody>
          <a:bodyPr>
            <a:normAutofit/>
          </a:bodyPr>
          <a:lstStyle/>
          <a:p>
            <a:r>
              <a:rPr lang="en-US" sz="4000">
                <a:solidFill>
                  <a:schemeClr val="bg1"/>
                </a:solidFill>
                <a:cs typeface="Calibri Light"/>
              </a:rPr>
              <a:t>C#</a:t>
            </a:r>
            <a:endParaRPr lang="en-US" sz="4000">
              <a:solidFill>
                <a:schemeClr val="bg1"/>
              </a:solidFill>
            </a:endParaRPr>
          </a:p>
        </p:txBody>
      </p:sp>
      <p:graphicFrame>
        <p:nvGraphicFramePr>
          <p:cNvPr id="5" name="Content Placeholder 2">
            <a:extLst>
              <a:ext uri="{FF2B5EF4-FFF2-40B4-BE49-F238E27FC236}">
                <a16:creationId xmlns:a16="http://schemas.microsoft.com/office/drawing/2014/main" id="{5FF63DC2-F442-5558-783C-C7965EE57F33}"/>
              </a:ext>
            </a:extLst>
          </p:cNvPr>
          <p:cNvGraphicFramePr>
            <a:graphicFrameLocks noGrp="1"/>
          </p:cNvGraphicFramePr>
          <p:nvPr>
            <p:ph idx="1"/>
            <p:extLst>
              <p:ext uri="{D42A27DB-BD31-4B8C-83A1-F6EECF244321}">
                <p14:modId xmlns:p14="http://schemas.microsoft.com/office/powerpoint/2010/main" val="2521252105"/>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TextBox 20">
            <a:extLst>
              <a:ext uri="{FF2B5EF4-FFF2-40B4-BE49-F238E27FC236}">
                <a16:creationId xmlns:a16="http://schemas.microsoft.com/office/drawing/2014/main" id="{38FC3BE8-2825-89DD-2989-76053144BE3E}"/>
              </a:ext>
            </a:extLst>
          </p:cNvPr>
          <p:cNvSpPr txBox="1"/>
          <p:nvPr/>
        </p:nvSpPr>
        <p:spPr>
          <a:xfrm>
            <a:off x="230387" y="6207161"/>
            <a:ext cx="1022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solidFill>
                <a:cs typeface="Calibri"/>
              </a:rPr>
              <a:t>(11)</a:t>
            </a:r>
            <a:endParaRPr lang="en-US" dirty="0">
              <a:solidFill>
                <a:schemeClr val="bg1"/>
              </a:solidFill>
            </a:endParaRPr>
          </a:p>
        </p:txBody>
      </p:sp>
    </p:spTree>
    <p:extLst>
      <p:ext uri="{BB962C8B-B14F-4D97-AF65-F5344CB8AC3E}">
        <p14:creationId xmlns:p14="http://schemas.microsoft.com/office/powerpoint/2010/main" val="437976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D79E5-FBFC-D3A7-902C-CC11C46F669B}"/>
              </a:ext>
            </a:extLst>
          </p:cNvPr>
          <p:cNvSpPr>
            <a:spLocks noGrp="1"/>
          </p:cNvSpPr>
          <p:nvPr>
            <p:ph type="title"/>
          </p:nvPr>
        </p:nvSpPr>
        <p:spPr>
          <a:xfrm>
            <a:off x="838201" y="624568"/>
            <a:ext cx="3351755" cy="5412920"/>
          </a:xfrm>
        </p:spPr>
        <p:txBody>
          <a:bodyPr>
            <a:normAutofit/>
          </a:bodyPr>
          <a:lstStyle/>
          <a:p>
            <a:r>
              <a:rPr lang="en-US" sz="4000">
                <a:solidFill>
                  <a:schemeClr val="bg1"/>
                </a:solidFill>
                <a:cs typeface="Calibri Light"/>
              </a:rPr>
              <a:t>Website Application </a:t>
            </a:r>
          </a:p>
        </p:txBody>
      </p:sp>
      <p:graphicFrame>
        <p:nvGraphicFramePr>
          <p:cNvPr id="5" name="Content Placeholder 2">
            <a:extLst>
              <a:ext uri="{FF2B5EF4-FFF2-40B4-BE49-F238E27FC236}">
                <a16:creationId xmlns:a16="http://schemas.microsoft.com/office/drawing/2014/main" id="{71C6ADF9-1500-EBF8-0D4C-F09D42AFD0B5}"/>
              </a:ext>
            </a:extLst>
          </p:cNvPr>
          <p:cNvGraphicFramePr>
            <a:graphicFrameLocks noGrp="1"/>
          </p:cNvGraphicFramePr>
          <p:nvPr>
            <p:ph idx="1"/>
            <p:extLst>
              <p:ext uri="{D42A27DB-BD31-4B8C-83A1-F6EECF244321}">
                <p14:modId xmlns:p14="http://schemas.microsoft.com/office/powerpoint/2010/main" val="1421179516"/>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3355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17034-8D10-6C38-1B8C-1097ADE7E20F}"/>
              </a:ext>
            </a:extLst>
          </p:cNvPr>
          <p:cNvSpPr>
            <a:spLocks noGrp="1"/>
          </p:cNvSpPr>
          <p:nvPr>
            <p:ph type="title"/>
          </p:nvPr>
        </p:nvSpPr>
        <p:spPr>
          <a:xfrm>
            <a:off x="838200" y="365125"/>
            <a:ext cx="10515600" cy="1325563"/>
          </a:xfrm>
        </p:spPr>
        <p:txBody>
          <a:bodyPr>
            <a:normAutofit/>
          </a:bodyPr>
          <a:lstStyle/>
          <a:p>
            <a:r>
              <a:rPr lang="en-US">
                <a:solidFill>
                  <a:srgbClr val="FFFFFF"/>
                </a:solidFill>
                <a:cs typeface="Calibri Light"/>
              </a:rPr>
              <a:t>Conclusion </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F62DD657-1B9C-50C4-0F5E-67DA10D06766}"/>
              </a:ext>
            </a:extLst>
          </p:cNvPr>
          <p:cNvGraphicFramePr>
            <a:graphicFrameLocks noGrp="1"/>
          </p:cNvGraphicFramePr>
          <p:nvPr>
            <p:ph idx="1"/>
            <p:extLst>
              <p:ext uri="{D42A27DB-BD31-4B8C-83A1-F6EECF244321}">
                <p14:modId xmlns:p14="http://schemas.microsoft.com/office/powerpoint/2010/main" val="156405487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265925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85703-5B11-359F-CCDA-97E5391043D1}"/>
              </a:ext>
            </a:extLst>
          </p:cNvPr>
          <p:cNvSpPr>
            <a:spLocks noGrp="1"/>
          </p:cNvSpPr>
          <p:nvPr>
            <p:ph type="title"/>
          </p:nvPr>
        </p:nvSpPr>
        <p:spPr>
          <a:xfrm>
            <a:off x="1524000" y="1122362"/>
            <a:ext cx="9144000" cy="2840037"/>
          </a:xfrm>
        </p:spPr>
        <p:txBody>
          <a:bodyPr vert="horz" lIns="91440" tIns="45720" rIns="91440" bIns="45720" rtlCol="0" anchor="b">
            <a:normAutofit/>
          </a:bodyPr>
          <a:lstStyle/>
          <a:p>
            <a:pPr algn="ctr"/>
            <a:r>
              <a:rPr lang="en-US" sz="5800" kern="1200">
                <a:solidFill>
                  <a:schemeClr val="tx1"/>
                </a:solidFill>
                <a:latin typeface="+mj-lt"/>
                <a:ea typeface="+mj-ea"/>
                <a:cs typeface="+mj-cs"/>
              </a:rPr>
              <a:t>Aims and Objectives </a:t>
            </a:r>
          </a:p>
        </p:txBody>
      </p:sp>
      <p:cxnSp>
        <p:nvCxnSpPr>
          <p:cNvPr id="11" name="Straight Connector 10">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758902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7F8CD2E5-2D2E-A638-18F8-19B4A4317EC2}"/>
              </a:ext>
            </a:extLst>
          </p:cNvPr>
          <p:cNvPicPr>
            <a:picLocks noChangeAspect="1"/>
          </p:cNvPicPr>
          <p:nvPr/>
        </p:nvPicPr>
        <p:blipFill rotWithShape="1">
          <a:blip r:embed="rId2">
            <a:alphaModFix amt="25000"/>
          </a:blip>
          <a:srcRect/>
          <a:stretch/>
        </p:blipFill>
        <p:spPr>
          <a:xfrm>
            <a:off x="20" y="-1"/>
            <a:ext cx="12191980" cy="6858001"/>
          </a:xfrm>
          <a:prstGeom prst="rect">
            <a:avLst/>
          </a:prstGeom>
        </p:spPr>
      </p:pic>
      <p:sp>
        <p:nvSpPr>
          <p:cNvPr id="2" name="Title 1">
            <a:extLst>
              <a:ext uri="{FF2B5EF4-FFF2-40B4-BE49-F238E27FC236}">
                <a16:creationId xmlns:a16="http://schemas.microsoft.com/office/drawing/2014/main" id="{DC1B5F5E-0BDA-5549-AA3C-EC9607DE287C}"/>
              </a:ext>
            </a:extLst>
          </p:cNvPr>
          <p:cNvSpPr>
            <a:spLocks noGrp="1"/>
          </p:cNvSpPr>
          <p:nvPr>
            <p:ph type="title"/>
          </p:nvPr>
        </p:nvSpPr>
        <p:spPr>
          <a:xfrm>
            <a:off x="838200" y="2140021"/>
            <a:ext cx="6696445" cy="1325563"/>
          </a:xfrm>
        </p:spPr>
        <p:txBody>
          <a:bodyPr>
            <a:normAutofit/>
          </a:bodyPr>
          <a:lstStyle/>
          <a:p>
            <a:r>
              <a:rPr lang="en-US" sz="4000">
                <a:solidFill>
                  <a:srgbClr val="FFFFFF"/>
                </a:solidFill>
              </a:rPr>
              <a:t>Aim 1</a:t>
            </a:r>
          </a:p>
        </p:txBody>
      </p:sp>
      <p:sp>
        <p:nvSpPr>
          <p:cNvPr id="3" name="Content Placeholder 2">
            <a:extLst>
              <a:ext uri="{FF2B5EF4-FFF2-40B4-BE49-F238E27FC236}">
                <a16:creationId xmlns:a16="http://schemas.microsoft.com/office/drawing/2014/main" id="{81761BC7-DDFF-4846-B1CF-F09B42A25007}"/>
              </a:ext>
            </a:extLst>
          </p:cNvPr>
          <p:cNvSpPr>
            <a:spLocks noGrp="1"/>
          </p:cNvSpPr>
          <p:nvPr>
            <p:ph idx="1"/>
          </p:nvPr>
        </p:nvSpPr>
        <p:spPr>
          <a:xfrm>
            <a:off x="838200" y="3590600"/>
            <a:ext cx="6696452" cy="2433722"/>
          </a:xfrm>
        </p:spPr>
        <p:txBody>
          <a:bodyPr vert="horz" lIns="91440" tIns="45720" rIns="91440" bIns="45720" rtlCol="0">
            <a:normAutofit/>
          </a:bodyPr>
          <a:lstStyle/>
          <a:p>
            <a:endParaRPr lang="en-GB" sz="2000">
              <a:solidFill>
                <a:srgbClr val="FFFFFF"/>
              </a:solidFill>
            </a:endParaRPr>
          </a:p>
          <a:p>
            <a:endParaRPr lang="en-US" sz="2000" b="1">
              <a:solidFill>
                <a:srgbClr val="FFFFFF"/>
              </a:solidFill>
              <a:cs typeface="Calibri"/>
            </a:endParaRPr>
          </a:p>
          <a:p>
            <a:pPr marL="0" indent="0">
              <a:buNone/>
            </a:pPr>
            <a:r>
              <a:rPr lang="en-US" sz="2000">
                <a:solidFill>
                  <a:srgbClr val="FFFFFF"/>
                </a:solidFill>
              </a:rPr>
              <a:t>To </a:t>
            </a:r>
            <a:r>
              <a:rPr lang="en-GB" sz="2000">
                <a:solidFill>
                  <a:srgbClr val="FFFFFF"/>
                </a:solidFill>
              </a:rPr>
              <a:t>Investigate whether a timetabling application could assist with shift planning in a fast-food environment.</a:t>
            </a:r>
            <a:endParaRPr lang="en-GB" sz="2000">
              <a:solidFill>
                <a:srgbClr val="FFFFFF"/>
              </a:solidFill>
              <a:cs typeface="Calibri" panose="020F0502020204030204"/>
            </a:endParaRPr>
          </a:p>
          <a:p>
            <a:endParaRPr lang="en-US" sz="2000">
              <a:solidFill>
                <a:srgbClr val="FFFFFF"/>
              </a:solidFill>
            </a:endParaRPr>
          </a:p>
        </p:txBody>
      </p:sp>
    </p:spTree>
    <p:extLst>
      <p:ext uri="{BB962C8B-B14F-4D97-AF65-F5344CB8AC3E}">
        <p14:creationId xmlns:p14="http://schemas.microsoft.com/office/powerpoint/2010/main" val="37939376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sandwiches on the table">
            <a:extLst>
              <a:ext uri="{FF2B5EF4-FFF2-40B4-BE49-F238E27FC236}">
                <a16:creationId xmlns:a16="http://schemas.microsoft.com/office/drawing/2014/main" id="{5AC3881D-7D2F-5EFE-CD3A-E3E47F5AE41F}"/>
              </a:ext>
            </a:extLst>
          </p:cNvPr>
          <p:cNvPicPr>
            <a:picLocks noChangeAspect="1"/>
          </p:cNvPicPr>
          <p:nvPr/>
        </p:nvPicPr>
        <p:blipFill rotWithShape="1">
          <a:blip r:embed="rId2">
            <a:alphaModFix amt="60000"/>
          </a:blip>
          <a:srcRect t="4831" b="12813"/>
          <a:stretch/>
        </p:blipFill>
        <p:spPr>
          <a:xfrm>
            <a:off x="180975" y="182880"/>
            <a:ext cx="11823637" cy="6499784"/>
          </a:xfrm>
          <a:prstGeom prst="rect">
            <a:avLst/>
          </a:prstGeom>
        </p:spPr>
      </p:pic>
      <p:sp>
        <p:nvSpPr>
          <p:cNvPr id="2" name="Title 1">
            <a:extLst>
              <a:ext uri="{FF2B5EF4-FFF2-40B4-BE49-F238E27FC236}">
                <a16:creationId xmlns:a16="http://schemas.microsoft.com/office/drawing/2014/main" id="{214D14B8-27CD-624C-D12B-78688121C453}"/>
              </a:ext>
            </a:extLst>
          </p:cNvPr>
          <p:cNvSpPr>
            <a:spLocks noGrp="1"/>
          </p:cNvSpPr>
          <p:nvPr>
            <p:ph type="title"/>
          </p:nvPr>
        </p:nvSpPr>
        <p:spPr>
          <a:xfrm>
            <a:off x="838200" y="525195"/>
            <a:ext cx="10165218" cy="2806506"/>
          </a:xfrm>
        </p:spPr>
        <p:txBody>
          <a:bodyPr anchor="b">
            <a:normAutofit/>
          </a:bodyPr>
          <a:lstStyle/>
          <a:p>
            <a:r>
              <a:rPr lang="en-US" sz="4000">
                <a:solidFill>
                  <a:srgbClr val="FFFFFF"/>
                </a:solidFill>
                <a:cs typeface="Calibri Light"/>
              </a:rPr>
              <a:t>Objective 1 </a:t>
            </a:r>
            <a:endParaRPr lang="en-US" sz="4000">
              <a:solidFill>
                <a:srgbClr val="FFFFFF"/>
              </a:solidFill>
            </a:endParaRPr>
          </a:p>
        </p:txBody>
      </p:sp>
      <p:sp>
        <p:nvSpPr>
          <p:cNvPr id="3" name="Content Placeholder 2">
            <a:extLst>
              <a:ext uri="{FF2B5EF4-FFF2-40B4-BE49-F238E27FC236}">
                <a16:creationId xmlns:a16="http://schemas.microsoft.com/office/drawing/2014/main" id="{BC461DAF-F0D0-EC18-6DC6-FD74E2F3A64D}"/>
              </a:ext>
            </a:extLst>
          </p:cNvPr>
          <p:cNvSpPr>
            <a:spLocks noGrp="1"/>
          </p:cNvSpPr>
          <p:nvPr>
            <p:ph idx="1"/>
          </p:nvPr>
        </p:nvSpPr>
        <p:spPr>
          <a:xfrm>
            <a:off x="838200" y="3526300"/>
            <a:ext cx="10165218" cy="2588458"/>
          </a:xfrm>
        </p:spPr>
        <p:txBody>
          <a:bodyPr vert="horz" lIns="91440" tIns="45720" rIns="91440" bIns="45720" rtlCol="0">
            <a:normAutofit/>
          </a:bodyPr>
          <a:lstStyle/>
          <a:p>
            <a:r>
              <a:rPr lang="en-US" sz="2000">
                <a:solidFill>
                  <a:srgbClr val="FFFFFF"/>
                </a:solidFill>
                <a:ea typeface="+mn-lt"/>
                <a:cs typeface="+mn-lt"/>
              </a:rPr>
              <a:t>Research the culture of fast-food restaurant shift patterns</a:t>
            </a:r>
          </a:p>
        </p:txBody>
      </p:sp>
    </p:spTree>
    <p:extLst>
      <p:ext uri="{BB962C8B-B14F-4D97-AF65-F5344CB8AC3E}">
        <p14:creationId xmlns:p14="http://schemas.microsoft.com/office/powerpoint/2010/main" val="657354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descr="Three arrows on bullseye">
            <a:extLst>
              <a:ext uri="{FF2B5EF4-FFF2-40B4-BE49-F238E27FC236}">
                <a16:creationId xmlns:a16="http://schemas.microsoft.com/office/drawing/2014/main" id="{0362763C-0A01-2665-D4AF-820EB289E8FF}"/>
              </a:ext>
            </a:extLst>
          </p:cNvPr>
          <p:cNvPicPr>
            <a:picLocks noChangeAspect="1"/>
          </p:cNvPicPr>
          <p:nvPr/>
        </p:nvPicPr>
        <p:blipFill rotWithShape="1">
          <a:blip r:embed="rId2">
            <a:alphaModFix amt="25000"/>
          </a:blip>
          <a:srcRect t="14122"/>
          <a:stretch/>
        </p:blipFill>
        <p:spPr>
          <a:xfrm>
            <a:off x="20" y="10"/>
            <a:ext cx="12191980" cy="6857990"/>
          </a:xfrm>
          <a:prstGeom prst="rect">
            <a:avLst/>
          </a:prstGeom>
        </p:spPr>
      </p:pic>
      <p:sp>
        <p:nvSpPr>
          <p:cNvPr id="2" name="Title 1">
            <a:extLst>
              <a:ext uri="{FF2B5EF4-FFF2-40B4-BE49-F238E27FC236}">
                <a16:creationId xmlns:a16="http://schemas.microsoft.com/office/drawing/2014/main" id="{214D14B8-27CD-624C-D12B-78688121C453}"/>
              </a:ext>
            </a:extLst>
          </p:cNvPr>
          <p:cNvSpPr>
            <a:spLocks noGrp="1"/>
          </p:cNvSpPr>
          <p:nvPr>
            <p:ph type="title"/>
          </p:nvPr>
        </p:nvSpPr>
        <p:spPr>
          <a:xfrm>
            <a:off x="838200" y="2140021"/>
            <a:ext cx="6696445" cy="1325563"/>
          </a:xfrm>
        </p:spPr>
        <p:txBody>
          <a:bodyPr vert="horz" lIns="91440" tIns="45720" rIns="91440" bIns="45720" rtlCol="0">
            <a:normAutofit/>
          </a:bodyPr>
          <a:lstStyle/>
          <a:p>
            <a:r>
              <a:rPr lang="en-US" sz="4000">
                <a:solidFill>
                  <a:srgbClr val="FFFFFF"/>
                </a:solidFill>
              </a:rPr>
              <a:t>Objective 2</a:t>
            </a:r>
          </a:p>
        </p:txBody>
      </p:sp>
      <p:sp>
        <p:nvSpPr>
          <p:cNvPr id="3" name="Content Placeholder 2">
            <a:extLst>
              <a:ext uri="{FF2B5EF4-FFF2-40B4-BE49-F238E27FC236}">
                <a16:creationId xmlns:a16="http://schemas.microsoft.com/office/drawing/2014/main" id="{BC461DAF-F0D0-EC18-6DC6-FD74E2F3A64D}"/>
              </a:ext>
            </a:extLst>
          </p:cNvPr>
          <p:cNvSpPr>
            <a:spLocks noGrp="1"/>
          </p:cNvSpPr>
          <p:nvPr>
            <p:ph idx="1"/>
          </p:nvPr>
        </p:nvSpPr>
        <p:spPr>
          <a:xfrm>
            <a:off x="838200" y="3590600"/>
            <a:ext cx="6696452" cy="2433722"/>
          </a:xfrm>
        </p:spPr>
        <p:txBody>
          <a:bodyPr vert="horz" lIns="91440" tIns="45720" rIns="91440" bIns="45720" rtlCol="0">
            <a:normAutofit/>
          </a:bodyPr>
          <a:lstStyle/>
          <a:p>
            <a:pPr marL="0" indent="0">
              <a:buNone/>
            </a:pPr>
            <a:r>
              <a:rPr lang="en-US" sz="2000">
                <a:solidFill>
                  <a:srgbClr val="FFFFFF"/>
                </a:solidFill>
              </a:rPr>
              <a:t>Determine how a solution could improve these.</a:t>
            </a:r>
          </a:p>
        </p:txBody>
      </p:sp>
    </p:spTree>
    <p:extLst>
      <p:ext uri="{BB962C8B-B14F-4D97-AF65-F5344CB8AC3E}">
        <p14:creationId xmlns:p14="http://schemas.microsoft.com/office/powerpoint/2010/main" val="351172998"/>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gled shot of pen on a graph">
            <a:extLst>
              <a:ext uri="{FF2B5EF4-FFF2-40B4-BE49-F238E27FC236}">
                <a16:creationId xmlns:a16="http://schemas.microsoft.com/office/drawing/2014/main" id="{454D7E9C-8EBB-EC76-C5DC-0E80117E6130}"/>
              </a:ext>
            </a:extLst>
          </p:cNvPr>
          <p:cNvPicPr>
            <a:picLocks noChangeAspect="1"/>
          </p:cNvPicPr>
          <p:nvPr/>
        </p:nvPicPr>
        <p:blipFill rotWithShape="1">
          <a:blip r:embed="rId2">
            <a:alphaModFix amt="25000"/>
          </a:blip>
          <a:srcRect t="8600" b="7130"/>
          <a:stretch/>
        </p:blipFill>
        <p:spPr>
          <a:xfrm>
            <a:off x="20" y="10"/>
            <a:ext cx="12191980" cy="6857990"/>
          </a:xfrm>
          <a:prstGeom prst="rect">
            <a:avLst/>
          </a:prstGeom>
        </p:spPr>
      </p:pic>
      <p:sp>
        <p:nvSpPr>
          <p:cNvPr id="2" name="Title 1">
            <a:extLst>
              <a:ext uri="{FF2B5EF4-FFF2-40B4-BE49-F238E27FC236}">
                <a16:creationId xmlns:a16="http://schemas.microsoft.com/office/drawing/2014/main" id="{214D14B8-27CD-624C-D12B-78688121C453}"/>
              </a:ext>
            </a:extLst>
          </p:cNvPr>
          <p:cNvSpPr>
            <a:spLocks noGrp="1"/>
          </p:cNvSpPr>
          <p:nvPr>
            <p:ph type="title"/>
          </p:nvPr>
        </p:nvSpPr>
        <p:spPr>
          <a:xfrm>
            <a:off x="838200" y="2140021"/>
            <a:ext cx="6696445" cy="1325563"/>
          </a:xfrm>
        </p:spPr>
        <p:txBody>
          <a:bodyPr vert="horz" lIns="91440" tIns="45720" rIns="91440" bIns="45720" rtlCol="0">
            <a:normAutofit/>
          </a:bodyPr>
          <a:lstStyle/>
          <a:p>
            <a:r>
              <a:rPr lang="en-US" sz="4000">
                <a:solidFill>
                  <a:srgbClr val="FFFFFF"/>
                </a:solidFill>
              </a:rPr>
              <a:t>Objective 3</a:t>
            </a:r>
          </a:p>
        </p:txBody>
      </p:sp>
      <p:sp>
        <p:nvSpPr>
          <p:cNvPr id="3" name="Content Placeholder 2">
            <a:extLst>
              <a:ext uri="{FF2B5EF4-FFF2-40B4-BE49-F238E27FC236}">
                <a16:creationId xmlns:a16="http://schemas.microsoft.com/office/drawing/2014/main" id="{BC461DAF-F0D0-EC18-6DC6-FD74E2F3A64D}"/>
              </a:ext>
            </a:extLst>
          </p:cNvPr>
          <p:cNvSpPr>
            <a:spLocks noGrp="1"/>
          </p:cNvSpPr>
          <p:nvPr>
            <p:ph idx="1"/>
          </p:nvPr>
        </p:nvSpPr>
        <p:spPr>
          <a:xfrm>
            <a:off x="838200" y="3590600"/>
            <a:ext cx="6696452" cy="2433722"/>
          </a:xfrm>
        </p:spPr>
        <p:txBody>
          <a:bodyPr vert="horz" lIns="91440" tIns="45720" rIns="91440" bIns="45720" rtlCol="0">
            <a:normAutofit/>
          </a:bodyPr>
          <a:lstStyle/>
          <a:p>
            <a:pPr marL="0" indent="0">
              <a:buNone/>
            </a:pPr>
            <a:r>
              <a:rPr lang="en-US" sz="2000">
                <a:solidFill>
                  <a:srgbClr val="FFFFFF"/>
                </a:solidFill>
              </a:rPr>
              <a:t>Determine the variables needed to create an effective scheduling application.</a:t>
            </a:r>
          </a:p>
        </p:txBody>
      </p:sp>
    </p:spTree>
    <p:extLst>
      <p:ext uri="{BB962C8B-B14F-4D97-AF65-F5344CB8AC3E}">
        <p14:creationId xmlns:p14="http://schemas.microsoft.com/office/powerpoint/2010/main" val="406814470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180478C9-1232-11C3-6783-8BDB4B302D30}"/>
              </a:ext>
            </a:extLst>
          </p:cNvPr>
          <p:cNvPicPr>
            <a:picLocks noChangeAspect="1"/>
          </p:cNvPicPr>
          <p:nvPr/>
        </p:nvPicPr>
        <p:blipFill rotWithShape="1">
          <a:blip r:embed="rId2">
            <a:alphaModFix amt="25000"/>
          </a:blip>
          <a:srcRect t="7787"/>
          <a:stretch/>
        </p:blipFill>
        <p:spPr>
          <a:xfrm>
            <a:off x="20" y="-1"/>
            <a:ext cx="12191980" cy="6858001"/>
          </a:xfrm>
          <a:prstGeom prst="rect">
            <a:avLst/>
          </a:prstGeom>
        </p:spPr>
      </p:pic>
      <p:sp>
        <p:nvSpPr>
          <p:cNvPr id="2" name="Title 1">
            <a:extLst>
              <a:ext uri="{FF2B5EF4-FFF2-40B4-BE49-F238E27FC236}">
                <a16:creationId xmlns:a16="http://schemas.microsoft.com/office/drawing/2014/main" id="{55F44367-D03A-EB7E-9E53-CCB417D1113E}"/>
              </a:ext>
            </a:extLst>
          </p:cNvPr>
          <p:cNvSpPr>
            <a:spLocks noGrp="1"/>
          </p:cNvSpPr>
          <p:nvPr>
            <p:ph type="title"/>
          </p:nvPr>
        </p:nvSpPr>
        <p:spPr>
          <a:xfrm>
            <a:off x="838200" y="2140021"/>
            <a:ext cx="6696445" cy="1325563"/>
          </a:xfrm>
        </p:spPr>
        <p:txBody>
          <a:bodyPr>
            <a:normAutofit/>
          </a:bodyPr>
          <a:lstStyle/>
          <a:p>
            <a:r>
              <a:rPr lang="en-US" sz="4000">
                <a:solidFill>
                  <a:srgbClr val="FFFFFF"/>
                </a:solidFill>
                <a:cs typeface="Calibri Light"/>
              </a:rPr>
              <a:t>Objective 4 </a:t>
            </a:r>
            <a:endParaRPr lang="en-US" sz="4000">
              <a:solidFill>
                <a:srgbClr val="FFFFFF"/>
              </a:solidFill>
            </a:endParaRPr>
          </a:p>
        </p:txBody>
      </p:sp>
      <p:sp>
        <p:nvSpPr>
          <p:cNvPr id="3" name="Content Placeholder 2">
            <a:extLst>
              <a:ext uri="{FF2B5EF4-FFF2-40B4-BE49-F238E27FC236}">
                <a16:creationId xmlns:a16="http://schemas.microsoft.com/office/drawing/2014/main" id="{E1EBF60D-CDC9-0E20-CF5F-EDA6A48D732E}"/>
              </a:ext>
            </a:extLst>
          </p:cNvPr>
          <p:cNvSpPr>
            <a:spLocks noGrp="1"/>
          </p:cNvSpPr>
          <p:nvPr>
            <p:ph idx="1"/>
          </p:nvPr>
        </p:nvSpPr>
        <p:spPr>
          <a:xfrm>
            <a:off x="838200" y="3590600"/>
            <a:ext cx="6696452" cy="2433722"/>
          </a:xfrm>
        </p:spPr>
        <p:txBody>
          <a:bodyPr vert="horz" lIns="91440" tIns="45720" rIns="91440" bIns="45720" rtlCol="0">
            <a:normAutofit/>
          </a:bodyPr>
          <a:lstStyle/>
          <a:p>
            <a:r>
              <a:rPr lang="en-US" sz="2000">
                <a:solidFill>
                  <a:srgbClr val="FFFFFF"/>
                </a:solidFill>
                <a:ea typeface="+mn-lt"/>
                <a:cs typeface="+mn-lt"/>
              </a:rPr>
              <a:t>Investigate technology platforms to determine what will be the most effective in developing a suitable solution to the problem.</a:t>
            </a:r>
            <a:endParaRPr lang="en-US" sz="2000">
              <a:solidFill>
                <a:srgbClr val="FFFFFF"/>
              </a:solidFill>
            </a:endParaRPr>
          </a:p>
        </p:txBody>
      </p:sp>
    </p:spTree>
    <p:extLst>
      <p:ext uri="{BB962C8B-B14F-4D97-AF65-F5344CB8AC3E}">
        <p14:creationId xmlns:p14="http://schemas.microsoft.com/office/powerpoint/2010/main" val="3846241043"/>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cubes connected with black lines">
            <a:extLst>
              <a:ext uri="{FF2B5EF4-FFF2-40B4-BE49-F238E27FC236}">
                <a16:creationId xmlns:a16="http://schemas.microsoft.com/office/drawing/2014/main" id="{68551773-B021-48AF-BD12-4A845CD807E7}"/>
              </a:ext>
            </a:extLst>
          </p:cNvPr>
          <p:cNvPicPr>
            <a:picLocks noChangeAspect="1"/>
          </p:cNvPicPr>
          <p:nvPr/>
        </p:nvPicPr>
        <p:blipFill rotWithShape="1">
          <a:blip r:embed="rId2">
            <a:alphaModFix amt="25000"/>
          </a:blip>
          <a:srcRect t="14721" b="10279"/>
          <a:stretch/>
        </p:blipFill>
        <p:spPr>
          <a:xfrm>
            <a:off x="20" y="1"/>
            <a:ext cx="12191980" cy="6857999"/>
          </a:xfrm>
          <a:prstGeom prst="rect">
            <a:avLst/>
          </a:prstGeom>
        </p:spPr>
      </p:pic>
      <p:sp>
        <p:nvSpPr>
          <p:cNvPr id="2" name="Title 1">
            <a:extLst>
              <a:ext uri="{FF2B5EF4-FFF2-40B4-BE49-F238E27FC236}">
                <a16:creationId xmlns:a16="http://schemas.microsoft.com/office/drawing/2014/main" id="{55F44367-D03A-EB7E-9E53-CCB417D1113E}"/>
              </a:ext>
            </a:extLst>
          </p:cNvPr>
          <p:cNvSpPr>
            <a:spLocks noGrp="1"/>
          </p:cNvSpPr>
          <p:nvPr>
            <p:ph type="title"/>
          </p:nvPr>
        </p:nvSpPr>
        <p:spPr>
          <a:xfrm>
            <a:off x="838200" y="2140021"/>
            <a:ext cx="6696445" cy="1325563"/>
          </a:xfrm>
        </p:spPr>
        <p:txBody>
          <a:bodyPr vert="horz" lIns="91440" tIns="45720" rIns="91440" bIns="45720" rtlCol="0">
            <a:normAutofit/>
          </a:bodyPr>
          <a:lstStyle/>
          <a:p>
            <a:r>
              <a:rPr lang="en-US" sz="4000">
                <a:solidFill>
                  <a:srgbClr val="FFFFFF"/>
                </a:solidFill>
              </a:rPr>
              <a:t>Objective 5 </a:t>
            </a:r>
          </a:p>
        </p:txBody>
      </p:sp>
      <p:sp>
        <p:nvSpPr>
          <p:cNvPr id="3" name="Content Placeholder 2">
            <a:extLst>
              <a:ext uri="{FF2B5EF4-FFF2-40B4-BE49-F238E27FC236}">
                <a16:creationId xmlns:a16="http://schemas.microsoft.com/office/drawing/2014/main" id="{E1EBF60D-CDC9-0E20-CF5F-EDA6A48D732E}"/>
              </a:ext>
            </a:extLst>
          </p:cNvPr>
          <p:cNvSpPr>
            <a:spLocks noGrp="1"/>
          </p:cNvSpPr>
          <p:nvPr>
            <p:ph idx="1"/>
          </p:nvPr>
        </p:nvSpPr>
        <p:spPr>
          <a:xfrm>
            <a:off x="838200" y="3590600"/>
            <a:ext cx="6696452" cy="2433722"/>
          </a:xfrm>
        </p:spPr>
        <p:txBody>
          <a:bodyPr vert="horz" lIns="91440" tIns="45720" rIns="91440" bIns="45720" rtlCol="0">
            <a:normAutofit/>
          </a:bodyPr>
          <a:lstStyle/>
          <a:p>
            <a:pPr marL="0" indent="0">
              <a:buNone/>
            </a:pPr>
            <a:r>
              <a:rPr lang="en-US" sz="2000">
                <a:solidFill>
                  <a:srgbClr val="FFFFFF"/>
                </a:solidFill>
              </a:rPr>
              <a:t>Design a suitable database application solution.</a:t>
            </a:r>
          </a:p>
        </p:txBody>
      </p:sp>
    </p:spTree>
    <p:extLst>
      <p:ext uri="{BB962C8B-B14F-4D97-AF65-F5344CB8AC3E}">
        <p14:creationId xmlns:p14="http://schemas.microsoft.com/office/powerpoint/2010/main" val="2098689132"/>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ox skeletons">
            <a:extLst>
              <a:ext uri="{FF2B5EF4-FFF2-40B4-BE49-F238E27FC236}">
                <a16:creationId xmlns:a16="http://schemas.microsoft.com/office/drawing/2014/main" id="{F82E2945-5635-C38A-8787-883E0F6B1427}"/>
              </a:ext>
            </a:extLst>
          </p:cNvPr>
          <p:cNvPicPr>
            <a:picLocks noChangeAspect="1"/>
          </p:cNvPicPr>
          <p:nvPr/>
        </p:nvPicPr>
        <p:blipFill rotWithShape="1">
          <a:blip r:embed="rId2">
            <a:alphaModFix amt="25000"/>
          </a:blip>
          <a:srcRect t="7970" b="7760"/>
          <a:stretch/>
        </p:blipFill>
        <p:spPr>
          <a:xfrm>
            <a:off x="20" y="-1"/>
            <a:ext cx="12191980" cy="6858001"/>
          </a:xfrm>
          <a:prstGeom prst="rect">
            <a:avLst/>
          </a:prstGeom>
        </p:spPr>
      </p:pic>
      <p:sp>
        <p:nvSpPr>
          <p:cNvPr id="2" name="Title 1">
            <a:extLst>
              <a:ext uri="{FF2B5EF4-FFF2-40B4-BE49-F238E27FC236}">
                <a16:creationId xmlns:a16="http://schemas.microsoft.com/office/drawing/2014/main" id="{55F44367-D03A-EB7E-9E53-CCB417D1113E}"/>
              </a:ext>
            </a:extLst>
          </p:cNvPr>
          <p:cNvSpPr>
            <a:spLocks noGrp="1"/>
          </p:cNvSpPr>
          <p:nvPr>
            <p:ph type="title"/>
          </p:nvPr>
        </p:nvSpPr>
        <p:spPr>
          <a:xfrm>
            <a:off x="838200" y="2140021"/>
            <a:ext cx="6696445" cy="1325563"/>
          </a:xfrm>
        </p:spPr>
        <p:txBody>
          <a:bodyPr>
            <a:normAutofit/>
          </a:bodyPr>
          <a:lstStyle/>
          <a:p>
            <a:r>
              <a:rPr lang="en-US" sz="4000">
                <a:solidFill>
                  <a:srgbClr val="FFFFFF"/>
                </a:solidFill>
                <a:cs typeface="Calibri Light"/>
              </a:rPr>
              <a:t>Objective 6 </a:t>
            </a:r>
            <a:endParaRPr lang="en-US" sz="4000">
              <a:solidFill>
                <a:srgbClr val="FFFFFF"/>
              </a:solidFill>
            </a:endParaRPr>
          </a:p>
        </p:txBody>
      </p:sp>
      <p:sp>
        <p:nvSpPr>
          <p:cNvPr id="3" name="Content Placeholder 2">
            <a:extLst>
              <a:ext uri="{FF2B5EF4-FFF2-40B4-BE49-F238E27FC236}">
                <a16:creationId xmlns:a16="http://schemas.microsoft.com/office/drawing/2014/main" id="{E1EBF60D-CDC9-0E20-CF5F-EDA6A48D732E}"/>
              </a:ext>
            </a:extLst>
          </p:cNvPr>
          <p:cNvSpPr>
            <a:spLocks noGrp="1"/>
          </p:cNvSpPr>
          <p:nvPr>
            <p:ph idx="1"/>
          </p:nvPr>
        </p:nvSpPr>
        <p:spPr>
          <a:xfrm>
            <a:off x="838200" y="3590600"/>
            <a:ext cx="6696452" cy="2433722"/>
          </a:xfrm>
        </p:spPr>
        <p:txBody>
          <a:bodyPr vert="horz" lIns="91440" tIns="45720" rIns="91440" bIns="45720" rtlCol="0">
            <a:normAutofit/>
          </a:bodyPr>
          <a:lstStyle/>
          <a:p>
            <a:r>
              <a:rPr lang="en-US" sz="2000">
                <a:solidFill>
                  <a:srgbClr val="FFFFFF"/>
                </a:solidFill>
                <a:ea typeface="+mn-lt"/>
                <a:cs typeface="+mn-lt"/>
              </a:rPr>
              <a:t>Develop the database application using fictional employee data and assigning priorities to variables.</a:t>
            </a:r>
          </a:p>
        </p:txBody>
      </p:sp>
    </p:spTree>
    <p:extLst>
      <p:ext uri="{BB962C8B-B14F-4D97-AF65-F5344CB8AC3E}">
        <p14:creationId xmlns:p14="http://schemas.microsoft.com/office/powerpoint/2010/main" val="2036458738"/>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Hologram from iPad">
            <a:extLst>
              <a:ext uri="{FF2B5EF4-FFF2-40B4-BE49-F238E27FC236}">
                <a16:creationId xmlns:a16="http://schemas.microsoft.com/office/drawing/2014/main" id="{6F2ACFE3-C99B-211C-43DD-11DB2D37865B}"/>
              </a:ext>
            </a:extLst>
          </p:cNvPr>
          <p:cNvPicPr>
            <a:picLocks noChangeAspect="1"/>
          </p:cNvPicPr>
          <p:nvPr/>
        </p:nvPicPr>
        <p:blipFill rotWithShape="1">
          <a:blip r:embed="rId2">
            <a:alphaModFix amt="25000"/>
          </a:blip>
          <a:srcRect t="7279" b="8451"/>
          <a:stretch/>
        </p:blipFill>
        <p:spPr>
          <a:xfrm>
            <a:off x="20" y="-1"/>
            <a:ext cx="12191980" cy="6858001"/>
          </a:xfrm>
          <a:prstGeom prst="rect">
            <a:avLst/>
          </a:prstGeom>
        </p:spPr>
      </p:pic>
      <p:sp>
        <p:nvSpPr>
          <p:cNvPr id="2" name="Title 1">
            <a:extLst>
              <a:ext uri="{FF2B5EF4-FFF2-40B4-BE49-F238E27FC236}">
                <a16:creationId xmlns:a16="http://schemas.microsoft.com/office/drawing/2014/main" id="{55F44367-D03A-EB7E-9E53-CCB417D1113E}"/>
              </a:ext>
            </a:extLst>
          </p:cNvPr>
          <p:cNvSpPr>
            <a:spLocks noGrp="1"/>
          </p:cNvSpPr>
          <p:nvPr>
            <p:ph type="title"/>
          </p:nvPr>
        </p:nvSpPr>
        <p:spPr>
          <a:xfrm>
            <a:off x="838200" y="2140021"/>
            <a:ext cx="6696445" cy="1325563"/>
          </a:xfrm>
        </p:spPr>
        <p:txBody>
          <a:bodyPr>
            <a:normAutofit/>
          </a:bodyPr>
          <a:lstStyle/>
          <a:p>
            <a:r>
              <a:rPr lang="en-US" sz="4000">
                <a:solidFill>
                  <a:srgbClr val="FFFFFF"/>
                </a:solidFill>
                <a:cs typeface="Calibri Light"/>
              </a:rPr>
              <a:t>Objective 7 </a:t>
            </a:r>
            <a:endParaRPr lang="en-US" sz="4000">
              <a:solidFill>
                <a:srgbClr val="FFFFFF"/>
              </a:solidFill>
            </a:endParaRPr>
          </a:p>
        </p:txBody>
      </p:sp>
      <p:sp>
        <p:nvSpPr>
          <p:cNvPr id="3" name="Content Placeholder 2">
            <a:extLst>
              <a:ext uri="{FF2B5EF4-FFF2-40B4-BE49-F238E27FC236}">
                <a16:creationId xmlns:a16="http://schemas.microsoft.com/office/drawing/2014/main" id="{E1EBF60D-CDC9-0E20-CF5F-EDA6A48D732E}"/>
              </a:ext>
            </a:extLst>
          </p:cNvPr>
          <p:cNvSpPr>
            <a:spLocks noGrp="1"/>
          </p:cNvSpPr>
          <p:nvPr>
            <p:ph idx="1"/>
          </p:nvPr>
        </p:nvSpPr>
        <p:spPr>
          <a:xfrm>
            <a:off x="838200" y="3590600"/>
            <a:ext cx="6696452" cy="2433722"/>
          </a:xfrm>
        </p:spPr>
        <p:txBody>
          <a:bodyPr vert="horz" lIns="91440" tIns="45720" rIns="91440" bIns="45720" rtlCol="0">
            <a:normAutofit/>
          </a:bodyPr>
          <a:lstStyle/>
          <a:p>
            <a:r>
              <a:rPr lang="en-US" sz="2000">
                <a:solidFill>
                  <a:srgbClr val="FFFFFF"/>
                </a:solidFill>
                <a:ea typeface="+mn-lt"/>
                <a:cs typeface="+mn-lt"/>
              </a:rPr>
              <a:t>Use the database application to generate a daily schedule that evenly distributes employees over different areas</a:t>
            </a:r>
          </a:p>
        </p:txBody>
      </p:sp>
    </p:spTree>
    <p:extLst>
      <p:ext uri="{BB962C8B-B14F-4D97-AF65-F5344CB8AC3E}">
        <p14:creationId xmlns:p14="http://schemas.microsoft.com/office/powerpoint/2010/main" val="2246692818"/>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stairs design">
            <a:extLst>
              <a:ext uri="{FF2B5EF4-FFF2-40B4-BE49-F238E27FC236}">
                <a16:creationId xmlns:a16="http://schemas.microsoft.com/office/drawing/2014/main" id="{EDF88ABF-C7B8-E4DF-CEFA-64B9AFAFC925}"/>
              </a:ext>
            </a:extLst>
          </p:cNvPr>
          <p:cNvPicPr>
            <a:picLocks noChangeAspect="1"/>
          </p:cNvPicPr>
          <p:nvPr/>
        </p:nvPicPr>
        <p:blipFill rotWithShape="1">
          <a:blip r:embed="rId2">
            <a:alphaModFix amt="25000"/>
          </a:blip>
          <a:srcRect t="17046" b="7954"/>
          <a:stretch/>
        </p:blipFill>
        <p:spPr>
          <a:xfrm>
            <a:off x="20" y="-1"/>
            <a:ext cx="12191980" cy="6858001"/>
          </a:xfrm>
          <a:prstGeom prst="rect">
            <a:avLst/>
          </a:prstGeom>
        </p:spPr>
      </p:pic>
      <p:sp>
        <p:nvSpPr>
          <p:cNvPr id="2" name="Title 1">
            <a:extLst>
              <a:ext uri="{FF2B5EF4-FFF2-40B4-BE49-F238E27FC236}">
                <a16:creationId xmlns:a16="http://schemas.microsoft.com/office/drawing/2014/main" id="{55F44367-D03A-EB7E-9E53-CCB417D1113E}"/>
              </a:ext>
            </a:extLst>
          </p:cNvPr>
          <p:cNvSpPr>
            <a:spLocks noGrp="1"/>
          </p:cNvSpPr>
          <p:nvPr>
            <p:ph type="title"/>
          </p:nvPr>
        </p:nvSpPr>
        <p:spPr>
          <a:xfrm>
            <a:off x="838200" y="2140021"/>
            <a:ext cx="6696445" cy="1325563"/>
          </a:xfrm>
        </p:spPr>
        <p:txBody>
          <a:bodyPr>
            <a:normAutofit/>
          </a:bodyPr>
          <a:lstStyle/>
          <a:p>
            <a:r>
              <a:rPr lang="en-US" sz="4000">
                <a:solidFill>
                  <a:srgbClr val="FFFFFF"/>
                </a:solidFill>
                <a:cs typeface="Calibri Light"/>
              </a:rPr>
              <a:t>Objective 8 </a:t>
            </a:r>
            <a:endParaRPr lang="en-US" sz="4000">
              <a:solidFill>
                <a:srgbClr val="FFFFFF"/>
              </a:solidFill>
            </a:endParaRPr>
          </a:p>
        </p:txBody>
      </p:sp>
      <p:sp>
        <p:nvSpPr>
          <p:cNvPr id="3" name="Content Placeholder 2">
            <a:extLst>
              <a:ext uri="{FF2B5EF4-FFF2-40B4-BE49-F238E27FC236}">
                <a16:creationId xmlns:a16="http://schemas.microsoft.com/office/drawing/2014/main" id="{E1EBF60D-CDC9-0E20-CF5F-EDA6A48D732E}"/>
              </a:ext>
            </a:extLst>
          </p:cNvPr>
          <p:cNvSpPr>
            <a:spLocks noGrp="1"/>
          </p:cNvSpPr>
          <p:nvPr>
            <p:ph idx="1"/>
          </p:nvPr>
        </p:nvSpPr>
        <p:spPr>
          <a:xfrm>
            <a:off x="838200" y="3590600"/>
            <a:ext cx="6696452" cy="2433722"/>
          </a:xfrm>
        </p:spPr>
        <p:txBody>
          <a:bodyPr vert="horz" lIns="91440" tIns="45720" rIns="91440" bIns="45720" rtlCol="0">
            <a:normAutofit/>
          </a:bodyPr>
          <a:lstStyle/>
          <a:p>
            <a:r>
              <a:rPr lang="en-GB" sz="2000">
                <a:solidFill>
                  <a:srgbClr val="FFFFFF"/>
                </a:solidFill>
                <a:ea typeface="+mn-lt"/>
                <a:cs typeface="+mn-lt"/>
              </a:rPr>
              <a:t>Measure the success of the application through employee satisfaction of both management and staff, as well as comparing before and after sales statistics.</a:t>
            </a:r>
            <a:endParaRPr lang="en-US" sz="2000">
              <a:solidFill>
                <a:srgbClr val="FFFFFF"/>
              </a:solidFill>
              <a:ea typeface="+mn-lt"/>
              <a:cs typeface="+mn-lt"/>
            </a:endParaRPr>
          </a:p>
        </p:txBody>
      </p:sp>
    </p:spTree>
    <p:extLst>
      <p:ext uri="{BB962C8B-B14F-4D97-AF65-F5344CB8AC3E}">
        <p14:creationId xmlns:p14="http://schemas.microsoft.com/office/powerpoint/2010/main" val="737188044"/>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mera lens close up">
            <a:extLst>
              <a:ext uri="{FF2B5EF4-FFF2-40B4-BE49-F238E27FC236}">
                <a16:creationId xmlns:a16="http://schemas.microsoft.com/office/drawing/2014/main" id="{67DCFCF8-CB02-8C95-A978-3C47FFFDDCA3}"/>
              </a:ext>
            </a:extLst>
          </p:cNvPr>
          <p:cNvPicPr>
            <a:picLocks noChangeAspect="1"/>
          </p:cNvPicPr>
          <p:nvPr/>
        </p:nvPicPr>
        <p:blipFill rotWithShape="1">
          <a:blip r:embed="rId2">
            <a:alphaModFix amt="25000"/>
          </a:blip>
          <a:srcRect t="15730"/>
          <a:stretch/>
        </p:blipFill>
        <p:spPr>
          <a:xfrm>
            <a:off x="20" y="-1"/>
            <a:ext cx="12191980" cy="6858001"/>
          </a:xfrm>
          <a:prstGeom prst="rect">
            <a:avLst/>
          </a:prstGeom>
        </p:spPr>
      </p:pic>
      <p:sp>
        <p:nvSpPr>
          <p:cNvPr id="2" name="Title 1">
            <a:extLst>
              <a:ext uri="{FF2B5EF4-FFF2-40B4-BE49-F238E27FC236}">
                <a16:creationId xmlns:a16="http://schemas.microsoft.com/office/drawing/2014/main" id="{B54DFEFF-2DF7-561F-3B9B-E7C3833EC148}"/>
              </a:ext>
            </a:extLst>
          </p:cNvPr>
          <p:cNvSpPr>
            <a:spLocks noGrp="1"/>
          </p:cNvSpPr>
          <p:nvPr>
            <p:ph type="title"/>
          </p:nvPr>
        </p:nvSpPr>
        <p:spPr>
          <a:xfrm>
            <a:off x="838200" y="2140021"/>
            <a:ext cx="6696445" cy="1325563"/>
          </a:xfrm>
        </p:spPr>
        <p:txBody>
          <a:bodyPr>
            <a:normAutofit/>
          </a:bodyPr>
          <a:lstStyle/>
          <a:p>
            <a:r>
              <a:rPr lang="en-US" sz="4000">
                <a:solidFill>
                  <a:srgbClr val="FFFFFF"/>
                </a:solidFill>
                <a:cs typeface="Calibri Light"/>
              </a:rPr>
              <a:t>Objective 9</a:t>
            </a:r>
            <a:endParaRPr lang="en-US" sz="4000">
              <a:solidFill>
                <a:srgbClr val="FFFFFF"/>
              </a:solidFill>
            </a:endParaRPr>
          </a:p>
        </p:txBody>
      </p:sp>
      <p:sp>
        <p:nvSpPr>
          <p:cNvPr id="3" name="Content Placeholder 2">
            <a:extLst>
              <a:ext uri="{FF2B5EF4-FFF2-40B4-BE49-F238E27FC236}">
                <a16:creationId xmlns:a16="http://schemas.microsoft.com/office/drawing/2014/main" id="{2EAC8D39-C2C7-AC1A-26BD-B432D41EA04F}"/>
              </a:ext>
            </a:extLst>
          </p:cNvPr>
          <p:cNvSpPr>
            <a:spLocks noGrp="1"/>
          </p:cNvSpPr>
          <p:nvPr>
            <p:ph idx="1"/>
          </p:nvPr>
        </p:nvSpPr>
        <p:spPr>
          <a:xfrm>
            <a:off x="838200" y="3590600"/>
            <a:ext cx="6696452" cy="2433722"/>
          </a:xfrm>
        </p:spPr>
        <p:txBody>
          <a:bodyPr vert="horz" lIns="91440" tIns="45720" rIns="91440" bIns="45720" rtlCol="0">
            <a:normAutofit/>
          </a:bodyPr>
          <a:lstStyle/>
          <a:p>
            <a:endParaRPr lang="en-US" sz="2000">
              <a:solidFill>
                <a:srgbClr val="FFFFFF"/>
              </a:solidFill>
            </a:endParaRPr>
          </a:p>
          <a:p>
            <a:r>
              <a:rPr lang="en-US" sz="2000">
                <a:solidFill>
                  <a:srgbClr val="FFFFFF"/>
                </a:solidFill>
                <a:cs typeface="Calibri"/>
              </a:rPr>
              <a:t>Reflect on the conclusion of the project and discuss and critique the findings </a:t>
            </a:r>
          </a:p>
        </p:txBody>
      </p:sp>
    </p:spTree>
    <p:extLst>
      <p:ext uri="{BB962C8B-B14F-4D97-AF65-F5344CB8AC3E}">
        <p14:creationId xmlns:p14="http://schemas.microsoft.com/office/powerpoint/2010/main" val="1029194402"/>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2C974-6661-D634-E1CB-A19BC7641D40}"/>
              </a:ext>
            </a:extLst>
          </p:cNvPr>
          <p:cNvSpPr>
            <a:spLocks noGrp="1"/>
          </p:cNvSpPr>
          <p:nvPr>
            <p:ph type="title"/>
          </p:nvPr>
        </p:nvSpPr>
        <p:spPr>
          <a:xfrm>
            <a:off x="1524000" y="1122362"/>
            <a:ext cx="9144000" cy="2840037"/>
          </a:xfrm>
        </p:spPr>
        <p:txBody>
          <a:bodyPr vert="horz" lIns="91440" tIns="45720" rIns="91440" bIns="45720" rtlCol="0" anchor="b">
            <a:normAutofit/>
          </a:bodyPr>
          <a:lstStyle/>
          <a:p>
            <a:pPr algn="ctr"/>
            <a:r>
              <a:rPr lang="en-US" sz="5800" kern="1200">
                <a:solidFill>
                  <a:schemeClr val="tx1"/>
                </a:solidFill>
                <a:latin typeface="+mj-lt"/>
                <a:ea typeface="+mj-ea"/>
                <a:cs typeface="+mj-cs"/>
              </a:rPr>
              <a:t>Research Methodologies </a:t>
            </a:r>
          </a:p>
        </p:txBody>
      </p:sp>
      <p:cxnSp>
        <p:nvCxnSpPr>
          <p:cNvPr id="30" name="Straight Connector 29">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5096829"/>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2E87162F-2C78-E602-CF43-47CAEBCE053D}"/>
              </a:ext>
            </a:extLst>
          </p:cNvPr>
          <p:cNvPicPr>
            <a:picLocks noChangeAspect="1"/>
          </p:cNvPicPr>
          <p:nvPr/>
        </p:nvPicPr>
        <p:blipFill rotWithShape="1">
          <a:blip r:embed="rId3">
            <a:alphaModFix amt="60000"/>
          </a:blip>
          <a:srcRect t="1986" b="15657"/>
          <a:stretch/>
        </p:blipFill>
        <p:spPr>
          <a:xfrm>
            <a:off x="180975" y="182880"/>
            <a:ext cx="11823637" cy="6499784"/>
          </a:xfrm>
          <a:prstGeom prst="rect">
            <a:avLst/>
          </a:prstGeom>
        </p:spPr>
      </p:pic>
      <p:sp>
        <p:nvSpPr>
          <p:cNvPr id="2" name="Title 1">
            <a:extLst>
              <a:ext uri="{FF2B5EF4-FFF2-40B4-BE49-F238E27FC236}">
                <a16:creationId xmlns:a16="http://schemas.microsoft.com/office/drawing/2014/main" id="{EF3FBBC3-DBEE-1296-D46D-EFD2D286D4ED}"/>
              </a:ext>
            </a:extLst>
          </p:cNvPr>
          <p:cNvSpPr>
            <a:spLocks noGrp="1"/>
          </p:cNvSpPr>
          <p:nvPr>
            <p:ph type="title"/>
          </p:nvPr>
        </p:nvSpPr>
        <p:spPr>
          <a:xfrm>
            <a:off x="838200" y="525195"/>
            <a:ext cx="10165218" cy="2806506"/>
          </a:xfrm>
        </p:spPr>
        <p:txBody>
          <a:bodyPr anchor="b">
            <a:normAutofit/>
          </a:bodyPr>
          <a:lstStyle/>
          <a:p>
            <a:r>
              <a:rPr lang="en-US" sz="4000">
                <a:solidFill>
                  <a:srgbClr val="FFFFFF"/>
                </a:solidFill>
                <a:cs typeface="Calibri Light"/>
              </a:rPr>
              <a:t>Philosophy</a:t>
            </a:r>
            <a:endParaRPr lang="en-US" sz="4000">
              <a:solidFill>
                <a:srgbClr val="FFFFFF"/>
              </a:solidFill>
            </a:endParaRPr>
          </a:p>
        </p:txBody>
      </p:sp>
      <p:sp>
        <p:nvSpPr>
          <p:cNvPr id="3" name="Content Placeholder 2">
            <a:extLst>
              <a:ext uri="{FF2B5EF4-FFF2-40B4-BE49-F238E27FC236}">
                <a16:creationId xmlns:a16="http://schemas.microsoft.com/office/drawing/2014/main" id="{AF83EDAF-9C52-FE3B-F5AD-1A154C482964}"/>
              </a:ext>
            </a:extLst>
          </p:cNvPr>
          <p:cNvSpPr>
            <a:spLocks noGrp="1"/>
          </p:cNvSpPr>
          <p:nvPr>
            <p:ph idx="1"/>
          </p:nvPr>
        </p:nvSpPr>
        <p:spPr>
          <a:xfrm>
            <a:off x="838200" y="3526300"/>
            <a:ext cx="10165218" cy="2588458"/>
          </a:xfrm>
        </p:spPr>
        <p:txBody>
          <a:bodyPr vert="horz" lIns="91440" tIns="45720" rIns="91440" bIns="45720" rtlCol="0" anchor="t">
            <a:normAutofit/>
          </a:bodyPr>
          <a:lstStyle/>
          <a:p>
            <a:r>
              <a:rPr lang="en-US" sz="1700" dirty="0">
                <a:solidFill>
                  <a:srgbClr val="FFFFFF"/>
                </a:solidFill>
                <a:cs typeface="Calibri"/>
              </a:rPr>
              <a:t>Phenomenology </a:t>
            </a:r>
          </a:p>
          <a:p>
            <a:endParaRPr lang="en-US" sz="1700">
              <a:solidFill>
                <a:srgbClr val="FFFFFF"/>
              </a:solidFill>
              <a:cs typeface="Calibri"/>
            </a:endParaRPr>
          </a:p>
          <a:p>
            <a:r>
              <a:rPr lang="en-US" sz="1700" dirty="0">
                <a:solidFill>
                  <a:srgbClr val="FFFFFF"/>
                </a:solidFill>
                <a:cs typeface="Calibri"/>
              </a:rPr>
              <a:t>Previous experience</a:t>
            </a:r>
          </a:p>
          <a:p>
            <a:endParaRPr lang="en-US" sz="1700">
              <a:solidFill>
                <a:srgbClr val="FFFFFF"/>
              </a:solidFill>
            </a:endParaRPr>
          </a:p>
          <a:p>
            <a:r>
              <a:rPr lang="en-US" sz="1700" dirty="0">
                <a:solidFill>
                  <a:srgbClr val="FFFFFF"/>
                </a:solidFill>
                <a:cs typeface="Calibri"/>
              </a:rPr>
              <a:t>Human mind </a:t>
            </a:r>
          </a:p>
          <a:p>
            <a:endParaRPr lang="en-US" sz="1700">
              <a:solidFill>
                <a:srgbClr val="FFFFFF"/>
              </a:solidFill>
              <a:cs typeface="Calibri"/>
            </a:endParaRPr>
          </a:p>
          <a:p>
            <a:r>
              <a:rPr lang="en-US" sz="1700" dirty="0">
                <a:solidFill>
                  <a:srgbClr val="FFFFFF"/>
                </a:solidFill>
                <a:cs typeface="Calibri"/>
              </a:rPr>
              <a:t>Impacts</a:t>
            </a:r>
          </a:p>
        </p:txBody>
      </p:sp>
      <p:sp>
        <p:nvSpPr>
          <p:cNvPr id="6" name="TextBox 5">
            <a:extLst>
              <a:ext uri="{FF2B5EF4-FFF2-40B4-BE49-F238E27FC236}">
                <a16:creationId xmlns:a16="http://schemas.microsoft.com/office/drawing/2014/main" id="{9F450AA0-227C-B7D5-2D69-BEABEBD8CB34}"/>
              </a:ext>
            </a:extLst>
          </p:cNvPr>
          <p:cNvSpPr txBox="1"/>
          <p:nvPr/>
        </p:nvSpPr>
        <p:spPr>
          <a:xfrm>
            <a:off x="11358463" y="6207161"/>
            <a:ext cx="1022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solidFill>
                <a:cs typeface="Calibri"/>
              </a:rPr>
              <a:t>(12)</a:t>
            </a:r>
            <a:endParaRPr lang="en-US" dirty="0">
              <a:solidFill>
                <a:schemeClr val="bg1"/>
              </a:solidFill>
            </a:endParaRPr>
          </a:p>
        </p:txBody>
      </p:sp>
    </p:spTree>
    <p:extLst>
      <p:ext uri="{BB962C8B-B14F-4D97-AF65-F5344CB8AC3E}">
        <p14:creationId xmlns:p14="http://schemas.microsoft.com/office/powerpoint/2010/main" val="37108050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working on ideas">
            <a:extLst>
              <a:ext uri="{FF2B5EF4-FFF2-40B4-BE49-F238E27FC236}">
                <a16:creationId xmlns:a16="http://schemas.microsoft.com/office/drawing/2014/main" id="{9D711FA8-F74D-3EF9-2D77-8D1D9FD2713F}"/>
              </a:ext>
            </a:extLst>
          </p:cNvPr>
          <p:cNvPicPr>
            <a:picLocks noChangeAspect="1"/>
          </p:cNvPicPr>
          <p:nvPr/>
        </p:nvPicPr>
        <p:blipFill rotWithShape="1">
          <a:blip r:embed="rId3">
            <a:alphaModFix amt="60000"/>
          </a:blip>
          <a:srcRect t="8236" b="7836"/>
          <a:stretch/>
        </p:blipFill>
        <p:spPr>
          <a:xfrm>
            <a:off x="180975" y="182880"/>
            <a:ext cx="11823637" cy="6499784"/>
          </a:xfrm>
          <a:prstGeom prst="rect">
            <a:avLst/>
          </a:prstGeom>
        </p:spPr>
      </p:pic>
      <p:sp>
        <p:nvSpPr>
          <p:cNvPr id="2" name="Title 1">
            <a:extLst>
              <a:ext uri="{FF2B5EF4-FFF2-40B4-BE49-F238E27FC236}">
                <a16:creationId xmlns:a16="http://schemas.microsoft.com/office/drawing/2014/main" id="{6DE3E970-0767-13D8-D48B-762130D0253B}"/>
              </a:ext>
            </a:extLst>
          </p:cNvPr>
          <p:cNvSpPr>
            <a:spLocks noGrp="1"/>
          </p:cNvSpPr>
          <p:nvPr>
            <p:ph type="title"/>
          </p:nvPr>
        </p:nvSpPr>
        <p:spPr>
          <a:xfrm>
            <a:off x="838200" y="525195"/>
            <a:ext cx="10165218" cy="2806506"/>
          </a:xfrm>
        </p:spPr>
        <p:txBody>
          <a:bodyPr anchor="b">
            <a:normAutofit/>
          </a:bodyPr>
          <a:lstStyle/>
          <a:p>
            <a:r>
              <a:rPr lang="en-US" sz="4000">
                <a:solidFill>
                  <a:srgbClr val="FFFFFF"/>
                </a:solidFill>
                <a:cs typeface="Calibri Light"/>
              </a:rPr>
              <a:t>Approach </a:t>
            </a:r>
            <a:endParaRPr lang="en-US" sz="4000">
              <a:solidFill>
                <a:srgbClr val="FFFFFF"/>
              </a:solidFill>
            </a:endParaRPr>
          </a:p>
        </p:txBody>
      </p:sp>
      <p:sp>
        <p:nvSpPr>
          <p:cNvPr id="3" name="Content Placeholder 2">
            <a:extLst>
              <a:ext uri="{FF2B5EF4-FFF2-40B4-BE49-F238E27FC236}">
                <a16:creationId xmlns:a16="http://schemas.microsoft.com/office/drawing/2014/main" id="{913A2FEF-0A96-8DA3-F2B7-8EF2B00CEFA6}"/>
              </a:ext>
            </a:extLst>
          </p:cNvPr>
          <p:cNvSpPr>
            <a:spLocks noGrp="1"/>
          </p:cNvSpPr>
          <p:nvPr>
            <p:ph idx="1"/>
          </p:nvPr>
        </p:nvSpPr>
        <p:spPr>
          <a:xfrm>
            <a:off x="838200" y="3526300"/>
            <a:ext cx="10165218" cy="2588458"/>
          </a:xfrm>
        </p:spPr>
        <p:txBody>
          <a:bodyPr vert="horz" lIns="91440" tIns="45720" rIns="91440" bIns="45720" rtlCol="0">
            <a:normAutofit/>
          </a:bodyPr>
          <a:lstStyle/>
          <a:p>
            <a:r>
              <a:rPr lang="en-US" sz="2000">
                <a:solidFill>
                  <a:srgbClr val="FFFFFF"/>
                </a:solidFill>
                <a:cs typeface="Calibri"/>
              </a:rPr>
              <a:t>Inductive </a:t>
            </a:r>
          </a:p>
          <a:p>
            <a:endParaRPr lang="en-US" sz="2000">
              <a:solidFill>
                <a:srgbClr val="FFFFFF"/>
              </a:solidFill>
              <a:cs typeface="Calibri"/>
            </a:endParaRPr>
          </a:p>
          <a:p>
            <a:r>
              <a:rPr lang="en-US" sz="2000">
                <a:solidFill>
                  <a:srgbClr val="FFFFFF"/>
                </a:solidFill>
                <a:cs typeface="Calibri"/>
              </a:rPr>
              <a:t>Theory development </a:t>
            </a:r>
          </a:p>
          <a:p>
            <a:endParaRPr lang="en-US" sz="2000">
              <a:solidFill>
                <a:srgbClr val="FFFFFF"/>
              </a:solidFill>
              <a:cs typeface="Calibri"/>
            </a:endParaRPr>
          </a:p>
          <a:p>
            <a:r>
              <a:rPr lang="en-US" sz="2000">
                <a:solidFill>
                  <a:srgbClr val="FFFFFF"/>
                </a:solidFill>
                <a:cs typeface="Calibri"/>
              </a:rPr>
              <a:t>Stakeholder decisions </a:t>
            </a:r>
          </a:p>
        </p:txBody>
      </p:sp>
      <p:sp>
        <p:nvSpPr>
          <p:cNvPr id="6" name="TextBox 5">
            <a:extLst>
              <a:ext uri="{FF2B5EF4-FFF2-40B4-BE49-F238E27FC236}">
                <a16:creationId xmlns:a16="http://schemas.microsoft.com/office/drawing/2014/main" id="{94AF5E5B-9D7C-EFD7-7F4C-9F332B8F658F}"/>
              </a:ext>
            </a:extLst>
          </p:cNvPr>
          <p:cNvSpPr txBox="1"/>
          <p:nvPr/>
        </p:nvSpPr>
        <p:spPr>
          <a:xfrm>
            <a:off x="11315331" y="6207161"/>
            <a:ext cx="1022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solidFill>
                <a:cs typeface="Calibri"/>
              </a:rPr>
              <a:t>(13)</a:t>
            </a:r>
            <a:endParaRPr lang="en-US" dirty="0">
              <a:solidFill>
                <a:schemeClr val="bg1"/>
              </a:solidFill>
            </a:endParaRPr>
          </a:p>
        </p:txBody>
      </p:sp>
    </p:spTree>
    <p:extLst>
      <p:ext uri="{BB962C8B-B14F-4D97-AF65-F5344CB8AC3E}">
        <p14:creationId xmlns:p14="http://schemas.microsoft.com/office/powerpoint/2010/main" val="8070699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5450AEAC-6814-82BF-397C-681F3256A602}"/>
              </a:ext>
            </a:extLst>
          </p:cNvPr>
          <p:cNvPicPr>
            <a:picLocks noChangeAspect="1"/>
          </p:cNvPicPr>
          <p:nvPr/>
        </p:nvPicPr>
        <p:blipFill rotWithShape="1">
          <a:blip r:embed="rId3">
            <a:alphaModFix amt="35000"/>
          </a:blip>
          <a:srcRect r="-2" b="15603"/>
          <a:stretch/>
        </p:blipFill>
        <p:spPr>
          <a:xfrm>
            <a:off x="20" y="10"/>
            <a:ext cx="12191980" cy="6857990"/>
          </a:xfrm>
          <a:prstGeom prst="rect">
            <a:avLst/>
          </a:prstGeom>
        </p:spPr>
      </p:pic>
      <p:sp>
        <p:nvSpPr>
          <p:cNvPr id="2" name="Title 1">
            <a:extLst>
              <a:ext uri="{FF2B5EF4-FFF2-40B4-BE49-F238E27FC236}">
                <a16:creationId xmlns:a16="http://schemas.microsoft.com/office/drawing/2014/main" id="{49C4704D-FAF1-2784-6F00-BFB57527C4B6}"/>
              </a:ext>
            </a:extLst>
          </p:cNvPr>
          <p:cNvSpPr>
            <a:spLocks noGrp="1"/>
          </p:cNvSpPr>
          <p:nvPr>
            <p:ph type="title"/>
          </p:nvPr>
        </p:nvSpPr>
        <p:spPr>
          <a:xfrm>
            <a:off x="1675459" y="2679347"/>
            <a:ext cx="10515600" cy="1325563"/>
          </a:xfrm>
        </p:spPr>
        <p:txBody>
          <a:bodyPr>
            <a:normAutofit/>
          </a:bodyPr>
          <a:lstStyle/>
          <a:p>
            <a:r>
              <a:rPr lang="en-US">
                <a:solidFill>
                  <a:srgbClr val="FFFFFF"/>
                </a:solidFill>
                <a:cs typeface="Calibri Light"/>
              </a:rPr>
              <a:t>Strategy</a:t>
            </a:r>
            <a:endParaRPr lang="en-US">
              <a:solidFill>
                <a:srgbClr val="FFFFFF"/>
              </a:solidFill>
            </a:endParaRPr>
          </a:p>
        </p:txBody>
      </p:sp>
      <p:sp>
        <p:nvSpPr>
          <p:cNvPr id="3" name="Content Placeholder 2">
            <a:extLst>
              <a:ext uri="{FF2B5EF4-FFF2-40B4-BE49-F238E27FC236}">
                <a16:creationId xmlns:a16="http://schemas.microsoft.com/office/drawing/2014/main" id="{E2FB17C5-8115-7405-2F79-B8AC913E9D8C}"/>
              </a:ext>
            </a:extLst>
          </p:cNvPr>
          <p:cNvSpPr>
            <a:spLocks noGrp="1"/>
          </p:cNvSpPr>
          <p:nvPr>
            <p:ph idx="1"/>
          </p:nvPr>
        </p:nvSpPr>
        <p:spPr>
          <a:xfrm>
            <a:off x="1515533" y="4149254"/>
            <a:ext cx="2989675" cy="484894"/>
          </a:xfrm>
        </p:spPr>
        <p:txBody>
          <a:bodyPr vert="horz" lIns="91440" tIns="45720" rIns="91440" bIns="45720" rtlCol="0" anchor="t">
            <a:normAutofit/>
          </a:bodyPr>
          <a:lstStyle/>
          <a:p>
            <a:pPr marL="0" indent="0">
              <a:buNone/>
            </a:pPr>
            <a:r>
              <a:rPr lang="en-US">
                <a:solidFill>
                  <a:srgbClr val="FFFFFF"/>
                </a:solidFill>
                <a:cs typeface="Calibri"/>
              </a:rPr>
              <a:t>Action research </a:t>
            </a:r>
          </a:p>
        </p:txBody>
      </p:sp>
      <p:sp>
        <p:nvSpPr>
          <p:cNvPr id="6" name="TextBox 5">
            <a:extLst>
              <a:ext uri="{FF2B5EF4-FFF2-40B4-BE49-F238E27FC236}">
                <a16:creationId xmlns:a16="http://schemas.microsoft.com/office/drawing/2014/main" id="{62705166-34B9-E39D-1700-23781CDD04B5}"/>
              </a:ext>
            </a:extLst>
          </p:cNvPr>
          <p:cNvSpPr txBox="1"/>
          <p:nvPr/>
        </p:nvSpPr>
        <p:spPr>
          <a:xfrm>
            <a:off x="11530990" y="6379689"/>
            <a:ext cx="1022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(14)</a:t>
            </a:r>
            <a:endParaRPr lang="en-US" dirty="0"/>
          </a:p>
        </p:txBody>
      </p:sp>
    </p:spTree>
    <p:extLst>
      <p:ext uri="{BB962C8B-B14F-4D97-AF65-F5344CB8AC3E}">
        <p14:creationId xmlns:p14="http://schemas.microsoft.com/office/powerpoint/2010/main" val="3779292105"/>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nes of an athletic running track">
            <a:extLst>
              <a:ext uri="{FF2B5EF4-FFF2-40B4-BE49-F238E27FC236}">
                <a16:creationId xmlns:a16="http://schemas.microsoft.com/office/drawing/2014/main" id="{C6A187D8-18AA-9AED-CDC2-AC481BDD3EBF}"/>
              </a:ext>
            </a:extLst>
          </p:cNvPr>
          <p:cNvPicPr>
            <a:picLocks noChangeAspect="1"/>
          </p:cNvPicPr>
          <p:nvPr/>
        </p:nvPicPr>
        <p:blipFill rotWithShape="1">
          <a:blip r:embed="rId3">
            <a:alphaModFix amt="35000"/>
          </a:blip>
          <a:srcRect t="8712" b="7018"/>
          <a:stretch/>
        </p:blipFill>
        <p:spPr>
          <a:xfrm>
            <a:off x="20" y="1"/>
            <a:ext cx="12191980" cy="6857999"/>
          </a:xfrm>
          <a:prstGeom prst="rect">
            <a:avLst/>
          </a:prstGeom>
        </p:spPr>
      </p:pic>
      <p:sp>
        <p:nvSpPr>
          <p:cNvPr id="2" name="Title 1">
            <a:extLst>
              <a:ext uri="{FF2B5EF4-FFF2-40B4-BE49-F238E27FC236}">
                <a16:creationId xmlns:a16="http://schemas.microsoft.com/office/drawing/2014/main" id="{E77E397A-375C-542E-5B48-435ABF275AC3}"/>
              </a:ext>
            </a:extLst>
          </p:cNvPr>
          <p:cNvSpPr>
            <a:spLocks noGrp="1"/>
          </p:cNvSpPr>
          <p:nvPr>
            <p:ph type="title"/>
          </p:nvPr>
        </p:nvSpPr>
        <p:spPr>
          <a:xfrm>
            <a:off x="537164" y="1395121"/>
            <a:ext cx="3614201" cy="4726276"/>
          </a:xfrm>
        </p:spPr>
        <p:txBody>
          <a:bodyPr vert="horz" lIns="91440" tIns="45720" rIns="91440" bIns="45720" rtlCol="0">
            <a:normAutofit/>
          </a:bodyPr>
          <a:lstStyle/>
          <a:p>
            <a:pPr algn="r"/>
            <a:r>
              <a:rPr lang="en-US" sz="4000">
                <a:solidFill>
                  <a:srgbClr val="FFFFFF"/>
                </a:solidFill>
              </a:rPr>
              <a:t>Time Horizon</a:t>
            </a:r>
            <a:br>
              <a:rPr lang="en-US" sz="4000">
                <a:solidFill>
                  <a:srgbClr val="FFFFFF"/>
                </a:solidFill>
              </a:rPr>
            </a:br>
            <a:r>
              <a:rPr lang="en-US" sz="4000">
                <a:solidFill>
                  <a:srgbClr val="FFFFFF"/>
                </a:solidFill>
              </a:rPr>
              <a:t> </a:t>
            </a:r>
          </a:p>
        </p:txBody>
      </p:sp>
      <p:cxnSp>
        <p:nvCxnSpPr>
          <p:cNvPr id="21" name="Straight Connector 2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EB48A2-BB56-F049-C8B9-5596FF3BAABE}"/>
              </a:ext>
            </a:extLst>
          </p:cNvPr>
          <p:cNvSpPr>
            <a:spLocks noGrp="1"/>
          </p:cNvSpPr>
          <p:nvPr>
            <p:ph idx="1"/>
          </p:nvPr>
        </p:nvSpPr>
        <p:spPr>
          <a:xfrm>
            <a:off x="5155379" y="905936"/>
            <a:ext cx="5744685" cy="4726276"/>
          </a:xfrm>
        </p:spPr>
        <p:txBody>
          <a:bodyPr vert="horz" lIns="91440" tIns="45720" rIns="91440" bIns="45720" rtlCol="0" anchor="ctr">
            <a:normAutofit/>
          </a:bodyPr>
          <a:lstStyle/>
          <a:p>
            <a:pPr marL="0" indent="0" algn="ctr">
              <a:buNone/>
            </a:pPr>
            <a:r>
              <a:rPr lang="en-US" sz="2400">
                <a:solidFill>
                  <a:srgbClr val="FFFFFF"/>
                </a:solidFill>
                <a:latin typeface="Calibri Light"/>
                <a:cs typeface="Calibri Light"/>
              </a:rPr>
              <a:t>Cross Sectional</a:t>
            </a:r>
            <a:endParaRPr lang="en-US" sz="2400">
              <a:cs typeface="Calibri" panose="020F0502020204030204"/>
            </a:endParaRPr>
          </a:p>
          <a:p>
            <a:pPr marL="0" indent="0">
              <a:buNone/>
            </a:pPr>
            <a:endParaRPr lang="en-US" sz="2000">
              <a:solidFill>
                <a:srgbClr val="FFFFFF"/>
              </a:solidFill>
              <a:latin typeface="Calibri Light"/>
              <a:cs typeface="Calibri Light"/>
            </a:endParaRPr>
          </a:p>
          <a:p>
            <a:pPr marL="342900" indent="-342900"/>
            <a:r>
              <a:rPr lang="en-US" sz="2000">
                <a:solidFill>
                  <a:srgbClr val="FFFFFF"/>
                </a:solidFill>
                <a:cs typeface="Calibri"/>
              </a:rPr>
              <a:t>Data at start and end of project </a:t>
            </a:r>
          </a:p>
          <a:p>
            <a:pPr marL="342900" indent="-342900"/>
            <a:r>
              <a:rPr lang="en-US" sz="2000">
                <a:solidFill>
                  <a:srgbClr val="FFFFFF"/>
                </a:solidFill>
                <a:cs typeface="Calibri"/>
              </a:rPr>
              <a:t>Trial and error </a:t>
            </a:r>
          </a:p>
        </p:txBody>
      </p:sp>
      <p:sp>
        <p:nvSpPr>
          <p:cNvPr id="6" name="TextBox 5">
            <a:extLst>
              <a:ext uri="{FF2B5EF4-FFF2-40B4-BE49-F238E27FC236}">
                <a16:creationId xmlns:a16="http://schemas.microsoft.com/office/drawing/2014/main" id="{7DF40F3F-7256-967F-6FF1-3E4251DB835E}"/>
              </a:ext>
            </a:extLst>
          </p:cNvPr>
          <p:cNvSpPr txBox="1"/>
          <p:nvPr/>
        </p:nvSpPr>
        <p:spPr>
          <a:xfrm>
            <a:off x="11444727" y="6293425"/>
            <a:ext cx="1022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(15)</a:t>
            </a:r>
            <a:endParaRPr lang="en-US" dirty="0"/>
          </a:p>
        </p:txBody>
      </p:sp>
    </p:spTree>
    <p:extLst>
      <p:ext uri="{BB962C8B-B14F-4D97-AF65-F5344CB8AC3E}">
        <p14:creationId xmlns:p14="http://schemas.microsoft.com/office/powerpoint/2010/main" val="866783886"/>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nancial graphs on a dark display">
            <a:extLst>
              <a:ext uri="{FF2B5EF4-FFF2-40B4-BE49-F238E27FC236}">
                <a16:creationId xmlns:a16="http://schemas.microsoft.com/office/drawing/2014/main" id="{218F278B-9DFE-F6E0-17EB-EB129087C65E}"/>
              </a:ext>
            </a:extLst>
          </p:cNvPr>
          <p:cNvPicPr>
            <a:picLocks noChangeAspect="1"/>
          </p:cNvPicPr>
          <p:nvPr/>
        </p:nvPicPr>
        <p:blipFill rotWithShape="1">
          <a:blip r:embed="rId3">
            <a:alphaModFix amt="35000"/>
          </a:blip>
          <a:srcRect t="4998" b="5002"/>
          <a:stretch/>
        </p:blipFill>
        <p:spPr>
          <a:xfrm>
            <a:off x="20" y="1"/>
            <a:ext cx="12191980" cy="6857999"/>
          </a:xfrm>
          <a:prstGeom prst="rect">
            <a:avLst/>
          </a:prstGeom>
        </p:spPr>
      </p:pic>
      <p:sp>
        <p:nvSpPr>
          <p:cNvPr id="2" name="Title 1">
            <a:extLst>
              <a:ext uri="{FF2B5EF4-FFF2-40B4-BE49-F238E27FC236}">
                <a16:creationId xmlns:a16="http://schemas.microsoft.com/office/drawing/2014/main" id="{B7FF0687-4B75-C45F-8B65-F669CFD00C24}"/>
              </a:ext>
            </a:extLst>
          </p:cNvPr>
          <p:cNvSpPr>
            <a:spLocks noGrp="1"/>
          </p:cNvSpPr>
          <p:nvPr>
            <p:ph type="title"/>
          </p:nvPr>
        </p:nvSpPr>
        <p:spPr>
          <a:xfrm>
            <a:off x="838201" y="1065862"/>
            <a:ext cx="3313164" cy="4726276"/>
          </a:xfrm>
        </p:spPr>
        <p:txBody>
          <a:bodyPr>
            <a:normAutofit/>
          </a:bodyPr>
          <a:lstStyle/>
          <a:p>
            <a:pPr algn="r"/>
            <a:r>
              <a:rPr lang="en-US" sz="4000">
                <a:solidFill>
                  <a:srgbClr val="FFFFFF"/>
                </a:solidFill>
                <a:cs typeface="Calibri Light"/>
              </a:rPr>
              <a:t>Data collection method </a:t>
            </a:r>
            <a:endParaRPr lang="en-US" sz="4000">
              <a:solidFill>
                <a:srgbClr val="FFFFFF"/>
              </a:solidFill>
            </a:endParaRPr>
          </a:p>
        </p:txBody>
      </p:sp>
      <p:cxnSp>
        <p:nvCxnSpPr>
          <p:cNvPr id="18" name="Straight Connector 17">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4C166A-EA81-68B3-0505-2C09DF0E858B}"/>
              </a:ext>
            </a:extLst>
          </p:cNvPr>
          <p:cNvSpPr>
            <a:spLocks noGrp="1"/>
          </p:cNvSpPr>
          <p:nvPr>
            <p:ph idx="1"/>
          </p:nvPr>
        </p:nvSpPr>
        <p:spPr>
          <a:xfrm>
            <a:off x="5155379" y="1385714"/>
            <a:ext cx="5744685" cy="4726276"/>
          </a:xfrm>
        </p:spPr>
        <p:txBody>
          <a:bodyPr vert="horz" lIns="91440" tIns="45720" rIns="91440" bIns="45720" rtlCol="0" anchor="ctr">
            <a:normAutofit/>
          </a:bodyPr>
          <a:lstStyle/>
          <a:p>
            <a:r>
              <a:rPr lang="en-US" sz="2000" dirty="0">
                <a:solidFill>
                  <a:srgbClr val="FFFFFF"/>
                </a:solidFill>
                <a:cs typeface="Calibri"/>
              </a:rPr>
              <a:t>Mixed method approach</a:t>
            </a:r>
            <a:br>
              <a:rPr lang="en-US" sz="2000" dirty="0">
                <a:cs typeface="Calibri"/>
              </a:rPr>
            </a:br>
            <a:r>
              <a:rPr lang="en-US" sz="2000" dirty="0">
                <a:solidFill>
                  <a:srgbClr val="FFFFFF"/>
                </a:solidFill>
                <a:cs typeface="Calibri"/>
              </a:rPr>
              <a:t>Qualitative and Quantitative data </a:t>
            </a:r>
          </a:p>
          <a:p>
            <a:endParaRPr lang="en-US" sz="2000">
              <a:solidFill>
                <a:srgbClr val="FFFFFF"/>
              </a:solidFill>
              <a:cs typeface="Calibri"/>
            </a:endParaRPr>
          </a:p>
          <a:p>
            <a:r>
              <a:rPr lang="en-US" sz="2000" dirty="0">
                <a:solidFill>
                  <a:srgbClr val="FFFFFF"/>
                </a:solidFill>
                <a:cs typeface="Calibri"/>
              </a:rPr>
              <a:t>Primary and secondary data </a:t>
            </a:r>
          </a:p>
          <a:p>
            <a:endParaRPr lang="en-US" sz="2000">
              <a:solidFill>
                <a:srgbClr val="FFFFFF"/>
              </a:solidFill>
              <a:cs typeface="Calibri"/>
            </a:endParaRPr>
          </a:p>
        </p:txBody>
      </p:sp>
    </p:spTree>
    <p:extLst>
      <p:ext uri="{BB962C8B-B14F-4D97-AF65-F5344CB8AC3E}">
        <p14:creationId xmlns:p14="http://schemas.microsoft.com/office/powerpoint/2010/main" val="2299770777"/>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474FC-538D-235D-CC39-D8E53C88CA0A}"/>
              </a:ext>
            </a:extLst>
          </p:cNvPr>
          <p:cNvSpPr>
            <a:spLocks noGrp="1"/>
          </p:cNvSpPr>
          <p:nvPr>
            <p:ph type="title"/>
          </p:nvPr>
        </p:nvSpPr>
        <p:spPr>
          <a:xfrm>
            <a:off x="838200" y="365125"/>
            <a:ext cx="10515600" cy="1325563"/>
          </a:xfrm>
        </p:spPr>
        <p:txBody>
          <a:bodyPr>
            <a:normAutofit/>
          </a:bodyPr>
          <a:lstStyle/>
          <a:p>
            <a:r>
              <a:rPr lang="en-US">
                <a:solidFill>
                  <a:srgbClr val="FFFFFF"/>
                </a:solidFill>
                <a:cs typeface="Calibri Light"/>
              </a:rPr>
              <a:t>Resources </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84AFA88A-2D31-1635-28A3-CF861EC040C0}"/>
              </a:ext>
            </a:extLst>
          </p:cNvPr>
          <p:cNvGraphicFramePr>
            <a:graphicFrameLocks noGrp="1"/>
          </p:cNvGraphicFramePr>
          <p:nvPr>
            <p:ph idx="1"/>
            <p:extLst>
              <p:ext uri="{D42A27DB-BD31-4B8C-83A1-F6EECF244321}">
                <p14:modId xmlns:p14="http://schemas.microsoft.com/office/powerpoint/2010/main" val="1338994889"/>
              </p:ext>
            </p:extLst>
          </p:nvPr>
        </p:nvGraphicFramePr>
        <p:xfrm>
          <a:off x="838200" y="1778588"/>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5484308"/>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297E1C62-A5D3-1B45-ADA1-C17089B5C323}"/>
              </a:ext>
            </a:extLst>
          </p:cNvPr>
          <p:cNvPicPr>
            <a:picLocks noGrp="1"/>
          </p:cNvPicPr>
          <p:nvPr>
            <p:ph idx="4294967295"/>
          </p:nvPr>
        </p:nvPicPr>
        <p:blipFill rotWithShape="1">
          <a:blip r:embed="rId2">
            <a:extLst>
              <a:ext uri="{28A0092B-C50C-407E-A947-70E740481C1C}">
                <a14:useLocalDpi xmlns:a14="http://schemas.microsoft.com/office/drawing/2010/main" val="0"/>
              </a:ext>
            </a:extLst>
          </a:blip>
          <a:srcRect t="461"/>
          <a:stretch/>
        </p:blipFill>
        <p:spPr>
          <a:xfrm>
            <a:off x="255883" y="181143"/>
            <a:ext cx="11671673" cy="6501297"/>
          </a:xfrm>
          <a:prstGeom prst="rect">
            <a:avLst/>
          </a:prstGeom>
        </p:spPr>
      </p:pic>
    </p:spTree>
    <p:extLst>
      <p:ext uri="{BB962C8B-B14F-4D97-AF65-F5344CB8AC3E}">
        <p14:creationId xmlns:p14="http://schemas.microsoft.com/office/powerpoint/2010/main" val="3123646259"/>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E8D195-C6B1-5145-B113-A868A1DB2592}"/>
              </a:ext>
            </a:extLst>
          </p:cNvPr>
          <p:cNvSpPr>
            <a:spLocks noGrp="1"/>
          </p:cNvSpPr>
          <p:nvPr>
            <p:ph type="title"/>
          </p:nvPr>
        </p:nvSpPr>
        <p:spPr>
          <a:xfrm>
            <a:off x="863029" y="1012004"/>
            <a:ext cx="3416158" cy="4795408"/>
          </a:xfrm>
        </p:spPr>
        <p:txBody>
          <a:bodyPr>
            <a:normAutofit/>
          </a:bodyPr>
          <a:lstStyle/>
          <a:p>
            <a:r>
              <a:rPr lang="en-US">
                <a:solidFill>
                  <a:srgbClr val="FFFFFF"/>
                </a:solidFill>
              </a:rPr>
              <a:t>Ethical Concerns  </a:t>
            </a:r>
          </a:p>
        </p:txBody>
      </p:sp>
      <p:graphicFrame>
        <p:nvGraphicFramePr>
          <p:cNvPr id="14" name="Content Placeholder 2">
            <a:extLst>
              <a:ext uri="{FF2B5EF4-FFF2-40B4-BE49-F238E27FC236}">
                <a16:creationId xmlns:a16="http://schemas.microsoft.com/office/drawing/2014/main" id="{F17E2441-8A9D-2825-5EC8-868A2A750025}"/>
              </a:ext>
            </a:extLst>
          </p:cNvPr>
          <p:cNvGraphicFramePr>
            <a:graphicFrameLocks noGrp="1"/>
          </p:cNvGraphicFramePr>
          <p:nvPr>
            <p:ph idx="1"/>
            <p:extLst>
              <p:ext uri="{D42A27DB-BD31-4B8C-83A1-F6EECF244321}">
                <p14:modId xmlns:p14="http://schemas.microsoft.com/office/powerpoint/2010/main" val="354567588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29404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5C88F1-73D8-4B7E-F66D-639F6238797B}"/>
              </a:ext>
            </a:extLst>
          </p:cNvPr>
          <p:cNvSpPr>
            <a:spLocks noGrp="1"/>
          </p:cNvSpPr>
          <p:nvPr>
            <p:ph type="title"/>
          </p:nvPr>
        </p:nvSpPr>
        <p:spPr>
          <a:xfrm>
            <a:off x="526073" y="466578"/>
            <a:ext cx="11139854" cy="930447"/>
          </a:xfrm>
        </p:spPr>
        <p:txBody>
          <a:bodyPr vert="horz" lIns="91440" tIns="45720" rIns="91440" bIns="45720" rtlCol="0" anchor="b">
            <a:normAutofit/>
          </a:bodyPr>
          <a:lstStyle/>
          <a:p>
            <a:pPr algn="ctr"/>
            <a:r>
              <a:rPr lang="en-US" sz="5400" kern="1200">
                <a:solidFill>
                  <a:srgbClr val="FFFFFF"/>
                </a:solidFill>
                <a:latin typeface="+mj-lt"/>
                <a:ea typeface="+mj-ea"/>
                <a:cs typeface="+mj-cs"/>
              </a:rPr>
              <a:t>Employee Data Design </a:t>
            </a:r>
          </a:p>
        </p:txBody>
      </p:sp>
      <p:cxnSp>
        <p:nvCxnSpPr>
          <p:cNvPr id="11" name="Straight Connector 1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4" descr="Table&#10;&#10;Description automatically generated">
            <a:extLst>
              <a:ext uri="{FF2B5EF4-FFF2-40B4-BE49-F238E27FC236}">
                <a16:creationId xmlns:a16="http://schemas.microsoft.com/office/drawing/2014/main" id="{F276D445-DB00-D0F9-59AE-820EE4CD5FA0}"/>
              </a:ext>
            </a:extLst>
          </p:cNvPr>
          <p:cNvPicPr>
            <a:picLocks noGrp="1" noChangeAspect="1"/>
          </p:cNvPicPr>
          <p:nvPr>
            <p:ph idx="1"/>
          </p:nvPr>
        </p:nvPicPr>
        <p:blipFill>
          <a:blip r:embed="rId2"/>
          <a:stretch>
            <a:fillRect/>
          </a:stretch>
        </p:blipFill>
        <p:spPr>
          <a:xfrm>
            <a:off x="552587" y="2340578"/>
            <a:ext cx="11266912" cy="4430377"/>
          </a:xfrm>
          <a:prstGeom prst="rect">
            <a:avLst/>
          </a:prstGeom>
        </p:spPr>
      </p:pic>
    </p:spTree>
    <p:extLst>
      <p:ext uri="{BB962C8B-B14F-4D97-AF65-F5344CB8AC3E}">
        <p14:creationId xmlns:p14="http://schemas.microsoft.com/office/powerpoint/2010/main" val="21294851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32AD2-B2D8-9711-8901-A725EA0F6A00}"/>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Login Page Design </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 name="Content Placeholder 3">
            <a:extLst>
              <a:ext uri="{FF2B5EF4-FFF2-40B4-BE49-F238E27FC236}">
                <a16:creationId xmlns:a16="http://schemas.microsoft.com/office/drawing/2014/main" id="{D8525D68-65CC-824D-B2DA-9C4205E75152}"/>
              </a:ext>
            </a:extLst>
          </p:cNvPr>
          <p:cNvPicPr>
            <a:picLocks noGrp="1" noChangeAspect="1"/>
          </p:cNvPicPr>
          <p:nvPr>
            <p:ph idx="1"/>
          </p:nvPr>
        </p:nvPicPr>
        <p:blipFill>
          <a:blip r:embed="rId2"/>
          <a:stretch>
            <a:fillRect/>
          </a:stretch>
        </p:blipFill>
        <p:spPr>
          <a:xfrm>
            <a:off x="2437946" y="2298654"/>
            <a:ext cx="7655832" cy="4351338"/>
          </a:xfrm>
          <a:prstGeom prst="rect">
            <a:avLst/>
          </a:prstGeom>
        </p:spPr>
      </p:pic>
    </p:spTree>
    <p:extLst>
      <p:ext uri="{BB962C8B-B14F-4D97-AF65-F5344CB8AC3E}">
        <p14:creationId xmlns:p14="http://schemas.microsoft.com/office/powerpoint/2010/main" val="10632289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32AD2-B2D8-9711-8901-A725EA0F6A00}"/>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Weekly Schedule Design </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D82F338-CC47-A74A-A375-DF3910D1D7FE}"/>
              </a:ext>
            </a:extLst>
          </p:cNvPr>
          <p:cNvPicPr>
            <a:picLocks noChangeAspect="1"/>
          </p:cNvPicPr>
          <p:nvPr/>
        </p:nvPicPr>
        <p:blipFill>
          <a:blip r:embed="rId2"/>
          <a:stretch>
            <a:fillRect/>
          </a:stretch>
        </p:blipFill>
        <p:spPr>
          <a:xfrm>
            <a:off x="2450678" y="2427541"/>
            <a:ext cx="7550571" cy="4171691"/>
          </a:xfrm>
          <a:prstGeom prst="rect">
            <a:avLst/>
          </a:prstGeom>
        </p:spPr>
      </p:pic>
    </p:spTree>
    <p:extLst>
      <p:ext uri="{BB962C8B-B14F-4D97-AF65-F5344CB8AC3E}">
        <p14:creationId xmlns:p14="http://schemas.microsoft.com/office/powerpoint/2010/main" val="20937981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32AD2-B2D8-9711-8901-A725EA0F6A00}"/>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Daily Schedule design</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EA20D455-F66B-D54B-80E0-7C0462C169C1}"/>
              </a:ext>
            </a:extLst>
          </p:cNvPr>
          <p:cNvPicPr>
            <a:picLocks noChangeAspect="1"/>
          </p:cNvPicPr>
          <p:nvPr/>
        </p:nvPicPr>
        <p:blipFill>
          <a:blip r:embed="rId2"/>
          <a:stretch>
            <a:fillRect/>
          </a:stretch>
        </p:blipFill>
        <p:spPr>
          <a:xfrm>
            <a:off x="2546303" y="2427541"/>
            <a:ext cx="7327052" cy="4158102"/>
          </a:xfrm>
          <a:prstGeom prst="rect">
            <a:avLst/>
          </a:prstGeom>
        </p:spPr>
      </p:pic>
    </p:spTree>
    <p:extLst>
      <p:ext uri="{BB962C8B-B14F-4D97-AF65-F5344CB8AC3E}">
        <p14:creationId xmlns:p14="http://schemas.microsoft.com/office/powerpoint/2010/main" val="20452009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32AD2-B2D8-9711-8901-A725EA0F6A00}"/>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Employee View design</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34A0AFDE-ECA8-8B45-BA5C-ADBFE85CAA0D}"/>
              </a:ext>
            </a:extLst>
          </p:cNvPr>
          <p:cNvPicPr>
            <a:picLocks noChangeAspect="1"/>
          </p:cNvPicPr>
          <p:nvPr/>
        </p:nvPicPr>
        <p:blipFill>
          <a:blip r:embed="rId2"/>
          <a:stretch>
            <a:fillRect/>
          </a:stretch>
        </p:blipFill>
        <p:spPr>
          <a:xfrm>
            <a:off x="2530719" y="2427541"/>
            <a:ext cx="7359459" cy="4158095"/>
          </a:xfrm>
          <a:prstGeom prst="rect">
            <a:avLst/>
          </a:prstGeom>
        </p:spPr>
      </p:pic>
    </p:spTree>
    <p:extLst>
      <p:ext uri="{BB962C8B-B14F-4D97-AF65-F5344CB8AC3E}">
        <p14:creationId xmlns:p14="http://schemas.microsoft.com/office/powerpoint/2010/main" val="34824958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2E3DE8-BB9F-DF4D-93AE-B7A419DE2BCE}"/>
              </a:ext>
            </a:extLst>
          </p:cNvPr>
          <p:cNvSpPr>
            <a:spLocks noGrp="1"/>
          </p:cNvSpPr>
          <p:nvPr>
            <p:ph type="title"/>
          </p:nvPr>
        </p:nvSpPr>
        <p:spPr>
          <a:xfrm>
            <a:off x="833002" y="365125"/>
            <a:ext cx="10520702" cy="1325563"/>
          </a:xfrm>
        </p:spPr>
        <p:txBody>
          <a:bodyPr>
            <a:normAutofit/>
          </a:bodyPr>
          <a:lstStyle/>
          <a:p>
            <a:r>
              <a:rPr lang="en-GB" b="1">
                <a:solidFill>
                  <a:srgbClr val="FFFFFF"/>
                </a:solidFill>
              </a:rPr>
              <a:t>References:</a:t>
            </a:r>
            <a:endParaRPr lang="en-US">
              <a:solidFill>
                <a:srgbClr val="FFFFFF"/>
              </a:solidFill>
            </a:endParaRPr>
          </a:p>
        </p:txBody>
      </p:sp>
      <p:sp>
        <p:nvSpPr>
          <p:cNvPr id="3" name="Content Placeholder 2">
            <a:extLst>
              <a:ext uri="{FF2B5EF4-FFF2-40B4-BE49-F238E27FC236}">
                <a16:creationId xmlns:a16="http://schemas.microsoft.com/office/drawing/2014/main" id="{1640C74B-67CF-D548-A6A9-0077ECD1F5F8}"/>
              </a:ext>
            </a:extLst>
          </p:cNvPr>
          <p:cNvSpPr>
            <a:spLocks noGrp="1"/>
          </p:cNvSpPr>
          <p:nvPr>
            <p:ph idx="1"/>
          </p:nvPr>
        </p:nvSpPr>
        <p:spPr>
          <a:xfrm>
            <a:off x="565387" y="1411120"/>
            <a:ext cx="11428116" cy="5311471"/>
          </a:xfrm>
        </p:spPr>
        <p:txBody>
          <a:bodyPr vert="horz" lIns="91440" tIns="45720" rIns="91440" bIns="45720" rtlCol="0" anchor="t">
            <a:normAutofit/>
          </a:bodyPr>
          <a:lstStyle/>
          <a:p>
            <a:pPr marL="0" indent="0">
              <a:buNone/>
            </a:pPr>
            <a:endParaRPr lang="en-GB" sz="900">
              <a:solidFill>
                <a:srgbClr val="FFFFFF"/>
              </a:solidFill>
              <a:cs typeface="Calibri"/>
            </a:endParaRPr>
          </a:p>
          <a:p>
            <a:r>
              <a:rPr lang="en-GB" sz="900" b="1">
                <a:solidFill>
                  <a:srgbClr val="FFFFFF"/>
                </a:solidFill>
              </a:rPr>
              <a:t>Cowling P, Kendall G, Soubeiga E, A hyper-heuristic approach to scheduling a sales summit, Jan 2001, [accessed on 5</a:t>
            </a:r>
            <a:r>
              <a:rPr lang="en-GB" sz="900" b="1" baseline="30000">
                <a:solidFill>
                  <a:srgbClr val="FFFFFF"/>
                </a:solidFill>
              </a:rPr>
              <a:t>th</a:t>
            </a:r>
            <a:r>
              <a:rPr lang="en-GB" sz="900" b="1">
                <a:solidFill>
                  <a:srgbClr val="FFFFFF"/>
                </a:solidFill>
              </a:rPr>
              <a:t> Jan 2023] Can be accessed at: </a:t>
            </a:r>
            <a:r>
              <a:rPr lang="en-GB" sz="900" b="1" u="sng">
                <a:solidFill>
                  <a:srgbClr val="FFFFFF"/>
                </a:solidFill>
                <a:hlinkClick r:id="rId2"/>
              </a:rPr>
              <a:t>https://link.springer.com/chapter/10.1007/3-540-44629-X_11</a:t>
            </a:r>
            <a:r>
              <a:rPr lang="en-GB" sz="900" b="1">
                <a:solidFill>
                  <a:srgbClr val="FFFFFF"/>
                </a:solidFill>
              </a:rPr>
              <a:t> </a:t>
            </a:r>
            <a:endParaRPr lang="en-GB" sz="900">
              <a:solidFill>
                <a:srgbClr val="FFFFFF"/>
              </a:solidFill>
              <a:cs typeface="Calibri"/>
            </a:endParaRPr>
          </a:p>
          <a:p>
            <a:r>
              <a:rPr lang="en-GB" sz="900">
                <a:solidFill>
                  <a:srgbClr val="FFFFFF"/>
                </a:solidFill>
              </a:rPr>
              <a:t>Ernst A.T, Et al, </a:t>
            </a:r>
            <a:r>
              <a:rPr lang="en-US" sz="900">
                <a:solidFill>
                  <a:srgbClr val="FFFFFF"/>
                </a:solidFill>
              </a:rPr>
              <a:t>Staff scheduling and rostering: A review of applications, methods and models, Feb 2004, [accessed on 11</a:t>
            </a:r>
            <a:r>
              <a:rPr lang="en-US" sz="900" baseline="30000">
                <a:solidFill>
                  <a:srgbClr val="FFFFFF"/>
                </a:solidFill>
              </a:rPr>
              <a:t>th</a:t>
            </a:r>
            <a:r>
              <a:rPr lang="en-US" sz="900">
                <a:solidFill>
                  <a:srgbClr val="FFFFFF"/>
                </a:solidFill>
              </a:rPr>
              <a:t> Jan 2023] can be accessed at: </a:t>
            </a:r>
            <a:r>
              <a:rPr lang="en-US" sz="900" u="sng">
                <a:solidFill>
                  <a:srgbClr val="FFFFFF"/>
                </a:solidFill>
                <a:hlinkClick r:id="rId3"/>
              </a:rPr>
              <a:t>https://www.sciencedirect.com/science/article/abs/pii/S037722170300095X#preview-section-references</a:t>
            </a:r>
            <a:r>
              <a:rPr lang="en-US" sz="900">
                <a:solidFill>
                  <a:srgbClr val="FFFFFF"/>
                </a:solidFill>
              </a:rPr>
              <a:t> </a:t>
            </a:r>
            <a:endParaRPr lang="en-GB" sz="900">
              <a:solidFill>
                <a:srgbClr val="FFFFFF"/>
              </a:solidFill>
              <a:cs typeface="Calibri"/>
            </a:endParaRPr>
          </a:p>
          <a:p>
            <a:r>
              <a:rPr lang="en-GB" sz="900">
                <a:solidFill>
                  <a:srgbClr val="FFFFFF"/>
                </a:solidFill>
              </a:rPr>
              <a:t>Quimper C, Rousseau L, A large neighbourhood search approach to the multi-activity shift scheduling problem, Dec 2007, [accessed on 11</a:t>
            </a:r>
            <a:r>
              <a:rPr lang="en-GB" sz="900" baseline="30000">
                <a:solidFill>
                  <a:srgbClr val="FFFFFF"/>
                </a:solidFill>
              </a:rPr>
              <a:t>th</a:t>
            </a:r>
            <a:r>
              <a:rPr lang="en-GB" sz="900">
                <a:solidFill>
                  <a:srgbClr val="FFFFFF"/>
                </a:solidFill>
              </a:rPr>
              <a:t> Jan 2023] can be accessed at: </a:t>
            </a:r>
            <a:r>
              <a:rPr lang="en-GB" sz="900" u="sng">
                <a:solidFill>
                  <a:srgbClr val="FFFFFF"/>
                </a:solidFill>
                <a:hlinkClick r:id="rId4"/>
              </a:rPr>
              <a:t>https://www.cirrelt.ca/documentstravail/cirrelt-2007-56.pdf</a:t>
            </a:r>
            <a:r>
              <a:rPr lang="en-GB" sz="900">
                <a:solidFill>
                  <a:srgbClr val="FFFFFF"/>
                </a:solidFill>
              </a:rPr>
              <a:t> </a:t>
            </a:r>
            <a:endParaRPr lang="en-GB" sz="900">
              <a:solidFill>
                <a:srgbClr val="FFFFFF"/>
              </a:solidFill>
              <a:cs typeface="Calibri"/>
            </a:endParaRPr>
          </a:p>
          <a:p>
            <a:r>
              <a:rPr lang="en-GB" sz="900">
                <a:solidFill>
                  <a:srgbClr val="FFFFFF"/>
                </a:solidFill>
              </a:rPr>
              <a:t>Petrovic S, Burke E, University Timetabling [accessed on 5</a:t>
            </a:r>
            <a:r>
              <a:rPr lang="en-GB" sz="900" baseline="30000">
                <a:solidFill>
                  <a:srgbClr val="FFFFFF"/>
                </a:solidFill>
              </a:rPr>
              <a:t>th</a:t>
            </a:r>
            <a:r>
              <a:rPr lang="en-GB" sz="900">
                <a:solidFill>
                  <a:srgbClr val="FFFFFF"/>
                </a:solidFill>
              </a:rPr>
              <a:t> Jan 2023] can be accessed at: </a:t>
            </a:r>
            <a:r>
              <a:rPr lang="en-GB" sz="900" u="sng">
                <a:solidFill>
                  <a:srgbClr val="FFFFFF"/>
                </a:solidFill>
                <a:hlinkClick r:id="rId5"/>
              </a:rPr>
              <a:t>https://www.researchgate.net/profile/Sanja-Petrovic-2/publication/235439172_University_timetabling/links/54915a9e0cf2d1800d87f2eb/University-timetabling.pdf</a:t>
            </a:r>
            <a:r>
              <a:rPr lang="en-GB" sz="900">
                <a:solidFill>
                  <a:srgbClr val="FFFFFF"/>
                </a:solidFill>
              </a:rPr>
              <a:t> </a:t>
            </a:r>
            <a:endParaRPr lang="en-GB" sz="900">
              <a:solidFill>
                <a:srgbClr val="FFFFFF"/>
              </a:solidFill>
              <a:cs typeface="Calibri"/>
            </a:endParaRPr>
          </a:p>
          <a:p>
            <a:r>
              <a:rPr lang="en-GB" sz="900">
                <a:solidFill>
                  <a:srgbClr val="FFFFFF"/>
                </a:solidFill>
              </a:rPr>
              <a:t>De </a:t>
            </a:r>
            <a:r>
              <a:rPr lang="en-GB" sz="900" err="1">
                <a:solidFill>
                  <a:srgbClr val="FFFFFF"/>
                </a:solidFill>
              </a:rPr>
              <a:t>Causmaecker</a:t>
            </a:r>
            <a:r>
              <a:rPr lang="en-GB" sz="900">
                <a:solidFill>
                  <a:srgbClr val="FFFFFF"/>
                </a:solidFill>
              </a:rPr>
              <a:t>. P, Et al. Analysis of real-world personnel scheduling problems [accessed 10</a:t>
            </a:r>
            <a:r>
              <a:rPr lang="en-GB" sz="900" baseline="30000">
                <a:solidFill>
                  <a:srgbClr val="FFFFFF"/>
                </a:solidFill>
              </a:rPr>
              <a:t>th</a:t>
            </a:r>
            <a:r>
              <a:rPr lang="en-GB" sz="900">
                <a:solidFill>
                  <a:srgbClr val="FFFFFF"/>
                </a:solidFill>
              </a:rPr>
              <a:t> Jan 2023] can be accessed at: </a:t>
            </a:r>
            <a:r>
              <a:rPr lang="en-GB" sz="900" u="sng">
                <a:solidFill>
                  <a:srgbClr val="FFFFFF"/>
                </a:solidFill>
                <a:hlinkClick r:id="rId6"/>
              </a:rPr>
              <a:t>https://patatconference.org/patat2004/proceedings/183.pdf</a:t>
            </a:r>
            <a:r>
              <a:rPr lang="en-GB" sz="900">
                <a:solidFill>
                  <a:srgbClr val="FFFFFF"/>
                </a:solidFill>
              </a:rPr>
              <a:t> </a:t>
            </a:r>
            <a:endParaRPr lang="en-GB" sz="900">
              <a:solidFill>
                <a:srgbClr val="FFFFFF"/>
              </a:solidFill>
              <a:cs typeface="Calibri"/>
            </a:endParaRPr>
          </a:p>
          <a:p>
            <a:r>
              <a:rPr lang="en-GB" sz="900">
                <a:solidFill>
                  <a:srgbClr val="FFFFFF"/>
                </a:solidFill>
              </a:rPr>
              <a:t>McDonald’s UK, My Schedule, [accessed 18</a:t>
            </a:r>
            <a:r>
              <a:rPr lang="en-GB" sz="900" baseline="30000">
                <a:solidFill>
                  <a:srgbClr val="FFFFFF"/>
                </a:solidFill>
              </a:rPr>
              <a:t>th</a:t>
            </a:r>
            <a:r>
              <a:rPr lang="en-GB" sz="900">
                <a:solidFill>
                  <a:srgbClr val="FFFFFF"/>
                </a:solidFill>
              </a:rPr>
              <a:t> Dec 2022] can be accessed at: </a:t>
            </a:r>
            <a:r>
              <a:rPr lang="en-GB" sz="900" u="sng">
                <a:solidFill>
                  <a:srgbClr val="FFFFFF"/>
                </a:solidFill>
                <a:hlinkClick r:id="rId7"/>
              </a:rPr>
              <a:t>https://mcduk.reflexisinc.co.uk/kernel/views/authenticate/W/MCDUK.view#</a:t>
            </a:r>
            <a:r>
              <a:rPr lang="en-GB" sz="900">
                <a:solidFill>
                  <a:srgbClr val="FFFFFF"/>
                </a:solidFill>
              </a:rPr>
              <a:t> </a:t>
            </a:r>
            <a:endParaRPr lang="en-GB" sz="900">
              <a:solidFill>
                <a:srgbClr val="FFFFFF"/>
              </a:solidFill>
              <a:cs typeface="Calibri"/>
            </a:endParaRPr>
          </a:p>
          <a:p>
            <a:r>
              <a:rPr lang="en-GB" sz="900">
                <a:solidFill>
                  <a:srgbClr val="FFFFFF"/>
                </a:solidFill>
              </a:rPr>
              <a:t>Gov.UK, Discrimination: Your Rights, [accessed on 17</a:t>
            </a:r>
            <a:r>
              <a:rPr lang="en-GB" sz="900" baseline="30000">
                <a:solidFill>
                  <a:srgbClr val="FFFFFF"/>
                </a:solidFill>
              </a:rPr>
              <a:t>th</a:t>
            </a:r>
            <a:r>
              <a:rPr lang="en-GB" sz="900">
                <a:solidFill>
                  <a:srgbClr val="FFFFFF"/>
                </a:solidFill>
              </a:rPr>
              <a:t> Dec 2022] can be accessed at: </a:t>
            </a:r>
            <a:r>
              <a:rPr lang="en-GB" sz="900" u="sng">
                <a:solidFill>
                  <a:srgbClr val="FFFFFF"/>
                </a:solidFill>
                <a:hlinkClick r:id="rId8"/>
              </a:rPr>
              <a:t>https://www.gov.uk/discrimination-your-rights/discrimination-at-work</a:t>
            </a:r>
            <a:r>
              <a:rPr lang="en-GB" sz="900">
                <a:solidFill>
                  <a:srgbClr val="FFFFFF"/>
                </a:solidFill>
              </a:rPr>
              <a:t> </a:t>
            </a:r>
            <a:endParaRPr lang="en-GB" sz="900">
              <a:solidFill>
                <a:srgbClr val="FFFFFF"/>
              </a:solidFill>
              <a:cs typeface="Calibri"/>
            </a:endParaRPr>
          </a:p>
          <a:p>
            <a:r>
              <a:rPr lang="en-GB" sz="900">
                <a:solidFill>
                  <a:srgbClr val="FFFFFF"/>
                </a:solidFill>
              </a:rPr>
              <a:t>Gov.UK, Rest breaks at work, [accessed on 17</a:t>
            </a:r>
            <a:r>
              <a:rPr lang="en-GB" sz="900" baseline="30000">
                <a:solidFill>
                  <a:srgbClr val="FFFFFF"/>
                </a:solidFill>
              </a:rPr>
              <a:t>th</a:t>
            </a:r>
            <a:r>
              <a:rPr lang="en-GB" sz="900">
                <a:solidFill>
                  <a:srgbClr val="FFFFFF"/>
                </a:solidFill>
              </a:rPr>
              <a:t> Dec 2022] can be accessed at: </a:t>
            </a:r>
            <a:r>
              <a:rPr lang="en-GB" sz="900" u="sng">
                <a:solidFill>
                  <a:srgbClr val="FFFFFF"/>
                </a:solidFill>
                <a:hlinkClick r:id="rId9"/>
              </a:rPr>
              <a:t>https://www.gov.uk/rest-breaks-work</a:t>
            </a:r>
            <a:r>
              <a:rPr lang="en-GB" sz="900">
                <a:solidFill>
                  <a:srgbClr val="FFFFFF"/>
                </a:solidFill>
              </a:rPr>
              <a:t> </a:t>
            </a:r>
            <a:endParaRPr lang="en-GB" sz="900">
              <a:solidFill>
                <a:srgbClr val="FFFFFF"/>
              </a:solidFill>
              <a:cs typeface="Calibri"/>
            </a:endParaRPr>
          </a:p>
          <a:p>
            <a:r>
              <a:rPr lang="en-GB" sz="900">
                <a:solidFill>
                  <a:srgbClr val="FFFFFF"/>
                </a:solidFill>
              </a:rPr>
              <a:t>Gov.UK, Data Protection Act, 2018, [accessed on 17</a:t>
            </a:r>
            <a:r>
              <a:rPr lang="en-GB" sz="900" baseline="30000">
                <a:solidFill>
                  <a:srgbClr val="FFFFFF"/>
                </a:solidFill>
              </a:rPr>
              <a:t>th</a:t>
            </a:r>
            <a:r>
              <a:rPr lang="en-GB" sz="900">
                <a:solidFill>
                  <a:srgbClr val="FFFFFF"/>
                </a:solidFill>
              </a:rPr>
              <a:t> Dec 2022] can be accessed at: </a:t>
            </a:r>
            <a:r>
              <a:rPr lang="en-GB" sz="900" u="sng">
                <a:solidFill>
                  <a:srgbClr val="FFFFFF"/>
                </a:solidFill>
                <a:hlinkClick r:id="rId10"/>
              </a:rPr>
              <a:t>https://www.gov.uk/data-protection</a:t>
            </a:r>
            <a:r>
              <a:rPr lang="en-GB" sz="900">
                <a:solidFill>
                  <a:srgbClr val="FFFFFF"/>
                </a:solidFill>
              </a:rPr>
              <a:t> </a:t>
            </a:r>
            <a:endParaRPr lang="en-GB" sz="900">
              <a:solidFill>
                <a:srgbClr val="FFFFFF"/>
              </a:solidFill>
              <a:cs typeface="Calibri"/>
            </a:endParaRPr>
          </a:p>
          <a:p>
            <a:r>
              <a:rPr lang="en-GB" sz="900">
                <a:solidFill>
                  <a:srgbClr val="FFFFFF"/>
                </a:solidFill>
              </a:rPr>
              <a:t> Saini A, What is MongoDB - working and features, Jun 2021, [accessed on 17</a:t>
            </a:r>
            <a:r>
              <a:rPr lang="en-GB" sz="900" baseline="30000">
                <a:solidFill>
                  <a:srgbClr val="FFFFFF"/>
                </a:solidFill>
              </a:rPr>
              <a:t>th</a:t>
            </a:r>
            <a:r>
              <a:rPr lang="en-GB" sz="900">
                <a:solidFill>
                  <a:srgbClr val="FFFFFF"/>
                </a:solidFill>
              </a:rPr>
              <a:t> Dec 2022] can be accessed at: </a:t>
            </a:r>
            <a:r>
              <a:rPr lang="en-GB" sz="900" u="sng">
                <a:solidFill>
                  <a:srgbClr val="FFFFFF"/>
                </a:solidFill>
                <a:hlinkClick r:id="rId11"/>
              </a:rPr>
              <a:t>https://www.geeksforgeeks.org/what-is-mongodb-working-and-features/</a:t>
            </a:r>
            <a:r>
              <a:rPr lang="en-GB" sz="900">
                <a:solidFill>
                  <a:srgbClr val="FFFFFF"/>
                </a:solidFill>
              </a:rPr>
              <a:t> </a:t>
            </a:r>
            <a:endParaRPr lang="en-GB" sz="900">
              <a:solidFill>
                <a:srgbClr val="FFFFFF"/>
              </a:solidFill>
              <a:cs typeface="Calibri"/>
            </a:endParaRPr>
          </a:p>
          <a:p>
            <a:r>
              <a:rPr lang="en-GB" sz="900">
                <a:solidFill>
                  <a:srgbClr val="FFFFFF"/>
                </a:solidFill>
              </a:rPr>
              <a:t>Ganesh G, C# and it’s features, Jan 2022, [accessed on 18</a:t>
            </a:r>
            <a:r>
              <a:rPr lang="en-GB" sz="900" baseline="30000">
                <a:solidFill>
                  <a:srgbClr val="FFFFFF"/>
                </a:solidFill>
              </a:rPr>
              <a:t>th</a:t>
            </a:r>
            <a:r>
              <a:rPr lang="en-GB" sz="900">
                <a:solidFill>
                  <a:srgbClr val="FFFFFF"/>
                </a:solidFill>
              </a:rPr>
              <a:t> dec 2022] can be accessed at: </a:t>
            </a:r>
            <a:r>
              <a:rPr lang="en-GB" sz="900" u="sng">
                <a:solidFill>
                  <a:srgbClr val="FFFFFF"/>
                </a:solidFill>
                <a:hlinkClick r:id="rId12"/>
              </a:rPr>
              <a:t>https://www.c-sharpcorner.com/article/C-Sharp-and-its-features/</a:t>
            </a:r>
            <a:r>
              <a:rPr lang="en-GB" sz="900">
                <a:solidFill>
                  <a:srgbClr val="FFFFFF"/>
                </a:solidFill>
              </a:rPr>
              <a:t> </a:t>
            </a:r>
            <a:endParaRPr lang="en-GB" sz="900">
              <a:solidFill>
                <a:srgbClr val="FFFFFF"/>
              </a:solidFill>
              <a:cs typeface="Calibri"/>
            </a:endParaRPr>
          </a:p>
          <a:p>
            <a:pPr lvl="0"/>
            <a:r>
              <a:rPr lang="en-GB" sz="900">
                <a:solidFill>
                  <a:srgbClr val="FFFFFF"/>
                </a:solidFill>
              </a:rPr>
              <a:t>Sokolowski R, Introduction to phenomenology, 2000, New York, NY, Cambridge university press pg2 – pg6</a:t>
            </a:r>
            <a:endParaRPr lang="en-GB" sz="900">
              <a:solidFill>
                <a:srgbClr val="FFFFFF"/>
              </a:solidFill>
              <a:cs typeface="Calibri"/>
            </a:endParaRPr>
          </a:p>
          <a:p>
            <a:pPr lvl="0"/>
            <a:r>
              <a:rPr lang="en-GB" sz="900" err="1">
                <a:solidFill>
                  <a:srgbClr val="FFFFFF"/>
                </a:solidFill>
              </a:rPr>
              <a:t>Jebreen</a:t>
            </a:r>
            <a:r>
              <a:rPr lang="en-GB" sz="900">
                <a:solidFill>
                  <a:srgbClr val="FFFFFF"/>
                </a:solidFill>
              </a:rPr>
              <a:t> I, Using inductive approach as research strategy in requirements engineering, Vol 1, Issue 2, Nov 2012, Auckland, New Zealand, Auckland University of Technology</a:t>
            </a:r>
            <a:endParaRPr lang="en-GB" sz="900">
              <a:solidFill>
                <a:srgbClr val="FFFFFF"/>
              </a:solidFill>
              <a:cs typeface="Calibri"/>
            </a:endParaRPr>
          </a:p>
          <a:p>
            <a:r>
              <a:rPr lang="en-GB" sz="900">
                <a:solidFill>
                  <a:srgbClr val="FFFFFF"/>
                </a:solidFill>
              </a:rPr>
              <a:t>University of Bristol, Action research, [accessed on 13</a:t>
            </a:r>
            <a:r>
              <a:rPr lang="en-GB" sz="900" baseline="30000">
                <a:solidFill>
                  <a:srgbClr val="FFFFFF"/>
                </a:solidFill>
              </a:rPr>
              <a:t>th</a:t>
            </a:r>
            <a:r>
              <a:rPr lang="en-GB" sz="900">
                <a:solidFill>
                  <a:srgbClr val="FFFFFF"/>
                </a:solidFill>
              </a:rPr>
              <a:t> Dec 2022] can be accessed at: </a:t>
            </a:r>
            <a:r>
              <a:rPr lang="en-GB" sz="900" u="sng">
                <a:solidFill>
                  <a:srgbClr val="FFFFFF"/>
                </a:solidFill>
                <a:hlinkClick r:id="rId13"/>
              </a:rPr>
              <a:t>http://www.bris.ac.uk/education/study/continuing-professional-development-cpd/actionresearch/</a:t>
            </a:r>
            <a:r>
              <a:rPr lang="en-GB" sz="900">
                <a:solidFill>
                  <a:srgbClr val="FFFFFF"/>
                </a:solidFill>
              </a:rPr>
              <a:t> </a:t>
            </a:r>
            <a:endParaRPr lang="en-GB" sz="900">
              <a:solidFill>
                <a:srgbClr val="FFFFFF"/>
              </a:solidFill>
              <a:cs typeface="Calibri"/>
            </a:endParaRPr>
          </a:p>
          <a:p>
            <a:r>
              <a:rPr lang="en-GB" sz="900">
                <a:solidFill>
                  <a:srgbClr val="FFFFFF"/>
                </a:solidFill>
              </a:rPr>
              <a:t>Institute for work and health, cross sectional vs longitudinal studies, Aug 2015, [accessed on 13</a:t>
            </a:r>
            <a:r>
              <a:rPr lang="en-GB" sz="900" baseline="30000">
                <a:solidFill>
                  <a:srgbClr val="FFFFFF"/>
                </a:solidFill>
              </a:rPr>
              <a:t>th</a:t>
            </a:r>
            <a:r>
              <a:rPr lang="en-GB" sz="900">
                <a:solidFill>
                  <a:srgbClr val="FFFFFF"/>
                </a:solidFill>
              </a:rPr>
              <a:t> Dec 2022] can be accessed at: </a:t>
            </a:r>
            <a:r>
              <a:rPr lang="en-GB" sz="900" u="sng">
                <a:solidFill>
                  <a:srgbClr val="FFFFFF"/>
                </a:solidFill>
                <a:hlinkClick r:id="rId14"/>
              </a:rPr>
              <a:t>https://www.iwh.on.ca/what-researchers-mean-by/cross-sectional-vs-longitudinal-studies</a:t>
            </a:r>
            <a:r>
              <a:rPr lang="en-GB" sz="900">
                <a:solidFill>
                  <a:srgbClr val="FFFFFF"/>
                </a:solidFill>
              </a:rPr>
              <a:t> </a:t>
            </a:r>
            <a:endParaRPr lang="en-GB" sz="900">
              <a:solidFill>
                <a:srgbClr val="FFFFFF"/>
              </a:solidFill>
              <a:cs typeface="Calibri"/>
            </a:endParaRPr>
          </a:p>
          <a:p>
            <a:r>
              <a:rPr lang="en-GB" sz="900" err="1">
                <a:solidFill>
                  <a:srgbClr val="FFFFFF"/>
                </a:solidFill>
              </a:rPr>
              <a:t>Migiro</a:t>
            </a:r>
            <a:r>
              <a:rPr lang="en-GB" sz="900">
                <a:solidFill>
                  <a:srgbClr val="FFFFFF"/>
                </a:solidFill>
              </a:rPr>
              <a:t> S. O, </a:t>
            </a:r>
            <a:r>
              <a:rPr lang="en-GB" sz="900" err="1">
                <a:solidFill>
                  <a:srgbClr val="FFFFFF"/>
                </a:solidFill>
              </a:rPr>
              <a:t>Magangi</a:t>
            </a:r>
            <a:r>
              <a:rPr lang="en-GB" sz="900">
                <a:solidFill>
                  <a:srgbClr val="FFFFFF"/>
                </a:solidFill>
              </a:rPr>
              <a:t> B. A, Mixed methods: A review of literature and the future of the new research paradigm, May 2011, [accessed on 13</a:t>
            </a:r>
            <a:r>
              <a:rPr lang="en-GB" sz="900" baseline="30000">
                <a:solidFill>
                  <a:srgbClr val="FFFFFF"/>
                </a:solidFill>
              </a:rPr>
              <a:t>th</a:t>
            </a:r>
            <a:r>
              <a:rPr lang="en-GB" sz="900">
                <a:solidFill>
                  <a:srgbClr val="FFFFFF"/>
                </a:solidFill>
              </a:rPr>
              <a:t> Dec 2022] Can be accessed at:</a:t>
            </a:r>
            <a:r>
              <a:rPr lang="en-GB" sz="900" b="1">
                <a:solidFill>
                  <a:srgbClr val="FFFFFF"/>
                </a:solidFill>
              </a:rPr>
              <a:t> </a:t>
            </a:r>
            <a:r>
              <a:rPr lang="en-GB" sz="900" b="1" u="sng">
                <a:solidFill>
                  <a:srgbClr val="FFFFFF"/>
                </a:solidFill>
                <a:hlinkClick r:id="rId15"/>
              </a:rPr>
              <a:t>https://academicjournals.org/journal/AJBM/article-full-text-pdf/376999E39803</a:t>
            </a:r>
            <a:r>
              <a:rPr lang="en-GB" sz="900" b="1">
                <a:solidFill>
                  <a:srgbClr val="FFFFFF"/>
                </a:solidFill>
              </a:rPr>
              <a:t> </a:t>
            </a:r>
            <a:endParaRPr lang="en-GB" sz="900">
              <a:solidFill>
                <a:srgbClr val="FFFFFF"/>
              </a:solidFill>
            </a:endParaRPr>
          </a:p>
          <a:p>
            <a:endParaRPr lang="en-US" sz="700">
              <a:solidFill>
                <a:srgbClr val="FFFFFF"/>
              </a:solidFill>
            </a:endParaRPr>
          </a:p>
        </p:txBody>
      </p:sp>
    </p:spTree>
    <p:extLst>
      <p:ext uri="{BB962C8B-B14F-4D97-AF65-F5344CB8AC3E}">
        <p14:creationId xmlns:p14="http://schemas.microsoft.com/office/powerpoint/2010/main" val="320740986"/>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557FAF-B3A7-2648-87E3-50AD04F0882B}"/>
              </a:ext>
            </a:extLst>
          </p:cNvPr>
          <p:cNvSpPr>
            <a:spLocks noGrp="1"/>
          </p:cNvSpPr>
          <p:nvPr>
            <p:ph type="title"/>
          </p:nvPr>
        </p:nvSpPr>
        <p:spPr>
          <a:xfrm>
            <a:off x="833002" y="365125"/>
            <a:ext cx="10520702" cy="1325563"/>
          </a:xfrm>
        </p:spPr>
        <p:txBody>
          <a:bodyPr>
            <a:normAutofit/>
          </a:bodyPr>
          <a:lstStyle/>
          <a:p>
            <a:r>
              <a:rPr lang="en-GB" b="1">
                <a:solidFill>
                  <a:srgbClr val="FFFFFF"/>
                </a:solidFill>
              </a:rPr>
              <a:t>Bibliography </a:t>
            </a:r>
            <a:endParaRPr lang="en-US">
              <a:solidFill>
                <a:srgbClr val="FFFFFF"/>
              </a:solidFill>
            </a:endParaRPr>
          </a:p>
        </p:txBody>
      </p:sp>
      <p:sp>
        <p:nvSpPr>
          <p:cNvPr id="3" name="Content Placeholder 2">
            <a:extLst>
              <a:ext uri="{FF2B5EF4-FFF2-40B4-BE49-F238E27FC236}">
                <a16:creationId xmlns:a16="http://schemas.microsoft.com/office/drawing/2014/main" id="{C14252DF-DD04-D549-A61B-51A99724AD7D}"/>
              </a:ext>
            </a:extLst>
          </p:cNvPr>
          <p:cNvSpPr>
            <a:spLocks noGrp="1"/>
          </p:cNvSpPr>
          <p:nvPr>
            <p:ph idx="1"/>
          </p:nvPr>
        </p:nvSpPr>
        <p:spPr>
          <a:xfrm>
            <a:off x="838201" y="2022601"/>
            <a:ext cx="10515598" cy="4154361"/>
          </a:xfrm>
        </p:spPr>
        <p:txBody>
          <a:bodyPr>
            <a:normAutofit/>
          </a:bodyPr>
          <a:lstStyle/>
          <a:p>
            <a:r>
              <a:rPr lang="en-US" sz="1600">
                <a:solidFill>
                  <a:srgbClr val="FFFFFF"/>
                </a:solidFill>
              </a:rPr>
              <a:t>Valouxis C. Et al, Decomposing the high school timetable problem, Aug 2012, [accessed on 4</a:t>
            </a:r>
            <a:r>
              <a:rPr lang="en-US" sz="1600" baseline="30000">
                <a:solidFill>
                  <a:srgbClr val="FFFFFF"/>
                </a:solidFill>
              </a:rPr>
              <a:t>th</a:t>
            </a:r>
            <a:r>
              <a:rPr lang="en-US" sz="1600">
                <a:solidFill>
                  <a:srgbClr val="FFFFFF"/>
                </a:solidFill>
              </a:rPr>
              <a:t> Dec 2022] can be accessed at: </a:t>
            </a:r>
            <a:r>
              <a:rPr lang="en-US" sz="1600" i="1" u="sng">
                <a:solidFill>
                  <a:srgbClr val="FFFFFF"/>
                </a:solidFill>
                <a:hlinkClick r:id="rId2"/>
              </a:rPr>
              <a:t>https://www.patatconference.org/patat2012/proceedings/2_14.pdf</a:t>
            </a:r>
            <a:endParaRPr lang="en-GB" sz="1600">
              <a:solidFill>
                <a:srgbClr val="FFFFFF"/>
              </a:solidFill>
            </a:endParaRPr>
          </a:p>
          <a:p>
            <a:r>
              <a:rPr lang="en-US" sz="1600">
                <a:solidFill>
                  <a:srgbClr val="FFFFFF"/>
                </a:solidFill>
              </a:rPr>
              <a:t>Barrera D, Velasco N, Amaya C, A network-based approach to the multi-activity combined timetabling and crew scheduling problem: Workforce scheduling for public health policy implementation, Issue 4, Dec 2012, [accessed on 8</a:t>
            </a:r>
            <a:r>
              <a:rPr lang="en-US" sz="1600" baseline="30000">
                <a:solidFill>
                  <a:srgbClr val="FFFFFF"/>
                </a:solidFill>
              </a:rPr>
              <a:t>th</a:t>
            </a:r>
            <a:r>
              <a:rPr lang="en-US" sz="1600">
                <a:solidFill>
                  <a:srgbClr val="FFFFFF"/>
                </a:solidFill>
              </a:rPr>
              <a:t> Dec 2022] can be accessed at: </a:t>
            </a:r>
            <a:r>
              <a:rPr lang="en-US" sz="1600" u="sng">
                <a:solidFill>
                  <a:srgbClr val="FFFFFF"/>
                </a:solidFill>
                <a:hlinkClick r:id="rId3"/>
              </a:rPr>
              <a:t>https://www.sciencedirect.com/science/article/abs/pii/S0360835212001271</a:t>
            </a:r>
            <a:r>
              <a:rPr lang="en-US" sz="1600">
                <a:solidFill>
                  <a:srgbClr val="FFFFFF"/>
                </a:solidFill>
              </a:rPr>
              <a:t> </a:t>
            </a:r>
            <a:endParaRPr lang="en-GB" sz="1600">
              <a:solidFill>
                <a:srgbClr val="FFFFFF"/>
              </a:solidFill>
            </a:endParaRPr>
          </a:p>
          <a:p>
            <a:r>
              <a:rPr lang="en-US" sz="1600">
                <a:solidFill>
                  <a:srgbClr val="FFFFFF"/>
                </a:solidFill>
              </a:rPr>
              <a:t>Taillard E, Benchmarks for basic scheduling problems, Jan 1993, [accessed on 9</a:t>
            </a:r>
            <a:r>
              <a:rPr lang="en-US" sz="1600" baseline="30000">
                <a:solidFill>
                  <a:srgbClr val="FFFFFF"/>
                </a:solidFill>
              </a:rPr>
              <a:t>th</a:t>
            </a:r>
            <a:r>
              <a:rPr lang="en-US" sz="1600">
                <a:solidFill>
                  <a:srgbClr val="FFFFFF"/>
                </a:solidFill>
              </a:rPr>
              <a:t> Dec 2022] can be accessed at: </a:t>
            </a:r>
            <a:r>
              <a:rPr lang="en-US" sz="1600" u="sng">
                <a:solidFill>
                  <a:srgbClr val="FFFFFF"/>
                </a:solidFill>
                <a:hlinkClick r:id="rId4"/>
              </a:rPr>
              <a:t>https://www.sciencedirect.com/science/article/abs/pii/037722179390182M</a:t>
            </a:r>
            <a:r>
              <a:rPr lang="en-US" sz="1600">
                <a:solidFill>
                  <a:srgbClr val="FFFFFF"/>
                </a:solidFill>
              </a:rPr>
              <a:t> </a:t>
            </a:r>
            <a:endParaRPr lang="en-GB" sz="1600">
              <a:solidFill>
                <a:srgbClr val="FFFFFF"/>
              </a:solidFill>
            </a:endParaRPr>
          </a:p>
          <a:p>
            <a:r>
              <a:rPr lang="en-US" sz="1600">
                <a:solidFill>
                  <a:srgbClr val="FFFFFF"/>
                </a:solidFill>
              </a:rPr>
              <a:t>Lenstra J.K, Kan A, Brucker P, Complexity of machine scheduling problems, 1977 [accessed on 9</a:t>
            </a:r>
            <a:r>
              <a:rPr lang="en-US" sz="1600" baseline="30000">
                <a:solidFill>
                  <a:srgbClr val="FFFFFF"/>
                </a:solidFill>
              </a:rPr>
              <a:t>th</a:t>
            </a:r>
            <a:r>
              <a:rPr lang="en-US" sz="1600">
                <a:solidFill>
                  <a:srgbClr val="FFFFFF"/>
                </a:solidFill>
              </a:rPr>
              <a:t> Dec 2022] can be accessed at: </a:t>
            </a:r>
            <a:r>
              <a:rPr lang="en-US" sz="1600" u="sng">
                <a:solidFill>
                  <a:srgbClr val="FFFFFF"/>
                </a:solidFill>
                <a:hlinkClick r:id="rId5"/>
              </a:rPr>
              <a:t>https://www.sciencedirect.com/science/article/abs/pii/S016750600870743X</a:t>
            </a:r>
            <a:r>
              <a:rPr lang="en-US" sz="1600">
                <a:solidFill>
                  <a:srgbClr val="FFFFFF"/>
                </a:solidFill>
              </a:rPr>
              <a:t> </a:t>
            </a:r>
            <a:endParaRPr lang="en-GB" sz="1600">
              <a:solidFill>
                <a:srgbClr val="FFFFFF"/>
              </a:solidFill>
            </a:endParaRPr>
          </a:p>
          <a:p>
            <a:r>
              <a:rPr lang="en-US" sz="1600">
                <a:solidFill>
                  <a:srgbClr val="FFFFFF"/>
                </a:solidFill>
              </a:rPr>
              <a:t>Burke E, Petrovic S, Recent research directions in automated timetabling, 2002, [accessed on 12</a:t>
            </a:r>
            <a:r>
              <a:rPr lang="en-US" sz="1600" baseline="30000">
                <a:solidFill>
                  <a:srgbClr val="FFFFFF"/>
                </a:solidFill>
              </a:rPr>
              <a:t>th</a:t>
            </a:r>
            <a:r>
              <a:rPr lang="en-US" sz="1600">
                <a:solidFill>
                  <a:srgbClr val="FFFFFF"/>
                </a:solidFill>
              </a:rPr>
              <a:t> Dec 2022] can be accessed at: </a:t>
            </a:r>
            <a:r>
              <a:rPr lang="en-US" sz="1600" u="sng">
                <a:solidFill>
                  <a:srgbClr val="FFFFFF"/>
                </a:solidFill>
                <a:hlinkClick r:id="rId6"/>
              </a:rPr>
              <a:t>https://www.sciencedirect.com/science/article/abs/pii/S0377221702000693</a:t>
            </a:r>
            <a:r>
              <a:rPr lang="en-US" sz="1600">
                <a:solidFill>
                  <a:srgbClr val="FFFFFF"/>
                </a:solidFill>
              </a:rPr>
              <a:t> </a:t>
            </a:r>
            <a:endParaRPr lang="en-GB" sz="1600">
              <a:solidFill>
                <a:srgbClr val="FFFFFF"/>
              </a:solidFill>
            </a:endParaRPr>
          </a:p>
          <a:p>
            <a:r>
              <a:rPr lang="en-US" sz="1600">
                <a:solidFill>
                  <a:srgbClr val="FFFFFF"/>
                </a:solidFill>
              </a:rPr>
              <a:t>Kanyan A, Ngana L, Voon B, Improving the service operations of fast-food restaurants, Jun 2016, [accessed on 15</a:t>
            </a:r>
            <a:r>
              <a:rPr lang="en-US" sz="1600" baseline="30000">
                <a:solidFill>
                  <a:srgbClr val="FFFFFF"/>
                </a:solidFill>
              </a:rPr>
              <a:t>th</a:t>
            </a:r>
            <a:r>
              <a:rPr lang="en-US" sz="1600">
                <a:solidFill>
                  <a:srgbClr val="FFFFFF"/>
                </a:solidFill>
              </a:rPr>
              <a:t> Dec 2022] can be accessed at: </a:t>
            </a:r>
            <a:r>
              <a:rPr lang="en-US" sz="1600" u="sng">
                <a:solidFill>
                  <a:srgbClr val="FFFFFF"/>
                </a:solidFill>
                <a:hlinkClick r:id="rId7"/>
              </a:rPr>
              <a:t>https://www.sciencedirect.com/science/article/pii/S1877042816305237</a:t>
            </a:r>
            <a:r>
              <a:rPr lang="en-US" sz="1600">
                <a:solidFill>
                  <a:srgbClr val="FFFFFF"/>
                </a:solidFill>
              </a:rPr>
              <a:t> </a:t>
            </a:r>
            <a:endParaRPr lang="en-GB" sz="1600">
              <a:solidFill>
                <a:srgbClr val="FFFFFF"/>
              </a:solidFill>
            </a:endParaRPr>
          </a:p>
          <a:p>
            <a:r>
              <a:rPr lang="en-US" sz="1600">
                <a:solidFill>
                  <a:srgbClr val="FFFFFF"/>
                </a:solidFill>
              </a:rPr>
              <a:t>Ernst A, Et al, Staff scheduling and rostering: A review of applications, methods, and models, Feb 2004, [accessed on 18</a:t>
            </a:r>
            <a:r>
              <a:rPr lang="en-US" sz="1600" baseline="30000">
                <a:solidFill>
                  <a:srgbClr val="FFFFFF"/>
                </a:solidFill>
              </a:rPr>
              <a:t>th</a:t>
            </a:r>
            <a:r>
              <a:rPr lang="en-US" sz="1600">
                <a:solidFill>
                  <a:srgbClr val="FFFFFF"/>
                </a:solidFill>
              </a:rPr>
              <a:t> Dec 2022] can be accessed at: </a:t>
            </a:r>
            <a:r>
              <a:rPr lang="en-US" sz="1600" u="sng">
                <a:solidFill>
                  <a:srgbClr val="FFFFFF"/>
                </a:solidFill>
                <a:hlinkClick r:id="rId8"/>
              </a:rPr>
              <a:t>https://www.sciencedirect.com/science/article/abs/pii/S037722170300095X</a:t>
            </a:r>
            <a:r>
              <a:rPr lang="en-US" sz="1600">
                <a:solidFill>
                  <a:srgbClr val="FFFFFF"/>
                </a:solidFill>
              </a:rPr>
              <a:t> </a:t>
            </a:r>
            <a:endParaRPr lang="en-GB" sz="1600">
              <a:solidFill>
                <a:srgbClr val="FFFFFF"/>
              </a:solidFill>
            </a:endParaRPr>
          </a:p>
          <a:p>
            <a:endParaRPr lang="en-US" sz="1600">
              <a:solidFill>
                <a:srgbClr val="FFFFFF"/>
              </a:solidFill>
            </a:endParaRPr>
          </a:p>
        </p:txBody>
      </p:sp>
    </p:spTree>
    <p:extLst>
      <p:ext uri="{BB962C8B-B14F-4D97-AF65-F5344CB8AC3E}">
        <p14:creationId xmlns:p14="http://schemas.microsoft.com/office/powerpoint/2010/main" val="612420419"/>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black question marks with one yellow question mark">
            <a:extLst>
              <a:ext uri="{FF2B5EF4-FFF2-40B4-BE49-F238E27FC236}">
                <a16:creationId xmlns:a16="http://schemas.microsoft.com/office/drawing/2014/main" id="{63B3D674-79E0-E4C7-2043-B7B496661B68}"/>
              </a:ext>
            </a:extLst>
          </p:cNvPr>
          <p:cNvPicPr>
            <a:picLocks noChangeAspect="1"/>
          </p:cNvPicPr>
          <p:nvPr/>
        </p:nvPicPr>
        <p:blipFill rotWithShape="1">
          <a:blip r:embed="rId2">
            <a:alphaModFix amt="45000"/>
          </a:blip>
          <a:srcRect l="28990" r="6122" b="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21F6F10C-E790-7047-BAFF-CA4DAD3E0973}"/>
              </a:ext>
            </a:extLst>
          </p:cNvPr>
          <p:cNvSpPr>
            <a:spLocks noGrp="1"/>
          </p:cNvSpPr>
          <p:nvPr>
            <p:ph type="title"/>
          </p:nvPr>
        </p:nvSpPr>
        <p:spPr>
          <a:xfrm>
            <a:off x="1769532" y="1695576"/>
            <a:ext cx="8652938" cy="2857191"/>
          </a:xfrm>
        </p:spPr>
        <p:txBody>
          <a:bodyPr vert="horz" lIns="91440" tIns="45720" rIns="91440" bIns="45720" rtlCol="0" anchor="ctr">
            <a:normAutofit/>
          </a:bodyPr>
          <a:lstStyle/>
          <a:p>
            <a:pPr algn="ctr"/>
            <a:r>
              <a:rPr lang="en-US" sz="8000"/>
              <a:t>Any Questions?</a:t>
            </a:r>
          </a:p>
        </p:txBody>
      </p:sp>
      <p:sp>
        <p:nvSpPr>
          <p:cNvPr id="12" name="Rectangle 11">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243779141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9" ma:contentTypeDescription="Create a new document." ma:contentTypeScope="" ma:versionID="dfb74f7cb6a2a1d337ace4c70d9c2727">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2607509444c0eb42e8362ad1823a08f1"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EA9296E-5A0D-4643-A098-9D0D882295DE}"/>
</file>

<file path=customXml/itemProps2.xml><?xml version="1.0" encoding="utf-8"?>
<ds:datastoreItem xmlns:ds="http://schemas.openxmlformats.org/officeDocument/2006/customXml" ds:itemID="{352D2F8B-AF4C-4A61-BF4A-6F798C8AA7CE}"/>
</file>

<file path=docProps/app.xml><?xml version="1.0" encoding="utf-8"?>
<Properties xmlns="http://schemas.openxmlformats.org/officeDocument/2006/extended-properties" xmlns:vt="http://schemas.openxmlformats.org/officeDocument/2006/docPropsVTypes">
  <TotalTime>1206</TotalTime>
  <Words>3789</Words>
  <Application>Microsoft Macintosh PowerPoint</Application>
  <PresentationFormat>Widescreen</PresentationFormat>
  <Paragraphs>253</Paragraphs>
  <Slides>44</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Calibri Light</vt:lpstr>
      <vt:lpstr>Office Theme</vt:lpstr>
      <vt:lpstr>Interim Viva </vt:lpstr>
      <vt:lpstr>The Client </vt:lpstr>
      <vt:lpstr>Introduction: </vt:lpstr>
      <vt:lpstr>Common Issues With Timetabling </vt:lpstr>
      <vt:lpstr>Common Issues With Timetabling </vt:lpstr>
      <vt:lpstr>Current Schedule</vt:lpstr>
      <vt:lpstr>Timetabling Shifts Within A Fast-food Environment</vt:lpstr>
      <vt:lpstr>Existing Software</vt:lpstr>
      <vt:lpstr>PowerPoint Presentation</vt:lpstr>
      <vt:lpstr>PowerPoint Presentation</vt:lpstr>
      <vt:lpstr>Legalities and Security</vt:lpstr>
      <vt:lpstr>Technology Platforms</vt:lpstr>
      <vt:lpstr>MongoDB</vt:lpstr>
      <vt:lpstr>C#</vt:lpstr>
      <vt:lpstr>Website Application </vt:lpstr>
      <vt:lpstr>Conclusion </vt:lpstr>
      <vt:lpstr>Aims and Objectives </vt:lpstr>
      <vt:lpstr>Aim 1</vt:lpstr>
      <vt:lpstr>Objective 1 </vt:lpstr>
      <vt:lpstr>Objective 2</vt:lpstr>
      <vt:lpstr>Objective 3</vt:lpstr>
      <vt:lpstr>Objective 4 </vt:lpstr>
      <vt:lpstr>Objective 5 </vt:lpstr>
      <vt:lpstr>Objective 6 </vt:lpstr>
      <vt:lpstr>Objective 7 </vt:lpstr>
      <vt:lpstr>Objective 8 </vt:lpstr>
      <vt:lpstr>Objective 9</vt:lpstr>
      <vt:lpstr>Research Methodologies </vt:lpstr>
      <vt:lpstr>Philosophy</vt:lpstr>
      <vt:lpstr>Approach </vt:lpstr>
      <vt:lpstr>Strategy</vt:lpstr>
      <vt:lpstr>Time Horizon  </vt:lpstr>
      <vt:lpstr>Data collection method </vt:lpstr>
      <vt:lpstr>Resources </vt:lpstr>
      <vt:lpstr>PowerPoint Presentation</vt:lpstr>
      <vt:lpstr>Ethical Concerns  </vt:lpstr>
      <vt:lpstr>Employee Data Design </vt:lpstr>
      <vt:lpstr>Login Page Design </vt:lpstr>
      <vt:lpstr>Weekly Schedule Design </vt:lpstr>
      <vt:lpstr>Daily Schedule design</vt:lpstr>
      <vt:lpstr>Employee View design</vt:lpstr>
      <vt:lpstr>References:</vt:lpstr>
      <vt:lpstr>Bibliography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Interim Viva </dc:title>
  <dc:creator>310732 (Jack Staddon)</dc:creator>
  <cp:lastModifiedBy>310732 (Jack Staddon)</cp:lastModifiedBy>
  <cp:revision>1</cp:revision>
  <dcterms:created xsi:type="dcterms:W3CDTF">2023-01-19T20:00:29Z</dcterms:created>
  <dcterms:modified xsi:type="dcterms:W3CDTF">2023-01-20T16:06:29Z</dcterms:modified>
</cp:coreProperties>
</file>