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9" r:id="rId3"/>
    <p:sldId id="266" r:id="rId4"/>
    <p:sldId id="260" r:id="rId5"/>
    <p:sldId id="258" r:id="rId6"/>
    <p:sldId id="261" r:id="rId7"/>
    <p:sldId id="267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81599F-F3A9-46A3-AB79-9E1D92AC66FC}" v="62" dt="2026-09-22T13:40:26.9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6" autoAdjust="0"/>
    <p:restoredTop sz="94660"/>
  </p:normalViewPr>
  <p:slideViewPr>
    <p:cSldViewPr snapToGrid="0">
      <p:cViewPr>
        <p:scale>
          <a:sx n="103" d="100"/>
          <a:sy n="103" d="100"/>
        </p:scale>
        <p:origin x="72" y="2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Huntly" userId="2f894ec6-1403-4f17-b28b-5f1f7519461e" providerId="ADAL" clId="{28B19D55-2B64-4018-8539-1453B0FDE5DC}"/>
    <pc:docChg chg="modSld">
      <pc:chgData name="Mark Huntly" userId="2f894ec6-1403-4f17-b28b-5f1f7519461e" providerId="ADAL" clId="{28B19D55-2B64-4018-8539-1453B0FDE5DC}" dt="2026-09-22T13:40:26.990" v="61" actId="20577"/>
      <pc:docMkLst>
        <pc:docMk/>
      </pc:docMkLst>
      <pc:sldChg chg="modSp">
        <pc:chgData name="Mark Huntly" userId="2f894ec6-1403-4f17-b28b-5f1f7519461e" providerId="ADAL" clId="{28B19D55-2B64-4018-8539-1453B0FDE5DC}" dt="2026-09-22T13:40:26.990" v="61" actId="20577"/>
        <pc:sldMkLst>
          <pc:docMk/>
          <pc:sldMk cId="3968968329" sldId="258"/>
        </pc:sldMkLst>
        <pc:spChg chg="mod">
          <ac:chgData name="Mark Huntly" userId="2f894ec6-1403-4f17-b28b-5f1f7519461e" providerId="ADAL" clId="{28B19D55-2B64-4018-8539-1453B0FDE5DC}" dt="2026-09-22T13:40:26.990" v="61" actId="20577"/>
          <ac:spMkLst>
            <pc:docMk/>
            <pc:sldMk cId="3968968329" sldId="258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1270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925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8713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491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5453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6763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699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83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533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363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552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D36D0D-2752-44A2-9BD2-8B5E68A17D01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542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1D98CAC-3EFF-4342-BD5A-6C0E8CAB4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12192000" cy="40068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914402"/>
            <a:ext cx="10515600" cy="2659957"/>
          </a:xfrm>
        </p:spPr>
        <p:txBody>
          <a:bodyPr>
            <a:normAutofit/>
          </a:bodyPr>
          <a:lstStyle/>
          <a:p>
            <a:r>
              <a:rPr lang="en-GB" sz="8000" dirty="0">
                <a:solidFill>
                  <a:srgbClr val="FFFFFF"/>
                </a:solidFill>
              </a:rPr>
              <a:t>Independent Project</a:t>
            </a:r>
            <a:br>
              <a:rPr lang="en-GB" sz="8000" dirty="0">
                <a:solidFill>
                  <a:srgbClr val="FFFFFF"/>
                </a:solidFill>
              </a:rPr>
            </a:br>
            <a:r>
              <a:rPr lang="en-GB" sz="6600" dirty="0">
                <a:solidFill>
                  <a:srgbClr val="FFFFFF"/>
                </a:solidFill>
              </a:rPr>
              <a:t>ACCA6020</a:t>
            </a:r>
            <a:endParaRPr lang="en-GB" sz="8000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4368800"/>
            <a:ext cx="10515600" cy="1390650"/>
          </a:xfrm>
        </p:spPr>
        <p:txBody>
          <a:bodyPr>
            <a:normAutofit/>
          </a:bodyPr>
          <a:lstStyle/>
          <a:p>
            <a:r>
              <a:rPr lang="en-GB" sz="3600" dirty="0"/>
              <a:t>40 credits</a:t>
            </a:r>
          </a:p>
          <a:p>
            <a:r>
              <a:rPr lang="en-GB" sz="3600" dirty="0"/>
              <a:t>Semesters 1 + 2</a:t>
            </a:r>
          </a:p>
        </p:txBody>
      </p:sp>
    </p:spTree>
    <p:extLst>
      <p:ext uri="{BB962C8B-B14F-4D97-AF65-F5344CB8AC3E}">
        <p14:creationId xmlns:p14="http://schemas.microsoft.com/office/powerpoint/2010/main" val="10322348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GB" dirty="0"/>
              <a:t>Brief overview of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6429" y="2278173"/>
            <a:ext cx="6467867" cy="3450613"/>
          </a:xfrm>
        </p:spPr>
        <p:txBody>
          <a:bodyPr anchor="ctr">
            <a:normAutofit lnSpcReduction="10000"/>
          </a:bodyPr>
          <a:lstStyle/>
          <a:p>
            <a:r>
              <a:rPr lang="en-GB" sz="3200" dirty="0"/>
              <a:t>40 credits</a:t>
            </a:r>
          </a:p>
          <a:p>
            <a:r>
              <a:rPr lang="en-GB" sz="3200" dirty="0"/>
              <a:t>Culmination of your degree</a:t>
            </a:r>
          </a:p>
          <a:p>
            <a:r>
              <a:rPr lang="en-GB" sz="3200" dirty="0"/>
              <a:t>Your chance to work on a project that interests you!</a:t>
            </a:r>
          </a:p>
          <a:p>
            <a:r>
              <a:rPr lang="en-GB" sz="3200" dirty="0"/>
              <a:t>After initial project proposal period - overseen by supervisor – 20 minutes/week</a:t>
            </a:r>
          </a:p>
          <a:p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4" descr="Clipboard Checked with solid fill">
            <a:extLst>
              <a:ext uri="{FF2B5EF4-FFF2-40B4-BE49-F238E27FC236}">
                <a16:creationId xmlns:a16="http://schemas.microsoft.com/office/drawing/2014/main" id="{2096ED73-EC77-7271-FCF3-58239FEDEF1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599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3F73C0-813C-B3E0-8821-B0C6A89DA5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801" y="72004"/>
            <a:ext cx="9028108" cy="1325563"/>
          </a:xfrm>
        </p:spPr>
        <p:txBody>
          <a:bodyPr>
            <a:normAutofit/>
          </a:bodyPr>
          <a:lstStyle/>
          <a:p>
            <a:r>
              <a:rPr lang="en-GB" dirty="0"/>
              <a:t>What should I do for my project?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169877-455A-7D99-3F32-300320EB08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801" y="1486068"/>
            <a:ext cx="8605344" cy="5012704"/>
          </a:xfrm>
        </p:spPr>
        <p:txBody>
          <a:bodyPr anchor="ctr">
            <a:normAutofit/>
          </a:bodyPr>
          <a:lstStyle/>
          <a:p>
            <a:r>
              <a:rPr lang="en-GB" sz="2400" dirty="0"/>
              <a:t>Seena and Nigel’s short course this week will help you with this </a:t>
            </a:r>
            <a:r>
              <a:rPr lang="en-GB" sz="2400" dirty="0">
                <a:sym typeface="Wingdings" panose="05000000000000000000" pitchFamily="2" charset="2"/>
              </a:rPr>
              <a:t></a:t>
            </a:r>
          </a:p>
          <a:p>
            <a:pPr marL="0" indent="0">
              <a:buNone/>
            </a:pPr>
            <a:endParaRPr lang="en-GB" sz="1800" dirty="0"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en-GB" sz="2400" dirty="0">
                <a:sym typeface="Wingdings" panose="05000000000000000000" pitchFamily="2" charset="2"/>
              </a:rPr>
              <a:t>Some general notes:</a:t>
            </a:r>
          </a:p>
          <a:p>
            <a:pPr marL="0" indent="0">
              <a:buNone/>
            </a:pPr>
            <a:endParaRPr lang="en-GB" sz="1800" dirty="0"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en-GB" sz="2400" dirty="0">
                <a:sym typeface="Wingdings" panose="05000000000000000000" pitchFamily="2" charset="2"/>
              </a:rPr>
              <a:t>Your project MUST have an implementation – this could be a software implementation, network configuration/simulation, data visualisation etc. This is a requirement of our British Computer Society accreditation. </a:t>
            </a:r>
            <a:r>
              <a:rPr lang="en-GB" sz="2400" b="1" u="sng" dirty="0">
                <a:sym typeface="Wingdings" panose="05000000000000000000" pitchFamily="2" charset="2"/>
              </a:rPr>
              <a:t>Your project cannot be research only.</a:t>
            </a:r>
          </a:p>
          <a:p>
            <a:pPr marL="0" indent="0">
              <a:buNone/>
            </a:pPr>
            <a:endParaRPr lang="en-GB" sz="2400" dirty="0"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en-GB" sz="2400" dirty="0">
                <a:sym typeface="Wingdings" panose="05000000000000000000" pitchFamily="2" charset="2"/>
              </a:rPr>
              <a:t>Your project must have some relevance to the title of your degree – </a:t>
            </a:r>
            <a:r>
              <a:rPr lang="en-GB" sz="2400" dirty="0" err="1">
                <a:sym typeface="Wingdings" panose="05000000000000000000" pitchFamily="2" charset="2"/>
              </a:rPr>
              <a:t>eg</a:t>
            </a:r>
            <a:r>
              <a:rPr lang="en-GB" sz="2400" dirty="0">
                <a:sym typeface="Wingdings" panose="05000000000000000000" pitchFamily="2" charset="2"/>
              </a:rPr>
              <a:t> if your degree title is BSc Computing (Software Engineering), you must have some Software Engineering in it!  </a:t>
            </a:r>
            <a:endParaRPr lang="en-GB" sz="24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 descr="Woman raising hands">
            <a:extLst>
              <a:ext uri="{FF2B5EF4-FFF2-40B4-BE49-F238E27FC236}">
                <a16:creationId xmlns:a16="http://schemas.microsoft.com/office/drawing/2014/main" id="{2D000F92-8557-7A73-72CE-629B3CE60F5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9087727" y="2828248"/>
            <a:ext cx="1916682" cy="1201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2584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GB" dirty="0"/>
              <a:t>Supervisor’s role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9907" y="1953127"/>
            <a:ext cx="7720693" cy="4063272"/>
          </a:xfrm>
        </p:spPr>
        <p:txBody>
          <a:bodyPr anchor="ctr">
            <a:normAutofit/>
          </a:bodyPr>
          <a:lstStyle/>
          <a:p>
            <a:r>
              <a:rPr lang="en-GB" dirty="0"/>
              <a:t>Students work independently with the supervisor to oversee</a:t>
            </a:r>
          </a:p>
          <a:p>
            <a:r>
              <a:rPr lang="en-GB" dirty="0"/>
              <a:t>The supervisor’s role is to use their experience to guide you, make suggestions, make sure you meet deadlines.</a:t>
            </a:r>
          </a:p>
          <a:p>
            <a:r>
              <a:rPr lang="en-GB" b="1" u="sng" dirty="0"/>
              <a:t>It is not the job of the supervisor to do your project!</a:t>
            </a:r>
          </a:p>
          <a:p>
            <a:r>
              <a:rPr lang="en-GB" b="1" u="sng" dirty="0"/>
              <a:t>It is not the job of the supervisor to give you weekly tasks!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Route (Two Pins With A Path) with solid fill">
            <a:extLst>
              <a:ext uri="{FF2B5EF4-FFF2-40B4-BE49-F238E27FC236}">
                <a16:creationId xmlns:a16="http://schemas.microsoft.com/office/drawing/2014/main" id="{96505BF5-C7FB-AB46-9FDC-28D81CB4933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9247958" y="2763609"/>
            <a:ext cx="1330779" cy="1330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6032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0536" y="1828800"/>
            <a:ext cx="7894863" cy="4401635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dirty="0"/>
              <a:t>5 assessment points: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ighlight>
                  <a:srgbClr val="FF0000"/>
                </a:highlight>
              </a:rPr>
              <a:t>5% - Proposal – Wednesday 21</a:t>
            </a:r>
            <a:r>
              <a:rPr lang="en-GB" baseline="30000" dirty="0">
                <a:highlight>
                  <a:srgbClr val="FF0000"/>
                </a:highlight>
              </a:rPr>
              <a:t>st</a:t>
            </a:r>
            <a:r>
              <a:rPr lang="en-GB" dirty="0">
                <a:highlight>
                  <a:srgbClr val="FF0000"/>
                </a:highlight>
              </a:rPr>
              <a:t> October 2026 3pm</a:t>
            </a:r>
          </a:p>
          <a:p>
            <a:pPr marL="0" indent="0">
              <a:buNone/>
            </a:pPr>
            <a:r>
              <a:rPr lang="en-GB" dirty="0">
                <a:highlight>
                  <a:srgbClr val="FF0000"/>
                </a:highlight>
              </a:rPr>
              <a:t>10% Interim Viva – January /14</a:t>
            </a:r>
            <a:r>
              <a:rPr lang="en-GB" baseline="30000" dirty="0">
                <a:highlight>
                  <a:srgbClr val="FF0000"/>
                </a:highlight>
              </a:rPr>
              <a:t>th</a:t>
            </a:r>
            <a:r>
              <a:rPr lang="en-GB" dirty="0">
                <a:highlight>
                  <a:srgbClr val="FF0000"/>
                </a:highlight>
              </a:rPr>
              <a:t>/15</a:t>
            </a:r>
            <a:r>
              <a:rPr lang="en-GB" baseline="30000" dirty="0">
                <a:highlight>
                  <a:srgbClr val="FF0000"/>
                </a:highlight>
              </a:rPr>
              <a:t>th</a:t>
            </a:r>
            <a:r>
              <a:rPr lang="en-GB" dirty="0">
                <a:highlight>
                  <a:srgbClr val="FF0000"/>
                </a:highlight>
              </a:rPr>
              <a:t> 2027</a:t>
            </a:r>
          </a:p>
          <a:p>
            <a:pPr marL="0" indent="0">
              <a:buNone/>
            </a:pPr>
            <a:r>
              <a:rPr lang="en-GB" dirty="0">
                <a:highlight>
                  <a:srgbClr val="FF0000"/>
                </a:highlight>
              </a:rPr>
              <a:t>55% Report – Monday 26</a:t>
            </a:r>
            <a:r>
              <a:rPr lang="en-GB" baseline="30000" dirty="0">
                <a:highlight>
                  <a:srgbClr val="FF0000"/>
                </a:highlight>
              </a:rPr>
              <a:t>th</a:t>
            </a:r>
            <a:r>
              <a:rPr lang="en-GB" dirty="0">
                <a:highlight>
                  <a:srgbClr val="FF0000"/>
                </a:highlight>
              </a:rPr>
              <a:t> April 2027 3pm </a:t>
            </a:r>
          </a:p>
          <a:p>
            <a:pPr marL="0" indent="0">
              <a:buNone/>
            </a:pPr>
            <a:r>
              <a:rPr lang="en-GB" dirty="0">
                <a:highlight>
                  <a:srgbClr val="FF0000"/>
                </a:highlight>
              </a:rPr>
              <a:t>(approx. 10,000 words for BSc students, 6000 for BA)</a:t>
            </a:r>
          </a:p>
          <a:p>
            <a:pPr marL="0" indent="0">
              <a:buNone/>
            </a:pPr>
            <a:r>
              <a:rPr lang="en-GB" dirty="0">
                <a:highlight>
                  <a:srgbClr val="FF0000"/>
                </a:highlight>
              </a:rPr>
              <a:t>20% Final Viva – 6</a:t>
            </a:r>
            <a:r>
              <a:rPr lang="en-GB" baseline="30000" dirty="0">
                <a:highlight>
                  <a:srgbClr val="FF0000"/>
                </a:highlight>
              </a:rPr>
              <a:t>th</a:t>
            </a:r>
            <a:r>
              <a:rPr lang="en-GB" dirty="0">
                <a:highlight>
                  <a:srgbClr val="FF0000"/>
                </a:highlight>
              </a:rPr>
              <a:t>/7</a:t>
            </a:r>
            <a:r>
              <a:rPr lang="en-GB" baseline="30000" dirty="0">
                <a:highlight>
                  <a:srgbClr val="FF0000"/>
                </a:highlight>
              </a:rPr>
              <a:t>th</a:t>
            </a:r>
            <a:r>
              <a:rPr lang="en-GB" dirty="0">
                <a:highlight>
                  <a:srgbClr val="FF0000"/>
                </a:highlight>
              </a:rPr>
              <a:t> May 2027</a:t>
            </a:r>
          </a:p>
          <a:p>
            <a:pPr marL="0" indent="0">
              <a:buNone/>
            </a:pPr>
            <a:r>
              <a:rPr lang="en-GB" dirty="0">
                <a:highlight>
                  <a:srgbClr val="FF0000"/>
                </a:highlight>
              </a:rPr>
              <a:t>10% Exhibition board (BSc) </a:t>
            </a:r>
            <a:r>
              <a:rPr lang="en-GB">
                <a:highlight>
                  <a:srgbClr val="FF0000"/>
                </a:highlight>
              </a:rPr>
              <a:t>– Monday </a:t>
            </a:r>
            <a:r>
              <a:rPr lang="en-GB" dirty="0">
                <a:highlight>
                  <a:srgbClr val="FF0000"/>
                </a:highlight>
              </a:rPr>
              <a:t>10</a:t>
            </a:r>
            <a:r>
              <a:rPr lang="en-GB" baseline="30000" dirty="0">
                <a:highlight>
                  <a:srgbClr val="FF0000"/>
                </a:highlight>
              </a:rPr>
              <a:t>th</a:t>
            </a:r>
            <a:r>
              <a:rPr lang="en-GB" dirty="0">
                <a:highlight>
                  <a:srgbClr val="FF0000"/>
                </a:highlight>
              </a:rPr>
              <a:t> May 3pm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4" descr="Badge Tick with solid fill">
            <a:extLst>
              <a:ext uri="{FF2B5EF4-FFF2-40B4-BE49-F238E27FC236}">
                <a16:creationId xmlns:a16="http://schemas.microsoft.com/office/drawing/2014/main" id="{94EE0F1C-FF90-09E4-D273-B25B0F3DAAD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968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Summary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1A4CE0-0ABA-8CAF-92E7-7CE3B84DCD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042" y="1822348"/>
            <a:ext cx="10287000" cy="4476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54380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GB" dirty="0"/>
              <a:t>Moodle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0071" y="1881308"/>
            <a:ext cx="8106332" cy="4473443"/>
          </a:xfrm>
        </p:spPr>
        <p:txBody>
          <a:bodyPr anchor="ctr">
            <a:normAutofit lnSpcReduction="10000"/>
          </a:bodyPr>
          <a:lstStyle/>
          <a:p>
            <a:r>
              <a:rPr lang="en-GB" dirty="0"/>
              <a:t>Moodle – can we all see the module(s)?</a:t>
            </a:r>
          </a:p>
          <a:p>
            <a:endParaRPr lang="en-GB" dirty="0"/>
          </a:p>
          <a:p>
            <a:r>
              <a:rPr lang="en-GB" dirty="0"/>
              <a:t>You should be able to see the module relevant to your course, one of the following:</a:t>
            </a:r>
          </a:p>
          <a:p>
            <a:endParaRPr lang="en-GB" dirty="0"/>
          </a:p>
          <a:p>
            <a:r>
              <a:rPr lang="en-GB" dirty="0"/>
              <a:t>L6 – Independent Project (ACCA6020 - BSc)</a:t>
            </a:r>
          </a:p>
          <a:p>
            <a:r>
              <a:rPr lang="en-GB" dirty="0"/>
              <a:t>L6 – Independent Project (ACCA6020 - EEE)</a:t>
            </a:r>
          </a:p>
          <a:p>
            <a:endParaRPr lang="en-GB" dirty="0"/>
          </a:p>
          <a:p>
            <a:r>
              <a:rPr lang="en-GB" dirty="0"/>
              <a:t>…and also “Intro to Project Short Course (Project Proposal/Stats)”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picture containing clipart&#10;&#10;Description automatically generated">
            <a:extLst>
              <a:ext uri="{FF2B5EF4-FFF2-40B4-BE49-F238E27FC236}">
                <a16:creationId xmlns:a16="http://schemas.microsoft.com/office/drawing/2014/main" id="{E047CBE3-2C43-C712-610B-81FADD5D6FD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74" r="10257" b="-3"/>
          <a:stretch/>
        </p:blipFill>
        <p:spPr>
          <a:xfrm>
            <a:off x="9030743" y="2474254"/>
            <a:ext cx="1912560" cy="1909489"/>
          </a:xfrm>
          <a:custGeom>
            <a:avLst/>
            <a:gdLst/>
            <a:ahLst/>
            <a:cxnLst/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effectLst>
            <a:softEdge rad="0"/>
          </a:effectLst>
        </p:spPr>
      </p:pic>
    </p:spTree>
    <p:extLst>
      <p:ext uri="{BB962C8B-B14F-4D97-AF65-F5344CB8AC3E}">
        <p14:creationId xmlns:p14="http://schemas.microsoft.com/office/powerpoint/2010/main" val="30017377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338</Words>
  <Application>Microsoft Office PowerPoint</Application>
  <PresentationFormat>Widescreen</PresentationFormat>
  <Paragraphs>40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Wingdings</vt:lpstr>
      <vt:lpstr>Office Theme</vt:lpstr>
      <vt:lpstr>Independent Project ACCA6020</vt:lpstr>
      <vt:lpstr>Brief overview of module</vt:lpstr>
      <vt:lpstr>What should I do for my project?</vt:lpstr>
      <vt:lpstr>Supervisor’s role</vt:lpstr>
      <vt:lpstr>Assessment</vt:lpstr>
      <vt:lpstr>Summary</vt:lpstr>
      <vt:lpstr>Moodle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Web and Mobile Technologies</dc:title>
  <dc:creator>Gaynor Thomas</dc:creator>
  <cp:lastModifiedBy>Mark Huntly</cp:lastModifiedBy>
  <cp:revision>31</cp:revision>
  <dcterms:created xsi:type="dcterms:W3CDTF">2020-09-26T08:38:11Z</dcterms:created>
  <dcterms:modified xsi:type="dcterms:W3CDTF">2026-09-22T13:40:34Z</dcterms:modified>
</cp:coreProperties>
</file>