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D5848F-A3C7-457C-9865-EB471F6F9A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532541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D5848F-A3C7-457C-9865-EB471F6F9A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214565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D5848F-A3C7-457C-9865-EB471F6F9A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1428669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D5848F-A3C7-457C-9865-EB471F6F9ADD}"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1477103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D5848F-A3C7-457C-9865-EB471F6F9ADD}" type="datetimeFigureOut">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1803384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D5848F-A3C7-457C-9865-EB471F6F9ADD}"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2714660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D5848F-A3C7-457C-9865-EB471F6F9ADD}" type="datetimeFigureOut">
              <a:rPr lang="en-GB" smtClean="0"/>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3502295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D5848F-A3C7-457C-9865-EB471F6F9ADD}"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2389389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D5848F-A3C7-457C-9865-EB471F6F9ADD}"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3393783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D5848F-A3C7-457C-9865-EB471F6F9A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759446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D5848F-A3C7-457C-9865-EB471F6F9ADD}"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018-30BB-44CF-AD2D-3B921D1227A7}" type="slidenum">
              <a:rPr lang="en-GB" smtClean="0"/>
              <a:t>‹#›</a:t>
            </a:fld>
            <a:endParaRPr lang="en-GB"/>
          </a:p>
        </p:txBody>
      </p:sp>
    </p:spTree>
    <p:extLst>
      <p:ext uri="{BB962C8B-B14F-4D97-AF65-F5344CB8AC3E}">
        <p14:creationId xmlns:p14="http://schemas.microsoft.com/office/powerpoint/2010/main" val="3996686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D5848F-A3C7-457C-9865-EB471F6F9ADD}" type="datetimeFigureOut">
              <a:rPr lang="en-GB" smtClean="0"/>
              <a:t>13/03/2020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D9A018-30BB-44CF-AD2D-3B921D1227A7}" type="slidenum">
              <a:rPr lang="en-GB" smtClean="0"/>
              <a:t>‹#›</a:t>
            </a:fld>
            <a:endParaRPr lang="en-GB"/>
          </a:p>
        </p:txBody>
      </p:sp>
    </p:spTree>
    <p:extLst>
      <p:ext uri="{BB962C8B-B14F-4D97-AF65-F5344CB8AC3E}">
        <p14:creationId xmlns:p14="http://schemas.microsoft.com/office/powerpoint/2010/main" val="2519515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file:///C:\Users\1704947.UNI\Downloads\Winnetal.ImpactsfromCConOrganizations_BSEpaper.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ciencedirect.com/science/article/pii/S0967070X04000538" TargetMode="External"/><Relationship Id="rId2" Type="http://schemas.openxmlformats.org/officeDocument/2006/relationships/hyperlink" Target="https://www.sciencedirect.com/science/article/pii/S0967070X04000538#bib2"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edr.eu/download/Publications/2016/CEDR2016-5_Acting-on-climate-change.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firstclasstours.net/employee-transportation-benefits-are-good-for-the-company" TargetMode="External"/><Relationship Id="rId2" Type="http://schemas.openxmlformats.org/officeDocument/2006/relationships/hyperlink" Target="http://www.firstclasstours.net/employee-transportation-benefits-are-good-for-the-company/" TargetMode="External"/><Relationship Id="rId1" Type="http://schemas.openxmlformats.org/officeDocument/2006/relationships/slideLayout" Target="../slideLayouts/slideLayout2.xml"/><Relationship Id="rId6" Type="http://schemas.openxmlformats.org/officeDocument/2006/relationships/hyperlink" Target="https://www.xperthr.com/topics/employee-benefits/commuter-and-transportation-benefits/" TargetMode="External"/><Relationship Id="rId5" Type="http://schemas.openxmlformats.org/officeDocument/2006/relationships/hyperlink" Target="https://www.monster.co.uk/advertise-a-job/hr-resources/workforce-management-and-planning/pay-and-benefits/how-can-subsidised-travel-be-used-as-an-employee-benefit/" TargetMode="External"/><Relationship Id="rId4" Type="http://schemas.openxmlformats.org/officeDocument/2006/relationships/hyperlink" Target="https://bettertransport.org.uk/sites/default/files/research-files/employment_in_sustainable_trans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91839" y="2093191"/>
            <a:ext cx="5028692" cy="1323340"/>
          </a:xfrm>
          <a:prstGeom prst="rect">
            <a:avLst/>
          </a:prstGeom>
        </p:spPr>
      </p:pic>
    </p:spTree>
    <p:extLst>
      <p:ext uri="{BB962C8B-B14F-4D97-AF65-F5344CB8AC3E}">
        <p14:creationId xmlns:p14="http://schemas.microsoft.com/office/powerpoint/2010/main" val="1856711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112" y="96677"/>
            <a:ext cx="10515600" cy="1325563"/>
          </a:xfrm>
        </p:spPr>
        <p:txBody>
          <a:bodyPr>
            <a:normAutofit/>
          </a:bodyPr>
          <a:lstStyle/>
          <a:p>
            <a:r>
              <a:rPr lang="en-GB" sz="2800" dirty="0">
                <a:latin typeface="Arial" panose="020B0604020202020204" pitchFamily="34" charset="0"/>
                <a:cs typeface="Arial" panose="020B0604020202020204" pitchFamily="34" charset="0"/>
              </a:rPr>
              <a:t>Proposal</a:t>
            </a:r>
          </a:p>
        </p:txBody>
      </p:sp>
      <p:sp>
        <p:nvSpPr>
          <p:cNvPr id="3" name="Content Placeholder 2"/>
          <p:cNvSpPr>
            <a:spLocks noGrp="1"/>
          </p:cNvSpPr>
          <p:nvPr>
            <p:ph idx="1"/>
          </p:nvPr>
        </p:nvSpPr>
        <p:spPr/>
        <p:txBody>
          <a:bodyPr>
            <a:normAutofit fontScale="92500" lnSpcReduction="10000"/>
          </a:bodyPr>
          <a:lstStyle/>
          <a:p>
            <a:pPr marL="0" indent="0">
              <a:buNone/>
            </a:pPr>
            <a:r>
              <a:rPr lang="en-GB" sz="1700" dirty="0">
                <a:latin typeface="Arial" panose="020B0604020202020204" pitchFamily="34" charset="0"/>
                <a:cs typeface="Arial" panose="020B0604020202020204" pitchFamily="34" charset="0"/>
              </a:rPr>
              <a:t>The aim of proposal is to improve Tesco’s contribution for climate change. It is as such, suggested that Tesco introduce ‘Transport for Employees.’</a:t>
            </a:r>
          </a:p>
          <a:p>
            <a:pPr marL="0" indent="0">
              <a:buNone/>
            </a:pPr>
            <a:r>
              <a:rPr lang="en-GB" sz="1500" dirty="0">
                <a:latin typeface="Arial" panose="020B0604020202020204" pitchFamily="34" charset="0"/>
                <a:cs typeface="Arial" panose="020B0604020202020204" pitchFamily="34" charset="0"/>
              </a:rPr>
              <a:t>This strategy consists of Tesco adopting the use of their own transport vehicle to pick up and drop off shift workers, from different pick up points in different location, to and from work. The aim is to reduce the emission of carbon dioxide through individual transport and reduce the amount of cars on the road. </a:t>
            </a:r>
          </a:p>
          <a:p>
            <a:pPr marL="0" indent="0">
              <a:buNone/>
            </a:pPr>
            <a:r>
              <a:rPr lang="en-GB" sz="1500" dirty="0">
                <a:latin typeface="Arial" panose="020B0604020202020204" pitchFamily="34" charset="0"/>
                <a:cs typeface="Arial" panose="020B0604020202020204" pitchFamily="34" charset="0"/>
              </a:rPr>
              <a:t>Climate change is Generating a host of new strategic challenges and opportunities for business organizations, shifting competitive and regulatory environments indirectly through world-wide political efforts to constrain carbon emissions and directly through bio-physical impacts such as extreme weather conditions. However, while the effects of emerging global and regional carbon management regimes for business have been studied for some time (see, e.g., Kolk and Levy, 2001; Kolk and </a:t>
            </a:r>
            <a:r>
              <a:rPr lang="en-GB" sz="1500" dirty="0" err="1">
                <a:latin typeface="Arial" panose="020B0604020202020204" pitchFamily="34" charset="0"/>
                <a:cs typeface="Arial" panose="020B0604020202020204" pitchFamily="34" charset="0"/>
              </a:rPr>
              <a:t>Pinkse</a:t>
            </a:r>
            <a:r>
              <a:rPr lang="en-GB" sz="1500" dirty="0">
                <a:latin typeface="Arial" panose="020B0604020202020204" pitchFamily="34" charset="0"/>
                <a:cs typeface="Arial" panose="020B0604020202020204" pitchFamily="34" charset="0"/>
              </a:rPr>
              <a:t>, 2007; Nigel and Rice, 2010), the physical impacts of climate change on business have received relatively sparse attention in management research (Hoffman, 2006; </a:t>
            </a:r>
            <a:r>
              <a:rPr lang="en-GB" sz="1500" dirty="0" err="1">
                <a:latin typeface="Arial" panose="020B0604020202020204" pitchFamily="34" charset="0"/>
                <a:cs typeface="Arial" panose="020B0604020202020204" pitchFamily="34" charset="0"/>
              </a:rPr>
              <a:t>Linnenluecke</a:t>
            </a:r>
            <a:r>
              <a:rPr lang="en-GB" sz="1500" dirty="0">
                <a:latin typeface="Arial" panose="020B0604020202020204" pitchFamily="34" charset="0"/>
                <a:cs typeface="Arial" panose="020B0604020202020204" pitchFamily="34" charset="0"/>
              </a:rPr>
              <a:t> et al., 2008; Winn and </a:t>
            </a:r>
            <a:r>
              <a:rPr lang="en-GB" sz="1500" dirty="0" err="1">
                <a:latin typeface="Arial" panose="020B0604020202020204" pitchFamily="34" charset="0"/>
                <a:cs typeface="Arial" panose="020B0604020202020204" pitchFamily="34" charset="0"/>
              </a:rPr>
              <a:t>Kirchgeorg</a:t>
            </a:r>
            <a:r>
              <a:rPr lang="en-GB" sz="1500" dirty="0">
                <a:latin typeface="Arial" panose="020B0604020202020204" pitchFamily="34" charset="0"/>
                <a:cs typeface="Arial" panose="020B0604020202020204" pitchFamily="34" charset="0"/>
              </a:rPr>
              <a:t>, 2005a). </a:t>
            </a:r>
          </a:p>
          <a:p>
            <a:pPr marL="0" indent="0">
              <a:buNone/>
            </a:pPr>
            <a:r>
              <a:rPr lang="en-GB" sz="1400" dirty="0">
                <a:hlinkClick r:id="rId2"/>
              </a:rPr>
              <a:t>file:///C:/Users/1704947.UNI/Downloads/Winnetal.ImpactsfromCConOrganizations_BSEpaper.pdf</a:t>
            </a:r>
            <a:endParaRPr lang="en-GB" sz="1300" dirty="0">
              <a:latin typeface="Arial" panose="020B0604020202020204" pitchFamily="34" charset="0"/>
              <a:cs typeface="Arial" panose="020B0604020202020204" pitchFamily="34" charset="0"/>
            </a:endParaRPr>
          </a:p>
          <a:p>
            <a:pPr marL="0" indent="0">
              <a:buNone/>
            </a:pPr>
            <a:r>
              <a:rPr lang="en-GB" sz="1700" b="1" dirty="0">
                <a:latin typeface="Arial" panose="020B0604020202020204" pitchFamily="34" charset="0"/>
                <a:cs typeface="Arial" panose="020B0604020202020204" pitchFamily="34" charset="0"/>
              </a:rPr>
              <a:t>This process will be beneficial to not only the employee but the organisation it self: </a:t>
            </a:r>
          </a:p>
          <a:p>
            <a:r>
              <a:rPr lang="en-GB" sz="1700" dirty="0">
                <a:latin typeface="Arial" panose="020B0604020202020204" pitchFamily="34" charset="0"/>
                <a:cs typeface="Arial" panose="020B0604020202020204" pitchFamily="34" charset="0"/>
              </a:rPr>
              <a:t>Attracting and retaining workers.</a:t>
            </a:r>
          </a:p>
          <a:p>
            <a:r>
              <a:rPr lang="en-GB" sz="1700" dirty="0">
                <a:latin typeface="Arial" panose="020B0604020202020204" pitchFamily="34" charset="0"/>
                <a:cs typeface="Arial" panose="020B0604020202020204" pitchFamily="34" charset="0"/>
              </a:rPr>
              <a:t>Demonstrating company support of work-life balance.</a:t>
            </a:r>
          </a:p>
          <a:p>
            <a:r>
              <a:rPr lang="en-GB" sz="1700" dirty="0">
                <a:latin typeface="Arial" panose="020B0604020202020204" pitchFamily="34" charset="0"/>
                <a:cs typeface="Arial" panose="020B0604020202020204" pitchFamily="34" charset="0"/>
              </a:rPr>
              <a:t>Helping public transit.</a:t>
            </a:r>
          </a:p>
          <a:p>
            <a:r>
              <a:rPr lang="en-GB" sz="1700" dirty="0">
                <a:latin typeface="Arial" panose="020B0604020202020204" pitchFamily="34" charset="0"/>
                <a:cs typeface="Arial" panose="020B0604020202020204" pitchFamily="34" charset="0"/>
              </a:rPr>
              <a:t>Developing corporate reputation as an environmentally and worker-friendly company.</a:t>
            </a:r>
          </a:p>
          <a:p>
            <a:endParaRPr lang="en-GB" dirty="0"/>
          </a:p>
        </p:txBody>
      </p:sp>
    </p:spTree>
    <p:extLst>
      <p:ext uri="{BB962C8B-B14F-4D97-AF65-F5344CB8AC3E}">
        <p14:creationId xmlns:p14="http://schemas.microsoft.com/office/powerpoint/2010/main" val="2005362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28783"/>
          </a:xfrm>
        </p:spPr>
        <p:txBody>
          <a:bodyPr>
            <a:normAutofit/>
          </a:bodyPr>
          <a:lstStyle/>
          <a:p>
            <a:r>
              <a:rPr lang="en-GB" sz="2800" dirty="0">
                <a:latin typeface="Arial" panose="020B0604020202020204" pitchFamily="34" charset="0"/>
                <a:cs typeface="Arial" panose="020B0604020202020204" pitchFamily="34" charset="0"/>
              </a:rPr>
              <a:t>The 4P’s: Paradigm </a:t>
            </a:r>
          </a:p>
        </p:txBody>
      </p:sp>
      <p:sp>
        <p:nvSpPr>
          <p:cNvPr id="3" name="Content Placeholder 2"/>
          <p:cNvSpPr>
            <a:spLocks noGrp="1"/>
          </p:cNvSpPr>
          <p:nvPr>
            <p:ph idx="1"/>
          </p:nvPr>
        </p:nvSpPr>
        <p:spPr>
          <a:xfrm>
            <a:off x="520118" y="1238395"/>
            <a:ext cx="10771464" cy="5548298"/>
          </a:xfrm>
        </p:spPr>
        <p:txBody>
          <a:bodyPr>
            <a:normAutofit fontScale="25000" lnSpcReduction="20000"/>
          </a:bodyPr>
          <a:lstStyle/>
          <a:p>
            <a:r>
              <a:rPr lang="en-GB" sz="6400" b="1" dirty="0">
                <a:latin typeface="Arial" panose="020B0604020202020204" pitchFamily="34" charset="0"/>
                <a:cs typeface="Arial" panose="020B0604020202020204" pitchFamily="34" charset="0"/>
              </a:rPr>
              <a:t>The 4p’s - </a:t>
            </a:r>
            <a:r>
              <a:rPr lang="en-GB" sz="6400" dirty="0">
                <a:latin typeface="Arial" panose="020B0604020202020204" pitchFamily="34" charset="0"/>
                <a:cs typeface="Arial" panose="020B0604020202020204" pitchFamily="34" charset="0"/>
              </a:rPr>
              <a:t>From the 4p Model of innovation, I will be referring to the concept of paradigm as a means of applying it within the proposal. The Tesco Transport Strategy will come under paradigm because it can change the current path to how the organisation works with the climate change. </a:t>
            </a:r>
          </a:p>
          <a:p>
            <a:r>
              <a:rPr lang="en-GB" sz="6400" dirty="0">
                <a:latin typeface="Arial" panose="020B0604020202020204" pitchFamily="34" charset="0"/>
                <a:cs typeface="Arial" panose="020B0604020202020204" pitchFamily="34" charset="0"/>
              </a:rPr>
              <a:t>Planning of the transport system is usually based on forecasting of future traffic volumes, and is based on current trends in the society, predictions of future economic growth and costs of transport. In all parts of Europe the trends and the models point on further growth of transport and traffic volumes, the highest growth is predicted in the Eastern part where the number of cars per capita is getting closer towards levels in the Western part. Safety factors and seamless mobility can justify improved road network but the forecasts also indicate a need for larger roads with more capacity. </a:t>
            </a:r>
          </a:p>
          <a:p>
            <a:r>
              <a:rPr lang="en-GB" sz="6400" dirty="0">
                <a:latin typeface="Arial" panose="020B0604020202020204" pitchFamily="34" charset="0"/>
                <a:cs typeface="Arial" panose="020B0604020202020204" pitchFamily="34" charset="0"/>
              </a:rPr>
              <a:t>These new roads not only induce more traffic and thereby more emissions of GHG but also larger energy use and emissions of GHG during construction, operation and maintenance. In the last report IPCC warns that infrastructure developments that lock societies into GHG-intensive emissions pathways may be difficult or very costly to change, and this reinforces the importance of early action for ambitious mitigation. To reach the climate objectives there is a need for new technical solutions in energy efficient vehicles partly or fully dependent on electricity and a replacement of fossil fuels with bio fuels. </a:t>
            </a:r>
          </a:p>
          <a:p>
            <a:r>
              <a:rPr lang="en-GB" sz="6400" dirty="0">
                <a:latin typeface="Arial" panose="020B0604020202020204" pitchFamily="34" charset="0"/>
                <a:cs typeface="Arial" panose="020B0604020202020204" pitchFamily="34" charset="0"/>
              </a:rPr>
              <a:t>These solutions however are not enough. There is also a need to change direction in planning and development of society and infrastructure in accordance with </a:t>
            </a:r>
            <a:r>
              <a:rPr lang="en-GB" sz="6400" dirty="0" err="1">
                <a:latin typeface="Arial" panose="020B0604020202020204" pitchFamily="34" charset="0"/>
                <a:cs typeface="Arial" panose="020B0604020202020204" pitchFamily="34" charset="0"/>
              </a:rPr>
              <a:t>behavioral</a:t>
            </a:r>
            <a:r>
              <a:rPr lang="en-GB" sz="6400" dirty="0">
                <a:latin typeface="Arial" panose="020B0604020202020204" pitchFamily="34" charset="0"/>
                <a:cs typeface="Arial" panose="020B0604020202020204" pitchFamily="34" charset="0"/>
              </a:rPr>
              <a:t> changes. It is a clear paradigm shift from planning for more traffic with cars and trucks towards a more sustainable mobility with accessibility through walking, cycling and public transport with less cars and to check what employees think about this service and get feedbacks from them. </a:t>
            </a:r>
          </a:p>
          <a:p>
            <a:r>
              <a:rPr lang="en-GB" sz="6400" b="1" dirty="0">
                <a:latin typeface="Arial" panose="020B0604020202020204" pitchFamily="34" charset="0"/>
                <a:cs typeface="Arial" panose="020B0604020202020204" pitchFamily="34" charset="0"/>
              </a:rPr>
              <a:t>Implementation </a:t>
            </a:r>
            <a:r>
              <a:rPr lang="en-GB" sz="6400" b="1" dirty="0"/>
              <a:t>–  </a:t>
            </a:r>
            <a:r>
              <a:rPr lang="en-GB" sz="6400" dirty="0">
                <a:latin typeface="Arial" panose="020B0604020202020204" pitchFamily="34" charset="0"/>
                <a:cs typeface="Arial" panose="020B0604020202020204" pitchFamily="34" charset="0"/>
              </a:rPr>
              <a:t>The </a:t>
            </a:r>
            <a:r>
              <a:rPr lang="en-GB" sz="6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Department for Transport (</a:t>
            </a:r>
            <a:r>
              <a:rPr lang="en-GB" sz="6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DfT</a:t>
            </a:r>
            <a:r>
              <a:rPr lang="en-GB" sz="6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(2002)</a:t>
            </a:r>
            <a:r>
              <a:rPr lang="en-GB" sz="6400" dirty="0">
                <a:latin typeface="Arial" panose="020B0604020202020204" pitchFamily="34" charset="0"/>
                <a:cs typeface="Arial" panose="020B0604020202020204" pitchFamily="34" charset="0"/>
              </a:rPr>
              <a:t> reviewed some 21 workplaces around the UK that have implemented travel plans, and the effect of these travel plans on employee travel to work. The average reduction in drive alone commuting that was achieved in 20 of these 21 cases was 14%. The 21st involved a relocation of a workplace from an out of town to an inner city location. The majority of the sites noted that restricted employee parking availability was a key factor in the effectiveness of their travel plan. Only six of the 20 sites, however, actually charge for parking and all bar one of these are from the public sector. The average drive alone reduction achieved among these six sites was 18%, suggesting that charging for parking has an impact.</a:t>
            </a:r>
          </a:p>
          <a:p>
            <a:r>
              <a:rPr lang="en-GB" sz="6600" dirty="0">
                <a:hlinkClick r:id="rId3"/>
              </a:rPr>
              <a:t>https://www.sciencedirect.com/science/article/pii/S0967070X04000538</a:t>
            </a:r>
            <a:endParaRPr lang="en-GB" sz="6400" dirty="0">
              <a:latin typeface="Arial" panose="020B0604020202020204" pitchFamily="34" charset="0"/>
              <a:cs typeface="Arial" panose="020B0604020202020204" pitchFamily="34" charset="0"/>
            </a:endParaRPr>
          </a:p>
          <a:p>
            <a:endParaRPr lang="en-GB" sz="6400" dirty="0">
              <a:latin typeface="Arial" panose="020B0604020202020204" pitchFamily="34" charset="0"/>
              <a:cs typeface="Arial" panose="020B0604020202020204" pitchFamily="34" charset="0"/>
            </a:endParaRPr>
          </a:p>
          <a:p>
            <a:endParaRPr lang="en-GB" sz="6400" dirty="0">
              <a:latin typeface="Arial" panose="020B0604020202020204" pitchFamily="34" charset="0"/>
              <a:cs typeface="Arial" panose="020B0604020202020204" pitchFamily="34" charset="0"/>
            </a:endParaRPr>
          </a:p>
          <a:p>
            <a:endParaRPr lang="en-GB" sz="6400" dirty="0">
              <a:latin typeface="Arial" panose="020B0604020202020204" pitchFamily="34" charset="0"/>
              <a:cs typeface="Arial" panose="020B0604020202020204" pitchFamily="34" charset="0"/>
            </a:endParaRPr>
          </a:p>
          <a:p>
            <a:endParaRPr lang="en-GB" sz="6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84406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The need for sustainability</a:t>
            </a:r>
          </a:p>
        </p:txBody>
      </p:sp>
      <p:sp>
        <p:nvSpPr>
          <p:cNvPr id="3" name="Content Placeholder 2"/>
          <p:cNvSpPr>
            <a:spLocks noGrp="1"/>
          </p:cNvSpPr>
          <p:nvPr>
            <p:ph idx="1"/>
          </p:nvPr>
        </p:nvSpPr>
        <p:spPr>
          <a:xfrm>
            <a:off x="838200" y="1825625"/>
            <a:ext cx="10515600" cy="2310147"/>
          </a:xfrm>
        </p:spPr>
        <p:txBody>
          <a:bodyPr>
            <a:normAutofit fontScale="77500" lnSpcReduction="20000"/>
          </a:bodyPr>
          <a:lstStyle/>
          <a:p>
            <a:r>
              <a:rPr lang="en-GB" sz="2900" dirty="0"/>
              <a:t>The idea of sustainability was initially made in reference to forestry – relating to not harvesting more than what the forest produces in new growth (</a:t>
            </a:r>
            <a:r>
              <a:rPr lang="en-GB" sz="2900" dirty="0" err="1"/>
              <a:t>Wiersum</a:t>
            </a:r>
            <a:r>
              <a:rPr lang="en-GB" sz="2900" dirty="0"/>
              <a:t>, 1995). </a:t>
            </a:r>
          </a:p>
          <a:p>
            <a:endParaRPr lang="en-GB" dirty="0"/>
          </a:p>
          <a:p>
            <a:r>
              <a:rPr lang="en-GB" dirty="0"/>
              <a:t>According to Mahajan and Bose (2019), business sustainability is referred as the form of managing and organizing three specific areas: economic, social and environmental or what is commonly known as the triple bottom line. For the purpose of this presentation, the focus will be on the environmental aspect. The aim as such, is to adopt the use of strategies to meet current needs while protecting the needs of the future.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98553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The process</a:t>
            </a:r>
          </a:p>
        </p:txBody>
      </p:sp>
      <p:sp>
        <p:nvSpPr>
          <p:cNvPr id="3" name="Content Placeholder 2"/>
          <p:cNvSpPr>
            <a:spLocks noGrp="1"/>
          </p:cNvSpPr>
          <p:nvPr>
            <p:ph idx="1"/>
          </p:nvPr>
        </p:nvSpPr>
        <p:spPr>
          <a:xfrm>
            <a:off x="587229" y="1451295"/>
            <a:ext cx="10766571" cy="4725668"/>
          </a:xfrm>
        </p:spPr>
        <p:txBody>
          <a:bodyPr>
            <a:normAutofit fontScale="77500" lnSpcReduction="20000"/>
          </a:bodyPr>
          <a:lstStyle/>
          <a:p>
            <a:endParaRPr lang="en-GB" dirty="0"/>
          </a:p>
          <a:p>
            <a:r>
              <a:rPr lang="en-GB" dirty="0"/>
              <a:t>The transport sector is one of the largest contributors to greenhouse gas emissions, being responsible for 26 per cent of global emissions, and this share is increasing (IEA, 2015). Of the emissions generated by the transport sector, road transport dominates. this will have a large impact on transport costs. Under such paradigm shift conditions, forecasting is very unreliable, instead there is a need for other methods that should be able not only to handle the uncertainties, but also to help plan for a more sustainable future, a future where climate objectives and other societal objectives can be met. The problem is to find an approach that covers all the driving factors involved in climate mitigation. </a:t>
            </a:r>
            <a:r>
              <a:rPr lang="en-GB" dirty="0">
                <a:hlinkClick r:id="rId2"/>
              </a:rPr>
              <a:t>https://www.cedr.eu/download/Publications/2016/CEDR2016-5_Acting-on-climate-change.pdf</a:t>
            </a:r>
            <a:endParaRPr lang="en-GB" dirty="0"/>
          </a:p>
          <a:p>
            <a:r>
              <a:rPr lang="en-GB" dirty="0"/>
              <a:t>The idea of transport for employees is not a new concept this service  is already used in other countries.</a:t>
            </a:r>
          </a:p>
          <a:p>
            <a:r>
              <a:rPr lang="en-GB" dirty="0"/>
              <a:t>This service will be an efficient and safe way to help employees come to work even at odd hours shift work, which normally is avoided by employees, and employers find hard to fill the gap which in return is a loss for the organisation. (monster.co.uk, 2020).</a:t>
            </a:r>
          </a:p>
          <a:p>
            <a:endParaRPr lang="en-GB" dirty="0"/>
          </a:p>
          <a:p>
            <a:endParaRPr lang="en-GB" dirty="0"/>
          </a:p>
          <a:p>
            <a:endParaRPr lang="en-GB" dirty="0"/>
          </a:p>
        </p:txBody>
      </p:sp>
    </p:spTree>
    <p:extLst>
      <p:ext uri="{BB962C8B-B14F-4D97-AF65-F5344CB8AC3E}">
        <p14:creationId xmlns:p14="http://schemas.microsoft.com/office/powerpoint/2010/main" val="3928624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7114"/>
          </a:xfrm>
        </p:spPr>
        <p:txBody>
          <a:bodyPr>
            <a:normAutofit/>
          </a:bodyPr>
          <a:lstStyle/>
          <a:p>
            <a:r>
              <a:rPr lang="en-GB" sz="2800" dirty="0" err="1">
                <a:latin typeface="Arial" panose="020B0604020202020204" pitchFamily="34" charset="0"/>
                <a:cs typeface="Arial" panose="020B0604020202020204" pitchFamily="34" charset="0"/>
              </a:rPr>
              <a:t>Pestel</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37532" y="1342240"/>
            <a:ext cx="10515600" cy="4351338"/>
          </a:xfrm>
        </p:spPr>
        <p:txBody>
          <a:bodyPr>
            <a:noAutofit/>
          </a:bodyPr>
          <a:lstStyle/>
          <a:p>
            <a:r>
              <a:rPr lang="en-GB" sz="1400" dirty="0">
                <a:latin typeface="Arial" panose="020B0604020202020204" pitchFamily="34" charset="0"/>
                <a:cs typeface="Arial" panose="020B0604020202020204" pitchFamily="34" charset="0"/>
              </a:rPr>
              <a:t>Political in transport will be how the insurance policy works. Some of the questions that are in the mind of the users might be if there is an accident, will then the company will hold the driver as accountable or, the company will take the blame for itself or hold the driver as accountable.</a:t>
            </a:r>
          </a:p>
          <a:p>
            <a:r>
              <a:rPr lang="en-GB" sz="1400" dirty="0">
                <a:latin typeface="Arial" panose="020B0604020202020204" pitchFamily="34" charset="0"/>
                <a:cs typeface="Arial" panose="020B0604020202020204" pitchFamily="34" charset="0"/>
              </a:rPr>
              <a:t>Economical prospects will be the cost savings they gain through reduced fuel and parking expenses, these commuters are promoting public transit access, and reducing the environmental impacts from carbon gas emissions and traffic congestion. According to the American Public Transportation Association (APTA), use of public transit in 2008 reached its highest level since 1956.</a:t>
            </a:r>
          </a:p>
          <a:p>
            <a:r>
              <a:rPr lang="en-GB" sz="1400" dirty="0">
                <a:latin typeface="Arial" panose="020B0604020202020204" pitchFamily="34" charset="0"/>
                <a:cs typeface="Arial" panose="020B0604020202020204" pitchFamily="34" charset="0"/>
              </a:rPr>
              <a:t>Social element being the transport service being user-friendly and accessible, as well as being reliable and convenient to all employer. </a:t>
            </a:r>
          </a:p>
          <a:p>
            <a:r>
              <a:rPr lang="en-GB" sz="1400" dirty="0">
                <a:latin typeface="Arial" panose="020B0604020202020204" pitchFamily="34" charset="0"/>
                <a:cs typeface="Arial" panose="020B0604020202020204" pitchFamily="34" charset="0"/>
              </a:rPr>
              <a:t>Technical element can have many benefits directly and indirectly the timetables can be loaded on an app to track the transports and timetables also can be maintained.</a:t>
            </a:r>
          </a:p>
          <a:p>
            <a:r>
              <a:rPr lang="en-GB" sz="1400" dirty="0">
                <a:latin typeface="Arial" panose="020B0604020202020204" pitchFamily="34" charset="0"/>
                <a:cs typeface="Arial" panose="020B0604020202020204" pitchFamily="34" charset="0"/>
              </a:rPr>
              <a:t>Environmental issues would be to have positive influence on the environment by inviting employees to walk to work/bike to work or utilize shared or public transportation and for this reason ease traffic jam and decrease vehicle-based emissions.</a:t>
            </a:r>
          </a:p>
          <a:p>
            <a:r>
              <a:rPr lang="en-GB" sz="1400" dirty="0">
                <a:latin typeface="Arial" panose="020B0604020202020204" pitchFamily="34" charset="0"/>
                <a:cs typeface="Arial" panose="020B0604020202020204" pitchFamily="34" charset="0"/>
              </a:rPr>
              <a:t>Legal is also required as the company needs to follow technical usage laws, labour and employee safety laws, changes in techniques or equipment that can lead to the development of new goods and services or new ways of doing things. Tesco transport must make sure that they meet these requirements. (firstclasstours.net, 2020).</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64386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Risks and Benefits</a:t>
            </a:r>
          </a:p>
        </p:txBody>
      </p:sp>
      <p:sp>
        <p:nvSpPr>
          <p:cNvPr id="3" name="Content Placeholder 2"/>
          <p:cNvSpPr>
            <a:spLocks noGrp="1"/>
          </p:cNvSpPr>
          <p:nvPr>
            <p:ph idx="1"/>
          </p:nvPr>
        </p:nvSpPr>
        <p:spPr>
          <a:xfrm>
            <a:off x="838200" y="1456509"/>
            <a:ext cx="10598791" cy="5036366"/>
          </a:xfrm>
        </p:spPr>
        <p:txBody>
          <a:bodyPr>
            <a:normAutofit fontScale="92500"/>
          </a:bodyPr>
          <a:lstStyle/>
          <a:p>
            <a:r>
              <a:rPr lang="en-GB" dirty="0"/>
              <a:t>Risks - Top down decision making process will be needed before any decision is made.</a:t>
            </a:r>
          </a:p>
          <a:p>
            <a:r>
              <a:rPr lang="en-GB" dirty="0"/>
              <a:t>Any new ideas or innovation might take longer in a large organisation compared to a small organisation to implement. </a:t>
            </a:r>
          </a:p>
          <a:p>
            <a:r>
              <a:rPr lang="en-GB" dirty="0"/>
              <a:t>Budget to invest in the transports.</a:t>
            </a:r>
          </a:p>
          <a:p>
            <a:r>
              <a:rPr lang="en-GB" dirty="0"/>
              <a:t>Employing experienced drivers to drive the transport. </a:t>
            </a:r>
          </a:p>
          <a:p>
            <a:r>
              <a:rPr lang="en-GB" dirty="0"/>
              <a:t>Benefits – Save money and time in the long run within the organisation.</a:t>
            </a:r>
          </a:p>
          <a:p>
            <a:r>
              <a:rPr lang="en-GB" dirty="0"/>
              <a:t>Everyone contributing to the environment, Traffic jam, to many cars on the roads saving space on parking lots. </a:t>
            </a:r>
          </a:p>
          <a:p>
            <a:r>
              <a:rPr lang="en-GB" dirty="0"/>
              <a:t>More space provided for customers to park.</a:t>
            </a:r>
          </a:p>
          <a:p>
            <a:r>
              <a:rPr lang="en-GB" dirty="0"/>
              <a:t> Non- driver employees. (xperthr.com, 2020)</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279229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8FDA9-1A39-4F31-AE0E-986DEE286D03}"/>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BF820639-ADAF-438A-BE33-70EE26D3DB59}"/>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After asses all the pros and cons using relevant theories of innovation and the undergoing the </a:t>
            </a:r>
            <a:r>
              <a:rPr lang="en-GB" sz="2400" dirty="0" err="1">
                <a:latin typeface="Arial" panose="020B0604020202020204" pitchFamily="34" charset="0"/>
                <a:cs typeface="Arial" panose="020B0604020202020204" pitchFamily="34" charset="0"/>
              </a:rPr>
              <a:t>Pestel</a:t>
            </a:r>
            <a:r>
              <a:rPr lang="en-GB" sz="2400" dirty="0">
                <a:latin typeface="Arial" panose="020B0604020202020204" pitchFamily="34" charset="0"/>
                <a:cs typeface="Arial" panose="020B0604020202020204" pitchFamily="34" charset="0"/>
              </a:rPr>
              <a:t> it has being understood the concepts as well as why it is important to do research and use theories before introducing any innovation ideas. This has provided a bigger picture to how an innovation idea can affect organisation and its climate changes.  </a:t>
            </a:r>
          </a:p>
          <a:p>
            <a:r>
              <a:rPr lang="en-GB" sz="2400" dirty="0">
                <a:latin typeface="Arial" panose="020B0604020202020204" pitchFamily="34" charset="0"/>
                <a:cs typeface="Arial" panose="020B0604020202020204" pitchFamily="34" charset="0"/>
              </a:rPr>
              <a:t>Before undergoing the innovation idea its always good to road test the idea, this can be applied to a range of stores can and can be pilot tested to see if this practically service of process works. </a:t>
            </a:r>
          </a:p>
          <a:p>
            <a:r>
              <a:rPr lang="en-GB" sz="2400" dirty="0">
                <a:latin typeface="Arial" panose="020B0604020202020204" pitchFamily="34" charset="0"/>
                <a:cs typeface="Arial" panose="020B0604020202020204" pitchFamily="34" charset="0"/>
              </a:rPr>
              <a:t>Primary research can be carried out to check what employees think about this service and get feedbacks from them. </a:t>
            </a:r>
          </a:p>
          <a:p>
            <a:endParaRPr lang="en-GB" sz="24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76363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E288-3281-4511-BC27-8C548645840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27620D1-0D41-47E0-8254-7395F0ADA430}"/>
              </a:ext>
            </a:extLst>
          </p:cNvPr>
          <p:cNvSpPr>
            <a:spLocks noGrp="1"/>
          </p:cNvSpPr>
          <p:nvPr>
            <p:ph idx="1"/>
          </p:nvPr>
        </p:nvSpPr>
        <p:spPr>
          <a:xfrm>
            <a:off x="360728" y="365125"/>
            <a:ext cx="10217789" cy="5559403"/>
          </a:xfrm>
        </p:spPr>
        <p:txBody>
          <a:bodyPr/>
          <a:lstStyle/>
          <a:p>
            <a:pPr marL="0" indent="0">
              <a:buNone/>
            </a:pPr>
            <a:endParaRPr lang="en-GB" dirty="0"/>
          </a:p>
        </p:txBody>
      </p:sp>
      <p:sp>
        <p:nvSpPr>
          <p:cNvPr id="4" name="Rectangle 3">
            <a:extLst>
              <a:ext uri="{FF2B5EF4-FFF2-40B4-BE49-F238E27FC236}">
                <a16:creationId xmlns:a16="http://schemas.microsoft.com/office/drawing/2014/main" id="{C4274FBE-71FE-4437-B972-37267395DA5D}"/>
              </a:ext>
            </a:extLst>
          </p:cNvPr>
          <p:cNvSpPr/>
          <p:nvPr/>
        </p:nvSpPr>
        <p:spPr>
          <a:xfrm>
            <a:off x="553673" y="1484851"/>
            <a:ext cx="8590327" cy="4532010"/>
          </a:xfrm>
          <a:prstGeom prst="rect">
            <a:avLst/>
          </a:prstGeom>
        </p:spPr>
        <p:txBody>
          <a:bodyPr wrap="square">
            <a:spAutoFit/>
          </a:bodyPr>
          <a:lstStyle/>
          <a:p>
            <a:r>
              <a:rPr lang="en-GB" sz="1200" dirty="0">
                <a:latin typeface="Arial" panose="020B0604020202020204" pitchFamily="34" charset="0"/>
                <a:cs typeface="Arial" panose="020B0604020202020204" pitchFamily="34" charset="0"/>
              </a:rPr>
              <a:t>The Economic Downturn Brings Increased Opportunities for Shared Ride Commuting</a:t>
            </a:r>
          </a:p>
          <a:p>
            <a:r>
              <a:rPr lang="en-GB" sz="1200" dirty="0">
                <a:latin typeface="Arial" panose="020B0604020202020204" pitchFamily="34" charset="0"/>
                <a:cs typeface="Arial" panose="020B0604020202020204" pitchFamily="34" charset="0"/>
              </a:rPr>
              <a:t>Available at: </a:t>
            </a:r>
            <a:r>
              <a:rPr lang="en-GB" sz="1200" dirty="0">
                <a:hlinkClick r:id="rId2"/>
              </a:rPr>
              <a:t>http://www.firstclasstours.net/employee-transportation-benefits-are-good-for-the-company</a:t>
            </a:r>
          </a:p>
          <a:p>
            <a:r>
              <a:rPr lang="en-GB" sz="1200" dirty="0">
                <a:hlinkClick r:id="rId2"/>
              </a:rPr>
              <a:t> </a:t>
            </a:r>
            <a:r>
              <a:rPr lang="en-GB" sz="1200" dirty="0"/>
              <a:t>Accessed,</a:t>
            </a:r>
            <a:r>
              <a:rPr lang="en-GB" sz="1200" dirty="0">
                <a:latin typeface="Arial" panose="020B0604020202020204" pitchFamily="34" charset="0"/>
                <a:cs typeface="Arial" panose="020B0604020202020204" pitchFamily="34" charset="0"/>
              </a:rPr>
              <a:t>10.03.20</a:t>
            </a:r>
            <a:r>
              <a:rPr lang="en-GB" sz="1200" dirty="0">
                <a:hlinkClick r:id="rId2"/>
              </a:rPr>
              <a:t> </a:t>
            </a:r>
            <a:endParaRPr lang="en-GB" sz="1200" dirty="0"/>
          </a:p>
          <a:p>
            <a:r>
              <a:rPr lang="en-GB" sz="1200" cap="all" dirty="0"/>
              <a:t>EMPLOYEE TRANSPORTATION BENEFITS ARE GOOD FOR THE COMPANY</a:t>
            </a:r>
          </a:p>
          <a:p>
            <a:r>
              <a:rPr lang="en-GB" sz="1200" dirty="0">
                <a:hlinkClick r:id="rId3"/>
              </a:rPr>
              <a:t>http://www.firstclasstours.net/employee-transportation-benefits-are-good-for-the-company</a:t>
            </a:r>
            <a:r>
              <a:rPr lang="en-GB" sz="1200" dirty="0"/>
              <a:t> accessed at: 10.03.20 </a:t>
            </a:r>
          </a:p>
          <a:p>
            <a:r>
              <a:rPr lang="en-GB" sz="1400" dirty="0"/>
              <a:t>Employment in sustainable transport </a:t>
            </a:r>
          </a:p>
          <a:p>
            <a:r>
              <a:rPr lang="en-GB" sz="1200" dirty="0"/>
              <a:t>Available at:</a:t>
            </a:r>
          </a:p>
          <a:p>
            <a:r>
              <a:rPr lang="en-GB" sz="1200" dirty="0">
                <a:hlinkClick r:id="rId4"/>
              </a:rPr>
              <a:t>https://bettertransport.org.uk/sites/default/files/research-files/employment_in_sustainable_transport.pdf</a:t>
            </a:r>
            <a:endParaRPr lang="en-GB" sz="1200" dirty="0"/>
          </a:p>
          <a:p>
            <a:r>
              <a:rPr lang="en-GB" sz="1200" dirty="0"/>
              <a:t>Accessed, 12,03,20 </a:t>
            </a:r>
          </a:p>
          <a:p>
            <a:r>
              <a:rPr lang="en-GB" sz="1200" dirty="0"/>
              <a:t>Available at:</a:t>
            </a:r>
          </a:p>
          <a:p>
            <a:r>
              <a:rPr lang="en-GB" sz="1200" dirty="0">
                <a:latin typeface="Arial Narrow" panose="020B0606020202030204" pitchFamily="34" charset="0"/>
              </a:rPr>
              <a:t>How can subsidised travel be used as an employee benefit?</a:t>
            </a:r>
          </a:p>
          <a:p>
            <a:r>
              <a:rPr lang="en-GB" sz="1200" dirty="0">
                <a:hlinkClick r:id="rId5"/>
              </a:rPr>
              <a:t>https://www.monster.co.uk/advertise-a-job/hr-resources/workforce-management-and-planning/pay-and-benefits/how-can-subsidised-travel-be-used-as-an-employee-benefit/</a:t>
            </a:r>
            <a:r>
              <a:rPr lang="en-GB" sz="1200" dirty="0"/>
              <a:t> Accessed, 12,03,20</a:t>
            </a:r>
          </a:p>
          <a:p>
            <a:r>
              <a:rPr lang="en-GB" sz="1200" dirty="0"/>
              <a:t>Transportation benefits can benefit employees, employers and the environment.</a:t>
            </a:r>
          </a:p>
          <a:p>
            <a:r>
              <a:rPr lang="en-GB" sz="1200" dirty="0"/>
              <a:t>Available at:</a:t>
            </a:r>
          </a:p>
          <a:p>
            <a:r>
              <a:rPr lang="en-GB" sz="1200" dirty="0">
                <a:hlinkClick r:id="rId6"/>
              </a:rPr>
              <a:t>https://www.xperthr.com/topics/employee-benefits/commuter-and-transportation-benefits/</a:t>
            </a:r>
            <a:r>
              <a:rPr lang="en-GB" sz="1200" dirty="0"/>
              <a:t> accessed, 12,03,20</a:t>
            </a:r>
          </a:p>
          <a:p>
            <a:endParaRPr lang="en-GB" sz="1200" dirty="0"/>
          </a:p>
          <a:p>
            <a:r>
              <a:rPr lang="en-GB" sz="1050" cap="all" dirty="0">
                <a:latin typeface="Arial" panose="020B0604020202020204" pitchFamily="34" charset="0"/>
                <a:cs typeface="Arial" panose="020B0604020202020204" pitchFamily="34" charset="0"/>
              </a:rPr>
              <a:t>EMPLOYEE TRANSPORTATION BENEFITS ARE GOOD FOR THE </a:t>
            </a:r>
            <a:r>
              <a:rPr lang="en-GB" sz="1050" cap="all" dirty="0" err="1">
                <a:latin typeface="Arial" panose="020B0604020202020204" pitchFamily="34" charset="0"/>
                <a:cs typeface="Arial" panose="020B0604020202020204" pitchFamily="34" charset="0"/>
              </a:rPr>
              <a:t>COMPANy</a:t>
            </a:r>
            <a:endParaRPr lang="en-GB" sz="1050" cap="all" dirty="0">
              <a:latin typeface="Arial" panose="020B0604020202020204" pitchFamily="34" charset="0"/>
              <a:cs typeface="Arial" panose="020B0604020202020204" pitchFamily="34" charset="0"/>
            </a:endParaRPr>
          </a:p>
          <a:p>
            <a:r>
              <a:rPr lang="en-GB" sz="1200" dirty="0"/>
              <a:t>Available at: </a:t>
            </a:r>
            <a:r>
              <a:rPr lang="en-GB" sz="1200" dirty="0">
                <a:hlinkClick r:id="rId3"/>
              </a:rPr>
              <a:t>ttp://www.firstclasstours.net/employee-transportation-benefits-are-good-for-the-company</a:t>
            </a:r>
            <a:r>
              <a:rPr lang="en-GB" sz="1200" dirty="0"/>
              <a:t> accessed, 10.03.20</a:t>
            </a:r>
          </a:p>
          <a:p>
            <a:endParaRPr lang="en-GB" sz="1200" dirty="0"/>
          </a:p>
          <a:p>
            <a:endParaRPr lang="en-GB" sz="1200" dirty="0"/>
          </a:p>
          <a:p>
            <a:r>
              <a:rPr lang="en-GB" sz="1200" dirty="0" err="1"/>
              <a:t>Wiersum</a:t>
            </a:r>
            <a:r>
              <a:rPr lang="en-GB" sz="1200" dirty="0"/>
              <a:t>, K.F. (1995) 200 Years of Sustainability in Forestry: Lessons from History. </a:t>
            </a:r>
            <a:r>
              <a:rPr lang="en-GB" sz="1200" i="1" dirty="0"/>
              <a:t>Environ. Manage</a:t>
            </a:r>
            <a:r>
              <a:rPr lang="en-GB" sz="1200" dirty="0"/>
              <a:t>. 19, 321-329. </a:t>
            </a:r>
          </a:p>
          <a:p>
            <a:r>
              <a:rPr lang="en-GB" sz="1200" dirty="0"/>
              <a:t>Mahajan. R., &amp; Bose. M (2019) Business Sustainability: Exploring the Meaning and Significance, </a:t>
            </a:r>
            <a:r>
              <a:rPr lang="en-GB" sz="1200" i="1" dirty="0"/>
              <a:t>IMI </a:t>
            </a:r>
            <a:r>
              <a:rPr lang="en-GB" sz="1200" i="1" dirty="0" err="1"/>
              <a:t>Konnect</a:t>
            </a:r>
            <a:r>
              <a:rPr lang="en-GB" sz="1200" i="1" dirty="0"/>
              <a:t>, </a:t>
            </a:r>
            <a:r>
              <a:rPr lang="en-GB" sz="1200" dirty="0"/>
              <a:t>1(2). </a:t>
            </a:r>
          </a:p>
          <a:p>
            <a:endParaRPr lang="en-GB" sz="1200" dirty="0"/>
          </a:p>
        </p:txBody>
      </p:sp>
    </p:spTree>
    <p:extLst>
      <p:ext uri="{BB962C8B-B14F-4D97-AF65-F5344CB8AC3E}">
        <p14:creationId xmlns:p14="http://schemas.microsoft.com/office/powerpoint/2010/main" val="69048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547</TotalTime>
  <Words>1843</Words>
  <Application>Microsoft Office PowerPoint</Application>
  <PresentationFormat>Widescreen</PresentationFormat>
  <Paragraphs>87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Narrow</vt:lpstr>
      <vt:lpstr>Calibri</vt:lpstr>
      <vt:lpstr>Calibri Light</vt:lpstr>
      <vt:lpstr>Office Theme</vt:lpstr>
      <vt:lpstr>PowerPoint Presentation</vt:lpstr>
      <vt:lpstr>Proposal</vt:lpstr>
      <vt:lpstr>The 4P’s: Paradigm </vt:lpstr>
      <vt:lpstr>The need for sustainability</vt:lpstr>
      <vt:lpstr>The process</vt:lpstr>
      <vt:lpstr>Pestel</vt:lpstr>
      <vt:lpstr>Risks and Benefits</vt:lpstr>
      <vt:lpstr>Conclusion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Afifa Zaman</dc:creator>
  <cp:lastModifiedBy>Jasminara Ahmed (1704947)</cp:lastModifiedBy>
  <cp:revision>44</cp:revision>
  <dcterms:created xsi:type="dcterms:W3CDTF">2020-03-10T15:55:30Z</dcterms:created>
  <dcterms:modified xsi:type="dcterms:W3CDTF">2020-03-13T14:09:46Z</dcterms:modified>
</cp:coreProperties>
</file>