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8"/>
  </p:notesMasterIdLst>
  <p:handoutMasterIdLst>
    <p:handoutMasterId r:id="rId19"/>
  </p:handoutMasterIdLst>
  <p:sldIdLst>
    <p:sldId id="257" r:id="rId2"/>
    <p:sldId id="870" r:id="rId3"/>
    <p:sldId id="317" r:id="rId4"/>
    <p:sldId id="868" r:id="rId5"/>
    <p:sldId id="864" r:id="rId6"/>
    <p:sldId id="377" r:id="rId7"/>
    <p:sldId id="285" r:id="rId8"/>
    <p:sldId id="326" r:id="rId9"/>
    <p:sldId id="819" r:id="rId10"/>
    <p:sldId id="867" r:id="rId11"/>
    <p:sldId id="859" r:id="rId12"/>
    <p:sldId id="860" r:id="rId13"/>
    <p:sldId id="828" r:id="rId14"/>
    <p:sldId id="872" r:id="rId15"/>
    <p:sldId id="862" r:id="rId16"/>
    <p:sldId id="296" r:id="rId17"/>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AF9047-CCCA-49A0-90EC-86AF54EF04D8}" v="900" dt="2025-11-04T09:22:38.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78"/>
    <p:restoredTop sz="81193" autoAdjust="0"/>
  </p:normalViewPr>
  <p:slideViewPr>
    <p:cSldViewPr>
      <p:cViewPr varScale="1">
        <p:scale>
          <a:sx n="72" d="100"/>
          <a:sy n="72" d="100"/>
        </p:scale>
        <p:origin x="54" y="43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a:t>
            </a:r>
            <a:r>
              <a:rPr lang="en-US" baseline="0" dirty="0"/>
              <a:t> welsh government drew on best practice from around the world when it developed the Foundation Phase. From Reggio child </a:t>
            </a:r>
            <a:r>
              <a:rPr lang="en-US" baseline="0" dirty="0" err="1"/>
              <a:t>centred</a:t>
            </a:r>
            <a:r>
              <a:rPr lang="en-US" baseline="0" dirty="0"/>
              <a:t>, pupils lead the learning, highly creative and allows children to lead their learning.  Te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p:txBody>
      </p:sp>
      <p:sp>
        <p:nvSpPr>
          <p:cNvPr id="4" name="Slide Number Placeholder 3"/>
          <p:cNvSpPr>
            <a:spLocks noGrp="1"/>
          </p:cNvSpPr>
          <p:nvPr>
            <p:ph type="sldNum" sz="quarter" idx="10"/>
          </p:nvPr>
        </p:nvSpPr>
        <p:spPr/>
        <p:txBody>
          <a:bodyPr/>
          <a:lstStyle/>
          <a:p>
            <a:fld id="{211D5912-14D1-F149-A8A5-AB5FDB6EE7CC}" type="slidenum">
              <a:rPr lang="en-US" smtClean="0"/>
              <a:pPr/>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Providing a combination of learning theories would be ideal – so that children are involved in plan do review … give feedback </a:t>
            </a:r>
          </a:p>
          <a:p>
            <a:endParaRPr lang="en-US" dirty="0"/>
          </a:p>
          <a:p>
            <a:r>
              <a:rPr lang="en-US" dirty="0"/>
              <a:t>As an adult you set the high standards by modeling / examples provided when scaffolding / question open questions to engage children thinking further / </a:t>
            </a:r>
          </a:p>
          <a:p>
            <a:endParaRPr lang="en-US" dirty="0"/>
          </a:p>
          <a:p>
            <a:r>
              <a:rPr lang="en-US" dirty="0"/>
              <a:t>Provide children with space and time to explore and to react to the feedback and responses from other children and adults. </a:t>
            </a:r>
          </a:p>
          <a:p>
            <a:endParaRPr lang="en-US" dirty="0"/>
          </a:p>
          <a:p>
            <a:r>
              <a:rPr lang="en-US" dirty="0"/>
              <a:t>Motivated to learn is what you want!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4010909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Aptos" panose="020B0004020202020204" pitchFamily="34" charset="0"/>
                <a:cs typeface="Times New Roman" panose="02020603050405020304" pitchFamily="18" charset="0"/>
              </a:rPr>
              <a:t>All of our work is underpinned by PL, some of you will be familiar with this term…other may not….there are many definitions globally this is the most recognised definition by the International PLA. The university through the work of Dr NW, who is the director of our research academy is one of the co- founders of the IPLA- she has also been part of the consensus in Ireland, England and Australia for their PL definitions and presented her work globally in relation to PL</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Physical literacy can be described as the…</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It is physical activity in wide and varied forms and it is relevant throughout the whole of life. </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9</a:t>
            </a:fld>
            <a:endParaRPr lang="en-GB"/>
          </a:p>
        </p:txBody>
      </p:sp>
    </p:spTree>
    <p:extLst>
      <p:ext uri="{BB962C8B-B14F-4D97-AF65-F5344CB8AC3E}">
        <p14:creationId xmlns:p14="http://schemas.microsoft.com/office/powerpoint/2010/main" val="3768043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Teacher &amp; pupil to travel forwards, backwards and sideways whilst …</a:t>
            </a:r>
          </a:p>
          <a:p>
            <a:r>
              <a:rPr lang="en-US" dirty="0"/>
              <a:t>Walking/ running /galloping / skipping / jumping – landing / balances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Create different shapes whilst holding body as steady as possible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With a pupil create a sequence of movements that include the various pathways, body parts, levels and speed  movements. </a:t>
            </a:r>
          </a:p>
          <a:p>
            <a:pPr marL="0" indent="0">
              <a:buNone/>
            </a:pPr>
            <a:r>
              <a:rPr lang="en-GB" sz="1200" dirty="0"/>
              <a:t>Design a way to get someone to learn:</a:t>
            </a:r>
          </a:p>
          <a:p>
            <a:r>
              <a:rPr lang="en-GB" sz="1200" dirty="0"/>
              <a:t>How to carry / throw and catch</a:t>
            </a:r>
          </a:p>
          <a:p>
            <a:r>
              <a:rPr lang="en-GB" sz="1200" dirty="0"/>
              <a:t>How to dribble / roll / trap and strike</a:t>
            </a:r>
          </a:p>
          <a:p>
            <a:r>
              <a:rPr lang="en-GB" sz="1200" dirty="0"/>
              <a:t>How to do a simple routine</a:t>
            </a:r>
          </a:p>
          <a:p>
            <a:r>
              <a:rPr lang="en-GB" sz="1200" dirty="0"/>
              <a:t>Did you provide some positive reinforcement?</a:t>
            </a:r>
          </a:p>
          <a:p>
            <a:r>
              <a:rPr lang="en-GB" sz="1200" dirty="0"/>
              <a:t>Did you also use other theoretical approaches linked with teaching and learning?</a:t>
            </a:r>
          </a:p>
          <a:p>
            <a:r>
              <a:rPr lang="en-US" sz="1200" b="1" dirty="0"/>
              <a:t>With</a:t>
            </a:r>
            <a:r>
              <a:rPr lang="en-US" sz="1200" dirty="0"/>
              <a:t> one other person design and play a target game </a:t>
            </a:r>
          </a:p>
          <a:p>
            <a:r>
              <a:rPr lang="en-US" sz="1200" dirty="0"/>
              <a:t>You may use natural resources to create the target or if allowed could use chalk to draw the target </a:t>
            </a:r>
          </a:p>
          <a:p>
            <a:r>
              <a:rPr lang="en-US" sz="1200" dirty="0"/>
              <a:t>You may consider Where? (location/high/low) How? (overarm/underarm) </a:t>
            </a:r>
          </a:p>
          <a:p>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985351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900835B8-4232-432C-AF8C-E84F3E56A5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FC648567-3C44-4D8B-8E63-6D78BB89BE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SKIP and SKIP Cymru is underpinned by DST/ </a:t>
            </a:r>
            <a:r>
              <a:rPr lang="en-US" altLang="en-US" err="1"/>
              <a:t>Newells</a:t>
            </a:r>
            <a:r>
              <a:rPr lang="en-US" altLang="en-US"/>
              <a:t> constraints theory</a:t>
            </a:r>
          </a:p>
          <a:p>
            <a:endParaRPr lang="en-US" altLang="en-US"/>
          </a:p>
          <a:p>
            <a:r>
              <a:rPr lang="en-GB" sz="1200" kern="1200">
                <a:solidFill>
                  <a:schemeClr val="tx1"/>
                </a:solidFill>
                <a:effectLst/>
                <a:latin typeface="+mn-lt"/>
                <a:ea typeface="+mn-ea"/>
                <a:cs typeface="+mn-cs"/>
              </a:rPr>
              <a:t>The ‘dynamic’ refers to the concept that change in development is non-linear and that many factors impact on this, thus change in an individual over time is not necessarily smooth and hierarchical, and each individual will have a different trajectory in how they learn and develop their motor skills.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‘systems’ refers to the human organism as a self-organising system made up of multiple subsystems, each proceeding at its own rate and having its own path of development (Goodway et al., 2019). An example of this would be when a child learns how to jump independently, some of the subsystems within the individual would be leg strength, balance and motivation. The slower moving systems would be leg strength and balance, but motivation can vary, thus be easily manipulated</a:t>
            </a:r>
          </a:p>
          <a:p>
            <a:r>
              <a:rPr lang="en-US" altLang="en-US"/>
              <a:t>​</a:t>
            </a:r>
          </a:p>
          <a:p>
            <a:r>
              <a:rPr lang="en-US" altLang="en-US"/>
              <a:t>Constraints theory tells us that movements develop from the interaction of the individual task and the environment. All of these three different aspects act together and if any one of them changes so too does the movement.  Individual constraints and the many body systems that undergo age-related changes. This model also </a:t>
            </a:r>
            <a:r>
              <a:rPr lang="en-US" altLang="en-US" err="1"/>
              <a:t>recognises</a:t>
            </a:r>
            <a:r>
              <a:rPr lang="en-US" altLang="en-US"/>
              <a:t> where this individual is moving (the environment)  and what the individual is doing (the task).  The three factors on the points of the triangle are called constraints. A constraint is something that can limit or  discourage movement but can also permit or encourage movements</a:t>
            </a:r>
          </a:p>
        </p:txBody>
      </p:sp>
      <p:sp>
        <p:nvSpPr>
          <p:cNvPr id="4" name="Slide Number Placeholder 3">
            <a:extLst>
              <a:ext uri="{FF2B5EF4-FFF2-40B4-BE49-F238E27FC236}">
                <a16:creationId xmlns:a16="http://schemas.microsoft.com/office/drawing/2014/main" id="{F6E87BE1-DCC0-2441-AD83-259776C8D23B}"/>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ACEEB65-DECB-4C9D-A029-984069B68C7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259632" y="4221088"/>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334F5-DAAA-2C88-D1CC-1A1210B9AD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106C99-69DD-B3C4-1FC6-AC277A17E406}"/>
              </a:ext>
            </a:extLst>
          </p:cNvPr>
          <p:cNvSpPr>
            <a:spLocks noGrp="1"/>
          </p:cNvSpPr>
          <p:nvPr>
            <p:ph type="title"/>
          </p:nvPr>
        </p:nvSpPr>
        <p:spPr>
          <a:xfrm>
            <a:off x="611560" y="116632"/>
            <a:ext cx="8229600" cy="1143000"/>
          </a:xfrm>
        </p:spPr>
        <p:txBody>
          <a:bodyPr/>
          <a:lstStyle/>
          <a:p>
            <a:r>
              <a:rPr lang="en-US" sz="3600" dirty="0"/>
              <a:t>National Curriculum (2022)</a:t>
            </a:r>
            <a:br>
              <a:rPr lang="en-US" sz="3600" dirty="0"/>
            </a:br>
            <a:r>
              <a:rPr lang="en-US" sz="3600" dirty="0" err="1"/>
              <a:t>Cwricwlwm</a:t>
            </a:r>
            <a:r>
              <a:rPr lang="en-US" sz="3600" dirty="0"/>
              <a:t> </a:t>
            </a:r>
            <a:r>
              <a:rPr lang="en-US" sz="3600" dirty="0" err="1"/>
              <a:t>Cenedlaethol</a:t>
            </a:r>
            <a:r>
              <a:rPr lang="en-US" sz="3600" dirty="0"/>
              <a:t> (2022)</a:t>
            </a:r>
          </a:p>
        </p:txBody>
      </p:sp>
      <p:sp>
        <p:nvSpPr>
          <p:cNvPr id="4" name="Content Placeholder 3">
            <a:extLst>
              <a:ext uri="{FF2B5EF4-FFF2-40B4-BE49-F238E27FC236}">
                <a16:creationId xmlns:a16="http://schemas.microsoft.com/office/drawing/2014/main" id="{DAA7A40E-BB6D-65CB-BB76-86C303AE49D3}"/>
              </a:ext>
            </a:extLst>
          </p:cNvPr>
          <p:cNvSpPr>
            <a:spLocks noGrp="1"/>
          </p:cNvSpPr>
          <p:nvPr>
            <p:ph idx="1"/>
          </p:nvPr>
        </p:nvSpPr>
        <p:spPr>
          <a:xfrm>
            <a:off x="5148064" y="1772816"/>
            <a:ext cx="3826768" cy="3917032"/>
          </a:xfrm>
        </p:spPr>
        <p:txBody>
          <a:bodyPr/>
          <a:lstStyle/>
          <a:p>
            <a:endParaRPr lang="en-US" sz="2800" dirty="0"/>
          </a:p>
          <a:p>
            <a:endParaRPr lang="en-US" sz="2800" dirty="0"/>
          </a:p>
        </p:txBody>
      </p:sp>
      <p:sp>
        <p:nvSpPr>
          <p:cNvPr id="5" name="Content Placeholder 2">
            <a:extLst>
              <a:ext uri="{FF2B5EF4-FFF2-40B4-BE49-F238E27FC236}">
                <a16:creationId xmlns:a16="http://schemas.microsoft.com/office/drawing/2014/main" id="{9D5B4D1D-2DD7-2ABB-D509-BEB89AEF89B7}"/>
              </a:ext>
            </a:extLst>
          </p:cNvPr>
          <p:cNvSpPr txBox="1">
            <a:spLocks/>
          </p:cNvSpPr>
          <p:nvPr/>
        </p:nvSpPr>
        <p:spPr bwMode="auto">
          <a:xfrm>
            <a:off x="611560" y="1962996"/>
            <a:ext cx="7687598" cy="1065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dirty="0"/>
              <a:t>Developing physical health and well-being has lifelong benefits. </a:t>
            </a:r>
          </a:p>
          <a:p>
            <a:pPr marL="0" indent="0" eaLnBrk="1" hangingPunct="1">
              <a:buNone/>
            </a:pPr>
            <a:endParaRPr lang="en-US" sz="2400" dirty="0"/>
          </a:p>
          <a:p>
            <a:pPr marL="0" indent="0" eaLnBrk="1" hangingPunct="1">
              <a:buNone/>
            </a:pPr>
            <a:endParaRPr lang="en-US" sz="2400" dirty="0"/>
          </a:p>
        </p:txBody>
      </p:sp>
      <p:sp>
        <p:nvSpPr>
          <p:cNvPr id="3" name="Content Placeholder 2">
            <a:extLst>
              <a:ext uri="{FF2B5EF4-FFF2-40B4-BE49-F238E27FC236}">
                <a16:creationId xmlns:a16="http://schemas.microsoft.com/office/drawing/2014/main" id="{917462BF-941B-3A50-FF04-AFB9CE2A5C5E}"/>
              </a:ext>
            </a:extLst>
          </p:cNvPr>
          <p:cNvSpPr txBox="1">
            <a:spLocks/>
          </p:cNvSpPr>
          <p:nvPr/>
        </p:nvSpPr>
        <p:spPr bwMode="auto">
          <a:xfrm>
            <a:off x="548181" y="3844644"/>
            <a:ext cx="8047638" cy="136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dirty="0"/>
              <a:t>Mae </a:t>
            </a:r>
            <a:r>
              <a:rPr lang="en-US" dirty="0" err="1"/>
              <a:t>buddiannau</a:t>
            </a:r>
            <a:r>
              <a:rPr lang="en-US" dirty="0"/>
              <a:t> </a:t>
            </a:r>
            <a:r>
              <a:rPr lang="en-US" dirty="0" err="1"/>
              <a:t>gydol</a:t>
            </a:r>
            <a:r>
              <a:rPr lang="en-US" dirty="0"/>
              <a:t> </a:t>
            </a:r>
            <a:r>
              <a:rPr lang="en-US" dirty="0" err="1"/>
              <a:t>oes</a:t>
            </a:r>
            <a:r>
              <a:rPr lang="en-US" dirty="0"/>
              <a:t> </a:t>
            </a:r>
            <a:r>
              <a:rPr lang="en-US" dirty="0" err="1"/>
              <a:t>yn</a:t>
            </a:r>
            <a:r>
              <a:rPr lang="en-US" dirty="0"/>
              <a:t> </a:t>
            </a:r>
            <a:r>
              <a:rPr lang="en-US" dirty="0" err="1"/>
              <a:t>gysylltiedig</a:t>
            </a:r>
            <a:r>
              <a:rPr lang="en-US" dirty="0"/>
              <a:t> </a:t>
            </a:r>
            <a:r>
              <a:rPr lang="en-US" dirty="0" err="1"/>
              <a:t>gyda</a:t>
            </a:r>
            <a:r>
              <a:rPr lang="en-US" dirty="0"/>
              <a:t> </a:t>
            </a:r>
            <a:r>
              <a:rPr lang="en-US" dirty="0" err="1"/>
              <a:t>datblygu</a:t>
            </a:r>
            <a:r>
              <a:rPr lang="en-US" dirty="0"/>
              <a:t> iechyd a </a:t>
            </a:r>
            <a:r>
              <a:rPr lang="en-US" dirty="0" err="1"/>
              <a:t>lles</a:t>
            </a:r>
            <a:r>
              <a:rPr lang="en-US" dirty="0"/>
              <a:t> </a:t>
            </a:r>
            <a:r>
              <a:rPr lang="en-US" dirty="0" err="1"/>
              <a:t>corfforol</a:t>
            </a:r>
            <a:endParaRPr lang="en-US" dirty="0"/>
          </a:p>
        </p:txBody>
      </p:sp>
    </p:spTree>
    <p:extLst>
      <p:ext uri="{BB962C8B-B14F-4D97-AF65-F5344CB8AC3E}">
        <p14:creationId xmlns:p14="http://schemas.microsoft.com/office/powerpoint/2010/main" val="1296070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611560" y="116632"/>
            <a:ext cx="8229600" cy="1143000"/>
          </a:xfrm>
        </p:spPr>
        <p:txBody>
          <a:bodyPr/>
          <a:lstStyle/>
          <a:p>
            <a:r>
              <a:rPr lang="en-US" sz="3600" dirty="0" err="1"/>
              <a:t>Amcanion</a:t>
            </a:r>
            <a:r>
              <a:rPr lang="en-US" sz="3600" dirty="0"/>
              <a:t> </a:t>
            </a:r>
            <a:r>
              <a:rPr lang="en-US" sz="3600" dirty="0" err="1"/>
              <a:t>Dysgu</a:t>
            </a:r>
            <a:r>
              <a:rPr lang="en-US" sz="3600" dirty="0"/>
              <a:t> </a:t>
            </a:r>
            <a:r>
              <a:rPr lang="en-US" sz="3600" dirty="0" err="1"/>
              <a:t>dilyn</a:t>
            </a:r>
            <a:r>
              <a:rPr lang="en-US" sz="3600" dirty="0"/>
              <a:t> </a:t>
            </a:r>
            <a:r>
              <a:rPr lang="en-US" sz="3600" dirty="0" err="1"/>
              <a:t>ymweliad</a:t>
            </a:r>
            <a:r>
              <a:rPr lang="en-US" sz="3600" dirty="0"/>
              <a:t> </a:t>
            </a:r>
            <a:r>
              <a:rPr lang="en-US" sz="3600" dirty="0" err="1"/>
              <a:t>ysgol</a:t>
            </a:r>
            <a:r>
              <a:rPr lang="en-US" sz="3600" dirty="0"/>
              <a:t> </a:t>
            </a:r>
            <a:br>
              <a:rPr lang="en-US" sz="3600" dirty="0"/>
            </a:br>
            <a:r>
              <a:rPr lang="en-US" sz="3600" dirty="0"/>
              <a:t>LO post school visit</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5148064" y="1772816"/>
            <a:ext cx="3826768" cy="3917032"/>
          </a:xfrm>
        </p:spPr>
        <p:txBody>
          <a:bodyPr/>
          <a:lstStyle/>
          <a:p>
            <a:endParaRPr lang="en-US" sz="2800" dirty="0"/>
          </a:p>
          <a:p>
            <a:endParaRPr lang="en-US" sz="2800" dirty="0"/>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268778" y="1706404"/>
            <a:ext cx="4546849"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GB" sz="2400" dirty="0"/>
              <a:t>Bronfenbrenner’s </a:t>
            </a:r>
            <a:r>
              <a:rPr lang="en-US" sz="2400" dirty="0"/>
              <a:t>theory of belonging </a:t>
            </a:r>
          </a:p>
          <a:p>
            <a:pPr eaLnBrk="1" hangingPunct="1"/>
            <a:r>
              <a:rPr lang="en-US" sz="2400" dirty="0"/>
              <a:t>Why the outdoors? </a:t>
            </a:r>
          </a:p>
          <a:p>
            <a:pPr eaLnBrk="1" hangingPunct="1"/>
            <a:r>
              <a:rPr lang="en-US" sz="2400" dirty="0"/>
              <a:t>How do we learn?</a:t>
            </a:r>
          </a:p>
          <a:p>
            <a:pPr eaLnBrk="1" hangingPunct="1"/>
            <a:r>
              <a:rPr lang="en-US" sz="2400" dirty="0"/>
              <a:t>Physical literacy</a:t>
            </a:r>
          </a:p>
          <a:p>
            <a:pPr eaLnBrk="1" hangingPunct="1"/>
            <a:r>
              <a:rPr lang="en-US" sz="2400" dirty="0"/>
              <a:t>Analysis of movement</a:t>
            </a:r>
          </a:p>
          <a:p>
            <a:pPr marL="0" indent="0" eaLnBrk="1" hangingPunct="1">
              <a:buNone/>
            </a:pPr>
            <a:endParaRPr lang="en-US" sz="2400" dirty="0"/>
          </a:p>
        </p:txBody>
      </p:sp>
      <p:sp>
        <p:nvSpPr>
          <p:cNvPr id="3" name="Content Placeholder 2">
            <a:extLst>
              <a:ext uri="{FF2B5EF4-FFF2-40B4-BE49-F238E27FC236}">
                <a16:creationId xmlns:a16="http://schemas.microsoft.com/office/drawing/2014/main" id="{1E506C13-6CD1-7E9A-F947-A7CE8053E11C}"/>
              </a:ext>
            </a:extLst>
          </p:cNvPr>
          <p:cNvSpPr txBox="1">
            <a:spLocks/>
          </p:cNvSpPr>
          <p:nvPr/>
        </p:nvSpPr>
        <p:spPr bwMode="auto">
          <a:xfrm>
            <a:off x="4956134" y="1191484"/>
            <a:ext cx="3881976"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endParaRPr lang="en-US" sz="2400" dirty="0"/>
          </a:p>
          <a:p>
            <a:pPr eaLnBrk="1" hangingPunct="1"/>
            <a:r>
              <a:rPr lang="en-US" sz="2400" dirty="0"/>
              <a:t>Evaluate teaching and observational experiences from today’s visit</a:t>
            </a:r>
          </a:p>
          <a:p>
            <a:pPr eaLnBrk="1" hangingPunct="1"/>
            <a:r>
              <a:rPr lang="en-US" sz="2400" dirty="0"/>
              <a:t>Were aspects from STEP considered?</a:t>
            </a:r>
          </a:p>
          <a:p>
            <a:pPr eaLnBrk="1" hangingPunct="1"/>
            <a:r>
              <a:rPr lang="en-US" sz="2400" dirty="0"/>
              <a:t>Links with assessment 1 throughout</a:t>
            </a:r>
          </a:p>
        </p:txBody>
      </p:sp>
    </p:spTree>
    <p:extLst>
      <p:ext uri="{BB962C8B-B14F-4D97-AF65-F5344CB8AC3E}">
        <p14:creationId xmlns:p14="http://schemas.microsoft.com/office/powerpoint/2010/main" val="2062507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illustrating Bronfenbrenner's ecological systems theory. concentric circles outlining the different system from chronosystem to the individual in the middle, and labels of what encompasses each system.">
            <a:extLst>
              <a:ext uri="{FF2B5EF4-FFF2-40B4-BE49-F238E27FC236}">
                <a16:creationId xmlns:a16="http://schemas.microsoft.com/office/drawing/2014/main" id="{BBE0B34C-BF7E-718F-70E7-8B22D00A9D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211263" y="68263"/>
            <a:ext cx="6721475" cy="6721475"/>
          </a:xfrm>
          <a:prstGeom prst="rect">
            <a:avLst/>
          </a:prstGeom>
          <a:noFill/>
          <a:ln>
            <a:noFill/>
          </a:ln>
        </p:spPr>
      </p:pic>
    </p:spTree>
    <p:extLst>
      <p:ext uri="{BB962C8B-B14F-4D97-AF65-F5344CB8AC3E}">
        <p14:creationId xmlns:p14="http://schemas.microsoft.com/office/powerpoint/2010/main" val="1434507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020F9-0658-912E-8674-E8C5AC6A3C83}"/>
              </a:ext>
            </a:extLst>
          </p:cNvPr>
          <p:cNvSpPr>
            <a:spLocks noGrp="1"/>
          </p:cNvSpPr>
          <p:nvPr>
            <p:ph type="title"/>
          </p:nvPr>
        </p:nvSpPr>
        <p:spPr>
          <a:xfrm>
            <a:off x="450826" y="-19417"/>
            <a:ext cx="8229600" cy="1143000"/>
          </a:xfrm>
        </p:spPr>
        <p:txBody>
          <a:bodyPr/>
          <a:lstStyle/>
          <a:p>
            <a:r>
              <a:rPr lang="en-GB" dirty="0"/>
              <a:t>Diamond Nine! </a:t>
            </a:r>
          </a:p>
        </p:txBody>
      </p:sp>
      <p:sp>
        <p:nvSpPr>
          <p:cNvPr id="3" name="Content Placeholder 2">
            <a:extLst>
              <a:ext uri="{FF2B5EF4-FFF2-40B4-BE49-F238E27FC236}">
                <a16:creationId xmlns:a16="http://schemas.microsoft.com/office/drawing/2014/main" id="{2FF3F651-33E3-E921-FE92-FB8F47E99376}"/>
              </a:ext>
            </a:extLst>
          </p:cNvPr>
          <p:cNvSpPr>
            <a:spLocks noGrp="1"/>
          </p:cNvSpPr>
          <p:nvPr>
            <p:ph idx="1"/>
          </p:nvPr>
        </p:nvSpPr>
        <p:spPr>
          <a:xfrm>
            <a:off x="251520" y="908720"/>
            <a:ext cx="8640960" cy="3917032"/>
          </a:xfrm>
        </p:spPr>
        <p:txBody>
          <a:bodyPr/>
          <a:lstStyle/>
          <a:p>
            <a:r>
              <a:rPr lang="en-GB" dirty="0"/>
              <a:t>In pairs (someone who you haven’t worked with today)</a:t>
            </a:r>
          </a:p>
          <a:p>
            <a:r>
              <a:rPr lang="en-GB" dirty="0"/>
              <a:t>Read all nine statements</a:t>
            </a:r>
          </a:p>
          <a:p>
            <a:r>
              <a:rPr lang="en-GB" dirty="0"/>
              <a:t>You may not agree but see if you can arrange the nine statements in an order of value / importance </a:t>
            </a:r>
          </a:p>
          <a:p>
            <a:r>
              <a:rPr lang="en-GB" dirty="0"/>
              <a:t>There is no wrong answer – as long as you can justify (especially the top three placings) – then you have succeeded!</a:t>
            </a:r>
          </a:p>
        </p:txBody>
      </p:sp>
    </p:spTree>
    <p:extLst>
      <p:ext uri="{BB962C8B-B14F-4D97-AF65-F5344CB8AC3E}">
        <p14:creationId xmlns:p14="http://schemas.microsoft.com/office/powerpoint/2010/main" val="1933436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2" name="Title 6"/>
          <p:cNvSpPr>
            <a:spLocks noGrp="1"/>
          </p:cNvSpPr>
          <p:nvPr>
            <p:ph type="title"/>
          </p:nvPr>
        </p:nvSpPr>
        <p:spPr>
          <a:xfrm>
            <a:off x="-963255" y="204496"/>
            <a:ext cx="8229600" cy="1143000"/>
          </a:xfrm>
        </p:spPr>
        <p:txBody>
          <a:bodyPr/>
          <a:lstStyle/>
          <a:p>
            <a:r>
              <a:rPr lang="en-US" dirty="0">
                <a:solidFill>
                  <a:srgbClr val="FF0000"/>
                </a:solidFill>
                <a:ea typeface="ＭＳ Ｐゴシック" pitchFamily="-112" charset="-128"/>
                <a:cs typeface="ＭＳ Ｐゴシック" pitchFamily="-112" charset="-128"/>
              </a:rPr>
              <a:t>Sut </a:t>
            </a:r>
            <a:r>
              <a:rPr lang="en-US" dirty="0" err="1">
                <a:solidFill>
                  <a:srgbClr val="FF0000"/>
                </a:solidFill>
                <a:ea typeface="ＭＳ Ｐゴシック" pitchFamily="-112" charset="-128"/>
                <a:cs typeface="ＭＳ Ｐゴシック" pitchFamily="-112" charset="-128"/>
              </a:rPr>
              <a:t>wyf</a:t>
            </a:r>
            <a:r>
              <a:rPr lang="en-US" dirty="0">
                <a:solidFill>
                  <a:srgbClr val="FF0000"/>
                </a:solidFill>
                <a:ea typeface="ＭＳ Ｐゴシック" pitchFamily="-112" charset="-128"/>
                <a:cs typeface="ＭＳ Ｐゴシック" pitchFamily="-112" charset="-128"/>
              </a:rPr>
              <a:t> </a:t>
            </a:r>
            <a:r>
              <a:rPr lang="en-US" dirty="0" err="1">
                <a:solidFill>
                  <a:srgbClr val="FF0000"/>
                </a:solidFill>
                <a:ea typeface="ＭＳ Ｐゴシック" pitchFamily="-112" charset="-128"/>
                <a:cs typeface="ＭＳ Ｐゴシック" pitchFamily="-112" charset="-128"/>
              </a:rPr>
              <a:t>yn</a:t>
            </a:r>
            <a:r>
              <a:rPr lang="en-US" dirty="0">
                <a:solidFill>
                  <a:srgbClr val="FF0000"/>
                </a:solidFill>
                <a:ea typeface="ＭＳ Ｐゴシック" pitchFamily="-112" charset="-128"/>
                <a:cs typeface="ＭＳ Ｐゴシック" pitchFamily="-112" charset="-128"/>
              </a:rPr>
              <a:t> </a:t>
            </a:r>
            <a:r>
              <a:rPr lang="en-US" dirty="0" err="1">
                <a:solidFill>
                  <a:srgbClr val="FF0000"/>
                </a:solidFill>
                <a:ea typeface="ＭＳ Ｐゴシック" pitchFamily="-112" charset="-128"/>
                <a:cs typeface="ＭＳ Ｐゴシック" pitchFamily="-112" charset="-128"/>
              </a:rPr>
              <a:t>dysgu</a:t>
            </a:r>
            <a:r>
              <a:rPr lang="en-US" dirty="0">
                <a:solidFill>
                  <a:srgbClr val="FF0000"/>
                </a:solidFill>
                <a:ea typeface="ＭＳ Ｐゴシック" pitchFamily="-112" charset="-128"/>
                <a:cs typeface="ＭＳ Ｐゴシック" pitchFamily="-112" charset="-128"/>
              </a:rPr>
              <a:t>?</a:t>
            </a:r>
            <a:br>
              <a:rPr lang="en-US" dirty="0">
                <a:solidFill>
                  <a:srgbClr val="FF0000"/>
                </a:solidFill>
                <a:ea typeface="ＭＳ Ｐゴシック" pitchFamily="-112" charset="-128"/>
                <a:cs typeface="ＭＳ Ｐゴシック" pitchFamily="-112" charset="-128"/>
              </a:rPr>
            </a:br>
            <a:r>
              <a:rPr lang="en-US" dirty="0">
                <a:ea typeface="ＭＳ Ｐゴシック" pitchFamily="-112" charset="-128"/>
                <a:cs typeface="ＭＳ Ｐゴシック" pitchFamily="-112" charset="-128"/>
              </a:rPr>
              <a:t>How do I learn?</a:t>
            </a:r>
          </a:p>
        </p:txBody>
      </p:sp>
      <p:sp>
        <p:nvSpPr>
          <p:cNvPr id="56323" name="Content Placeholder 7"/>
          <p:cNvSpPr>
            <a:spLocks noGrp="1"/>
          </p:cNvSpPr>
          <p:nvPr>
            <p:ph sz="quarter" idx="4294967295"/>
          </p:nvPr>
        </p:nvSpPr>
        <p:spPr>
          <a:xfrm>
            <a:off x="246738" y="1444532"/>
            <a:ext cx="3508572" cy="4885930"/>
          </a:xfrm>
          <a:prstGeom prst="rect">
            <a:avLst/>
          </a:prstGeom>
        </p:spPr>
        <p:txBody>
          <a:bodyPr>
            <a:normAutofit/>
          </a:bodyPr>
          <a:lstStyle/>
          <a:p>
            <a:r>
              <a:rPr lang="en-US" sz="2800" dirty="0" err="1">
                <a:solidFill>
                  <a:srgbClr val="FF0000"/>
                </a:solidFill>
                <a:ea typeface="ＭＳ Ｐゴシック" pitchFamily="-112" charset="-128"/>
                <a:cs typeface="ＭＳ Ｐゴシック" pitchFamily="-112" charset="-128"/>
              </a:rPr>
              <a:t>Gwneud</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Arbrofi</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Llwyddo</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Methu</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Gwylio</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Cael</a:t>
            </a:r>
            <a:r>
              <a:rPr lang="en-US" sz="2800" dirty="0">
                <a:solidFill>
                  <a:srgbClr val="FF0000"/>
                </a:solidFill>
                <a:ea typeface="ＭＳ Ｐゴシック" pitchFamily="-112" charset="-128"/>
                <a:cs typeface="ＭＳ Ｐゴシック" pitchFamily="-112" charset="-128"/>
              </a:rPr>
              <a:t> </a:t>
            </a:r>
            <a:r>
              <a:rPr lang="en-US" sz="2800" dirty="0" err="1">
                <a:solidFill>
                  <a:srgbClr val="FF0000"/>
                </a:solidFill>
                <a:ea typeface="ＭＳ Ｐゴシック" pitchFamily="-112" charset="-128"/>
                <a:cs typeface="ＭＳ Ｐゴシック" pitchFamily="-112" charset="-128"/>
              </a:rPr>
              <a:t>hwyl</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Ymchwilio</a:t>
            </a:r>
            <a:endParaRPr lang="en-US" sz="2800" dirty="0">
              <a:solidFill>
                <a:srgbClr val="FF0000"/>
              </a:solidFill>
              <a:ea typeface="ＭＳ Ｐゴシック" pitchFamily="-112" charset="-128"/>
              <a:cs typeface="ＭＳ Ｐゴシック" pitchFamily="-112" charset="-128"/>
            </a:endParaRPr>
          </a:p>
          <a:p>
            <a:r>
              <a:rPr lang="en-US" sz="2800" dirty="0">
                <a:solidFill>
                  <a:srgbClr val="FF0000"/>
                </a:solidFill>
                <a:ea typeface="ＭＳ Ｐゴシック" pitchFamily="-112" charset="-128"/>
                <a:cs typeface="ＭＳ Ｐゴシック" pitchFamily="-112" charset="-128"/>
              </a:rPr>
              <a:t>Ail </a:t>
            </a:r>
            <a:r>
              <a:rPr lang="en-US" sz="2800" dirty="0" err="1">
                <a:solidFill>
                  <a:srgbClr val="FF0000"/>
                </a:solidFill>
                <a:ea typeface="ＭＳ Ｐゴシック" pitchFamily="-112" charset="-128"/>
                <a:cs typeface="ＭＳ Ｐゴシック" pitchFamily="-112" charset="-128"/>
              </a:rPr>
              <a:t>adrodd</a:t>
            </a:r>
            <a:endParaRPr lang="en-US" sz="2800" dirty="0">
              <a:solidFill>
                <a:srgbClr val="FF0000"/>
              </a:solidFill>
              <a:ea typeface="ＭＳ Ｐゴシック" pitchFamily="-112" charset="-128"/>
              <a:cs typeface="ＭＳ Ｐゴシック" pitchFamily="-112" charset="-128"/>
            </a:endParaRPr>
          </a:p>
        </p:txBody>
      </p:sp>
      <p:sp>
        <p:nvSpPr>
          <p:cNvPr id="56324" name="Content Placeholder 8"/>
          <p:cNvSpPr>
            <a:spLocks noGrp="1"/>
          </p:cNvSpPr>
          <p:nvPr>
            <p:ph sz="quarter" idx="4294967295"/>
          </p:nvPr>
        </p:nvSpPr>
        <p:spPr>
          <a:xfrm>
            <a:off x="5533256" y="332656"/>
            <a:ext cx="3610744" cy="4661319"/>
          </a:xfrm>
          <a:prstGeom prst="rect">
            <a:avLst/>
          </a:prstGeom>
        </p:spPr>
        <p:txBody>
          <a:bodyPr>
            <a:normAutofit lnSpcReduction="10000"/>
          </a:bodyPr>
          <a:lstStyle/>
          <a:p>
            <a:r>
              <a:rPr lang="en-US" dirty="0">
                <a:ea typeface="ＭＳ Ｐゴシック" pitchFamily="-112" charset="-128"/>
                <a:cs typeface="ＭＳ Ｐゴシック" pitchFamily="-112" charset="-128"/>
              </a:rPr>
              <a:t>Doing</a:t>
            </a:r>
          </a:p>
          <a:p>
            <a:r>
              <a:rPr lang="en-US" dirty="0">
                <a:ea typeface="ＭＳ Ｐゴシック" pitchFamily="-112" charset="-128"/>
                <a:cs typeface="ＭＳ Ｐゴシック" pitchFamily="-112" charset="-128"/>
              </a:rPr>
              <a:t>Experimenting</a:t>
            </a:r>
          </a:p>
          <a:p>
            <a:r>
              <a:rPr lang="en-US" dirty="0">
                <a:ea typeface="ＭＳ Ｐゴシック" pitchFamily="-112" charset="-128"/>
                <a:cs typeface="ＭＳ Ｐゴシック" pitchFamily="-112" charset="-128"/>
              </a:rPr>
              <a:t>Achieving</a:t>
            </a:r>
          </a:p>
          <a:p>
            <a:r>
              <a:rPr lang="en-US" dirty="0">
                <a:ea typeface="ＭＳ Ｐゴシック" pitchFamily="-112" charset="-128"/>
                <a:cs typeface="ＭＳ Ｐゴシック" pitchFamily="-112" charset="-128"/>
              </a:rPr>
              <a:t>Failing</a:t>
            </a:r>
          </a:p>
          <a:p>
            <a:r>
              <a:rPr lang="en-US" dirty="0">
                <a:ea typeface="ＭＳ Ｐゴシック" pitchFamily="-112" charset="-128"/>
                <a:cs typeface="ＭＳ Ｐゴシック" pitchFamily="-112" charset="-128"/>
              </a:rPr>
              <a:t>Watching</a:t>
            </a:r>
          </a:p>
          <a:p>
            <a:r>
              <a:rPr lang="en-US" dirty="0">
                <a:ea typeface="ＭＳ Ｐゴシック" pitchFamily="-112" charset="-128"/>
                <a:cs typeface="ＭＳ Ｐゴシック" pitchFamily="-112" charset="-128"/>
              </a:rPr>
              <a:t>Enjoying</a:t>
            </a:r>
          </a:p>
          <a:p>
            <a:r>
              <a:rPr lang="en-US" dirty="0">
                <a:ea typeface="ＭＳ Ｐゴシック" pitchFamily="-112" charset="-128"/>
                <a:cs typeface="ＭＳ Ｐゴシック" pitchFamily="-112" charset="-128"/>
              </a:rPr>
              <a:t>Investigating</a:t>
            </a:r>
          </a:p>
          <a:p>
            <a:r>
              <a:rPr lang="en-US" dirty="0">
                <a:ea typeface="ＭＳ Ｐゴシック" pitchFamily="-112" charset="-128"/>
                <a:cs typeface="ＭＳ Ｐゴシック" pitchFamily="-112" charset="-128"/>
              </a:rPr>
              <a:t>Repeating</a:t>
            </a:r>
          </a:p>
        </p:txBody>
      </p:sp>
      <p:pic>
        <p:nvPicPr>
          <p:cNvPr id="5" name="Picture 4"/>
          <p:cNvPicPr>
            <a:picLocks noChangeAspect="1"/>
          </p:cNvPicPr>
          <p:nvPr/>
        </p:nvPicPr>
        <p:blipFill>
          <a:blip r:embed="rId3"/>
          <a:stretch>
            <a:fillRect/>
          </a:stretch>
        </p:blipFill>
        <p:spPr>
          <a:xfrm>
            <a:off x="2767765" y="4653137"/>
            <a:ext cx="4124746" cy="220486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9832" y="548680"/>
            <a:ext cx="5580112" cy="3743619"/>
          </a:xfrm>
          <a:prstGeom prst="rect">
            <a:avLst/>
          </a:prstGeom>
        </p:spPr>
      </p:pic>
      <p:pic>
        <p:nvPicPr>
          <p:cNvPr id="4" name="Content Placeholder 3"/>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rot="19801979">
            <a:off x="275742" y="4224137"/>
            <a:ext cx="3607993" cy="2069713"/>
          </a:xfrm>
        </p:spPr>
      </p:pic>
    </p:spTree>
    <p:extLst>
      <p:ext uri="{BB962C8B-B14F-4D97-AF65-F5344CB8AC3E}">
        <p14:creationId xmlns:p14="http://schemas.microsoft.com/office/powerpoint/2010/main" val="363549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a:xfrm>
            <a:off x="683568" y="1028701"/>
            <a:ext cx="8229600" cy="1143000"/>
          </a:xfrm>
        </p:spPr>
        <p:txBody>
          <a:bodyPr/>
          <a:lstStyle/>
          <a:p>
            <a:r>
              <a:rPr lang="en-US" sz="4800" dirty="0" err="1"/>
              <a:t>Adborth</a:t>
            </a:r>
            <a:r>
              <a:rPr lang="en-US" sz="4800" dirty="0"/>
              <a:t> </a:t>
            </a:r>
            <a:r>
              <a:rPr lang="en-US" sz="4800" dirty="0" err="1"/>
              <a:t>ymweliad</a:t>
            </a:r>
            <a:r>
              <a:rPr lang="en-US" sz="4800" dirty="0"/>
              <a:t> </a:t>
            </a:r>
            <a:r>
              <a:rPr lang="en-US" sz="4800" dirty="0" err="1"/>
              <a:t>gyda</a:t>
            </a:r>
            <a:r>
              <a:rPr lang="en-US" sz="4800" dirty="0"/>
              <a:t> </a:t>
            </a:r>
            <a:r>
              <a:rPr lang="en-US" sz="4800" dirty="0" err="1"/>
              <a:t>ysgol</a:t>
            </a:r>
            <a:r>
              <a:rPr lang="en-US" sz="4800" dirty="0"/>
              <a:t> </a:t>
            </a:r>
            <a:br>
              <a:rPr lang="en-US" sz="4800" dirty="0"/>
            </a:br>
            <a:r>
              <a:rPr lang="en-US" sz="4800" dirty="0"/>
              <a:t>Feedback from school visit </a:t>
            </a:r>
            <a:br>
              <a:rPr lang="en-US" sz="4800" dirty="0"/>
            </a:br>
            <a:r>
              <a:rPr lang="en-US" sz="4800" dirty="0"/>
              <a:t>&amp; or video</a:t>
            </a:r>
          </a:p>
        </p:txBody>
      </p:sp>
      <p:sp>
        <p:nvSpPr>
          <p:cNvPr id="3" name="Content Placeholder 2">
            <a:extLst>
              <a:ext uri="{FF2B5EF4-FFF2-40B4-BE49-F238E27FC236}">
                <a16:creationId xmlns:a16="http://schemas.microsoft.com/office/drawing/2014/main" id="{CF19BF04-98B0-1878-A10F-465A87977B75}"/>
              </a:ext>
            </a:extLst>
          </p:cNvPr>
          <p:cNvSpPr>
            <a:spLocks noGrp="1"/>
          </p:cNvSpPr>
          <p:nvPr>
            <p:ph idx="1"/>
          </p:nvPr>
        </p:nvSpPr>
        <p:spPr>
          <a:xfrm>
            <a:off x="683568" y="2171701"/>
            <a:ext cx="8229600" cy="3917032"/>
          </a:xfrm>
        </p:spPr>
        <p:txBody>
          <a:bodyPr/>
          <a:lstStyle/>
          <a:p>
            <a:pPr marL="0" indent="0">
              <a:buNone/>
            </a:pPr>
            <a:endParaRPr lang="en-GB" dirty="0"/>
          </a:p>
          <a:p>
            <a:pPr marL="0" indent="0">
              <a:buNone/>
            </a:pPr>
            <a:endParaRPr lang="en-GB" dirty="0"/>
          </a:p>
          <a:p>
            <a:pPr marL="0" indent="0" algn="ctr">
              <a:buNone/>
            </a:pPr>
            <a:r>
              <a:rPr lang="en-GB" sz="8000" dirty="0"/>
              <a:t>Analysis!!!</a:t>
            </a:r>
          </a:p>
        </p:txBody>
      </p:sp>
    </p:spTree>
    <p:extLst>
      <p:ext uri="{BB962C8B-B14F-4D97-AF65-F5344CB8AC3E}">
        <p14:creationId xmlns:p14="http://schemas.microsoft.com/office/powerpoint/2010/main" val="1741824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B26-BF8C-9439-D88E-82B951689BDC}"/>
              </a:ext>
            </a:extLst>
          </p:cNvPr>
          <p:cNvSpPr>
            <a:spLocks noGrp="1"/>
          </p:cNvSpPr>
          <p:nvPr>
            <p:ph type="title"/>
          </p:nvPr>
        </p:nvSpPr>
        <p:spPr>
          <a:xfrm>
            <a:off x="539552" y="135261"/>
            <a:ext cx="7886700" cy="994172"/>
          </a:xfrm>
        </p:spPr>
        <p:txBody>
          <a:bodyPr/>
          <a:lstStyle/>
          <a:p>
            <a:r>
              <a:rPr lang="en-GB" b="1" dirty="0">
                <a:cs typeface="Calibri Light"/>
              </a:rPr>
              <a:t>Were they …. ?</a:t>
            </a:r>
            <a:endParaRPr lang="en-GB" b="1" dirty="0"/>
          </a:p>
        </p:txBody>
      </p:sp>
      <p:sp>
        <p:nvSpPr>
          <p:cNvPr id="3" name="Content Placeholder 2">
            <a:extLst>
              <a:ext uri="{FF2B5EF4-FFF2-40B4-BE49-F238E27FC236}">
                <a16:creationId xmlns:a16="http://schemas.microsoft.com/office/drawing/2014/main" id="{08F49D1F-EAA3-2C51-A7B5-003B477B9B55}"/>
              </a:ext>
            </a:extLst>
          </p:cNvPr>
          <p:cNvSpPr>
            <a:spLocks noGrp="1"/>
          </p:cNvSpPr>
          <p:nvPr>
            <p:ph idx="1"/>
          </p:nvPr>
        </p:nvSpPr>
        <p:spPr>
          <a:xfrm>
            <a:off x="80127" y="1668372"/>
            <a:ext cx="5149360" cy="4299347"/>
          </a:xfrm>
        </p:spPr>
        <p:txBody>
          <a:bodyPr vert="horz" wrap="square" lIns="68580" tIns="34290" rIns="68580" bIns="34290" numCol="1" rtlCol="0" anchor="t" anchorCtr="0" compatLnSpc="1">
            <a:prstTxWarp prst="textNoShape">
              <a:avLst/>
            </a:prstTxWarp>
            <a:normAutofit/>
          </a:bodyPr>
          <a:lstStyle/>
          <a:p>
            <a:pPr marL="0" indent="0" algn="ctr">
              <a:spcBef>
                <a:spcPct val="0"/>
              </a:spcBef>
              <a:buNone/>
            </a:pPr>
            <a:r>
              <a:rPr lang="en-US" sz="2400" i="1" dirty="0">
                <a:ea typeface="+mn-lt"/>
                <a:cs typeface="+mn-lt"/>
              </a:rPr>
              <a:t>Physical literacy can be described as the motivation, confidence, physical competence, knowledge and understanding to value and </a:t>
            </a:r>
            <a:endParaRPr lang="en-US" sz="2400" i="1" dirty="0">
              <a:cs typeface="Calibri"/>
            </a:endParaRPr>
          </a:p>
          <a:p>
            <a:pPr marL="0" indent="0" algn="ctr">
              <a:spcBef>
                <a:spcPct val="0"/>
              </a:spcBef>
              <a:buNone/>
            </a:pPr>
            <a:r>
              <a:rPr lang="en-US" sz="2400" i="1" dirty="0">
                <a:ea typeface="+mn-lt"/>
                <a:cs typeface="+mn-lt"/>
              </a:rPr>
              <a:t>take responsibility for engagement in </a:t>
            </a:r>
          </a:p>
          <a:p>
            <a:pPr marL="0" indent="0" algn="ctr">
              <a:spcBef>
                <a:spcPct val="0"/>
              </a:spcBef>
              <a:buNone/>
            </a:pPr>
            <a:r>
              <a:rPr lang="en-US" sz="2400" i="1" dirty="0">
                <a:ea typeface="+mn-lt"/>
                <a:cs typeface="+mn-lt"/>
              </a:rPr>
              <a:t>physical activities for life.</a:t>
            </a:r>
          </a:p>
          <a:p>
            <a:pPr algn="ctr">
              <a:lnSpc>
                <a:spcPct val="100000"/>
              </a:lnSpc>
              <a:spcBef>
                <a:spcPct val="0"/>
              </a:spcBef>
            </a:pPr>
            <a:endParaRPr lang="de-DE" i="1" dirty="0">
              <a:ea typeface="+mn-lt"/>
              <a:cs typeface="+mn-lt"/>
            </a:endParaRPr>
          </a:p>
          <a:p>
            <a:pPr marL="0" indent="0" algn="ctr">
              <a:spcBef>
                <a:spcPct val="0"/>
              </a:spcBef>
              <a:buNone/>
            </a:pPr>
            <a:endParaRPr lang="de-DE" i="1" dirty="0">
              <a:ea typeface="+mn-lt"/>
              <a:cs typeface="+mn-lt"/>
            </a:endParaRPr>
          </a:p>
          <a:p>
            <a:pPr marL="0" indent="0" algn="ctr">
              <a:spcBef>
                <a:spcPct val="0"/>
              </a:spcBef>
              <a:buNone/>
            </a:pPr>
            <a:r>
              <a:rPr lang="de-DE" sz="1500" i="1" dirty="0">
                <a:ea typeface="+mn-lt"/>
                <a:cs typeface="+mn-lt"/>
              </a:rPr>
              <a:t>IPLA/ Whitehead, M. 2017</a:t>
            </a:r>
            <a:endParaRPr lang="en-GB" sz="1500" dirty="0">
              <a:cs typeface="Calibri" panose="020F0502020204030204"/>
            </a:endParaRPr>
          </a:p>
        </p:txBody>
      </p:sp>
      <p:pic>
        <p:nvPicPr>
          <p:cNvPr id="5" name="Content Placeholder 3" descr="Diagram&#10;&#10;Description automatically generated">
            <a:extLst>
              <a:ext uri="{FF2B5EF4-FFF2-40B4-BE49-F238E27FC236}">
                <a16:creationId xmlns:a16="http://schemas.microsoft.com/office/drawing/2014/main" id="{B0ABB91E-3ED4-EDC4-606D-952C3A274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4788" y="1639991"/>
            <a:ext cx="3929085" cy="3578018"/>
          </a:xfrm>
          <a:prstGeom prst="rect">
            <a:avLst/>
          </a:prstGeom>
        </p:spPr>
      </p:pic>
    </p:spTree>
    <p:extLst>
      <p:ext uri="{BB962C8B-B14F-4D97-AF65-F5344CB8AC3E}">
        <p14:creationId xmlns:p14="http://schemas.microsoft.com/office/powerpoint/2010/main" val="207730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75721-5256-61C8-B238-186BDF2F66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513F6-3EE6-FABD-9C37-4AC73AA3F2EB}"/>
              </a:ext>
            </a:extLst>
          </p:cNvPr>
          <p:cNvSpPr>
            <a:spLocks noGrp="1"/>
          </p:cNvSpPr>
          <p:nvPr>
            <p:ph type="title"/>
          </p:nvPr>
        </p:nvSpPr>
        <p:spPr>
          <a:xfrm>
            <a:off x="486882" y="548680"/>
            <a:ext cx="8229600" cy="1143000"/>
          </a:xfrm>
        </p:spPr>
        <p:txBody>
          <a:bodyPr/>
          <a:lstStyle/>
          <a:p>
            <a:r>
              <a:rPr lang="en-US" sz="3600" b="1" dirty="0">
                <a:solidFill>
                  <a:srgbClr val="00B050"/>
                </a:solidFill>
              </a:rPr>
              <a:t>Sut </a:t>
            </a:r>
            <a:r>
              <a:rPr lang="en-US" sz="3600" b="1" dirty="0" err="1">
                <a:solidFill>
                  <a:srgbClr val="00B050"/>
                </a:solidFill>
              </a:rPr>
              <a:t>oedd</a:t>
            </a:r>
            <a:r>
              <a:rPr lang="en-US" sz="3600" b="1" dirty="0">
                <a:solidFill>
                  <a:srgbClr val="00B050"/>
                </a:solidFill>
              </a:rPr>
              <a:t> y plant </a:t>
            </a:r>
            <a:r>
              <a:rPr lang="en-US" sz="3600" b="1" dirty="0" err="1">
                <a:solidFill>
                  <a:srgbClr val="00B050"/>
                </a:solidFill>
              </a:rPr>
              <a:t>yn</a:t>
            </a:r>
            <a:r>
              <a:rPr lang="en-US" sz="3600" b="1" dirty="0">
                <a:solidFill>
                  <a:srgbClr val="00B050"/>
                </a:solidFill>
              </a:rPr>
              <a:t> </a:t>
            </a:r>
            <a:r>
              <a:rPr lang="en-US" sz="3600" b="1" dirty="0" err="1">
                <a:solidFill>
                  <a:srgbClr val="00B050"/>
                </a:solidFill>
              </a:rPr>
              <a:t>symud</a:t>
            </a:r>
            <a:r>
              <a:rPr lang="en-US" sz="3600" b="1" dirty="0">
                <a:solidFill>
                  <a:srgbClr val="00B050"/>
                </a:solidFill>
              </a:rPr>
              <a:t> </a:t>
            </a:r>
            <a:r>
              <a:rPr lang="en-US" sz="3600" b="1" dirty="0" err="1">
                <a:solidFill>
                  <a:srgbClr val="00B050"/>
                </a:solidFill>
              </a:rPr>
              <a:t>i</a:t>
            </a:r>
            <a:r>
              <a:rPr lang="en-US" sz="3600" b="1" dirty="0">
                <a:solidFill>
                  <a:srgbClr val="00B050"/>
                </a:solidFill>
              </a:rPr>
              <a:t> </a:t>
            </a:r>
            <a:r>
              <a:rPr lang="en-US" sz="3600" b="1" dirty="0" err="1">
                <a:solidFill>
                  <a:srgbClr val="00B050"/>
                </a:solidFill>
              </a:rPr>
              <a:t>ddysgu</a:t>
            </a:r>
            <a:r>
              <a:rPr lang="en-US" sz="3600" b="1" dirty="0">
                <a:solidFill>
                  <a:srgbClr val="00B050"/>
                </a:solidFill>
              </a:rPr>
              <a:t>?</a:t>
            </a:r>
            <a:br>
              <a:rPr lang="en-US" sz="3600" b="1" dirty="0">
                <a:solidFill>
                  <a:srgbClr val="00B050"/>
                </a:solidFill>
              </a:rPr>
            </a:br>
            <a:r>
              <a:rPr lang="en-US" sz="3600" b="1" dirty="0">
                <a:solidFill>
                  <a:srgbClr val="00B050"/>
                </a:solidFill>
              </a:rPr>
              <a:t>How were the children – </a:t>
            </a:r>
            <a:br>
              <a:rPr lang="en-US" sz="3600" b="1" dirty="0">
                <a:solidFill>
                  <a:srgbClr val="00B050"/>
                </a:solidFill>
              </a:rPr>
            </a:br>
            <a:r>
              <a:rPr lang="en-US" sz="3600" b="1" dirty="0">
                <a:solidFill>
                  <a:srgbClr val="00B050"/>
                </a:solidFill>
              </a:rPr>
              <a:t>learning to move?</a:t>
            </a:r>
          </a:p>
        </p:txBody>
      </p:sp>
      <p:sp>
        <p:nvSpPr>
          <p:cNvPr id="5" name="Title 1">
            <a:extLst>
              <a:ext uri="{FF2B5EF4-FFF2-40B4-BE49-F238E27FC236}">
                <a16:creationId xmlns:a16="http://schemas.microsoft.com/office/drawing/2014/main" id="{A86CA2BE-9B37-5919-C9BB-55AC266E1BED}"/>
              </a:ext>
            </a:extLst>
          </p:cNvPr>
          <p:cNvSpPr txBox="1">
            <a:spLocks/>
          </p:cNvSpPr>
          <p:nvPr/>
        </p:nvSpPr>
        <p:spPr>
          <a:xfrm>
            <a:off x="683568" y="2457729"/>
            <a:ext cx="2592288" cy="438363"/>
          </a:xfrm>
          <a:prstGeom prst="rect">
            <a:avLst/>
          </a:prstGeom>
          <a:solidFill>
            <a:schemeClr val="bg1">
              <a:alpha val="42000"/>
            </a:schemeClr>
          </a:solidFill>
          <a:ln>
            <a:noFill/>
          </a:ln>
        </p:spPr>
        <p:txBody>
          <a:bodyPr vert="horz" lIns="102870" tIns="51435" rIns="102870" bIns="51435"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2000" b="1" dirty="0">
                <a:latin typeface="+mn-lt"/>
                <a:ea typeface="Microsoft JhengHei" panose="020B0604030504040204" pitchFamily="34" charset="-120"/>
              </a:rPr>
              <a:t>Stability?</a:t>
            </a:r>
          </a:p>
        </p:txBody>
      </p:sp>
      <p:sp>
        <p:nvSpPr>
          <p:cNvPr id="6" name="Title 1">
            <a:extLst>
              <a:ext uri="{FF2B5EF4-FFF2-40B4-BE49-F238E27FC236}">
                <a16:creationId xmlns:a16="http://schemas.microsoft.com/office/drawing/2014/main" id="{A8128CFB-54F7-A7BF-FB9F-2756F5A6AD59}"/>
              </a:ext>
            </a:extLst>
          </p:cNvPr>
          <p:cNvSpPr txBox="1">
            <a:spLocks/>
          </p:cNvSpPr>
          <p:nvPr/>
        </p:nvSpPr>
        <p:spPr>
          <a:xfrm>
            <a:off x="1446313" y="3435423"/>
            <a:ext cx="2592288" cy="812240"/>
          </a:xfrm>
          <a:prstGeom prst="rect">
            <a:avLst/>
          </a:prstGeom>
          <a:solidFill>
            <a:schemeClr val="bg1">
              <a:alpha val="42000"/>
            </a:schemeClr>
          </a:solidFill>
          <a:ln w="19050">
            <a:noFill/>
          </a:ln>
        </p:spPr>
        <p:txBody>
          <a:bodyPr vert="horz" lIns="102870" tIns="51435" rIns="102870" bIns="51435"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2000" b="1" dirty="0">
                <a:latin typeface="+mn-lt"/>
                <a:ea typeface="Microsoft JhengHei" panose="020B0604030504040204" pitchFamily="34" charset="-120"/>
              </a:rPr>
              <a:t>Object Control? </a:t>
            </a:r>
          </a:p>
        </p:txBody>
      </p:sp>
      <p:sp>
        <p:nvSpPr>
          <p:cNvPr id="7" name="Content Placeholder 6">
            <a:extLst>
              <a:ext uri="{FF2B5EF4-FFF2-40B4-BE49-F238E27FC236}">
                <a16:creationId xmlns:a16="http://schemas.microsoft.com/office/drawing/2014/main" id="{F57C3DF4-DC78-45FE-2639-5353CA5196DA}"/>
              </a:ext>
            </a:extLst>
          </p:cNvPr>
          <p:cNvSpPr>
            <a:spLocks noGrp="1"/>
          </p:cNvSpPr>
          <p:nvPr>
            <p:ph sz="half" idx="2"/>
          </p:nvPr>
        </p:nvSpPr>
        <p:spPr>
          <a:xfrm>
            <a:off x="5105400" y="2701044"/>
            <a:ext cx="4038600" cy="1140499"/>
          </a:xfrm>
        </p:spPr>
        <p:txBody>
          <a:bodyPr/>
          <a:lstStyle/>
          <a:p>
            <a:r>
              <a:rPr lang="en-GB" dirty="0"/>
              <a:t>Did you see? </a:t>
            </a:r>
          </a:p>
          <a:p>
            <a:r>
              <a:rPr lang="en-GB" dirty="0"/>
              <a:t>A </a:t>
            </a:r>
            <a:r>
              <a:rPr lang="en-GB" dirty="0" err="1"/>
              <a:t>welsoch</a:t>
            </a:r>
            <a:r>
              <a:rPr lang="en-GB" dirty="0"/>
              <a:t> chi?</a:t>
            </a:r>
          </a:p>
        </p:txBody>
      </p:sp>
      <p:sp>
        <p:nvSpPr>
          <p:cNvPr id="9" name="Title 1">
            <a:extLst>
              <a:ext uri="{FF2B5EF4-FFF2-40B4-BE49-F238E27FC236}">
                <a16:creationId xmlns:a16="http://schemas.microsoft.com/office/drawing/2014/main" id="{E3F4FE31-8FD7-5CB9-CC4E-EE5A0A26EE00}"/>
              </a:ext>
            </a:extLst>
          </p:cNvPr>
          <p:cNvSpPr txBox="1">
            <a:spLocks/>
          </p:cNvSpPr>
          <p:nvPr/>
        </p:nvSpPr>
        <p:spPr>
          <a:xfrm>
            <a:off x="3131840" y="4247663"/>
            <a:ext cx="2699103" cy="812240"/>
          </a:xfrm>
          <a:prstGeom prst="rect">
            <a:avLst/>
          </a:prstGeom>
          <a:solidFill>
            <a:schemeClr val="bg1">
              <a:alpha val="42000"/>
            </a:schemeClr>
          </a:solidFill>
          <a:ln w="19050">
            <a:noFill/>
          </a:ln>
        </p:spPr>
        <p:txBody>
          <a:bodyPr vert="horz" lIns="102870" tIns="51435" rIns="102870" bIns="51435"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2000" b="1" dirty="0">
                <a:latin typeface="+mn-lt"/>
                <a:ea typeface="Microsoft JhengHei" panose="020B0604030504040204" pitchFamily="34" charset="-120"/>
              </a:rPr>
              <a:t>Locomotor?</a:t>
            </a:r>
          </a:p>
        </p:txBody>
      </p:sp>
      <p:sp>
        <p:nvSpPr>
          <p:cNvPr id="10" name="Title 1">
            <a:extLst>
              <a:ext uri="{FF2B5EF4-FFF2-40B4-BE49-F238E27FC236}">
                <a16:creationId xmlns:a16="http://schemas.microsoft.com/office/drawing/2014/main" id="{85AB4058-DFBC-6368-DBF7-0C1F4DAB551E}"/>
              </a:ext>
            </a:extLst>
          </p:cNvPr>
          <p:cNvSpPr txBox="1">
            <a:spLocks/>
          </p:cNvSpPr>
          <p:nvPr/>
        </p:nvSpPr>
        <p:spPr bwMode="auto">
          <a:xfrm>
            <a:off x="366590" y="4675521"/>
            <a:ext cx="8525889"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600" b="1" dirty="0">
                <a:solidFill>
                  <a:srgbClr val="00B050"/>
                </a:solidFill>
              </a:rPr>
              <a:t>Also - children need to move to learn!</a:t>
            </a:r>
          </a:p>
        </p:txBody>
      </p:sp>
    </p:spTree>
    <p:extLst>
      <p:ext uri="{BB962C8B-B14F-4D97-AF65-F5344CB8AC3E}">
        <p14:creationId xmlns:p14="http://schemas.microsoft.com/office/powerpoint/2010/main" val="543170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7" grpId="0" build="p"/>
      <p:bldP spid="9" grpId="0" animBg="1"/>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13">
            <a:extLst>
              <a:ext uri="{FF2B5EF4-FFF2-40B4-BE49-F238E27FC236}">
                <a16:creationId xmlns:a16="http://schemas.microsoft.com/office/drawing/2014/main" id="{C0F0489A-1BA5-B54E-A295-F65A730E8819}"/>
              </a:ext>
            </a:extLst>
          </p:cNvPr>
          <p:cNvGraphicFramePr>
            <a:graphicFrameLocks noGrp="1"/>
          </p:cNvGraphicFramePr>
          <p:nvPr/>
        </p:nvGraphicFramePr>
        <p:xfrm>
          <a:off x="304536" y="1228651"/>
          <a:ext cx="5202820" cy="4400700"/>
        </p:xfrm>
        <a:graphic>
          <a:graphicData uri="http://schemas.openxmlformats.org/drawingml/2006/table">
            <a:tbl>
              <a:tblPr firstRow="1" bandRow="1">
                <a:tableStyleId>{5C22544A-7EE6-4342-B048-85BDC9FD1C3A}</a:tableStyleId>
              </a:tblPr>
              <a:tblGrid>
                <a:gridCol w="2555924">
                  <a:extLst>
                    <a:ext uri="{9D8B030D-6E8A-4147-A177-3AD203B41FA5}">
                      <a16:colId xmlns:a16="http://schemas.microsoft.com/office/drawing/2014/main" val="407872530"/>
                    </a:ext>
                  </a:extLst>
                </a:gridCol>
                <a:gridCol w="2646896">
                  <a:extLst>
                    <a:ext uri="{9D8B030D-6E8A-4147-A177-3AD203B41FA5}">
                      <a16:colId xmlns:a16="http://schemas.microsoft.com/office/drawing/2014/main" val="3916426583"/>
                    </a:ext>
                  </a:extLst>
                </a:gridCol>
              </a:tblGrid>
              <a:tr h="2432950">
                <a:tc>
                  <a:txBody>
                    <a:bodyPr/>
                    <a:lstStyle/>
                    <a:p>
                      <a:pPr algn="ctr"/>
                      <a:r>
                        <a:rPr lang="en-US" sz="2400" b="1" dirty="0"/>
                        <a:t>SPATIAL AWARENESS</a:t>
                      </a:r>
                      <a:endParaRPr lang="en-US" sz="1800" b="1" dirty="0"/>
                    </a:p>
                    <a:p>
                      <a:pPr algn="ctr"/>
                      <a:r>
                        <a:rPr lang="en-US" sz="1800" b="0" dirty="0"/>
                        <a:t>Bubble…Direction, Speed, Levels, Pathways</a:t>
                      </a:r>
                    </a:p>
                  </a:txBody>
                  <a:tcPr marL="68580" marR="68580" marT="34290" marB="34290" anchor="ctr"/>
                </a:tc>
                <a:tc>
                  <a:txBody>
                    <a:bodyPr/>
                    <a:lstStyle/>
                    <a:p>
                      <a:pPr algn="ctr"/>
                      <a:r>
                        <a:rPr lang="en-US" sz="2400" b="1" dirty="0">
                          <a:solidFill>
                            <a:sysClr val="windowText" lastClr="000000"/>
                          </a:solidFill>
                        </a:rPr>
                        <a:t>BODY AWARENESS</a:t>
                      </a:r>
                    </a:p>
                    <a:p>
                      <a:pPr algn="ctr"/>
                      <a:r>
                        <a:rPr lang="en-US" sz="1800" b="0" dirty="0">
                          <a:solidFill>
                            <a:sysClr val="windowText" lastClr="000000"/>
                          </a:solidFill>
                        </a:rPr>
                        <a:t>Balance &amp; Shapes (pike) Travelling (run, skip…) Turning, Jumping, </a:t>
                      </a:r>
                    </a:p>
                  </a:txBody>
                  <a:tcPr marL="68580" marR="68580" marT="34290" marB="34290" anchor="ctr">
                    <a:solidFill>
                      <a:schemeClr val="bg1">
                        <a:lumMod val="95000"/>
                      </a:schemeClr>
                    </a:solidFill>
                  </a:tcPr>
                </a:tc>
                <a:extLst>
                  <a:ext uri="{0D108BD9-81ED-4DB2-BD59-A6C34878D82A}">
                    <a16:rowId xmlns:a16="http://schemas.microsoft.com/office/drawing/2014/main" val="1609046271"/>
                  </a:ext>
                </a:extLst>
              </a:tr>
              <a:tr h="1967750">
                <a:tc>
                  <a:txBody>
                    <a:bodyPr/>
                    <a:lstStyle/>
                    <a:p>
                      <a:pPr algn="ctr"/>
                      <a:r>
                        <a:rPr lang="en-US" sz="2400" b="1" dirty="0"/>
                        <a:t>DYNAMICS</a:t>
                      </a:r>
                      <a:endParaRPr lang="en-US" sz="1800" b="1" dirty="0"/>
                    </a:p>
                    <a:p>
                      <a:pPr algn="ctr"/>
                      <a:r>
                        <a:rPr lang="en-US" sz="1800" b="0" dirty="0"/>
                        <a:t>Strong, soft, force of movement, tension, quality</a:t>
                      </a:r>
                    </a:p>
                  </a:txBody>
                  <a:tcPr marL="68580" marR="68580" marT="34290" marB="34290" anchor="ctr"/>
                </a:tc>
                <a:tc>
                  <a:txBody>
                    <a:bodyPr/>
                    <a:lstStyle/>
                    <a:p>
                      <a:pPr algn="ctr"/>
                      <a:r>
                        <a:rPr lang="en-US" sz="2400" b="1" dirty="0">
                          <a:solidFill>
                            <a:schemeClr val="bg1"/>
                          </a:solidFill>
                        </a:rPr>
                        <a:t>RELATIONSHIPS</a:t>
                      </a:r>
                      <a:endParaRPr lang="en-US" sz="1800" b="1" dirty="0">
                        <a:solidFill>
                          <a:schemeClr val="bg1"/>
                        </a:solidFill>
                      </a:endParaRPr>
                    </a:p>
                    <a:p>
                      <a:pPr algn="ctr"/>
                      <a:r>
                        <a:rPr lang="en-US" sz="1800" b="0" dirty="0">
                          <a:solidFill>
                            <a:schemeClr val="bg1"/>
                          </a:solidFill>
                        </a:rPr>
                        <a:t>Mirror, copy, follow, together, sequence, team</a:t>
                      </a:r>
                    </a:p>
                  </a:txBody>
                  <a:tcPr marL="68580" marR="68580" marT="34290" marB="34290" anchor="ctr">
                    <a:solidFill>
                      <a:srgbClr val="C00000"/>
                    </a:solidFill>
                  </a:tcPr>
                </a:tc>
                <a:extLst>
                  <a:ext uri="{0D108BD9-81ED-4DB2-BD59-A6C34878D82A}">
                    <a16:rowId xmlns:a16="http://schemas.microsoft.com/office/drawing/2014/main" val="4220682271"/>
                  </a:ext>
                </a:extLst>
              </a:tr>
            </a:tbl>
          </a:graphicData>
        </a:graphic>
      </p:graphicFrame>
      <p:sp>
        <p:nvSpPr>
          <p:cNvPr id="6" name="TextBox 5">
            <a:extLst>
              <a:ext uri="{FF2B5EF4-FFF2-40B4-BE49-F238E27FC236}">
                <a16:creationId xmlns:a16="http://schemas.microsoft.com/office/drawing/2014/main" id="{4A459005-3AC8-C54A-8BC1-1F1FB74EBAFE}"/>
              </a:ext>
            </a:extLst>
          </p:cNvPr>
          <p:cNvSpPr txBox="1"/>
          <p:nvPr/>
        </p:nvSpPr>
        <p:spPr>
          <a:xfrm>
            <a:off x="5751194" y="2274838"/>
            <a:ext cx="3332110" cy="2308324"/>
          </a:xfrm>
          <a:prstGeom prst="rect">
            <a:avLst/>
          </a:prstGeom>
          <a:noFill/>
        </p:spPr>
        <p:txBody>
          <a:bodyPr wrap="square" rtlCol="0">
            <a:spAutoFit/>
          </a:bodyPr>
          <a:lstStyle/>
          <a:p>
            <a:pPr marL="342900" indent="-342900">
              <a:buFont typeface="Arial" panose="020B0604020202020204" pitchFamily="34" charset="0"/>
              <a:buChar char="•"/>
            </a:pPr>
            <a:r>
              <a:rPr lang="en-US" sz="2400" dirty="0"/>
              <a:t>Movement concepts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Stages of Locomotor </a:t>
            </a:r>
            <a:r>
              <a:rPr lang="en-GB" sz="2400" dirty="0"/>
              <a:t>Running/jumping</a:t>
            </a:r>
          </a:p>
        </p:txBody>
      </p:sp>
    </p:spTree>
    <p:extLst>
      <p:ext uri="{BB962C8B-B14F-4D97-AF65-F5344CB8AC3E}">
        <p14:creationId xmlns:p14="http://schemas.microsoft.com/office/powerpoint/2010/main" val="2793970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22A0-EC87-BF45-A457-EB08AFCF57F3}"/>
              </a:ext>
            </a:extLst>
          </p:cNvPr>
          <p:cNvSpPr>
            <a:spLocks noGrp="1"/>
          </p:cNvSpPr>
          <p:nvPr>
            <p:ph type="title"/>
          </p:nvPr>
        </p:nvSpPr>
        <p:spPr>
          <a:xfrm>
            <a:off x="623628" y="260648"/>
            <a:ext cx="7886700" cy="676141"/>
          </a:xfrm>
        </p:spPr>
        <p:txBody>
          <a:bodyPr/>
          <a:lstStyle/>
          <a:p>
            <a:r>
              <a:rPr lang="en-US" sz="3200" dirty="0"/>
              <a:t>What did you teach / observe today?</a:t>
            </a:r>
          </a:p>
        </p:txBody>
      </p:sp>
      <p:sp>
        <p:nvSpPr>
          <p:cNvPr id="3" name="Content Placeholder 2">
            <a:extLst>
              <a:ext uri="{FF2B5EF4-FFF2-40B4-BE49-F238E27FC236}">
                <a16:creationId xmlns:a16="http://schemas.microsoft.com/office/drawing/2014/main" id="{0E28AF67-69B5-B04D-B954-7AB8122B86AA}"/>
              </a:ext>
            </a:extLst>
          </p:cNvPr>
          <p:cNvSpPr>
            <a:spLocks noGrp="1"/>
          </p:cNvSpPr>
          <p:nvPr>
            <p:ph idx="1"/>
          </p:nvPr>
        </p:nvSpPr>
        <p:spPr>
          <a:xfrm>
            <a:off x="412541" y="1202862"/>
            <a:ext cx="8308873" cy="857356"/>
          </a:xfrm>
        </p:spPr>
        <p:txBody>
          <a:bodyPr>
            <a:normAutofit/>
          </a:bodyPr>
          <a:lstStyle/>
          <a:p>
            <a:r>
              <a:rPr lang="en-US" sz="1800" dirty="0"/>
              <a:t>Natural affordances?... Locomotor skills?... Balance &amp; Stability? </a:t>
            </a:r>
          </a:p>
          <a:p>
            <a:r>
              <a:rPr lang="en-US" sz="1800" b="1" dirty="0"/>
              <a:t>Object control skills…</a:t>
            </a:r>
          </a:p>
        </p:txBody>
      </p:sp>
      <p:sp>
        <p:nvSpPr>
          <p:cNvPr id="4" name="Content Placeholder 2">
            <a:extLst>
              <a:ext uri="{FF2B5EF4-FFF2-40B4-BE49-F238E27FC236}">
                <a16:creationId xmlns:a16="http://schemas.microsoft.com/office/drawing/2014/main" id="{EE68A65A-BD77-844D-B751-B19881B7047E}"/>
              </a:ext>
            </a:extLst>
          </p:cNvPr>
          <p:cNvSpPr txBox="1">
            <a:spLocks/>
          </p:cNvSpPr>
          <p:nvPr/>
        </p:nvSpPr>
        <p:spPr>
          <a:xfrm>
            <a:off x="247543" y="2132856"/>
            <a:ext cx="8638868" cy="3054526"/>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1800" dirty="0"/>
              <a:t>When you’re working with a child to help with the above were you able to </a:t>
            </a:r>
            <a:r>
              <a:rPr lang="en-US" sz="1800" dirty="0" err="1"/>
              <a:t>analyse</a:t>
            </a:r>
            <a:r>
              <a:rPr lang="en-US" sz="1800" dirty="0"/>
              <a:t> their movement….</a:t>
            </a:r>
          </a:p>
          <a:p>
            <a:pPr marL="0" indent="0">
              <a:lnSpc>
                <a:spcPct val="110000"/>
              </a:lnSpc>
              <a:buNone/>
            </a:pPr>
            <a:r>
              <a:rPr lang="en-GB" sz="1800" dirty="0"/>
              <a:t>(</a:t>
            </a:r>
            <a:r>
              <a:rPr lang="en-GB" sz="1800" dirty="0" err="1"/>
              <a:t>i</a:t>
            </a:r>
            <a:r>
              <a:rPr lang="en-GB" sz="1800" dirty="0"/>
              <a:t>) Stage a catch (or throw)- what are they doing/ not doing?</a:t>
            </a:r>
            <a:endParaRPr lang="en-GB" sz="1800" dirty="0">
              <a:ea typeface="Calibri"/>
              <a:cs typeface="Calibri"/>
            </a:endParaRPr>
          </a:p>
          <a:p>
            <a:pPr marL="0" indent="0">
              <a:lnSpc>
                <a:spcPct val="110000"/>
              </a:lnSpc>
              <a:buNone/>
            </a:pPr>
            <a:r>
              <a:rPr lang="en-GB" sz="1800" dirty="0"/>
              <a:t>(ii) What locomotor skills are they using</a:t>
            </a:r>
            <a:endParaRPr lang="en-GB" sz="1800" dirty="0">
              <a:ea typeface="Calibri" panose="020F0502020204030204"/>
              <a:cs typeface="Calibri" panose="020F0502020204030204"/>
            </a:endParaRPr>
          </a:p>
          <a:p>
            <a:pPr marL="0" indent="0">
              <a:lnSpc>
                <a:spcPct val="110000"/>
              </a:lnSpc>
              <a:buNone/>
            </a:pPr>
            <a:r>
              <a:rPr lang="en-GB" sz="1800" dirty="0"/>
              <a:t>(iii) How long are the able to balance on left/right foot</a:t>
            </a:r>
          </a:p>
          <a:p>
            <a:pPr marL="0" indent="0">
              <a:lnSpc>
                <a:spcPct val="110000"/>
              </a:lnSpc>
              <a:buNone/>
            </a:pPr>
            <a:endParaRPr lang="en-GB" sz="1800" dirty="0"/>
          </a:p>
        </p:txBody>
      </p:sp>
    </p:spTree>
    <p:extLst>
      <p:ext uri="{BB962C8B-B14F-4D97-AF65-F5344CB8AC3E}">
        <p14:creationId xmlns:p14="http://schemas.microsoft.com/office/powerpoint/2010/main" val="2613081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Box 16">
            <a:extLst>
              <a:ext uri="{FF2B5EF4-FFF2-40B4-BE49-F238E27FC236}">
                <a16:creationId xmlns:a16="http://schemas.microsoft.com/office/drawing/2014/main" id="{CE6DDE99-648D-490D-987C-1EA682EE03C7}"/>
              </a:ext>
            </a:extLst>
          </p:cNvPr>
          <p:cNvSpPr txBox="1">
            <a:spLocks noChangeArrowheads="1"/>
          </p:cNvSpPr>
          <p:nvPr/>
        </p:nvSpPr>
        <p:spPr bwMode="auto">
          <a:xfrm>
            <a:off x="198496" y="333003"/>
            <a:ext cx="854565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defTabSz="685800" eaLnBrk="1" fontAlgn="auto" hangingPunct="1">
              <a:spcBef>
                <a:spcPct val="0"/>
              </a:spcBef>
              <a:spcAft>
                <a:spcPts val="0"/>
              </a:spcAft>
              <a:buNone/>
              <a:defRPr/>
            </a:pPr>
            <a:r>
              <a:rPr lang="en-US" altLang="ko-KR" sz="2400" b="1" dirty="0">
                <a:solidFill>
                  <a:prstClr val="white"/>
                </a:solidFill>
                <a:latin typeface="Calibri Light" panose="020F0302020204030204"/>
                <a:ea typeface="맑은 고딕" panose="020B0503020000020004" pitchFamily="34" charset="-127"/>
                <a:cs typeface="Arial" panose="020B0604020202020204" pitchFamily="34" charset="0"/>
              </a:rPr>
              <a:t>Dynamic </a:t>
            </a:r>
            <a:r>
              <a:rPr lang="en-US" altLang="ko-KR" sz="2400" b="1" dirty="0">
                <a:latin typeface="Calibri Light" panose="020F0302020204030204"/>
                <a:ea typeface="맑은 고딕" panose="020B0503020000020004" pitchFamily="34" charset="-127"/>
                <a:cs typeface="Arial" panose="020B0604020202020204" pitchFamily="34" charset="0"/>
              </a:rPr>
              <a:t>Systems Theory (DST) &amp; Newell’s Constraints Theory</a:t>
            </a:r>
          </a:p>
          <a:p>
            <a:pPr algn="ctr" defTabSz="685800" eaLnBrk="1" fontAlgn="auto" hangingPunct="1">
              <a:spcBef>
                <a:spcPct val="0"/>
              </a:spcBef>
              <a:spcAft>
                <a:spcPts val="0"/>
              </a:spcAft>
              <a:buNone/>
              <a:defRPr/>
            </a:pPr>
            <a:endParaRPr lang="en-US" altLang="ko-KR" sz="2400" b="1" dirty="0">
              <a:latin typeface="Calibri Light" panose="020F0302020204030204"/>
              <a:ea typeface="맑은 고딕" panose="020B0503020000020004" pitchFamily="34" charset="-127"/>
              <a:cs typeface="Arial" panose="020B0604020202020204" pitchFamily="34" charset="0"/>
            </a:endParaRPr>
          </a:p>
          <a:p>
            <a:pPr algn="ctr" defTabSz="685800" eaLnBrk="1" fontAlgn="auto" hangingPunct="1">
              <a:spcBef>
                <a:spcPct val="0"/>
              </a:spcBef>
              <a:spcAft>
                <a:spcPts val="0"/>
              </a:spcAft>
              <a:buNone/>
              <a:defRPr/>
            </a:pPr>
            <a:endParaRPr lang="en-GB" altLang="ko-KR" sz="2400" b="1" dirty="0">
              <a:latin typeface="Calibri Light" panose="020F0302020204030204"/>
              <a:ea typeface="Cambria" panose="02040503050406030204" pitchFamily="18" charset="0"/>
              <a:cs typeface="Arial" panose="020B0604020202020204" pitchFamily="34" charset="0"/>
            </a:endParaRPr>
          </a:p>
        </p:txBody>
      </p:sp>
      <p:sp>
        <p:nvSpPr>
          <p:cNvPr id="39940" name="Text Box 8">
            <a:extLst>
              <a:ext uri="{FF2B5EF4-FFF2-40B4-BE49-F238E27FC236}">
                <a16:creationId xmlns:a16="http://schemas.microsoft.com/office/drawing/2014/main" id="{DCD2AE12-6E44-4419-9BAE-6F37351B6EA0}"/>
              </a:ext>
            </a:extLst>
          </p:cNvPr>
          <p:cNvSpPr txBox="1">
            <a:spLocks noChangeArrowheads="1"/>
          </p:cNvSpPr>
          <p:nvPr/>
        </p:nvSpPr>
        <p:spPr bwMode="auto">
          <a:xfrm>
            <a:off x="6552171" y="4139191"/>
            <a:ext cx="19304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defTabSz="685800" eaLnBrk="1" fontAlgn="auto" hangingPunct="1">
              <a:spcBef>
                <a:spcPct val="0"/>
              </a:spcBef>
              <a:spcAft>
                <a:spcPts val="0"/>
              </a:spcAft>
              <a:buNone/>
              <a:defRPr/>
            </a:pPr>
            <a:r>
              <a:rPr lang="en-US" altLang="en-US" sz="1800" b="1" i="1" dirty="0">
                <a:solidFill>
                  <a:prstClr val="black"/>
                </a:solidFill>
                <a:latin typeface="Calibri" panose="020F0502020204030204" pitchFamily="34" charset="0"/>
                <a:cs typeface="Calibri" panose="020F0502020204030204" pitchFamily="34" charset="0"/>
              </a:rPr>
              <a:t>Environmental</a:t>
            </a:r>
          </a:p>
        </p:txBody>
      </p:sp>
      <p:sp>
        <p:nvSpPr>
          <p:cNvPr id="39941" name="Text Box 9">
            <a:extLst>
              <a:ext uri="{FF2B5EF4-FFF2-40B4-BE49-F238E27FC236}">
                <a16:creationId xmlns:a16="http://schemas.microsoft.com/office/drawing/2014/main" id="{57F3B302-C179-4E33-A020-3C8E9633190F}"/>
              </a:ext>
            </a:extLst>
          </p:cNvPr>
          <p:cNvSpPr txBox="1">
            <a:spLocks noChangeArrowheads="1"/>
          </p:cNvSpPr>
          <p:nvPr/>
        </p:nvSpPr>
        <p:spPr bwMode="auto">
          <a:xfrm>
            <a:off x="1298982" y="4207546"/>
            <a:ext cx="6334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defTabSz="685800" eaLnBrk="1" fontAlgn="auto" hangingPunct="1">
              <a:spcBef>
                <a:spcPct val="0"/>
              </a:spcBef>
              <a:spcAft>
                <a:spcPts val="0"/>
              </a:spcAft>
              <a:buNone/>
              <a:defRPr/>
            </a:pPr>
            <a:r>
              <a:rPr lang="en-US" altLang="en-US" sz="1800" b="1" i="1">
                <a:solidFill>
                  <a:prstClr val="black"/>
                </a:solidFill>
                <a:latin typeface="Calibri" panose="020F0502020204030204" pitchFamily="34" charset="0"/>
                <a:cs typeface="Calibri" panose="020F0502020204030204" pitchFamily="34" charset="0"/>
              </a:rPr>
              <a:t>Task</a:t>
            </a:r>
          </a:p>
        </p:txBody>
      </p:sp>
      <p:sp>
        <p:nvSpPr>
          <p:cNvPr id="39942" name="Text Box 10">
            <a:extLst>
              <a:ext uri="{FF2B5EF4-FFF2-40B4-BE49-F238E27FC236}">
                <a16:creationId xmlns:a16="http://schemas.microsoft.com/office/drawing/2014/main" id="{75CB2785-4B65-475A-B65F-56C73AFADC58}"/>
              </a:ext>
            </a:extLst>
          </p:cNvPr>
          <p:cNvSpPr txBox="1">
            <a:spLocks noChangeArrowheads="1"/>
          </p:cNvSpPr>
          <p:nvPr/>
        </p:nvSpPr>
        <p:spPr bwMode="auto">
          <a:xfrm>
            <a:off x="3993356" y="1624151"/>
            <a:ext cx="1143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defTabSz="685800" eaLnBrk="1" fontAlgn="auto" hangingPunct="1">
              <a:spcBef>
                <a:spcPct val="0"/>
              </a:spcBef>
              <a:spcAft>
                <a:spcPts val="0"/>
              </a:spcAft>
              <a:buNone/>
              <a:defRPr/>
            </a:pPr>
            <a:r>
              <a:rPr lang="en-US" altLang="en-US" sz="1800" b="1" i="1" dirty="0">
                <a:solidFill>
                  <a:prstClr val="black"/>
                </a:solidFill>
                <a:latin typeface="Calibri" panose="020F0502020204030204" pitchFamily="34" charset="0"/>
                <a:cs typeface="Calibri" panose="020F0502020204030204" pitchFamily="34" charset="0"/>
              </a:rPr>
              <a:t>Learner</a:t>
            </a:r>
          </a:p>
        </p:txBody>
      </p:sp>
      <p:sp>
        <p:nvSpPr>
          <p:cNvPr id="4" name="이등변 삼각형 3">
            <a:extLst>
              <a:ext uri="{FF2B5EF4-FFF2-40B4-BE49-F238E27FC236}">
                <a16:creationId xmlns:a16="http://schemas.microsoft.com/office/drawing/2014/main" id="{3D574B93-7F7A-D44F-90B5-ECA482C12014}"/>
              </a:ext>
            </a:extLst>
          </p:cNvPr>
          <p:cNvSpPr/>
          <p:nvPr/>
        </p:nvSpPr>
        <p:spPr>
          <a:xfrm>
            <a:off x="2993502" y="2713876"/>
            <a:ext cx="2818935" cy="1543051"/>
          </a:xfrm>
          <a:prstGeom prst="triangle">
            <a:avLst/>
          </a:prstGeom>
          <a:gradFill>
            <a:gsLst>
              <a:gs pos="60000">
                <a:srgbClr val="00B0F0"/>
              </a:gs>
              <a:gs pos="100000">
                <a:schemeClr val="accent1">
                  <a:hueOff val="0"/>
                  <a:satOff val="0"/>
                  <a:lumOff val="0"/>
                  <a:alphaOff val="0"/>
                  <a:satMod val="110000"/>
                  <a:lumMod val="100000"/>
                  <a:shade val="100000"/>
                </a:schemeClr>
              </a:gs>
              <a:gs pos="91000">
                <a:schemeClr val="accent1">
                  <a:hueOff val="0"/>
                  <a:satOff val="0"/>
                  <a:lumOff val="0"/>
                  <a:alphaOff val="0"/>
                  <a:lumMod val="99000"/>
                  <a:satMod val="120000"/>
                  <a:shade val="78000"/>
                </a:schemeClr>
              </a:gs>
            </a:gsLst>
            <a:lin ang="5400000" scaled="0"/>
          </a:gradFill>
          <a:ln>
            <a:noFill/>
          </a:ln>
        </p:spPr>
        <p:style>
          <a:lnRef idx="0">
            <a:scrgbClr r="0" g="0" b="0"/>
          </a:lnRef>
          <a:fillRef idx="0">
            <a:scrgbClr r="0" g="0" b="0"/>
          </a:fillRef>
          <a:effectRef idx="0">
            <a:scrgbClr r="0" g="0" b="0"/>
          </a:effectRef>
          <a:fontRef idx="minor">
            <a:schemeClr val="lt1"/>
          </a:fontRef>
        </p:style>
        <p:txBody>
          <a:bodyPr anchor="ctr"/>
          <a:lstStyle/>
          <a:p>
            <a:pPr algn="ctr" defTabSz="685800" eaLnBrk="1" fontAlgn="auto" hangingPunct="1">
              <a:spcBef>
                <a:spcPts val="0"/>
              </a:spcBef>
              <a:spcAft>
                <a:spcPts val="0"/>
              </a:spcAft>
              <a:defRPr/>
            </a:pPr>
            <a:r>
              <a:rPr lang="en-GB" sz="1350">
                <a:solidFill>
                  <a:prstClr val="white"/>
                </a:solidFill>
                <a:latin typeface="Calibri" panose="020F0502020204030204"/>
              </a:rPr>
              <a:t> </a:t>
            </a:r>
            <a:endParaRPr lang="ko-KR" altLang="en-US" sz="1350">
              <a:solidFill>
                <a:prstClr val="white"/>
              </a:solidFill>
              <a:latin typeface="Calibri" panose="020F0502020204030204"/>
              <a:ea typeface="맑은 고딕" panose="020B0503020000020004" pitchFamily="34" charset="-127"/>
            </a:endParaRPr>
          </a:p>
        </p:txBody>
      </p:sp>
      <p:sp>
        <p:nvSpPr>
          <p:cNvPr id="20" name="모서리가 둥근 직사각형 32">
            <a:extLst>
              <a:ext uri="{FF2B5EF4-FFF2-40B4-BE49-F238E27FC236}">
                <a16:creationId xmlns:a16="http://schemas.microsoft.com/office/drawing/2014/main" id="{4C510D2F-432B-3E4C-974F-45907E7071F1}"/>
              </a:ext>
            </a:extLst>
          </p:cNvPr>
          <p:cNvSpPr/>
          <p:nvPr/>
        </p:nvSpPr>
        <p:spPr>
          <a:xfrm>
            <a:off x="393493" y="1638300"/>
            <a:ext cx="7914806" cy="577081"/>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fontAlgn="auto" hangingPunct="1">
              <a:spcBef>
                <a:spcPts val="0"/>
              </a:spcBef>
              <a:spcAft>
                <a:spcPts val="0"/>
              </a:spcAft>
              <a:defRPr/>
            </a:pPr>
            <a:endParaRPr lang="en-GB" altLang="ko-KR" sz="2400" b="1">
              <a:solidFill>
                <a:prstClr val="black"/>
              </a:solidFill>
              <a:latin typeface="Calibri Light" panose="020F0302020204030204"/>
              <a:ea typeface="Cambria" panose="02040503050406030204" pitchFamily="18" charset="0"/>
              <a:cs typeface="Arial" panose="020B0604020202020204" pitchFamily="34" charset="0"/>
            </a:endParaRPr>
          </a:p>
        </p:txBody>
      </p:sp>
      <p:sp>
        <p:nvSpPr>
          <p:cNvPr id="39945" name="Picture 7" descr="j0078622">
            <a:extLst>
              <a:ext uri="{FF2B5EF4-FFF2-40B4-BE49-F238E27FC236}">
                <a16:creationId xmlns:a16="http://schemas.microsoft.com/office/drawing/2014/main" id="{DF34E99E-37D4-47EA-BFCC-106B24472B47}"/>
              </a:ext>
            </a:extLst>
          </p:cNvPr>
          <p:cNvSpPr>
            <a:spLocks noChangeAspect="1" noChangeArrowheads="1"/>
          </p:cNvSpPr>
          <p:nvPr/>
        </p:nvSpPr>
        <p:spPr bwMode="auto">
          <a:xfrm>
            <a:off x="4370785" y="3321845"/>
            <a:ext cx="457200" cy="983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defTabSz="685800" eaLnBrk="1" fontAlgn="auto" hangingPunct="1">
              <a:spcBef>
                <a:spcPct val="0"/>
              </a:spcBef>
              <a:spcAft>
                <a:spcPts val="0"/>
              </a:spcAft>
              <a:buNone/>
              <a:defRPr/>
            </a:pPr>
            <a:endParaRPr lang="en-US" altLang="en-US" sz="1350">
              <a:solidFill>
                <a:prstClr val="black"/>
              </a:solidFill>
              <a:ea typeface="+mn-ea"/>
            </a:endParaRPr>
          </a:p>
        </p:txBody>
      </p:sp>
      <p:pic>
        <p:nvPicPr>
          <p:cNvPr id="39946" name="Picture 16" descr="/var/folders/w7/s7ywhryx0mxfrsl5hpyr8c180000gp/T/com.microsoft.Powerpoint/WebArchiveCopyPasteTempFiles/wGa5x893djwNShHWbjY82AzNh8NbVvU3enZobZWPbnDRpTmDLb4xjuaiwZA5z9Zjv35bmPzn8hl5N5YgtAAAAAElFTkSuQmCC">
            <a:extLst>
              <a:ext uri="{FF2B5EF4-FFF2-40B4-BE49-F238E27FC236}">
                <a16:creationId xmlns:a16="http://schemas.microsoft.com/office/drawing/2014/main" id="{0787B121-BD67-4129-9F7A-D55C2F57C5C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360070" y="3304139"/>
            <a:ext cx="409575"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CB36F4C-3967-8847-80CB-C284305CD0E1}"/>
              </a:ext>
            </a:extLst>
          </p:cNvPr>
          <p:cNvSpPr txBox="1"/>
          <p:nvPr/>
        </p:nvSpPr>
        <p:spPr>
          <a:xfrm>
            <a:off x="6452182" y="4523011"/>
            <a:ext cx="2163691" cy="923330"/>
          </a:xfrm>
          <a:prstGeom prst="rect">
            <a:avLst/>
          </a:prstGeom>
          <a:noFill/>
        </p:spPr>
        <p:txBody>
          <a:bodyPr wrap="square" rtlCol="0">
            <a:spAutoFit/>
          </a:bodyPr>
          <a:lstStyle/>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Equipment (i.e. choice or resources, size, shape, Teacher, School/ location, Inside/ outside</a:t>
            </a:r>
          </a:p>
        </p:txBody>
      </p:sp>
      <p:sp>
        <p:nvSpPr>
          <p:cNvPr id="11" name="TextBox 10">
            <a:extLst>
              <a:ext uri="{FF2B5EF4-FFF2-40B4-BE49-F238E27FC236}">
                <a16:creationId xmlns:a16="http://schemas.microsoft.com/office/drawing/2014/main" id="{6706D26A-B152-9F4C-BEE1-C81BFB0DC2DA}"/>
              </a:ext>
            </a:extLst>
          </p:cNvPr>
          <p:cNvSpPr txBox="1"/>
          <p:nvPr/>
        </p:nvSpPr>
        <p:spPr>
          <a:xfrm>
            <a:off x="492130" y="4531607"/>
            <a:ext cx="2247116" cy="507831"/>
          </a:xfrm>
          <a:prstGeom prst="rect">
            <a:avLst/>
          </a:prstGeom>
          <a:noFill/>
        </p:spPr>
        <p:txBody>
          <a:bodyPr wrap="square" rtlCol="0">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ea typeface="+mn-ea"/>
              </a:rPr>
              <a:t>Goal of activity, rules/ structure, Equipment used</a:t>
            </a:r>
          </a:p>
        </p:txBody>
      </p:sp>
      <p:sp>
        <p:nvSpPr>
          <p:cNvPr id="3" name="TextBox 2">
            <a:extLst>
              <a:ext uri="{FF2B5EF4-FFF2-40B4-BE49-F238E27FC236}">
                <a16:creationId xmlns:a16="http://schemas.microsoft.com/office/drawing/2014/main" id="{B12C8852-7C3E-7C46-BF68-CD5EB1C42FEF}"/>
              </a:ext>
            </a:extLst>
          </p:cNvPr>
          <p:cNvSpPr txBox="1"/>
          <p:nvPr/>
        </p:nvSpPr>
        <p:spPr>
          <a:xfrm>
            <a:off x="2993502" y="1999042"/>
            <a:ext cx="3108071" cy="923330"/>
          </a:xfrm>
          <a:prstGeom prst="rect">
            <a:avLst/>
          </a:prstGeom>
          <a:noFill/>
        </p:spPr>
        <p:txBody>
          <a:bodyPr wrap="square" rtlCol="0">
            <a:spAutoFit/>
          </a:bodyPr>
          <a:lstStyle/>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FP children, Age, Gender,</a:t>
            </a:r>
          </a:p>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ALN, BMI, Motor skill level, Psychological,</a:t>
            </a:r>
          </a:p>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Previous experience</a:t>
            </a:r>
          </a:p>
          <a:p>
            <a:pPr defTabSz="685800" eaLnBrk="1" fontAlgn="auto" hangingPunct="1">
              <a:spcBef>
                <a:spcPts val="0"/>
              </a:spcBef>
              <a:spcAft>
                <a:spcPts val="0"/>
              </a:spcAft>
              <a:defRPr/>
            </a:pPr>
            <a:endParaRPr lang="en-GB" sz="1350" dirty="0">
              <a:solidFill>
                <a:prstClr val="black"/>
              </a:solidFill>
              <a:latin typeface="Calibri" panose="020F0502020204030204"/>
              <a:ea typeface="+mn-ea"/>
            </a:endParaRPr>
          </a:p>
        </p:txBody>
      </p:sp>
      <p:pic>
        <p:nvPicPr>
          <p:cNvPr id="5" name="Picture 4">
            <a:extLst>
              <a:ext uri="{FF2B5EF4-FFF2-40B4-BE49-F238E27FC236}">
                <a16:creationId xmlns:a16="http://schemas.microsoft.com/office/drawing/2014/main" id="{21826FA1-5303-9143-907F-115270295D82}"/>
              </a:ext>
            </a:extLst>
          </p:cNvPr>
          <p:cNvPicPr>
            <a:picLocks noChangeAspect="1"/>
          </p:cNvPicPr>
          <p:nvPr/>
        </p:nvPicPr>
        <p:blipFill>
          <a:blip r:embed="rId4"/>
          <a:stretch>
            <a:fillRect/>
          </a:stretch>
        </p:blipFill>
        <p:spPr>
          <a:xfrm>
            <a:off x="2691818" y="2665501"/>
            <a:ext cx="3760364" cy="2568349"/>
          </a:xfrm>
          <a:prstGeom prst="rect">
            <a:avLst/>
          </a:prstGeom>
        </p:spPr>
      </p:pic>
      <p:pic>
        <p:nvPicPr>
          <p:cNvPr id="1026" name="Picture 2">
            <a:extLst>
              <a:ext uri="{FF2B5EF4-FFF2-40B4-BE49-F238E27FC236}">
                <a16:creationId xmlns:a16="http://schemas.microsoft.com/office/drawing/2014/main" id="{97864418-7431-B3F4-BA9C-C67A53B820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866" y="866773"/>
            <a:ext cx="2561646" cy="23054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C1AC1-BA75-02C6-1A44-A4D64D1536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BFAD69-67AE-D70B-358D-539E90C689A3}"/>
              </a:ext>
            </a:extLst>
          </p:cNvPr>
          <p:cNvSpPr>
            <a:spLocks noGrp="1"/>
          </p:cNvSpPr>
          <p:nvPr>
            <p:ph type="title"/>
          </p:nvPr>
        </p:nvSpPr>
        <p:spPr>
          <a:xfrm>
            <a:off x="107504" y="116632"/>
            <a:ext cx="8733656" cy="1143000"/>
          </a:xfrm>
        </p:spPr>
        <p:txBody>
          <a:bodyPr/>
          <a:lstStyle/>
          <a:p>
            <a:r>
              <a:rPr lang="en-US" sz="3600" dirty="0"/>
              <a:t>Presentation – Report on findings</a:t>
            </a:r>
            <a:br>
              <a:rPr lang="en-US" sz="3600" dirty="0"/>
            </a:br>
            <a:r>
              <a:rPr lang="en-US" sz="3600" dirty="0" err="1"/>
              <a:t>Cyflwyniad</a:t>
            </a:r>
            <a:r>
              <a:rPr lang="en-US" sz="3600" dirty="0"/>
              <a:t> – </a:t>
            </a:r>
            <a:r>
              <a:rPr lang="en-US" sz="3600" dirty="0" err="1"/>
              <a:t>Adroddiad</a:t>
            </a:r>
            <a:r>
              <a:rPr lang="en-US" sz="3600" dirty="0"/>
              <a:t> </a:t>
            </a:r>
            <a:r>
              <a:rPr lang="en-US" sz="3600" dirty="0" err="1"/>
              <a:t>danganfyddiadau</a:t>
            </a:r>
            <a:endParaRPr lang="en-US" sz="3600" dirty="0"/>
          </a:p>
        </p:txBody>
      </p:sp>
      <p:sp>
        <p:nvSpPr>
          <p:cNvPr id="4" name="Content Placeholder 3">
            <a:extLst>
              <a:ext uri="{FF2B5EF4-FFF2-40B4-BE49-F238E27FC236}">
                <a16:creationId xmlns:a16="http://schemas.microsoft.com/office/drawing/2014/main" id="{EBB07B87-3D70-5961-FB21-6FFF358CEABE}"/>
              </a:ext>
            </a:extLst>
          </p:cNvPr>
          <p:cNvSpPr>
            <a:spLocks noGrp="1"/>
          </p:cNvSpPr>
          <p:nvPr>
            <p:ph idx="1"/>
          </p:nvPr>
        </p:nvSpPr>
        <p:spPr>
          <a:xfrm>
            <a:off x="5148064" y="1772816"/>
            <a:ext cx="3826768" cy="3917032"/>
          </a:xfrm>
        </p:spPr>
        <p:txBody>
          <a:bodyPr/>
          <a:lstStyle/>
          <a:p>
            <a:endParaRPr lang="en-US" sz="2800" dirty="0"/>
          </a:p>
          <a:p>
            <a:endParaRPr lang="en-US" sz="2800" dirty="0"/>
          </a:p>
        </p:txBody>
      </p:sp>
      <p:sp>
        <p:nvSpPr>
          <p:cNvPr id="5" name="Content Placeholder 2">
            <a:extLst>
              <a:ext uri="{FF2B5EF4-FFF2-40B4-BE49-F238E27FC236}">
                <a16:creationId xmlns:a16="http://schemas.microsoft.com/office/drawing/2014/main" id="{4F69E398-897B-9C59-42B2-7FEA199058DB}"/>
              </a:ext>
            </a:extLst>
          </p:cNvPr>
          <p:cNvSpPr txBox="1">
            <a:spLocks/>
          </p:cNvSpPr>
          <p:nvPr/>
        </p:nvSpPr>
        <p:spPr bwMode="auto">
          <a:xfrm>
            <a:off x="899592" y="2092831"/>
            <a:ext cx="6624736" cy="2813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400" dirty="0"/>
              <a:t>Open up ppt from two weeks ago and discuss</a:t>
            </a:r>
          </a:p>
          <a:p>
            <a:pPr marL="0" indent="0" eaLnBrk="1" hangingPunct="1">
              <a:buNone/>
            </a:pPr>
            <a:endParaRPr lang="en-US" sz="2400" dirty="0"/>
          </a:p>
          <a:p>
            <a:pPr marL="0" indent="0" eaLnBrk="1" hangingPunct="1">
              <a:buNone/>
            </a:pPr>
            <a:endParaRPr lang="en-US" sz="2400" dirty="0"/>
          </a:p>
        </p:txBody>
      </p:sp>
      <p:sp>
        <p:nvSpPr>
          <p:cNvPr id="3" name="Content Placeholder 2">
            <a:extLst>
              <a:ext uri="{FF2B5EF4-FFF2-40B4-BE49-F238E27FC236}">
                <a16:creationId xmlns:a16="http://schemas.microsoft.com/office/drawing/2014/main" id="{568A6B2B-040F-65B1-401D-CB8A58200260}"/>
              </a:ext>
            </a:extLst>
          </p:cNvPr>
          <p:cNvSpPr txBox="1">
            <a:spLocks/>
          </p:cNvSpPr>
          <p:nvPr/>
        </p:nvSpPr>
        <p:spPr bwMode="auto">
          <a:xfrm>
            <a:off x="2339752" y="3757246"/>
            <a:ext cx="6192688" cy="2298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400" dirty="0"/>
              <a:t>Agor ppt o </a:t>
            </a:r>
            <a:r>
              <a:rPr lang="en-US" sz="2400" dirty="0" err="1"/>
              <a:t>bythefnos</a:t>
            </a:r>
            <a:r>
              <a:rPr lang="en-US" sz="2400" dirty="0"/>
              <a:t> </a:t>
            </a:r>
            <a:r>
              <a:rPr lang="en-US" sz="2400" dirty="0" err="1"/>
              <a:t>yn</a:t>
            </a:r>
            <a:r>
              <a:rPr lang="en-US" sz="2400" dirty="0"/>
              <a:t> </a:t>
            </a:r>
            <a:r>
              <a:rPr lang="en-US" sz="2400" dirty="0" err="1"/>
              <a:t>ol</a:t>
            </a:r>
            <a:r>
              <a:rPr lang="en-US" sz="2400" dirty="0"/>
              <a:t> a </a:t>
            </a:r>
            <a:r>
              <a:rPr lang="en-US" sz="2400" dirty="0" err="1"/>
              <a:t>thrafod</a:t>
            </a:r>
            <a:endParaRPr lang="en-US" sz="2400" dirty="0"/>
          </a:p>
        </p:txBody>
      </p:sp>
    </p:spTree>
    <p:extLst>
      <p:ext uri="{BB962C8B-B14F-4D97-AF65-F5344CB8AC3E}">
        <p14:creationId xmlns:p14="http://schemas.microsoft.com/office/powerpoint/2010/main" val="2651303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6FEC8-3EE2-98DE-6C79-04B0DC4EC1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AA4E04-20E5-625F-2A75-90C746CDD4E6}"/>
              </a:ext>
            </a:extLst>
          </p:cNvPr>
          <p:cNvSpPr>
            <a:spLocks noGrp="1"/>
          </p:cNvSpPr>
          <p:nvPr>
            <p:ph type="title"/>
          </p:nvPr>
        </p:nvSpPr>
        <p:spPr>
          <a:xfrm>
            <a:off x="395536" y="95714"/>
            <a:ext cx="8229600" cy="1143000"/>
          </a:xfrm>
        </p:spPr>
        <p:txBody>
          <a:bodyPr/>
          <a:lstStyle/>
          <a:p>
            <a:r>
              <a:rPr lang="en-US" sz="3200" b="1" dirty="0">
                <a:solidFill>
                  <a:srgbClr val="00B050"/>
                </a:solidFill>
              </a:rPr>
              <a:t>How do children learn? </a:t>
            </a:r>
            <a:br>
              <a:rPr lang="en-US" sz="3200" b="1" dirty="0">
                <a:solidFill>
                  <a:srgbClr val="00B050"/>
                </a:solidFill>
              </a:rPr>
            </a:br>
            <a:r>
              <a:rPr lang="en-US" sz="3200" b="1" dirty="0">
                <a:solidFill>
                  <a:srgbClr val="00B050"/>
                </a:solidFill>
              </a:rPr>
              <a:t>Sut </a:t>
            </a:r>
            <a:r>
              <a:rPr lang="en-US" sz="3200" b="1" dirty="0" err="1">
                <a:solidFill>
                  <a:srgbClr val="00B050"/>
                </a:solidFill>
              </a:rPr>
              <a:t>mae</a:t>
            </a:r>
            <a:r>
              <a:rPr lang="en-US" sz="3200" b="1" dirty="0">
                <a:solidFill>
                  <a:srgbClr val="00B050"/>
                </a:solidFill>
              </a:rPr>
              <a:t> plant </a:t>
            </a:r>
            <a:r>
              <a:rPr lang="en-US" sz="3200" b="1" dirty="0" err="1">
                <a:solidFill>
                  <a:srgbClr val="00B050"/>
                </a:solidFill>
              </a:rPr>
              <a:t>yn</a:t>
            </a:r>
            <a:r>
              <a:rPr lang="en-US" sz="3200" b="1" dirty="0">
                <a:solidFill>
                  <a:srgbClr val="00B050"/>
                </a:solidFill>
              </a:rPr>
              <a:t> </a:t>
            </a:r>
            <a:r>
              <a:rPr lang="en-US" sz="3200" b="1" dirty="0" err="1">
                <a:solidFill>
                  <a:srgbClr val="00B050"/>
                </a:solidFill>
              </a:rPr>
              <a:t>dysgu</a:t>
            </a:r>
            <a:r>
              <a:rPr lang="en-US" sz="3200" b="1" dirty="0">
                <a:solidFill>
                  <a:srgbClr val="00B050"/>
                </a:solidFill>
              </a:rPr>
              <a:t>?</a:t>
            </a:r>
          </a:p>
        </p:txBody>
      </p:sp>
      <p:sp>
        <p:nvSpPr>
          <p:cNvPr id="3" name="Content Placeholder 2">
            <a:extLst>
              <a:ext uri="{FF2B5EF4-FFF2-40B4-BE49-F238E27FC236}">
                <a16:creationId xmlns:a16="http://schemas.microsoft.com/office/drawing/2014/main" id="{F24ADC11-00BB-CEB5-6849-961539103A01}"/>
              </a:ext>
            </a:extLst>
          </p:cNvPr>
          <p:cNvSpPr>
            <a:spLocks noGrp="1"/>
          </p:cNvSpPr>
          <p:nvPr>
            <p:ph sz="half" idx="1"/>
          </p:nvPr>
        </p:nvSpPr>
        <p:spPr>
          <a:xfrm>
            <a:off x="726515" y="3007026"/>
            <a:ext cx="8435280" cy="1898714"/>
          </a:xfrm>
        </p:spPr>
        <p:txBody>
          <a:bodyPr/>
          <a:lstStyle/>
          <a:p>
            <a:endParaRPr lang="en-US" b="1" dirty="0"/>
          </a:p>
          <a:p>
            <a:endParaRPr lang="en-US" b="1" dirty="0"/>
          </a:p>
          <a:p>
            <a:r>
              <a:rPr lang="en-US" b="1" dirty="0"/>
              <a:t>Ail </a:t>
            </a:r>
            <a:r>
              <a:rPr lang="en-US" b="1" dirty="0" err="1"/>
              <a:t>ymweld</a:t>
            </a:r>
            <a:r>
              <a:rPr lang="en-US" b="1" dirty="0"/>
              <a:t> </a:t>
            </a:r>
            <a:r>
              <a:rPr lang="en-US" b="1" dirty="0" err="1"/>
              <a:t>gyda’ch</a:t>
            </a:r>
            <a:r>
              <a:rPr lang="en-US" b="1" dirty="0"/>
              <a:t> </a:t>
            </a:r>
            <a:r>
              <a:rPr lang="en-US" b="1" dirty="0" err="1"/>
              <a:t>datganiad</a:t>
            </a:r>
            <a:r>
              <a:rPr lang="en-US" b="1" dirty="0"/>
              <a:t> o </a:t>
            </a:r>
            <a:r>
              <a:rPr lang="en-US" b="1" dirty="0" err="1"/>
              <a:t>sesiwn</a:t>
            </a:r>
            <a:r>
              <a:rPr lang="en-US" b="1" dirty="0"/>
              <a:t> 1af </a:t>
            </a:r>
          </a:p>
          <a:p>
            <a:r>
              <a:rPr lang="en-US" b="1" dirty="0" err="1"/>
              <a:t>Ychwanegwch</a:t>
            </a:r>
            <a:r>
              <a:rPr lang="en-US" b="1" dirty="0"/>
              <a:t> </a:t>
            </a:r>
            <a:r>
              <a:rPr lang="en-US" b="1" dirty="0" err="1"/>
              <a:t>i’ch</a:t>
            </a:r>
            <a:r>
              <a:rPr lang="en-US" b="1" dirty="0"/>
              <a:t> </a:t>
            </a:r>
            <a:r>
              <a:rPr lang="en-US" b="1" dirty="0" err="1"/>
              <a:t>datganiad</a:t>
            </a:r>
            <a:r>
              <a:rPr lang="en-US" b="1" dirty="0"/>
              <a:t> </a:t>
            </a:r>
            <a:r>
              <a:rPr lang="en-US" b="1" dirty="0" err="1"/>
              <a:t>gan</a:t>
            </a:r>
            <a:r>
              <a:rPr lang="en-US" b="1" dirty="0"/>
              <a:t> </a:t>
            </a:r>
            <a:r>
              <a:rPr lang="en-US" b="1" dirty="0" err="1"/>
              <a:t>gynnwys</a:t>
            </a:r>
            <a:r>
              <a:rPr lang="en-US" b="1" dirty="0"/>
              <a:t> pam </a:t>
            </a:r>
            <a:r>
              <a:rPr lang="en-US" b="1" dirty="0" err="1"/>
              <a:t>mae</a:t>
            </a:r>
            <a:r>
              <a:rPr lang="en-US" b="1" dirty="0"/>
              <a:t> </a:t>
            </a:r>
            <a:r>
              <a:rPr lang="en-US" b="1" dirty="0" err="1"/>
              <a:t>symud</a:t>
            </a:r>
            <a:r>
              <a:rPr lang="en-US" b="1" dirty="0"/>
              <a:t> </a:t>
            </a:r>
            <a:r>
              <a:rPr lang="en-US" b="1" dirty="0" err="1"/>
              <a:t>i</a:t>
            </a:r>
            <a:r>
              <a:rPr lang="en-US" b="1" dirty="0"/>
              <a:t> </a:t>
            </a:r>
            <a:r>
              <a:rPr lang="en-US" b="1" dirty="0" err="1"/>
              <a:t>ddysgu</a:t>
            </a:r>
            <a:r>
              <a:rPr lang="en-US" b="1" dirty="0"/>
              <a:t> mor </a:t>
            </a:r>
            <a:r>
              <a:rPr lang="en-US" b="1" dirty="0" err="1"/>
              <a:t>bwysig</a:t>
            </a:r>
            <a:r>
              <a:rPr lang="en-US" b="1" dirty="0"/>
              <a:t>?</a:t>
            </a:r>
            <a:br>
              <a:rPr lang="en-US" b="1" dirty="0"/>
            </a:br>
            <a:endParaRPr lang="en-US" dirty="0"/>
          </a:p>
        </p:txBody>
      </p:sp>
      <p:sp>
        <p:nvSpPr>
          <p:cNvPr id="4" name="Content Placeholder 3">
            <a:extLst>
              <a:ext uri="{FF2B5EF4-FFF2-40B4-BE49-F238E27FC236}">
                <a16:creationId xmlns:a16="http://schemas.microsoft.com/office/drawing/2014/main" id="{9F6FEC83-C568-A119-218B-953D11709A63}"/>
              </a:ext>
            </a:extLst>
          </p:cNvPr>
          <p:cNvSpPr>
            <a:spLocks noGrp="1"/>
          </p:cNvSpPr>
          <p:nvPr>
            <p:ph sz="half" idx="2"/>
          </p:nvPr>
        </p:nvSpPr>
        <p:spPr>
          <a:xfrm>
            <a:off x="723135" y="1844824"/>
            <a:ext cx="8229600" cy="1143000"/>
          </a:xfrm>
        </p:spPr>
        <p:txBody>
          <a:bodyPr/>
          <a:lstStyle/>
          <a:p>
            <a:r>
              <a:rPr lang="en-US" b="1" dirty="0"/>
              <a:t>Revisit your statement from our 1</a:t>
            </a:r>
            <a:r>
              <a:rPr lang="en-US" b="1" baseline="30000" dirty="0"/>
              <a:t>st</a:t>
            </a:r>
            <a:r>
              <a:rPr lang="en-US" b="1" dirty="0"/>
              <a:t> session</a:t>
            </a:r>
          </a:p>
          <a:p>
            <a:r>
              <a:rPr lang="en-US" b="1" dirty="0"/>
              <a:t>Make additions to your statement &amp; include why is moving to learn so important?</a:t>
            </a:r>
            <a:endParaRPr lang="en-US" dirty="0"/>
          </a:p>
        </p:txBody>
      </p:sp>
    </p:spTree>
    <p:extLst>
      <p:ext uri="{BB962C8B-B14F-4D97-AF65-F5344CB8AC3E}">
        <p14:creationId xmlns:p14="http://schemas.microsoft.com/office/powerpoint/2010/main" val="227488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err="1"/>
              <a:t>Croeso</a:t>
            </a:r>
            <a:r>
              <a:rPr lang="en-US" dirty="0"/>
              <a:t> </a:t>
            </a:r>
            <a:r>
              <a:rPr lang="en-US" dirty="0" err="1"/>
              <a:t>nôl</a:t>
            </a:r>
            <a:r>
              <a:rPr lang="en-US" dirty="0"/>
              <a:t> ! </a:t>
            </a:r>
          </a:p>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Welcome back !</a:t>
            </a:r>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335</TotalTime>
  <Words>1342</Words>
  <Application>Microsoft Office PowerPoint</Application>
  <PresentationFormat>On-screen Show (4:3)</PresentationFormat>
  <Paragraphs>142</Paragraphs>
  <Slides>16</Slides>
  <Notes>6</Notes>
  <HiddenSlides>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ＭＳ Ｐゴシック</vt:lpstr>
      <vt:lpstr>Myriad Pro</vt:lpstr>
      <vt:lpstr>Aptos</vt:lpstr>
      <vt:lpstr>Arial</vt:lpstr>
      <vt:lpstr>Calibri</vt:lpstr>
      <vt:lpstr>Calibri Light</vt:lpstr>
      <vt:lpstr>Verdana</vt:lpstr>
      <vt:lpstr>Wingdings</vt:lpstr>
      <vt:lpstr>Theme2</vt:lpstr>
      <vt:lpstr>BMPE  5005  Foundations of High Quality Physical and Outdoor Learning  </vt:lpstr>
      <vt:lpstr>National Curriculum (2022) Cwricwlwm Cenedlaethol (2022)</vt:lpstr>
      <vt:lpstr>Amcanion Dysgu dilyn ymweliad ysgol  LO post school visit</vt:lpstr>
      <vt:lpstr>PowerPoint Presentation</vt:lpstr>
      <vt:lpstr>Diamond Nine! </vt:lpstr>
      <vt:lpstr>Sut wyf yn dysgu? How do I learn?</vt:lpstr>
      <vt:lpstr>PowerPoint Presentation</vt:lpstr>
      <vt:lpstr>Adborth ymweliad gyda ysgol  Feedback from school visit  &amp; or video</vt:lpstr>
      <vt:lpstr>Were they …. ?</vt:lpstr>
      <vt:lpstr>Sut oedd y plant yn symud i ddysgu? How were the children –  learning to move?</vt:lpstr>
      <vt:lpstr>PowerPoint Presentation</vt:lpstr>
      <vt:lpstr>What did you teach / observe today?</vt:lpstr>
      <vt:lpstr>PowerPoint Presentation</vt:lpstr>
      <vt:lpstr>Presentation – Report on findings Cyflwyniad – Adroddiad danganfyddiadau</vt:lpstr>
      <vt:lpstr>How do children learn?  Sut mae plant yn dysgu?</vt:lpstr>
      <vt:lpstr>Amser i rannu / Time to share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19</cp:revision>
  <dcterms:created xsi:type="dcterms:W3CDTF">2020-09-28T16:36:29Z</dcterms:created>
  <dcterms:modified xsi:type="dcterms:W3CDTF">2025-11-04T09:25:12Z</dcterms:modified>
</cp:coreProperties>
</file>