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Context" id="{C82E3788-C538-639D-57E8-3FE3589A3A47}">
          <p14:sldIdLst>
            <p14:sldId id="256"/>
            <p14:sldId id="257"/>
            <p14:sldId id="258"/>
          </p14:sldIdLst>
        </p14:section>
        <p14:section name="The role" id="{77275E06-2595-DD0B-A771-51D2F30542F6}">
          <p14:sldIdLst>
            <p14:sldId id="259"/>
            <p14:sldId id="260"/>
            <p14:sldId id="261"/>
          </p14:sldIdLst>
        </p14:section>
        <p14:section name="Selection" id="{F5FD0FB5-BB55-1B58-90D4-3168092F0456}">
          <p14:sldIdLst>
            <p14:sldId id="262"/>
            <p14:sldId id="263"/>
          </p14:sldIdLst>
        </p14:section>
        <p14:section name="Capability" id="{EB394E51-7BD3-8C9B-1927-BA685983638C}">
          <p14:sldIdLst>
            <p14:sldId id="264"/>
            <p14:sldId id="265"/>
          </p14:sldIdLst>
        </p14:section>
        <p14:section name="Evaluation" id="{C6DC2FC0-BCA7-5E31-7E84-ACC70FD45F97}">
          <p14:sldIdLst>
            <p14:sldId id="266"/>
            <p14:sldId id="267"/>
            <p14:sldId id="268"/>
          </p14:sldIdLst>
        </p14:section>
        <p14:section name="References" id="{CD673544-6A8B-05DB-3FA2-D80B173F79E6}">
          <p14:sldIdLst>
            <p14:sldId id="269"/>
            <p14:sldId id="270"/>
          </p14:sldIdLst>
        </p14:section>
        <p14:section name="Default Section" id="{8407D97B-4DD7-421C-8CF7-2C4E59DC6253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124140-23F3-4324-89E7-C888E8AF76E7}" v="5" dt="2026-10-16T16:45:27.2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jar Takidine" userId="eaf06da82fa5f53f" providerId="LiveId" clId="{021335E1-4151-4E2B-AC36-3EBCE3C4CC7F}"/>
    <pc:docChg chg="undo custSel addSld modSld">
      <pc:chgData name="Hajar Takidine" userId="eaf06da82fa5f53f" providerId="LiveId" clId="{021335E1-4151-4E2B-AC36-3EBCE3C4CC7F}" dt="2026-10-16T16:48:27.351" v="4481" actId="20577"/>
      <pc:docMkLst>
        <pc:docMk/>
      </pc:docMkLst>
      <pc:sldChg chg="add modNotesTx">
        <pc:chgData name="Hajar Takidine" userId="eaf06da82fa5f53f" providerId="LiveId" clId="{021335E1-4151-4E2B-AC36-3EBCE3C4CC7F}" dt="2026-10-16T13:08:35.257" v="4368" actId="20577"/>
        <pc:sldMkLst>
          <pc:docMk/>
          <pc:sldMk cId="0" sldId="256"/>
        </pc:sldMkLst>
      </pc:sldChg>
      <pc:sldChg chg="add modNotesTx">
        <pc:chgData name="Hajar Takidine" userId="eaf06da82fa5f53f" providerId="LiveId" clId="{021335E1-4151-4E2B-AC36-3EBCE3C4CC7F}" dt="2026-10-16T08:41:46.211" v="261" actId="20577"/>
        <pc:sldMkLst>
          <pc:docMk/>
          <pc:sldMk cId="0" sldId="257"/>
        </pc:sldMkLst>
      </pc:sldChg>
      <pc:sldChg chg="modSp add mod modNotesTx">
        <pc:chgData name="Hajar Takidine" userId="eaf06da82fa5f53f" providerId="LiveId" clId="{021335E1-4151-4E2B-AC36-3EBCE3C4CC7F}" dt="2026-10-16T13:16:02.443" v="4377" actId="20577"/>
        <pc:sldMkLst>
          <pc:docMk/>
          <pc:sldMk cId="0" sldId="258"/>
        </pc:sldMkLst>
        <pc:spChg chg="mod">
          <ac:chgData name="Hajar Takidine" userId="eaf06da82fa5f53f" providerId="LiveId" clId="{021335E1-4151-4E2B-AC36-3EBCE3C4CC7F}" dt="2026-10-16T13:16:02.443" v="4377" actId="20577"/>
          <ac:spMkLst>
            <pc:docMk/>
            <pc:sldMk cId="0" sldId="258"/>
            <ac:spMk id="8" creationId="{00000000-0000-0000-0000-000000000000}"/>
          </ac:spMkLst>
        </pc:spChg>
      </pc:sldChg>
      <pc:sldChg chg="modSp add mod modNotesTx">
        <pc:chgData name="Hajar Takidine" userId="eaf06da82fa5f53f" providerId="LiveId" clId="{021335E1-4151-4E2B-AC36-3EBCE3C4CC7F}" dt="2026-10-16T13:19:26.288" v="4439" actId="20577"/>
        <pc:sldMkLst>
          <pc:docMk/>
          <pc:sldMk cId="0" sldId="259"/>
        </pc:sldMkLst>
        <pc:spChg chg="mod">
          <ac:chgData name="Hajar Takidine" userId="eaf06da82fa5f53f" providerId="LiveId" clId="{021335E1-4151-4E2B-AC36-3EBCE3C4CC7F}" dt="2026-10-16T13:18:45.666" v="4422" actId="20577"/>
          <ac:spMkLst>
            <pc:docMk/>
            <pc:sldMk cId="0" sldId="259"/>
            <ac:spMk id="10" creationId="{00000000-0000-0000-0000-000000000000}"/>
          </ac:spMkLst>
        </pc:spChg>
        <pc:spChg chg="mod">
          <ac:chgData name="Hajar Takidine" userId="eaf06da82fa5f53f" providerId="LiveId" clId="{021335E1-4151-4E2B-AC36-3EBCE3C4CC7F}" dt="2026-10-16T13:19:26.288" v="4439" actId="20577"/>
          <ac:spMkLst>
            <pc:docMk/>
            <pc:sldMk cId="0" sldId="259"/>
            <ac:spMk id="14" creationId="{00000000-0000-0000-0000-000000000000}"/>
          </ac:spMkLst>
        </pc:spChg>
      </pc:sldChg>
      <pc:sldChg chg="add modNotesTx">
        <pc:chgData name="Hajar Takidine" userId="eaf06da82fa5f53f" providerId="LiveId" clId="{021335E1-4151-4E2B-AC36-3EBCE3C4CC7F}" dt="2026-10-16T08:44:27.679" v="1210" actId="20577"/>
        <pc:sldMkLst>
          <pc:docMk/>
          <pc:sldMk cId="0" sldId="260"/>
        </pc:sldMkLst>
      </pc:sldChg>
      <pc:sldChg chg="add modNotesTx">
        <pc:chgData name="Hajar Takidine" userId="eaf06da82fa5f53f" providerId="LiveId" clId="{021335E1-4151-4E2B-AC36-3EBCE3C4CC7F}" dt="2026-10-16T08:45:16.966" v="1560" actId="20577"/>
        <pc:sldMkLst>
          <pc:docMk/>
          <pc:sldMk cId="0" sldId="261"/>
        </pc:sldMkLst>
      </pc:sldChg>
      <pc:sldChg chg="add modNotesTx">
        <pc:chgData name="Hajar Takidine" userId="eaf06da82fa5f53f" providerId="LiveId" clId="{021335E1-4151-4E2B-AC36-3EBCE3C4CC7F}" dt="2026-10-16T08:46:06.797" v="1924" actId="20577"/>
        <pc:sldMkLst>
          <pc:docMk/>
          <pc:sldMk cId="0" sldId="262"/>
        </pc:sldMkLst>
      </pc:sldChg>
      <pc:sldChg chg="add modNotesTx">
        <pc:chgData name="Hajar Takidine" userId="eaf06da82fa5f53f" providerId="LiveId" clId="{021335E1-4151-4E2B-AC36-3EBCE3C4CC7F}" dt="2026-10-16T08:47:09.899" v="2336" actId="20577"/>
        <pc:sldMkLst>
          <pc:docMk/>
          <pc:sldMk cId="0" sldId="263"/>
        </pc:sldMkLst>
      </pc:sldChg>
      <pc:sldChg chg="add modNotesTx">
        <pc:chgData name="Hajar Takidine" userId="eaf06da82fa5f53f" providerId="LiveId" clId="{021335E1-4151-4E2B-AC36-3EBCE3C4CC7F}" dt="2026-10-16T08:48:05.452" v="2790" actId="20577"/>
        <pc:sldMkLst>
          <pc:docMk/>
          <pc:sldMk cId="0" sldId="264"/>
        </pc:sldMkLst>
      </pc:sldChg>
      <pc:sldChg chg="add modNotesTx">
        <pc:chgData name="Hajar Takidine" userId="eaf06da82fa5f53f" providerId="LiveId" clId="{021335E1-4151-4E2B-AC36-3EBCE3C4CC7F}" dt="2026-10-16T08:48:54.640" v="3153" actId="20577"/>
        <pc:sldMkLst>
          <pc:docMk/>
          <pc:sldMk cId="0" sldId="265"/>
        </pc:sldMkLst>
      </pc:sldChg>
      <pc:sldChg chg="add modNotesTx">
        <pc:chgData name="Hajar Takidine" userId="eaf06da82fa5f53f" providerId="LiveId" clId="{021335E1-4151-4E2B-AC36-3EBCE3C4CC7F}" dt="2026-10-16T08:49:48.458" v="3498" actId="20577"/>
        <pc:sldMkLst>
          <pc:docMk/>
          <pc:sldMk cId="0" sldId="266"/>
        </pc:sldMkLst>
      </pc:sldChg>
      <pc:sldChg chg="modSp add mod modNotesTx">
        <pc:chgData name="Hajar Takidine" userId="eaf06da82fa5f53f" providerId="LiveId" clId="{021335E1-4151-4E2B-AC36-3EBCE3C4CC7F}" dt="2026-10-16T16:48:27.351" v="4481" actId="20577"/>
        <pc:sldMkLst>
          <pc:docMk/>
          <pc:sldMk cId="0" sldId="267"/>
        </pc:sldMkLst>
        <pc:spChg chg="mod">
          <ac:chgData name="Hajar Takidine" userId="eaf06da82fa5f53f" providerId="LiveId" clId="{021335E1-4151-4E2B-AC36-3EBCE3C4CC7F}" dt="2026-10-16T16:48:27.351" v="4481" actId="20577"/>
          <ac:spMkLst>
            <pc:docMk/>
            <pc:sldMk cId="0" sldId="267"/>
            <ac:spMk id="7" creationId="{00000000-0000-0000-0000-000000000000}"/>
          </ac:spMkLst>
        </pc:spChg>
      </pc:sldChg>
      <pc:sldChg chg="add modNotesTx">
        <pc:chgData name="Hajar Takidine" userId="eaf06da82fa5f53f" providerId="LiveId" clId="{021335E1-4151-4E2B-AC36-3EBCE3C4CC7F}" dt="2026-10-16T08:51:22.210" v="3975" actId="20577"/>
        <pc:sldMkLst>
          <pc:docMk/>
          <pc:sldMk cId="0" sldId="268"/>
        </pc:sldMkLst>
      </pc:sldChg>
      <pc:sldChg chg="modSp add mod modNotesTx">
        <pc:chgData name="Hajar Takidine" userId="eaf06da82fa5f53f" providerId="LiveId" clId="{021335E1-4151-4E2B-AC36-3EBCE3C4CC7F}" dt="2026-10-16T16:44:50.743" v="4448" actId="14100"/>
        <pc:sldMkLst>
          <pc:docMk/>
          <pc:sldMk cId="0" sldId="269"/>
        </pc:sldMkLst>
        <pc:spChg chg="mod">
          <ac:chgData name="Hajar Takidine" userId="eaf06da82fa5f53f" providerId="LiveId" clId="{021335E1-4151-4E2B-AC36-3EBCE3C4CC7F}" dt="2026-10-16T16:44:50.743" v="4448" actId="14100"/>
          <ac:spMkLst>
            <pc:docMk/>
            <pc:sldMk cId="0" sldId="269"/>
            <ac:spMk id="3" creationId="{00000000-0000-0000-0000-000000000000}"/>
          </ac:spMkLst>
        </pc:spChg>
        <pc:spChg chg="mod">
          <ac:chgData name="Hajar Takidine" userId="eaf06da82fa5f53f" providerId="LiveId" clId="{021335E1-4151-4E2B-AC36-3EBCE3C4CC7F}" dt="2026-10-16T16:44:44.621" v="4447" actId="14100"/>
          <ac:spMkLst>
            <pc:docMk/>
            <pc:sldMk cId="0" sldId="269"/>
            <ac:spMk id="4" creationId="{00000000-0000-0000-0000-000000000000}"/>
          </ac:spMkLst>
        </pc:spChg>
      </pc:sldChg>
      <pc:sldChg chg="modSp add mod modNotesTx">
        <pc:chgData name="Hajar Takidine" userId="eaf06da82fa5f53f" providerId="LiveId" clId="{021335E1-4151-4E2B-AC36-3EBCE3C4CC7F}" dt="2026-10-16T16:46:23.116" v="4460" actId="255"/>
        <pc:sldMkLst>
          <pc:docMk/>
          <pc:sldMk cId="0" sldId="270"/>
        </pc:sldMkLst>
        <pc:spChg chg="mod">
          <ac:chgData name="Hajar Takidine" userId="eaf06da82fa5f53f" providerId="LiveId" clId="{021335E1-4151-4E2B-AC36-3EBCE3C4CC7F}" dt="2026-10-16T16:45:45.247" v="4453" actId="14100"/>
          <ac:spMkLst>
            <pc:docMk/>
            <pc:sldMk cId="0" sldId="270"/>
            <ac:spMk id="3" creationId="{00000000-0000-0000-0000-000000000000}"/>
          </ac:spMkLst>
        </pc:spChg>
        <pc:spChg chg="mod">
          <ac:chgData name="Hajar Takidine" userId="eaf06da82fa5f53f" providerId="LiveId" clId="{021335E1-4151-4E2B-AC36-3EBCE3C4CC7F}" dt="2026-10-16T16:46:23.116" v="4460" actId="255"/>
          <ac:spMkLst>
            <pc:docMk/>
            <pc:sldMk cId="0" sldId="270"/>
            <ac:spMk id="4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0B2B2F"/>
                </a:solidFill>
                <a:latin typeface="+mn-lt"/>
              </a:defRPr>
            </a:pPr>
            <a:r>
              <a:rPr lang="en-US" sz="1300" b="0" i="0" u="none" strike="noStrike">
                <a:solidFill>
                  <a:srgbClr val="0B2B2F"/>
                </a:solidFill>
                <a:latin typeface="+mn-lt"/>
              </a:rPr>
              <a:t>UK undergraduates using generative AI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rgbClr val="9CC5C1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14262A"/>
                    </a:solidFill>
                    <a:latin typeface="+mn-lt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Any AI tool</c:v>
                </c:pt>
                <c:pt idx="1">
                  <c:v>AI for assessments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66</c:v>
                </c:pt>
                <c:pt idx="1">
                  <c:v>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3F-497B-B983-7422EFFDEA3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2025</c:v>
                </c:pt>
              </c:strCache>
            </c:strRef>
          </c:tx>
          <c:spPr>
            <a:solidFill>
              <a:srgbClr val="1F7A7A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14262A"/>
                    </a:solidFill>
                    <a:latin typeface="+mn-lt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Any AI tool</c:v>
                </c:pt>
                <c:pt idx="1">
                  <c:v>AI for assessments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92</c:v>
                </c:pt>
                <c:pt idx="1">
                  <c:v>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33F-497B-B983-7422EFFDEA3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2026</c:v>
                </c:pt>
              </c:strCache>
            </c:strRef>
          </c:tx>
          <c:spPr>
            <a:solidFill>
              <a:srgbClr val="E4572E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14262A"/>
                    </a:solidFill>
                    <a:latin typeface="+mn-lt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Any AI tool</c:v>
                </c:pt>
                <c:pt idx="1">
                  <c:v>AI for assessments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95</c:v>
                </c:pt>
                <c:pt idx="1">
                  <c:v>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33F-497B-B983-7422EFFDEA3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55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14262A"/>
                </a:solidFill>
                <a:latin typeface="+mn-lt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10"/>
          <c:min val="0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100">
              <a:solidFill>
                <a:srgbClr val="14262A"/>
              </a:solidFill>
              <a:latin typeface="+mn-lt"/>
              <a:cs typeface="+mn-lt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2788C0-9EC7-4FB0-A98B-F2ADB3A21D8D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DE511-2ABE-4960-9348-1BC388E79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536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28E0E-19A4-9C5C-5B8E-37B38C9396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26A1FA-109A-66AA-17BB-6A93BE8D4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2572E-949D-0379-ECA3-6A5FF3159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916E0-3747-FC72-9BC5-F10EC7D59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FC49B-7B7A-B02D-B54F-68845EA07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600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267C6-6719-75AD-E84F-96FD172E7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5E092-7CD4-FACE-1CF7-32B24DD3A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5ADACC-A393-4CC5-79BC-A9CE60CEA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38D91-40A9-E6DB-9FE6-6234C7E8D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4D82EC-17D9-4AAB-F3AA-91510EF20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18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CA4D6-57A6-2EC3-3334-B7DB7B7CA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7114A3-CACA-B8CF-AB04-98C225FB46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F410-907E-9706-6994-5B7659F94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80CF0-B501-3CC3-BBAD-56ED9D4AE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18E19-BBC7-766B-5CC3-F618376BC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81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5677C-EB83-A2D2-849C-54E393880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CBF9-FE2E-B7DA-7CB1-0F806C312E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BEC59E-440E-A0F2-5DD8-6AAAE9C04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0A83A-E5EA-9613-666F-6B2BC492C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AF73AB-66DA-2CC4-A86F-81F13E688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F0D04-B244-207D-CDAC-293FBB77F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604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0A864-A019-02E4-61D7-AA3899771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32FD6-DFC2-031F-3622-695CC48E6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BA929E-4DEF-D682-76F7-55BE66E77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364AAF-FE13-8D5B-576F-6372574FD0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B5BD61-E99D-5789-65AA-3967023673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17A048-86D6-828F-4722-EFF201C86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A8B74-3A83-364D-1F04-A1C2C0C31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D74439-7D50-0605-25EF-7A645A8EC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40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122D0-90BC-F65B-DB12-FEB9A4516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96B3A-DF9F-7F30-674C-63BA823CD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22EDF7-36F2-8DF6-A925-97C1348A6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D6B0D9-FC6B-2A6B-CB02-B89074BB4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137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0A351A-406C-DB58-A267-AFDCD863A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FA8540-6800-D9E0-88B6-0038CE44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DE38E-0E6E-9D6C-F4FE-F741A14F6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15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6CFD7-400F-5634-E028-A3AD9A27E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CBE7C-A791-C745-8EB8-BB0365785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AAAC22-0859-318B-2E5E-C4A1A1E9B4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F86C4-DE0A-144F-1CA2-E0873490B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016AB3-4A33-FF44-E3CD-902170E3F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D8F42-8B7D-857C-9E3A-FBA363600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6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82469-FFD1-76D4-F5A5-D18F2009C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A88D8C-DE2B-3C10-9984-984160B9DA4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8F001-84D5-49D5-DA57-02B96543E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0E88CE-58D4-D5E0-D4CB-3D8D3825A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F0730B-F877-7205-28E8-06E8F879D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BA488-7085-B2A0-8EB5-84E158825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478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B41C0-2B89-29A5-7BEE-42FBB2169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8C403F-41C5-7930-2243-002CF41520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A8DC-1F2B-48CB-08F3-96AD28FE7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C8B49-4EE2-E76C-EBF5-1ED9AE4D5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2B915-1C04-7B4A-93C5-EA73D4E7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37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95B472-2DD9-6D6B-700D-C426C71E23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287200-2C75-D8A3-1991-0DE8391E3A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C107E-93D4-581F-25B3-139F03F75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D11ED-BD28-9104-0E41-3611361D3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7B94D4-9F63-1888-16C4-209D378AE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785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VER">
    <p:bg>
      <p:bgPr>
        <a:solidFill>
          <a:srgbClr val="0B2B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731520" y="1524000"/>
            <a:ext cx="6096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7200" b="1" dirty="0">
                <a:solidFill>
                  <a:schemeClr val="bg1"/>
                </a:solidFill>
              </a:defRPr>
            </a:lvl1pPr>
          </a:lstStyle>
          <a:p>
            <a:pPr marL="0" indent="0" algn="l">
              <a:buNone/>
            </a:pP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1001406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">
    <p:bg>
      <p:bgPr>
        <a:solidFill>
          <a:srgbClr val="F1F5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4267" b="1" dirty="0">
                <a:solidFill>
                  <a:schemeClr val="tx2"/>
                </a:solidFill>
              </a:defRPr>
            </a:lvl1pPr>
          </a:lstStyle>
          <a:p>
            <a:pPr marL="0" indent="0" algn="l">
              <a:buNone/>
            </a:pPr>
            <a:endParaRPr lang="en-US" sz="4267" dirty="0"/>
          </a:p>
        </p:txBody>
      </p:sp>
      <p:sp>
        <p:nvSpPr>
          <p:cNvPr id="3" name="Text 0"/>
          <p:cNvSpPr/>
          <p:nvPr/>
        </p:nvSpPr>
        <p:spPr>
          <a:xfrm>
            <a:off x="609600" y="6339840"/>
            <a:ext cx="6096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33" dirty="0">
                <a:solidFill>
                  <a:schemeClr val="accent6"/>
                </a:solidFill>
              </a:rPr>
              <a:t>UWTSD  |  Hiring Manager Simulation</a:t>
            </a:r>
            <a:endParaRPr lang="en-US" sz="1333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40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ARK">
    <p:bg>
      <p:bgPr>
        <a:solidFill>
          <a:srgbClr val="0B2B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4267" b="1" dirty="0">
                <a:solidFill>
                  <a:schemeClr val="bg1"/>
                </a:solidFill>
              </a:defRPr>
            </a:lvl1pPr>
          </a:lstStyle>
          <a:p>
            <a:pPr marL="0" indent="0" algn="l">
              <a:buNone/>
            </a:pPr>
            <a:endParaRPr lang="en-US" sz="4267" dirty="0"/>
          </a:p>
        </p:txBody>
      </p:sp>
      <p:sp>
        <p:nvSpPr>
          <p:cNvPr id="3" name="Text 0"/>
          <p:cNvSpPr/>
          <p:nvPr/>
        </p:nvSpPr>
        <p:spPr>
          <a:xfrm>
            <a:off x="609600" y="6339840"/>
            <a:ext cx="6096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33" dirty="0">
                <a:solidFill>
                  <a:schemeClr val="accent5"/>
                </a:solidFill>
              </a:rPr>
              <a:t>UWTSD  |  Hiring Manager Simulation</a:t>
            </a:r>
            <a:endParaRPr lang="en-US" sz="1333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5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82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82A1E8-CD7B-6EDC-51E3-309E644D0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12349-38D5-898E-0A21-174741AA6E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5355B-2688-0BE3-2DA7-FC5AC40C63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45E0EC-9274-48ED-B5AD-9D48E3D1AEE6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D58C2-B146-992A-88A7-9123DA8CB9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0A28C-8CB8-FE84-7643-2F15D52898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E30D4D-47D1-481F-AB2D-83F2E79B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867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45/3313831.3376727" TargetMode="External"/><Relationship Id="rId3" Type="http://schemas.openxmlformats.org/officeDocument/2006/relationships/hyperlink" Target="https://siepr.stanford.edu/publications/working-paper/canaries-coal-mine-six-facts-about-recent-employment-effects-artificial" TargetMode="External"/><Relationship Id="rId7" Type="http://schemas.openxmlformats.org/officeDocument/2006/relationships/hyperlink" Target="https://www.hepi.ac.uk/reports/student-generative-ai-survey-2025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doi.org/10.1007/s11023-018-9482-5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doi.org/10.1111/j.1744-6570.1997.tb00709.x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7/0033-2909.124.2.262" TargetMode="External"/><Relationship Id="rId3" Type="http://schemas.openxmlformats.org/officeDocument/2006/relationships/hyperlink" Target="https://unesdoc.unesco.org/ark:/48223/pf0000386693" TargetMode="External"/><Relationship Id="rId7" Type="http://schemas.openxmlformats.org/officeDocument/2006/relationships/hyperlink" Target="https://doi.org/10.1037/apl000099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russellgroup.ac.uk/policy/policy-briefings/principles-use-generative-ai-tools-education" TargetMode="External"/><Relationship Id="rId5" Type="http://schemas.openxmlformats.org/officeDocument/2006/relationships/hyperlink" Target="https://www.qaa.ac.uk/docs/qaa/members/maintaining-quality-and-standards-in-the-chatgpt-era.pdf" TargetMode="External"/><Relationship Id="rId10" Type="http://schemas.openxmlformats.org/officeDocument/2006/relationships/hyperlink" Target="https://doi.org/10.1186/s41239-019-0171-0" TargetMode="External"/><Relationship Id="rId4" Type="http://schemas.openxmlformats.org/officeDocument/2006/relationships/hyperlink" Target="https://doi.org/10.1016/j.caeai.2021.100041" TargetMode="External"/><Relationship Id="rId9" Type="http://schemas.openxmlformats.org/officeDocument/2006/relationships/hyperlink" Target="https://www.hepi.ac.uk/reports/student-generative-ai-survey-202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31520" y="792480"/>
            <a:ext cx="6339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b="1" kern="0" spc="400" dirty="0">
                <a:solidFill>
                  <a:schemeClr val="accent3"/>
                </a:solidFill>
              </a:rPr>
              <a:t>UWTSD  |  HIRING MANAGER SIMULATION</a:t>
            </a:r>
            <a:endParaRPr lang="en-US" sz="1467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731520" y="1524000"/>
            <a:ext cx="6096000" cy="1219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Hiring Plan</a:t>
            </a:r>
          </a:p>
        </p:txBody>
      </p:sp>
      <p:sp>
        <p:nvSpPr>
          <p:cNvPr id="4" name="Text 2"/>
          <p:cNvSpPr txBox="1"/>
          <p:nvPr/>
        </p:nvSpPr>
        <p:spPr>
          <a:xfrm>
            <a:off x="731520" y="2865120"/>
            <a:ext cx="60960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3200" dirty="0">
                <a:solidFill>
                  <a:schemeClr val="accent5"/>
                </a:solidFill>
              </a:rPr>
              <a:t>Graduate AI Strategist at UWTSD</a:t>
            </a:r>
            <a:endParaRPr lang="en-US" sz="3200" dirty="0"/>
          </a:p>
        </p:txBody>
      </p:sp>
      <p:sp>
        <p:nvSpPr>
          <p:cNvPr id="5" name="Text 3"/>
          <p:cNvSpPr txBox="1"/>
          <p:nvPr/>
        </p:nvSpPr>
        <p:spPr>
          <a:xfrm>
            <a:off x="731520" y="3840480"/>
            <a:ext cx="4511040" cy="512064"/>
          </a:xfrm>
          <a:prstGeom prst="roundRect">
            <a:avLst>
              <a:gd name="adj" fmla="val 28571"/>
            </a:avLst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chemeClr val="bg1"/>
                </a:solidFill>
              </a:rPr>
              <a:t>Academic interview for HR processes</a:t>
            </a:r>
            <a:endParaRPr lang="en-US" sz="1733" dirty="0"/>
          </a:p>
        </p:txBody>
      </p:sp>
      <p:sp>
        <p:nvSpPr>
          <p:cNvPr id="6" name="Text 4"/>
          <p:cNvSpPr txBox="1"/>
          <p:nvPr/>
        </p:nvSpPr>
        <p:spPr>
          <a:xfrm>
            <a:off x="731520" y="4998720"/>
            <a:ext cx="63398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400"/>
              </a:spcAft>
            </a:pPr>
            <a:r>
              <a:rPr lang="en-US" sz="1733" b="1" dirty="0">
                <a:solidFill>
                  <a:schemeClr val="bg1"/>
                </a:solidFill>
              </a:rPr>
              <a:t>LCBB5012 Principles of Human Resource Management</a:t>
            </a:r>
            <a:endParaRPr lang="en-US" sz="1733" dirty="0"/>
          </a:p>
          <a:p>
            <a:pPr>
              <a:spcAft>
                <a:spcPts val="400"/>
              </a:spcAft>
            </a:pPr>
            <a:r>
              <a:rPr lang="en-US" sz="1733" dirty="0">
                <a:solidFill>
                  <a:schemeClr val="bg1"/>
                </a:solidFill>
              </a:rPr>
              <a:t>BA (Hons) Business Management</a:t>
            </a:r>
            <a:endParaRPr lang="en-US" sz="1733" dirty="0"/>
          </a:p>
          <a:p>
            <a:pPr>
              <a:spcAft>
                <a:spcPts val="400"/>
              </a:spcAft>
            </a:pPr>
            <a:r>
              <a:rPr lang="en-US" sz="1733" dirty="0">
                <a:solidFill>
                  <a:schemeClr val="bg1"/>
                </a:solidFill>
              </a:rPr>
              <a:t>Hajar Takidine  |  2312530</a:t>
            </a:r>
            <a:endParaRPr lang="en-US" sz="1733" dirty="0"/>
          </a:p>
        </p:txBody>
      </p:sp>
      <p:sp>
        <p:nvSpPr>
          <p:cNvPr id="7" name="Orbit ring"/>
          <p:cNvSpPr/>
          <p:nvPr/>
        </p:nvSpPr>
        <p:spPr>
          <a:xfrm>
            <a:off x="7559040" y="1524000"/>
            <a:ext cx="3779520" cy="3779520"/>
          </a:xfrm>
          <a:prstGeom prst="ellipse">
            <a:avLst/>
          </a:prstGeom>
          <a:ln w="254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8" name="Shape 6"/>
          <p:cNvSpPr/>
          <p:nvPr/>
        </p:nvSpPr>
        <p:spPr>
          <a:xfrm>
            <a:off x="9448800" y="1524000"/>
            <a:ext cx="0" cy="1889760"/>
          </a:xfrm>
          <a:prstGeom prst="line">
            <a:avLst/>
          </a:prstGeom>
          <a:noFill/>
          <a:ln w="254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9" name="Shape 7"/>
          <p:cNvSpPr/>
          <p:nvPr/>
        </p:nvSpPr>
        <p:spPr>
          <a:xfrm>
            <a:off x="9448800" y="3413760"/>
            <a:ext cx="1889760" cy="0"/>
          </a:xfrm>
          <a:prstGeom prst="line">
            <a:avLst/>
          </a:prstGeom>
          <a:noFill/>
          <a:ln w="254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Shape 8"/>
          <p:cNvSpPr/>
          <p:nvPr/>
        </p:nvSpPr>
        <p:spPr>
          <a:xfrm>
            <a:off x="9448800" y="3413760"/>
            <a:ext cx="0" cy="1889760"/>
          </a:xfrm>
          <a:prstGeom prst="line">
            <a:avLst/>
          </a:prstGeom>
          <a:noFill/>
          <a:ln w="254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1" name="Shape 9"/>
          <p:cNvSpPr/>
          <p:nvPr/>
        </p:nvSpPr>
        <p:spPr>
          <a:xfrm>
            <a:off x="7559040" y="3413760"/>
            <a:ext cx="1889760" cy="0"/>
          </a:xfrm>
          <a:prstGeom prst="line">
            <a:avLst/>
          </a:prstGeom>
          <a:noFill/>
          <a:ln w="254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" name="Shape 10"/>
          <p:cNvSpPr/>
          <p:nvPr/>
        </p:nvSpPr>
        <p:spPr>
          <a:xfrm>
            <a:off x="8595360" y="2560320"/>
            <a:ext cx="1706880" cy="1706880"/>
          </a:xfrm>
          <a:prstGeom prst="ellipse">
            <a:avLst/>
          </a:prstGeom>
          <a:solidFill>
            <a:schemeClr val="accent4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3" name="Graduate AI Strategist icon"/>
          <p:cNvSpPr/>
          <p:nvPr/>
        </p:nvSpPr>
        <p:spPr>
          <a:xfrm>
            <a:off x="8839200" y="2804160"/>
            <a:ext cx="1219200" cy="121920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4" name="Image 0" descr="Graduate AI Strategist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3108960"/>
            <a:ext cx="609600" cy="609600"/>
          </a:xfrm>
          <a:prstGeom prst="rect">
            <a:avLst/>
          </a:prstGeom>
        </p:spPr>
      </p:pic>
      <p:sp>
        <p:nvSpPr>
          <p:cNvPr id="15" name="AI icon"/>
          <p:cNvSpPr/>
          <p:nvPr/>
        </p:nvSpPr>
        <p:spPr>
          <a:xfrm>
            <a:off x="8961120" y="1036320"/>
            <a:ext cx="975360" cy="9753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6" name="Image 1" descr="AI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4960" y="1280160"/>
            <a:ext cx="487680" cy="487680"/>
          </a:xfrm>
          <a:prstGeom prst="rect">
            <a:avLst/>
          </a:prstGeom>
        </p:spPr>
      </p:pic>
      <p:sp>
        <p:nvSpPr>
          <p:cNvPr id="17" name="Ethics icon"/>
          <p:cNvSpPr/>
          <p:nvPr/>
        </p:nvSpPr>
        <p:spPr>
          <a:xfrm>
            <a:off x="10850880" y="2926080"/>
            <a:ext cx="975360" cy="9753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8" name="Image 2" descr="Ethics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94720" y="3169920"/>
            <a:ext cx="487680" cy="487680"/>
          </a:xfrm>
          <a:prstGeom prst="rect">
            <a:avLst/>
          </a:prstGeom>
        </p:spPr>
      </p:pic>
      <p:sp>
        <p:nvSpPr>
          <p:cNvPr id="19" name="Learning icon"/>
          <p:cNvSpPr/>
          <p:nvPr/>
        </p:nvSpPr>
        <p:spPr>
          <a:xfrm>
            <a:off x="8961120" y="4815840"/>
            <a:ext cx="975360" cy="9753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20" name="Image 3" descr="Learning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4960" y="5059680"/>
            <a:ext cx="487680" cy="487680"/>
          </a:xfrm>
          <a:prstGeom prst="rect">
            <a:avLst/>
          </a:prstGeom>
        </p:spPr>
      </p:pic>
      <p:sp>
        <p:nvSpPr>
          <p:cNvPr id="21" name="People icon"/>
          <p:cNvSpPr/>
          <p:nvPr/>
        </p:nvSpPr>
        <p:spPr>
          <a:xfrm>
            <a:off x="7071360" y="2926080"/>
            <a:ext cx="975360" cy="9753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22" name="Image 4" descr="People icon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15200" y="3169920"/>
            <a:ext cx="487680" cy="48768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Agenda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7193280" cy="755904"/>
          </a:xfrm>
          <a:prstGeom prst="roundRect">
            <a:avLst>
              <a:gd name="adj" fmla="val 1290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792480" y="1719072"/>
            <a:ext cx="487680" cy="48768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1</a:t>
            </a:r>
            <a:endParaRPr lang="en-US" sz="1867" dirty="0"/>
          </a:p>
        </p:txBody>
      </p:sp>
      <p:sp>
        <p:nvSpPr>
          <p:cNvPr id="5" name="Text 3"/>
          <p:cNvSpPr txBox="1"/>
          <p:nvPr/>
        </p:nvSpPr>
        <p:spPr>
          <a:xfrm>
            <a:off x="1524000" y="1670304"/>
            <a:ext cx="6096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b="1" dirty="0">
                <a:solidFill>
                  <a:schemeClr val="tx2"/>
                </a:solidFill>
              </a:rPr>
              <a:t>Context</a:t>
            </a:r>
            <a:endParaRPr lang="en-US" sz="2000" dirty="0"/>
          </a:p>
        </p:txBody>
      </p:sp>
      <p:sp>
        <p:nvSpPr>
          <p:cNvPr id="6" name="Text 4"/>
          <p:cNvSpPr txBox="1"/>
          <p:nvPr/>
        </p:nvSpPr>
        <p:spPr>
          <a:xfrm>
            <a:off x="1524000" y="2011680"/>
            <a:ext cx="60960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Why this role matters now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09600" y="2438400"/>
            <a:ext cx="7193280" cy="755904"/>
          </a:xfrm>
          <a:prstGeom prst="roundRect">
            <a:avLst>
              <a:gd name="adj" fmla="val 1290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 txBox="1"/>
          <p:nvPr/>
        </p:nvSpPr>
        <p:spPr>
          <a:xfrm>
            <a:off x="792480" y="2572512"/>
            <a:ext cx="487680" cy="48768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2</a:t>
            </a:r>
            <a:endParaRPr lang="en-US" sz="1867" dirty="0"/>
          </a:p>
        </p:txBody>
      </p:sp>
      <p:sp>
        <p:nvSpPr>
          <p:cNvPr id="9" name="Text 7"/>
          <p:cNvSpPr txBox="1"/>
          <p:nvPr/>
        </p:nvSpPr>
        <p:spPr>
          <a:xfrm>
            <a:off x="1524000" y="2523744"/>
            <a:ext cx="6096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b="1" dirty="0">
                <a:solidFill>
                  <a:schemeClr val="tx2"/>
                </a:solidFill>
              </a:rPr>
              <a:t>Job description and person specification</a:t>
            </a:r>
            <a:endParaRPr lang="en-US" sz="2000" dirty="0"/>
          </a:p>
        </p:txBody>
      </p:sp>
      <p:sp>
        <p:nvSpPr>
          <p:cNvPr id="10" name="Text 8"/>
          <p:cNvSpPr txBox="1"/>
          <p:nvPr/>
        </p:nvSpPr>
        <p:spPr>
          <a:xfrm>
            <a:off x="1524000" y="2865120"/>
            <a:ext cx="60960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What the role is and who fits it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09600" y="3291840"/>
            <a:ext cx="7193280" cy="755904"/>
          </a:xfrm>
          <a:prstGeom prst="roundRect">
            <a:avLst>
              <a:gd name="adj" fmla="val 1290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 txBox="1"/>
          <p:nvPr/>
        </p:nvSpPr>
        <p:spPr>
          <a:xfrm>
            <a:off x="792480" y="3425952"/>
            <a:ext cx="487680" cy="48768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3</a:t>
            </a:r>
            <a:endParaRPr lang="en-US" sz="1867" dirty="0"/>
          </a:p>
        </p:txBody>
      </p:sp>
      <p:sp>
        <p:nvSpPr>
          <p:cNvPr id="13" name="Text 11"/>
          <p:cNvSpPr txBox="1"/>
          <p:nvPr/>
        </p:nvSpPr>
        <p:spPr>
          <a:xfrm>
            <a:off x="1524000" y="3377184"/>
            <a:ext cx="6096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b="1" dirty="0">
                <a:solidFill>
                  <a:schemeClr val="tx2"/>
                </a:solidFill>
              </a:rPr>
              <a:t>Selection process and interview questions</a:t>
            </a:r>
            <a:endParaRPr lang="en-US" sz="2000" dirty="0"/>
          </a:p>
        </p:txBody>
      </p:sp>
      <p:sp>
        <p:nvSpPr>
          <p:cNvPr id="14" name="Text 12"/>
          <p:cNvSpPr txBox="1"/>
          <p:nvPr/>
        </p:nvSpPr>
        <p:spPr>
          <a:xfrm>
            <a:off x="1524000" y="3718560"/>
            <a:ext cx="60960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How we choose fairly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09600" y="4145280"/>
            <a:ext cx="7193280" cy="755904"/>
          </a:xfrm>
          <a:prstGeom prst="roundRect">
            <a:avLst>
              <a:gd name="adj" fmla="val 1290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 txBox="1"/>
          <p:nvPr/>
        </p:nvSpPr>
        <p:spPr>
          <a:xfrm>
            <a:off x="792480" y="4279392"/>
            <a:ext cx="487680" cy="48768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4</a:t>
            </a:r>
            <a:endParaRPr lang="en-US" sz="1867" dirty="0"/>
          </a:p>
        </p:txBody>
      </p:sp>
      <p:sp>
        <p:nvSpPr>
          <p:cNvPr id="17" name="Text 15"/>
          <p:cNvSpPr txBox="1"/>
          <p:nvPr/>
        </p:nvSpPr>
        <p:spPr>
          <a:xfrm>
            <a:off x="1524000" y="4230624"/>
            <a:ext cx="6096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b="1" dirty="0">
                <a:solidFill>
                  <a:schemeClr val="tx2"/>
                </a:solidFill>
              </a:rPr>
              <a:t>AI literacy training and institutional readiness</a:t>
            </a:r>
            <a:endParaRPr lang="en-US" sz="2000" dirty="0"/>
          </a:p>
        </p:txBody>
      </p:sp>
      <p:sp>
        <p:nvSpPr>
          <p:cNvPr id="18" name="Text 16"/>
          <p:cNvSpPr txBox="1"/>
          <p:nvPr/>
        </p:nvSpPr>
        <p:spPr>
          <a:xfrm>
            <a:off x="1524000" y="4572000"/>
            <a:ext cx="60960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Building student and staff capability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609600" y="4998720"/>
            <a:ext cx="7193280" cy="755904"/>
          </a:xfrm>
          <a:prstGeom prst="roundRect">
            <a:avLst>
              <a:gd name="adj" fmla="val 1290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 txBox="1"/>
          <p:nvPr/>
        </p:nvSpPr>
        <p:spPr>
          <a:xfrm>
            <a:off x="792480" y="5132832"/>
            <a:ext cx="487680" cy="48768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chemeClr val="bg1"/>
                </a:solidFill>
              </a:rPr>
              <a:t>5</a:t>
            </a:r>
            <a:endParaRPr lang="en-US" sz="1867" dirty="0"/>
          </a:p>
        </p:txBody>
      </p:sp>
      <p:sp>
        <p:nvSpPr>
          <p:cNvPr id="21" name="Text 19"/>
          <p:cNvSpPr txBox="1"/>
          <p:nvPr/>
        </p:nvSpPr>
        <p:spPr>
          <a:xfrm>
            <a:off x="1524000" y="5084064"/>
            <a:ext cx="6096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b="1" dirty="0">
                <a:solidFill>
                  <a:schemeClr val="tx2"/>
                </a:solidFill>
              </a:rPr>
              <a:t>Evaluation, risks and references</a:t>
            </a:r>
            <a:endParaRPr lang="en-US" sz="2000" dirty="0"/>
          </a:p>
        </p:txBody>
      </p:sp>
      <p:sp>
        <p:nvSpPr>
          <p:cNvPr id="22" name="Text 20"/>
          <p:cNvSpPr txBox="1"/>
          <p:nvPr/>
        </p:nvSpPr>
        <p:spPr>
          <a:xfrm>
            <a:off x="1524000" y="5425440"/>
            <a:ext cx="60960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Proving impact and staying critical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8168640" y="1584960"/>
            <a:ext cx="3413760" cy="4169664"/>
          </a:xfrm>
          <a:prstGeom prst="roundRect">
            <a:avLst>
              <a:gd name="adj" fmla="val 2857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4" name="Text 22"/>
          <p:cNvSpPr txBox="1"/>
          <p:nvPr/>
        </p:nvSpPr>
        <p:spPr>
          <a:xfrm>
            <a:off x="8473440" y="1828800"/>
            <a:ext cx="1097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5333" b="1" dirty="0">
                <a:solidFill>
                  <a:schemeClr val="accent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</a:t>
            </a:r>
            <a:endParaRPr lang="en-US" sz="5333" dirty="0"/>
          </a:p>
        </p:txBody>
      </p:sp>
      <p:sp>
        <p:nvSpPr>
          <p:cNvPr id="25" name="Text 23"/>
          <p:cNvSpPr txBox="1"/>
          <p:nvPr/>
        </p:nvSpPr>
        <p:spPr>
          <a:xfrm>
            <a:off x="9570720" y="1828800"/>
            <a:ext cx="1828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chemeClr val="bg1"/>
                </a:solidFill>
              </a:rPr>
              <a:t>minute panel interview</a:t>
            </a:r>
            <a:endParaRPr lang="en-US" sz="1733" dirty="0"/>
          </a:p>
        </p:txBody>
      </p:sp>
      <p:sp>
        <p:nvSpPr>
          <p:cNvPr id="26" name="Text 24"/>
          <p:cNvSpPr txBox="1"/>
          <p:nvPr/>
        </p:nvSpPr>
        <p:spPr>
          <a:xfrm>
            <a:off x="8473440" y="3108960"/>
            <a:ext cx="1097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5333" b="1" dirty="0">
                <a:solidFill>
                  <a:schemeClr val="accent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5333" dirty="0"/>
          </a:p>
        </p:txBody>
      </p:sp>
      <p:sp>
        <p:nvSpPr>
          <p:cNvPr id="27" name="Text 25"/>
          <p:cNvSpPr txBox="1"/>
          <p:nvPr/>
        </p:nvSpPr>
        <p:spPr>
          <a:xfrm>
            <a:off x="9570720" y="3108960"/>
            <a:ext cx="1828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chemeClr val="bg1"/>
                </a:solidFill>
              </a:rPr>
              <a:t>structured questions, same for every candidate</a:t>
            </a:r>
            <a:endParaRPr lang="en-US" sz="1733" dirty="0"/>
          </a:p>
        </p:txBody>
      </p:sp>
      <p:sp>
        <p:nvSpPr>
          <p:cNvPr id="28" name="Text 26"/>
          <p:cNvSpPr txBox="1"/>
          <p:nvPr/>
        </p:nvSpPr>
        <p:spPr>
          <a:xfrm>
            <a:off x="8473440" y="4389120"/>
            <a:ext cx="1097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5333" b="1" dirty="0">
                <a:solidFill>
                  <a:schemeClr val="accent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5333" dirty="0"/>
          </a:p>
        </p:txBody>
      </p:sp>
      <p:sp>
        <p:nvSpPr>
          <p:cNvPr id="29" name="Text 27"/>
          <p:cNvSpPr txBox="1"/>
          <p:nvPr/>
        </p:nvSpPr>
        <p:spPr>
          <a:xfrm>
            <a:off x="9570720" y="4389120"/>
            <a:ext cx="1828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chemeClr val="bg1"/>
                </a:solidFill>
              </a:rPr>
              <a:t>selection stages from advert to offer</a:t>
            </a:r>
            <a:endParaRPr lang="en-US" sz="1733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Why UWTSD needs this role</a:t>
            </a:r>
          </a:p>
        </p:txBody>
      </p:sp>
      <p:graphicFrame>
        <p:nvGraphicFramePr>
          <p:cNvPr id="3" name="Chart 0"/>
          <p:cNvGraphicFramePr/>
          <p:nvPr/>
        </p:nvGraphicFramePr>
        <p:xfrm>
          <a:off x="609600" y="1524000"/>
          <a:ext cx="5608320" cy="3657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 1"/>
          <p:cNvSpPr txBox="1"/>
          <p:nvPr/>
        </p:nvSpPr>
        <p:spPr>
          <a:xfrm>
            <a:off x="609600" y="5205984"/>
            <a:ext cx="560832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dirty="0">
                <a:solidFill>
                  <a:schemeClr val="accent6"/>
                </a:solidFill>
              </a:rPr>
              <a:t>Sources: Freeman (2025); Stephenson and Armstrong (2026).</a:t>
            </a:r>
            <a:endParaRPr lang="en-US" sz="1333" dirty="0"/>
          </a:p>
        </p:txBody>
      </p:sp>
      <p:sp>
        <p:nvSpPr>
          <p:cNvPr id="5" name="Shape 2"/>
          <p:cNvSpPr/>
          <p:nvPr/>
        </p:nvSpPr>
        <p:spPr>
          <a:xfrm>
            <a:off x="6583680" y="1524000"/>
            <a:ext cx="4998720" cy="1158240"/>
          </a:xfrm>
          <a:prstGeom prst="roundRect">
            <a:avLst>
              <a:gd name="adj" fmla="val 8421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Entry-level squeeze icon"/>
          <p:cNvSpPr/>
          <p:nvPr/>
        </p:nvSpPr>
        <p:spPr>
          <a:xfrm>
            <a:off x="6766560" y="182880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7" name="Image 0" descr="Entry-level squeeze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3720" y="1965960"/>
            <a:ext cx="274320" cy="274320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7498080" y="1621536"/>
            <a:ext cx="3962400" cy="999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Entry-level squeeze</a:t>
            </a:r>
            <a:endParaRPr lang="en-US" sz="1867" dirty="0"/>
          </a:p>
          <a:p>
            <a:r>
              <a:rPr lang="en-US" sz="1533" dirty="0"/>
              <a:t>22-25-year-olds in the most AI-exposed jobs saw a 13% relative fall in employment (Brynjolfsson, Chandar and Chen, 2025).</a:t>
            </a:r>
            <a:endParaRPr lang="en-US" sz="1867" dirty="0"/>
          </a:p>
        </p:txBody>
      </p:sp>
      <p:sp>
        <p:nvSpPr>
          <p:cNvPr id="9" name="Shape 5"/>
          <p:cNvSpPr/>
          <p:nvPr/>
        </p:nvSpPr>
        <p:spPr>
          <a:xfrm>
            <a:off x="6583680" y="2804160"/>
            <a:ext cx="4998720" cy="1158240"/>
          </a:xfrm>
          <a:prstGeom prst="roundRect">
            <a:avLst>
              <a:gd name="adj" fmla="val 8421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taff gap icon"/>
          <p:cNvSpPr/>
          <p:nvPr/>
        </p:nvSpPr>
        <p:spPr>
          <a:xfrm>
            <a:off x="6766560" y="310896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Staff gap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3720" y="3246120"/>
            <a:ext cx="274320" cy="274320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7498080" y="2901696"/>
            <a:ext cx="3962400" cy="999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Staff gap</a:t>
            </a:r>
            <a:endParaRPr lang="en-US" sz="1867" dirty="0"/>
          </a:p>
          <a:p>
            <a:r>
              <a:rPr lang="en-US" sz="1533" dirty="0"/>
              <a:t>Only 42% of students said staff were well equipped to work with AI in 2025 (Freeman, 2025).</a:t>
            </a:r>
            <a:endParaRPr lang="en-US" sz="1867" dirty="0"/>
          </a:p>
        </p:txBody>
      </p:sp>
      <p:sp>
        <p:nvSpPr>
          <p:cNvPr id="13" name="Shape 8"/>
          <p:cNvSpPr/>
          <p:nvPr/>
        </p:nvSpPr>
        <p:spPr>
          <a:xfrm>
            <a:off x="6583680" y="4084320"/>
            <a:ext cx="4998720" cy="1158240"/>
          </a:xfrm>
          <a:prstGeom prst="roundRect">
            <a:avLst>
              <a:gd name="adj" fmla="val 8421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4" name="Sector expectation icon"/>
          <p:cNvSpPr/>
          <p:nvPr/>
        </p:nvSpPr>
        <p:spPr>
          <a:xfrm>
            <a:off x="6766560" y="438912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5" name="Image 2" descr="Sector expectation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03720" y="4526280"/>
            <a:ext cx="274320" cy="274320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7498080" y="4181856"/>
            <a:ext cx="3962400" cy="999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Sector expectation</a:t>
            </a:r>
            <a:endParaRPr lang="en-US" sz="1867" dirty="0"/>
          </a:p>
          <a:p>
            <a:r>
              <a:rPr lang="en-US" sz="1533" dirty="0"/>
              <a:t>Russell Group (2023) universities commit to AI-literate students and staff, adapted assessment and equal access.</a:t>
            </a:r>
            <a:endParaRPr lang="en-US" sz="1867" dirty="0"/>
          </a:p>
        </p:txBody>
      </p:sp>
      <p:sp>
        <p:nvSpPr>
          <p:cNvPr id="17" name="Shape 11"/>
          <p:cNvSpPr/>
          <p:nvPr/>
        </p:nvSpPr>
        <p:spPr>
          <a:xfrm>
            <a:off x="609600" y="5547360"/>
            <a:ext cx="10972800" cy="609600"/>
          </a:xfrm>
          <a:prstGeom prst="roundRect">
            <a:avLst>
              <a:gd name="adj" fmla="val 16000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8" name="Text 12"/>
          <p:cNvSpPr txBox="1"/>
          <p:nvPr/>
        </p:nvSpPr>
        <p:spPr>
          <a:xfrm>
            <a:off x="853440" y="5547360"/>
            <a:ext cx="1048512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chemeClr val="accent3"/>
                </a:solidFill>
              </a:rPr>
              <a:t>Evidence gap: </a:t>
            </a:r>
            <a:r>
              <a:rPr lang="en-US" sz="1667" dirty="0">
                <a:solidFill>
                  <a:schemeClr val="bg1"/>
                </a:solidFill>
              </a:rPr>
              <a:t>AI-in-higher-education research gives little critical attention to ethics and risks (Zawacki-Richter et al., 2019).</a:t>
            </a:r>
            <a:endParaRPr lang="en-US" sz="1667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Job description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5730240" cy="4572000"/>
          </a:xfrm>
          <a:prstGeom prst="roundRect">
            <a:avLst>
              <a:gd name="adj" fmla="val 213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853440" y="1706880"/>
            <a:ext cx="52425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133" b="1" dirty="0">
                <a:solidFill>
                  <a:schemeClr val="tx2"/>
                </a:solidFill>
              </a:rPr>
              <a:t>Role details</a:t>
            </a:r>
            <a:endParaRPr lang="en-US" sz="2133" dirty="0"/>
          </a:p>
        </p:txBody>
      </p:sp>
      <p:sp>
        <p:nvSpPr>
          <p:cNvPr id="5" name="Text 3"/>
          <p:cNvSpPr txBox="1"/>
          <p:nvPr/>
        </p:nvSpPr>
        <p:spPr>
          <a:xfrm>
            <a:off x="853440" y="2255520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Title</a:t>
            </a:r>
            <a:endParaRPr lang="en-US" sz="1600" dirty="0"/>
          </a:p>
        </p:txBody>
      </p:sp>
      <p:sp>
        <p:nvSpPr>
          <p:cNvPr id="6" name="Text 4"/>
          <p:cNvSpPr txBox="1"/>
          <p:nvPr/>
        </p:nvSpPr>
        <p:spPr>
          <a:xfrm>
            <a:off x="2682240" y="2255520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Graduate AI Strategist</a:t>
            </a:r>
          </a:p>
        </p:txBody>
      </p:sp>
      <p:sp>
        <p:nvSpPr>
          <p:cNvPr id="7" name="Text 5"/>
          <p:cNvSpPr txBox="1"/>
          <p:nvPr/>
        </p:nvSpPr>
        <p:spPr>
          <a:xfrm>
            <a:off x="853440" y="2791968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Hours</a:t>
            </a:r>
            <a:endParaRPr lang="en-US" sz="1600" dirty="0"/>
          </a:p>
        </p:txBody>
      </p:sp>
      <p:sp>
        <p:nvSpPr>
          <p:cNvPr id="8" name="Text 6"/>
          <p:cNvSpPr txBox="1"/>
          <p:nvPr/>
        </p:nvSpPr>
        <p:spPr>
          <a:xfrm>
            <a:off x="2682240" y="2791968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37.5 per week, Mon-Fri</a:t>
            </a:r>
          </a:p>
        </p:txBody>
      </p:sp>
      <p:sp>
        <p:nvSpPr>
          <p:cNvPr id="9" name="Text 7"/>
          <p:cNvSpPr txBox="1"/>
          <p:nvPr/>
        </p:nvSpPr>
        <p:spPr>
          <a:xfrm>
            <a:off x="853440" y="3328416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Location</a:t>
            </a:r>
            <a:endParaRPr lang="en-US" sz="1600" dirty="0"/>
          </a:p>
        </p:txBody>
      </p:sp>
      <p:sp>
        <p:nvSpPr>
          <p:cNvPr id="10" name="Text 8"/>
          <p:cNvSpPr txBox="1"/>
          <p:nvPr/>
        </p:nvSpPr>
        <p:spPr>
          <a:xfrm>
            <a:off x="2682240" y="3328416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UWTSD Birmingham campus</a:t>
            </a:r>
          </a:p>
        </p:txBody>
      </p:sp>
      <p:sp>
        <p:nvSpPr>
          <p:cNvPr id="11" name="Text 9"/>
          <p:cNvSpPr txBox="1"/>
          <p:nvPr/>
        </p:nvSpPr>
        <p:spPr>
          <a:xfrm>
            <a:off x="853440" y="3864864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Work pattern</a:t>
            </a:r>
            <a:endParaRPr lang="en-US" sz="1600" dirty="0"/>
          </a:p>
        </p:txBody>
      </p:sp>
      <p:sp>
        <p:nvSpPr>
          <p:cNvPr id="12" name="Text 10"/>
          <p:cNvSpPr txBox="1"/>
          <p:nvPr/>
        </p:nvSpPr>
        <p:spPr>
          <a:xfrm>
            <a:off x="2682240" y="3864864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Hybrid: 3 days onsite, 2 remote</a:t>
            </a:r>
          </a:p>
        </p:txBody>
      </p:sp>
      <p:sp>
        <p:nvSpPr>
          <p:cNvPr id="13" name="Text 11"/>
          <p:cNvSpPr txBox="1"/>
          <p:nvPr/>
        </p:nvSpPr>
        <p:spPr>
          <a:xfrm>
            <a:off x="853440" y="4401312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Salary (indicative)</a:t>
            </a:r>
            <a:endParaRPr lang="en-US" sz="1600" dirty="0"/>
          </a:p>
        </p:txBody>
      </p:sp>
      <p:sp>
        <p:nvSpPr>
          <p:cNvPr id="14" name="Text 12"/>
          <p:cNvSpPr txBox="1"/>
          <p:nvPr/>
        </p:nvSpPr>
        <p:spPr>
          <a:xfrm>
            <a:off x="2682240" y="4401312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£45,000-48,000 p.a.</a:t>
            </a:r>
          </a:p>
        </p:txBody>
      </p:sp>
      <p:sp>
        <p:nvSpPr>
          <p:cNvPr id="15" name="Text 13"/>
          <p:cNvSpPr txBox="1"/>
          <p:nvPr/>
        </p:nvSpPr>
        <p:spPr>
          <a:xfrm>
            <a:off x="853440" y="4937760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Contract</a:t>
            </a:r>
            <a:endParaRPr lang="en-US" sz="1600" dirty="0"/>
          </a:p>
        </p:txBody>
      </p:sp>
      <p:sp>
        <p:nvSpPr>
          <p:cNvPr id="16" name="Text 14"/>
          <p:cNvSpPr txBox="1"/>
          <p:nvPr/>
        </p:nvSpPr>
        <p:spPr>
          <a:xfrm>
            <a:off x="2682240" y="4937760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Permanent, 6-month probation</a:t>
            </a:r>
          </a:p>
        </p:txBody>
      </p:sp>
      <p:sp>
        <p:nvSpPr>
          <p:cNvPr id="17" name="Text 15"/>
          <p:cNvSpPr txBox="1"/>
          <p:nvPr/>
        </p:nvSpPr>
        <p:spPr>
          <a:xfrm>
            <a:off x="853440" y="5474208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2"/>
                </a:solidFill>
              </a:rPr>
              <a:t>Reports to</a:t>
            </a:r>
            <a:endParaRPr lang="en-US" sz="1600" dirty="0"/>
          </a:p>
        </p:txBody>
      </p:sp>
      <p:sp>
        <p:nvSpPr>
          <p:cNvPr id="18" name="Text 16"/>
          <p:cNvSpPr txBox="1"/>
          <p:nvPr/>
        </p:nvSpPr>
        <p:spPr>
          <a:xfrm>
            <a:off x="2682240" y="5474208"/>
            <a:ext cx="353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Director of Digital Learning</a:t>
            </a:r>
          </a:p>
        </p:txBody>
      </p:sp>
      <p:sp>
        <p:nvSpPr>
          <p:cNvPr id="19" name="Shape 17"/>
          <p:cNvSpPr/>
          <p:nvPr/>
        </p:nvSpPr>
        <p:spPr>
          <a:xfrm>
            <a:off x="6583680" y="1584960"/>
            <a:ext cx="4998720" cy="1767840"/>
          </a:xfrm>
          <a:prstGeom prst="roundRect">
            <a:avLst>
              <a:gd name="adj" fmla="val 5517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 txBox="1"/>
          <p:nvPr/>
        </p:nvSpPr>
        <p:spPr>
          <a:xfrm>
            <a:off x="6888480" y="1767840"/>
            <a:ext cx="43891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b="1" kern="0" spc="400" dirty="0">
                <a:solidFill>
                  <a:schemeClr val="accent3"/>
                </a:solidFill>
              </a:rPr>
              <a:t>PURPOSE</a:t>
            </a:r>
            <a:endParaRPr lang="en-US" sz="1467" dirty="0"/>
          </a:p>
        </p:txBody>
      </p:sp>
      <p:sp>
        <p:nvSpPr>
          <p:cNvPr id="21" name="Text 19"/>
          <p:cNvSpPr txBox="1"/>
          <p:nvPr/>
        </p:nvSpPr>
        <p:spPr>
          <a:xfrm>
            <a:off x="6888480" y="2133600"/>
            <a:ext cx="43891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533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Lead responsible AI literacy for students in 2026-27</a:t>
            </a:r>
            <a:endParaRPr lang="en-US" sz="2533" dirty="0"/>
          </a:p>
        </p:txBody>
      </p:sp>
      <p:sp>
        <p:nvSpPr>
          <p:cNvPr id="22" name="Shape 20"/>
          <p:cNvSpPr/>
          <p:nvPr/>
        </p:nvSpPr>
        <p:spPr>
          <a:xfrm>
            <a:off x="6583680" y="3535680"/>
            <a:ext cx="4998720" cy="2621280"/>
          </a:xfrm>
          <a:prstGeom prst="roundRect">
            <a:avLst>
              <a:gd name="adj" fmla="val 3721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3" name="Text 21"/>
          <p:cNvSpPr txBox="1"/>
          <p:nvPr/>
        </p:nvSpPr>
        <p:spPr>
          <a:xfrm>
            <a:off x="6827520" y="3657600"/>
            <a:ext cx="4511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867" b="1" dirty="0">
                <a:solidFill>
                  <a:schemeClr val="tx2"/>
                </a:solidFill>
              </a:rPr>
              <a:t>Conditions</a:t>
            </a:r>
            <a:endParaRPr lang="en-US" sz="1867" dirty="0"/>
          </a:p>
        </p:txBody>
      </p:sp>
      <p:sp>
        <p:nvSpPr>
          <p:cNvPr id="24" name="Text 22"/>
          <p:cNvSpPr txBox="1"/>
          <p:nvPr/>
        </p:nvSpPr>
        <p:spPr>
          <a:xfrm>
            <a:off x="6827520" y="4084320"/>
            <a:ext cx="4572000" cy="1584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00" dirty="0"/>
              <a:t>Benefits: pension, annual leave, CPD funding (confirm with HR)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00" dirty="0"/>
              <a:t>Apply: CV and cover letter via the online portal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00" dirty="0"/>
              <a:t>Equal opportunities: applications welcome from all backgrounds (Equality Act 2010)</a:t>
            </a:r>
            <a:endParaRPr lang="en-US" sz="1867" dirty="0"/>
          </a:p>
        </p:txBody>
      </p:sp>
      <p:sp>
        <p:nvSpPr>
          <p:cNvPr id="25" name="Text 23"/>
          <p:cNvSpPr txBox="1"/>
          <p:nvPr/>
        </p:nvSpPr>
        <p:spPr>
          <a:xfrm>
            <a:off x="6827520" y="5730240"/>
            <a:ext cx="4572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i="1" dirty="0">
                <a:solidFill>
                  <a:schemeClr val="accent6"/>
                </a:solidFill>
              </a:rPr>
              <a:t>Format follows standard job analysis practice (Armstrong and Taylor, 2020).</a:t>
            </a:r>
            <a:endParaRPr lang="en-US" sz="1333" dirty="0"/>
          </a:p>
        </p:txBody>
      </p:sp>
      <p:sp>
        <p:nvSpPr>
          <p:cNvPr id="2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Key duties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3499104" cy="4084320"/>
          </a:xfrm>
          <a:prstGeom prst="roundRect">
            <a:avLst>
              <a:gd name="adj" fmla="val 2787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Strategy icon"/>
          <p:cNvSpPr/>
          <p:nvPr/>
        </p:nvSpPr>
        <p:spPr>
          <a:xfrm>
            <a:off x="853440" y="1767840"/>
            <a:ext cx="670560" cy="6705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5" name="Image 0" descr="Strategy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080" y="1935480"/>
            <a:ext cx="335280" cy="335280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853440" y="2560320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Strategy</a:t>
            </a:r>
            <a:endParaRPr lang="en-US" sz="2267" dirty="0"/>
          </a:p>
        </p:txBody>
      </p:sp>
      <p:sp>
        <p:nvSpPr>
          <p:cNvPr id="7" name="Text 4"/>
          <p:cNvSpPr txBox="1"/>
          <p:nvPr/>
        </p:nvSpPr>
        <p:spPr>
          <a:xfrm>
            <a:off x="853440" y="3048000"/>
            <a:ext cx="3048000" cy="1950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Develop the 2026-27 student AI literacy and ethics strategy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Create guidance on referencing and declaring AI use</a:t>
            </a:r>
            <a:endParaRPr lang="en-US" sz="1867" dirty="0"/>
          </a:p>
        </p:txBody>
      </p:sp>
      <p:sp>
        <p:nvSpPr>
          <p:cNvPr id="8" name="Text 5"/>
          <p:cNvSpPr txBox="1"/>
          <p:nvPr/>
        </p:nvSpPr>
        <p:spPr>
          <a:xfrm>
            <a:off x="853440" y="5120640"/>
            <a:ext cx="3011424" cy="365760"/>
          </a:xfrm>
          <a:prstGeom prst="roundRect">
            <a:avLst>
              <a:gd name="adj" fmla="val 4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tx2"/>
                </a:solidFill>
              </a:rPr>
              <a:t>Workforce planning</a:t>
            </a:r>
            <a:endParaRPr lang="en-US" sz="1467" dirty="0"/>
          </a:p>
        </p:txBody>
      </p:sp>
      <p:sp>
        <p:nvSpPr>
          <p:cNvPr id="9" name="Shape 6"/>
          <p:cNvSpPr/>
          <p:nvPr/>
        </p:nvSpPr>
        <p:spPr>
          <a:xfrm>
            <a:off x="4346448" y="1584960"/>
            <a:ext cx="3499104" cy="4084320"/>
          </a:xfrm>
          <a:prstGeom prst="roundRect">
            <a:avLst>
              <a:gd name="adj" fmla="val 2787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Train and advise icon"/>
          <p:cNvSpPr/>
          <p:nvPr/>
        </p:nvSpPr>
        <p:spPr>
          <a:xfrm>
            <a:off x="4590288" y="1767840"/>
            <a:ext cx="670560" cy="6705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Train and advise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928" y="1935480"/>
            <a:ext cx="335280" cy="335280"/>
          </a:xfrm>
          <a:prstGeom prst="rect">
            <a:avLst/>
          </a:prstGeom>
        </p:spPr>
      </p:pic>
      <p:sp>
        <p:nvSpPr>
          <p:cNvPr id="12" name="Text 8"/>
          <p:cNvSpPr txBox="1"/>
          <p:nvPr/>
        </p:nvSpPr>
        <p:spPr>
          <a:xfrm>
            <a:off x="4590288" y="2560320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Train and advise</a:t>
            </a:r>
            <a:endParaRPr lang="en-US" sz="2267" dirty="0"/>
          </a:p>
        </p:txBody>
      </p:sp>
      <p:sp>
        <p:nvSpPr>
          <p:cNvPr id="13" name="Text 9"/>
          <p:cNvSpPr txBox="1"/>
          <p:nvPr/>
        </p:nvSpPr>
        <p:spPr>
          <a:xfrm>
            <a:off x="4590288" y="3048000"/>
            <a:ext cx="3048000" cy="1950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Design and deliver training with learner developers, library and careers teams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Advise academics on AI in teaching and assessment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Support staff upskilling and institutional readiness</a:t>
            </a:r>
            <a:endParaRPr lang="en-US" sz="1867" dirty="0"/>
          </a:p>
        </p:txBody>
      </p:sp>
      <p:sp>
        <p:nvSpPr>
          <p:cNvPr id="14" name="Text 10"/>
          <p:cNvSpPr txBox="1"/>
          <p:nvPr/>
        </p:nvSpPr>
        <p:spPr>
          <a:xfrm>
            <a:off x="4590288" y="5120640"/>
            <a:ext cx="3011424" cy="365760"/>
          </a:xfrm>
          <a:prstGeom prst="roundRect">
            <a:avLst>
              <a:gd name="adj" fmla="val 4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tx2"/>
                </a:solidFill>
              </a:rPr>
              <a:t>Learning and development</a:t>
            </a:r>
            <a:endParaRPr lang="en-US" sz="1467" dirty="0"/>
          </a:p>
        </p:txBody>
      </p:sp>
      <p:sp>
        <p:nvSpPr>
          <p:cNvPr id="15" name="Shape 11"/>
          <p:cNvSpPr/>
          <p:nvPr/>
        </p:nvSpPr>
        <p:spPr>
          <a:xfrm>
            <a:off x="8083296" y="1584960"/>
            <a:ext cx="3499104" cy="4084320"/>
          </a:xfrm>
          <a:prstGeom prst="roundRect">
            <a:avLst>
              <a:gd name="adj" fmla="val 2787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Govern and measure icon"/>
          <p:cNvSpPr/>
          <p:nvPr/>
        </p:nvSpPr>
        <p:spPr>
          <a:xfrm>
            <a:off x="8327136" y="1767840"/>
            <a:ext cx="670560" cy="6705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7" name="Image 2" descr="Govern and measure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4776" y="1935480"/>
            <a:ext cx="335280" cy="335280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8327136" y="2560320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Govern and measure</a:t>
            </a:r>
            <a:endParaRPr lang="en-US" sz="2267" dirty="0"/>
          </a:p>
        </p:txBody>
      </p:sp>
      <p:sp>
        <p:nvSpPr>
          <p:cNvPr id="19" name="Text 14"/>
          <p:cNvSpPr txBox="1"/>
          <p:nvPr/>
        </p:nvSpPr>
        <p:spPr>
          <a:xfrm>
            <a:off x="8327136" y="3048000"/>
            <a:ext cx="3048000" cy="1950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Monitor sector policy and academic integrity risks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667" dirty="0"/>
              <a:t>Measure impact and report to senior management</a:t>
            </a:r>
            <a:endParaRPr lang="en-US" sz="1867" dirty="0"/>
          </a:p>
        </p:txBody>
      </p:sp>
      <p:sp>
        <p:nvSpPr>
          <p:cNvPr id="20" name="Text 15"/>
          <p:cNvSpPr txBox="1"/>
          <p:nvPr/>
        </p:nvSpPr>
        <p:spPr>
          <a:xfrm>
            <a:off x="8327136" y="5120640"/>
            <a:ext cx="3011424" cy="365760"/>
          </a:xfrm>
          <a:prstGeom prst="roundRect">
            <a:avLst>
              <a:gd name="adj" fmla="val 4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tx2"/>
                </a:solidFill>
              </a:rPr>
              <a:t>Performance management</a:t>
            </a:r>
            <a:endParaRPr lang="en-US" sz="1467" dirty="0"/>
          </a:p>
        </p:txBody>
      </p:sp>
      <p:sp>
        <p:nvSpPr>
          <p:cNvPr id="21" name="Text 16"/>
          <p:cNvSpPr txBox="1"/>
          <p:nvPr/>
        </p:nvSpPr>
        <p:spPr>
          <a:xfrm>
            <a:off x="609600" y="5827776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i="1" dirty="0">
                <a:solidFill>
                  <a:schemeClr val="accent6"/>
                </a:solidFill>
              </a:rPr>
              <a:t>Each duty is measurable, so it can be tracked through performance management. Chips show the HR function each duty serves.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Person specification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5364480" cy="3779520"/>
          </a:xfrm>
          <a:prstGeom prst="roundRect">
            <a:avLst>
              <a:gd name="adj" fmla="val 2581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853440" y="1682496"/>
            <a:ext cx="36576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67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Essential</a:t>
            </a:r>
            <a:endParaRPr lang="en-US" sz="2267" dirty="0"/>
          </a:p>
        </p:txBody>
      </p:sp>
      <p:sp>
        <p:nvSpPr>
          <p:cNvPr id="5" name="Text 3"/>
          <p:cNvSpPr txBox="1"/>
          <p:nvPr/>
        </p:nvSpPr>
        <p:spPr>
          <a:xfrm>
            <a:off x="853440" y="22189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Degree (2:1 or above) in business, education, computing or data</a:t>
            </a:r>
          </a:p>
        </p:txBody>
      </p:sp>
      <p:sp>
        <p:nvSpPr>
          <p:cNvPr id="6" name="Text 4"/>
          <p:cNvSpPr txBox="1"/>
          <p:nvPr/>
        </p:nvSpPr>
        <p:spPr>
          <a:xfrm>
            <a:off x="4632960" y="23408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Form</a:t>
            </a:r>
            <a:endParaRPr lang="en-US" sz="1467" dirty="0"/>
          </a:p>
        </p:txBody>
      </p:sp>
      <p:sp>
        <p:nvSpPr>
          <p:cNvPr id="7" name="Text 5"/>
          <p:cNvSpPr txBox="1"/>
          <p:nvPr/>
        </p:nvSpPr>
        <p:spPr>
          <a:xfrm>
            <a:off x="853440" y="28285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Understanding of generative and agentic AI and its limits</a:t>
            </a:r>
          </a:p>
        </p:txBody>
      </p:sp>
      <p:sp>
        <p:nvSpPr>
          <p:cNvPr id="8" name="Text 6"/>
          <p:cNvSpPr txBox="1"/>
          <p:nvPr/>
        </p:nvSpPr>
        <p:spPr>
          <a:xfrm>
            <a:off x="4632960" y="29504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Interview</a:t>
            </a:r>
            <a:endParaRPr lang="en-US" sz="1467" dirty="0"/>
          </a:p>
        </p:txBody>
      </p:sp>
      <p:sp>
        <p:nvSpPr>
          <p:cNvPr id="9" name="Text 7"/>
          <p:cNvSpPr txBox="1"/>
          <p:nvPr/>
        </p:nvSpPr>
        <p:spPr>
          <a:xfrm>
            <a:off x="853440" y="34381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Knowledge of AI ethics, bias and academic integrity</a:t>
            </a:r>
          </a:p>
        </p:txBody>
      </p:sp>
      <p:sp>
        <p:nvSpPr>
          <p:cNvPr id="10" name="Text 8"/>
          <p:cNvSpPr txBox="1"/>
          <p:nvPr/>
        </p:nvSpPr>
        <p:spPr>
          <a:xfrm>
            <a:off x="4632960" y="35600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Interview</a:t>
            </a:r>
            <a:endParaRPr lang="en-US" sz="1467" dirty="0"/>
          </a:p>
        </p:txBody>
      </p:sp>
      <p:sp>
        <p:nvSpPr>
          <p:cNvPr id="11" name="Text 9"/>
          <p:cNvSpPr txBox="1"/>
          <p:nvPr/>
        </p:nvSpPr>
        <p:spPr>
          <a:xfrm>
            <a:off x="853440" y="40477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Clear communication and training skills</a:t>
            </a:r>
          </a:p>
        </p:txBody>
      </p:sp>
      <p:sp>
        <p:nvSpPr>
          <p:cNvPr id="12" name="Text 10"/>
          <p:cNvSpPr txBox="1"/>
          <p:nvPr/>
        </p:nvSpPr>
        <p:spPr>
          <a:xfrm>
            <a:off x="4632960" y="41696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Interview</a:t>
            </a:r>
            <a:endParaRPr lang="en-US" sz="1467" dirty="0"/>
          </a:p>
        </p:txBody>
      </p:sp>
      <p:sp>
        <p:nvSpPr>
          <p:cNvPr id="13" name="Text 11"/>
          <p:cNvSpPr txBox="1"/>
          <p:nvPr/>
        </p:nvSpPr>
        <p:spPr>
          <a:xfrm>
            <a:off x="853440" y="46573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Critical thinking and problem solving</a:t>
            </a:r>
          </a:p>
        </p:txBody>
      </p:sp>
      <p:sp>
        <p:nvSpPr>
          <p:cNvPr id="14" name="Text 12"/>
          <p:cNvSpPr txBox="1"/>
          <p:nvPr/>
        </p:nvSpPr>
        <p:spPr>
          <a:xfrm>
            <a:off x="4632960" y="47792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Interview</a:t>
            </a:r>
            <a:endParaRPr lang="en-US" sz="1467" dirty="0"/>
          </a:p>
        </p:txBody>
      </p:sp>
      <p:sp>
        <p:nvSpPr>
          <p:cNvPr id="15" name="Shape 13"/>
          <p:cNvSpPr/>
          <p:nvPr/>
        </p:nvSpPr>
        <p:spPr>
          <a:xfrm>
            <a:off x="6217920" y="1584960"/>
            <a:ext cx="5364480" cy="3779520"/>
          </a:xfrm>
          <a:prstGeom prst="roundRect">
            <a:avLst>
              <a:gd name="adj" fmla="val 2581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 txBox="1"/>
          <p:nvPr/>
        </p:nvSpPr>
        <p:spPr>
          <a:xfrm>
            <a:off x="6461760" y="1682496"/>
            <a:ext cx="36576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67" b="1" dirty="0">
                <a:solidFill>
                  <a:schemeClr val="accent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Desirable</a:t>
            </a:r>
            <a:endParaRPr lang="en-US" sz="2267" dirty="0"/>
          </a:p>
        </p:txBody>
      </p:sp>
      <p:sp>
        <p:nvSpPr>
          <p:cNvPr id="17" name="Text 15"/>
          <p:cNvSpPr txBox="1"/>
          <p:nvPr/>
        </p:nvSpPr>
        <p:spPr>
          <a:xfrm>
            <a:off x="6461760" y="22189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Experience in higher education or learner development</a:t>
            </a:r>
          </a:p>
        </p:txBody>
      </p:sp>
      <p:sp>
        <p:nvSpPr>
          <p:cNvPr id="18" name="Text 16"/>
          <p:cNvSpPr txBox="1"/>
          <p:nvPr/>
        </p:nvSpPr>
        <p:spPr>
          <a:xfrm>
            <a:off x="10241280" y="23408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Form</a:t>
            </a:r>
            <a:endParaRPr lang="en-US" sz="1467" dirty="0"/>
          </a:p>
        </p:txBody>
      </p:sp>
      <p:sp>
        <p:nvSpPr>
          <p:cNvPr id="19" name="Text 17"/>
          <p:cNvSpPr txBox="1"/>
          <p:nvPr/>
        </p:nvSpPr>
        <p:spPr>
          <a:xfrm>
            <a:off x="6461760" y="28285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Relevant AI or data certification</a:t>
            </a:r>
          </a:p>
        </p:txBody>
      </p:sp>
      <p:sp>
        <p:nvSpPr>
          <p:cNvPr id="20" name="Text 18"/>
          <p:cNvSpPr txBox="1"/>
          <p:nvPr/>
        </p:nvSpPr>
        <p:spPr>
          <a:xfrm>
            <a:off x="10241280" y="29504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Form</a:t>
            </a:r>
            <a:endParaRPr lang="en-US" sz="1467" dirty="0"/>
          </a:p>
        </p:txBody>
      </p:sp>
      <p:sp>
        <p:nvSpPr>
          <p:cNvPr id="21" name="Text 19"/>
          <p:cNvSpPr txBox="1"/>
          <p:nvPr/>
        </p:nvSpPr>
        <p:spPr>
          <a:xfrm>
            <a:off x="6461760" y="34381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Project or change management experience</a:t>
            </a:r>
          </a:p>
        </p:txBody>
      </p:sp>
      <p:sp>
        <p:nvSpPr>
          <p:cNvPr id="22" name="Text 20"/>
          <p:cNvSpPr txBox="1"/>
          <p:nvPr/>
        </p:nvSpPr>
        <p:spPr>
          <a:xfrm>
            <a:off x="10241280" y="35600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Form</a:t>
            </a:r>
            <a:endParaRPr lang="en-US" sz="1467" dirty="0"/>
          </a:p>
        </p:txBody>
      </p:sp>
      <p:sp>
        <p:nvSpPr>
          <p:cNvPr id="23" name="Text 21"/>
          <p:cNvSpPr txBox="1"/>
          <p:nvPr/>
        </p:nvSpPr>
        <p:spPr>
          <a:xfrm>
            <a:off x="6461760" y="40477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Welsh language skills</a:t>
            </a:r>
          </a:p>
        </p:txBody>
      </p:sp>
      <p:sp>
        <p:nvSpPr>
          <p:cNvPr id="24" name="Text 22"/>
          <p:cNvSpPr txBox="1"/>
          <p:nvPr/>
        </p:nvSpPr>
        <p:spPr>
          <a:xfrm>
            <a:off x="10241280" y="41696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Form</a:t>
            </a:r>
            <a:endParaRPr lang="en-US" sz="1467" dirty="0"/>
          </a:p>
        </p:txBody>
      </p:sp>
      <p:sp>
        <p:nvSpPr>
          <p:cNvPr id="25" name="Text 23"/>
          <p:cNvSpPr txBox="1"/>
          <p:nvPr/>
        </p:nvSpPr>
        <p:spPr>
          <a:xfrm>
            <a:off x="6461760" y="4657344"/>
            <a:ext cx="359664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dirty="0"/>
              <a:t>Innovative mindset: curious, adaptable, collaborative</a:t>
            </a:r>
          </a:p>
        </p:txBody>
      </p:sp>
      <p:sp>
        <p:nvSpPr>
          <p:cNvPr id="26" name="Text 24"/>
          <p:cNvSpPr txBox="1"/>
          <p:nvPr/>
        </p:nvSpPr>
        <p:spPr>
          <a:xfrm>
            <a:off x="10241280" y="4779264"/>
            <a:ext cx="1097280" cy="316992"/>
          </a:xfrm>
          <a:prstGeom prst="roundRect">
            <a:avLst>
              <a:gd name="adj" fmla="val 46154"/>
            </a:avLst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chemeClr val="bg1"/>
                </a:solidFill>
              </a:rPr>
              <a:t>Interview</a:t>
            </a:r>
            <a:endParaRPr lang="en-US" sz="1467" dirty="0"/>
          </a:p>
        </p:txBody>
      </p:sp>
      <p:sp>
        <p:nvSpPr>
          <p:cNvPr id="27" name="Shape 25"/>
          <p:cNvSpPr/>
          <p:nvPr/>
        </p:nvSpPr>
        <p:spPr>
          <a:xfrm>
            <a:off x="609600" y="5486400"/>
            <a:ext cx="10972800" cy="670560"/>
          </a:xfrm>
          <a:prstGeom prst="roundRect">
            <a:avLst>
              <a:gd name="adj" fmla="val 14545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8" name="Text 26"/>
          <p:cNvSpPr txBox="1"/>
          <p:nvPr/>
        </p:nvSpPr>
        <p:spPr>
          <a:xfrm>
            <a:off x="853440" y="5486400"/>
            <a:ext cx="1048512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accent3"/>
                </a:solidFill>
              </a:rPr>
              <a:t>Form</a:t>
            </a:r>
            <a:r>
              <a:rPr lang="en-US" sz="1600" dirty="0">
                <a:solidFill>
                  <a:schemeClr val="bg1"/>
                </a:solidFill>
              </a:rPr>
              <a:t> = application and shortlisting.  </a:t>
            </a:r>
            <a:r>
              <a:rPr lang="en-US" sz="1600" b="1" dirty="0">
                <a:solidFill>
                  <a:schemeClr val="accent3"/>
                </a:solidFill>
              </a:rPr>
              <a:t>Interview</a:t>
            </a:r>
            <a:r>
              <a:rPr lang="en-US" sz="1600" dirty="0">
                <a:solidFill>
                  <a:schemeClr val="bg1"/>
                </a:solidFill>
              </a:rPr>
              <a:t> = structured interview.  Criteria are job-related and non-discriminatory (Equality Act 2010; Armstrong and Taylor, 2020).</a:t>
            </a:r>
            <a:endParaRPr lang="en-US" sz="16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Selection process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2560320" cy="335280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829056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1</a:t>
            </a:r>
            <a:endParaRPr lang="en-US" sz="2133" dirty="0"/>
          </a:p>
        </p:txBody>
      </p:sp>
      <p:sp>
        <p:nvSpPr>
          <p:cNvPr id="5" name="Text 3"/>
          <p:cNvSpPr txBox="1"/>
          <p:nvPr/>
        </p:nvSpPr>
        <p:spPr>
          <a:xfrm>
            <a:off x="829056" y="2499360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Advertise</a:t>
            </a:r>
            <a:endParaRPr lang="en-US" sz="2267" dirty="0"/>
          </a:p>
        </p:txBody>
      </p:sp>
      <p:sp>
        <p:nvSpPr>
          <p:cNvPr id="6" name="Text 4"/>
          <p:cNvSpPr txBox="1"/>
          <p:nvPr/>
        </p:nvSpPr>
        <p:spPr>
          <a:xfrm>
            <a:off x="829056" y="2950464"/>
            <a:ext cx="2170176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67" dirty="0"/>
              <a:t>Publish the job description and person specification.</a:t>
            </a:r>
          </a:p>
        </p:txBody>
      </p:sp>
      <p:sp>
        <p:nvSpPr>
          <p:cNvPr id="7" name="Text 5"/>
          <p:cNvSpPr txBox="1"/>
          <p:nvPr/>
        </p:nvSpPr>
        <p:spPr>
          <a:xfrm>
            <a:off x="829056" y="4023360"/>
            <a:ext cx="219456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267" dirty="0">
                <a:solidFill>
                  <a:schemeClr val="accent2"/>
                </a:solidFill>
              </a:rPr>
              <a:t>SAFEGUARD</a:t>
            </a:r>
            <a:endParaRPr lang="en-US" sz="1333" dirty="0"/>
          </a:p>
        </p:txBody>
      </p:sp>
      <p:sp>
        <p:nvSpPr>
          <p:cNvPr id="8" name="Text 6"/>
          <p:cNvSpPr txBox="1"/>
          <p:nvPr/>
        </p:nvSpPr>
        <p:spPr>
          <a:xfrm>
            <a:off x="829056" y="4291584"/>
            <a:ext cx="217017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Accessible portal, plain-language criteria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3413760" y="1584960"/>
            <a:ext cx="2560320" cy="335280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 txBox="1"/>
          <p:nvPr/>
        </p:nvSpPr>
        <p:spPr>
          <a:xfrm>
            <a:off x="3633216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2</a:t>
            </a:r>
            <a:endParaRPr lang="en-US" sz="2133" dirty="0"/>
          </a:p>
        </p:txBody>
      </p:sp>
      <p:sp>
        <p:nvSpPr>
          <p:cNvPr id="11" name="Text 9"/>
          <p:cNvSpPr txBox="1"/>
          <p:nvPr/>
        </p:nvSpPr>
        <p:spPr>
          <a:xfrm>
            <a:off x="3633216" y="2499360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Shortlist</a:t>
            </a:r>
            <a:endParaRPr lang="en-US" sz="2267" dirty="0"/>
          </a:p>
        </p:txBody>
      </p:sp>
      <p:sp>
        <p:nvSpPr>
          <p:cNvPr id="12" name="Text 10"/>
          <p:cNvSpPr txBox="1"/>
          <p:nvPr/>
        </p:nvSpPr>
        <p:spPr>
          <a:xfrm>
            <a:off x="3633216" y="2950464"/>
            <a:ext cx="2170176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67" dirty="0"/>
              <a:t>Score applications against essential and desirable criteria.</a:t>
            </a:r>
          </a:p>
        </p:txBody>
      </p:sp>
      <p:sp>
        <p:nvSpPr>
          <p:cNvPr id="13" name="Text 11"/>
          <p:cNvSpPr txBox="1"/>
          <p:nvPr/>
        </p:nvSpPr>
        <p:spPr>
          <a:xfrm>
            <a:off x="3633216" y="4023360"/>
            <a:ext cx="219456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267" dirty="0">
                <a:solidFill>
                  <a:schemeClr val="accent2"/>
                </a:solidFill>
              </a:rPr>
              <a:t>SAFEGUARD</a:t>
            </a:r>
            <a:endParaRPr lang="en-US" sz="1333" dirty="0"/>
          </a:p>
        </p:txBody>
      </p:sp>
      <p:sp>
        <p:nvSpPr>
          <p:cNvPr id="14" name="Text 12"/>
          <p:cNvSpPr txBox="1"/>
          <p:nvPr/>
        </p:nvSpPr>
        <p:spPr>
          <a:xfrm>
            <a:off x="3633216" y="4291584"/>
            <a:ext cx="217017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Two independent scorers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217920" y="1584960"/>
            <a:ext cx="2560320" cy="335280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 txBox="1"/>
          <p:nvPr/>
        </p:nvSpPr>
        <p:spPr>
          <a:xfrm>
            <a:off x="6437376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3</a:t>
            </a:r>
            <a:endParaRPr lang="en-US" sz="2133" dirty="0"/>
          </a:p>
        </p:txBody>
      </p:sp>
      <p:sp>
        <p:nvSpPr>
          <p:cNvPr id="17" name="Text 15"/>
          <p:cNvSpPr txBox="1"/>
          <p:nvPr/>
        </p:nvSpPr>
        <p:spPr>
          <a:xfrm>
            <a:off x="6437376" y="2499360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Interview</a:t>
            </a:r>
            <a:endParaRPr lang="en-US" sz="2267" dirty="0"/>
          </a:p>
        </p:txBody>
      </p:sp>
      <p:sp>
        <p:nvSpPr>
          <p:cNvPr id="18" name="Text 16"/>
          <p:cNvSpPr txBox="1"/>
          <p:nvPr/>
        </p:nvSpPr>
        <p:spPr>
          <a:xfrm>
            <a:off x="6437376" y="2950464"/>
            <a:ext cx="2170176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67" dirty="0"/>
              <a:t>Panel asks the same core questions and scores each answer.</a:t>
            </a:r>
          </a:p>
        </p:txBody>
      </p:sp>
      <p:sp>
        <p:nvSpPr>
          <p:cNvPr id="19" name="Text 17"/>
          <p:cNvSpPr txBox="1"/>
          <p:nvPr/>
        </p:nvSpPr>
        <p:spPr>
          <a:xfrm>
            <a:off x="6437376" y="4023360"/>
            <a:ext cx="219456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267" dirty="0">
                <a:solidFill>
                  <a:schemeClr val="accent2"/>
                </a:solidFill>
              </a:rPr>
              <a:t>SAFEGUARD</a:t>
            </a:r>
            <a:endParaRPr lang="en-US" sz="1333" dirty="0"/>
          </a:p>
        </p:txBody>
      </p:sp>
      <p:sp>
        <p:nvSpPr>
          <p:cNvPr id="20" name="Text 18"/>
          <p:cNvSpPr txBox="1"/>
          <p:nvPr/>
        </p:nvSpPr>
        <p:spPr>
          <a:xfrm>
            <a:off x="6437376" y="4291584"/>
            <a:ext cx="217017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Trained panel, anchored 1-5 scale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9022080" y="1584960"/>
            <a:ext cx="2560320" cy="335280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2" name="Text 20"/>
          <p:cNvSpPr txBox="1"/>
          <p:nvPr/>
        </p:nvSpPr>
        <p:spPr>
          <a:xfrm>
            <a:off x="9241536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4</a:t>
            </a:r>
            <a:endParaRPr lang="en-US" sz="2133" dirty="0"/>
          </a:p>
        </p:txBody>
      </p:sp>
      <p:sp>
        <p:nvSpPr>
          <p:cNvPr id="23" name="Text 21"/>
          <p:cNvSpPr txBox="1"/>
          <p:nvPr/>
        </p:nvSpPr>
        <p:spPr>
          <a:xfrm>
            <a:off x="9241536" y="2499360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Decide</a:t>
            </a:r>
            <a:endParaRPr lang="en-US" sz="2267" dirty="0"/>
          </a:p>
        </p:txBody>
      </p:sp>
      <p:sp>
        <p:nvSpPr>
          <p:cNvPr id="24" name="Text 22"/>
          <p:cNvSpPr txBox="1"/>
          <p:nvPr/>
        </p:nvSpPr>
        <p:spPr>
          <a:xfrm>
            <a:off x="9241536" y="2950464"/>
            <a:ext cx="2170176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67" dirty="0"/>
              <a:t>Compare scores, check references, make an offer.</a:t>
            </a:r>
          </a:p>
        </p:txBody>
      </p:sp>
      <p:sp>
        <p:nvSpPr>
          <p:cNvPr id="25" name="Text 23"/>
          <p:cNvSpPr txBox="1"/>
          <p:nvPr/>
        </p:nvSpPr>
        <p:spPr>
          <a:xfrm>
            <a:off x="9241536" y="4023360"/>
            <a:ext cx="219456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267" dirty="0">
                <a:solidFill>
                  <a:schemeClr val="accent2"/>
                </a:solidFill>
              </a:rPr>
              <a:t>SAFEGUARD</a:t>
            </a:r>
            <a:endParaRPr lang="en-US" sz="1333" dirty="0"/>
          </a:p>
        </p:txBody>
      </p:sp>
      <p:sp>
        <p:nvSpPr>
          <p:cNvPr id="26" name="Text 24"/>
          <p:cNvSpPr txBox="1"/>
          <p:nvPr/>
        </p:nvSpPr>
        <p:spPr>
          <a:xfrm>
            <a:off x="9241536" y="4291584"/>
            <a:ext cx="217017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dirty="0">
                <a:solidFill>
                  <a:schemeClr val="accent6"/>
                </a:solidFill>
              </a:rPr>
              <a:t>Record the rationale for each decision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09600" y="5120640"/>
            <a:ext cx="10972800" cy="1036320"/>
          </a:xfrm>
          <a:prstGeom prst="roundRect">
            <a:avLst>
              <a:gd name="adj" fmla="val 9412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8" name="Text 26"/>
          <p:cNvSpPr txBox="1"/>
          <p:nvPr/>
        </p:nvSpPr>
        <p:spPr>
          <a:xfrm>
            <a:off x="853440" y="5120640"/>
            <a:ext cx="1048512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accent3"/>
                </a:solidFill>
              </a:rPr>
              <a:t>Why structured?  </a:t>
            </a:r>
            <a:r>
              <a:rPr lang="en-US" sz="1733" dirty="0">
                <a:solidFill>
                  <a:schemeClr val="bg1"/>
                </a:solidFill>
              </a:rPr>
              <a:t>Structured interviews predict job performance better than unstructured ones (Schmidt and Hunter, 1998; Campion, Palmer and Campion, 1997; Sackett et al., 2022), though no single method is enough on its own.</a:t>
            </a:r>
            <a:endParaRPr lang="en-US" sz="1733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Interview questions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5364480" cy="1280160"/>
          </a:xfrm>
          <a:prstGeom prst="roundRect">
            <a:avLst>
              <a:gd name="adj" fmla="val 7619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792480" y="1767840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1</a:t>
            </a:r>
            <a:endParaRPr lang="en-US" sz="2000" dirty="0"/>
          </a:p>
        </p:txBody>
      </p:sp>
      <p:sp>
        <p:nvSpPr>
          <p:cNvPr id="5" name="Text 3"/>
          <p:cNvSpPr txBox="1"/>
          <p:nvPr/>
        </p:nvSpPr>
        <p:spPr>
          <a:xfrm>
            <a:off x="1524000" y="1706880"/>
            <a:ext cx="4267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tx2"/>
                </a:solidFill>
              </a:rPr>
              <a:t>Why this role, and how will AI change graduate work?</a:t>
            </a:r>
            <a:endParaRPr lang="en-US" sz="1867" dirty="0"/>
          </a:p>
        </p:txBody>
      </p:sp>
      <p:sp>
        <p:nvSpPr>
          <p:cNvPr id="6" name="Text 4"/>
          <p:cNvSpPr txBox="1"/>
          <p:nvPr/>
        </p:nvSpPr>
        <p:spPr>
          <a:xfrm>
            <a:off x="1524000" y="2462784"/>
            <a:ext cx="1316736" cy="29260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00" b="1" dirty="0">
                <a:solidFill>
                  <a:schemeClr val="tx2"/>
                </a:solidFill>
              </a:rPr>
              <a:t>Motivation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6217920" y="1584960"/>
            <a:ext cx="5364480" cy="1280160"/>
          </a:xfrm>
          <a:prstGeom prst="roundRect">
            <a:avLst>
              <a:gd name="adj" fmla="val 7619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 txBox="1"/>
          <p:nvPr/>
        </p:nvSpPr>
        <p:spPr>
          <a:xfrm>
            <a:off x="6400800" y="1767840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2</a:t>
            </a:r>
            <a:endParaRPr lang="en-US" sz="2000" dirty="0"/>
          </a:p>
        </p:txBody>
      </p:sp>
      <p:sp>
        <p:nvSpPr>
          <p:cNvPr id="9" name="Text 7"/>
          <p:cNvSpPr txBox="1"/>
          <p:nvPr/>
        </p:nvSpPr>
        <p:spPr>
          <a:xfrm>
            <a:off x="7132320" y="1706880"/>
            <a:ext cx="4267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tx2"/>
                </a:solidFill>
              </a:rPr>
              <a:t>How would you define responsible, ethical AI use for students?</a:t>
            </a:r>
            <a:endParaRPr lang="en-US" sz="1867" dirty="0"/>
          </a:p>
        </p:txBody>
      </p:sp>
      <p:sp>
        <p:nvSpPr>
          <p:cNvPr id="10" name="Text 8"/>
          <p:cNvSpPr txBox="1"/>
          <p:nvPr/>
        </p:nvSpPr>
        <p:spPr>
          <a:xfrm>
            <a:off x="7132321" y="2462784"/>
            <a:ext cx="3057753" cy="29260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00" b="1" dirty="0">
                <a:solidFill>
                  <a:schemeClr val="tx2"/>
                </a:solidFill>
              </a:rPr>
              <a:t>Ethics  |  Floridi et al., 2018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609600" y="2999232"/>
            <a:ext cx="5364480" cy="1280160"/>
          </a:xfrm>
          <a:prstGeom prst="roundRect">
            <a:avLst>
              <a:gd name="adj" fmla="val 7619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 txBox="1"/>
          <p:nvPr/>
        </p:nvSpPr>
        <p:spPr>
          <a:xfrm>
            <a:off x="792480" y="3182112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3</a:t>
            </a:r>
            <a:endParaRPr lang="en-US" sz="2000" dirty="0"/>
          </a:p>
        </p:txBody>
      </p:sp>
      <p:sp>
        <p:nvSpPr>
          <p:cNvPr id="13" name="Text 11"/>
          <p:cNvSpPr txBox="1"/>
          <p:nvPr/>
        </p:nvSpPr>
        <p:spPr>
          <a:xfrm>
            <a:off x="1524000" y="3121152"/>
            <a:ext cx="4267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tx2"/>
                </a:solidFill>
              </a:rPr>
              <a:t>How would you design AI literacy training for 2026-27?</a:t>
            </a:r>
            <a:endParaRPr lang="en-US" sz="1867" dirty="0"/>
          </a:p>
        </p:txBody>
      </p:sp>
      <p:sp>
        <p:nvSpPr>
          <p:cNvPr id="14" name="Text 12"/>
          <p:cNvSpPr txBox="1"/>
          <p:nvPr/>
        </p:nvSpPr>
        <p:spPr>
          <a:xfrm>
            <a:off x="1524000" y="3877056"/>
            <a:ext cx="3389376" cy="29260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00" b="1" dirty="0">
                <a:solidFill>
                  <a:schemeClr val="tx2"/>
                </a:solidFill>
              </a:rPr>
              <a:t>Training  |  Long and Magerko, 2020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217920" y="2999232"/>
            <a:ext cx="5364480" cy="1280160"/>
          </a:xfrm>
          <a:prstGeom prst="roundRect">
            <a:avLst>
              <a:gd name="adj" fmla="val 7619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 txBox="1"/>
          <p:nvPr/>
        </p:nvSpPr>
        <p:spPr>
          <a:xfrm>
            <a:off x="6400800" y="3182112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4</a:t>
            </a:r>
            <a:endParaRPr lang="en-US" sz="2000" dirty="0"/>
          </a:p>
        </p:txBody>
      </p:sp>
      <p:sp>
        <p:nvSpPr>
          <p:cNvPr id="17" name="Text 15"/>
          <p:cNvSpPr txBox="1"/>
          <p:nvPr/>
        </p:nvSpPr>
        <p:spPr>
          <a:xfrm>
            <a:off x="7132320" y="3121152"/>
            <a:ext cx="4267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tx2"/>
                </a:solidFill>
              </a:rPr>
              <a:t>How would you work with academics, library and careers staff?</a:t>
            </a:r>
            <a:endParaRPr lang="en-US" sz="1867" dirty="0"/>
          </a:p>
        </p:txBody>
      </p:sp>
      <p:sp>
        <p:nvSpPr>
          <p:cNvPr id="18" name="Text 16"/>
          <p:cNvSpPr txBox="1"/>
          <p:nvPr/>
        </p:nvSpPr>
        <p:spPr>
          <a:xfrm>
            <a:off x="7132320" y="3877056"/>
            <a:ext cx="1565453" cy="29260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00" b="1" dirty="0">
                <a:solidFill>
                  <a:schemeClr val="tx2"/>
                </a:solidFill>
              </a:rPr>
              <a:t>Collaboration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09600" y="4413504"/>
            <a:ext cx="5364480" cy="1280160"/>
          </a:xfrm>
          <a:prstGeom prst="roundRect">
            <a:avLst>
              <a:gd name="adj" fmla="val 7619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 txBox="1"/>
          <p:nvPr/>
        </p:nvSpPr>
        <p:spPr>
          <a:xfrm>
            <a:off x="792480" y="4596384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5</a:t>
            </a:r>
            <a:endParaRPr lang="en-US" sz="2000" dirty="0"/>
          </a:p>
        </p:txBody>
      </p:sp>
      <p:sp>
        <p:nvSpPr>
          <p:cNvPr id="21" name="Text 19"/>
          <p:cNvSpPr txBox="1"/>
          <p:nvPr/>
        </p:nvSpPr>
        <p:spPr>
          <a:xfrm>
            <a:off x="1524000" y="4535424"/>
            <a:ext cx="4267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tx2"/>
                </a:solidFill>
              </a:rPr>
              <a:t>Describe a time you introduced an innovative idea.</a:t>
            </a:r>
            <a:endParaRPr lang="en-US" sz="1867" dirty="0"/>
          </a:p>
        </p:txBody>
      </p:sp>
      <p:sp>
        <p:nvSpPr>
          <p:cNvPr id="22" name="Text 20"/>
          <p:cNvSpPr txBox="1"/>
          <p:nvPr/>
        </p:nvSpPr>
        <p:spPr>
          <a:xfrm>
            <a:off x="1524000" y="5291328"/>
            <a:ext cx="1316736" cy="29260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00" b="1" dirty="0">
                <a:solidFill>
                  <a:schemeClr val="tx2"/>
                </a:solidFill>
              </a:rPr>
              <a:t>Innovation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6217920" y="4413504"/>
            <a:ext cx="5364480" cy="1280160"/>
          </a:xfrm>
          <a:prstGeom prst="roundRect">
            <a:avLst>
              <a:gd name="adj" fmla="val 7619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4" name="Text 22"/>
          <p:cNvSpPr txBox="1"/>
          <p:nvPr/>
        </p:nvSpPr>
        <p:spPr>
          <a:xfrm>
            <a:off x="6400800" y="4596384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6</a:t>
            </a:r>
            <a:endParaRPr lang="en-US" sz="2000" dirty="0"/>
          </a:p>
        </p:txBody>
      </p:sp>
      <p:sp>
        <p:nvSpPr>
          <p:cNvPr id="25" name="Text 23"/>
          <p:cNvSpPr txBox="1"/>
          <p:nvPr/>
        </p:nvSpPr>
        <p:spPr>
          <a:xfrm>
            <a:off x="7132320" y="4535424"/>
            <a:ext cx="4267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tx2"/>
                </a:solidFill>
              </a:rPr>
              <a:t>How would you measure whether your strategy is working?</a:t>
            </a:r>
            <a:endParaRPr lang="en-US" sz="1867" dirty="0"/>
          </a:p>
        </p:txBody>
      </p:sp>
      <p:sp>
        <p:nvSpPr>
          <p:cNvPr id="26" name="Text 24"/>
          <p:cNvSpPr txBox="1"/>
          <p:nvPr/>
        </p:nvSpPr>
        <p:spPr>
          <a:xfrm>
            <a:off x="7132320" y="5291328"/>
            <a:ext cx="4267200" cy="29260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00" b="1" dirty="0">
                <a:solidFill>
                  <a:schemeClr val="tx2"/>
                </a:solidFill>
              </a:rPr>
              <a:t>Evaluation  |  Kirkpatrick and Kirkpatrick, 2006</a:t>
            </a:r>
            <a:endParaRPr lang="en-US" sz="1400" dirty="0"/>
          </a:p>
        </p:txBody>
      </p:sp>
      <p:sp>
        <p:nvSpPr>
          <p:cNvPr id="27" name="Text 25"/>
          <p:cNvSpPr txBox="1"/>
          <p:nvPr/>
        </p:nvSpPr>
        <p:spPr>
          <a:xfrm>
            <a:off x="609600" y="5852160"/>
            <a:ext cx="109728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i="1" dirty="0">
                <a:solidFill>
                  <a:schemeClr val="accent6"/>
                </a:solidFill>
              </a:rPr>
              <a:t>Follow-up probes: Why? How? At what cost?</a:t>
            </a:r>
            <a:endParaRPr lang="en-US" sz="1600" dirty="0"/>
          </a:p>
        </p:txBody>
      </p:sp>
      <p:sp>
        <p:nvSpPr>
          <p:cNvPr id="2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Building AI literacy</a:t>
            </a:r>
          </a:p>
        </p:txBody>
      </p:sp>
      <p:sp>
        <p:nvSpPr>
          <p:cNvPr id="3" name="Text 1"/>
          <p:cNvSpPr txBox="1"/>
          <p:nvPr/>
        </p:nvSpPr>
        <p:spPr>
          <a:xfrm>
            <a:off x="609600" y="1402080"/>
            <a:ext cx="1097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733" i="1" dirty="0">
                <a:solidFill>
                  <a:schemeClr val="accent6"/>
                </a:solidFill>
              </a:rPr>
              <a:t>Built on AI literacy competencies (Long and Magerko, 2020; Ng et al., 2021), an ethical framework (Floridi et al., 2018) and sector guidance (Miao and Holmes, 2023; QAA, 2023).</a:t>
            </a:r>
            <a:endParaRPr lang="en-US" sz="1733" dirty="0"/>
          </a:p>
        </p:txBody>
      </p:sp>
      <p:sp>
        <p:nvSpPr>
          <p:cNvPr id="4" name="Shape 2"/>
          <p:cNvSpPr/>
          <p:nvPr/>
        </p:nvSpPr>
        <p:spPr>
          <a:xfrm>
            <a:off x="609600" y="2194560"/>
            <a:ext cx="3535680" cy="2682240"/>
          </a:xfrm>
          <a:prstGeom prst="roundRect">
            <a:avLst>
              <a:gd name="adj" fmla="val 3636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 txBox="1"/>
          <p:nvPr/>
        </p:nvSpPr>
        <p:spPr>
          <a:xfrm>
            <a:off x="853440" y="2340864"/>
            <a:ext cx="304800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1"/>
                </a:solidFill>
              </a:rPr>
              <a:t>PHASE 1</a:t>
            </a:r>
            <a:endParaRPr lang="en-US" sz="1333" dirty="0"/>
          </a:p>
        </p:txBody>
      </p:sp>
      <p:sp>
        <p:nvSpPr>
          <p:cNvPr id="6" name="Text 4"/>
          <p:cNvSpPr txBox="1"/>
          <p:nvPr/>
        </p:nvSpPr>
        <p:spPr>
          <a:xfrm>
            <a:off x="853440" y="2621280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Foundations</a:t>
            </a:r>
            <a:endParaRPr lang="en-US" sz="2267" dirty="0"/>
          </a:p>
        </p:txBody>
      </p:sp>
      <p:sp>
        <p:nvSpPr>
          <p:cNvPr id="7" name="Text 5"/>
          <p:cNvSpPr txBox="1"/>
          <p:nvPr/>
        </p:nvSpPr>
        <p:spPr>
          <a:xfrm>
            <a:off x="853440" y="3169920"/>
            <a:ext cx="3108960" cy="176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Induction module on what AI is and is not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Prompting and critical evaluation of outputs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Spotting bias and errors</a:t>
            </a:r>
            <a:endParaRPr lang="en-US" sz="1867" dirty="0"/>
          </a:p>
        </p:txBody>
      </p:sp>
      <p:sp>
        <p:nvSpPr>
          <p:cNvPr id="8" name="Shape 6"/>
          <p:cNvSpPr/>
          <p:nvPr/>
        </p:nvSpPr>
        <p:spPr>
          <a:xfrm>
            <a:off x="4328160" y="2194560"/>
            <a:ext cx="3535680" cy="2682240"/>
          </a:xfrm>
          <a:prstGeom prst="roundRect">
            <a:avLst>
              <a:gd name="adj" fmla="val 3636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 txBox="1"/>
          <p:nvPr/>
        </p:nvSpPr>
        <p:spPr>
          <a:xfrm>
            <a:off x="4572000" y="2340864"/>
            <a:ext cx="304800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1"/>
                </a:solidFill>
              </a:rPr>
              <a:t>PHASE 2</a:t>
            </a:r>
            <a:endParaRPr lang="en-US" sz="1333" dirty="0"/>
          </a:p>
        </p:txBody>
      </p:sp>
      <p:sp>
        <p:nvSpPr>
          <p:cNvPr id="10" name="Text 8"/>
          <p:cNvSpPr txBox="1"/>
          <p:nvPr/>
        </p:nvSpPr>
        <p:spPr>
          <a:xfrm>
            <a:off x="4572000" y="2621280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Ethics and integrity</a:t>
            </a:r>
            <a:endParaRPr lang="en-US" sz="2267" dirty="0"/>
          </a:p>
        </p:txBody>
      </p:sp>
      <p:sp>
        <p:nvSpPr>
          <p:cNvPr id="11" name="Text 9"/>
          <p:cNvSpPr txBox="1"/>
          <p:nvPr/>
        </p:nvSpPr>
        <p:spPr>
          <a:xfrm>
            <a:off x="4572000" y="3169920"/>
            <a:ext cx="3108960" cy="176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Workshops on the five AI4People principles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Referencing and declaring AI use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Data privacy and copyright</a:t>
            </a:r>
            <a:endParaRPr lang="en-US" sz="1867" dirty="0"/>
          </a:p>
        </p:txBody>
      </p:sp>
      <p:sp>
        <p:nvSpPr>
          <p:cNvPr id="12" name="Shape 10"/>
          <p:cNvSpPr/>
          <p:nvPr/>
        </p:nvSpPr>
        <p:spPr>
          <a:xfrm>
            <a:off x="8046720" y="2194560"/>
            <a:ext cx="3535680" cy="2682240"/>
          </a:xfrm>
          <a:prstGeom prst="roundRect">
            <a:avLst>
              <a:gd name="adj" fmla="val 3636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3" name="Text 11"/>
          <p:cNvSpPr txBox="1"/>
          <p:nvPr/>
        </p:nvSpPr>
        <p:spPr>
          <a:xfrm>
            <a:off x="8290560" y="2340864"/>
            <a:ext cx="304800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1"/>
                </a:solidFill>
              </a:rPr>
              <a:t>PHASE 3</a:t>
            </a:r>
            <a:endParaRPr lang="en-US" sz="1333" dirty="0"/>
          </a:p>
        </p:txBody>
      </p:sp>
      <p:sp>
        <p:nvSpPr>
          <p:cNvPr id="14" name="Text 12"/>
          <p:cNvSpPr txBox="1"/>
          <p:nvPr/>
        </p:nvSpPr>
        <p:spPr>
          <a:xfrm>
            <a:off x="8290560" y="2621280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Applied skills</a:t>
            </a:r>
            <a:endParaRPr lang="en-US" sz="2267" dirty="0"/>
          </a:p>
        </p:txBody>
      </p:sp>
      <p:sp>
        <p:nvSpPr>
          <p:cNvPr id="15" name="Text 13"/>
          <p:cNvSpPr txBox="1"/>
          <p:nvPr/>
        </p:nvSpPr>
        <p:spPr>
          <a:xfrm>
            <a:off x="8290560" y="3169920"/>
            <a:ext cx="3108960" cy="176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Subject-specific AI clinics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Careers sessions on AI at work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Peer AI champions</a:t>
            </a:r>
            <a:endParaRPr lang="en-US" sz="1867" dirty="0"/>
          </a:p>
        </p:txBody>
      </p:sp>
      <p:sp>
        <p:nvSpPr>
          <p:cNvPr id="16" name="Text 14"/>
          <p:cNvSpPr txBox="1"/>
          <p:nvPr/>
        </p:nvSpPr>
        <p:spPr>
          <a:xfrm>
            <a:off x="609600" y="5486400"/>
            <a:ext cx="219456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chemeClr val="tx2"/>
                </a:solidFill>
              </a:rPr>
              <a:t>AI4People principles</a:t>
            </a:r>
            <a:endParaRPr lang="en-US" sz="1600" dirty="0"/>
          </a:p>
        </p:txBody>
      </p:sp>
      <p:sp>
        <p:nvSpPr>
          <p:cNvPr id="17" name="Text 15"/>
          <p:cNvSpPr txBox="1"/>
          <p:nvPr/>
        </p:nvSpPr>
        <p:spPr>
          <a:xfrm>
            <a:off x="2865120" y="5486400"/>
            <a:ext cx="1645920" cy="414528"/>
          </a:xfrm>
          <a:prstGeom prst="roundRect">
            <a:avLst>
              <a:gd name="adj" fmla="val 3529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Beneficence</a:t>
            </a:r>
            <a:endParaRPr lang="en-US" sz="1600" dirty="0"/>
          </a:p>
        </p:txBody>
      </p:sp>
      <p:sp>
        <p:nvSpPr>
          <p:cNvPr id="18" name="Text 16"/>
          <p:cNvSpPr txBox="1"/>
          <p:nvPr/>
        </p:nvSpPr>
        <p:spPr>
          <a:xfrm>
            <a:off x="4632960" y="5486400"/>
            <a:ext cx="1645920" cy="414528"/>
          </a:xfrm>
          <a:prstGeom prst="roundRect">
            <a:avLst>
              <a:gd name="adj" fmla="val 3529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Non-maleficence</a:t>
            </a:r>
            <a:endParaRPr lang="en-US" sz="1600" dirty="0"/>
          </a:p>
        </p:txBody>
      </p:sp>
      <p:sp>
        <p:nvSpPr>
          <p:cNvPr id="19" name="Text 17"/>
          <p:cNvSpPr txBox="1"/>
          <p:nvPr/>
        </p:nvSpPr>
        <p:spPr>
          <a:xfrm>
            <a:off x="6400800" y="5486400"/>
            <a:ext cx="1645920" cy="414528"/>
          </a:xfrm>
          <a:prstGeom prst="roundRect">
            <a:avLst>
              <a:gd name="adj" fmla="val 3529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Autonomy</a:t>
            </a:r>
            <a:endParaRPr lang="en-US" sz="1600" dirty="0"/>
          </a:p>
        </p:txBody>
      </p:sp>
      <p:sp>
        <p:nvSpPr>
          <p:cNvPr id="20" name="Text 18"/>
          <p:cNvSpPr txBox="1"/>
          <p:nvPr/>
        </p:nvSpPr>
        <p:spPr>
          <a:xfrm>
            <a:off x="8168640" y="5486400"/>
            <a:ext cx="1645920" cy="414528"/>
          </a:xfrm>
          <a:prstGeom prst="roundRect">
            <a:avLst>
              <a:gd name="adj" fmla="val 3529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Justice</a:t>
            </a:r>
            <a:endParaRPr lang="en-US" sz="1600" dirty="0"/>
          </a:p>
        </p:txBody>
      </p:sp>
      <p:sp>
        <p:nvSpPr>
          <p:cNvPr id="21" name="Text 19"/>
          <p:cNvSpPr txBox="1"/>
          <p:nvPr/>
        </p:nvSpPr>
        <p:spPr>
          <a:xfrm>
            <a:off x="9936480" y="5486400"/>
            <a:ext cx="1645920" cy="414528"/>
          </a:xfrm>
          <a:prstGeom prst="roundRect">
            <a:avLst>
              <a:gd name="adj" fmla="val 35294"/>
            </a:avLst>
          </a:prstGeom>
          <a:solidFill>
            <a:schemeClr val="accent2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Explicability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Institutional readiness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10972800" cy="1463040"/>
          </a:xfrm>
          <a:prstGeom prst="roundRect">
            <a:avLst>
              <a:gd name="adj" fmla="val 6667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914400" y="1584960"/>
            <a:ext cx="1584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5067" b="1" dirty="0">
                <a:solidFill>
                  <a:schemeClr val="accent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42%</a:t>
            </a:r>
            <a:endParaRPr lang="en-US" sz="5067" dirty="0"/>
          </a:p>
        </p:txBody>
      </p:sp>
      <p:sp>
        <p:nvSpPr>
          <p:cNvPr id="5" name="Text 3"/>
          <p:cNvSpPr txBox="1"/>
          <p:nvPr/>
        </p:nvSpPr>
        <p:spPr>
          <a:xfrm>
            <a:off x="2499360" y="1584960"/>
            <a:ext cx="34137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chemeClr val="bg1"/>
                </a:solidFill>
              </a:rPr>
              <a:t>of students said staff were well equipped to work with AI (Freeman, 2025)</a:t>
            </a:r>
            <a:endParaRPr lang="en-US" sz="1733" dirty="0"/>
          </a:p>
        </p:txBody>
      </p:sp>
      <p:sp>
        <p:nvSpPr>
          <p:cNvPr id="6" name="Text 4"/>
          <p:cNvSpPr txBox="1"/>
          <p:nvPr/>
        </p:nvSpPr>
        <p:spPr>
          <a:xfrm>
            <a:off x="6217920" y="1584960"/>
            <a:ext cx="1584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5067" b="1" dirty="0">
                <a:solidFill>
                  <a:schemeClr val="accent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48%</a:t>
            </a:r>
            <a:endParaRPr lang="en-US" sz="5067" dirty="0"/>
          </a:p>
        </p:txBody>
      </p:sp>
      <p:sp>
        <p:nvSpPr>
          <p:cNvPr id="7" name="Text 5"/>
          <p:cNvSpPr txBox="1"/>
          <p:nvPr/>
        </p:nvSpPr>
        <p:spPr>
          <a:xfrm>
            <a:off x="7802880" y="1584960"/>
            <a:ext cx="35966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chemeClr val="bg1"/>
                </a:solidFill>
              </a:rPr>
              <a:t>feel teaching staff help them build AI skills for their careers (Stephenson and Armstrong, 2026)</a:t>
            </a:r>
            <a:endParaRPr lang="en-US" sz="1733" dirty="0"/>
          </a:p>
        </p:txBody>
      </p:sp>
      <p:sp>
        <p:nvSpPr>
          <p:cNvPr id="8" name="Shape 6"/>
          <p:cNvSpPr/>
          <p:nvPr/>
        </p:nvSpPr>
        <p:spPr>
          <a:xfrm>
            <a:off x="609600" y="3291840"/>
            <a:ext cx="3535680" cy="256032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 txBox="1"/>
          <p:nvPr/>
        </p:nvSpPr>
        <p:spPr>
          <a:xfrm>
            <a:off x="853440" y="3438144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Academic staff</a:t>
            </a:r>
            <a:endParaRPr lang="en-US" sz="2267" dirty="0"/>
          </a:p>
        </p:txBody>
      </p:sp>
      <p:sp>
        <p:nvSpPr>
          <p:cNvPr id="10" name="Text 8"/>
          <p:cNvSpPr txBox="1"/>
          <p:nvPr/>
        </p:nvSpPr>
        <p:spPr>
          <a:xfrm>
            <a:off x="853440" y="3986784"/>
            <a:ext cx="31089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AI-aware assessment design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Module-level AI guidance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CPD and communities of practice</a:t>
            </a:r>
            <a:endParaRPr lang="en-US" sz="1867" dirty="0"/>
          </a:p>
        </p:txBody>
      </p:sp>
      <p:sp>
        <p:nvSpPr>
          <p:cNvPr id="11" name="Shape 9"/>
          <p:cNvSpPr/>
          <p:nvPr/>
        </p:nvSpPr>
        <p:spPr>
          <a:xfrm>
            <a:off x="4328160" y="3291840"/>
            <a:ext cx="3535680" cy="256032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 txBox="1"/>
          <p:nvPr/>
        </p:nvSpPr>
        <p:spPr>
          <a:xfrm>
            <a:off x="4572000" y="3438144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</a:t>
            </a:r>
            <a:endParaRPr lang="en-US" sz="2267" dirty="0"/>
          </a:p>
        </p:txBody>
      </p:sp>
      <p:sp>
        <p:nvSpPr>
          <p:cNvPr id="13" name="Text 11"/>
          <p:cNvSpPr txBox="1"/>
          <p:nvPr/>
        </p:nvSpPr>
        <p:spPr>
          <a:xfrm>
            <a:off x="4572000" y="3986784"/>
            <a:ext cx="31089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Institution-wide AI policy (Russell Group, 2023)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Budget for tools and training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Regular risk reviews (Zawacki-Richter et al., 2019)</a:t>
            </a:r>
            <a:endParaRPr lang="en-US" sz="1867" dirty="0"/>
          </a:p>
        </p:txBody>
      </p:sp>
      <p:sp>
        <p:nvSpPr>
          <p:cNvPr id="14" name="Shape 12"/>
          <p:cNvSpPr/>
          <p:nvPr/>
        </p:nvSpPr>
        <p:spPr>
          <a:xfrm>
            <a:off x="8046720" y="3291840"/>
            <a:ext cx="3535680" cy="256032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 txBox="1"/>
          <p:nvPr/>
        </p:nvSpPr>
        <p:spPr>
          <a:xfrm>
            <a:off x="8290560" y="3438144"/>
            <a:ext cx="30480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267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Support services</a:t>
            </a:r>
            <a:endParaRPr lang="en-US" sz="2267" dirty="0"/>
          </a:p>
        </p:txBody>
      </p:sp>
      <p:sp>
        <p:nvSpPr>
          <p:cNvPr id="16" name="Text 14"/>
          <p:cNvSpPr txBox="1"/>
          <p:nvPr/>
        </p:nvSpPr>
        <p:spPr>
          <a:xfrm>
            <a:off x="8290560" y="3986784"/>
            <a:ext cx="31089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Learner developers: study-skills guidance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Library: AI and information literacy</a:t>
            </a:r>
            <a:endParaRPr lang="en-US" sz="1867" dirty="0"/>
          </a:p>
          <a:p>
            <a:pPr marL="203195" indent="-203195">
              <a:spcAft>
                <a:spcPts val="533"/>
              </a:spcAft>
              <a:buSzPct val="100000"/>
              <a:buChar char="•"/>
            </a:pPr>
            <a:r>
              <a:rPr lang="en-US" sz="1733" dirty="0"/>
              <a:t>Careers: employability in an AI economy</a:t>
            </a:r>
            <a:endParaRPr lang="en-US" sz="1867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Evaluating the strategy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2560320" cy="298704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792480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1</a:t>
            </a:r>
            <a:endParaRPr lang="en-US" sz="2133" dirty="0"/>
          </a:p>
        </p:txBody>
      </p:sp>
      <p:sp>
        <p:nvSpPr>
          <p:cNvPr id="5" name="Text 3"/>
          <p:cNvSpPr txBox="1"/>
          <p:nvPr/>
        </p:nvSpPr>
        <p:spPr>
          <a:xfrm>
            <a:off x="1524000" y="1767840"/>
            <a:ext cx="15849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Reaction</a:t>
            </a:r>
            <a:endParaRPr lang="en-US" sz="2133" dirty="0"/>
          </a:p>
        </p:txBody>
      </p:sp>
      <p:sp>
        <p:nvSpPr>
          <p:cNvPr id="6" name="Text 4"/>
          <p:cNvSpPr txBox="1"/>
          <p:nvPr/>
        </p:nvSpPr>
        <p:spPr>
          <a:xfrm>
            <a:off x="829056" y="2621280"/>
            <a:ext cx="21945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Confidence surveys after each session</a:t>
            </a:r>
            <a:endParaRPr lang="en-US" sz="1867" dirty="0"/>
          </a:p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Student and staff feedback</a:t>
            </a:r>
            <a:endParaRPr lang="en-US" sz="1867" dirty="0"/>
          </a:p>
        </p:txBody>
      </p:sp>
      <p:sp>
        <p:nvSpPr>
          <p:cNvPr id="7" name="Shape 5"/>
          <p:cNvSpPr/>
          <p:nvPr/>
        </p:nvSpPr>
        <p:spPr>
          <a:xfrm>
            <a:off x="3413760" y="1584960"/>
            <a:ext cx="2560320" cy="298704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 txBox="1"/>
          <p:nvPr/>
        </p:nvSpPr>
        <p:spPr>
          <a:xfrm>
            <a:off x="3596640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2</a:t>
            </a:r>
            <a:endParaRPr lang="en-US" sz="2133" dirty="0"/>
          </a:p>
        </p:txBody>
      </p:sp>
      <p:sp>
        <p:nvSpPr>
          <p:cNvPr id="9" name="Text 7"/>
          <p:cNvSpPr txBox="1"/>
          <p:nvPr/>
        </p:nvSpPr>
        <p:spPr>
          <a:xfrm>
            <a:off x="4328160" y="1767840"/>
            <a:ext cx="15849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Learning</a:t>
            </a:r>
            <a:endParaRPr lang="en-US" sz="2133" dirty="0"/>
          </a:p>
        </p:txBody>
      </p:sp>
      <p:sp>
        <p:nvSpPr>
          <p:cNvPr id="10" name="Text 8"/>
          <p:cNvSpPr txBox="1"/>
          <p:nvPr/>
        </p:nvSpPr>
        <p:spPr>
          <a:xfrm>
            <a:off x="3633216" y="2621280"/>
            <a:ext cx="21945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Training completion rates</a:t>
            </a:r>
            <a:endParaRPr lang="en-US" sz="1867" dirty="0"/>
          </a:p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Pre and post skills self-assessment</a:t>
            </a:r>
            <a:endParaRPr lang="en-US" sz="1867" dirty="0"/>
          </a:p>
        </p:txBody>
      </p:sp>
      <p:sp>
        <p:nvSpPr>
          <p:cNvPr id="11" name="Shape 9"/>
          <p:cNvSpPr/>
          <p:nvPr/>
        </p:nvSpPr>
        <p:spPr>
          <a:xfrm>
            <a:off x="6217920" y="1584960"/>
            <a:ext cx="2560320" cy="298704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 txBox="1"/>
          <p:nvPr/>
        </p:nvSpPr>
        <p:spPr>
          <a:xfrm>
            <a:off x="6400800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3</a:t>
            </a:r>
            <a:endParaRPr lang="en-US" sz="2133" dirty="0"/>
          </a:p>
        </p:txBody>
      </p:sp>
      <p:sp>
        <p:nvSpPr>
          <p:cNvPr id="13" name="Text 11"/>
          <p:cNvSpPr txBox="1"/>
          <p:nvPr/>
        </p:nvSpPr>
        <p:spPr>
          <a:xfrm>
            <a:off x="7132320" y="1767840"/>
            <a:ext cx="15849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Behaviour</a:t>
            </a:r>
            <a:endParaRPr lang="en-US" sz="2133" dirty="0"/>
          </a:p>
        </p:txBody>
      </p:sp>
      <p:sp>
        <p:nvSpPr>
          <p:cNvPr id="14" name="Text 12"/>
          <p:cNvSpPr txBox="1"/>
          <p:nvPr/>
        </p:nvSpPr>
        <p:spPr>
          <a:xfrm>
            <a:off x="6437376" y="2621280"/>
            <a:ext cx="21945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Academic integrity case trends</a:t>
            </a:r>
            <a:endParaRPr lang="en-US" sz="1867" dirty="0"/>
          </a:p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Staff CPD uptake</a:t>
            </a:r>
            <a:endParaRPr lang="en-US" sz="1867" dirty="0"/>
          </a:p>
        </p:txBody>
      </p:sp>
      <p:sp>
        <p:nvSpPr>
          <p:cNvPr id="15" name="Shape 13"/>
          <p:cNvSpPr/>
          <p:nvPr/>
        </p:nvSpPr>
        <p:spPr>
          <a:xfrm>
            <a:off x="9022080" y="1584960"/>
            <a:ext cx="2560320" cy="2987040"/>
          </a:xfrm>
          <a:prstGeom prst="roundRect">
            <a:avLst>
              <a:gd name="adj" fmla="val 3810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Text 14"/>
          <p:cNvSpPr txBox="1"/>
          <p:nvPr/>
        </p:nvSpPr>
        <p:spPr>
          <a:xfrm>
            <a:off x="9204960" y="1767840"/>
            <a:ext cx="609600" cy="609600"/>
          </a:xfrm>
          <a:prstGeom prst="ellipse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133" b="1" dirty="0">
                <a:solidFill>
                  <a:schemeClr val="bg1"/>
                </a:solidFill>
              </a:rPr>
              <a:t>4</a:t>
            </a:r>
            <a:endParaRPr lang="en-US" sz="2133" dirty="0"/>
          </a:p>
        </p:txBody>
      </p:sp>
      <p:sp>
        <p:nvSpPr>
          <p:cNvPr id="17" name="Text 15"/>
          <p:cNvSpPr txBox="1"/>
          <p:nvPr/>
        </p:nvSpPr>
        <p:spPr>
          <a:xfrm>
            <a:off x="9936480" y="1767840"/>
            <a:ext cx="15849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133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Results</a:t>
            </a:r>
            <a:endParaRPr lang="en-US" sz="2133" dirty="0"/>
          </a:p>
        </p:txBody>
      </p:sp>
      <p:sp>
        <p:nvSpPr>
          <p:cNvPr id="18" name="Text 16"/>
          <p:cNvSpPr txBox="1"/>
          <p:nvPr/>
        </p:nvSpPr>
        <p:spPr>
          <a:xfrm>
            <a:off x="9241536" y="2621280"/>
            <a:ext cx="21945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Annual report to senior management</a:t>
            </a:r>
            <a:endParaRPr lang="en-US" sz="1867" dirty="0"/>
          </a:p>
          <a:p>
            <a:pPr marL="203195" indent="-203195">
              <a:spcAft>
                <a:spcPts val="800"/>
              </a:spcAft>
              <a:buSzPct val="100000"/>
              <a:buChar char="•"/>
            </a:pPr>
            <a:r>
              <a:rPr lang="en-US" sz="1733" dirty="0"/>
              <a:t>Progress against the 2026-27 strategy</a:t>
            </a:r>
            <a:endParaRPr lang="en-US" sz="1867" dirty="0"/>
          </a:p>
        </p:txBody>
      </p:sp>
      <p:sp>
        <p:nvSpPr>
          <p:cNvPr id="19" name="Text 17"/>
          <p:cNvSpPr txBox="1"/>
          <p:nvPr/>
        </p:nvSpPr>
        <p:spPr>
          <a:xfrm>
            <a:off x="609600" y="4730496"/>
            <a:ext cx="109728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i="1" dirty="0">
                <a:solidFill>
                  <a:schemeClr val="accent6"/>
                </a:solidFill>
              </a:rPr>
              <a:t>Measures mapped to the four-level model (Kirkpatrick and Kirkpatrick, 2006).</a:t>
            </a:r>
            <a:endParaRPr lang="en-US" sz="1333" dirty="0"/>
          </a:p>
        </p:txBody>
      </p:sp>
      <p:sp>
        <p:nvSpPr>
          <p:cNvPr id="20" name="Shape 18"/>
          <p:cNvSpPr/>
          <p:nvPr/>
        </p:nvSpPr>
        <p:spPr>
          <a:xfrm>
            <a:off x="609600" y="5120640"/>
            <a:ext cx="10972800" cy="975360"/>
          </a:xfrm>
          <a:prstGeom prst="roundRect">
            <a:avLst>
              <a:gd name="adj" fmla="val 10000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1" name="Text 19"/>
          <p:cNvSpPr txBox="1"/>
          <p:nvPr/>
        </p:nvSpPr>
        <p:spPr>
          <a:xfrm>
            <a:off x="853440" y="5120640"/>
            <a:ext cx="1048512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chemeClr val="accent3"/>
                </a:solidFill>
              </a:rPr>
              <a:t>Caution:  </a:t>
            </a:r>
            <a:r>
              <a:rPr lang="en-US" sz="1867" dirty="0">
                <a:solidFill>
                  <a:schemeClr val="bg1"/>
                </a:solidFill>
              </a:rPr>
              <a:t>many factors affect integrity cases and confidence, so results will be triangulated across measures rather than credited to the role alone.</a:t>
            </a:r>
            <a:endParaRPr lang="en-US" sz="1867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Risks and critical view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584960"/>
            <a:ext cx="7193280" cy="4572000"/>
          </a:xfrm>
          <a:prstGeom prst="roundRect">
            <a:avLst>
              <a:gd name="adj" fmla="val 2133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853440" y="1731264"/>
            <a:ext cx="280416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6"/>
                </a:solidFill>
              </a:rPr>
              <a:t>RISK</a:t>
            </a:r>
            <a:endParaRPr lang="en-US" sz="1333" dirty="0"/>
          </a:p>
        </p:txBody>
      </p:sp>
      <p:sp>
        <p:nvSpPr>
          <p:cNvPr id="5" name="Text 3"/>
          <p:cNvSpPr txBox="1"/>
          <p:nvPr/>
        </p:nvSpPr>
        <p:spPr>
          <a:xfrm>
            <a:off x="4267200" y="1731264"/>
            <a:ext cx="329184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6"/>
                </a:solidFill>
              </a:rPr>
              <a:t>RESPONSE</a:t>
            </a:r>
            <a:endParaRPr lang="en-US" sz="1333" dirty="0"/>
          </a:p>
        </p:txBody>
      </p:sp>
      <p:sp>
        <p:nvSpPr>
          <p:cNvPr id="6" name="Shape 4"/>
          <p:cNvSpPr/>
          <p:nvPr/>
        </p:nvSpPr>
        <p:spPr>
          <a:xfrm>
            <a:off x="853440" y="2048256"/>
            <a:ext cx="6705600" cy="0"/>
          </a:xfrm>
          <a:prstGeom prst="line">
            <a:avLst/>
          </a:prstGeom>
          <a:noFill/>
          <a:ln w="12700">
            <a:solidFill>
              <a:srgbClr val="F1F5F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 txBox="1"/>
          <p:nvPr/>
        </p:nvSpPr>
        <p:spPr>
          <a:xfrm>
            <a:off x="853440" y="2097024"/>
            <a:ext cx="286512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Tools change quickly, so training </a:t>
            </a:r>
            <a:r>
              <a:rPr lang="en-US" sz="1733" b="1">
                <a:solidFill>
                  <a:schemeClr val="tx2"/>
                </a:solidFill>
              </a:rPr>
              <a:t>becomes outdated</a:t>
            </a:r>
            <a:endParaRPr lang="en-US" sz="1733" dirty="0"/>
          </a:p>
        </p:txBody>
      </p:sp>
      <p:pic>
        <p:nvPicPr>
          <p:cNvPr id="8" name="Image 0" descr="leads t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480" y="2426208"/>
            <a:ext cx="243840" cy="243840"/>
          </a:xfrm>
          <a:prstGeom prst="rect">
            <a:avLst/>
          </a:prstGeom>
        </p:spPr>
      </p:pic>
      <p:sp>
        <p:nvSpPr>
          <p:cNvPr id="9" name="Text 6"/>
          <p:cNvSpPr txBox="1"/>
          <p:nvPr/>
        </p:nvSpPr>
        <p:spPr>
          <a:xfrm>
            <a:off x="4267200" y="2097024"/>
            <a:ext cx="335280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Review and refresh content every term</a:t>
            </a:r>
          </a:p>
        </p:txBody>
      </p:sp>
      <p:sp>
        <p:nvSpPr>
          <p:cNvPr id="10" name="Shape 7"/>
          <p:cNvSpPr/>
          <p:nvPr/>
        </p:nvSpPr>
        <p:spPr>
          <a:xfrm>
            <a:off x="853440" y="3048000"/>
            <a:ext cx="6705600" cy="0"/>
          </a:xfrm>
          <a:prstGeom prst="line">
            <a:avLst/>
          </a:prstGeom>
          <a:noFill/>
          <a:ln w="12700">
            <a:solidFill>
              <a:srgbClr val="F1F5F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1" name="Text 8"/>
          <p:cNvSpPr txBox="1"/>
          <p:nvPr/>
        </p:nvSpPr>
        <p:spPr>
          <a:xfrm>
            <a:off x="853440" y="3096768"/>
            <a:ext cx="286512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Unequal access to AI tools (Russell Group, 2023)</a:t>
            </a:r>
            <a:endParaRPr lang="en-US" sz="1733" dirty="0"/>
          </a:p>
        </p:txBody>
      </p:sp>
      <p:pic>
        <p:nvPicPr>
          <p:cNvPr id="12" name="Image 1" descr="leads t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480" y="3425952"/>
            <a:ext cx="243840" cy="243840"/>
          </a:xfrm>
          <a:prstGeom prst="rect">
            <a:avLst/>
          </a:prstGeom>
        </p:spPr>
      </p:pic>
      <p:sp>
        <p:nvSpPr>
          <p:cNvPr id="13" name="Text 9"/>
          <p:cNvSpPr txBox="1"/>
          <p:nvPr/>
        </p:nvSpPr>
        <p:spPr>
          <a:xfrm>
            <a:off x="4267200" y="3096768"/>
            <a:ext cx="335280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Offer institutional access and non-AI alternatives</a:t>
            </a:r>
          </a:p>
        </p:txBody>
      </p:sp>
      <p:sp>
        <p:nvSpPr>
          <p:cNvPr id="14" name="Shape 10"/>
          <p:cNvSpPr/>
          <p:nvPr/>
        </p:nvSpPr>
        <p:spPr>
          <a:xfrm>
            <a:off x="853440" y="4047744"/>
            <a:ext cx="6705600" cy="0"/>
          </a:xfrm>
          <a:prstGeom prst="line">
            <a:avLst/>
          </a:prstGeom>
          <a:noFill/>
          <a:ln w="12700">
            <a:solidFill>
              <a:srgbClr val="F1F5F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5" name="Text 11"/>
          <p:cNvSpPr txBox="1"/>
          <p:nvPr/>
        </p:nvSpPr>
        <p:spPr>
          <a:xfrm>
            <a:off x="853440" y="4096512"/>
            <a:ext cx="286512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Over-reliance on AI by students</a:t>
            </a:r>
            <a:endParaRPr lang="en-US" sz="1733" dirty="0"/>
          </a:p>
        </p:txBody>
      </p:sp>
      <p:pic>
        <p:nvPicPr>
          <p:cNvPr id="16" name="Image 2" descr="leads t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480" y="4425696"/>
            <a:ext cx="243840" cy="243840"/>
          </a:xfrm>
          <a:prstGeom prst="rect">
            <a:avLst/>
          </a:prstGeom>
        </p:spPr>
      </p:pic>
      <p:sp>
        <p:nvSpPr>
          <p:cNvPr id="17" name="Text 12"/>
          <p:cNvSpPr txBox="1"/>
          <p:nvPr/>
        </p:nvSpPr>
        <p:spPr>
          <a:xfrm>
            <a:off x="4267200" y="4096512"/>
            <a:ext cx="335280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Design assessment that rewards process and judgement</a:t>
            </a:r>
          </a:p>
        </p:txBody>
      </p:sp>
      <p:sp>
        <p:nvSpPr>
          <p:cNvPr id="18" name="Shape 13"/>
          <p:cNvSpPr/>
          <p:nvPr/>
        </p:nvSpPr>
        <p:spPr>
          <a:xfrm>
            <a:off x="853440" y="5047488"/>
            <a:ext cx="6705600" cy="0"/>
          </a:xfrm>
          <a:prstGeom prst="line">
            <a:avLst/>
          </a:prstGeom>
          <a:noFill/>
          <a:ln w="12700">
            <a:solidFill>
              <a:srgbClr val="F1F5F3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9" name="Text 14"/>
          <p:cNvSpPr txBox="1"/>
          <p:nvPr/>
        </p:nvSpPr>
        <p:spPr>
          <a:xfrm>
            <a:off x="853440" y="5096256"/>
            <a:ext cx="286512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chemeClr val="tx2"/>
                </a:solidFill>
              </a:rPr>
              <a:t>Limited evidence on long-term impact (Zawacki-Richter et al., 2019)</a:t>
            </a:r>
            <a:endParaRPr lang="en-US" sz="1733" dirty="0"/>
          </a:p>
        </p:txBody>
      </p:sp>
      <p:pic>
        <p:nvPicPr>
          <p:cNvPr id="20" name="Image 3" descr="leads t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480" y="5425440"/>
            <a:ext cx="243840" cy="243840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4267200" y="5096256"/>
            <a:ext cx="3352800" cy="902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/>
              <a:t>Pilot first, then evaluate and publish findings</a:t>
            </a:r>
          </a:p>
        </p:txBody>
      </p:sp>
      <p:sp>
        <p:nvSpPr>
          <p:cNvPr id="22" name="Shape 16"/>
          <p:cNvSpPr/>
          <p:nvPr/>
        </p:nvSpPr>
        <p:spPr>
          <a:xfrm>
            <a:off x="8046720" y="1584960"/>
            <a:ext cx="3535680" cy="4572000"/>
          </a:xfrm>
          <a:prstGeom prst="roundRect">
            <a:avLst>
              <a:gd name="adj" fmla="val 2759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3" name="Text 17"/>
          <p:cNvSpPr txBox="1"/>
          <p:nvPr/>
        </p:nvSpPr>
        <p:spPr>
          <a:xfrm>
            <a:off x="8351520" y="1767840"/>
            <a:ext cx="292608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67" b="1" kern="0" spc="400" dirty="0">
                <a:solidFill>
                  <a:schemeClr val="accent3"/>
                </a:solidFill>
              </a:rPr>
              <a:t>CRITICAL VIEW</a:t>
            </a:r>
            <a:endParaRPr lang="en-US" sz="1467" dirty="0"/>
          </a:p>
        </p:txBody>
      </p:sp>
      <p:sp>
        <p:nvSpPr>
          <p:cNvPr id="24" name="Text 18"/>
          <p:cNvSpPr txBox="1"/>
          <p:nvPr/>
        </p:nvSpPr>
        <p:spPr>
          <a:xfrm>
            <a:off x="8351520" y="2194560"/>
            <a:ext cx="292608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1333"/>
              </a:spcAft>
            </a:pPr>
            <a:r>
              <a:rPr lang="en-US" sz="1867" dirty="0">
                <a:solidFill>
                  <a:schemeClr val="bg1"/>
                </a:solidFill>
              </a:rPr>
              <a:t>A mainly punitive approach is unlikely to work: treat AI use as inevitable and often beneficial (Freeman, 2025).</a:t>
            </a:r>
            <a:endParaRPr lang="en-US" sz="1867" dirty="0"/>
          </a:p>
          <a:p>
            <a:r>
              <a:rPr lang="en-US" sz="1867" dirty="0">
                <a:solidFill>
                  <a:schemeClr val="bg1"/>
                </a:solidFill>
              </a:rPr>
              <a:t>Pair guidance with ethics, not just rules (Floridi et al., 2018).</a:t>
            </a:r>
            <a:endParaRPr lang="en-US" sz="1867" dirty="0"/>
          </a:p>
        </p:txBody>
      </p:sp>
      <p:sp>
        <p:nvSpPr>
          <p:cNvPr id="25" name="Text 19"/>
          <p:cNvSpPr txBox="1"/>
          <p:nvPr/>
        </p:nvSpPr>
        <p:spPr>
          <a:xfrm>
            <a:off x="8351520" y="5242560"/>
            <a:ext cx="2926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r>
              <a:rPr lang="en-US" sz="1467" i="1" dirty="0">
                <a:solidFill>
                  <a:schemeClr val="accent5"/>
                </a:solidFill>
              </a:rPr>
              <a:t>Survey evidence is self-reported, so treat the figures as indicative.</a:t>
            </a:r>
            <a:endParaRPr lang="en-US" sz="1467" dirty="0"/>
          </a:p>
        </p:txBody>
      </p:sp>
      <p:sp>
        <p:nvSpPr>
          <p:cNvPr id="2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Recommendation and first 90 days</a:t>
            </a:r>
          </a:p>
        </p:txBody>
      </p:sp>
      <p:sp>
        <p:nvSpPr>
          <p:cNvPr id="3" name="Text 1"/>
          <p:cNvSpPr txBox="1"/>
          <p:nvPr/>
        </p:nvSpPr>
        <p:spPr>
          <a:xfrm>
            <a:off x="609600" y="1463040"/>
            <a:ext cx="109728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533" i="1" dirty="0">
                <a:solidFill>
                  <a:schemeClr val="accent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Appoint a Graduate AI Strategist to turn AI from an academic integrity worry into a graduate advantage.</a:t>
            </a:r>
            <a:endParaRPr lang="en-US" sz="2533" dirty="0"/>
          </a:p>
        </p:txBody>
      </p:sp>
      <p:sp>
        <p:nvSpPr>
          <p:cNvPr id="4" name="Shape 2"/>
          <p:cNvSpPr/>
          <p:nvPr/>
        </p:nvSpPr>
        <p:spPr>
          <a:xfrm>
            <a:off x="609600" y="2682240"/>
            <a:ext cx="3535680" cy="2987040"/>
          </a:xfrm>
          <a:prstGeom prst="roundRect">
            <a:avLst>
              <a:gd name="adj" fmla="val 3265"/>
            </a:avLst>
          </a:prstGeom>
          <a:solidFill>
            <a:schemeClr val="accent4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 txBox="1"/>
          <p:nvPr/>
        </p:nvSpPr>
        <p:spPr>
          <a:xfrm>
            <a:off x="853440" y="2865120"/>
            <a:ext cx="304800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3"/>
                </a:solidFill>
              </a:rPr>
              <a:t>DAYS 1-30</a:t>
            </a:r>
            <a:endParaRPr lang="en-US" sz="1333" dirty="0"/>
          </a:p>
        </p:txBody>
      </p:sp>
      <p:sp>
        <p:nvSpPr>
          <p:cNvPr id="6" name="Text 4"/>
          <p:cNvSpPr txBox="1"/>
          <p:nvPr/>
        </p:nvSpPr>
        <p:spPr>
          <a:xfrm>
            <a:off x="853440" y="3169920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667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Listen</a:t>
            </a:r>
            <a:endParaRPr lang="en-US" sz="2667" dirty="0"/>
          </a:p>
        </p:txBody>
      </p:sp>
      <p:sp>
        <p:nvSpPr>
          <p:cNvPr id="7" name="Text 5"/>
          <p:cNvSpPr txBox="1"/>
          <p:nvPr/>
        </p:nvSpPr>
        <p:spPr>
          <a:xfrm>
            <a:off x="853440" y="3779520"/>
            <a:ext cx="31089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Meet the Director of Digital Learning</a:t>
            </a:r>
            <a:endParaRPr lang="en-US" sz="1867" dirty="0"/>
          </a:p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Audit current AI guidance</a:t>
            </a:r>
            <a:endParaRPr lang="en-US" sz="1867" dirty="0"/>
          </a:p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Meet learner developers, library and careers</a:t>
            </a:r>
            <a:endParaRPr lang="en-US" sz="1867" dirty="0"/>
          </a:p>
        </p:txBody>
      </p:sp>
      <p:sp>
        <p:nvSpPr>
          <p:cNvPr id="8" name="Shape 6"/>
          <p:cNvSpPr/>
          <p:nvPr/>
        </p:nvSpPr>
        <p:spPr>
          <a:xfrm>
            <a:off x="4328160" y="2682240"/>
            <a:ext cx="3535680" cy="2987040"/>
          </a:xfrm>
          <a:prstGeom prst="roundRect">
            <a:avLst>
              <a:gd name="adj" fmla="val 3265"/>
            </a:avLst>
          </a:prstGeom>
          <a:solidFill>
            <a:schemeClr val="accent4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 txBox="1"/>
          <p:nvPr/>
        </p:nvSpPr>
        <p:spPr>
          <a:xfrm>
            <a:off x="4572000" y="2865120"/>
            <a:ext cx="304800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3"/>
                </a:solidFill>
              </a:rPr>
              <a:t>DAYS 31-60</a:t>
            </a:r>
            <a:endParaRPr lang="en-US" sz="1333" dirty="0"/>
          </a:p>
        </p:txBody>
      </p:sp>
      <p:sp>
        <p:nvSpPr>
          <p:cNvPr id="10" name="Text 8"/>
          <p:cNvSpPr txBox="1"/>
          <p:nvPr/>
        </p:nvSpPr>
        <p:spPr>
          <a:xfrm>
            <a:off x="4572000" y="3169920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667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</a:t>
            </a:r>
            <a:endParaRPr lang="en-US" sz="2667" dirty="0"/>
          </a:p>
        </p:txBody>
      </p:sp>
      <p:sp>
        <p:nvSpPr>
          <p:cNvPr id="11" name="Text 9"/>
          <p:cNvSpPr txBox="1"/>
          <p:nvPr/>
        </p:nvSpPr>
        <p:spPr>
          <a:xfrm>
            <a:off x="4572000" y="3779520"/>
            <a:ext cx="31089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Draft the 2026-27 literacy and ethics strategy</a:t>
            </a:r>
            <a:endParaRPr lang="en-US" sz="1867" dirty="0"/>
          </a:p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Agree success measures</a:t>
            </a:r>
            <a:endParaRPr lang="en-US" sz="1867" dirty="0"/>
          </a:p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Plan staff CPD</a:t>
            </a:r>
            <a:endParaRPr lang="en-US" sz="1867" dirty="0"/>
          </a:p>
        </p:txBody>
      </p:sp>
      <p:sp>
        <p:nvSpPr>
          <p:cNvPr id="12" name="Shape 10"/>
          <p:cNvSpPr/>
          <p:nvPr/>
        </p:nvSpPr>
        <p:spPr>
          <a:xfrm>
            <a:off x="8046720" y="2682240"/>
            <a:ext cx="3535680" cy="2987040"/>
          </a:xfrm>
          <a:prstGeom prst="roundRect">
            <a:avLst>
              <a:gd name="adj" fmla="val 3265"/>
            </a:avLst>
          </a:prstGeom>
          <a:solidFill>
            <a:schemeClr val="accent4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3" name="Text 11"/>
          <p:cNvSpPr txBox="1"/>
          <p:nvPr/>
        </p:nvSpPr>
        <p:spPr>
          <a:xfrm>
            <a:off x="8290560" y="2865120"/>
            <a:ext cx="304800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333" b="1" kern="0" spc="400" dirty="0">
                <a:solidFill>
                  <a:schemeClr val="accent3"/>
                </a:solidFill>
              </a:rPr>
              <a:t>DAYS 61-90</a:t>
            </a:r>
            <a:endParaRPr lang="en-US" sz="1333" dirty="0"/>
          </a:p>
        </p:txBody>
      </p:sp>
      <p:sp>
        <p:nvSpPr>
          <p:cNvPr id="14" name="Text 12"/>
          <p:cNvSpPr txBox="1"/>
          <p:nvPr/>
        </p:nvSpPr>
        <p:spPr>
          <a:xfrm>
            <a:off x="8290560" y="3169920"/>
            <a:ext cx="30480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667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Launch</a:t>
            </a:r>
            <a:endParaRPr lang="en-US" sz="2667" dirty="0"/>
          </a:p>
        </p:txBody>
      </p:sp>
      <p:sp>
        <p:nvSpPr>
          <p:cNvPr id="15" name="Text 13"/>
          <p:cNvSpPr txBox="1"/>
          <p:nvPr/>
        </p:nvSpPr>
        <p:spPr>
          <a:xfrm>
            <a:off x="8290560" y="3779520"/>
            <a:ext cx="3108960" cy="21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Pilot the foundations module</a:t>
            </a:r>
            <a:endParaRPr lang="en-US" sz="1867" dirty="0"/>
          </a:p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Run first academic staff clinics</a:t>
            </a:r>
            <a:endParaRPr lang="en-US" sz="1867" dirty="0"/>
          </a:p>
          <a:p>
            <a:pPr marL="203195" indent="-203195">
              <a:spcAft>
                <a:spcPts val="667"/>
              </a:spcAft>
              <a:buSzPct val="100000"/>
              <a:buChar char="•"/>
            </a:pPr>
            <a:r>
              <a:rPr lang="en-US" sz="1733" dirty="0">
                <a:solidFill>
                  <a:schemeClr val="bg1"/>
                </a:solidFill>
              </a:rPr>
              <a:t>Share first findings with the Director</a:t>
            </a:r>
            <a:endParaRPr lang="en-US" sz="1867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5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References (1 of 2)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463040"/>
            <a:ext cx="10972800" cy="4876800"/>
          </a:xfrm>
          <a:prstGeom prst="roundRect">
            <a:avLst>
              <a:gd name="adj" fmla="val 2078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853440" y="1584960"/>
            <a:ext cx="10485120" cy="4693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600" dirty="0"/>
              <a:t>Armstrong, M. and Taylor, S. (2020) </a:t>
            </a:r>
            <a:r>
              <a:rPr lang="en-GB" sz="1600" i="1" dirty="0"/>
              <a:t>Armstrong's handbook of human resource management practice</a:t>
            </a:r>
            <a:r>
              <a:rPr lang="en-GB" sz="1600" dirty="0"/>
              <a:t>. 15th </a:t>
            </a:r>
            <a:r>
              <a:rPr lang="en-GB" sz="1600" dirty="0" err="1"/>
              <a:t>edn</a:t>
            </a:r>
            <a:r>
              <a:rPr lang="en-GB" sz="1600" dirty="0"/>
              <a:t>. Kogan Page.</a:t>
            </a:r>
          </a:p>
          <a:p>
            <a:r>
              <a:rPr lang="en-GB" sz="1600" dirty="0"/>
              <a:t>Brynjolfsson, E., Chandar, B. and Chen, R. (2025) </a:t>
            </a:r>
            <a:r>
              <a:rPr lang="en-GB" sz="1600" i="1" dirty="0"/>
              <a:t>Canaries in the coal mine? Six facts about the recent employment effects of artificial intelligence</a:t>
            </a:r>
            <a:r>
              <a:rPr lang="en-GB" sz="1600" dirty="0"/>
              <a:t>. Stanford Digital Economy Lab Working Paper. Available at: </a:t>
            </a:r>
            <a:r>
              <a:rPr lang="en-GB" sz="1600" dirty="0">
                <a:hlinkClick r:id="rId3"/>
              </a:rPr>
              <a:t>https://siepr.stanford.edu/publications/working-paper/canaries-coal-mine-six-facts-about-recent-employment-effects-artificial</a:t>
            </a:r>
            <a:r>
              <a:rPr lang="en-GB" sz="1600" dirty="0"/>
              <a:t> (Accessed: 10 October 2026).</a:t>
            </a:r>
          </a:p>
          <a:p>
            <a:r>
              <a:rPr lang="en-GB" sz="1600" dirty="0"/>
              <a:t>Campion, M.A., Palmer, D.K. and Campion, J.E. (1997) 'A review of structure in the selection interview', </a:t>
            </a:r>
            <a:r>
              <a:rPr lang="en-GB" sz="1600" i="1" dirty="0"/>
              <a:t>Personnel Psychology</a:t>
            </a:r>
            <a:r>
              <a:rPr lang="en-GB" sz="1600" dirty="0"/>
              <a:t>, 50(3), pp. 655–702. Available at: </a:t>
            </a:r>
            <a:r>
              <a:rPr lang="en-GB" sz="1600" dirty="0">
                <a:hlinkClick r:id="rId4"/>
              </a:rPr>
              <a:t>https://doi.org/10.1111/j.1744-6570.1997.tb00709.x</a:t>
            </a:r>
            <a:r>
              <a:rPr lang="en-GB" sz="1600" dirty="0"/>
              <a:t>.</a:t>
            </a:r>
          </a:p>
          <a:p>
            <a:r>
              <a:rPr lang="en-GB" sz="1600" dirty="0"/>
              <a:t>Equality Act 2010 (c. 15). Available at: </a:t>
            </a:r>
            <a:r>
              <a:rPr lang="en-GB" sz="1600" dirty="0">
                <a:hlinkClick r:id="rId5"/>
              </a:rPr>
              <a:t>https://www.legislation.gov.uk/ukpga/2010/15/contents</a:t>
            </a:r>
            <a:r>
              <a:rPr lang="en-GB" sz="1600" dirty="0"/>
              <a:t> (Accessed: 10 October 2026).</a:t>
            </a:r>
          </a:p>
          <a:p>
            <a:r>
              <a:rPr lang="en-GB" sz="1600" dirty="0" err="1"/>
              <a:t>Floridi</a:t>
            </a:r>
            <a:r>
              <a:rPr lang="en-GB" sz="1600" dirty="0"/>
              <a:t>, L. et al. (2018) 'AI4People: an ethical framework for a good AI society: opportunities, risks, principles, and recommendations', </a:t>
            </a:r>
            <a:r>
              <a:rPr lang="en-GB" sz="1600" i="1" dirty="0"/>
              <a:t>Minds and Machines</a:t>
            </a:r>
            <a:r>
              <a:rPr lang="en-GB" sz="1600" dirty="0"/>
              <a:t>, 28(4), pp. 689–707. Available at: </a:t>
            </a:r>
            <a:r>
              <a:rPr lang="en-GB" sz="1600" dirty="0">
                <a:hlinkClick r:id="rId6"/>
              </a:rPr>
              <a:t>https://doi.org/10.1007/s11023-018-9482-5</a:t>
            </a:r>
            <a:r>
              <a:rPr lang="en-GB" sz="1600" dirty="0"/>
              <a:t>.</a:t>
            </a:r>
          </a:p>
          <a:p>
            <a:r>
              <a:rPr lang="en-GB" sz="1600" dirty="0"/>
              <a:t>Freeman, J. (2025) </a:t>
            </a:r>
            <a:r>
              <a:rPr lang="en-GB" sz="1600" i="1" dirty="0"/>
              <a:t>Student generative AI survey 2025</a:t>
            </a:r>
            <a:r>
              <a:rPr lang="en-GB" sz="1600" dirty="0"/>
              <a:t>. HEPI Policy Note 61. Higher Education Policy Institute. Available at: </a:t>
            </a:r>
            <a:r>
              <a:rPr lang="en-GB" sz="1600" dirty="0">
                <a:hlinkClick r:id="rId7"/>
              </a:rPr>
              <a:t>https://www.hepi.ac.uk/reports/student-generative-ai-survey-2025/</a:t>
            </a:r>
            <a:r>
              <a:rPr lang="en-GB" sz="1600" dirty="0"/>
              <a:t> (Accessed: 1 October 2026).</a:t>
            </a:r>
          </a:p>
          <a:p>
            <a:r>
              <a:rPr lang="en-GB" sz="1600" dirty="0"/>
              <a:t>Kirkpatrick, D.L. and Kirkpatrick, J.D. (2006) </a:t>
            </a:r>
            <a:r>
              <a:rPr lang="en-GB" sz="1600" i="1" dirty="0"/>
              <a:t>Evaluating training programs: the four levels</a:t>
            </a:r>
            <a:r>
              <a:rPr lang="en-GB" sz="1600" dirty="0"/>
              <a:t>. 3rd </a:t>
            </a:r>
            <a:r>
              <a:rPr lang="en-GB" sz="1600" dirty="0" err="1"/>
              <a:t>edn</a:t>
            </a:r>
            <a:r>
              <a:rPr lang="en-GB" sz="1600" dirty="0"/>
              <a:t>. Berrett-Koehler Publishers.</a:t>
            </a:r>
          </a:p>
          <a:p>
            <a:r>
              <a:rPr lang="en-GB" sz="1600" dirty="0"/>
              <a:t>Long, D. and </a:t>
            </a:r>
            <a:r>
              <a:rPr lang="en-GB" sz="1600" dirty="0" err="1"/>
              <a:t>Magerko</a:t>
            </a:r>
            <a:r>
              <a:rPr lang="en-GB" sz="1600" dirty="0"/>
              <a:t>, B. (2020) 'What is AI literacy? Competencies and design considerations', </a:t>
            </a:r>
            <a:r>
              <a:rPr lang="en-GB" sz="1600" i="1" dirty="0"/>
              <a:t>Proceedings of the 2020 CHI Conference on Human Factors in Computing Systems</a:t>
            </a:r>
            <a:r>
              <a:rPr lang="en-GB" sz="1600" dirty="0"/>
              <a:t>. Association for Computing Machinery. Available at: </a:t>
            </a:r>
            <a:r>
              <a:rPr lang="en-GB" sz="1600" dirty="0">
                <a:hlinkClick r:id="rId8"/>
              </a:rPr>
              <a:t>https://doi.org/10.1145/3313831.3376727</a:t>
            </a:r>
            <a:r>
              <a:rPr lang="en-GB" sz="1600" dirty="0"/>
              <a:t>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365760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dirty="0"/>
              <a:t>References (2 of 2)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133856"/>
            <a:ext cx="10972800" cy="5205984"/>
          </a:xfrm>
          <a:prstGeom prst="roundRect">
            <a:avLst>
              <a:gd name="adj" fmla="val 2078"/>
            </a:avLst>
          </a:prstGeom>
          <a:solidFill>
            <a:schemeClr val="bg1"/>
          </a:solidFill>
          <a:ln/>
          <a:effectLst>
            <a:outerShdw blurRad="88900" dist="25400" dir="5400000" algn="bl" rotWithShape="0">
              <a:srgbClr val="0B2B2F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4" name="Text 2"/>
          <p:cNvSpPr txBox="1"/>
          <p:nvPr/>
        </p:nvSpPr>
        <p:spPr>
          <a:xfrm>
            <a:off x="853440" y="1207008"/>
            <a:ext cx="10485120" cy="4828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500" dirty="0"/>
              <a:t>Miao, F. and Holmes, W. (2023) </a:t>
            </a:r>
            <a:r>
              <a:rPr lang="en-GB" sz="1500" i="1" dirty="0"/>
              <a:t>Guidance for generative AI in education and research</a:t>
            </a:r>
            <a:r>
              <a:rPr lang="en-GB" sz="1500" dirty="0"/>
              <a:t>. UNESCO. Available at: </a:t>
            </a:r>
            <a:r>
              <a:rPr lang="en-GB" sz="1500" dirty="0">
                <a:hlinkClick r:id="rId3"/>
              </a:rPr>
              <a:t>https://unesdoc.unesco.org/ark:/48223/pf0000386693</a:t>
            </a:r>
            <a:r>
              <a:rPr lang="en-GB" sz="1500" dirty="0"/>
              <a:t> (Accessed: 10 October 2026).</a:t>
            </a:r>
          </a:p>
          <a:p>
            <a:r>
              <a:rPr lang="en-GB" sz="1500" dirty="0"/>
              <a:t>Ng, D.T.K., Leung, J.K.L., Chu, S.K.W. and Qiao, M.S. (2021) 'Conceptualizing AI literacy: an exploratory review', </a:t>
            </a:r>
            <a:r>
              <a:rPr lang="en-GB" sz="1500" i="1" dirty="0"/>
              <a:t>Computers and Education: Artificial Intelligence</a:t>
            </a:r>
            <a:r>
              <a:rPr lang="en-GB" sz="1500" dirty="0"/>
              <a:t>, 2, article 100041. Available at: </a:t>
            </a:r>
            <a:r>
              <a:rPr lang="en-GB" sz="1500" dirty="0">
                <a:hlinkClick r:id="rId4"/>
              </a:rPr>
              <a:t>https://doi.org/10.1016/j.caeai.2021.100041</a:t>
            </a:r>
            <a:r>
              <a:rPr lang="en-GB" sz="1500" dirty="0"/>
              <a:t>.</a:t>
            </a:r>
          </a:p>
          <a:p>
            <a:r>
              <a:rPr lang="en-GB" sz="1500" dirty="0"/>
              <a:t>QAA (2023) </a:t>
            </a:r>
            <a:r>
              <a:rPr lang="en-GB" sz="1500" i="1" dirty="0"/>
              <a:t>Maintaining quality and standards in the ChatGPT era: QAA advice on the opportunities and challenges posed by generative artificial intelligence</a:t>
            </a:r>
            <a:r>
              <a:rPr lang="en-GB" sz="1500" dirty="0"/>
              <a:t>. Quality Assurance Agency for Higher Education. Available at: </a:t>
            </a:r>
            <a:r>
              <a:rPr lang="en-GB" sz="1500" dirty="0">
                <a:hlinkClick r:id="rId5"/>
              </a:rPr>
              <a:t>https://www.qaa.ac.uk/docs/qaa/members/maintaining-quality-and-standards-in-the-chatgpt-era.pdf</a:t>
            </a:r>
            <a:r>
              <a:rPr lang="en-GB" sz="1500" dirty="0"/>
              <a:t> (Accessed: 10 October 2026).</a:t>
            </a:r>
          </a:p>
          <a:p>
            <a:r>
              <a:rPr lang="en-GB" sz="1500" dirty="0"/>
              <a:t>Russell Group (2023) </a:t>
            </a:r>
            <a:r>
              <a:rPr lang="en-GB" sz="1500" i="1" dirty="0"/>
              <a:t>Principles on the use of generative AI tools in education</a:t>
            </a:r>
            <a:r>
              <a:rPr lang="en-GB" sz="1500" dirty="0"/>
              <a:t>. Available at: </a:t>
            </a:r>
            <a:r>
              <a:rPr lang="en-GB" sz="1500" dirty="0">
                <a:hlinkClick r:id="rId6"/>
              </a:rPr>
              <a:t>https://russellgroup.ac.uk/policy/policy-briefings/principles-use-generative-ai-tools-education</a:t>
            </a:r>
            <a:r>
              <a:rPr lang="en-GB" sz="1500" dirty="0"/>
              <a:t> (Accessed: 1 October 2026).</a:t>
            </a:r>
          </a:p>
          <a:p>
            <a:r>
              <a:rPr lang="en-GB" sz="1500" dirty="0"/>
              <a:t>Sackett, P.R., Zhang, C., Berry, C.M. and Lievens, F. (2022) 'Revisiting meta-analytic estimates of validity in personnel selection: addressing systematic overcorrection for restriction of range', </a:t>
            </a:r>
            <a:r>
              <a:rPr lang="en-GB" sz="1500" i="1" dirty="0"/>
              <a:t>Journal of Applied Psychology</a:t>
            </a:r>
            <a:r>
              <a:rPr lang="en-GB" sz="1500" dirty="0"/>
              <a:t>, 107(11), pp. 2040–2068. Available at: </a:t>
            </a:r>
            <a:r>
              <a:rPr lang="en-GB" sz="1500" dirty="0">
                <a:hlinkClick r:id="rId7"/>
              </a:rPr>
              <a:t>https://doi.org/10.1037/apl0000994</a:t>
            </a:r>
            <a:r>
              <a:rPr lang="en-GB" sz="1500" dirty="0"/>
              <a:t>.</a:t>
            </a:r>
          </a:p>
          <a:p>
            <a:r>
              <a:rPr lang="en-GB" sz="1500" dirty="0"/>
              <a:t>Schmidt, F.L. and Hunter, J.E. (1998) 'The validity and utility of selection methods in personnel psychology: practical and theoretical implications of 85 years of research findings', </a:t>
            </a:r>
            <a:r>
              <a:rPr lang="en-GB" sz="1500" i="1" dirty="0"/>
              <a:t>Psychological Bulletin</a:t>
            </a:r>
            <a:r>
              <a:rPr lang="en-GB" sz="1500" dirty="0"/>
              <a:t>, 124(2), pp. 262–274. Available at: </a:t>
            </a:r>
            <a:r>
              <a:rPr lang="en-GB" sz="1500" dirty="0">
                <a:hlinkClick r:id="rId8"/>
              </a:rPr>
              <a:t>https://doi.org/10.1037/0033-2909.124.2.262</a:t>
            </a:r>
            <a:r>
              <a:rPr lang="en-GB" sz="1500" dirty="0"/>
              <a:t>.</a:t>
            </a:r>
          </a:p>
          <a:p>
            <a:r>
              <a:rPr lang="en-GB" sz="1500" dirty="0"/>
              <a:t>Stephenson, R. and Armstrong, C. (2026) </a:t>
            </a:r>
            <a:r>
              <a:rPr lang="en-GB" sz="1500" i="1" dirty="0"/>
              <a:t>Student generative artificial intelligence survey 2026</a:t>
            </a:r>
            <a:r>
              <a:rPr lang="en-GB" sz="1500" dirty="0"/>
              <a:t>. HEPI Report 199. Higher Education Policy Institute. Available at: </a:t>
            </a:r>
            <a:r>
              <a:rPr lang="en-GB" sz="1500" dirty="0">
                <a:hlinkClick r:id="rId9"/>
              </a:rPr>
              <a:t>https://www.hepi.ac.uk/reports/student-generative-ai-survey-2026/</a:t>
            </a:r>
            <a:r>
              <a:rPr lang="en-GB" sz="1500" dirty="0"/>
              <a:t> (Accessed: 10 October 2026).</a:t>
            </a:r>
          </a:p>
          <a:p>
            <a:r>
              <a:rPr lang="en-GB" sz="1500" dirty="0"/>
              <a:t>Zawacki-Richter, O., Marin, V.I., Bond, M. and Gouverneur, F. (2019) 'Systematic review of research on artificial intelligence applications in higher education: where are the educators?', </a:t>
            </a:r>
            <a:r>
              <a:rPr lang="en-GB" sz="1500" i="1" dirty="0"/>
              <a:t>International Journal of Educational Technology in Higher Education</a:t>
            </a:r>
            <a:r>
              <a:rPr lang="en-GB" sz="1500" dirty="0"/>
              <a:t>, 16, article 39. Available at: </a:t>
            </a:r>
            <a:r>
              <a:rPr lang="en-GB" sz="1500" dirty="0">
                <a:hlinkClick r:id="rId10"/>
              </a:rPr>
              <a:t>https://doi.org/10.1186/s41239-019-0171-0</a:t>
            </a:r>
            <a:r>
              <a:rPr lang="en-GB" sz="1500" dirty="0"/>
              <a:t>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chemeClr val="accent6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15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2107</Words>
  <Application>Microsoft Office PowerPoint</Application>
  <PresentationFormat>Widescreen</PresentationFormat>
  <Paragraphs>281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Cambria</vt:lpstr>
      <vt:lpstr>Office Theme</vt:lpstr>
      <vt:lpstr>Hiring Plan</vt:lpstr>
      <vt:lpstr>Agenda</vt:lpstr>
      <vt:lpstr>Why UWTSD needs this role</vt:lpstr>
      <vt:lpstr>Job description</vt:lpstr>
      <vt:lpstr>Key duties</vt:lpstr>
      <vt:lpstr>Person specification</vt:lpstr>
      <vt:lpstr>Selection process</vt:lpstr>
      <vt:lpstr>Interview questions</vt:lpstr>
      <vt:lpstr>Building AI literacy</vt:lpstr>
      <vt:lpstr>Institutional readiness</vt:lpstr>
      <vt:lpstr>Evaluating the strategy</vt:lpstr>
      <vt:lpstr>Risks and critical view</vt:lpstr>
      <vt:lpstr>Recommendation and first 90 days</vt:lpstr>
      <vt:lpstr>References (1 of 2)</vt:lpstr>
      <vt:lpstr>References (2 of 2)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Hajar Takidine</dc:creator>
  <cp:lastModifiedBy>Hajar Takidine</cp:lastModifiedBy>
  <cp:revision>1</cp:revision>
  <dcterms:created xsi:type="dcterms:W3CDTF">2026-10-16T08:40:19Z</dcterms:created>
  <dcterms:modified xsi:type="dcterms:W3CDTF">2026-10-16T16:48:29Z</dcterms:modified>
</cp:coreProperties>
</file>