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Keyah Hodge (2507355)" userId="35160b04-978a-4113-98a9-676d736d56d8" providerId="ADAL" clId="{AF5462BA-104A-470A-8BFF-21431FCC30C2}"/>
    <pc:docChg chg="undo custSel mod addSld delSld modSld addMainMaster delMainMaster modMainMaster">
      <pc:chgData name="N'Keyah Hodge (2507355)" userId="35160b04-978a-4113-98a9-676d736d56d8" providerId="ADAL" clId="{AF5462BA-104A-470A-8BFF-21431FCC30C2}" dt="2025-10-13T05:56:39.147" v="377" actId="1076"/>
      <pc:docMkLst>
        <pc:docMk/>
      </pc:docMkLst>
      <pc:sldChg chg="addSp modSp add del mod setBg">
        <pc:chgData name="N'Keyah Hodge (2507355)" userId="35160b04-978a-4113-98a9-676d736d56d8" providerId="ADAL" clId="{AF5462BA-104A-470A-8BFF-21431FCC30C2}" dt="2025-10-13T05:41:06.962" v="301" actId="255"/>
        <pc:sldMkLst>
          <pc:docMk/>
          <pc:sldMk cId="2249672998" sldId="256"/>
        </pc:sldMkLst>
        <pc:spChg chg="mod">
          <ac:chgData name="N'Keyah Hodge (2507355)" userId="35160b04-978a-4113-98a9-676d736d56d8" providerId="ADAL" clId="{AF5462BA-104A-470A-8BFF-21431FCC30C2}" dt="2025-10-13T05:41:06.962" v="301" actId="255"/>
          <ac:spMkLst>
            <pc:docMk/>
            <pc:sldMk cId="2249672998" sldId="256"/>
            <ac:spMk id="2" creationId="{972F8E2D-2C2C-1A9A-AD3D-3556E7617B74}"/>
          </ac:spMkLst>
        </pc:spChg>
        <pc:spChg chg="mod ord">
          <ac:chgData name="N'Keyah Hodge (2507355)" userId="35160b04-978a-4113-98a9-676d736d56d8" providerId="ADAL" clId="{AF5462BA-104A-470A-8BFF-21431FCC30C2}" dt="2025-10-13T05:40:32.444" v="298" actId="26606"/>
          <ac:spMkLst>
            <pc:docMk/>
            <pc:sldMk cId="2249672998" sldId="256"/>
            <ac:spMk id="3" creationId="{919CA50C-FD6D-189D-B5A7-B2641BC26D12}"/>
          </ac:spMkLst>
        </pc:spChg>
        <pc:spChg chg="add ord">
          <ac:chgData name="N'Keyah Hodge (2507355)" userId="35160b04-978a-4113-98a9-676d736d56d8" providerId="ADAL" clId="{AF5462BA-104A-470A-8BFF-21431FCC30C2}" dt="2025-10-13T05:40:32.444" v="298" actId="26606"/>
          <ac:spMkLst>
            <pc:docMk/>
            <pc:sldMk cId="2249672998" sldId="256"/>
            <ac:spMk id="5" creationId="{D8A17F7C-DC6F-89B0-8432-C4C671E49065}"/>
          </ac:spMkLst>
        </pc:spChg>
        <pc:spChg chg="add">
          <ac:chgData name="N'Keyah Hodge (2507355)" userId="35160b04-978a-4113-98a9-676d736d56d8" providerId="ADAL" clId="{AF5462BA-104A-470A-8BFF-21431FCC30C2}" dt="2025-10-13T05:40:32.444" v="298" actId="26606"/>
          <ac:spMkLst>
            <pc:docMk/>
            <pc:sldMk cId="2249672998" sldId="256"/>
            <ac:spMk id="17" creationId="{DAD27A50-88D7-4E2A-8488-F2879768AF35}"/>
          </ac:spMkLst>
        </pc:spChg>
        <pc:spChg chg="add">
          <ac:chgData name="N'Keyah Hodge (2507355)" userId="35160b04-978a-4113-98a9-676d736d56d8" providerId="ADAL" clId="{AF5462BA-104A-470A-8BFF-21431FCC30C2}" dt="2025-10-13T05:40:32.444" v="298" actId="26606"/>
          <ac:spMkLst>
            <pc:docMk/>
            <pc:sldMk cId="2249672998" sldId="256"/>
            <ac:spMk id="23" creationId="{7C704F0F-1CD8-4DC1-AEE9-225958232415}"/>
          </ac:spMkLst>
        </pc:spChg>
        <pc:spChg chg="add">
          <ac:chgData name="N'Keyah Hodge (2507355)" userId="35160b04-978a-4113-98a9-676d736d56d8" providerId="ADAL" clId="{AF5462BA-104A-470A-8BFF-21431FCC30C2}" dt="2025-10-13T05:40:32.444" v="298" actId="26606"/>
          <ac:spMkLst>
            <pc:docMk/>
            <pc:sldMk cId="2249672998" sldId="256"/>
            <ac:spMk id="25" creationId="{AC546BE4-C7A3-4A47-9FA5-0866D5E656B4}"/>
          </ac:spMkLst>
        </pc:spChg>
        <pc:picChg chg="mod">
          <ac:chgData name="N'Keyah Hodge (2507355)" userId="35160b04-978a-4113-98a9-676d736d56d8" providerId="ADAL" clId="{AF5462BA-104A-470A-8BFF-21431FCC30C2}" dt="2025-10-13T05:40:32.444" v="298" actId="26606"/>
          <ac:picMkLst>
            <pc:docMk/>
            <pc:sldMk cId="2249672998" sldId="256"/>
            <ac:picMk id="4" creationId="{977F6308-833E-5A3B-3D8A-DFD6A0CBA9A4}"/>
          </ac:picMkLst>
        </pc:picChg>
        <pc:picChg chg="add mod">
          <ac:chgData name="N'Keyah Hodge (2507355)" userId="35160b04-978a-4113-98a9-676d736d56d8" providerId="ADAL" clId="{AF5462BA-104A-470A-8BFF-21431FCC30C2}" dt="2025-10-13T05:40:32.444" v="298" actId="26606"/>
          <ac:picMkLst>
            <pc:docMk/>
            <pc:sldMk cId="2249672998" sldId="256"/>
            <ac:picMk id="8" creationId="{B118E642-DEC1-0758-DAC4-96AE41E7F76C}"/>
          </ac:picMkLst>
        </pc:picChg>
        <pc:picChg chg="add">
          <ac:chgData name="N'Keyah Hodge (2507355)" userId="35160b04-978a-4113-98a9-676d736d56d8" providerId="ADAL" clId="{AF5462BA-104A-470A-8BFF-21431FCC30C2}" dt="2025-10-13T05:40:32.444" v="298" actId="26606"/>
          <ac:picMkLst>
            <pc:docMk/>
            <pc:sldMk cId="2249672998" sldId="256"/>
            <ac:picMk id="13" creationId="{94DDC893-E5EF-4CDE-B040-BA5B53AADD78}"/>
          </ac:picMkLst>
        </pc:picChg>
        <pc:picChg chg="add">
          <ac:chgData name="N'Keyah Hodge (2507355)" userId="35160b04-978a-4113-98a9-676d736d56d8" providerId="ADAL" clId="{AF5462BA-104A-470A-8BFF-21431FCC30C2}" dt="2025-10-13T05:40:32.444" v="298" actId="26606"/>
          <ac:picMkLst>
            <pc:docMk/>
            <pc:sldMk cId="2249672998" sldId="256"/>
            <ac:picMk id="21" creationId="{1081DF83-4F35-4560-87E6-0DE8AAAC33DB}"/>
          </ac:picMkLst>
        </pc:picChg>
      </pc:sldChg>
      <pc:sldChg chg="addSp modSp add del mod setBg">
        <pc:chgData name="N'Keyah Hodge (2507355)" userId="35160b04-978a-4113-98a9-676d736d56d8" providerId="ADAL" clId="{AF5462BA-104A-470A-8BFF-21431FCC30C2}" dt="2025-10-13T05:56:39.147" v="377" actId="1076"/>
        <pc:sldMkLst>
          <pc:docMk/>
          <pc:sldMk cId="2273340172" sldId="257"/>
        </pc:sldMkLst>
        <pc:spChg chg="add mod">
          <ac:chgData name="N'Keyah Hodge (2507355)" userId="35160b04-978a-4113-98a9-676d736d56d8" providerId="ADAL" clId="{AF5462BA-104A-470A-8BFF-21431FCC30C2}" dt="2025-10-13T05:56:39.147" v="377" actId="1076"/>
          <ac:spMkLst>
            <pc:docMk/>
            <pc:sldMk cId="2273340172" sldId="257"/>
            <ac:spMk id="2" creationId="{91E538EB-B02B-7DA5-3F26-765FB0D3D8FC}"/>
          </ac:spMkLst>
        </pc:spChg>
        <pc:spChg chg="mod">
          <ac:chgData name="N'Keyah Hodge (2507355)" userId="35160b04-978a-4113-98a9-676d736d56d8" providerId="ADAL" clId="{AF5462BA-104A-470A-8BFF-21431FCC30C2}" dt="2025-10-13T05:56:30.244" v="376" actId="1076"/>
          <ac:spMkLst>
            <pc:docMk/>
            <pc:sldMk cId="2273340172" sldId="257"/>
            <ac:spMk id="3" creationId="{129A26DA-21C0-7484-A533-20E65C08C9AB}"/>
          </ac:spMkLst>
        </pc:spChg>
        <pc:spChg chg="add mod">
          <ac:chgData name="N'Keyah Hodge (2507355)" userId="35160b04-978a-4113-98a9-676d736d56d8" providerId="ADAL" clId="{AF5462BA-104A-470A-8BFF-21431FCC30C2}" dt="2025-10-13T05:32:38.490" v="266" actId="1076"/>
          <ac:spMkLst>
            <pc:docMk/>
            <pc:sldMk cId="2273340172" sldId="257"/>
            <ac:spMk id="4" creationId="{56DDFEB0-1EED-BC74-5871-60B230331B45}"/>
          </ac:spMkLst>
        </pc:spChg>
      </pc:sldChg>
      <pc:sldChg chg="new del">
        <pc:chgData name="N'Keyah Hodge (2507355)" userId="35160b04-978a-4113-98a9-676d736d56d8" providerId="ADAL" clId="{AF5462BA-104A-470A-8BFF-21431FCC30C2}" dt="2025-10-13T05:30:50.705" v="246" actId="2696"/>
        <pc:sldMkLst>
          <pc:docMk/>
          <pc:sldMk cId="968544746" sldId="258"/>
        </pc:sldMkLst>
      </pc:sldChg>
      <pc:sldChg chg="new add del">
        <pc:chgData name="N'Keyah Hodge (2507355)" userId="35160b04-978a-4113-98a9-676d736d56d8" providerId="ADAL" clId="{AF5462BA-104A-470A-8BFF-21431FCC30C2}" dt="2025-10-13T05:10:37.004" v="124" actId="2696"/>
        <pc:sldMkLst>
          <pc:docMk/>
          <pc:sldMk cId="2740457508" sldId="258"/>
        </pc:sldMkLst>
      </pc:sldChg>
      <pc:sldChg chg="modSp new add del mod chgLayout">
        <pc:chgData name="N'Keyah Hodge (2507355)" userId="35160b04-978a-4113-98a9-676d736d56d8" providerId="ADAL" clId="{AF5462BA-104A-470A-8BFF-21431FCC30C2}" dt="2025-10-13T05:10:34.761" v="123" actId="2696"/>
        <pc:sldMkLst>
          <pc:docMk/>
          <pc:sldMk cId="3932906912" sldId="259"/>
        </pc:sldMkLst>
        <pc:spChg chg="mod ord">
          <ac:chgData name="N'Keyah Hodge (2507355)" userId="35160b04-978a-4113-98a9-676d736d56d8" providerId="ADAL" clId="{AF5462BA-104A-470A-8BFF-21431FCC30C2}" dt="2025-10-13T05:08:54.131" v="111" actId="700"/>
          <ac:spMkLst>
            <pc:docMk/>
            <pc:sldMk cId="3932906912" sldId="259"/>
            <ac:spMk id="2" creationId="{4EFF6054-594E-310A-E2B5-696B474CC5E0}"/>
          </ac:spMkLst>
        </pc:spChg>
        <pc:spChg chg="mod ord">
          <ac:chgData name="N'Keyah Hodge (2507355)" userId="35160b04-978a-4113-98a9-676d736d56d8" providerId="ADAL" clId="{AF5462BA-104A-470A-8BFF-21431FCC30C2}" dt="2025-10-13T05:08:54.131" v="111" actId="700"/>
          <ac:spMkLst>
            <pc:docMk/>
            <pc:sldMk cId="3932906912" sldId="259"/>
            <ac:spMk id="3" creationId="{6182FFE8-F7C9-26B3-3F41-701E1AFF14B5}"/>
          </ac:spMkLst>
        </pc:spChg>
      </pc:sldChg>
      <pc:sldChg chg="modSp new">
        <pc:chgData name="N'Keyah Hodge (2507355)" userId="35160b04-978a-4113-98a9-676d736d56d8" providerId="ADAL" clId="{AF5462BA-104A-470A-8BFF-21431FCC30C2}" dt="2025-10-13T05:34:07.105" v="296" actId="255"/>
        <pc:sldMkLst>
          <pc:docMk/>
          <pc:sldMk cId="3945743728" sldId="259"/>
        </pc:sldMkLst>
        <pc:spChg chg="mod">
          <ac:chgData name="N'Keyah Hodge (2507355)" userId="35160b04-978a-4113-98a9-676d736d56d8" providerId="ADAL" clId="{AF5462BA-104A-470A-8BFF-21431FCC30C2}" dt="2025-10-13T05:29:39.434" v="242" actId="20577"/>
          <ac:spMkLst>
            <pc:docMk/>
            <pc:sldMk cId="3945743728" sldId="259"/>
            <ac:spMk id="2" creationId="{D7012AF3-6731-D4FC-A622-BC7851CA33AE}"/>
          </ac:spMkLst>
        </pc:spChg>
        <pc:spChg chg="mod">
          <ac:chgData name="N'Keyah Hodge (2507355)" userId="35160b04-978a-4113-98a9-676d736d56d8" providerId="ADAL" clId="{AF5462BA-104A-470A-8BFF-21431FCC30C2}" dt="2025-10-13T05:34:07.105" v="296" actId="255"/>
          <ac:spMkLst>
            <pc:docMk/>
            <pc:sldMk cId="3945743728" sldId="259"/>
            <ac:spMk id="3" creationId="{16FF6E4A-9F97-D427-0D2E-226053355286}"/>
          </ac:spMkLst>
        </pc:spChg>
      </pc:sldChg>
      <pc:sldChg chg="new add del">
        <pc:chgData name="N'Keyah Hodge (2507355)" userId="35160b04-978a-4113-98a9-676d736d56d8" providerId="ADAL" clId="{AF5462BA-104A-470A-8BFF-21431FCC30C2}" dt="2025-10-13T05:10:31.844" v="122" actId="2696"/>
        <pc:sldMkLst>
          <pc:docMk/>
          <pc:sldMk cId="1338397709" sldId="260"/>
        </pc:sldMkLst>
      </pc:sldChg>
      <pc:sldMasterChg chg="mod setBg modSldLayout">
        <pc:chgData name="N'Keyah Hodge (2507355)" userId="35160b04-978a-4113-98a9-676d736d56d8" providerId="ADAL" clId="{AF5462BA-104A-470A-8BFF-21431FCC30C2}" dt="2025-10-13T05:07:47.162" v="104" actId="13091"/>
        <pc:sldMasterMkLst>
          <pc:docMk/>
          <pc:sldMasterMk cId="1208582362" sldId="2147483801"/>
        </pc:sldMasterMkLst>
        <pc:sldLayoutChg chg="mod">
          <pc:chgData name="N'Keyah Hodge (2507355)" userId="35160b04-978a-4113-98a9-676d736d56d8" providerId="ADAL" clId="{AF5462BA-104A-470A-8BFF-21431FCC30C2}" dt="2025-10-13T05:07:47.162" v="104" actId="13091"/>
          <pc:sldLayoutMkLst>
            <pc:docMk/>
            <pc:sldMasterMk cId="1208582362" sldId="2147483801"/>
            <pc:sldLayoutMk cId="1163750261" sldId="214748379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150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9371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71394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68666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6956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71719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96910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7708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1664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88603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60758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73142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06580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48758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27896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13237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524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10/13/25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90223948"/>
      </p:ext>
    </p:extLst>
  </p:cSld>
  <p:clrMap bg1="dk1" tx1="lt1" bg2="dk2" tx2="lt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72F8E2D-2C2C-1A9A-AD3D-3556E7617B74}"/>
              </a:ext>
            </a:extLst>
          </p:cNvPr>
          <p:cNvSpPr>
            <a:spLocks noGrp="1"/>
          </p:cNvSpPr>
          <p:nvPr>
            <p:ph type="ctrTitle"/>
          </p:nvPr>
        </p:nvSpPr>
        <p:spPr>
          <a:xfrm>
            <a:off x="646111" y="609601"/>
            <a:ext cx="4793473" cy="1675975"/>
          </a:xfrm>
        </p:spPr>
        <p:txBody>
          <a:bodyPr vert="horz" lIns="91440" tIns="45720" rIns="91440" bIns="45720" rtlCol="0" anchor="t">
            <a:noAutofit/>
          </a:bodyPr>
          <a:lstStyle/>
          <a:p>
            <a:pPr>
              <a:lnSpc>
                <a:spcPct val="90000"/>
              </a:lnSpc>
            </a:pPr>
            <a:r>
              <a:rPr lang="en-US" sz="2000" dirty="0"/>
              <a:t>The University of Wales Trinity Saint David </a:t>
            </a:r>
            <a:br>
              <a:rPr lang="en-US" sz="2000" dirty="0"/>
            </a:br>
            <a:r>
              <a:rPr lang="en-US" sz="2000" dirty="0"/>
              <a:t>Digital skills and research methods (LCHS4007)</a:t>
            </a:r>
            <a:br>
              <a:rPr lang="en-US" sz="2000" dirty="0"/>
            </a:br>
            <a:r>
              <a:rPr lang="en-US" sz="2000" dirty="0"/>
              <a:t>Component 1</a:t>
            </a:r>
            <a:br>
              <a:rPr lang="en-US" sz="2000" dirty="0"/>
            </a:br>
            <a:r>
              <a:rPr lang="en-US" sz="2000" dirty="0"/>
              <a:t>Group presentation </a:t>
            </a:r>
          </a:p>
        </p:txBody>
      </p:sp>
      <p:pic>
        <p:nvPicPr>
          <p:cNvPr id="4" name="Picture 3">
            <a:extLst>
              <a:ext uri="{FF2B5EF4-FFF2-40B4-BE49-F238E27FC236}">
                <a16:creationId xmlns:a16="http://schemas.microsoft.com/office/drawing/2014/main" id="{977F6308-833E-5A3B-3D8A-DFD6A0CBA9A4}"/>
              </a:ext>
            </a:extLst>
          </p:cNvPr>
          <p:cNvPicPr>
            <a:picLocks noChangeAspect="1"/>
          </p:cNvPicPr>
          <p:nvPr/>
        </p:nvPicPr>
        <p:blipFill>
          <a:blip r:embed="rId7"/>
          <a:srcRect r="1491" b="-3"/>
          <a:stretch>
            <a:fillRect/>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25" name="Rectangle 24">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919CA50C-FD6D-189D-B5A7-B2641BC26D12}"/>
              </a:ext>
            </a:extLst>
          </p:cNvPr>
          <p:cNvSpPr>
            <a:spLocks noGrp="1"/>
          </p:cNvSpPr>
          <p:nvPr>
            <p:ph type="subTitle" idx="1"/>
          </p:nvPr>
        </p:nvSpPr>
        <p:spPr>
          <a:xfrm>
            <a:off x="642175" y="2484544"/>
            <a:ext cx="4799145" cy="3763855"/>
          </a:xfrm>
        </p:spPr>
        <p:txBody>
          <a:bodyPr vert="horz" lIns="91440" tIns="45720" rIns="91440" bIns="45720" rtlCol="0">
            <a:normAutofit/>
          </a:bodyPr>
          <a:lstStyle/>
          <a:p>
            <a:pPr>
              <a:buFont typeface="Wingdings 3" charset="2"/>
              <a:buChar char=""/>
            </a:pPr>
            <a:r>
              <a:rPr lang="en-US" u="sng" dirty="0">
                <a:solidFill>
                  <a:schemeClr val="tx1"/>
                </a:solidFill>
              </a:rPr>
              <a:t>Group F</a:t>
            </a:r>
          </a:p>
          <a:p>
            <a:pPr>
              <a:buFont typeface="Wingdings 3" charset="2"/>
              <a:buChar char=""/>
            </a:pPr>
            <a:r>
              <a:rPr lang="en-US" dirty="0">
                <a:solidFill>
                  <a:schemeClr val="tx1"/>
                </a:solidFill>
              </a:rPr>
              <a:t>ASHLEY AMANDA MUTASA - 2505640</a:t>
            </a:r>
          </a:p>
          <a:p>
            <a:pPr>
              <a:buFont typeface="Wingdings 3" charset="2"/>
              <a:buChar char=""/>
            </a:pPr>
            <a:r>
              <a:rPr lang="en-US" dirty="0">
                <a:solidFill>
                  <a:schemeClr val="tx1"/>
                </a:solidFill>
              </a:rPr>
              <a:t>JEAN CLAUDE FRANCOIS - 2439333</a:t>
            </a:r>
          </a:p>
          <a:p>
            <a:pPr>
              <a:buFont typeface="Wingdings 3" charset="2"/>
              <a:buChar char=""/>
            </a:pPr>
            <a:r>
              <a:rPr lang="en-US" dirty="0">
                <a:solidFill>
                  <a:schemeClr val="tx1"/>
                </a:solidFill>
              </a:rPr>
              <a:t>MOHAMMED ISA HASSAN ASGHAR - 2504747</a:t>
            </a:r>
          </a:p>
          <a:p>
            <a:pPr>
              <a:buFont typeface="Wingdings 3" charset="2"/>
              <a:buChar char=""/>
            </a:pPr>
            <a:r>
              <a:rPr lang="en-US" dirty="0">
                <a:solidFill>
                  <a:schemeClr val="tx1"/>
                </a:solidFill>
              </a:rPr>
              <a:t>N’KEYAH FAITH HODGE - 2507355</a:t>
            </a:r>
          </a:p>
          <a:p>
            <a:pPr>
              <a:buFont typeface="Wingdings 3" charset="2"/>
              <a:buChar char=""/>
            </a:pPr>
            <a:r>
              <a:rPr lang="en-US" dirty="0">
                <a:solidFill>
                  <a:schemeClr val="tx1"/>
                </a:solidFill>
              </a:rPr>
              <a:t>OMAIMA MOHAMED ABDULGAWAD SAEED - 2504114</a:t>
            </a: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p:txBody>
      </p:sp>
      <p:pic>
        <p:nvPicPr>
          <p:cNvPr id="8" name="Picture 7">
            <a:extLst>
              <a:ext uri="{FF2B5EF4-FFF2-40B4-BE49-F238E27FC236}">
                <a16:creationId xmlns:a16="http://schemas.microsoft.com/office/drawing/2014/main" id="{B118E642-DEC1-0758-DAC4-96AE41E7F76C}"/>
              </a:ext>
            </a:extLst>
          </p:cNvPr>
          <p:cNvPicPr>
            <a:picLocks noChangeAspect="1"/>
          </p:cNvPicPr>
          <p:nvPr/>
        </p:nvPicPr>
        <p:blipFill>
          <a:blip r:embed="rId8"/>
          <a:srcRect t="22061" r="2" b="1898"/>
          <a:stretch>
            <a:fillRect/>
          </a:stretch>
        </p:blipFill>
        <p:spPr>
          <a:xfrm>
            <a:off x="6094412" y="3482108"/>
            <a:ext cx="5449888" cy="2766290"/>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D8A17F7C-DC6F-89B0-8432-C4C671E49065}"/>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249672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9A26DA-21C0-7484-A533-20E65C08C9AB}"/>
              </a:ext>
            </a:extLst>
          </p:cNvPr>
          <p:cNvSpPr>
            <a:spLocks noGrp="1"/>
          </p:cNvSpPr>
          <p:nvPr>
            <p:ph type="subTitle" idx="1"/>
          </p:nvPr>
        </p:nvSpPr>
        <p:spPr>
          <a:xfrm>
            <a:off x="195578" y="311826"/>
            <a:ext cx="8397511" cy="2460625"/>
          </a:xfrm>
        </p:spPr>
        <p:txBody>
          <a:bodyPr>
            <a:normAutofit/>
          </a:bodyPr>
          <a:lstStyle/>
          <a:p>
            <a:r>
              <a:rPr lang="en-GB" dirty="0">
                <a:solidFill>
                  <a:schemeClr val="tx1"/>
                </a:solidFill>
                <a:effectLst/>
                <a:latin typeface="Arial" panose="020B0604020202020204" pitchFamily="34" charset="0"/>
                <a:ea typeface="Arial" panose="020B0604020202020204" pitchFamily="34" charset="0"/>
              </a:rPr>
              <a:t>The </a:t>
            </a:r>
            <a:r>
              <a:rPr lang="en-GB" b="1" dirty="0">
                <a:solidFill>
                  <a:schemeClr val="tx1"/>
                </a:solidFill>
                <a:effectLst/>
                <a:latin typeface="Arial" panose="020B0604020202020204" pitchFamily="34" charset="0"/>
                <a:ea typeface="Arial" panose="020B0604020202020204" pitchFamily="34" charset="0"/>
              </a:rPr>
              <a:t>impact of limited digital skills (digital literacy) </a:t>
            </a:r>
            <a:r>
              <a:rPr lang="en-GB" dirty="0">
                <a:solidFill>
                  <a:schemeClr val="tx1"/>
                </a:solidFill>
                <a:effectLst/>
                <a:latin typeface="Arial" panose="020B0604020202020204" pitchFamily="34" charset="0"/>
                <a:ea typeface="Arial" panose="020B0604020202020204" pitchFamily="34" charset="0"/>
              </a:rPr>
              <a:t>among staff in the Sunrise residential care home</a:t>
            </a:r>
            <a:r>
              <a:rPr lang="en-GB" i="1" dirty="0">
                <a:solidFill>
                  <a:schemeClr val="tx1"/>
                </a:solidFill>
                <a:effectLst/>
                <a:latin typeface="Arial" panose="020B0604020202020204" pitchFamily="34" charset="0"/>
                <a:ea typeface="Arial" panose="020B0604020202020204" pitchFamily="34" charset="0"/>
              </a:rPr>
              <a:t>.</a:t>
            </a:r>
            <a:endParaRPr lang="en-US" dirty="0">
              <a:solidFill>
                <a:schemeClr val="tx1"/>
              </a:solidFill>
            </a:endParaRPr>
          </a:p>
        </p:txBody>
      </p:sp>
      <p:sp>
        <p:nvSpPr>
          <p:cNvPr id="2" name="TextBox 1">
            <a:extLst>
              <a:ext uri="{FF2B5EF4-FFF2-40B4-BE49-F238E27FC236}">
                <a16:creationId xmlns:a16="http://schemas.microsoft.com/office/drawing/2014/main" id="{91E538EB-B02B-7DA5-3F26-765FB0D3D8FC}"/>
              </a:ext>
            </a:extLst>
          </p:cNvPr>
          <p:cNvSpPr txBox="1"/>
          <p:nvPr/>
        </p:nvSpPr>
        <p:spPr>
          <a:xfrm>
            <a:off x="247984" y="1078663"/>
            <a:ext cx="4502304" cy="5616922"/>
          </a:xfrm>
          <a:prstGeom prst="rect">
            <a:avLst/>
          </a:prstGeom>
          <a:noFill/>
        </p:spPr>
        <p:txBody>
          <a:bodyPr wrap="square" rtlCol="0">
            <a:spAutoFit/>
          </a:bodyPr>
          <a:lstStyle/>
          <a:p>
            <a:endParaRPr lang="en-GB" sz="1700" dirty="0">
              <a:effectLst/>
              <a:latin typeface=".SF UI"/>
            </a:endParaRPr>
          </a:p>
          <a:p>
            <a:r>
              <a:rPr lang="en-GB" b="0" i="0" dirty="0">
                <a:effectLst/>
                <a:latin typeface=".SFUI-Regular"/>
              </a:rPr>
              <a:t>In a care facility, having poor digital skills might have a number of serious consequences. First, it can make employees less effective at scheduling, communicating, and managing residents' information, which could result in care delays or mistakes. Second, it can make it more difficult for residents and staff to use digital technologies that improve wellness, like entertainment alternatives, online health monitoring, and video calls with family. Third, it may impede the use modern care technologies, such computerised medication management or emergency alert systems, that enhance safety and quality of life. In general, a care home's operational efficiency, resident satisfaction, and care quality can all be impacted by a lack of digital capabilities.</a:t>
            </a:r>
            <a:endParaRPr lang="en-GB" dirty="0">
              <a:effectLst/>
              <a:latin typeface=".SF UI"/>
            </a:endParaRPr>
          </a:p>
          <a:p>
            <a:pPr algn="l"/>
            <a:endParaRPr lang="en-US" dirty="0"/>
          </a:p>
        </p:txBody>
      </p:sp>
      <p:sp>
        <p:nvSpPr>
          <p:cNvPr id="4" name="TextBox 3">
            <a:extLst>
              <a:ext uri="{FF2B5EF4-FFF2-40B4-BE49-F238E27FC236}">
                <a16:creationId xmlns:a16="http://schemas.microsoft.com/office/drawing/2014/main" id="{56DDFEB0-1EED-BC74-5871-60B230331B45}"/>
              </a:ext>
            </a:extLst>
          </p:cNvPr>
          <p:cNvSpPr txBox="1"/>
          <p:nvPr/>
        </p:nvSpPr>
        <p:spPr>
          <a:xfrm>
            <a:off x="4934310" y="1318022"/>
            <a:ext cx="7009706" cy="5539978"/>
          </a:xfrm>
          <a:prstGeom prst="rect">
            <a:avLst/>
          </a:prstGeom>
          <a:noFill/>
        </p:spPr>
        <p:txBody>
          <a:bodyPr wrap="square" rtlCol="0">
            <a:spAutoFit/>
          </a:bodyPr>
          <a:lstStyle/>
          <a:p>
            <a:r>
              <a:rPr lang="en-GB" sz="1600" dirty="0">
                <a:latin typeface=".SF UI"/>
              </a:rPr>
              <a:t>Ca</a:t>
            </a:r>
            <a:r>
              <a:rPr lang="en-GB" sz="1600" b="0" i="0" dirty="0">
                <a:effectLst/>
                <a:latin typeface=".SFUI-Regular"/>
              </a:rPr>
              <a:t>re Delivery</a:t>
            </a:r>
            <a:endParaRPr lang="en-GB" sz="1600" dirty="0">
              <a:effectLst/>
              <a:latin typeface=".SF UI"/>
            </a:endParaRPr>
          </a:p>
          <a:p>
            <a:r>
              <a:rPr lang="en-GB" sz="1600" b="0" i="0" dirty="0">
                <a:effectLst/>
                <a:latin typeface=".SFUI-Regular"/>
              </a:rPr>
              <a:t>• Inaccurate or delayed digital record-keeping may lead to medication errors or missed care.</a:t>
            </a:r>
            <a:endParaRPr lang="en-GB" sz="1600" dirty="0">
              <a:effectLst/>
              <a:latin typeface=".SF UI"/>
            </a:endParaRPr>
          </a:p>
          <a:p>
            <a:r>
              <a:rPr lang="en-GB" sz="1600" b="0" i="0" dirty="0">
                <a:effectLst/>
                <a:latin typeface=".SFUI-Regular"/>
              </a:rPr>
              <a:t>• Staff take longer to complete electronic documentation, reducing time for residents.</a:t>
            </a:r>
            <a:endParaRPr lang="en-GB" sz="1600" dirty="0">
              <a:effectLst/>
              <a:latin typeface=".SF UI"/>
            </a:endParaRPr>
          </a:p>
          <a:p>
            <a:r>
              <a:rPr lang="en-GB" sz="1600" b="0" i="0" dirty="0">
                <a:effectLst/>
                <a:latin typeface=".SFUI-Regular"/>
              </a:rPr>
              <a:t>• Resistance or anxiety toward new digital systems can limit quality improvement and innovation.</a:t>
            </a:r>
            <a:endParaRPr lang="en-GB" sz="1600" dirty="0">
              <a:effectLst/>
              <a:latin typeface=".SF UI"/>
            </a:endParaRPr>
          </a:p>
          <a:p>
            <a:br>
              <a:rPr lang="en-GB" sz="1600" dirty="0">
                <a:effectLst/>
                <a:latin typeface=".SF UI"/>
              </a:rPr>
            </a:br>
            <a:r>
              <a:rPr lang="en-GB" sz="1600" b="0" i="0" dirty="0">
                <a:effectLst/>
                <a:latin typeface=".SFUI-Regular"/>
              </a:rPr>
              <a:t>Communication</a:t>
            </a:r>
            <a:endParaRPr lang="en-GB" sz="1600" dirty="0">
              <a:effectLst/>
              <a:latin typeface=".SF UI"/>
            </a:endParaRPr>
          </a:p>
          <a:p>
            <a:r>
              <a:rPr lang="en-GB" sz="1600" b="0" i="0" dirty="0">
                <a:effectLst/>
                <a:latin typeface=".SFUI-Regular"/>
              </a:rPr>
              <a:t>• Staff may miss important updates shared through digital platforms (emails, e-notes, care apps).</a:t>
            </a:r>
            <a:endParaRPr lang="en-GB" sz="1600" dirty="0">
              <a:effectLst/>
              <a:latin typeface=".SF UI"/>
            </a:endParaRPr>
          </a:p>
          <a:p>
            <a:r>
              <a:rPr lang="en-GB" sz="1600" b="0" i="0" dirty="0">
                <a:effectLst/>
                <a:latin typeface=".SFUI-Regular"/>
              </a:rPr>
              <a:t>• Difficulty using electronic systems can delay communication with families and healthcare professionals.</a:t>
            </a:r>
            <a:endParaRPr lang="en-GB" sz="1600" dirty="0">
              <a:effectLst/>
              <a:latin typeface=".SF UI"/>
            </a:endParaRPr>
          </a:p>
          <a:p>
            <a:r>
              <a:rPr lang="en-GB" sz="1600" b="0" i="0" dirty="0">
                <a:effectLst/>
                <a:latin typeface=".SFUI-Regular"/>
              </a:rPr>
              <a:t>• Miscommunication may affect consistency and continuity of resident care.</a:t>
            </a:r>
            <a:endParaRPr lang="en-GB" sz="1600" dirty="0">
              <a:effectLst/>
              <a:latin typeface=".SF UI"/>
            </a:endParaRPr>
          </a:p>
          <a:p>
            <a:br>
              <a:rPr lang="en-GB" sz="1600" dirty="0">
                <a:effectLst/>
                <a:latin typeface=".SF UI"/>
              </a:rPr>
            </a:br>
            <a:r>
              <a:rPr lang="en-GB" sz="1600" b="0" i="0" dirty="0">
                <a:effectLst/>
                <a:latin typeface=".SFUI-Regular"/>
              </a:rPr>
              <a:t>Team-Working</a:t>
            </a:r>
            <a:endParaRPr lang="en-GB" sz="1600" dirty="0">
              <a:effectLst/>
              <a:latin typeface=".SF UI"/>
            </a:endParaRPr>
          </a:p>
          <a:p>
            <a:r>
              <a:rPr lang="en-GB" sz="1600" b="0" i="0" dirty="0">
                <a:effectLst/>
                <a:latin typeface=".SFUI-Regular"/>
              </a:rPr>
              <a:t>• Uneven digital skills can create frustration or dependency among team members.</a:t>
            </a:r>
            <a:endParaRPr lang="en-GB" sz="1600" dirty="0">
              <a:effectLst/>
              <a:latin typeface=".SF UI"/>
            </a:endParaRPr>
          </a:p>
          <a:p>
            <a:r>
              <a:rPr lang="en-GB" sz="1600" b="0" i="0" dirty="0">
                <a:effectLst/>
                <a:latin typeface=".SFUI-Regular"/>
              </a:rPr>
              <a:t>• Poor access to shared digital information can reduce collaboration and trust.</a:t>
            </a:r>
            <a:endParaRPr lang="en-GB" sz="1600" dirty="0">
              <a:effectLst/>
              <a:latin typeface=".SF UI"/>
            </a:endParaRPr>
          </a:p>
          <a:p>
            <a:r>
              <a:rPr lang="en-GB" sz="1600" b="0" i="0" dirty="0">
                <a:effectLst/>
                <a:latin typeface=".SFUI-Regular"/>
              </a:rPr>
              <a:t>• Limits staff confidence and engagement in digital training or care planning meetings.</a:t>
            </a:r>
            <a:endParaRPr lang="en-GB" sz="1600" dirty="0">
              <a:effectLst/>
              <a:latin typeface=".SF UI"/>
            </a:endParaRPr>
          </a:p>
          <a:p>
            <a:pPr algn="l"/>
            <a:endParaRPr lang="en-US" dirty="0"/>
          </a:p>
        </p:txBody>
      </p:sp>
    </p:spTree>
    <p:extLst>
      <p:ext uri="{BB962C8B-B14F-4D97-AF65-F5344CB8AC3E}">
        <p14:creationId xmlns:p14="http://schemas.microsoft.com/office/powerpoint/2010/main" val="227334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2AF3-6731-D4FC-A622-BC7851CA33AE}"/>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16FF6E4A-9F97-D427-0D2E-226053355286}"/>
              </a:ext>
            </a:extLst>
          </p:cNvPr>
          <p:cNvSpPr>
            <a:spLocks noGrp="1"/>
          </p:cNvSpPr>
          <p:nvPr>
            <p:ph idx="1"/>
          </p:nvPr>
        </p:nvSpPr>
        <p:spPr>
          <a:xfrm>
            <a:off x="646111" y="1592232"/>
            <a:ext cx="8946541" cy="4195481"/>
          </a:xfrm>
        </p:spPr>
        <p:txBody>
          <a:bodyPr>
            <a:normAutofit fontScale="25000" lnSpcReduction="20000"/>
          </a:bodyPr>
          <a:lstStyle/>
          <a:p>
            <a:endParaRPr lang="en-GB" dirty="0">
              <a:effectLst/>
              <a:latin typeface=".SF UI"/>
            </a:endParaRPr>
          </a:p>
          <a:p>
            <a:r>
              <a:rPr lang="en-GB" sz="7200" b="0" i="0" dirty="0">
                <a:effectLst/>
                <a:latin typeface=".SFUI-Regular"/>
              </a:rPr>
              <a:t> </a:t>
            </a:r>
            <a:r>
              <a:rPr lang="en-GB" sz="7200" b="0" i="0" dirty="0" err="1">
                <a:effectLst/>
                <a:latin typeface=".SFUI-Regular"/>
              </a:rPr>
              <a:t>Kaihlanen</a:t>
            </a:r>
            <a:r>
              <a:rPr lang="en-GB" sz="7200" b="0" i="0" dirty="0">
                <a:effectLst/>
                <a:latin typeface=".SFUI-Regular"/>
              </a:rPr>
              <a:t>, A.-M., </a:t>
            </a:r>
            <a:r>
              <a:rPr lang="en-GB" sz="7200" b="0" i="0" dirty="0" err="1">
                <a:effectLst/>
                <a:latin typeface=".SFUI-Regular"/>
              </a:rPr>
              <a:t>Laukka</a:t>
            </a:r>
            <a:r>
              <a:rPr lang="en-GB" sz="7200" b="0" i="0" dirty="0">
                <a:effectLst/>
                <a:latin typeface=".SFUI-Regular"/>
              </a:rPr>
              <a:t>, E., </a:t>
            </a:r>
            <a:r>
              <a:rPr lang="en-GB" sz="7200" b="0" i="0" dirty="0" err="1">
                <a:effectLst/>
                <a:latin typeface=".SFUI-Regular"/>
              </a:rPr>
              <a:t>Nadav</a:t>
            </a:r>
            <a:r>
              <a:rPr lang="en-GB" sz="7200" b="0" i="0" dirty="0">
                <a:effectLst/>
                <a:latin typeface=".SFUI-Regular"/>
              </a:rPr>
              <a:t>, J., </a:t>
            </a:r>
            <a:r>
              <a:rPr lang="en-GB" sz="7200" b="0" i="0" dirty="0" err="1">
                <a:effectLst/>
                <a:latin typeface=".SFUI-Regular"/>
              </a:rPr>
              <a:t>Narvänen</a:t>
            </a:r>
            <a:r>
              <a:rPr lang="en-GB" sz="7200" b="0" i="0" dirty="0">
                <a:effectLst/>
                <a:latin typeface=".SFUI-Regular"/>
              </a:rPr>
              <a:t>,</a:t>
            </a:r>
            <a:endParaRPr lang="en-GB" sz="7200" dirty="0">
              <a:effectLst/>
              <a:latin typeface=".SF UI"/>
            </a:endParaRPr>
          </a:p>
          <a:p>
            <a:r>
              <a:rPr lang="en-GB" sz="7200" b="0" i="0" dirty="0">
                <a:effectLst/>
                <a:latin typeface=".SFUI-Regular"/>
              </a:rPr>
              <a:t>J., </a:t>
            </a:r>
            <a:r>
              <a:rPr lang="en-GB" sz="7200" b="0" i="0" dirty="0" err="1">
                <a:effectLst/>
                <a:latin typeface=".SFUI-Regular"/>
              </a:rPr>
              <a:t>Saukkonen</a:t>
            </a:r>
            <a:r>
              <a:rPr lang="en-GB" sz="7200" b="0" i="0" dirty="0">
                <a:effectLst/>
                <a:latin typeface=".SFUI-Regular"/>
              </a:rPr>
              <a:t>, P., Koivisto, J., </a:t>
            </a:r>
            <a:r>
              <a:rPr lang="en-GB" sz="7200" b="0" i="0" dirty="0" err="1">
                <a:effectLst/>
                <a:latin typeface=".SFUI-Regular"/>
              </a:rPr>
              <a:t>Heponiemi</a:t>
            </a:r>
            <a:r>
              <a:rPr lang="en-GB" sz="7200" b="0" i="0" dirty="0">
                <a:effectLst/>
                <a:latin typeface=".SFUI-Regular"/>
              </a:rPr>
              <a:t>, T.</a:t>
            </a:r>
            <a:endParaRPr lang="en-GB" sz="7200" dirty="0">
              <a:effectLst/>
              <a:latin typeface=".SF UI"/>
            </a:endParaRPr>
          </a:p>
          <a:p>
            <a:r>
              <a:rPr lang="en-GB" sz="7200" b="0" i="0" dirty="0">
                <a:effectLst/>
                <a:latin typeface=".SFUI-Regular"/>
              </a:rPr>
              <a:t>(2023) 'The effects of digitalisation on health and social care work: a qualitative descriptive study of the perceptions of professionals and managers', BMC Health Services Research, 23:714.</a:t>
            </a:r>
            <a:endParaRPr lang="en-GB" sz="7200" dirty="0">
              <a:effectLst/>
              <a:latin typeface=".SF UI"/>
            </a:endParaRPr>
          </a:p>
          <a:p>
            <a:r>
              <a:rPr lang="en-GB" sz="7200" b="0" i="0" dirty="0">
                <a:effectLst/>
                <a:latin typeface=".SFUI-Regular"/>
              </a:rPr>
              <a:t> </a:t>
            </a:r>
            <a:r>
              <a:rPr lang="en-GB" sz="7200" b="0" i="0" dirty="0" err="1">
                <a:effectLst/>
                <a:latin typeface=".SFUI-Regular"/>
              </a:rPr>
              <a:t>Jeilani</a:t>
            </a:r>
            <a:r>
              <a:rPr lang="en-GB" sz="7200" b="0" i="0" dirty="0">
                <a:effectLst/>
                <a:latin typeface=".SFUI-Regular"/>
              </a:rPr>
              <a:t>, A. &amp; Hussein, A. (2025) 'Impact of digital health technologies adoption on healthcare workers' performance and workload: perspective with </a:t>
            </a:r>
            <a:r>
              <a:rPr lang="en-GB" sz="7200" b="0" i="0" dirty="0" err="1">
                <a:effectLst/>
                <a:latin typeface=".SFUI-Regular"/>
              </a:rPr>
              <a:t>DOl</a:t>
            </a:r>
            <a:r>
              <a:rPr lang="en-GB" sz="7200" b="0" i="0" dirty="0">
                <a:effectLst/>
                <a:latin typeface=".SFUI-Regular"/>
              </a:rPr>
              <a:t> and TOE models, BMC Health Services Research, 25:271.</a:t>
            </a:r>
            <a:endParaRPr lang="en-GB" sz="7200" dirty="0">
              <a:effectLst/>
              <a:latin typeface=".SF UI"/>
            </a:endParaRPr>
          </a:p>
          <a:p>
            <a:r>
              <a:rPr lang="en-GB" sz="7200" b="0" i="0" dirty="0">
                <a:effectLst/>
                <a:latin typeface=".SFUI-Regular"/>
              </a:rPr>
              <a:t> </a:t>
            </a:r>
            <a:r>
              <a:rPr lang="en-GB" sz="7200" b="0" i="0" dirty="0" err="1">
                <a:effectLst/>
                <a:latin typeface=".SFUI-Regular"/>
              </a:rPr>
              <a:t>Härkönen</a:t>
            </a:r>
            <a:r>
              <a:rPr lang="en-GB" sz="7200" b="0" i="0" dirty="0">
                <a:effectLst/>
                <a:latin typeface=".SFUI-Regular"/>
              </a:rPr>
              <a:t>, H. (2024) 'Impact of digital services on healthcare and social welfare: an umbrella review, [Journal].</a:t>
            </a:r>
            <a:endParaRPr lang="en-GB" sz="7200" dirty="0">
              <a:effectLst/>
              <a:latin typeface=".SF UI"/>
            </a:endParaRPr>
          </a:p>
          <a:p>
            <a:r>
              <a:rPr lang="en-GB" sz="7200" b="0" i="0" dirty="0">
                <a:effectLst/>
                <a:latin typeface=".SFUI-Regular"/>
              </a:rPr>
              <a:t>Ferreira, J. C. et al. (2025) 'Empowering Health Professionals with Digital Skills to ' [Journal].</a:t>
            </a:r>
            <a:endParaRPr lang="en-GB" sz="7200" dirty="0">
              <a:effectLst/>
              <a:latin typeface=".SF UI"/>
            </a:endParaRPr>
          </a:p>
          <a:p>
            <a:r>
              <a:rPr lang="en-GB" sz="7200" b="0" i="0" dirty="0">
                <a:effectLst/>
                <a:latin typeface=".SFUI-Regular"/>
              </a:rPr>
              <a:t> </a:t>
            </a:r>
            <a:r>
              <a:rPr lang="en-GB" sz="7200" b="0" i="0" dirty="0" err="1">
                <a:effectLst/>
                <a:latin typeface=".SFUI-Regular"/>
              </a:rPr>
              <a:t>Oung</a:t>
            </a:r>
            <a:r>
              <a:rPr lang="en-GB" sz="7200" b="0" i="0" dirty="0">
                <a:effectLst/>
                <a:latin typeface=".SFUI-Regular"/>
              </a:rPr>
              <a:t>, C. (2021) Developing the digital skills of the social care workforce. Nuffield Trust.</a:t>
            </a:r>
            <a:endParaRPr lang="en-GB" sz="7200" dirty="0">
              <a:effectLst/>
              <a:latin typeface=".SF UI"/>
            </a:endParaRPr>
          </a:p>
          <a:p>
            <a:r>
              <a:rPr lang="en-GB" sz="7200" b="0" i="0" dirty="0">
                <a:effectLst/>
                <a:latin typeface=".SFUI-Regular"/>
              </a:rPr>
              <a:t>Whitfield, G. (2025) 'How the care workforce navigates the digital 'skills gap", [Journal / Source].</a:t>
            </a:r>
            <a:endParaRPr lang="en-GB" sz="7200" dirty="0">
              <a:effectLst/>
              <a:latin typeface=".SF UI"/>
            </a:endParaRPr>
          </a:p>
        </p:txBody>
      </p:sp>
    </p:spTree>
    <p:extLst>
      <p:ext uri="{BB962C8B-B14F-4D97-AF65-F5344CB8AC3E}">
        <p14:creationId xmlns:p14="http://schemas.microsoft.com/office/powerpoint/2010/main" val="39457437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Ion</vt:lpstr>
      <vt:lpstr>The University of Wales Trinity Saint David  Digital skills and research methods (LCHS4007) Component 1 Group presentation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university of Wales Trinity Saint David  Digital skills and research methods (LCHS4007) Component 1 Group presentation </dc:title>
  <dc:creator>N'Keyah Hodge (2507355)</dc:creator>
  <cp:lastModifiedBy>N'Keyah Hodge (2507355)</cp:lastModifiedBy>
  <cp:revision>4</cp:revision>
  <dcterms:created xsi:type="dcterms:W3CDTF">2025-09-29T15:14:35Z</dcterms:created>
  <dcterms:modified xsi:type="dcterms:W3CDTF">2025-10-13T05:56:40Z</dcterms:modified>
</cp:coreProperties>
</file>