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sldIdLst>
    <p:sldId id="256" r:id="rId2"/>
    <p:sldId id="284" r:id="rId3"/>
    <p:sldId id="257" r:id="rId4"/>
    <p:sldId id="258" r:id="rId5"/>
    <p:sldId id="259" r:id="rId6"/>
    <p:sldId id="285" r:id="rId7"/>
    <p:sldId id="262" r:id="rId8"/>
    <p:sldId id="283" r:id="rId9"/>
    <p:sldId id="261" r:id="rId10"/>
    <p:sldId id="273" r:id="rId11"/>
    <p:sldId id="269" r:id="rId12"/>
    <p:sldId id="274" r:id="rId13"/>
    <p:sldId id="275" r:id="rId14"/>
    <p:sldId id="277" r:id="rId15"/>
    <p:sldId id="264" r:id="rId16"/>
    <p:sldId id="270" r:id="rId17"/>
    <p:sldId id="265" r:id="rId18"/>
    <p:sldId id="266" r:id="rId19"/>
    <p:sldId id="260" r:id="rId20"/>
    <p:sldId id="276" r:id="rId21"/>
    <p:sldId id="279" r:id="rId22"/>
    <p:sldId id="280" r:id="rId23"/>
    <p:sldId id="281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中等深淺樣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淺色樣式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71"/>
    <p:restoredTop sz="94613"/>
  </p:normalViewPr>
  <p:slideViewPr>
    <p:cSldViewPr snapToGrid="0" snapToObjects="1">
      <p:cViewPr varScale="1">
        <p:scale>
          <a:sx n="86" d="100"/>
          <a:sy n="86" d="100"/>
        </p:scale>
        <p:origin x="248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___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工作表1!$B$1</c:f>
              <c:strCache>
                <c:ptCount val="1"/>
                <c:pt idx="0">
                  <c:v>Host</c:v>
                </c:pt>
              </c:strCache>
            </c:strRef>
          </c:tx>
          <c:spPr>
            <a:solidFill>
              <a:schemeClr val="tx2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H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工作表1!$A$2:$A$4</c:f>
              <c:strCache>
                <c:ptCount val="3"/>
                <c:pt idx="0">
                  <c:v>Small Enterprise</c:v>
                </c:pt>
                <c:pt idx="1">
                  <c:v>Medium Enterprise</c:v>
                </c:pt>
                <c:pt idx="2">
                  <c:v>Large Enterprise</c:v>
                </c:pt>
              </c:strCache>
            </c:strRef>
          </c:cat>
          <c:val>
            <c:numRef>
              <c:f>工作表1!$B$2:$B$4</c:f>
              <c:numCache>
                <c:formatCode>0%</c:formatCode>
                <c:ptCount val="3"/>
                <c:pt idx="0">
                  <c:v>0.13</c:v>
                </c:pt>
                <c:pt idx="1">
                  <c:v>0.06</c:v>
                </c:pt>
                <c:pt idx="2">
                  <c:v>0.11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BB-2E4C-ABD4-BF9478264E31}"/>
            </c:ext>
          </c:extLst>
        </c:ser>
        <c:ser>
          <c:idx val="1"/>
          <c:order val="1"/>
          <c:tx>
            <c:strRef>
              <c:f>工作表1!$C$1</c:f>
              <c:strCache>
                <c:ptCount val="1"/>
                <c:pt idx="0">
                  <c:v>Licensed / On Premise</c:v>
                </c:pt>
              </c:strCache>
            </c:strRef>
          </c:tx>
          <c:spPr>
            <a:solidFill>
              <a:schemeClr val="bg2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H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工作表1!$A$2:$A$4</c:f>
              <c:strCache>
                <c:ptCount val="3"/>
                <c:pt idx="0">
                  <c:v>Small Enterprise</c:v>
                </c:pt>
                <c:pt idx="1">
                  <c:v>Medium Enterprise</c:v>
                </c:pt>
                <c:pt idx="2">
                  <c:v>Large Enterprise</c:v>
                </c:pt>
              </c:strCache>
            </c:strRef>
          </c:cat>
          <c:val>
            <c:numRef>
              <c:f>工作表1!$C$2:$C$4</c:f>
              <c:numCache>
                <c:formatCode>0%</c:formatCode>
                <c:ptCount val="3"/>
                <c:pt idx="0">
                  <c:v>0.15</c:v>
                </c:pt>
                <c:pt idx="1">
                  <c:v>0.32</c:v>
                </c:pt>
                <c:pt idx="2">
                  <c:v>0.47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1BB-2E4C-ABD4-BF9478264E31}"/>
            </c:ext>
          </c:extLst>
        </c:ser>
        <c:ser>
          <c:idx val="2"/>
          <c:order val="2"/>
          <c:tx>
            <c:strRef>
              <c:f>工作表1!$D$1</c:f>
              <c:strCache>
                <c:ptCount val="1"/>
                <c:pt idx="0">
                  <c:v>Software as a service</c:v>
                </c:pt>
              </c:strCache>
            </c:strRef>
          </c:tx>
          <c:spPr>
            <a:solidFill>
              <a:schemeClr val="bg2">
                <a:lumMod val="25000"/>
                <a:lumOff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HK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工作表1!$A$2:$A$4</c:f>
              <c:strCache>
                <c:ptCount val="3"/>
                <c:pt idx="0">
                  <c:v>Small Enterprise</c:v>
                </c:pt>
                <c:pt idx="1">
                  <c:v>Medium Enterprise</c:v>
                </c:pt>
                <c:pt idx="2">
                  <c:v>Large Enterprise</c:v>
                </c:pt>
              </c:strCache>
            </c:strRef>
          </c:cat>
          <c:val>
            <c:numRef>
              <c:f>工作表1!$D$2:$D$4</c:f>
              <c:numCache>
                <c:formatCode>0%</c:formatCode>
                <c:ptCount val="3"/>
                <c:pt idx="0">
                  <c:v>0.73</c:v>
                </c:pt>
                <c:pt idx="1">
                  <c:v>0.73</c:v>
                </c:pt>
                <c:pt idx="2">
                  <c:v>0.56999999999999995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1BB-2E4C-ABD4-BF9478264E3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75"/>
        <c:axId val="2035911119"/>
        <c:axId val="2035912767"/>
      </c:barChart>
      <c:catAx>
        <c:axId val="203591111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035912767"/>
        <c:crosses val="autoZero"/>
        <c:auto val="1"/>
        <c:lblAlgn val="ctr"/>
        <c:lblOffset val="100"/>
        <c:noMultiLvlLbl val="0"/>
      </c:catAx>
      <c:valAx>
        <c:axId val="2035912767"/>
        <c:scaling>
          <c:orientation val="minMax"/>
        </c:scaling>
        <c:delete val="0"/>
        <c:axPos val="b"/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03591111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5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kumimoji="1"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961233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640388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76405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29999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333983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697571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3506030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392123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461881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全景圖片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311091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輔助字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7990185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9874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6799421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77100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圖片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05596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7322124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816895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3C6433-BDB5-8144-8D5E-2B4DBD754E7A}" type="datetimeFigureOut">
              <a:rPr kumimoji="1" lang="zh-HK" altLang="en-US" smtClean="0"/>
              <a:t>27/12/20</a:t>
            </a:fld>
            <a:endParaRPr kumimoji="1" lang="zh-HK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HK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9D1C5-B345-6949-92E1-6801047D69BF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6427652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racle.com/assets/finding-new-wealth-your-data-info-3759838.pdf" TargetMode="External"/><Relationship Id="rId2" Type="http://schemas.openxmlformats.org/officeDocument/2006/relationships/hyperlink" Target="https://www.oracle.com/hk/big-data/what-is-big-data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ustomerthink.com/big-data-vs-traditional-data-what-to-know-when-it-comes-to-defines-big-data/" TargetMode="External"/><Relationship Id="rId4" Type="http://schemas.openxmlformats.org/officeDocument/2006/relationships/hyperlink" Target="https://saasscout.com/statistics/big-data-statistics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alyticsinhr.com/blog/big-data-business-intelligence-hr-analytics-related/" TargetMode="External"/><Relationship Id="rId2" Type="http://schemas.openxmlformats.org/officeDocument/2006/relationships/hyperlink" Target="https://blog.capterra.com/the-top-11-hr-technology-statistics-for-2016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cbi.nlm.nih.gov/pmc/articles/PMC6323991/" TargetMode="External"/><Relationship Id="rId4" Type="http://schemas.openxmlformats.org/officeDocument/2006/relationships/hyperlink" Target="https://www.digitalhrtech.com/5-big-data-trends-and-what-they-mean-for-hr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nsr/article/1/2/293/1397586" TargetMode="External"/><Relationship Id="rId2" Type="http://schemas.openxmlformats.org/officeDocument/2006/relationships/hyperlink" Target="https://ieeexplore.ieee.org/abstract/document/6188576/citations#cita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ciencedirect.com/science/article/pii/S1319157817300034" TargetMode="External"/><Relationship Id="rId4" Type="http://schemas.openxmlformats.org/officeDocument/2006/relationships/hyperlink" Target="https://rss.onlinelibrary.wiley.com/doi/full/10.1111/j.1740-9713.2014.00778.x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0925527314004253" TargetMode="External"/><Relationship Id="rId2" Type="http://schemas.openxmlformats.org/officeDocument/2006/relationships/hyperlink" Target="https://www.sciencedirect.com/science/article/abs/pii/S026840121630475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royalsocietypublishing.org/doi/full/10.1098/rsta.2016.0153" TargetMode="External"/><Relationship Id="rId4" Type="http://schemas.openxmlformats.org/officeDocument/2006/relationships/hyperlink" Target="https://www.sciencedirect.com/science/article/abs/pii/S016816991730123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hapter/10.1007/978-3-030-29739-8_12" TargetMode="External"/><Relationship Id="rId2" Type="http://schemas.openxmlformats.org/officeDocument/2006/relationships/hyperlink" Target="https://www.sciencedirect.com/science/article/abs/pii/S095965261833915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nlinelibrary.wiley.com/doi/abs/10.1002/hrm.21916" TargetMode="External"/><Relationship Id="rId4" Type="http://schemas.openxmlformats.org/officeDocument/2006/relationships/hyperlink" Target="https://www.karger.com/Article/Abstract/5119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DBF91012-3967-C04C-B105-07329005AA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zh-HK" dirty="0"/>
              <a:t>Big Data and transformation of HR</a:t>
            </a:r>
            <a:endParaRPr kumimoji="1" lang="zh-HK" altLang="en-US" dirty="0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7978E83E-E9FD-754F-8FAA-165FC8D9D66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HK" dirty="0"/>
              <a:t>HKBM7007  Human Resource Management</a:t>
            </a:r>
          </a:p>
          <a:p>
            <a:r>
              <a:rPr kumimoji="1" lang="en-US" altLang="zh-HK" dirty="0"/>
              <a:t>Ho Choi </a:t>
            </a:r>
            <a:r>
              <a:rPr kumimoji="1" lang="en-US" altLang="zh-HK" dirty="0" err="1"/>
              <a:t>Hei</a:t>
            </a:r>
            <a:r>
              <a:rPr kumimoji="1" lang="en-US" altLang="zh-HK" dirty="0"/>
              <a:t> Lizbeth 1921899</a:t>
            </a:r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048160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6A0D5B3-CA70-8F48-B1D2-122ED3CEE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27514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agenda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46B1037-EC90-6A4B-B644-57C2F6455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06083"/>
            <a:ext cx="9905999" cy="4357649"/>
          </a:xfrm>
        </p:spPr>
        <p:txBody>
          <a:bodyPr>
            <a:normAutofit/>
          </a:bodyPr>
          <a:lstStyle/>
          <a:p>
            <a:r>
              <a:rPr kumimoji="1" lang="en-US" altLang="zh-HK" dirty="0"/>
              <a:t>Big Data Definition…………………………………………………..P. 3</a:t>
            </a:r>
          </a:p>
          <a:p>
            <a:r>
              <a:rPr kumimoji="1" lang="en-US" altLang="zh-HK" dirty="0"/>
              <a:t>Background information of Big Data…...………………………..…..P.  4 – 5</a:t>
            </a:r>
          </a:p>
          <a:p>
            <a:r>
              <a:rPr kumimoji="1" lang="en-US" altLang="zh-HK" dirty="0"/>
              <a:t>Use of Big Data on HR Operation ………………………………......P. 6 - 9</a:t>
            </a:r>
          </a:p>
          <a:p>
            <a:r>
              <a:rPr kumimoji="1" lang="en-US" altLang="zh-HK" dirty="0"/>
              <a:t>Analysis of Key Findings and Learnings …………………………… P. 11 - 13</a:t>
            </a:r>
          </a:p>
          <a:p>
            <a:r>
              <a:rPr kumimoji="1" lang="en-US" altLang="zh-HK" dirty="0"/>
              <a:t>Key Challenges of HR Leaders ……………………………………...P. 14 – 15</a:t>
            </a:r>
          </a:p>
          <a:p>
            <a:r>
              <a:rPr kumimoji="1" lang="en-US" altLang="zh-HK" dirty="0"/>
              <a:t>Suggestions &amp; Additional Information……….…………………….....P. 16 - 19</a:t>
            </a:r>
          </a:p>
          <a:p>
            <a:r>
              <a:rPr kumimoji="1" lang="en-US" altLang="zh-HK" dirty="0"/>
              <a:t>Reference ………………………………………………………..….P. 20 - 24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73111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FABD98B-2C73-5E45-8911-09ACF33AB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59301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Big Data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39F7EEB-E72F-4541-A33C-F4C351C33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702676"/>
            <a:ext cx="10531366" cy="4536805"/>
          </a:xfrm>
        </p:spPr>
        <p:txBody>
          <a:bodyPr>
            <a:normAutofit/>
          </a:bodyPr>
          <a:lstStyle/>
          <a:p>
            <a:r>
              <a:rPr kumimoji="1" lang="en-US" altLang="zh-HK" sz="2800" dirty="0"/>
              <a:t>Big Data Definition : Data</a:t>
            </a:r>
            <a:r>
              <a:rPr lang="en-US" altLang="zh-HK" sz="2800" dirty="0"/>
              <a:t> contains Variation with increment in volumes and ever higher Velocity (3Vs)</a:t>
            </a:r>
          </a:p>
          <a:p>
            <a:r>
              <a:rPr lang="en-US" altLang="zh-HK" sz="2800" dirty="0"/>
              <a:t>Properties : Large in Volume with Low density &amp; unstructured Data sets</a:t>
            </a:r>
          </a:p>
          <a:p>
            <a:r>
              <a:rPr lang="en-US" altLang="zh-HK" sz="2800" dirty="0"/>
              <a:t>Difference with Traditional Data : Big Data sets have properties of High Volume which Traditional Data processing software cannot manage them </a:t>
            </a:r>
          </a:p>
        </p:txBody>
      </p:sp>
    </p:spTree>
    <p:extLst>
      <p:ext uri="{BB962C8B-B14F-4D97-AF65-F5344CB8AC3E}">
        <p14:creationId xmlns:p14="http://schemas.microsoft.com/office/powerpoint/2010/main" val="2240433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814C26F-C0CB-A34C-99AD-4BFD0EA21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The three vs – Volume, velocity, variety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36710BD-EEAA-F641-AEF0-4ED6AE63B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166648"/>
            <a:ext cx="9905999" cy="5265683"/>
          </a:xfrm>
        </p:spPr>
        <p:txBody>
          <a:bodyPr>
            <a:normAutofit fontScale="92500" lnSpcReduction="20000"/>
          </a:bodyPr>
          <a:lstStyle/>
          <a:p>
            <a:r>
              <a:rPr kumimoji="1" lang="en-US" altLang="zh-HK" dirty="0"/>
              <a:t>Big Data have the following properties of three Vs</a:t>
            </a:r>
          </a:p>
          <a:p>
            <a:pPr lvl="1"/>
            <a:r>
              <a:rPr kumimoji="1" lang="en-US" altLang="zh-HK" sz="2400" dirty="0"/>
              <a:t>Volume</a:t>
            </a:r>
          </a:p>
          <a:p>
            <a:pPr lvl="2"/>
            <a:r>
              <a:rPr kumimoji="1" lang="en-US" altLang="zh-HK" sz="2200" dirty="0"/>
              <a:t>Big Data Process Large Volume of Unstructured and Low Density Data            </a:t>
            </a:r>
          </a:p>
          <a:p>
            <a:pPr marL="914400" lvl="2" indent="0">
              <a:buNone/>
            </a:pPr>
            <a:r>
              <a:rPr kumimoji="1" lang="en-US" altLang="zh-HK" sz="2200" dirty="0"/>
              <a:t>E.g. Unknown values / Data</a:t>
            </a:r>
          </a:p>
          <a:p>
            <a:pPr lvl="1"/>
            <a:r>
              <a:rPr kumimoji="1" lang="en-US" altLang="zh-HK" sz="2400" dirty="0"/>
              <a:t>Velocity</a:t>
            </a:r>
          </a:p>
          <a:p>
            <a:pPr lvl="2"/>
            <a:r>
              <a:rPr kumimoji="1" lang="en-US" altLang="zh-HK" sz="2200" dirty="0"/>
              <a:t>Velocity is the fast Rate of Data is Received and perform Act On </a:t>
            </a:r>
          </a:p>
          <a:p>
            <a:pPr lvl="2"/>
            <a:r>
              <a:rPr kumimoji="1" lang="en-US" altLang="zh-HK" sz="2200" dirty="0"/>
              <a:t>Big Data has high velocity for data to act on and react</a:t>
            </a:r>
          </a:p>
          <a:p>
            <a:pPr lvl="2"/>
            <a:r>
              <a:rPr kumimoji="1" lang="en-US" altLang="zh-HK" sz="2200" dirty="0"/>
              <a:t>Normally the highest velocity of data will directly streams into memory. Internet product can enable digital product perform at real time </a:t>
            </a:r>
          </a:p>
          <a:p>
            <a:pPr lvl="1"/>
            <a:r>
              <a:rPr kumimoji="1" lang="en-US" altLang="zh-HK" sz="2400" dirty="0"/>
              <a:t>Variety</a:t>
            </a:r>
          </a:p>
          <a:p>
            <a:pPr lvl="2"/>
            <a:r>
              <a:rPr kumimoji="1" lang="en-US" altLang="zh-HK" sz="2000" dirty="0"/>
              <a:t>Big Data type can be in many different forms, they can be in new unstructured / Semi-Structure Data Type</a:t>
            </a:r>
          </a:p>
          <a:p>
            <a:pPr marL="914400" lvl="2" indent="0">
              <a:buNone/>
            </a:pPr>
            <a:r>
              <a:rPr kumimoji="1" lang="en-US" altLang="zh-HK" sz="2000" dirty="0"/>
              <a:t>E.g. Text, Audio, Video</a:t>
            </a:r>
          </a:p>
          <a:p>
            <a:pPr lvl="2"/>
            <a:r>
              <a:rPr kumimoji="1" lang="en-US" altLang="zh-HK" sz="2000" dirty="0"/>
              <a:t>Unlike Traditional Data Types were structured and fit neatly in a Rational Database</a:t>
            </a:r>
          </a:p>
        </p:txBody>
      </p:sp>
    </p:spTree>
    <p:extLst>
      <p:ext uri="{BB962C8B-B14F-4D97-AF65-F5344CB8AC3E}">
        <p14:creationId xmlns:p14="http://schemas.microsoft.com/office/powerpoint/2010/main" val="889301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D2F83D0-E4CC-FB49-826D-7635BF9EC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590" y="31133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Big Data vs traditional data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DF76C08-6A70-6B42-A6C4-FE18C12C3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148099"/>
            <a:ext cx="10428547" cy="5500348"/>
          </a:xfrm>
        </p:spPr>
        <p:txBody>
          <a:bodyPr>
            <a:normAutofit lnSpcReduction="10000"/>
          </a:bodyPr>
          <a:lstStyle/>
          <a:p>
            <a:r>
              <a:rPr kumimoji="1" lang="en-US" altLang="zh-HK" sz="2800" dirty="0"/>
              <a:t>Big Data</a:t>
            </a:r>
          </a:p>
          <a:p>
            <a:pPr lvl="1"/>
            <a:r>
              <a:rPr kumimoji="1" lang="en-US" altLang="zh-HK" sz="2400" dirty="0"/>
              <a:t>Fast Data Storage and Analyze in Large amount without taking Time</a:t>
            </a:r>
          </a:p>
          <a:p>
            <a:pPr lvl="1"/>
            <a:r>
              <a:rPr kumimoji="1" lang="en-US" altLang="zh-HK" sz="2400" dirty="0"/>
              <a:t>Data Analysis With High Accuracy and Confidentiality </a:t>
            </a:r>
          </a:p>
          <a:p>
            <a:pPr lvl="1"/>
            <a:r>
              <a:rPr kumimoji="1" lang="en-US" altLang="zh-HK" sz="2400" dirty="0"/>
              <a:t>Fast react of time and easy extraction of data</a:t>
            </a:r>
          </a:p>
          <a:p>
            <a:pPr lvl="1"/>
            <a:r>
              <a:rPr kumimoji="1" lang="en-US" altLang="zh-HK" sz="2400" dirty="0"/>
              <a:t>Provide Various Forms of Data storage</a:t>
            </a:r>
          </a:p>
          <a:p>
            <a:pPr lvl="1"/>
            <a:r>
              <a:rPr kumimoji="1" lang="en-US" altLang="zh-HK" sz="2400" dirty="0"/>
              <a:t>Can build database on premises / On cloud system</a:t>
            </a:r>
          </a:p>
          <a:p>
            <a:r>
              <a:rPr kumimoji="1" lang="en-US" altLang="zh-HK" sz="2800" dirty="0"/>
              <a:t>Traditional Data</a:t>
            </a:r>
          </a:p>
          <a:p>
            <a:pPr lvl="1"/>
            <a:r>
              <a:rPr kumimoji="1" lang="en-US" altLang="zh-HK" sz="2400" dirty="0"/>
              <a:t>Difficult to manage large volume of data in various format</a:t>
            </a:r>
          </a:p>
          <a:p>
            <a:pPr lvl="1"/>
            <a:r>
              <a:rPr kumimoji="1" lang="en-US" altLang="zh-HK" sz="2400" dirty="0"/>
              <a:t>Hard to maintain the quality of data and Analysis Results</a:t>
            </a:r>
          </a:p>
          <a:p>
            <a:pPr lvl="1"/>
            <a:r>
              <a:rPr kumimoji="1" lang="en-US" altLang="zh-HK" sz="2400" dirty="0"/>
              <a:t>Require to go through all data and information as organize in same format</a:t>
            </a:r>
          </a:p>
          <a:p>
            <a:pPr lvl="1"/>
            <a:r>
              <a:rPr kumimoji="1" lang="en-US" altLang="zh-HK" sz="2400" dirty="0"/>
              <a:t>Require Extract, Transform and Load process for integration mechanisms</a:t>
            </a:r>
          </a:p>
          <a:p>
            <a:pPr marL="457200" lvl="1" indent="0">
              <a:buNone/>
            </a:pPr>
            <a:endParaRPr kumimoji="1" lang="en-US" altLang="zh-HK" sz="2400" dirty="0"/>
          </a:p>
        </p:txBody>
      </p:sp>
    </p:spTree>
    <p:extLst>
      <p:ext uri="{BB962C8B-B14F-4D97-AF65-F5344CB8AC3E}">
        <p14:creationId xmlns:p14="http://schemas.microsoft.com/office/powerpoint/2010/main" val="3367226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576CB31-A595-C14A-834F-7110899B0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The problem of current HR Management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5541789-17EC-5443-BE4B-7EE7DDEDA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137920"/>
            <a:ext cx="10562907" cy="57200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kumimoji="1" lang="en-US" altLang="zh-HK" dirty="0"/>
              <a:t>Recruitment </a:t>
            </a:r>
          </a:p>
          <a:p>
            <a:r>
              <a:rPr kumimoji="1" lang="en-US" altLang="zh-HK" dirty="0"/>
              <a:t>Loads of Documentation will require for collection and manage by HR</a:t>
            </a:r>
          </a:p>
          <a:p>
            <a:r>
              <a:rPr kumimoji="1" lang="en-US" altLang="zh-HK" dirty="0"/>
              <a:t>Screening and Analyzing procedure takes time for the HR</a:t>
            </a:r>
          </a:p>
          <a:p>
            <a:r>
              <a:rPr kumimoji="1" lang="en-US" altLang="zh-HK" dirty="0"/>
              <a:t>May have Human Error on the collection and analysis of the candidate information</a:t>
            </a:r>
          </a:p>
          <a:p>
            <a:pPr marL="0" indent="0">
              <a:buNone/>
            </a:pPr>
            <a:r>
              <a:rPr kumimoji="1" lang="en-US" altLang="zh-HK" dirty="0"/>
              <a:t>Staff Management</a:t>
            </a:r>
          </a:p>
          <a:p>
            <a:r>
              <a:rPr kumimoji="1" lang="en-US" altLang="zh-HK" dirty="0"/>
              <a:t>Collection of all the staff relevant performance data will be Time consuming and difficult to manage</a:t>
            </a:r>
          </a:p>
          <a:p>
            <a:r>
              <a:rPr kumimoji="1" lang="en-US" altLang="zh-HK" dirty="0"/>
              <a:t>Performance Analysis will require lots of time and Require handle lots of information</a:t>
            </a:r>
          </a:p>
          <a:p>
            <a:r>
              <a:rPr kumimoji="1" lang="en-US" altLang="zh-HK" dirty="0"/>
              <a:t>Planning of Business Decision base on the past information from staff will be a time consuming work &amp; Require lots of Manpower</a:t>
            </a:r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1969849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78A40EC-643C-5E44-8259-C88D7A456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Big data usage on HR operation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D943EFA-449C-4540-9AF1-A045D4C2E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735494"/>
            <a:ext cx="10260596" cy="465343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kumimoji="1" lang="en-US" altLang="zh-HK" sz="3000" dirty="0"/>
              <a:t>Recruitment</a:t>
            </a:r>
          </a:p>
          <a:p>
            <a:pPr lvl="1"/>
            <a:r>
              <a:rPr kumimoji="1" lang="en-US" altLang="zh-HK" sz="2600" dirty="0"/>
              <a:t>Big Data Storage of Recruitment Candidate Information by Data Base (With Multiple Files of Candidate information)</a:t>
            </a:r>
          </a:p>
          <a:p>
            <a:pPr lvl="1"/>
            <a:r>
              <a:rPr kumimoji="1" lang="en-US" altLang="zh-HK" sz="2600" dirty="0"/>
              <a:t>Collection Data analysis of digital screening Assessment</a:t>
            </a:r>
          </a:p>
          <a:p>
            <a:pPr lvl="1"/>
            <a:r>
              <a:rPr kumimoji="1" lang="en-US" altLang="zh-HK" sz="2600" dirty="0"/>
              <a:t>Analysis &amp; Compare candidate performance for obtain accurate result</a:t>
            </a:r>
          </a:p>
          <a:p>
            <a:pPr lvl="1"/>
            <a:r>
              <a:rPr kumimoji="1" lang="en-US" altLang="zh-HK" sz="2600" dirty="0"/>
              <a:t>Build up Possible Data Lake for Job-Matching between Employer and Employee</a:t>
            </a:r>
          </a:p>
          <a:p>
            <a:pPr lvl="1"/>
            <a:r>
              <a:rPr kumimoji="1" lang="en-US" altLang="zh-HK" sz="2600" dirty="0"/>
              <a:t>Formation of Analysis &amp; Forecast Trend for Recruitment season and company planning</a:t>
            </a:r>
          </a:p>
          <a:p>
            <a:pPr lvl="1"/>
            <a:endParaRPr lang="en-US" altLang="zh-HK" sz="2400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766734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866489D-9FF6-0B43-9290-A3A7DF6D9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Big data affect on HR operation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F1B042C-B7FA-414D-ACFB-07E188041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988229"/>
            <a:ext cx="10174287" cy="42512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1" lang="en-US" altLang="zh-HK" sz="2800" dirty="0"/>
              <a:t>Staff Management</a:t>
            </a:r>
          </a:p>
          <a:p>
            <a:pPr lvl="1"/>
            <a:r>
              <a:rPr kumimoji="1" lang="en-US" altLang="zh-HK" sz="2400" dirty="0"/>
              <a:t>Big Data Storage of Company Staff Information by Data Base (With Multiple Files of Candidate information)</a:t>
            </a:r>
            <a:endParaRPr lang="en-US" altLang="zh-HK" sz="2400" dirty="0"/>
          </a:p>
          <a:p>
            <a:pPr lvl="1"/>
            <a:r>
              <a:rPr lang="en-US" altLang="zh-HK" sz="2400" dirty="0"/>
              <a:t>Manage Shifts, Attendance record and schedule various form of data source</a:t>
            </a:r>
          </a:p>
          <a:p>
            <a:pPr lvl="1"/>
            <a:r>
              <a:rPr kumimoji="1" lang="en-US" altLang="zh-HK" sz="2400" dirty="0"/>
              <a:t>Analysis Trends of Onboard Staff Performance base on Appraisal Data</a:t>
            </a:r>
            <a:endParaRPr lang="en-US" altLang="zh-HK" sz="2400" dirty="0"/>
          </a:p>
          <a:p>
            <a:pPr lvl="1"/>
            <a:r>
              <a:rPr lang="en-US" altLang="zh-HK" sz="2400" dirty="0"/>
              <a:t>Manage Annual leave and Sick leave</a:t>
            </a:r>
          </a:p>
          <a:p>
            <a:pPr lvl="1"/>
            <a:r>
              <a:rPr kumimoji="1" lang="en-US" altLang="zh-HK" sz="2400" dirty="0"/>
              <a:t>For Fast Extraction of data from HR update manpower changes of company</a:t>
            </a:r>
          </a:p>
          <a:p>
            <a:pPr lvl="1"/>
            <a:endParaRPr kumimoji="1" lang="en-US" altLang="zh-HK" sz="2400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4124441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D1E10AF-1EF6-5044-9FAB-FE82F53ED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Use of big data change driver on Business and purpose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AB9E645-DFA9-E649-83A8-C2A7E3AD9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905001"/>
            <a:ext cx="9621837" cy="47244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kumimoji="1" lang="en-US" altLang="zh-HK" sz="2800" dirty="0"/>
              <a:t>Data Storage &amp; Integrate</a:t>
            </a:r>
          </a:p>
          <a:p>
            <a:r>
              <a:rPr kumimoji="1" lang="en-US" altLang="zh-HK" sz="2800" dirty="0"/>
              <a:t>Data Storage of Candidate &amp; Staff Information in Big Data</a:t>
            </a:r>
          </a:p>
          <a:p>
            <a:r>
              <a:rPr kumimoji="1" lang="en-US" altLang="zh-HK" sz="2600" dirty="0"/>
              <a:t>Manage growing Volume of Data as company growth</a:t>
            </a:r>
          </a:p>
          <a:p>
            <a:pPr marL="0" indent="0">
              <a:buNone/>
            </a:pPr>
            <a:r>
              <a:rPr kumimoji="1" lang="en-US" altLang="zh-HK" sz="2800" dirty="0"/>
              <a:t>Manage</a:t>
            </a:r>
          </a:p>
          <a:p>
            <a:r>
              <a:rPr kumimoji="1" lang="en-US" altLang="zh-HK" sz="2800" dirty="0"/>
              <a:t>Enhance Business Efficiency by Performing Staff management Tools</a:t>
            </a:r>
          </a:p>
          <a:p>
            <a:r>
              <a:rPr kumimoji="1" lang="en-US" altLang="zh-HK" sz="2800" dirty="0"/>
              <a:t>Setting Data Mining solutions for finding patterns in unstructured data</a:t>
            </a:r>
          </a:p>
          <a:p>
            <a:pPr marL="0" indent="0">
              <a:buNone/>
            </a:pPr>
            <a:r>
              <a:rPr kumimoji="1" lang="en-US" altLang="zh-HK" sz="2800" dirty="0"/>
              <a:t>Analysis</a:t>
            </a:r>
          </a:p>
          <a:p>
            <a:r>
              <a:rPr kumimoji="1" lang="en-US" altLang="zh-HK" sz="2800" dirty="0"/>
              <a:t>Analysis Collected Data for Business Decision on Company Staff Planning</a:t>
            </a:r>
          </a:p>
          <a:p>
            <a:r>
              <a:rPr kumimoji="1" lang="en-US" altLang="zh-HK" sz="2800" dirty="0"/>
              <a:t>Develop Candidate Matching from the Big Data Base </a:t>
            </a:r>
          </a:p>
          <a:p>
            <a:r>
              <a:rPr kumimoji="1" lang="en-US" altLang="zh-HK" sz="2800" dirty="0"/>
              <a:t>Predictive Trend measurement base upon Big Data Information </a:t>
            </a:r>
          </a:p>
          <a:p>
            <a:endParaRPr kumimoji="1" lang="en-US" altLang="zh-HK" dirty="0"/>
          </a:p>
          <a:p>
            <a:endParaRPr kumimoji="1" lang="en-US" altLang="zh-HK" dirty="0"/>
          </a:p>
          <a:p>
            <a:pPr marL="0" indent="0">
              <a:buNone/>
            </a:pPr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1991452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936EEB5-7311-D647-B476-4C2530755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Relevant HR System on big data usage</a:t>
            </a:r>
            <a:endParaRPr kumimoji="1" lang="zh-HK" altLang="en-US" dirty="0"/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id="{A891B3FE-008A-2B46-8B29-6602D028E8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8100229"/>
              </p:ext>
            </p:extLst>
          </p:nvPr>
        </p:nvGraphicFramePr>
        <p:xfrm>
          <a:off x="1141412" y="1754155"/>
          <a:ext cx="10204612" cy="3717569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4323723">
                  <a:extLst>
                    <a:ext uri="{9D8B030D-6E8A-4147-A177-3AD203B41FA5}">
                      <a16:colId xmlns:a16="http://schemas.microsoft.com/office/drawing/2014/main" val="2016473472"/>
                    </a:ext>
                  </a:extLst>
                </a:gridCol>
                <a:gridCol w="5880889">
                  <a:extLst>
                    <a:ext uri="{9D8B030D-6E8A-4147-A177-3AD203B41FA5}">
                      <a16:colId xmlns:a16="http://schemas.microsoft.com/office/drawing/2014/main" val="1342868780"/>
                    </a:ext>
                  </a:extLst>
                </a:gridCol>
              </a:tblGrid>
              <a:tr h="419441">
                <a:tc>
                  <a:txBody>
                    <a:bodyPr/>
                    <a:lstStyle/>
                    <a:p>
                      <a:r>
                        <a:rPr lang="en-US" altLang="zh-HK" sz="2000" dirty="0"/>
                        <a:t>Type of HR Function</a:t>
                      </a:r>
                      <a:endParaRPr lang="zh-HK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sz="2000" dirty="0"/>
                        <a:t>Relevant HR System</a:t>
                      </a:r>
                      <a:endParaRPr lang="zh-HK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5468472"/>
                  </a:ext>
                </a:extLst>
              </a:tr>
              <a:tr h="723967">
                <a:tc>
                  <a:txBody>
                    <a:bodyPr/>
                    <a:lstStyle/>
                    <a:p>
                      <a:r>
                        <a:rPr lang="en-GB" altLang="zh-HK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Staff Recruitment </a:t>
                      </a:r>
                      <a:endParaRPr lang="zh-TW" altLang="zh-HK" sz="20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sz="2000" dirty="0"/>
                        <a:t>HRMS, HR Direct : Manage Personal Information, Career profile and benefits</a:t>
                      </a:r>
                      <a:endParaRPr lang="zh-HK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436037"/>
                  </a:ext>
                </a:extLst>
              </a:tr>
              <a:tr h="4194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zh-HK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Performance management – Performance appraisal</a:t>
                      </a:r>
                      <a:endParaRPr lang="zh-TW" altLang="zh-HK" sz="20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sz="2000" dirty="0" err="1"/>
                        <a:t>citrusHR</a:t>
                      </a:r>
                      <a:r>
                        <a:rPr lang="en-US" altLang="zh-HK" sz="2000" dirty="0"/>
                        <a:t> : Providing Appraisal system for HR generally </a:t>
                      </a:r>
                      <a:endParaRPr lang="zh-HK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5866860"/>
                  </a:ext>
                </a:extLst>
              </a:tr>
              <a:tr h="419441">
                <a:tc>
                  <a:txBody>
                    <a:bodyPr/>
                    <a:lstStyle/>
                    <a:p>
                      <a:r>
                        <a:rPr lang="en-GB" altLang="zh-HK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Compensation and Benefits</a:t>
                      </a:r>
                      <a:endParaRPr lang="zh-HK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sz="2000" dirty="0"/>
                        <a:t>HRMS, </a:t>
                      </a:r>
                      <a:r>
                        <a:rPr lang="en-US" altLang="zh-HK" sz="2000" dirty="0" err="1"/>
                        <a:t>iHRos</a:t>
                      </a:r>
                      <a:r>
                        <a:rPr lang="en-US" altLang="zh-HK" sz="2000" dirty="0"/>
                        <a:t> System : for Payroll of all the Staff</a:t>
                      </a:r>
                      <a:endParaRPr lang="zh-HK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8835947"/>
                  </a:ext>
                </a:extLst>
              </a:tr>
              <a:tr h="1034239">
                <a:tc>
                  <a:txBody>
                    <a:bodyPr/>
                    <a:lstStyle/>
                    <a:p>
                      <a:r>
                        <a:rPr lang="en-GB" altLang="zh-HK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Talent Management</a:t>
                      </a:r>
                      <a:endParaRPr lang="zh-HK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sz="2000" dirty="0"/>
                        <a:t>HR Hub, Leave Management : Manage shifts, attendance record and schedule, annual leave and sick leave</a:t>
                      </a:r>
                      <a:endParaRPr lang="zh-HK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330696"/>
                  </a:ext>
                </a:extLst>
              </a:tr>
              <a:tr h="419441">
                <a:tc>
                  <a:txBody>
                    <a:bodyPr/>
                    <a:lstStyle/>
                    <a:p>
                      <a:r>
                        <a:rPr lang="en-GB" altLang="zh-HK" sz="20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Training and Development</a:t>
                      </a:r>
                      <a:endParaRPr lang="zh-HK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sz="2000" dirty="0"/>
                        <a:t>LMS, HRIS : Schedule and Track Training Record</a:t>
                      </a:r>
                      <a:endParaRPr lang="zh-HK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8426045"/>
                  </a:ext>
                </a:extLst>
              </a:tr>
            </a:tbl>
          </a:graphicData>
        </a:graphic>
      </p:graphicFrame>
      <p:sp>
        <p:nvSpPr>
          <p:cNvPr id="3" name="文字方塊 2">
            <a:extLst>
              <a:ext uri="{FF2B5EF4-FFF2-40B4-BE49-F238E27FC236}">
                <a16:creationId xmlns:a16="http://schemas.microsoft.com/office/drawing/2014/main" id="{9C925B9F-41C7-644C-BCC5-0C49C1F1405D}"/>
              </a:ext>
            </a:extLst>
          </p:cNvPr>
          <p:cNvSpPr txBox="1"/>
          <p:nvPr/>
        </p:nvSpPr>
        <p:spPr>
          <a:xfrm>
            <a:off x="8219090" y="5738648"/>
            <a:ext cx="2385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K" dirty="0"/>
              <a:t>(AIHR Analytics, 2020)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659398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1490910-AE12-A242-9D47-EC02D3EB2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582" y="381059"/>
            <a:ext cx="9019623" cy="1251523"/>
          </a:xfrm>
        </p:spPr>
        <p:txBody>
          <a:bodyPr/>
          <a:lstStyle/>
          <a:p>
            <a:r>
              <a:rPr kumimoji="1" lang="en-US" altLang="zh-HK" dirty="0"/>
              <a:t>Analysis and reflect big data findings</a:t>
            </a:r>
            <a:endParaRPr kumimoji="1" lang="zh-HK" altLang="en-US" dirty="0"/>
          </a:p>
        </p:txBody>
      </p:sp>
      <p:graphicFrame>
        <p:nvGraphicFramePr>
          <p:cNvPr id="12" name="表格 12">
            <a:extLst>
              <a:ext uri="{FF2B5EF4-FFF2-40B4-BE49-F238E27FC236}">
                <a16:creationId xmlns:a16="http://schemas.microsoft.com/office/drawing/2014/main" id="{08612BD5-DC19-A144-834C-6949FE51D2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215896"/>
              </p:ext>
            </p:extLst>
          </p:nvPr>
        </p:nvGraphicFramePr>
        <p:xfrm>
          <a:off x="395631" y="1920759"/>
          <a:ext cx="4202771" cy="2881166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494360">
                  <a:extLst>
                    <a:ext uri="{9D8B030D-6E8A-4147-A177-3AD203B41FA5}">
                      <a16:colId xmlns:a16="http://schemas.microsoft.com/office/drawing/2014/main" val="816613436"/>
                    </a:ext>
                  </a:extLst>
                </a:gridCol>
                <a:gridCol w="1708411">
                  <a:extLst>
                    <a:ext uri="{9D8B030D-6E8A-4147-A177-3AD203B41FA5}">
                      <a16:colId xmlns:a16="http://schemas.microsoft.com/office/drawing/2014/main" val="1028101282"/>
                    </a:ext>
                  </a:extLst>
                </a:gridCol>
              </a:tblGrid>
              <a:tr h="647899">
                <a:tc>
                  <a:txBody>
                    <a:bodyPr/>
                    <a:lstStyle/>
                    <a:p>
                      <a:r>
                        <a:rPr lang="en-US" altLang="zh-HK" dirty="0"/>
                        <a:t>Item work on 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Percentage of participants</a:t>
                      </a:r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2090764"/>
                  </a:ext>
                </a:extLst>
              </a:tr>
              <a:tr h="396342">
                <a:tc>
                  <a:txBody>
                    <a:bodyPr/>
                    <a:lstStyle/>
                    <a:p>
                      <a:r>
                        <a:rPr lang="en-US" altLang="zh-HK" dirty="0"/>
                        <a:t>Spreadsheets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61%</a:t>
                      </a:r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469884"/>
                  </a:ext>
                </a:extLst>
              </a:tr>
              <a:tr h="396342">
                <a:tc>
                  <a:txBody>
                    <a:bodyPr/>
                    <a:lstStyle/>
                    <a:p>
                      <a:r>
                        <a:rPr lang="en-US" altLang="zh-HK" dirty="0"/>
                        <a:t>NoSQL Database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60%</a:t>
                      </a:r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875965"/>
                  </a:ext>
                </a:extLst>
              </a:tr>
              <a:tr h="396342">
                <a:tc>
                  <a:txBody>
                    <a:bodyPr/>
                    <a:lstStyle/>
                    <a:p>
                      <a:r>
                        <a:rPr lang="en-US" altLang="zh-HK" dirty="0"/>
                        <a:t>Application Database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58%</a:t>
                      </a:r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2116958"/>
                  </a:ext>
                </a:extLst>
              </a:tr>
              <a:tr h="647899">
                <a:tc>
                  <a:txBody>
                    <a:bodyPr/>
                    <a:lstStyle/>
                    <a:p>
                      <a:r>
                        <a:rPr lang="en-US" altLang="zh-HK" dirty="0"/>
                        <a:t>Content Management Systems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48%</a:t>
                      </a:r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4433310"/>
                  </a:ext>
                </a:extLst>
              </a:tr>
              <a:tr h="396342">
                <a:tc>
                  <a:txBody>
                    <a:bodyPr/>
                    <a:lstStyle/>
                    <a:p>
                      <a:r>
                        <a:rPr lang="en-US" altLang="zh-HK" dirty="0"/>
                        <a:t>Social Media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40%</a:t>
                      </a:r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11167"/>
                  </a:ext>
                </a:extLst>
              </a:tr>
            </a:tbl>
          </a:graphicData>
        </a:graphic>
      </p:graphicFrame>
      <p:sp>
        <p:nvSpPr>
          <p:cNvPr id="7" name="文字方塊 6">
            <a:extLst>
              <a:ext uri="{FF2B5EF4-FFF2-40B4-BE49-F238E27FC236}">
                <a16:creationId xmlns:a16="http://schemas.microsoft.com/office/drawing/2014/main" id="{8FDAB1A4-4377-9F46-8187-2C1EA7A1031A}"/>
              </a:ext>
            </a:extLst>
          </p:cNvPr>
          <p:cNvSpPr txBox="1"/>
          <p:nvPr/>
        </p:nvSpPr>
        <p:spPr>
          <a:xfrm>
            <a:off x="635582" y="5711576"/>
            <a:ext cx="26876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K" dirty="0"/>
              <a:t>(Oracle Big Data, 2020)</a:t>
            </a:r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  <p:pic>
        <p:nvPicPr>
          <p:cNvPr id="10" name="內容版面配置區 9">
            <a:extLst>
              <a:ext uri="{FF2B5EF4-FFF2-40B4-BE49-F238E27FC236}">
                <a16:creationId xmlns:a16="http://schemas.microsoft.com/office/drawing/2014/main" id="{534160AE-62CF-B04C-8A1B-DDA93B1AC8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67955" y="1444633"/>
            <a:ext cx="7294757" cy="3968733"/>
          </a:xfrm>
          <a:prstGeom prst="rect">
            <a:avLst/>
          </a:prstGeom>
        </p:spPr>
      </p:pic>
      <p:sp>
        <p:nvSpPr>
          <p:cNvPr id="3" name="文字方塊 2">
            <a:extLst>
              <a:ext uri="{FF2B5EF4-FFF2-40B4-BE49-F238E27FC236}">
                <a16:creationId xmlns:a16="http://schemas.microsoft.com/office/drawing/2014/main" id="{5CBAE003-D4E6-E844-8D6A-C33718FEFD34}"/>
              </a:ext>
            </a:extLst>
          </p:cNvPr>
          <p:cNvSpPr txBox="1"/>
          <p:nvPr/>
        </p:nvSpPr>
        <p:spPr>
          <a:xfrm>
            <a:off x="3852607" y="5599868"/>
            <a:ext cx="72947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K" sz="2400" dirty="0"/>
              <a:t>Data Preparation Solutions help companies consolidate data in multiple formats for extract value</a:t>
            </a:r>
            <a:endParaRPr kumimoji="1" lang="zh-HK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57678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CB16451-67FC-CC4C-B576-D3D47E3B3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80705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Analysis and reflect data findings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B9135613-4F8B-0B4C-B612-2DA82EAE6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3064" y="1329418"/>
            <a:ext cx="3521412" cy="3989995"/>
          </a:xfrm>
        </p:spPr>
        <p:txBody>
          <a:bodyPr>
            <a:normAutofit/>
          </a:bodyPr>
          <a:lstStyle/>
          <a:p>
            <a:r>
              <a:rPr kumimoji="1" lang="en-US" altLang="zh-HK" sz="2000" dirty="0"/>
              <a:t>About 66% of  the company use Big Data as a source to manage a growing volume of Data</a:t>
            </a:r>
          </a:p>
          <a:p>
            <a:r>
              <a:rPr kumimoji="1" lang="en-US" altLang="zh-HK" sz="2000" dirty="0"/>
              <a:t>While 56% of the company use them to manage more Data source</a:t>
            </a:r>
          </a:p>
          <a:p>
            <a:r>
              <a:rPr kumimoji="1" lang="en-US" altLang="zh-HK" sz="2000" dirty="0"/>
              <a:t>More companies plan to use Big Data on Analytics strategy</a:t>
            </a:r>
            <a:endParaRPr kumimoji="1" lang="zh-HK" altLang="en-US" sz="2000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19833BA3-5DB9-9C4B-8189-C70F4BF3EB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42" b="28651"/>
          <a:stretch/>
        </p:blipFill>
        <p:spPr>
          <a:xfrm>
            <a:off x="294578" y="1538587"/>
            <a:ext cx="8258716" cy="2107495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3D1C758D-C762-1A41-B11A-DD54B8ADBF43}"/>
              </a:ext>
            </a:extLst>
          </p:cNvPr>
          <p:cNvSpPr txBox="1"/>
          <p:nvPr/>
        </p:nvSpPr>
        <p:spPr>
          <a:xfrm>
            <a:off x="8823982" y="5644796"/>
            <a:ext cx="26876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K" dirty="0"/>
              <a:t>(Oracle Big Data, 2020)</a:t>
            </a:r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82E7D174-266D-F54A-AFA4-2415931562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119" b="26644"/>
          <a:stretch/>
        </p:blipFill>
        <p:spPr>
          <a:xfrm>
            <a:off x="114119" y="4152093"/>
            <a:ext cx="8619634" cy="2334639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714DC6AC-AED5-C447-8311-73B6E80D0F13}"/>
              </a:ext>
            </a:extLst>
          </p:cNvPr>
          <p:cNvSpPr txBox="1"/>
          <p:nvPr/>
        </p:nvSpPr>
        <p:spPr>
          <a:xfrm>
            <a:off x="114119" y="1201540"/>
            <a:ext cx="5355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K" sz="2400" dirty="0"/>
              <a:t>Purpose of Developing Big Data System</a:t>
            </a:r>
            <a:endParaRPr kumimoji="1" lang="zh-HK" altLang="en-US" sz="2400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2B8495C-512F-7C44-BFDC-A67EA9353245}"/>
              </a:ext>
            </a:extLst>
          </p:cNvPr>
          <p:cNvSpPr txBox="1"/>
          <p:nvPr/>
        </p:nvSpPr>
        <p:spPr>
          <a:xfrm>
            <a:off x="114119" y="3752296"/>
            <a:ext cx="46257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K" sz="2400" dirty="0"/>
              <a:t>Use of the Big Data Analytics Value</a:t>
            </a:r>
            <a:endParaRPr kumimoji="1" lang="zh-HK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49649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9AA40E8-849D-6D48-A99E-0DC72B413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785" y="219601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Data of using Human Resource Management system (HRMS) in global 2019</a:t>
            </a:r>
            <a:endParaRPr kumimoji="1" lang="zh-HK" altLang="en-US" dirty="0"/>
          </a:p>
        </p:txBody>
      </p:sp>
      <p:graphicFrame>
        <p:nvGraphicFramePr>
          <p:cNvPr id="4" name="內容版面配置區 3">
            <a:extLst>
              <a:ext uri="{FF2B5EF4-FFF2-40B4-BE49-F238E27FC236}">
                <a16:creationId xmlns:a16="http://schemas.microsoft.com/office/drawing/2014/main" id="{3FC1198E-73A7-6245-B80D-4B4E90837B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6493286"/>
              </p:ext>
            </p:extLst>
          </p:nvPr>
        </p:nvGraphicFramePr>
        <p:xfrm>
          <a:off x="641298" y="1429406"/>
          <a:ext cx="10723388" cy="476612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文字方塊 2">
            <a:extLst>
              <a:ext uri="{FF2B5EF4-FFF2-40B4-BE49-F238E27FC236}">
                <a16:creationId xmlns:a16="http://schemas.microsoft.com/office/drawing/2014/main" id="{A9DE781A-15E8-B749-A4ED-99AE8EFD7FCC}"/>
              </a:ext>
            </a:extLst>
          </p:cNvPr>
          <p:cNvSpPr txBox="1"/>
          <p:nvPr/>
        </p:nvSpPr>
        <p:spPr>
          <a:xfrm>
            <a:off x="10002383" y="6010861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HK" dirty="0"/>
              <a:t>( </a:t>
            </a:r>
            <a:r>
              <a:rPr kumimoji="1" lang="en-US" altLang="zh-HK" dirty="0" err="1"/>
              <a:t>statista</a:t>
            </a:r>
            <a:r>
              <a:rPr kumimoji="1" lang="en-US" altLang="zh-HK" dirty="0"/>
              <a:t>, 2020)</a:t>
            </a:r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45665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38E5FBF-6E1B-334C-BA07-47856380A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Statistical data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A93B38AB-ED81-3146-AA0F-A1DD15952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982604"/>
            <a:ext cx="9905999" cy="38340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kumimoji="1" lang="en-US" altLang="zh-HK" dirty="0"/>
              <a:t>HRM</a:t>
            </a:r>
          </a:p>
          <a:p>
            <a:r>
              <a:rPr kumimoji="1" lang="en-US" altLang="zh-HK" dirty="0"/>
              <a:t>26% more companies with “Best in class” Talent management programs likely use Performance Management software</a:t>
            </a:r>
          </a:p>
          <a:p>
            <a:r>
              <a:rPr kumimoji="1" lang="en-US" altLang="zh-HK" dirty="0"/>
              <a:t>75% of hiring &amp; Talent managers use Application Tracking / Recruiting Software for improving staff recruiting</a:t>
            </a:r>
          </a:p>
          <a:p>
            <a:r>
              <a:rPr kumimoji="1" lang="en-US" altLang="zh-HK" dirty="0"/>
              <a:t>Companies with Newly upgraded HR systems have cost saving of 22% per employee</a:t>
            </a:r>
          </a:p>
          <a:p>
            <a:pPr marL="0" indent="0">
              <a:buNone/>
            </a:pPr>
            <a:r>
              <a:rPr kumimoji="1" lang="en-US" altLang="zh-HK" dirty="0"/>
              <a:t>(Capterra, 2016)</a:t>
            </a:r>
          </a:p>
          <a:p>
            <a:endParaRPr kumimoji="1" lang="zh-HK" altLang="en-US" dirty="0"/>
          </a:p>
        </p:txBody>
      </p:sp>
      <p:sp>
        <p:nvSpPr>
          <p:cNvPr id="4" name="文字方塊 3">
            <a:extLst>
              <a:ext uri="{FF2B5EF4-FFF2-40B4-BE49-F238E27FC236}">
                <a16:creationId xmlns:a16="http://schemas.microsoft.com/office/drawing/2014/main" id="{B44F5055-45DE-E44E-A0F8-F039E65C91C8}"/>
              </a:ext>
            </a:extLst>
          </p:cNvPr>
          <p:cNvSpPr txBox="1"/>
          <p:nvPr/>
        </p:nvSpPr>
        <p:spPr>
          <a:xfrm>
            <a:off x="6400800" y="641712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641835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5929B9E-F363-F145-8B78-58FC3A493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Key challenges for </a:t>
            </a:r>
            <a:r>
              <a:rPr kumimoji="1" lang="en-US" altLang="zh-HK" dirty="0" err="1"/>
              <a:t>hr</a:t>
            </a:r>
            <a:r>
              <a:rPr kumimoji="1" lang="en-US" altLang="zh-HK" dirty="0"/>
              <a:t> leaders applying big data on real work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D42B1F91-EC48-2F43-B83D-052E5A254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097088"/>
            <a:ext cx="10341751" cy="4319209"/>
          </a:xfrm>
        </p:spPr>
        <p:txBody>
          <a:bodyPr>
            <a:normAutofit fontScale="92500"/>
          </a:bodyPr>
          <a:lstStyle/>
          <a:p>
            <a:r>
              <a:rPr kumimoji="1" lang="en-US" altLang="zh-HK" dirty="0"/>
              <a:t>Technical</a:t>
            </a:r>
          </a:p>
          <a:p>
            <a:pPr lvl="1"/>
            <a:r>
              <a:rPr kumimoji="1" lang="en-US" altLang="zh-HK" sz="2400" dirty="0"/>
              <a:t>Data Transition for Company with Current HR Data on hand</a:t>
            </a:r>
          </a:p>
          <a:p>
            <a:pPr lvl="1"/>
            <a:r>
              <a:rPr kumimoji="1" lang="en-US" altLang="zh-HK" sz="2400" dirty="0"/>
              <a:t>Manage of Big Data Base Security on Company Digital Platform</a:t>
            </a:r>
          </a:p>
          <a:p>
            <a:pPr lvl="1"/>
            <a:r>
              <a:rPr kumimoji="1" lang="en-US" altLang="zh-HK" sz="2400" dirty="0"/>
              <a:t>Create Backup Data Base for operation &amp; maintenance of the Big Data System</a:t>
            </a:r>
          </a:p>
          <a:p>
            <a:pPr lvl="1"/>
            <a:r>
              <a:rPr kumimoji="1" lang="en-US" altLang="zh-HK" sz="2400" dirty="0"/>
              <a:t>Digital Key Management of all the Users</a:t>
            </a:r>
          </a:p>
          <a:p>
            <a:r>
              <a:rPr kumimoji="1" lang="en-US" altLang="zh-HK" dirty="0"/>
              <a:t>Business</a:t>
            </a:r>
          </a:p>
          <a:p>
            <a:pPr lvl="1"/>
            <a:r>
              <a:rPr kumimoji="1" lang="en-US" altLang="zh-HK" sz="2400" dirty="0"/>
              <a:t>Manage Data Privacy of All Applicants</a:t>
            </a:r>
          </a:p>
          <a:p>
            <a:pPr lvl="1"/>
            <a:r>
              <a:rPr kumimoji="1" lang="en-US" altLang="zh-HK" sz="2400" dirty="0"/>
              <a:t>Alignment of Big Data System for all the branches of Big Enterprises</a:t>
            </a:r>
          </a:p>
          <a:p>
            <a:pPr lvl="1"/>
            <a:r>
              <a:rPr kumimoji="1" lang="en-US" altLang="zh-HK" sz="2400" dirty="0"/>
              <a:t>Data Analysis Result for Employee / Applicant Performance Accuracy</a:t>
            </a:r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090635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B498492-7F89-6343-A4C8-5B4C161D9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Key challenges for </a:t>
            </a:r>
            <a:r>
              <a:rPr kumimoji="1" lang="en-US" altLang="zh-HK" dirty="0" err="1"/>
              <a:t>hr</a:t>
            </a:r>
            <a:r>
              <a:rPr kumimoji="1" lang="en-US" altLang="zh-HK" dirty="0"/>
              <a:t> leaders applying big data on real work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B5439FC-179E-6942-902D-ACEF3070F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10356905" cy="3989995"/>
          </a:xfrm>
        </p:spPr>
        <p:txBody>
          <a:bodyPr>
            <a:normAutofit/>
          </a:bodyPr>
          <a:lstStyle/>
          <a:p>
            <a:r>
              <a:rPr kumimoji="1" lang="en-US" altLang="zh-HK" sz="2800" dirty="0"/>
              <a:t>Combine of New Practice</a:t>
            </a:r>
          </a:p>
          <a:p>
            <a:pPr lvl="1"/>
            <a:r>
              <a:rPr kumimoji="1" lang="en-US" altLang="zh-HK" sz="2400" dirty="0"/>
              <a:t>Combine New procedure of using Big Data for daily operation of HR Issues</a:t>
            </a:r>
          </a:p>
          <a:p>
            <a:pPr lvl="1"/>
            <a:r>
              <a:rPr kumimoji="1" lang="en-US" altLang="zh-HK" sz="2400" dirty="0"/>
              <a:t>Provide Transition period for Staff using of New system for operation</a:t>
            </a:r>
          </a:p>
          <a:p>
            <a:r>
              <a:rPr kumimoji="1" lang="en-US" altLang="zh-HK" sz="2800" dirty="0"/>
              <a:t>Unintended Situation</a:t>
            </a:r>
          </a:p>
          <a:p>
            <a:pPr lvl="1"/>
            <a:r>
              <a:rPr kumimoji="1" lang="en-US" altLang="zh-HK" sz="2400" dirty="0"/>
              <a:t>Acquisition of Company can lead to loads of Data input for HRM department</a:t>
            </a:r>
          </a:p>
          <a:p>
            <a:pPr lvl="1"/>
            <a:r>
              <a:rPr kumimoji="1" lang="en-US" altLang="zh-HK" sz="2400" dirty="0"/>
              <a:t>System maintenance and server went wrong</a:t>
            </a:r>
          </a:p>
          <a:p>
            <a:pPr marL="457200" lvl="1" indent="0">
              <a:buNone/>
            </a:pPr>
            <a:endParaRPr kumimoji="1" lang="en-US" altLang="zh-HK" sz="2400" dirty="0"/>
          </a:p>
          <a:p>
            <a:pPr lvl="1"/>
            <a:endParaRPr kumimoji="1" lang="en-US" altLang="zh-HK" sz="2400" dirty="0"/>
          </a:p>
        </p:txBody>
      </p:sp>
    </p:spTree>
    <p:extLst>
      <p:ext uri="{BB962C8B-B14F-4D97-AF65-F5344CB8AC3E}">
        <p14:creationId xmlns:p14="http://schemas.microsoft.com/office/powerpoint/2010/main" val="2847259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CEA4C1C-A28F-784E-9217-E6B722B38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667" y="0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Suggestion for better result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69106DC-7906-BC4B-99D5-5E55E09E6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667" y="1168400"/>
            <a:ext cx="11125200" cy="53509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kumimoji="1" lang="en-US" altLang="zh-HK" dirty="0"/>
              <a:t>Technical</a:t>
            </a:r>
          </a:p>
          <a:p>
            <a:r>
              <a:rPr kumimoji="1" lang="en-US" altLang="zh-HK" dirty="0"/>
              <a:t>Set up monitoring team for 24 hours managing the Big Data base and security</a:t>
            </a:r>
          </a:p>
          <a:p>
            <a:r>
              <a:rPr kumimoji="1" lang="en-US" altLang="zh-HK" dirty="0"/>
              <a:t>Setting several layers of the access login of system for security issue</a:t>
            </a:r>
          </a:p>
          <a:p>
            <a:r>
              <a:rPr kumimoji="1" lang="en-US" altLang="zh-HK" dirty="0"/>
              <a:t>Prepare Backup system in case server of system went wrong</a:t>
            </a:r>
          </a:p>
          <a:p>
            <a:r>
              <a:rPr kumimoji="1" lang="en-US" altLang="zh-HK" dirty="0"/>
              <a:t>Review the database regularly for ensure the accuracy of data analysis</a:t>
            </a:r>
          </a:p>
          <a:p>
            <a:pPr marL="0" indent="0">
              <a:buNone/>
            </a:pPr>
            <a:r>
              <a:rPr kumimoji="1" lang="en-US" altLang="zh-HK" dirty="0"/>
              <a:t>Business &amp; Operational</a:t>
            </a:r>
          </a:p>
          <a:p>
            <a:r>
              <a:rPr kumimoji="1" lang="en-US" altLang="zh-HK" dirty="0"/>
              <a:t>Allocate Technical Specialist at HRM department for technical support and training of HRM staff on using the Big Data system</a:t>
            </a:r>
          </a:p>
          <a:p>
            <a:r>
              <a:rPr kumimoji="1" lang="en-US" altLang="zh-HK" dirty="0"/>
              <a:t>Provide Transition period for Technical / HR input operational data into the Big Data system</a:t>
            </a:r>
          </a:p>
          <a:p>
            <a:r>
              <a:rPr kumimoji="1" lang="en-US" altLang="zh-HK" dirty="0"/>
              <a:t>Prepare new procedures for enhancing Business operation efficiency and operation of new system</a:t>
            </a:r>
          </a:p>
        </p:txBody>
      </p:sp>
    </p:spTree>
    <p:extLst>
      <p:ext uri="{BB962C8B-B14F-4D97-AF65-F5344CB8AC3E}">
        <p14:creationId xmlns:p14="http://schemas.microsoft.com/office/powerpoint/2010/main" val="2989461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9A11338-6B05-FD4A-844A-2A0BDCB22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Company adopting big data for </a:t>
            </a:r>
            <a:r>
              <a:rPr kumimoji="1" lang="en-US" altLang="zh-HK" dirty="0" err="1"/>
              <a:t>hr</a:t>
            </a:r>
            <a:r>
              <a:rPr kumimoji="1" lang="en-US" altLang="zh-HK" dirty="0"/>
              <a:t> session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BB90020-8962-5A46-8020-FBFC8EEEC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2009776"/>
            <a:ext cx="9905999" cy="39899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kumimoji="1" lang="en-US" altLang="zh-HK" sz="2800" dirty="0"/>
              <a:t>Google : </a:t>
            </a:r>
          </a:p>
          <a:p>
            <a:r>
              <a:rPr kumimoji="1" lang="en-US" altLang="zh-HK" sz="2800" dirty="0"/>
              <a:t>Analysis Data from all the Job Interviews</a:t>
            </a:r>
          </a:p>
          <a:p>
            <a:r>
              <a:rPr kumimoji="1" lang="en-US" altLang="zh-HK" sz="2800" dirty="0"/>
              <a:t>Compare Candidate Performance and Obtain Accurate value for Interviewee</a:t>
            </a:r>
          </a:p>
          <a:p>
            <a:pPr marL="0" indent="0">
              <a:buNone/>
            </a:pPr>
            <a:r>
              <a:rPr kumimoji="1" lang="en-US" altLang="zh-HK" sz="2800" dirty="0"/>
              <a:t>Xerox : Use Extensive Data Analysis for Retaining Employee</a:t>
            </a:r>
          </a:p>
          <a:p>
            <a:pPr marL="0" indent="0">
              <a:buNone/>
            </a:pPr>
            <a:r>
              <a:rPr kumimoji="1" lang="en-US" altLang="zh-HK" sz="2800" dirty="0"/>
              <a:t>IBM : </a:t>
            </a:r>
          </a:p>
          <a:p>
            <a:r>
              <a:rPr kumimoji="1" lang="en-US" altLang="zh-HK" sz="2800" dirty="0"/>
              <a:t>Analysis Data Base of Acquisition of HR firm</a:t>
            </a:r>
          </a:p>
          <a:p>
            <a:r>
              <a:rPr kumimoji="1" lang="en-US" altLang="zh-HK" sz="2800" dirty="0"/>
              <a:t>Find out key Element for defining Successful Business candidate</a:t>
            </a:r>
          </a:p>
          <a:p>
            <a:pPr marL="0" indent="0">
              <a:buNone/>
            </a:pPr>
            <a:r>
              <a:rPr kumimoji="1" lang="en-US" altLang="zh-HK" sz="2800" dirty="0"/>
              <a:t>(cornerstone, 2020)</a:t>
            </a:r>
          </a:p>
          <a:p>
            <a:endParaRPr kumimoji="1" lang="en-US" altLang="zh-HK" sz="2800" dirty="0"/>
          </a:p>
          <a:p>
            <a:endParaRPr kumimoji="1" lang="zh-HK" altLang="en-US" sz="2800" dirty="0"/>
          </a:p>
        </p:txBody>
      </p:sp>
    </p:spTree>
    <p:extLst>
      <p:ext uri="{BB962C8B-B14F-4D97-AF65-F5344CB8AC3E}">
        <p14:creationId xmlns:p14="http://schemas.microsoft.com/office/powerpoint/2010/main" val="73574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383A347-01E0-5B42-BEAF-8CB2D7C41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Reference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60FE7EE-8F0E-1F40-ADBF-0E8A91F51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698171"/>
            <a:ext cx="9905999" cy="4517785"/>
          </a:xfrm>
        </p:spPr>
        <p:txBody>
          <a:bodyPr>
            <a:normAutofit fontScale="92500" lnSpcReduction="20000"/>
          </a:bodyPr>
          <a:lstStyle/>
          <a:p>
            <a:r>
              <a:rPr kumimoji="1" lang="en-US" altLang="zh-HK" dirty="0"/>
              <a:t>Oracle (2020) </a:t>
            </a:r>
            <a:r>
              <a:rPr kumimoji="1" lang="en-US" altLang="zh-HK" i="1" dirty="0"/>
              <a:t>What is Big Data</a:t>
            </a:r>
            <a:r>
              <a:rPr kumimoji="1" lang="en-US" altLang="zh-HK" dirty="0"/>
              <a:t>. Available at : </a:t>
            </a:r>
            <a:r>
              <a:rPr kumimoji="1" lang="en-US" altLang="zh-HK" dirty="0">
                <a:hlinkClick r:id="rId2"/>
              </a:rPr>
              <a:t>https://www.oracle.com/hk/big-data/what-is-big-data.html</a:t>
            </a:r>
            <a:r>
              <a:rPr kumimoji="1" lang="en-US" altLang="zh-HK" dirty="0"/>
              <a:t> (Accessed : 30 Nov, 2020)</a:t>
            </a:r>
          </a:p>
          <a:p>
            <a:r>
              <a:rPr kumimoji="1" lang="en-US" altLang="zh-HK" dirty="0"/>
              <a:t>Oracle Big Data (2017) </a:t>
            </a:r>
            <a:r>
              <a:rPr kumimoji="1" lang="en-US" altLang="zh-HK" i="1" dirty="0"/>
              <a:t>Finding New Wealth in Your Data</a:t>
            </a:r>
            <a:r>
              <a:rPr kumimoji="1" lang="en-US" altLang="zh-HK" dirty="0"/>
              <a:t>. Available at : </a:t>
            </a:r>
            <a:r>
              <a:rPr kumimoji="1" lang="en-US" altLang="zh-HK" dirty="0">
                <a:hlinkClick r:id="rId3"/>
              </a:rPr>
              <a:t>https://www.oracle.com/assets/finding-new-wealth-your-data-info-3759838.pdf</a:t>
            </a:r>
            <a:r>
              <a:rPr kumimoji="1" lang="en-US" altLang="zh-HK" dirty="0"/>
              <a:t> (Accessed : 30 Nov, 2020)</a:t>
            </a:r>
          </a:p>
          <a:p>
            <a:r>
              <a:rPr kumimoji="1" lang="en-US" altLang="zh-HK" dirty="0"/>
              <a:t>SaaS Scout Research Group (2020) </a:t>
            </a:r>
            <a:r>
              <a:rPr kumimoji="1" lang="en-US" altLang="zh-HK" i="1" dirty="0"/>
              <a:t>Big Data Statistics, Growth and Fact 2020</a:t>
            </a:r>
            <a:r>
              <a:rPr kumimoji="1" lang="en-US" altLang="zh-HK" dirty="0"/>
              <a:t>. Available at : </a:t>
            </a:r>
            <a:r>
              <a:rPr kumimoji="1" lang="en-US" altLang="zh-HK" dirty="0">
                <a:hlinkClick r:id="rId4"/>
              </a:rPr>
              <a:t>https://saasscout.com/statistics/big-data-statistics/</a:t>
            </a:r>
            <a:r>
              <a:rPr kumimoji="1" lang="en-US" altLang="zh-HK" dirty="0"/>
              <a:t>                  (Accessed : 30 Nov, 2020) </a:t>
            </a:r>
          </a:p>
          <a:p>
            <a:r>
              <a:rPr kumimoji="1" lang="en-US" altLang="zh-HK" dirty="0"/>
              <a:t>Customer Think (2018) </a:t>
            </a:r>
            <a:r>
              <a:rPr kumimoji="1" lang="en-US" altLang="zh-HK" i="1" dirty="0"/>
              <a:t>Big Data VS Traditional Data : What to know When it Comes to Defines Big Data ?</a:t>
            </a:r>
            <a:r>
              <a:rPr kumimoji="1" lang="en-US" altLang="zh-HK" dirty="0"/>
              <a:t> Available at : </a:t>
            </a:r>
            <a:r>
              <a:rPr kumimoji="1" lang="en-US" altLang="zh-HK" dirty="0">
                <a:hlinkClick r:id="rId5"/>
              </a:rPr>
              <a:t>https://customerthink.com/big-data-vs-traditional-data-what-to-know-when-it-comes-to-defines-big-data/</a:t>
            </a:r>
            <a:r>
              <a:rPr kumimoji="1" lang="en-US" altLang="zh-HK" dirty="0"/>
              <a:t>               (Accessed : 30 Nov, 2020) </a:t>
            </a:r>
          </a:p>
          <a:p>
            <a:endParaRPr kumimoji="1" lang="en-US" altLang="zh-HK" dirty="0"/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41453255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8A01B0D-D37D-AB42-A2C3-D4F893622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reference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E4E999F-428A-1049-B18F-A730DED21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20278"/>
            <a:ext cx="9905999" cy="4419203"/>
          </a:xfrm>
        </p:spPr>
        <p:txBody>
          <a:bodyPr>
            <a:normAutofit fontScale="85000" lnSpcReduction="10000"/>
          </a:bodyPr>
          <a:lstStyle/>
          <a:p>
            <a:r>
              <a:rPr kumimoji="1" lang="en-US" altLang="zh-HK" dirty="0"/>
              <a:t>Capterra (2016) The Top 11 HR Technology statistics for 2016. Available at : </a:t>
            </a:r>
            <a:r>
              <a:rPr kumimoji="1" lang="en-US" altLang="zh-HK" dirty="0">
                <a:hlinkClick r:id="rId2"/>
              </a:rPr>
              <a:t>https://blog.capterra.com/the-top-11-hr-technology-statistics-for-2016/</a:t>
            </a:r>
            <a:r>
              <a:rPr kumimoji="1" lang="en-US" altLang="zh-HK" dirty="0"/>
              <a:t> (Accessed : 30 Nov, 2020)</a:t>
            </a:r>
          </a:p>
          <a:p>
            <a:r>
              <a:rPr kumimoji="1" lang="en-US" altLang="zh-HK" dirty="0"/>
              <a:t>AIHR Analytics (2018) Big data, Business intelligence, and HR analytics : How are they related. Available at : </a:t>
            </a:r>
            <a:r>
              <a:rPr kumimoji="1" lang="en-US" altLang="zh-HK" dirty="0">
                <a:hlinkClick r:id="rId3"/>
              </a:rPr>
              <a:t>https://www.analyticsinhr.com/blog/big-data-business-intelligence-hr-analytics-related/</a:t>
            </a:r>
            <a:r>
              <a:rPr kumimoji="1" lang="en-US" altLang="zh-HK" dirty="0"/>
              <a:t> (Accessed : 30 Nov, 2020)</a:t>
            </a:r>
          </a:p>
          <a:p>
            <a:r>
              <a:rPr kumimoji="1" lang="en-US" altLang="zh-HK" dirty="0"/>
              <a:t>AIHR Analytics (2019) 5 Big Data Trends and What They mean for HR. Available at : </a:t>
            </a:r>
            <a:r>
              <a:rPr kumimoji="1" lang="en-US" altLang="zh-HK" dirty="0">
                <a:hlinkClick r:id="rId4"/>
              </a:rPr>
              <a:t>https://www.digitalhrtech.com/5-big-data-trends-and-what-they-mean-for-hr</a:t>
            </a:r>
            <a:r>
              <a:rPr kumimoji="1" lang="en-US" altLang="zh-HK" dirty="0"/>
              <a:t> (Accessed : 30 Nov, 2020)</a:t>
            </a:r>
          </a:p>
          <a:p>
            <a:r>
              <a:rPr kumimoji="1" lang="en-US" altLang="zh-HK" dirty="0"/>
              <a:t>NCBI (2019) Database Resources of the Big Data Center in 2019. Available at : </a:t>
            </a:r>
            <a:r>
              <a:rPr kumimoji="1" lang="en-US" altLang="zh-HK" dirty="0">
                <a:hlinkClick r:id="rId5"/>
              </a:rPr>
              <a:t>https://www.ncbi.nlm.nih.gov/pmc/articles/PMC6323991/</a:t>
            </a:r>
            <a:r>
              <a:rPr kumimoji="1" lang="en-US" altLang="zh-HK" dirty="0"/>
              <a:t>  (Accessed : 30 Nov, 2020)</a:t>
            </a:r>
          </a:p>
          <a:p>
            <a:endParaRPr kumimoji="1" lang="en-US" altLang="zh-HK" dirty="0"/>
          </a:p>
          <a:p>
            <a:endParaRPr kumimoji="1" lang="en-US" altLang="zh-HK" dirty="0"/>
          </a:p>
        </p:txBody>
      </p:sp>
    </p:spTree>
    <p:extLst>
      <p:ext uri="{BB962C8B-B14F-4D97-AF65-F5344CB8AC3E}">
        <p14:creationId xmlns:p14="http://schemas.microsoft.com/office/powerpoint/2010/main" val="6325278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7D0886C-3BB1-F14C-9C81-F22D3532F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reference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8CC887A-10D5-624D-91FB-04BC8F0A2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10554402" cy="3989995"/>
          </a:xfrm>
        </p:spPr>
        <p:txBody>
          <a:bodyPr>
            <a:normAutofit fontScale="92500" lnSpcReduction="20000"/>
          </a:bodyPr>
          <a:lstStyle/>
          <a:p>
            <a:r>
              <a:rPr kumimoji="1" lang="en-US" altLang="zh-HK" sz="2200" dirty="0"/>
              <a:t>IEEE Xplore (2012) From Databases to Big Data, Available at : </a:t>
            </a:r>
            <a:r>
              <a:rPr kumimoji="1" lang="en-US" altLang="zh-HK" sz="2200" dirty="0">
                <a:hlinkClick r:id="rId2"/>
              </a:rPr>
              <a:t>https://ieeexplore.ieee.org/abstract/document/6188576/citations#citations</a:t>
            </a:r>
            <a:r>
              <a:rPr kumimoji="1" lang="en-US" altLang="zh-HK" sz="2200" dirty="0"/>
              <a:t> (Accessed date : 30 Nov 2020)</a:t>
            </a:r>
          </a:p>
          <a:p>
            <a:r>
              <a:rPr kumimoji="1" lang="en-US" altLang="zh-HK" sz="2200" dirty="0"/>
              <a:t>Oxford Academic NSR (2014) Challenges of Big Data Analysis, Available at : </a:t>
            </a:r>
            <a:r>
              <a:rPr kumimoji="1" lang="en-US" altLang="zh-HK" sz="2200" dirty="0">
                <a:hlinkClick r:id="rId3"/>
              </a:rPr>
              <a:t>https://academic.oup.com/nsr/article/1/2/293/1397586</a:t>
            </a:r>
            <a:r>
              <a:rPr kumimoji="1" lang="en-US" altLang="zh-HK" sz="2200" dirty="0"/>
              <a:t> (Accessed date : 30 Nov 2020)</a:t>
            </a:r>
          </a:p>
          <a:p>
            <a:r>
              <a:rPr kumimoji="1" lang="en-US" altLang="zh-HK" sz="2200" dirty="0"/>
              <a:t> Royal Statistical Society (2014) Big Data : A big mistake ? Available at : </a:t>
            </a:r>
            <a:r>
              <a:rPr kumimoji="1" lang="en-US" altLang="zh-HK" sz="2200" dirty="0">
                <a:hlinkClick r:id="rId4"/>
              </a:rPr>
              <a:t>https://rss.onlinelibrary.wiley.com/doi/full/10.1111/j.1740-9713.2014.00778.x</a:t>
            </a:r>
            <a:r>
              <a:rPr kumimoji="1" lang="en-US" altLang="zh-HK" sz="2200" dirty="0"/>
              <a:t> (Accessed date : 30 Nov 2020)</a:t>
            </a:r>
          </a:p>
          <a:p>
            <a:r>
              <a:rPr kumimoji="1" lang="en-US" altLang="zh-HK" sz="2200" dirty="0"/>
              <a:t>ScienceDirect (2018) Big Data technologies : A survey, Available at : </a:t>
            </a:r>
            <a:r>
              <a:rPr kumimoji="1" lang="en-US" altLang="zh-HK" sz="2200" dirty="0">
                <a:hlinkClick r:id="rId5"/>
              </a:rPr>
              <a:t>https://www.sciencedirect.com/science/article/pii/S1319157817300034</a:t>
            </a:r>
            <a:r>
              <a:rPr kumimoji="1" lang="en-US" altLang="zh-HK" sz="2200" dirty="0"/>
              <a:t> (Accessed date : 30 Nov 2020)</a:t>
            </a:r>
          </a:p>
          <a:p>
            <a:endParaRPr kumimoji="1" lang="en-US" altLang="zh-HK" sz="1800" dirty="0"/>
          </a:p>
          <a:p>
            <a:endParaRPr kumimoji="1" lang="en-US" altLang="zh-HK" sz="1800" dirty="0"/>
          </a:p>
          <a:p>
            <a:endParaRPr kumimoji="1" lang="zh-HK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3855402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7952B9E-557E-6B46-8917-4485C8A9C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435" y="255181"/>
            <a:ext cx="9905998" cy="1478570"/>
          </a:xfrm>
        </p:spPr>
        <p:txBody>
          <a:bodyPr/>
          <a:lstStyle/>
          <a:p>
            <a:r>
              <a:rPr kumimoji="1" lang="en-US" altLang="zh-HK" dirty="0"/>
              <a:t>reference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A623599-D002-194D-8A76-A0ED01DF2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435" y="1522931"/>
            <a:ext cx="11050588" cy="4984195"/>
          </a:xfrm>
        </p:spPr>
        <p:txBody>
          <a:bodyPr/>
          <a:lstStyle/>
          <a:p>
            <a:r>
              <a:rPr kumimoji="1" lang="en-US" altLang="zh-HK" sz="2000" dirty="0"/>
              <a:t>ScienceDirect (2016) Big Data : From beginning to future, Available at : </a:t>
            </a:r>
            <a:r>
              <a:rPr kumimoji="1" lang="en-US" altLang="zh-HK" sz="2000" dirty="0">
                <a:hlinkClick r:id="rId2"/>
              </a:rPr>
              <a:t>https://www.sciencedirect.com/science/article/abs/pii/S0268401216304753</a:t>
            </a:r>
            <a:r>
              <a:rPr kumimoji="1" lang="en-US" altLang="zh-HK" sz="2000" dirty="0"/>
              <a:t> (Accessed at : 30 Nov 2020)</a:t>
            </a:r>
          </a:p>
          <a:p>
            <a:r>
              <a:rPr kumimoji="1" lang="en-US" altLang="zh-HK" sz="2000" dirty="0"/>
              <a:t>ScienceDirect (2015) How ’big data’ can make big impact : Findings from a systematic review and a longitudinal case study, Available at : </a:t>
            </a:r>
            <a:r>
              <a:rPr kumimoji="1" lang="en-US" altLang="zh-HK" sz="2000" dirty="0">
                <a:hlinkClick r:id="rId3"/>
              </a:rPr>
              <a:t>https://www.sciencedirect.com/science/article/abs/pii/S0925527314004253</a:t>
            </a:r>
            <a:r>
              <a:rPr kumimoji="1" lang="en-US" altLang="zh-HK" sz="2000" dirty="0"/>
              <a:t> (Accessed at : 30 Nov 2020) </a:t>
            </a:r>
          </a:p>
          <a:p>
            <a:r>
              <a:rPr kumimoji="1" lang="en-US" altLang="zh-HK" sz="2000" dirty="0"/>
              <a:t>ScienceDirect (2017) A review on the practice of big data analysis in agriculture, Available at : </a:t>
            </a:r>
            <a:r>
              <a:rPr kumimoji="1" lang="en-US" altLang="zh-HK" sz="2000" dirty="0">
                <a:hlinkClick r:id="rId4"/>
              </a:rPr>
              <a:t>https://www.sciencedirect.com/science/article/abs/pii/S0168169917301230</a:t>
            </a:r>
            <a:r>
              <a:rPr kumimoji="1" lang="en-US" altLang="zh-HK" sz="2000" dirty="0"/>
              <a:t> (Accessed at : 30 Nov 2020)</a:t>
            </a:r>
          </a:p>
          <a:p>
            <a:r>
              <a:rPr kumimoji="1" lang="en-US" altLang="zh-HK" sz="2000" dirty="0"/>
              <a:t>The Royal Society (2016) Big Data need big theory too, Available at : </a:t>
            </a:r>
            <a:r>
              <a:rPr kumimoji="1" lang="en-US" altLang="zh-HK" sz="2000" dirty="0">
                <a:hlinkClick r:id="rId5"/>
              </a:rPr>
              <a:t>https://royalsocietypublishing.org/doi/full/10.1098/rsta.2016.0153</a:t>
            </a:r>
            <a:r>
              <a:rPr kumimoji="1" lang="en-US" altLang="zh-HK" sz="2000" dirty="0"/>
              <a:t> (Accessed at : 30 Nov 2020)</a:t>
            </a:r>
          </a:p>
          <a:p>
            <a:endParaRPr kumimoji="1" lang="en-US" altLang="zh-HK" sz="2000" dirty="0"/>
          </a:p>
          <a:p>
            <a:endParaRPr kumimoji="1" lang="en-US" altLang="zh-HK" sz="2000" dirty="0"/>
          </a:p>
          <a:p>
            <a:pPr marL="0" indent="0">
              <a:buNone/>
            </a:pPr>
            <a:endParaRPr kumimoji="1" lang="en-US" altLang="zh-HK" sz="2000" dirty="0"/>
          </a:p>
          <a:p>
            <a:endParaRPr kumimoji="1" lang="en-US" altLang="zh-HK" sz="2000" dirty="0"/>
          </a:p>
          <a:p>
            <a:endParaRPr kumimoji="1" lang="en-US" altLang="zh-HK" sz="2000" dirty="0"/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30520434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D836F89-1884-6646-877C-E488E0872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reference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149C1ACD-4BE4-4840-8E68-D43D7019A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807535"/>
            <a:ext cx="9905999" cy="4720856"/>
          </a:xfrm>
        </p:spPr>
        <p:txBody>
          <a:bodyPr>
            <a:normAutofit fontScale="92500"/>
          </a:bodyPr>
          <a:lstStyle/>
          <a:p>
            <a:r>
              <a:rPr kumimoji="1" lang="en-US" altLang="zh-HK" dirty="0"/>
              <a:t>ScienceDirect (2019) , Available at : </a:t>
            </a:r>
            <a:r>
              <a:rPr kumimoji="1" lang="en-US" altLang="zh-HK" dirty="0">
                <a:hlinkClick r:id="rId2"/>
              </a:rPr>
              <a:t>https://www.sciencedirect.com/science/article/abs/pii/S0959652618339155</a:t>
            </a:r>
            <a:r>
              <a:rPr kumimoji="1" lang="en-US" altLang="zh-HK" dirty="0"/>
              <a:t> (Accessed : 30 Nov 2020)</a:t>
            </a:r>
          </a:p>
          <a:p>
            <a:r>
              <a:rPr kumimoji="1" lang="en-US" altLang="zh-HK" dirty="0"/>
              <a:t>SpringerLink (2019), Available at : </a:t>
            </a:r>
            <a:r>
              <a:rPr kumimoji="1" lang="en-US" altLang="zh-HK" dirty="0">
                <a:hlinkClick r:id="rId3"/>
              </a:rPr>
              <a:t>https://link.springer.com/chapter/10.1007/978-3-030-29739-8_12</a:t>
            </a:r>
            <a:r>
              <a:rPr kumimoji="1" lang="en-US" altLang="zh-HK" dirty="0"/>
              <a:t> (Accessed : 30 Nov 2020)</a:t>
            </a:r>
          </a:p>
          <a:p>
            <a:r>
              <a:rPr kumimoji="1" lang="en-US" altLang="zh-HK" dirty="0"/>
              <a:t>Karger (2020), Available at : </a:t>
            </a:r>
            <a:r>
              <a:rPr kumimoji="1" lang="en-US" altLang="zh-HK" dirty="0">
                <a:hlinkClick r:id="rId4"/>
              </a:rPr>
              <a:t>https://www.karger.com/Article/Abstract/511931</a:t>
            </a:r>
            <a:r>
              <a:rPr kumimoji="1" lang="en-US" altLang="zh-HK" dirty="0"/>
              <a:t> (Accessed : 30 Nov 2020)</a:t>
            </a:r>
          </a:p>
          <a:p>
            <a:r>
              <a:rPr kumimoji="1" lang="en-US" altLang="zh-HK" dirty="0"/>
              <a:t>Wiley Online Library (2018), Available at : </a:t>
            </a:r>
            <a:r>
              <a:rPr kumimoji="1" lang="en-US" altLang="zh-HK" dirty="0">
                <a:hlinkClick r:id="rId5"/>
              </a:rPr>
              <a:t>https://onlinelibrary.wiley.com/doi/abs/10.1002/hrm.21916</a:t>
            </a:r>
            <a:r>
              <a:rPr kumimoji="1" lang="en-US" altLang="zh-HK" dirty="0"/>
              <a:t> (Accessed : 30 Nov 2020)</a:t>
            </a:r>
          </a:p>
          <a:p>
            <a:endParaRPr kumimoji="1" lang="en-US" altLang="zh-HK" dirty="0"/>
          </a:p>
          <a:p>
            <a:endParaRPr kumimoji="1"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2478332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電路">
  <a:themeElements>
    <a:clrScheme name="電路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電路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電路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{9DC5F6CB-EB75-4444-A692-964CA1873C06}tf10001122</Template>
  <TotalTime>9653</TotalTime>
  <Words>2015</Words>
  <Application>Microsoft Macintosh PowerPoint</Application>
  <PresentationFormat>寬螢幕</PresentationFormat>
  <Paragraphs>195</Paragraphs>
  <Slides>23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23</vt:i4>
      </vt:variant>
    </vt:vector>
  </HeadingPairs>
  <TitlesOfParts>
    <vt:vector size="26" baseType="lpstr">
      <vt:lpstr>Arial</vt:lpstr>
      <vt:lpstr>Tw Cen MT</vt:lpstr>
      <vt:lpstr>電路</vt:lpstr>
      <vt:lpstr>Big Data and transformation of HR</vt:lpstr>
      <vt:lpstr>agenda</vt:lpstr>
      <vt:lpstr>Big Data</vt:lpstr>
      <vt:lpstr>The three vs – Volume, velocity, variety</vt:lpstr>
      <vt:lpstr>Big Data vs traditional data</vt:lpstr>
      <vt:lpstr>The problem of current HR Management</vt:lpstr>
      <vt:lpstr>Big data usage on HR operation</vt:lpstr>
      <vt:lpstr>Big data affect on HR operation</vt:lpstr>
      <vt:lpstr>Use of big data change driver on Business and purpose</vt:lpstr>
      <vt:lpstr>Relevant HR System on big data usage</vt:lpstr>
      <vt:lpstr>Analysis and reflect big data findings</vt:lpstr>
      <vt:lpstr>Analysis and reflect data findings</vt:lpstr>
      <vt:lpstr>Data of using Human Resource Management system (HRMS) in global 2019</vt:lpstr>
      <vt:lpstr>Statistical data</vt:lpstr>
      <vt:lpstr>Key challenges for hr leaders applying big data on real work</vt:lpstr>
      <vt:lpstr>Key challenges for hr leaders applying big data on real work</vt:lpstr>
      <vt:lpstr>Suggestion for better result</vt:lpstr>
      <vt:lpstr>Company adopting big data for hr session</vt:lpstr>
      <vt:lpstr>Reference</vt:lpstr>
      <vt:lpstr>reference</vt:lpstr>
      <vt:lpstr>reference</vt:lpstr>
      <vt:lpstr>reference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Big Data and transformation of HR</dc:title>
  <dc:creator>Denise Ho</dc:creator>
  <cp:lastModifiedBy>Denise Ho</cp:lastModifiedBy>
  <cp:revision>212</cp:revision>
  <dcterms:created xsi:type="dcterms:W3CDTF">2020-11-15T07:48:23Z</dcterms:created>
  <dcterms:modified xsi:type="dcterms:W3CDTF">2020-12-27T07:49:42Z</dcterms:modified>
</cp:coreProperties>
</file>