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5BA1AD0-A62F-4C93-85CC-26D3043C3146}" v="64" dt="2022-06-17T13:07:57.0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1.png"/><Relationship Id="rId3" Type="http://schemas.openxmlformats.org/officeDocument/2006/relationships/image" Target="../media/image2.png"/><Relationship Id="rId7" Type="http://schemas.openxmlformats.org/officeDocument/2006/relationships/image" Target="../media/image5.png"/><Relationship Id="rId12" Type="http://schemas.openxmlformats.org/officeDocument/2006/relationships/image" Target="../media/image1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hoteltrinity.co.uk/" TargetMode="External"/><Relationship Id="rId11" Type="http://schemas.openxmlformats.org/officeDocument/2006/relationships/image" Target="../media/image9.png"/><Relationship Id="rId5" Type="http://schemas.openxmlformats.org/officeDocument/2006/relationships/image" Target="../media/image4.png"/><Relationship Id="rId15" Type="http://schemas.openxmlformats.org/officeDocument/2006/relationships/image" Target="../media/image13.png"/><Relationship Id="rId10" Type="http://schemas.openxmlformats.org/officeDocument/2006/relationships/image" Target="../media/image8.png"/><Relationship Id="rId4" Type="http://schemas.openxmlformats.org/officeDocument/2006/relationships/image" Target="../media/image3.png"/><Relationship Id="rId9" Type="http://schemas.openxmlformats.org/officeDocument/2006/relationships/image" Target="../media/image7.png"/><Relationship Id="rId14" Type="http://schemas.openxmlformats.org/officeDocument/2006/relationships/image" Target="../media/image1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0" Type="http://schemas.openxmlformats.org/officeDocument/2006/relationships/image" Target="../media/image21.png"/><Relationship Id="rId4" Type="http://schemas.openxmlformats.org/officeDocument/2006/relationships/image" Target="../media/image15.png"/><Relationship Id="rId9" Type="http://schemas.openxmlformats.org/officeDocument/2006/relationships/image" Target="../media/image20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llrecipes.com/recipe/16580/classic-fish-and-chips/#nutrition" TargetMode="External"/><Relationship Id="rId3" Type="http://schemas.openxmlformats.org/officeDocument/2006/relationships/hyperlink" Target="https://veganheaven.org/recipe/cauliflower-hot-wings-with-vegan-aioli/" TargetMode="External"/><Relationship Id="rId7" Type="http://schemas.openxmlformats.org/officeDocument/2006/relationships/hyperlink" Target="https://www.apinchofhealthy.com/oven-baked-sweet-potato-fries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healthbeet.org/fast-and-easy-grilled-chicken-bbq-salad/" TargetMode="External"/><Relationship Id="rId11" Type="http://schemas.openxmlformats.org/officeDocument/2006/relationships/hyperlink" Target="https://www.bbcgoodfood.com/recipes/ultimate-sticky-toffee-pudding" TargetMode="External"/><Relationship Id="rId5" Type="http://schemas.openxmlformats.org/officeDocument/2006/relationships/hyperlink" Target="https://www.bbcgoodfood.com/recipes/halloumi-carrot-orange-salad" TargetMode="External"/><Relationship Id="rId10" Type="http://schemas.openxmlformats.org/officeDocument/2006/relationships/hyperlink" Target="https://www.honestfoodtalks.com/no-churn-coconut-milk-ice-cream/" TargetMode="External"/><Relationship Id="rId4" Type="http://schemas.openxmlformats.org/officeDocument/2006/relationships/hyperlink" Target="https://www.realsimple.com/food-recipes/browse-all-recipes/carrot-and-red-lentil-soup-recipe" TargetMode="External"/><Relationship Id="rId9" Type="http://schemas.openxmlformats.org/officeDocument/2006/relationships/hyperlink" Target="https://www.marthastewart.com/340402/roasted-calamari-with-garlic-new-potato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8" descr="Background pattern&#10;&#10;Description automatically generated">
            <a:extLst>
              <a:ext uri="{FF2B5EF4-FFF2-40B4-BE49-F238E27FC236}">
                <a16:creationId xmlns:a16="http://schemas.microsoft.com/office/drawing/2014/main" id="{050A5AA6-778D-3160-765B-59CBB22F89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290" y="4943"/>
            <a:ext cx="6036692" cy="6848115"/>
          </a:xfrm>
          <a:prstGeom prst="rect">
            <a:avLst/>
          </a:prstGeom>
        </p:spPr>
      </p:pic>
      <p:pic>
        <p:nvPicPr>
          <p:cNvPr id="9" name="Picture 9" descr="Background pattern&#10;&#10;Description automatically generated">
            <a:extLst>
              <a:ext uri="{FF2B5EF4-FFF2-40B4-BE49-F238E27FC236}">
                <a16:creationId xmlns:a16="http://schemas.microsoft.com/office/drawing/2014/main" id="{D8893B18-C739-86D4-91DC-0649B65D39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7822" y="4943"/>
            <a:ext cx="6180467" cy="6848114"/>
          </a:xfrm>
          <a:prstGeom prst="rect">
            <a:avLst/>
          </a:prstGeom>
        </p:spPr>
      </p:pic>
      <p:pic>
        <p:nvPicPr>
          <p:cNvPr id="3" name="Picture 3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EBFF21A5-3756-3C05-0EDC-2BE43FB193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475" y="249139"/>
            <a:ext cx="4784785" cy="925080"/>
          </a:xfrm>
          <a:prstGeom prst="rect">
            <a:avLst/>
          </a:prstGeom>
        </p:spPr>
      </p:pic>
      <p:pic>
        <p:nvPicPr>
          <p:cNvPr id="5" name="Picture 12" descr="A picture containing aircraft, airplane&#10;&#10;Description automatically generated">
            <a:extLst>
              <a:ext uri="{FF2B5EF4-FFF2-40B4-BE49-F238E27FC236}">
                <a16:creationId xmlns:a16="http://schemas.microsoft.com/office/drawing/2014/main" id="{2F22772A-7F3A-728C-0C9A-B1466BC4D3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23118" y="447551"/>
            <a:ext cx="1578635" cy="1779084"/>
          </a:xfrm>
          <a:prstGeom prst="rect">
            <a:avLst/>
          </a:prstGeom>
        </p:spPr>
      </p:pic>
      <p:pic>
        <p:nvPicPr>
          <p:cNvPr id="6" name="Picture 12" descr="A picture containing aircraft, airplane&#10;&#10;Description automatically generated">
            <a:extLst>
              <a:ext uri="{FF2B5EF4-FFF2-40B4-BE49-F238E27FC236}">
                <a16:creationId xmlns:a16="http://schemas.microsoft.com/office/drawing/2014/main" id="{20CE81EE-CD5A-FDA2-2EB2-3800809174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48883" y="447550"/>
            <a:ext cx="1578635" cy="177908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55F34587-2705-E551-B365-36D980224389}"/>
              </a:ext>
            </a:extLst>
          </p:cNvPr>
          <p:cNvSpPr txBox="1"/>
          <p:nvPr/>
        </p:nvSpPr>
        <p:spPr>
          <a:xfrm>
            <a:off x="1388853" y="871268"/>
            <a:ext cx="3275162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dirty="0">
                <a:solidFill>
                  <a:srgbClr val="FFEB99"/>
                </a:solidFill>
                <a:latin typeface="Angsana New"/>
                <a:cs typeface="Calibri"/>
              </a:rPr>
              <a:t>4 Star independent hotel </a:t>
            </a:r>
            <a:endParaRPr lang="en-US" sz="2400">
              <a:solidFill>
                <a:srgbClr val="FFEB99"/>
              </a:solidFill>
              <a:latin typeface="Angsana New"/>
              <a:cs typeface="Angsana New"/>
            </a:endParaRPr>
          </a:p>
          <a:p>
            <a:pPr algn="ctr"/>
            <a:r>
              <a:rPr lang="en-GB" sz="2400" dirty="0">
                <a:solidFill>
                  <a:srgbClr val="FFEB99"/>
                </a:solidFill>
                <a:latin typeface="Angsana New"/>
                <a:cs typeface="Calibri"/>
              </a:rPr>
              <a:t>Located at Swansea, South Wales!</a:t>
            </a:r>
          </a:p>
          <a:p>
            <a:pPr algn="ctr"/>
            <a:r>
              <a:rPr lang="en-GB" sz="2400" dirty="0">
                <a:solidFill>
                  <a:srgbClr val="FFEB99"/>
                </a:solidFill>
                <a:latin typeface="Angsana New"/>
                <a:cs typeface="Calibri"/>
              </a:rPr>
              <a:t>A taste for everyone.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069B4F4-87F4-E8A5-B520-E094B804C814}"/>
              </a:ext>
            </a:extLst>
          </p:cNvPr>
          <p:cNvSpPr txBox="1"/>
          <p:nvPr/>
        </p:nvSpPr>
        <p:spPr>
          <a:xfrm>
            <a:off x="224287" y="1963947"/>
            <a:ext cx="274320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rgbClr val="FFEB99"/>
                </a:solidFill>
                <a:latin typeface="Angsana New"/>
                <a:cs typeface="Segoe UI"/>
              </a:rPr>
              <a:t>For deliveries and collections, our opening days and times are:</a:t>
            </a:r>
            <a:r>
              <a:rPr lang="en-US" dirty="0">
                <a:solidFill>
                  <a:srgbClr val="FFEB99"/>
                </a:solidFill>
                <a:latin typeface="Angsana New"/>
                <a:cs typeface="Segoe UI"/>
              </a:rPr>
              <a:t>​</a:t>
            </a:r>
          </a:p>
          <a:p>
            <a:r>
              <a:rPr lang="en-GB" dirty="0">
                <a:solidFill>
                  <a:srgbClr val="FFEB99"/>
                </a:solidFill>
                <a:latin typeface="Angsana New"/>
                <a:cs typeface="Segoe UI"/>
              </a:rPr>
              <a:t>Monday- Friday: 12pm-9pm</a:t>
            </a:r>
            <a:r>
              <a:rPr lang="en-US" dirty="0">
                <a:solidFill>
                  <a:srgbClr val="FFEB99"/>
                </a:solidFill>
                <a:latin typeface="Angsana New"/>
                <a:cs typeface="Segoe UI"/>
              </a:rPr>
              <a:t>​</a:t>
            </a:r>
          </a:p>
          <a:p>
            <a:r>
              <a:rPr lang="en-GB" dirty="0">
                <a:solidFill>
                  <a:srgbClr val="FFEB99"/>
                </a:solidFill>
                <a:latin typeface="Angsana New"/>
                <a:cs typeface="Segoe UI"/>
              </a:rPr>
              <a:t>Saturday: 12pm- 10pm</a:t>
            </a:r>
            <a:r>
              <a:rPr lang="en-US" dirty="0">
                <a:solidFill>
                  <a:srgbClr val="FFEB99"/>
                </a:solidFill>
                <a:latin typeface="Angsana New"/>
                <a:cs typeface="Segoe UI"/>
              </a:rPr>
              <a:t>​</a:t>
            </a:r>
          </a:p>
          <a:p>
            <a:r>
              <a:rPr lang="en-GB" dirty="0">
                <a:solidFill>
                  <a:srgbClr val="FFEB99"/>
                </a:solidFill>
                <a:latin typeface="Angsana New"/>
                <a:cs typeface="Segoe UI"/>
              </a:rPr>
              <a:t>Sunday: 12pm-6pm</a:t>
            </a:r>
          </a:p>
        </p:txBody>
      </p:sp>
      <p:pic>
        <p:nvPicPr>
          <p:cNvPr id="16" name="Picture 16">
            <a:extLst>
              <a:ext uri="{FF2B5EF4-FFF2-40B4-BE49-F238E27FC236}">
                <a16:creationId xmlns:a16="http://schemas.microsoft.com/office/drawing/2014/main" id="{C450E154-36E2-E7F7-AD8E-F42128FF7D5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0282" y="5507696"/>
            <a:ext cx="946570" cy="94657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96835617-47D7-7DAE-62E9-9996D6263694}"/>
              </a:ext>
            </a:extLst>
          </p:cNvPr>
          <p:cNvSpPr txBox="1"/>
          <p:nvPr/>
        </p:nvSpPr>
        <p:spPr>
          <a:xfrm>
            <a:off x="3358551" y="1963947"/>
            <a:ext cx="274320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rgbClr val="FFEB99"/>
                </a:solidFill>
                <a:latin typeface="Angsana New"/>
                <a:cs typeface="Segoe UI"/>
              </a:rPr>
              <a:t>Address: Hotel Trinity, Beach stone street, SA1 1DZ, Swansea</a:t>
            </a:r>
            <a:r>
              <a:rPr lang="en-US" dirty="0">
                <a:solidFill>
                  <a:srgbClr val="FFEB99"/>
                </a:solidFill>
                <a:latin typeface="Angsana New"/>
                <a:cs typeface="Segoe UI"/>
              </a:rPr>
              <a:t>​</a:t>
            </a:r>
          </a:p>
          <a:p>
            <a:r>
              <a:rPr lang="en-GB" dirty="0">
                <a:solidFill>
                  <a:srgbClr val="FFEB99"/>
                </a:solidFill>
                <a:latin typeface="Angsana New"/>
                <a:cs typeface="Segoe UI"/>
              </a:rPr>
              <a:t>Our contact details:​</a:t>
            </a:r>
          </a:p>
          <a:p>
            <a:r>
              <a:rPr lang="en-GB" dirty="0">
                <a:solidFill>
                  <a:srgbClr val="FFEB99"/>
                </a:solidFill>
                <a:latin typeface="Angsana New"/>
                <a:cs typeface="Segoe UI"/>
              </a:rPr>
              <a:t>Tel:  029 356 23397</a:t>
            </a:r>
            <a:r>
              <a:rPr lang="en-US" dirty="0">
                <a:solidFill>
                  <a:srgbClr val="FFEB99"/>
                </a:solidFill>
                <a:latin typeface="Angsana New"/>
                <a:cs typeface="Segoe UI"/>
              </a:rPr>
              <a:t>​</a:t>
            </a:r>
          </a:p>
          <a:p>
            <a:r>
              <a:rPr lang="en-GB" dirty="0">
                <a:solidFill>
                  <a:srgbClr val="FFEB99"/>
                </a:solidFill>
                <a:latin typeface="Angsana New"/>
                <a:cs typeface="Segoe UI"/>
              </a:rPr>
              <a:t>Website: </a:t>
            </a:r>
            <a:r>
              <a:rPr lang="en-GB" dirty="0">
                <a:solidFill>
                  <a:srgbClr val="FFEB99"/>
                </a:solidFill>
                <a:latin typeface="Angsana New"/>
                <a:cs typeface="Segoe UI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www.HotelTrinity.co.uk</a:t>
            </a:r>
            <a:r>
              <a:rPr lang="en-US" dirty="0">
                <a:solidFill>
                  <a:srgbClr val="FFEB99"/>
                </a:solidFill>
                <a:cs typeface="Segoe UI"/>
              </a:rPr>
              <a:t>​</a:t>
            </a:r>
            <a:endParaRPr lang="en-US" dirty="0">
              <a:solidFill>
                <a:srgbClr val="FFEB99"/>
              </a:solidFill>
              <a:ea typeface="Calibri"/>
              <a:cs typeface="Segoe UI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18D74B8-B56C-CBC2-C51B-3F61F5ADFF0D}"/>
              </a:ext>
            </a:extLst>
          </p:cNvPr>
          <p:cNvSpPr txBox="1"/>
          <p:nvPr/>
        </p:nvSpPr>
        <p:spPr>
          <a:xfrm>
            <a:off x="80512" y="3387306"/>
            <a:ext cx="5776821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dirty="0">
                <a:solidFill>
                  <a:srgbClr val="FF0000"/>
                </a:solidFill>
                <a:latin typeface="Angsana New"/>
                <a:ea typeface="Calibri"/>
                <a:cs typeface="Calibri"/>
              </a:rPr>
              <a:t>Please read: For anyone who has any food allergies or any special dietary requirements, please before you order, you inform a member of our staff of your needs and requirements. Your safety and needs matter.</a:t>
            </a:r>
          </a:p>
        </p:txBody>
      </p:sp>
      <p:pic>
        <p:nvPicPr>
          <p:cNvPr id="19" name="Picture 19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A08ADDE0-EE78-D82B-CA0F-CF5378509C6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34685" y="876389"/>
            <a:ext cx="2202971" cy="461334"/>
          </a:xfrm>
          <a:prstGeom prst="rect">
            <a:avLst/>
          </a:prstGeom>
        </p:spPr>
      </p:pic>
      <p:pic>
        <p:nvPicPr>
          <p:cNvPr id="21" name="Picture 21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270C251B-4B20-9803-D393-92E1EB153CA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76608" y="4154248"/>
            <a:ext cx="1333500" cy="50482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ED0C5EE-9807-A619-466D-AA91047091DD}"/>
              </a:ext>
            </a:extLst>
          </p:cNvPr>
          <p:cNvSpPr txBox="1"/>
          <p:nvPr/>
        </p:nvSpPr>
        <p:spPr>
          <a:xfrm>
            <a:off x="224287" y="4321833"/>
            <a:ext cx="3907765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rgbClr val="FFEB99"/>
                </a:solidFill>
                <a:latin typeface="Angsana New"/>
                <a:cs typeface="Angsana New"/>
              </a:rPr>
              <a:t>Our service includes deliveries and collections. We only accept card payments when food is ordered. When collecting food, we advise a face mask to be worn. You can order online on our website , phone number and these apps.</a:t>
            </a:r>
          </a:p>
        </p:txBody>
      </p:sp>
      <p:pic>
        <p:nvPicPr>
          <p:cNvPr id="2" name="Picture 6" descr="Logo, company name&#10;&#10;Description automatically generated">
            <a:extLst>
              <a:ext uri="{FF2B5EF4-FFF2-40B4-BE49-F238E27FC236}">
                <a16:creationId xmlns:a16="http://schemas.microsoft.com/office/drawing/2014/main" id="{624D2E70-274C-502D-F11D-02BD131AF56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63682" y="4012720"/>
            <a:ext cx="1434862" cy="1406108"/>
          </a:xfrm>
          <a:prstGeom prst="rect">
            <a:avLst/>
          </a:prstGeom>
        </p:spPr>
      </p:pic>
      <p:pic>
        <p:nvPicPr>
          <p:cNvPr id="7" name="Picture 10">
            <a:extLst>
              <a:ext uri="{FF2B5EF4-FFF2-40B4-BE49-F238E27FC236}">
                <a16:creationId xmlns:a16="http://schemas.microsoft.com/office/drawing/2014/main" id="{1447F803-EB76-2452-76A4-89F85781DDB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19646" y="5216645"/>
            <a:ext cx="5762444" cy="154305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335094E-044C-5FDE-58A8-F3EF31F0DAE7}"/>
              </a:ext>
            </a:extLst>
          </p:cNvPr>
          <p:cNvSpPr txBox="1"/>
          <p:nvPr/>
        </p:nvSpPr>
        <p:spPr>
          <a:xfrm>
            <a:off x="6219646" y="1245078"/>
            <a:ext cx="4597878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rgbClr val="FFEB99"/>
                </a:solidFill>
                <a:latin typeface="Angsana New"/>
                <a:cs typeface="Calibri"/>
              </a:rPr>
              <a:t>Cauliflower wings (Vegan): spicy baked cauliflower served with a vegan aioli- £5.99 (245 calories)</a:t>
            </a:r>
          </a:p>
          <a:p>
            <a:r>
              <a:rPr lang="en-GB" dirty="0">
                <a:solidFill>
                  <a:srgbClr val="FFEB99"/>
                </a:solidFill>
                <a:latin typeface="Angsana New"/>
                <a:cs typeface="Calibri"/>
              </a:rPr>
              <a:t>Lentil soup (Vegan): A creamy soup made of red lentils and carrot, packed with flavour- £5.99 (442 calories)</a:t>
            </a:r>
          </a:p>
          <a:p>
            <a:r>
              <a:rPr lang="en-GB" dirty="0">
                <a:solidFill>
                  <a:srgbClr val="FFEB99"/>
                </a:solidFill>
                <a:latin typeface="Angsana New"/>
                <a:cs typeface="Calibri"/>
              </a:rPr>
              <a:t>Tomato soup (Vegetarian)- Rich and smooth tomato soup, served with tear and cheesy bread- £6.99 (786 calories)</a:t>
            </a:r>
          </a:p>
          <a:p>
            <a:r>
              <a:rPr lang="en-GB" dirty="0">
                <a:solidFill>
                  <a:srgbClr val="FFEB99"/>
                </a:solidFill>
                <a:latin typeface="Angsana New"/>
                <a:cs typeface="Calibri"/>
              </a:rPr>
              <a:t>Halloumi salad (Vegetarian)-: halloumi served with a fresh orange and carrot salad dressed in honey and mustard- £6.99 (338 calories)</a:t>
            </a:r>
          </a:p>
          <a:p>
            <a:r>
              <a:rPr lang="en-GB" dirty="0">
                <a:solidFill>
                  <a:srgbClr val="FFEB99"/>
                </a:solidFill>
                <a:latin typeface="Angsana New"/>
                <a:cs typeface="Calibri"/>
              </a:rPr>
              <a:t>BBQ chicken salad (Halal)- a healthy grilled chicken marinated in BBQ sauce, filled with fresh greens and veggies- £7.99 (386 calories)</a:t>
            </a:r>
          </a:p>
          <a:p>
            <a:endParaRPr lang="en-GB" dirty="0">
              <a:solidFill>
                <a:srgbClr val="FFEB99"/>
              </a:solidFill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pic>
        <p:nvPicPr>
          <p:cNvPr id="12" name="Picture 12" descr="Logo&#10;&#10;Description automatically generated">
            <a:extLst>
              <a:ext uri="{FF2B5EF4-FFF2-40B4-BE49-F238E27FC236}">
                <a16:creationId xmlns:a16="http://schemas.microsoft.com/office/drawing/2014/main" id="{0D061084-4B94-F28F-7DBA-5134BEC7C850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386966" y="5491702"/>
            <a:ext cx="978559" cy="964182"/>
          </a:xfrm>
          <a:prstGeom prst="rect">
            <a:avLst/>
          </a:prstGeom>
        </p:spPr>
      </p:pic>
      <p:pic>
        <p:nvPicPr>
          <p:cNvPr id="13" name="Picture 24" descr="Logo&#10;&#10;Description automatically generated">
            <a:extLst>
              <a:ext uri="{FF2B5EF4-FFF2-40B4-BE49-F238E27FC236}">
                <a16:creationId xmlns:a16="http://schemas.microsoft.com/office/drawing/2014/main" id="{D5321664-ED37-3A24-394C-22CB7DCEF7E3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95909" y="5507965"/>
            <a:ext cx="1061049" cy="946031"/>
          </a:xfrm>
          <a:prstGeom prst="rect">
            <a:avLst/>
          </a:prstGeom>
        </p:spPr>
      </p:pic>
      <p:pic>
        <p:nvPicPr>
          <p:cNvPr id="25" name="Picture 25" descr="Shape&#10;&#10;Description automatically generated">
            <a:extLst>
              <a:ext uri="{FF2B5EF4-FFF2-40B4-BE49-F238E27FC236}">
                <a16:creationId xmlns:a16="http://schemas.microsoft.com/office/drawing/2014/main" id="{2D0F8433-D87B-EC33-CE85-0A6CFAC265F5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818626" y="5545540"/>
            <a:ext cx="1808672" cy="885260"/>
          </a:xfrm>
          <a:prstGeom prst="rect">
            <a:avLst/>
          </a:prstGeom>
        </p:spPr>
      </p:pic>
      <p:pic>
        <p:nvPicPr>
          <p:cNvPr id="26" name="Picture 26">
            <a:extLst>
              <a:ext uri="{FF2B5EF4-FFF2-40B4-BE49-F238E27FC236}">
                <a16:creationId xmlns:a16="http://schemas.microsoft.com/office/drawing/2014/main" id="{11D1357F-7F2E-BFFC-15C8-02184372DEF2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0561607" y="1766645"/>
            <a:ext cx="1420483" cy="132626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04FA6D9-6688-EFFC-4C5A-1ECD253CFDD8}"/>
              </a:ext>
            </a:extLst>
          </p:cNvPr>
          <p:cNvSpPr txBox="1"/>
          <p:nvPr/>
        </p:nvSpPr>
        <p:spPr>
          <a:xfrm>
            <a:off x="6305909" y="296174"/>
            <a:ext cx="541738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dirty="0">
                <a:solidFill>
                  <a:srgbClr val="FF0000"/>
                </a:solidFill>
                <a:latin typeface="Angsana New"/>
                <a:cs typeface="Angsana New"/>
              </a:rPr>
              <a:t>Disclaimer: we have added the calories of our dishes for those who want to know and for health. However please enjoy your meal guilt free!</a:t>
            </a:r>
            <a:endParaRPr lang="en-US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B2D8656-C174-BF0E-D1F5-C20FFEE1545B}"/>
              </a:ext>
            </a:extLst>
          </p:cNvPr>
          <p:cNvSpPr txBox="1"/>
          <p:nvPr/>
        </p:nvSpPr>
        <p:spPr>
          <a:xfrm>
            <a:off x="6175614" y="4723502"/>
            <a:ext cx="3893388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rgbClr val="FFEB99"/>
                </a:solidFill>
                <a:latin typeface="Angsana New"/>
                <a:cs typeface="Calibri"/>
              </a:rPr>
              <a:t>Sweet potato chips (Vegan): crispy and seasoned oven baked sweet potatoes cut into fries- £3.99 (207 calories)</a:t>
            </a:r>
          </a:p>
          <a:p>
            <a:r>
              <a:rPr lang="en-GB" dirty="0">
                <a:solidFill>
                  <a:srgbClr val="FFEB99"/>
                </a:solidFill>
                <a:latin typeface="Angsana New"/>
                <a:cs typeface="Calibri"/>
              </a:rPr>
              <a:t>Chips: £3.99 (365 calories)</a:t>
            </a:r>
          </a:p>
          <a:p>
            <a:r>
              <a:rPr lang="en-GB" dirty="0">
                <a:solidFill>
                  <a:srgbClr val="FFEB99"/>
                </a:solidFill>
                <a:latin typeface="Angsana New"/>
                <a:cs typeface="Calibri"/>
              </a:rPr>
              <a:t>Salad: £2 (89 calories)</a:t>
            </a:r>
          </a:p>
          <a:p>
            <a:r>
              <a:rPr lang="en-GB" dirty="0">
                <a:solidFill>
                  <a:srgbClr val="FFEB99"/>
                </a:solidFill>
                <a:latin typeface="Angsana New"/>
                <a:cs typeface="Calibri"/>
              </a:rPr>
              <a:t>Coleslaw: :2.50 (178 calories)</a:t>
            </a:r>
          </a:p>
          <a:p>
            <a:r>
              <a:rPr lang="en-GB" dirty="0">
                <a:solidFill>
                  <a:srgbClr val="FFEB99"/>
                </a:solidFill>
                <a:latin typeface="Angsana New"/>
                <a:cs typeface="Calibri"/>
              </a:rPr>
              <a:t>Cheesy mash (vegetarian) - £3:99 ( 346calories)</a:t>
            </a:r>
          </a:p>
          <a:p>
            <a:r>
              <a:rPr lang="en-GB" dirty="0">
                <a:solidFill>
                  <a:srgbClr val="FFEB99"/>
                </a:solidFill>
                <a:latin typeface="Angsana New"/>
                <a:cs typeface="Calibri"/>
              </a:rPr>
              <a:t>Cauliflower mash (low carb+ vegan): £3.50 (187 calories)</a:t>
            </a:r>
          </a:p>
        </p:txBody>
      </p:sp>
      <p:pic>
        <p:nvPicPr>
          <p:cNvPr id="22" name="Picture 22">
            <a:extLst>
              <a:ext uri="{FF2B5EF4-FFF2-40B4-BE49-F238E27FC236}">
                <a16:creationId xmlns:a16="http://schemas.microsoft.com/office/drawing/2014/main" id="{268D38EB-C3BA-1448-9422-80FCA579B042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5400000">
            <a:off x="10008079" y="4153345"/>
            <a:ext cx="2268748" cy="1671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36850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9" descr="Background pattern&#10;&#10;Description automatically generated">
            <a:extLst>
              <a:ext uri="{FF2B5EF4-FFF2-40B4-BE49-F238E27FC236}">
                <a16:creationId xmlns:a16="http://schemas.microsoft.com/office/drawing/2014/main" id="{7711A6CD-6C74-F614-873F-525DA51164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7822" y="4943"/>
            <a:ext cx="6180467" cy="6848114"/>
          </a:xfrm>
          <a:prstGeom prst="rect">
            <a:avLst/>
          </a:prstGeom>
        </p:spPr>
      </p:pic>
      <p:pic>
        <p:nvPicPr>
          <p:cNvPr id="7" name="Picture 9" descr="Background pattern&#10;&#10;Description automatically generated">
            <a:extLst>
              <a:ext uri="{FF2B5EF4-FFF2-40B4-BE49-F238E27FC236}">
                <a16:creationId xmlns:a16="http://schemas.microsoft.com/office/drawing/2014/main" id="{E64319B1-BCEF-5080-1177-823A34C0B8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8178" y="4943"/>
            <a:ext cx="6180467" cy="6848114"/>
          </a:xfrm>
          <a:prstGeom prst="rect">
            <a:avLst/>
          </a:prstGeom>
        </p:spPr>
      </p:pic>
      <p:pic>
        <p:nvPicPr>
          <p:cNvPr id="2" name="Picture 2">
            <a:extLst>
              <a:ext uri="{FF2B5EF4-FFF2-40B4-BE49-F238E27FC236}">
                <a16:creationId xmlns:a16="http://schemas.microsoft.com/office/drawing/2014/main" id="{A64D65F9-606D-B26E-0E01-8F11381CD0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91193" y="6153150"/>
            <a:ext cx="2419350" cy="647700"/>
          </a:xfrm>
          <a:prstGeom prst="rect">
            <a:avLst/>
          </a:prstGeom>
        </p:spPr>
      </p:pic>
      <p:pic>
        <p:nvPicPr>
          <p:cNvPr id="4" name="Picture 20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ACC4BD7D-9D82-75A1-7540-67AD4D7284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7533" y="412871"/>
            <a:ext cx="3735238" cy="640751"/>
          </a:xfrm>
          <a:prstGeom prst="rect">
            <a:avLst/>
          </a:prstGeom>
        </p:spPr>
      </p:pic>
      <p:pic>
        <p:nvPicPr>
          <p:cNvPr id="8" name="Picture 22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539BB097-67DB-5209-EDDE-2D3158F5E17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21569" y="597247"/>
            <a:ext cx="5172973" cy="458904"/>
          </a:xfrm>
          <a:prstGeom prst="rect">
            <a:avLst/>
          </a:prstGeom>
        </p:spPr>
      </p:pic>
      <p:pic>
        <p:nvPicPr>
          <p:cNvPr id="10" name="Picture 24" descr="A picture containing clipart&#10;&#10;Description automatically generated">
            <a:extLst>
              <a:ext uri="{FF2B5EF4-FFF2-40B4-BE49-F238E27FC236}">
                <a16:creationId xmlns:a16="http://schemas.microsoft.com/office/drawing/2014/main" id="{93FE41B5-7513-B201-0539-282ACF5ABE1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59524" y="3486603"/>
            <a:ext cx="1689160" cy="428266"/>
          </a:xfrm>
          <a:prstGeom prst="rect">
            <a:avLst/>
          </a:prstGeom>
        </p:spPr>
      </p:pic>
      <p:pic>
        <p:nvPicPr>
          <p:cNvPr id="11" name="Picture 11">
            <a:extLst>
              <a:ext uri="{FF2B5EF4-FFF2-40B4-BE49-F238E27FC236}">
                <a16:creationId xmlns:a16="http://schemas.microsoft.com/office/drawing/2014/main" id="{2C15209E-30CF-A8F8-47A1-6F87D316DA9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2182" y="4628251"/>
            <a:ext cx="2733675" cy="3619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E92FAC7-3A0A-0595-5B0C-F942EB1DA587}"/>
              </a:ext>
            </a:extLst>
          </p:cNvPr>
          <p:cNvSpPr txBox="1"/>
          <p:nvPr/>
        </p:nvSpPr>
        <p:spPr>
          <a:xfrm>
            <a:off x="6176513" y="4163683"/>
            <a:ext cx="4525992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rgbClr val="FFEB99"/>
                </a:solidFill>
                <a:latin typeface="Angsana New"/>
                <a:cs typeface="Calibri"/>
              </a:rPr>
              <a:t>Coconut milk ice cream (vegan): This is a rich dairy free ice cream with hints of cinnamon and dried figs- £4.99 (167 calories)</a:t>
            </a:r>
          </a:p>
          <a:p>
            <a:r>
              <a:rPr lang="en-GB" dirty="0">
                <a:solidFill>
                  <a:srgbClr val="FFEB99"/>
                </a:solidFill>
                <a:latin typeface="Angsana New"/>
                <a:cs typeface="Calibri"/>
              </a:rPr>
              <a:t>Delightful sticky toffee pudding (vegetarian): the best way to end the night is with this sweet sticky dessert- £8.99 (697 calories)</a:t>
            </a:r>
          </a:p>
          <a:p>
            <a:r>
              <a:rPr lang="en-GB" dirty="0">
                <a:solidFill>
                  <a:srgbClr val="FFEB99"/>
                </a:solidFill>
                <a:latin typeface="Angsana New"/>
                <a:cs typeface="Calibri"/>
              </a:rPr>
              <a:t>Vanilla panna cotta: A delicate vanilla dessert made with gelatine and cream, topped with fresh strawberries - £7.99 (584 calories)</a:t>
            </a:r>
          </a:p>
        </p:txBody>
      </p:sp>
      <p:pic>
        <p:nvPicPr>
          <p:cNvPr id="6" name="Picture 8" descr="A picture containing food, plate, piece, dessert&#10;&#10;Description automatically generated">
            <a:extLst>
              <a:ext uri="{FF2B5EF4-FFF2-40B4-BE49-F238E27FC236}">
                <a16:creationId xmlns:a16="http://schemas.microsoft.com/office/drawing/2014/main" id="{1FC4152C-2548-6089-8F2A-33DAB96F32A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072777" y="2158041"/>
            <a:ext cx="1952445" cy="192369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0E67669-1893-7BA9-4547-2A96F0CCECCD}"/>
              </a:ext>
            </a:extLst>
          </p:cNvPr>
          <p:cNvSpPr txBox="1"/>
          <p:nvPr/>
        </p:nvSpPr>
        <p:spPr>
          <a:xfrm>
            <a:off x="7341079" y="1719532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50769FC-B26E-EEAE-EC7E-BB4FA953EDB7}"/>
              </a:ext>
            </a:extLst>
          </p:cNvPr>
          <p:cNvSpPr txBox="1"/>
          <p:nvPr/>
        </p:nvSpPr>
        <p:spPr>
          <a:xfrm>
            <a:off x="238664" y="943155"/>
            <a:ext cx="5733690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rgbClr val="FFEB99"/>
                </a:solidFill>
                <a:latin typeface="Angsana New"/>
                <a:cs typeface="Angsana New"/>
              </a:rPr>
              <a:t>Cauliflower steak (Vegan): roasted cauliflower, seasoned and served with a delicious roasted pepper salsa (227 calories).  Comes with roasted small potatoes and asparagus (689 calories in total)- £15.99</a:t>
            </a:r>
          </a:p>
          <a:p>
            <a:r>
              <a:rPr lang="en-GB" dirty="0">
                <a:solidFill>
                  <a:srgbClr val="FFEB99"/>
                </a:solidFill>
                <a:latin typeface="Angsana New"/>
                <a:cs typeface="Angsana New"/>
              </a:rPr>
              <a:t>Veggie burger and chips: made from black beans and brow rice and mushrooms, between buttered brioche buns, cheese and a salad with a side of crispy chips. £16:99 (987 calories)</a:t>
            </a:r>
          </a:p>
          <a:p>
            <a:r>
              <a:rPr lang="en-GB" dirty="0">
                <a:solidFill>
                  <a:srgbClr val="FFEB99"/>
                </a:solidFill>
                <a:latin typeface="Angsana New"/>
                <a:cs typeface="Angsana New"/>
              </a:rPr>
              <a:t>Lamb steak with garlic potatoes and a grapefruit salad (halal): £20.99(865 calories)</a:t>
            </a:r>
          </a:p>
          <a:p>
            <a:r>
              <a:rPr lang="en-GB" dirty="0">
                <a:solidFill>
                  <a:srgbClr val="FFEB99"/>
                </a:solidFill>
                <a:latin typeface="Angsana New"/>
                <a:cs typeface="Angsana New"/>
              </a:rPr>
              <a:t>Cheff recommendations:</a:t>
            </a:r>
          </a:p>
          <a:p>
            <a:r>
              <a:rPr lang="en-GB" dirty="0">
                <a:solidFill>
                  <a:srgbClr val="FFEB99"/>
                </a:solidFill>
                <a:latin typeface="Angsana New"/>
                <a:cs typeface="Angsana New"/>
              </a:rPr>
              <a:t>Classic fish and chips: A crispy battered cod fillet, served with chips, and a delicious tangy tartar sauce £15.99 (782 calories). Recommended to have with a glass of sauvignon </a:t>
            </a:r>
            <a:r>
              <a:rPr lang="en-GB" dirty="0" err="1">
                <a:solidFill>
                  <a:srgbClr val="FFEB99"/>
                </a:solidFill>
                <a:latin typeface="Angsana New"/>
                <a:cs typeface="Angsana New"/>
              </a:rPr>
              <a:t>blanc</a:t>
            </a:r>
            <a:r>
              <a:rPr lang="en-GB" dirty="0">
                <a:solidFill>
                  <a:srgbClr val="FFEB99"/>
                </a:solidFill>
                <a:latin typeface="Angsana New"/>
                <a:cs typeface="Angsana New"/>
              </a:rPr>
              <a:t> wine (6oz, 150 calories) £20.99</a:t>
            </a:r>
            <a:endParaRPr lang="en-GB"/>
          </a:p>
          <a:p>
            <a:r>
              <a:rPr lang="en-GB" dirty="0">
                <a:solidFill>
                  <a:srgbClr val="FFEB99"/>
                </a:solidFill>
                <a:latin typeface="Angsana New"/>
                <a:cs typeface="Angsana New"/>
              </a:rPr>
              <a:t>Roasted calamari with a roasted garlic potatoes and a side of pushed pees- £17.99 (696 calories) Recommended to have with the 6oz glass of grape chardonnay (140 calories) £21.99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8F25EFB-3779-18A4-3256-FDA23832FB61}"/>
              </a:ext>
            </a:extLst>
          </p:cNvPr>
          <p:cNvSpPr txBox="1"/>
          <p:nvPr/>
        </p:nvSpPr>
        <p:spPr>
          <a:xfrm>
            <a:off x="238664" y="5141343"/>
            <a:ext cx="3922143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rgbClr val="FFEB99"/>
                </a:solidFill>
                <a:latin typeface="Angsana New"/>
                <a:cs typeface="Calibri"/>
              </a:rPr>
              <a:t>Zinfandel (paired perfectly with the lamb steak dish)- 300 ml, £5.99 (260 calories)</a:t>
            </a:r>
          </a:p>
          <a:p>
            <a:r>
              <a:rPr lang="en-GB" dirty="0">
                <a:solidFill>
                  <a:srgbClr val="FFEB99"/>
                </a:solidFill>
                <a:latin typeface="Angsana New"/>
                <a:cs typeface="Calibri"/>
              </a:rPr>
              <a:t>Cabernet sauvignon  red French wine- 300 ml, £7:50 (300 calories)</a:t>
            </a:r>
          </a:p>
          <a:p>
            <a:endParaRPr lang="en-GB" dirty="0">
              <a:solidFill>
                <a:srgbClr val="FFEB99"/>
              </a:solidFill>
              <a:latin typeface="Angsana New"/>
              <a:cs typeface="Calibri"/>
            </a:endParaRPr>
          </a:p>
        </p:txBody>
      </p:sp>
      <p:pic>
        <p:nvPicPr>
          <p:cNvPr id="14" name="Picture 14" descr="A picture containing wine, tree, container, glass&#10;&#10;Description automatically generated">
            <a:extLst>
              <a:ext uri="{FF2B5EF4-FFF2-40B4-BE49-F238E27FC236}">
                <a16:creationId xmlns:a16="http://schemas.microsoft.com/office/drawing/2014/main" id="{5E525D38-DABE-0514-84C6-E4918B9E396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99492" y="4376468"/>
            <a:ext cx="1377622" cy="208759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F37E2194-C0D3-7CA6-CEC5-37CB80009945}"/>
              </a:ext>
            </a:extLst>
          </p:cNvPr>
          <p:cNvSpPr txBox="1"/>
          <p:nvPr/>
        </p:nvSpPr>
        <p:spPr>
          <a:xfrm>
            <a:off x="6420031" y="942257"/>
            <a:ext cx="2958860" cy="31536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rgbClr val="FFEB99"/>
                </a:solidFill>
                <a:latin typeface="Angsana New"/>
                <a:cs typeface="Angsana New"/>
              </a:rPr>
              <a:t>All comes in 500mls:</a:t>
            </a:r>
          </a:p>
          <a:p>
            <a:endParaRPr lang="en-GB" dirty="0">
              <a:solidFill>
                <a:srgbClr val="FFEB99"/>
              </a:solidFill>
              <a:latin typeface="Angsana New"/>
              <a:cs typeface="Angsana New"/>
            </a:endParaRPr>
          </a:p>
          <a:p>
            <a:r>
              <a:rPr lang="en-GB" dirty="0">
                <a:solidFill>
                  <a:srgbClr val="FFEB99"/>
                </a:solidFill>
                <a:latin typeface="Angsana New"/>
                <a:cs typeface="Angsana New"/>
              </a:rPr>
              <a:t>Diet coke: £2.50</a:t>
            </a:r>
            <a:endParaRPr lang="en-US" dirty="0">
              <a:solidFill>
                <a:srgbClr val="FFEB99"/>
              </a:solidFill>
              <a:latin typeface="Angsana New"/>
              <a:cs typeface="Angsana New"/>
            </a:endParaRPr>
          </a:p>
          <a:p>
            <a:r>
              <a:rPr lang="en-GB" dirty="0">
                <a:solidFill>
                  <a:srgbClr val="FFEB99"/>
                </a:solidFill>
                <a:latin typeface="Angsana New"/>
                <a:cs typeface="Calibri"/>
              </a:rPr>
              <a:t>Coke: £2.50</a:t>
            </a:r>
          </a:p>
          <a:p>
            <a:r>
              <a:rPr lang="en-GB" dirty="0">
                <a:solidFill>
                  <a:srgbClr val="FFEB99"/>
                </a:solidFill>
                <a:latin typeface="Angsana New"/>
                <a:cs typeface="Calibri"/>
              </a:rPr>
              <a:t>7up: £2.50</a:t>
            </a:r>
          </a:p>
          <a:p>
            <a:r>
              <a:rPr lang="en-GB" dirty="0">
                <a:solidFill>
                  <a:srgbClr val="FFEB99"/>
                </a:solidFill>
                <a:latin typeface="Angsana New"/>
                <a:cs typeface="Calibri"/>
              </a:rPr>
              <a:t>Fanta: £2.65</a:t>
            </a:r>
          </a:p>
          <a:p>
            <a:r>
              <a:rPr lang="en-GB" dirty="0">
                <a:solidFill>
                  <a:srgbClr val="FFEB99"/>
                </a:solidFill>
                <a:latin typeface="Angsana New"/>
                <a:cs typeface="Calibri"/>
              </a:rPr>
              <a:t>Fresh orange juice: £2.70</a:t>
            </a:r>
          </a:p>
          <a:p>
            <a:r>
              <a:rPr lang="en-GB" dirty="0">
                <a:solidFill>
                  <a:srgbClr val="FFEB99"/>
                </a:solidFill>
                <a:latin typeface="Angsana New"/>
                <a:cs typeface="Calibri"/>
              </a:rPr>
              <a:t>Fresh mixed berries juice: £2.99</a:t>
            </a:r>
          </a:p>
          <a:p>
            <a:r>
              <a:rPr lang="en-GB" dirty="0">
                <a:solidFill>
                  <a:srgbClr val="FFEB99"/>
                </a:solidFill>
                <a:latin typeface="Angsana New"/>
                <a:cs typeface="Calibri"/>
              </a:rPr>
              <a:t>Mango and passion fruit juice: £2.99</a:t>
            </a: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pic>
        <p:nvPicPr>
          <p:cNvPr id="16" name="Picture 16" descr="A picture containing text, table, indoor, beverage&#10;&#10;Description automatically generated">
            <a:extLst>
              <a:ext uri="{FF2B5EF4-FFF2-40B4-BE49-F238E27FC236}">
                <a16:creationId xmlns:a16="http://schemas.microsoft.com/office/drawing/2014/main" id="{40C4F06E-CECF-DF83-83EA-9B7870FDBF6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390626" y="1371024"/>
            <a:ext cx="1880559" cy="1398631"/>
          </a:xfrm>
          <a:prstGeom prst="rect">
            <a:avLst/>
          </a:prstGeom>
        </p:spPr>
      </p:pic>
      <p:pic>
        <p:nvPicPr>
          <p:cNvPr id="17" name="Picture 17">
            <a:extLst>
              <a:ext uri="{FF2B5EF4-FFF2-40B4-BE49-F238E27FC236}">
                <a16:creationId xmlns:a16="http://schemas.microsoft.com/office/drawing/2014/main" id="{B0B9A685-16B1-38F3-7E49-4F4828E427E7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547230" y="4318959"/>
            <a:ext cx="1391729" cy="2058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16979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9" descr="Background pattern&#10;&#10;Description automatically generated">
            <a:extLst>
              <a:ext uri="{FF2B5EF4-FFF2-40B4-BE49-F238E27FC236}">
                <a16:creationId xmlns:a16="http://schemas.microsoft.com/office/drawing/2014/main" id="{A2656994-4C64-FC15-2784-BCFC68645C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291" y="4942"/>
            <a:ext cx="12204579" cy="6848114"/>
          </a:xfrm>
          <a:prstGeom prst="rect">
            <a:avLst/>
          </a:prstGeo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71A7EFB-DE6C-DE1D-DE33-AEFEA01172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049" y="689814"/>
            <a:ext cx="10515600" cy="5314621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FEB99"/>
                </a:solidFill>
                <a:cs typeface="Calibri"/>
              </a:rPr>
              <a:t>Student name: Koli Ahmed</a:t>
            </a:r>
          </a:p>
          <a:p>
            <a:pPr marL="0" indent="0">
              <a:buNone/>
            </a:pPr>
            <a:r>
              <a:rPr lang="en-GB" dirty="0">
                <a:solidFill>
                  <a:srgbClr val="FFEB99"/>
                </a:solidFill>
                <a:cs typeface="Calibri"/>
              </a:rPr>
              <a:t>Student number:  2123563</a:t>
            </a:r>
            <a:endParaRPr lang="en-US" dirty="0">
              <a:cs typeface="Calibri"/>
            </a:endParaRPr>
          </a:p>
          <a:p>
            <a:pPr marL="0" indent="0">
              <a:buNone/>
            </a:pPr>
            <a:r>
              <a:rPr lang="en-GB" dirty="0">
                <a:solidFill>
                  <a:srgbClr val="FFEB99"/>
                </a:solidFill>
                <a:ea typeface="+mn-lt"/>
                <a:cs typeface="+mn-lt"/>
              </a:rPr>
              <a:t>Lecturer: Laurence Blake</a:t>
            </a:r>
          </a:p>
          <a:p>
            <a:pPr marL="0" indent="0">
              <a:buNone/>
            </a:pPr>
            <a:r>
              <a:rPr lang="en-GB" dirty="0">
                <a:solidFill>
                  <a:srgbClr val="FFEB99"/>
                </a:solidFill>
                <a:ea typeface="+mn-lt"/>
                <a:cs typeface="+mn-lt"/>
              </a:rPr>
              <a:t>Module: Food and beverage operation (BMIH4002)</a:t>
            </a:r>
          </a:p>
          <a:p>
            <a:pPr marL="0" indent="0">
              <a:buNone/>
            </a:pPr>
            <a:r>
              <a:rPr lang="en-GB" dirty="0">
                <a:solidFill>
                  <a:srgbClr val="FFEB99"/>
                </a:solidFill>
                <a:ea typeface="+mn-lt"/>
                <a:cs typeface="+mn-lt"/>
              </a:rPr>
              <a:t>References</a:t>
            </a:r>
            <a:endParaRPr lang="en-GB" dirty="0"/>
          </a:p>
          <a:p>
            <a:pPr marL="0" indent="0">
              <a:buNone/>
            </a:pPr>
            <a:r>
              <a:rPr lang="en-GB" sz="2000" dirty="0">
                <a:solidFill>
                  <a:srgbClr val="FFEB99"/>
                </a:solidFill>
                <a:ea typeface="+mn-lt"/>
                <a:cs typeface="+mn-lt"/>
              </a:rPr>
              <a:t>Uber eats: </a:t>
            </a:r>
            <a:r>
              <a:rPr lang="en-GB" sz="2000" dirty="0">
                <a:ea typeface="+mn-lt"/>
                <a:cs typeface="+mn-lt"/>
              </a:rPr>
              <a:t>https://www.ubereats.com/gb</a:t>
            </a:r>
            <a:endParaRPr lang="en-GB" dirty="0">
              <a:solidFill>
                <a:srgbClr val="FFEB99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FFEB99"/>
                </a:solidFill>
                <a:ea typeface="+mn-lt"/>
                <a:cs typeface="+mn-lt"/>
              </a:rPr>
              <a:t>Just eat:</a:t>
            </a:r>
            <a:r>
              <a:rPr lang="en-GB" sz="2000" dirty="0">
                <a:ea typeface="+mn-lt"/>
                <a:cs typeface="+mn-lt"/>
                <a:hlinkClick r:id="" action="ppaction://noaction"/>
              </a:rPr>
              <a:t>https://www.just-eat.co.uk/info/our-brand</a:t>
            </a:r>
            <a:endParaRPr lang="en-GB" sz="2000">
              <a:cs typeface="Calibri"/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FFEB99"/>
                </a:solidFill>
                <a:cs typeface="Calibri"/>
              </a:rPr>
              <a:t>Deliveroo:</a:t>
            </a:r>
            <a:r>
              <a:rPr lang="en-GB" sz="2000" dirty="0">
                <a:solidFill>
                  <a:srgbClr val="FFEB99"/>
                </a:solidFill>
                <a:ea typeface="+mn-lt"/>
                <a:cs typeface="+mn-lt"/>
              </a:rPr>
              <a:t> </a:t>
            </a:r>
            <a:r>
              <a:rPr lang="en-GB" sz="2000" dirty="0">
                <a:ea typeface="+mn-lt"/>
                <a:cs typeface="+mn-lt"/>
              </a:rPr>
              <a:t>https://deliveroo.co.uk/</a:t>
            </a:r>
            <a:endParaRPr lang="en-GB" sz="2000" dirty="0">
              <a:solidFill>
                <a:srgbClr val="000000"/>
              </a:solidFill>
              <a:cs typeface="Calibri"/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FFEB99"/>
                </a:solidFill>
                <a:cs typeface="Calibri"/>
              </a:rPr>
              <a:t>Starters- </a:t>
            </a:r>
            <a:r>
              <a:rPr lang="en-GB" sz="2000" dirty="0">
                <a:ea typeface="+mn-lt"/>
                <a:cs typeface="+mn-lt"/>
              </a:rPr>
              <a:t>https://www.bbcgoodfood.com/recipes/tomato-soup-tear-share-cheesy-bread</a:t>
            </a:r>
          </a:p>
          <a:p>
            <a:r>
              <a:rPr lang="en-GB" sz="2000" dirty="0">
                <a:solidFill>
                  <a:srgbClr val="000000"/>
                </a:solidFill>
                <a:cs typeface="Calibri"/>
                <a:hlinkClick r:id="rId3"/>
              </a:rPr>
              <a:t>https</a:t>
            </a:r>
            <a:r>
              <a:rPr lang="en-GB" sz="2000" dirty="0"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://veganheaven.org/recipe/cauliflower-hot-wings-with-vegan-aioli/</a:t>
            </a:r>
            <a:endParaRPr lang="en-GB" sz="2000" dirty="0">
              <a:solidFill>
                <a:srgbClr val="FFEB99"/>
              </a:solidFill>
              <a:ea typeface="+mn-lt"/>
              <a:cs typeface="+mn-lt"/>
            </a:endParaRPr>
          </a:p>
          <a:p>
            <a:r>
              <a:rPr lang="en-GB" sz="2000" dirty="0">
                <a:ea typeface="+mn-lt"/>
                <a:cs typeface="+mn-lt"/>
                <a:hlinkClick r:id="rId4"/>
              </a:rPr>
              <a:t>https://www.realsimple.com/food-recipes/browse-all-recipes/carrot-and-red-lentil-soup-recipe</a:t>
            </a:r>
            <a:endParaRPr lang="en-GB" sz="2000" dirty="0">
              <a:solidFill>
                <a:srgbClr val="000000"/>
              </a:solidFill>
              <a:cs typeface="Calibri"/>
            </a:endParaRPr>
          </a:p>
          <a:p>
            <a:r>
              <a:rPr lang="en-GB" sz="2000" dirty="0">
                <a:ea typeface="+mn-lt"/>
                <a:cs typeface="+mn-lt"/>
                <a:hlinkClick r:id="rId5"/>
              </a:rPr>
              <a:t>https://www.bbcgoodfood.com/recipes/halloumi-carrot-orange-salad</a:t>
            </a:r>
            <a:endParaRPr lang="en-GB" sz="2000">
              <a:ea typeface="+mn-lt"/>
              <a:cs typeface="+mn-lt"/>
            </a:endParaRPr>
          </a:p>
          <a:p>
            <a:r>
              <a:rPr lang="en-GB" sz="2000" dirty="0">
                <a:ea typeface="+mn-lt"/>
                <a:cs typeface="+mn-lt"/>
                <a:hlinkClick r:id="rId6"/>
              </a:rPr>
              <a:t>https://healthbeet.org/fast-and-easy-grilled-chicken-bbq-salad/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EB99"/>
                </a:solidFill>
                <a:cs typeface="Calibri"/>
              </a:rPr>
              <a:t>Sides- sweet potato fries </a:t>
            </a:r>
            <a:r>
              <a:rPr lang="en-GB" sz="2000" dirty="0">
                <a:ea typeface="+mn-lt"/>
                <a:cs typeface="+mn-lt"/>
                <a:hlinkClick r:id="rId7"/>
              </a:rPr>
              <a:t>https://www.apinchofhealthy.com/oven-baked-sweet-potato-fries/</a:t>
            </a:r>
            <a:endParaRPr lang="en-GB" sz="2000" dirty="0">
              <a:solidFill>
                <a:srgbClr val="000000"/>
              </a:solidFill>
              <a:cs typeface="Calibri"/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FFEB99"/>
                </a:solidFill>
                <a:cs typeface="Calibri"/>
              </a:rPr>
              <a:t>Mains- </a:t>
            </a:r>
            <a:r>
              <a:rPr lang="en-GB" sz="2000" dirty="0">
                <a:ea typeface="+mn-lt"/>
                <a:cs typeface="+mn-lt"/>
                <a:hlinkClick r:id="rId8"/>
              </a:rPr>
              <a:t>https://www.allrecipes.com/recipe/16580/classic-fish-and-chips/#nutrition</a:t>
            </a:r>
            <a:endParaRPr lang="en-GB" sz="2000" dirty="0">
              <a:solidFill>
                <a:srgbClr val="000000"/>
              </a:solidFill>
              <a:cs typeface="Calibri"/>
            </a:endParaRPr>
          </a:p>
          <a:p>
            <a:pPr marL="0" indent="0">
              <a:buNone/>
            </a:pPr>
            <a:r>
              <a:rPr lang="en-GB" sz="2000" dirty="0">
                <a:ea typeface="+mn-lt"/>
                <a:cs typeface="+mn-lt"/>
                <a:hlinkClick r:id="rId9"/>
              </a:rPr>
              <a:t>https://www.marthastewart.com/340402/roasted-calamari-with-garlic-new-potatoe</a:t>
            </a:r>
            <a:endParaRPr lang="en-GB" dirty="0"/>
          </a:p>
          <a:p>
            <a:pPr marL="0" indent="0">
              <a:buNone/>
            </a:pPr>
            <a:r>
              <a:rPr lang="en-GB" sz="2000" dirty="0">
                <a:solidFill>
                  <a:srgbClr val="FFEB99"/>
                </a:solidFill>
                <a:ea typeface="+mn-lt"/>
                <a:cs typeface="+mn-lt"/>
              </a:rPr>
              <a:t>Cauliflower steak(Sophie Godwin)</a:t>
            </a:r>
            <a:r>
              <a:rPr lang="en-GB" sz="2000" dirty="0">
                <a:ea typeface="+mn-lt"/>
                <a:cs typeface="+mn-lt"/>
              </a:rPr>
              <a:t>https://www.bbcgoodfood.com/recipes/cauliflower-steaks-roasted-red-pepper-olive-salsa</a:t>
            </a:r>
            <a:endParaRPr lang="en-GB" dirty="0"/>
          </a:p>
          <a:p>
            <a:pPr marL="0" indent="0">
              <a:buNone/>
            </a:pPr>
            <a:r>
              <a:rPr lang="en-GB" sz="2000" dirty="0">
                <a:ea typeface="+mn-lt"/>
                <a:cs typeface="+mn-lt"/>
              </a:rPr>
              <a:t>https://www.simplybeefandlamb.co.uk/recipes/lamb-leg-steak-with-garlic-potatoes-and-grapefruit-salad/</a:t>
            </a:r>
            <a:endParaRPr lang="en-GB" dirty="0"/>
          </a:p>
          <a:p>
            <a:pPr marL="0" indent="0">
              <a:buNone/>
            </a:pPr>
            <a:r>
              <a:rPr lang="en-GB" sz="2000" dirty="0">
                <a:solidFill>
                  <a:srgbClr val="FFEB99"/>
                </a:solidFill>
                <a:cs typeface="Calibri"/>
              </a:rPr>
              <a:t>Dessert- dairy free ice cream (Akshita </a:t>
            </a:r>
            <a:r>
              <a:rPr lang="en-GB" sz="2000" err="1">
                <a:solidFill>
                  <a:srgbClr val="FFEB99"/>
                </a:solidFill>
                <a:cs typeface="Calibri"/>
              </a:rPr>
              <a:t>Pacholi</a:t>
            </a:r>
            <a:r>
              <a:rPr lang="en-GB" sz="2000" dirty="0">
                <a:solidFill>
                  <a:srgbClr val="FFEB99"/>
                </a:solidFill>
                <a:cs typeface="Calibri"/>
              </a:rPr>
              <a:t>, June 2021) </a:t>
            </a:r>
            <a:r>
              <a:rPr lang="en-GB" sz="2000" dirty="0">
                <a:solidFill>
                  <a:srgbClr val="000000"/>
                </a:solidFill>
                <a:cs typeface="Calibri"/>
                <a:hlinkClick r:id="rId10"/>
              </a:rPr>
              <a:t>https</a:t>
            </a:r>
            <a:r>
              <a:rPr lang="en-GB" sz="2000" dirty="0">
                <a:ea typeface="+mn-lt"/>
                <a:cs typeface="+mn-lt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://www.honestfoodtalks.com/no-churn-coconut-milk-ice-cream/</a:t>
            </a:r>
            <a:endParaRPr lang="en-GB" sz="2000" dirty="0">
              <a:solidFill>
                <a:srgbClr val="000000"/>
              </a:solidFill>
              <a:cs typeface="Calibri"/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FFEB99"/>
                </a:solidFill>
                <a:cs typeface="Calibri"/>
              </a:rPr>
              <a:t>Sticky toffee pudding (Angela Nilsen) </a:t>
            </a:r>
            <a:r>
              <a:rPr lang="en-GB" sz="2000" dirty="0">
                <a:ea typeface="+mn-lt"/>
                <a:cs typeface="+mn-lt"/>
                <a:hlinkClick r:id="rId11"/>
              </a:rPr>
              <a:t>https://www.bbcgoodfood.com/recipes/ultimate-sticky-toffee-pudding</a:t>
            </a:r>
            <a:endParaRPr lang="en-GB" sz="20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FFEB99"/>
                </a:solidFill>
                <a:cs typeface="Calibri"/>
              </a:rPr>
              <a:t>Vanilla panna cotta (Elena Silcock)  </a:t>
            </a:r>
            <a:r>
              <a:rPr lang="en-GB" sz="2000" dirty="0">
                <a:ea typeface="+mn-lt"/>
                <a:cs typeface="+mn-lt"/>
              </a:rPr>
              <a:t>https://www.bbcgoodfood.com/recipes/vanilla-panna-cotta</a:t>
            </a:r>
            <a:r>
              <a:rPr lang="en-GB" sz="2000" dirty="0">
                <a:solidFill>
                  <a:srgbClr val="FFEB99"/>
                </a:solidFill>
                <a:cs typeface="Calibri"/>
              </a:rPr>
              <a:t> </a:t>
            </a:r>
            <a:endParaRPr lang="en-GB" sz="2000" dirty="0">
              <a:solidFill>
                <a:srgbClr val="000000"/>
              </a:solidFill>
              <a:cs typeface="Calibri"/>
            </a:endParaRPr>
          </a:p>
          <a:p>
            <a:pPr marL="0" indent="0">
              <a:buNone/>
            </a:pPr>
            <a:endParaRPr lang="en-GB" dirty="0">
              <a:solidFill>
                <a:srgbClr val="000000"/>
              </a:solidFill>
              <a:cs typeface="Calibri"/>
            </a:endParaRPr>
          </a:p>
          <a:p>
            <a:pPr marL="0" indent="0">
              <a:buNone/>
            </a:pPr>
            <a:endParaRPr lang="en-GB" dirty="0">
              <a:solidFill>
                <a:srgbClr val="000000"/>
              </a:solidFill>
              <a:cs typeface="Calibri"/>
            </a:endParaRPr>
          </a:p>
          <a:p>
            <a:pPr marL="0" indent="0">
              <a:buNone/>
            </a:pPr>
            <a:endParaRPr lang="en-GB" dirty="0">
              <a:solidFill>
                <a:srgbClr val="000000"/>
              </a:solidFill>
              <a:cs typeface="Calibri"/>
            </a:endParaRPr>
          </a:p>
          <a:p>
            <a:endParaRPr lang="en-GB" dirty="0">
              <a:solidFill>
                <a:srgbClr val="000000"/>
              </a:solidFill>
              <a:cs typeface="Calibri"/>
            </a:endParaRPr>
          </a:p>
          <a:p>
            <a:endParaRPr lang="en-GB" dirty="0">
              <a:solidFill>
                <a:srgbClr val="000000"/>
              </a:solidFill>
              <a:cs typeface="Calibri"/>
            </a:endParaRPr>
          </a:p>
          <a:p>
            <a:endParaRPr lang="en-GB" dirty="0">
              <a:solidFill>
                <a:srgbClr val="000000"/>
              </a:solidFill>
              <a:cs typeface="Calibri"/>
            </a:endParaRPr>
          </a:p>
          <a:p>
            <a:endParaRPr lang="en-GB" dirty="0">
              <a:solidFill>
                <a:srgbClr val="000000"/>
              </a:solidFill>
              <a:cs typeface="Calibri"/>
            </a:endParaRPr>
          </a:p>
          <a:p>
            <a:endParaRPr lang="en-GB" dirty="0">
              <a:solidFill>
                <a:srgbClr val="00000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211702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25</cp:revision>
  <dcterms:created xsi:type="dcterms:W3CDTF">2022-06-17T13:03:14Z</dcterms:created>
  <dcterms:modified xsi:type="dcterms:W3CDTF">2022-06-17T13:08:11Z</dcterms:modified>
</cp:coreProperties>
</file>