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6" r:id="rId1"/>
  </p:sldMasterIdLst>
  <p:notesMasterIdLst>
    <p:notesMasterId r:id="rId15"/>
  </p:notesMasterIdLst>
  <p:sldIdLst>
    <p:sldId id="256" r:id="rId2"/>
    <p:sldId id="264" r:id="rId3"/>
    <p:sldId id="265" r:id="rId4"/>
    <p:sldId id="266" r:id="rId5"/>
    <p:sldId id="261" r:id="rId6"/>
    <p:sldId id="263" r:id="rId7"/>
    <p:sldId id="267" r:id="rId8"/>
    <p:sldId id="258" r:id="rId9"/>
    <p:sldId id="268" r:id="rId10"/>
    <p:sldId id="259" r:id="rId11"/>
    <p:sldId id="269" r:id="rId12"/>
    <p:sldId id="260" r:id="rId13"/>
    <p:sldId id="262" r:id="rId1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3BC076-E75C-B4ED-FD4C-9AB0AE7D094D}" v="23" dt="2025-10-12T08:20:14.325"/>
    <p1510:client id="{185ECA31-2E4A-E63D-666B-A15338F2694B}" v="14" dt="2025-10-12T08:30:01.731"/>
    <p1510:client id="{8AA66296-99FB-370C-CC6F-F76071431271}" v="1" dt="2025-10-11T20:38:10.308"/>
    <p1510:client id="{A6EDD576-6557-5B3A-9FAA-1B8D34FB9978}" v="514" dt="2025-10-11T17:31:15.620"/>
    <p1510:client id="{BB521B15-2202-F479-DBE8-A1BE77FAF598}" v="41" dt="2025-10-12T09:35:35.605"/>
    <p1510:client id="{D3DEBE53-00C6-8944-B61B-152634730E13}" v="911" dt="2025-10-12T09:05:45.495"/>
    <p1510:client id="{F4737426-34E3-0972-B187-81AB610E4889}" v="4" dt="2025-10-12T11:46:56.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09DEE33-31B0-4FD9-8EFA-8F0B8B8F648C}"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FA8BA32-BDD0-4A7E-ABDA-2A00E4241DCB}">
      <dgm:prSet/>
      <dgm:spPr/>
      <dgm:t>
        <a:bodyPr/>
        <a:lstStyle/>
        <a:p>
          <a:r>
            <a:rPr lang="en-GB"/>
            <a:t>Not appropriate for all activities; PowerPoint may not be suitable for activities that require hands-on practice or sensory stimulation.</a:t>
          </a:r>
          <a:endParaRPr lang="en-US"/>
        </a:p>
      </dgm:t>
    </dgm:pt>
    <dgm:pt modelId="{BB39598B-E0C5-4398-B738-CCBBBC844CDB}" type="parTrans" cxnId="{F5D1C856-0853-4033-928B-CFF5D6638AFE}">
      <dgm:prSet/>
      <dgm:spPr/>
      <dgm:t>
        <a:bodyPr/>
        <a:lstStyle/>
        <a:p>
          <a:endParaRPr lang="en-US"/>
        </a:p>
      </dgm:t>
    </dgm:pt>
    <dgm:pt modelId="{D815FD15-71FC-4411-9BC0-2408CC43B969}" type="sibTrans" cxnId="{F5D1C856-0853-4033-928B-CFF5D6638AFE}">
      <dgm:prSet/>
      <dgm:spPr/>
      <dgm:t>
        <a:bodyPr/>
        <a:lstStyle/>
        <a:p>
          <a:endParaRPr lang="en-US"/>
        </a:p>
      </dgm:t>
    </dgm:pt>
    <dgm:pt modelId="{95E9A441-F8A2-41E1-AACE-E943FD611B12}">
      <dgm:prSet/>
      <dgm:spPr/>
      <dgm:t>
        <a:bodyPr/>
        <a:lstStyle/>
        <a:p>
          <a:r>
            <a:rPr lang="en-GB"/>
            <a:t>Tech issues; setting up a PowerPoint can be difficult if you don’t know all that much about the technology involved.</a:t>
          </a:r>
          <a:endParaRPr lang="en-US"/>
        </a:p>
      </dgm:t>
    </dgm:pt>
    <dgm:pt modelId="{C240537F-0A99-4D4A-A5D7-51CFA0E2652F}" type="parTrans" cxnId="{A5E54361-C5FA-416B-9D95-A98C2B772E6C}">
      <dgm:prSet/>
      <dgm:spPr/>
      <dgm:t>
        <a:bodyPr/>
        <a:lstStyle/>
        <a:p>
          <a:endParaRPr lang="en-US"/>
        </a:p>
      </dgm:t>
    </dgm:pt>
    <dgm:pt modelId="{3EA690EF-529C-4E97-BC83-2DAEAA819904}" type="sibTrans" cxnId="{A5E54361-C5FA-416B-9D95-A98C2B772E6C}">
      <dgm:prSet/>
      <dgm:spPr/>
      <dgm:t>
        <a:bodyPr/>
        <a:lstStyle/>
        <a:p>
          <a:endParaRPr lang="en-US"/>
        </a:p>
      </dgm:t>
    </dgm:pt>
    <dgm:pt modelId="{22E54D8E-6351-4469-BCC1-AF0460B92523}">
      <dgm:prSet/>
      <dgm:spPr/>
      <dgm:t>
        <a:bodyPr/>
        <a:lstStyle/>
        <a:p>
          <a:r>
            <a:rPr lang="en-GB"/>
            <a:t>Not interactive; PowerPoint is mainly for showing information not interacting with others (staff, patients etc..).</a:t>
          </a:r>
          <a:endParaRPr lang="en-US"/>
        </a:p>
      </dgm:t>
    </dgm:pt>
    <dgm:pt modelId="{18F4210A-7FD1-4898-9511-BCC510AD3418}" type="parTrans" cxnId="{65FBD500-F230-43FF-8CAC-CA295D31D728}">
      <dgm:prSet/>
      <dgm:spPr/>
      <dgm:t>
        <a:bodyPr/>
        <a:lstStyle/>
        <a:p>
          <a:endParaRPr lang="en-US"/>
        </a:p>
      </dgm:t>
    </dgm:pt>
    <dgm:pt modelId="{C84BA2F8-DF41-494A-87C5-F00C146F6BDF}" type="sibTrans" cxnId="{65FBD500-F230-43FF-8CAC-CA295D31D728}">
      <dgm:prSet/>
      <dgm:spPr/>
      <dgm:t>
        <a:bodyPr/>
        <a:lstStyle/>
        <a:p>
          <a:endParaRPr lang="en-US"/>
        </a:p>
      </dgm:t>
    </dgm:pt>
    <dgm:pt modelId="{38F9EA13-BD5E-4E1D-9025-25EB10AD73E5}" type="pres">
      <dgm:prSet presAssocID="{B09DEE33-31B0-4FD9-8EFA-8F0B8B8F648C}" presName="hierChild1" presStyleCnt="0">
        <dgm:presLayoutVars>
          <dgm:chPref val="1"/>
          <dgm:dir/>
          <dgm:animOne val="branch"/>
          <dgm:animLvl val="lvl"/>
          <dgm:resizeHandles/>
        </dgm:presLayoutVars>
      </dgm:prSet>
      <dgm:spPr/>
    </dgm:pt>
    <dgm:pt modelId="{404D5573-F292-48E0-8BD7-FE1166042B9A}" type="pres">
      <dgm:prSet presAssocID="{8FA8BA32-BDD0-4A7E-ABDA-2A00E4241DCB}" presName="hierRoot1" presStyleCnt="0"/>
      <dgm:spPr/>
    </dgm:pt>
    <dgm:pt modelId="{61015EA3-6EFD-40ED-B858-56CC6B66ABE4}" type="pres">
      <dgm:prSet presAssocID="{8FA8BA32-BDD0-4A7E-ABDA-2A00E4241DCB}" presName="composite" presStyleCnt="0"/>
      <dgm:spPr/>
    </dgm:pt>
    <dgm:pt modelId="{DAF53E37-DD5B-4243-B93B-987C0F62CC59}" type="pres">
      <dgm:prSet presAssocID="{8FA8BA32-BDD0-4A7E-ABDA-2A00E4241DCB}" presName="background" presStyleLbl="node0" presStyleIdx="0" presStyleCnt="3"/>
      <dgm:spPr/>
    </dgm:pt>
    <dgm:pt modelId="{C3685ED9-2CD9-4606-B686-A134D92B823A}" type="pres">
      <dgm:prSet presAssocID="{8FA8BA32-BDD0-4A7E-ABDA-2A00E4241DCB}" presName="text" presStyleLbl="fgAcc0" presStyleIdx="0" presStyleCnt="3">
        <dgm:presLayoutVars>
          <dgm:chPref val="3"/>
        </dgm:presLayoutVars>
      </dgm:prSet>
      <dgm:spPr/>
    </dgm:pt>
    <dgm:pt modelId="{9930AEBE-A472-4252-BF9B-9D74B1A67168}" type="pres">
      <dgm:prSet presAssocID="{8FA8BA32-BDD0-4A7E-ABDA-2A00E4241DCB}" presName="hierChild2" presStyleCnt="0"/>
      <dgm:spPr/>
    </dgm:pt>
    <dgm:pt modelId="{31EA390B-A505-44CD-A0B5-728239B8B6CE}" type="pres">
      <dgm:prSet presAssocID="{95E9A441-F8A2-41E1-AACE-E943FD611B12}" presName="hierRoot1" presStyleCnt="0"/>
      <dgm:spPr/>
    </dgm:pt>
    <dgm:pt modelId="{A5DB1F77-40F7-48B6-A448-74ECBC4895A7}" type="pres">
      <dgm:prSet presAssocID="{95E9A441-F8A2-41E1-AACE-E943FD611B12}" presName="composite" presStyleCnt="0"/>
      <dgm:spPr/>
    </dgm:pt>
    <dgm:pt modelId="{8F36FF2E-5433-4979-8C3D-B43F175580B9}" type="pres">
      <dgm:prSet presAssocID="{95E9A441-F8A2-41E1-AACE-E943FD611B12}" presName="background" presStyleLbl="node0" presStyleIdx="1" presStyleCnt="3"/>
      <dgm:spPr/>
    </dgm:pt>
    <dgm:pt modelId="{519285F9-CAEB-49B2-B89D-7333D5DF6B3B}" type="pres">
      <dgm:prSet presAssocID="{95E9A441-F8A2-41E1-AACE-E943FD611B12}" presName="text" presStyleLbl="fgAcc0" presStyleIdx="1" presStyleCnt="3">
        <dgm:presLayoutVars>
          <dgm:chPref val="3"/>
        </dgm:presLayoutVars>
      </dgm:prSet>
      <dgm:spPr/>
    </dgm:pt>
    <dgm:pt modelId="{FA95656E-ADE6-4289-80FD-57C2AB6D0590}" type="pres">
      <dgm:prSet presAssocID="{95E9A441-F8A2-41E1-AACE-E943FD611B12}" presName="hierChild2" presStyleCnt="0"/>
      <dgm:spPr/>
    </dgm:pt>
    <dgm:pt modelId="{D4BAFCD8-6A4A-499E-B261-22780E8F2A3D}" type="pres">
      <dgm:prSet presAssocID="{22E54D8E-6351-4469-BCC1-AF0460B92523}" presName="hierRoot1" presStyleCnt="0"/>
      <dgm:spPr/>
    </dgm:pt>
    <dgm:pt modelId="{2FA05CD8-6564-4FB0-8F1C-B20DD41A85B5}" type="pres">
      <dgm:prSet presAssocID="{22E54D8E-6351-4469-BCC1-AF0460B92523}" presName="composite" presStyleCnt="0"/>
      <dgm:spPr/>
    </dgm:pt>
    <dgm:pt modelId="{EBF5BB18-B8CD-4156-8E62-C0907D05A148}" type="pres">
      <dgm:prSet presAssocID="{22E54D8E-6351-4469-BCC1-AF0460B92523}" presName="background" presStyleLbl="node0" presStyleIdx="2" presStyleCnt="3"/>
      <dgm:spPr/>
    </dgm:pt>
    <dgm:pt modelId="{DA346E06-3F92-4A80-B8EB-26F492EE0915}" type="pres">
      <dgm:prSet presAssocID="{22E54D8E-6351-4469-BCC1-AF0460B92523}" presName="text" presStyleLbl="fgAcc0" presStyleIdx="2" presStyleCnt="3">
        <dgm:presLayoutVars>
          <dgm:chPref val="3"/>
        </dgm:presLayoutVars>
      </dgm:prSet>
      <dgm:spPr/>
    </dgm:pt>
    <dgm:pt modelId="{34354C81-5AF3-400B-B230-BD9F1A79673D}" type="pres">
      <dgm:prSet presAssocID="{22E54D8E-6351-4469-BCC1-AF0460B92523}" presName="hierChild2" presStyleCnt="0"/>
      <dgm:spPr/>
    </dgm:pt>
  </dgm:ptLst>
  <dgm:cxnLst>
    <dgm:cxn modelId="{65FBD500-F230-43FF-8CAC-CA295D31D728}" srcId="{B09DEE33-31B0-4FD9-8EFA-8F0B8B8F648C}" destId="{22E54D8E-6351-4469-BCC1-AF0460B92523}" srcOrd="2" destOrd="0" parTransId="{18F4210A-7FD1-4898-9511-BCC510AD3418}" sibTransId="{C84BA2F8-DF41-494A-87C5-F00C146F6BDF}"/>
    <dgm:cxn modelId="{2EFB925D-1059-4243-AC68-23D4E9D9A4AF}" type="presOf" srcId="{95E9A441-F8A2-41E1-AACE-E943FD611B12}" destId="{519285F9-CAEB-49B2-B89D-7333D5DF6B3B}" srcOrd="0" destOrd="0" presId="urn:microsoft.com/office/officeart/2005/8/layout/hierarchy1"/>
    <dgm:cxn modelId="{5CB5BE5E-26D4-46BD-8DDD-E8BDB64848BC}" type="presOf" srcId="{8FA8BA32-BDD0-4A7E-ABDA-2A00E4241DCB}" destId="{C3685ED9-2CD9-4606-B686-A134D92B823A}" srcOrd="0" destOrd="0" presId="urn:microsoft.com/office/officeart/2005/8/layout/hierarchy1"/>
    <dgm:cxn modelId="{A5E54361-C5FA-416B-9D95-A98C2B772E6C}" srcId="{B09DEE33-31B0-4FD9-8EFA-8F0B8B8F648C}" destId="{95E9A441-F8A2-41E1-AACE-E943FD611B12}" srcOrd="1" destOrd="0" parTransId="{C240537F-0A99-4D4A-A5D7-51CFA0E2652F}" sibTransId="{3EA690EF-529C-4E97-BC83-2DAEAA819904}"/>
    <dgm:cxn modelId="{F5D1C856-0853-4033-928B-CFF5D6638AFE}" srcId="{B09DEE33-31B0-4FD9-8EFA-8F0B8B8F648C}" destId="{8FA8BA32-BDD0-4A7E-ABDA-2A00E4241DCB}" srcOrd="0" destOrd="0" parTransId="{BB39598B-E0C5-4398-B738-CCBBBC844CDB}" sibTransId="{D815FD15-71FC-4411-9BC0-2408CC43B969}"/>
    <dgm:cxn modelId="{E5C1B687-6AAA-49FF-A8AC-A404BCD47397}" type="presOf" srcId="{B09DEE33-31B0-4FD9-8EFA-8F0B8B8F648C}" destId="{38F9EA13-BD5E-4E1D-9025-25EB10AD73E5}" srcOrd="0" destOrd="0" presId="urn:microsoft.com/office/officeart/2005/8/layout/hierarchy1"/>
    <dgm:cxn modelId="{543F4BB8-BFD2-4EA3-8B99-C00377D3B746}" type="presOf" srcId="{22E54D8E-6351-4469-BCC1-AF0460B92523}" destId="{DA346E06-3F92-4A80-B8EB-26F492EE0915}" srcOrd="0" destOrd="0" presId="urn:microsoft.com/office/officeart/2005/8/layout/hierarchy1"/>
    <dgm:cxn modelId="{D13FD33C-AFA1-4351-BFE4-C87614F5BD74}" type="presParOf" srcId="{38F9EA13-BD5E-4E1D-9025-25EB10AD73E5}" destId="{404D5573-F292-48E0-8BD7-FE1166042B9A}" srcOrd="0" destOrd="0" presId="urn:microsoft.com/office/officeart/2005/8/layout/hierarchy1"/>
    <dgm:cxn modelId="{43D1BFE8-7111-41F1-8AF5-67247555262E}" type="presParOf" srcId="{404D5573-F292-48E0-8BD7-FE1166042B9A}" destId="{61015EA3-6EFD-40ED-B858-56CC6B66ABE4}" srcOrd="0" destOrd="0" presId="urn:microsoft.com/office/officeart/2005/8/layout/hierarchy1"/>
    <dgm:cxn modelId="{46699043-4959-43B7-B08E-5233B0BCBD43}" type="presParOf" srcId="{61015EA3-6EFD-40ED-B858-56CC6B66ABE4}" destId="{DAF53E37-DD5B-4243-B93B-987C0F62CC59}" srcOrd="0" destOrd="0" presId="urn:microsoft.com/office/officeart/2005/8/layout/hierarchy1"/>
    <dgm:cxn modelId="{A9DC2FF5-2A4F-47D7-8016-08CE68670349}" type="presParOf" srcId="{61015EA3-6EFD-40ED-B858-56CC6B66ABE4}" destId="{C3685ED9-2CD9-4606-B686-A134D92B823A}" srcOrd="1" destOrd="0" presId="urn:microsoft.com/office/officeart/2005/8/layout/hierarchy1"/>
    <dgm:cxn modelId="{A45FF420-4E05-4CBB-96A2-CFF165277EF1}" type="presParOf" srcId="{404D5573-F292-48E0-8BD7-FE1166042B9A}" destId="{9930AEBE-A472-4252-BF9B-9D74B1A67168}" srcOrd="1" destOrd="0" presId="urn:microsoft.com/office/officeart/2005/8/layout/hierarchy1"/>
    <dgm:cxn modelId="{E5394CFB-DDF5-4832-BA53-2AB9D1BE63C1}" type="presParOf" srcId="{38F9EA13-BD5E-4E1D-9025-25EB10AD73E5}" destId="{31EA390B-A505-44CD-A0B5-728239B8B6CE}" srcOrd="1" destOrd="0" presId="urn:microsoft.com/office/officeart/2005/8/layout/hierarchy1"/>
    <dgm:cxn modelId="{53C9E815-449E-4B97-8425-F4EAC8BFFE78}" type="presParOf" srcId="{31EA390B-A505-44CD-A0B5-728239B8B6CE}" destId="{A5DB1F77-40F7-48B6-A448-74ECBC4895A7}" srcOrd="0" destOrd="0" presId="urn:microsoft.com/office/officeart/2005/8/layout/hierarchy1"/>
    <dgm:cxn modelId="{CBDF4642-9CEB-4ABD-AE23-93B45029745D}" type="presParOf" srcId="{A5DB1F77-40F7-48B6-A448-74ECBC4895A7}" destId="{8F36FF2E-5433-4979-8C3D-B43F175580B9}" srcOrd="0" destOrd="0" presId="urn:microsoft.com/office/officeart/2005/8/layout/hierarchy1"/>
    <dgm:cxn modelId="{7BE79B7F-4E86-441A-AEA8-129FFE5A8523}" type="presParOf" srcId="{A5DB1F77-40F7-48B6-A448-74ECBC4895A7}" destId="{519285F9-CAEB-49B2-B89D-7333D5DF6B3B}" srcOrd="1" destOrd="0" presId="urn:microsoft.com/office/officeart/2005/8/layout/hierarchy1"/>
    <dgm:cxn modelId="{D8A68A03-FCEC-47A9-A15E-FEB70F4C04BC}" type="presParOf" srcId="{31EA390B-A505-44CD-A0B5-728239B8B6CE}" destId="{FA95656E-ADE6-4289-80FD-57C2AB6D0590}" srcOrd="1" destOrd="0" presId="urn:microsoft.com/office/officeart/2005/8/layout/hierarchy1"/>
    <dgm:cxn modelId="{6C8D7248-AD78-4360-B1B0-9CBB4C7B202B}" type="presParOf" srcId="{38F9EA13-BD5E-4E1D-9025-25EB10AD73E5}" destId="{D4BAFCD8-6A4A-499E-B261-22780E8F2A3D}" srcOrd="2" destOrd="0" presId="urn:microsoft.com/office/officeart/2005/8/layout/hierarchy1"/>
    <dgm:cxn modelId="{D8AEB07C-0019-46DE-B26A-E0A75140C093}" type="presParOf" srcId="{D4BAFCD8-6A4A-499E-B261-22780E8F2A3D}" destId="{2FA05CD8-6564-4FB0-8F1C-B20DD41A85B5}" srcOrd="0" destOrd="0" presId="urn:microsoft.com/office/officeart/2005/8/layout/hierarchy1"/>
    <dgm:cxn modelId="{7E43580B-60B8-4D26-8C56-798C2772137B}" type="presParOf" srcId="{2FA05CD8-6564-4FB0-8F1C-B20DD41A85B5}" destId="{EBF5BB18-B8CD-4156-8E62-C0907D05A148}" srcOrd="0" destOrd="0" presId="urn:microsoft.com/office/officeart/2005/8/layout/hierarchy1"/>
    <dgm:cxn modelId="{D2D47CA9-476E-4311-AB9F-DB71FE4E1ABF}" type="presParOf" srcId="{2FA05CD8-6564-4FB0-8F1C-B20DD41A85B5}" destId="{DA346E06-3F92-4A80-B8EB-26F492EE0915}" srcOrd="1" destOrd="0" presId="urn:microsoft.com/office/officeart/2005/8/layout/hierarchy1"/>
    <dgm:cxn modelId="{25FA3286-9C45-4D0B-88BE-9EA3132FA597}" type="presParOf" srcId="{D4BAFCD8-6A4A-499E-B261-22780E8F2A3D}" destId="{34354C81-5AF3-400B-B230-BD9F1A79673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F53E37-DD5B-4243-B93B-987C0F62CC59}">
      <dsp:nvSpPr>
        <dsp:cNvPr id="0" name=""/>
        <dsp:cNvSpPr/>
      </dsp:nvSpPr>
      <dsp:spPr>
        <a:xfrm>
          <a:off x="0"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85ED9-2CD9-4606-B686-A134D92B823A}">
      <dsp:nvSpPr>
        <dsp:cNvPr id="0" name=""/>
        <dsp:cNvSpPr/>
      </dsp:nvSpPr>
      <dsp:spPr>
        <a:xfrm>
          <a:off x="317830"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appropriate for all activities; PowerPoint may not be suitable for activities that require hands-on practice or sensory stimulation.</a:t>
          </a:r>
          <a:endParaRPr lang="en-US" sz="1900" kern="1200"/>
        </a:p>
      </dsp:txBody>
      <dsp:txXfrm>
        <a:off x="371031" y="563143"/>
        <a:ext cx="2754074" cy="1710000"/>
      </dsp:txXfrm>
    </dsp:sp>
    <dsp:sp modelId="{8F36FF2E-5433-4979-8C3D-B43F175580B9}">
      <dsp:nvSpPr>
        <dsp:cNvPr id="0" name=""/>
        <dsp:cNvSpPr/>
      </dsp:nvSpPr>
      <dsp:spPr>
        <a:xfrm>
          <a:off x="3496137"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285F9-CAEB-49B2-B89D-7333D5DF6B3B}">
      <dsp:nvSpPr>
        <dsp:cNvPr id="0" name=""/>
        <dsp:cNvSpPr/>
      </dsp:nvSpPr>
      <dsp:spPr>
        <a:xfrm>
          <a:off x="3813968"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Tech issues; setting up a PowerPoint can be difficult if you don’t know all that much about the technology involved.</a:t>
          </a:r>
          <a:endParaRPr lang="en-US" sz="1900" kern="1200"/>
        </a:p>
      </dsp:txBody>
      <dsp:txXfrm>
        <a:off x="3867169" y="563143"/>
        <a:ext cx="2754074" cy="1710000"/>
      </dsp:txXfrm>
    </dsp:sp>
    <dsp:sp modelId="{EBF5BB18-B8CD-4156-8E62-C0907D05A148}">
      <dsp:nvSpPr>
        <dsp:cNvPr id="0" name=""/>
        <dsp:cNvSpPr/>
      </dsp:nvSpPr>
      <dsp:spPr>
        <a:xfrm>
          <a:off x="6992275" y="208003"/>
          <a:ext cx="2860476" cy="181640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346E06-3F92-4A80-B8EB-26F492EE0915}">
      <dsp:nvSpPr>
        <dsp:cNvPr id="0" name=""/>
        <dsp:cNvSpPr/>
      </dsp:nvSpPr>
      <dsp:spPr>
        <a:xfrm>
          <a:off x="7310106" y="509942"/>
          <a:ext cx="2860476" cy="1816402"/>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Not interactive; PowerPoint is mainly for showing information not interacting with others (staff, patients etc..).</a:t>
          </a:r>
          <a:endParaRPr lang="en-US" sz="1900" kern="1200"/>
        </a:p>
      </dsp:txBody>
      <dsp:txXfrm>
        <a:off x="7363307" y="563143"/>
        <a:ext cx="2754074" cy="17100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F5DB50-5077-444F-9BAA-8936F237137B}" type="datetimeFigureOut">
              <a:t>10/12/2025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566222-F118-4495-898C-4491EF6BF6E2}" type="slidenum">
              <a:t>‹#›</a:t>
            </a:fld>
            <a:endParaRPr lang="en-GB"/>
          </a:p>
        </p:txBody>
      </p:sp>
    </p:spTree>
    <p:extLst>
      <p:ext uri="{BB962C8B-B14F-4D97-AF65-F5344CB8AC3E}">
        <p14:creationId xmlns:p14="http://schemas.microsoft.com/office/powerpoint/2010/main" val="7617498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37027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952621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9129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5026662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5587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13034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85702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061782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37765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46591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17076529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90321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924311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38000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610438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82927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10/12/2025</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66866199"/>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 id="2147483788" r:id="rId12"/>
    <p:sldLayoutId id="2147483789" r:id="rId13"/>
    <p:sldLayoutId id="2147483790" r:id="rId14"/>
    <p:sldLayoutId id="2147483791" r:id="rId15"/>
    <p:sldLayoutId id="214748379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studycorgi.com/the-value-of-powerpoint-presentations-for-healthcare-management/" TargetMode="External"/><Relationship Id="rId3" Type="http://schemas.openxmlformats.org/officeDocument/2006/relationships/hyperlink" Target="https://cloudmounter.net/pros-and-cons-of-onedrive/" TargetMode="External"/><Relationship Id="rId7" Type="http://schemas.openxmlformats.org/officeDocument/2006/relationships/hyperlink" Target="https://pmc.ncbi.nlm.nih.gov/articles/PMC10861323/" TargetMode="External"/><Relationship Id="rId2" Type="http://schemas.openxmlformats.org/officeDocument/2006/relationships/hyperlink" Target="https://www.howtogeek.com/reasons-why-you-should-use-microsoft-onedrive/" TargetMode="External"/><Relationship Id="rId1" Type="http://schemas.openxmlformats.org/officeDocument/2006/relationships/slideLayout" Target="../slideLayouts/slideLayout2.xml"/><Relationship Id="rId6" Type="http://schemas.openxmlformats.org/officeDocument/2006/relationships/hyperlink" Target="https://www.theaccessgroup.com/en-gb/health-social-care/sectors/care-homes/" TargetMode="External"/><Relationship Id="rId5" Type="http://schemas.openxmlformats.org/officeDocument/2006/relationships/hyperlink" Target="https://www.scirp.org/reference/referencespapers?referenceid=3173658" TargetMode="External"/><Relationship Id="rId4" Type="http://schemas.openxmlformats.org/officeDocument/2006/relationships/hyperlink" Target="https://www.microsoft.com/en-us/microsoft-365-life-hacks/organization/5-reasons-to-use-onedrive-for-online-storage?msockid=2203f2f3d60b68f10b2de4a8d73769b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10484" y="11321"/>
            <a:ext cx="6738398" cy="3945909"/>
          </a:xfrm>
        </p:spPr>
        <p:txBody>
          <a:bodyPr/>
          <a:lstStyle/>
          <a:p>
            <a:pPr algn="ctr"/>
            <a:r>
              <a:rPr lang="en-GB" sz="3600">
                <a:solidFill>
                  <a:schemeClr val="tx1"/>
                </a:solidFill>
                <a:latin typeface="Arial"/>
                <a:cs typeface="Arial"/>
              </a:rPr>
              <a:t>LCHS4007 Digital Skills and Research Methods</a:t>
            </a:r>
            <a:br>
              <a:rPr lang="en-GB" sz="3600">
                <a:latin typeface="Arial"/>
                <a:cs typeface="Arial"/>
              </a:rPr>
            </a:br>
            <a:br>
              <a:rPr lang="en-GB" sz="3600">
                <a:latin typeface="Arial"/>
                <a:cs typeface="Arial"/>
              </a:rPr>
            </a:br>
            <a:r>
              <a:rPr lang="en-GB" sz="3600">
                <a:solidFill>
                  <a:schemeClr val="tx1"/>
                </a:solidFill>
                <a:latin typeface="Arial"/>
                <a:cs typeface="Arial"/>
              </a:rPr>
              <a:t>Assessment 1 presentation</a:t>
            </a:r>
            <a:br>
              <a:rPr lang="en-GB" sz="3600">
                <a:latin typeface="Arial"/>
                <a:cs typeface="Arial"/>
              </a:rPr>
            </a:br>
            <a:r>
              <a:rPr lang="en-GB" sz="3600">
                <a:solidFill>
                  <a:schemeClr val="tx1"/>
                </a:solidFill>
                <a:latin typeface="Arial"/>
                <a:cs typeface="Arial"/>
              </a:rPr>
              <a:t> </a:t>
            </a:r>
            <a:br>
              <a:rPr lang="en-US"/>
            </a:br>
            <a:r>
              <a:rPr lang="en-GB" sz="3600">
                <a:solidFill>
                  <a:schemeClr val="tx1"/>
                </a:solidFill>
                <a:latin typeface="Arial"/>
                <a:cs typeface="Arial"/>
              </a:rPr>
              <a:t>Lecturer: Anika Tahsin Ahmed </a:t>
            </a:r>
            <a:r>
              <a:rPr lang="en-GB" sz="3600">
                <a:solidFill>
                  <a:schemeClr val="tx1"/>
                </a:solidFill>
              </a:rPr>
              <a:t> </a:t>
            </a:r>
            <a:endParaRPr lang="en-US" sz="3600">
              <a:solidFill>
                <a:schemeClr val="tx1"/>
              </a:solidFill>
            </a:endParaRPr>
          </a:p>
        </p:txBody>
      </p:sp>
      <p:sp>
        <p:nvSpPr>
          <p:cNvPr id="3" name="Subtitle 2"/>
          <p:cNvSpPr>
            <a:spLocks noGrp="1"/>
          </p:cNvSpPr>
          <p:nvPr>
            <p:ph type="subTitle" idx="1"/>
          </p:nvPr>
        </p:nvSpPr>
        <p:spPr>
          <a:xfrm>
            <a:off x="1180582" y="4309780"/>
            <a:ext cx="7766936" cy="2898926"/>
          </a:xfrm>
        </p:spPr>
        <p:txBody>
          <a:bodyPr vert="horz" lIns="91440" tIns="45720" rIns="91440" bIns="45720" rtlCol="0" anchor="t">
            <a:noAutofit/>
          </a:bodyPr>
          <a:lstStyle/>
          <a:p>
            <a:pPr algn="ctr"/>
            <a:r>
              <a:rPr lang="en-GB" sz="2400">
                <a:solidFill>
                  <a:schemeClr val="tx1"/>
                </a:solidFill>
                <a:latin typeface="Arial"/>
                <a:cs typeface="Arial"/>
              </a:rPr>
              <a:t>Name: Mariyaa Iqbal.  2506503</a:t>
            </a:r>
            <a:endParaRPr lang="en-US" sz="2400">
              <a:solidFill>
                <a:schemeClr val="tx1"/>
              </a:solidFill>
              <a:latin typeface="Arial"/>
              <a:cs typeface="Arial"/>
            </a:endParaRPr>
          </a:p>
          <a:p>
            <a:pPr algn="ctr"/>
            <a:r>
              <a:rPr lang="en-GB" sz="2400">
                <a:solidFill>
                  <a:schemeClr val="tx1"/>
                </a:solidFill>
                <a:latin typeface="Arial"/>
                <a:cs typeface="Arial"/>
              </a:rPr>
              <a:t>Name: Barbara Singh. 2507806</a:t>
            </a:r>
          </a:p>
          <a:p>
            <a:pPr algn="ctr"/>
            <a:r>
              <a:rPr lang="en-GB" sz="2400">
                <a:solidFill>
                  <a:schemeClr val="tx1"/>
                </a:solidFill>
                <a:latin typeface="Arial"/>
                <a:cs typeface="Arial"/>
              </a:rPr>
              <a:t>Name: </a:t>
            </a:r>
            <a:r>
              <a:rPr lang="en-GB" sz="2400" err="1">
                <a:solidFill>
                  <a:schemeClr val="tx1"/>
                </a:solidFill>
                <a:latin typeface="Arial"/>
                <a:cs typeface="Arial"/>
              </a:rPr>
              <a:t>Gul</a:t>
            </a:r>
            <a:r>
              <a:rPr lang="en-GB" sz="2400">
                <a:solidFill>
                  <a:schemeClr val="tx1"/>
                </a:solidFill>
                <a:latin typeface="Arial"/>
                <a:cs typeface="Arial"/>
              </a:rPr>
              <a:t> Bahar. 2507001</a:t>
            </a:r>
          </a:p>
          <a:p>
            <a:pPr algn="ctr"/>
            <a:r>
              <a:rPr lang="en-GB" sz="2400">
                <a:solidFill>
                  <a:schemeClr val="tx1"/>
                </a:solidFill>
                <a:latin typeface="Arial"/>
                <a:cs typeface="Arial"/>
              </a:rPr>
              <a:t>Name: Idil Ali.  2506385</a:t>
            </a:r>
          </a:p>
          <a:p>
            <a:endParaRPr lang="en-GB"/>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0420B-5B37-4A83-3B7F-73A73672C57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Content page</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1D47774-25D1-5A18-EA3E-D532FB420C86}"/>
              </a:ext>
            </a:extLst>
          </p:cNvPr>
          <p:cNvSpPr>
            <a:spLocks noGrp="1"/>
          </p:cNvSpPr>
          <p:nvPr>
            <p:ph idx="1"/>
          </p:nvPr>
        </p:nvSpPr>
        <p:spPr/>
        <p:txBody>
          <a:bodyPr vert="horz" lIns="91440" tIns="45720" rIns="91440" bIns="45720" rtlCol="0" anchor="t">
            <a:normAutofit/>
          </a:bodyPr>
          <a:lstStyle/>
          <a:p>
            <a:pPr marL="0" indent="0">
              <a:buNone/>
            </a:pPr>
            <a:endParaRPr lang="en-US"/>
          </a:p>
          <a:p>
            <a:pPr marL="0" indent="0">
              <a:buNone/>
            </a:pPr>
            <a:r>
              <a:rPr lang="en-GB" sz="1700">
                <a:solidFill>
                  <a:schemeClr val="tx1"/>
                </a:solidFill>
                <a:latin typeface="Arial"/>
                <a:cs typeface="Arial"/>
              </a:rPr>
              <a:t>    </a:t>
            </a:r>
          </a:p>
          <a:p>
            <a:endParaRPr lang="en-US"/>
          </a:p>
        </p:txBody>
      </p:sp>
      <p:sp>
        <p:nvSpPr>
          <p:cNvPr id="4" name="TextBox 3">
            <a:extLst>
              <a:ext uri="{FF2B5EF4-FFF2-40B4-BE49-F238E27FC236}">
                <a16:creationId xmlns:a16="http://schemas.microsoft.com/office/drawing/2014/main" id="{B72122A8-751A-14B8-5817-7831E9B95D9B}"/>
              </a:ext>
            </a:extLst>
          </p:cNvPr>
          <p:cNvSpPr txBox="1"/>
          <p:nvPr/>
        </p:nvSpPr>
        <p:spPr>
          <a:xfrm>
            <a:off x="296333" y="1270000"/>
            <a:ext cx="7715249" cy="5770811"/>
          </a:xfrm>
          <a:prstGeom prst="rect">
            <a:avLst/>
          </a:prstGeom>
          <a:noFill/>
        </p:spPr>
        <p:txBody>
          <a:bodyPr wrap="square" rtlCol="0">
            <a:spAutoFit/>
          </a:bodyPr>
          <a:lstStyle/>
          <a:p>
            <a:pPr algn="l">
              <a:lnSpc>
                <a:spcPct val="150000"/>
              </a:lnSpc>
            </a:pPr>
            <a:r>
              <a:rPr lang="en-GB">
                <a:latin typeface="Arial" panose="020B0604020202020204" pitchFamily="34" charset="0"/>
                <a:cs typeface="Arial" panose="020B0604020202020204" pitchFamily="34" charset="0"/>
              </a:rPr>
              <a:t>Introduction………………………………………………… 3</a:t>
            </a:r>
          </a:p>
          <a:p>
            <a:pPr algn="l">
              <a:lnSpc>
                <a:spcPct val="150000"/>
              </a:lnSpc>
            </a:pPr>
            <a:r>
              <a:rPr lang="en-GB">
                <a:latin typeface="Arial" panose="020B0604020202020204" pitchFamily="34" charset="0"/>
                <a:cs typeface="Arial" panose="020B0604020202020204" pitchFamily="34" charset="0"/>
              </a:rPr>
              <a:t>What is PowerPoint…………………………………..…….4</a:t>
            </a:r>
          </a:p>
          <a:p>
            <a:pPr algn="l">
              <a:lnSpc>
                <a:spcPct val="150000"/>
              </a:lnSpc>
            </a:pPr>
            <a:r>
              <a:rPr lang="en-GB">
                <a:latin typeface="Arial" panose="020B0604020202020204" pitchFamily="34" charset="0"/>
                <a:cs typeface="Arial" panose="020B0604020202020204" pitchFamily="34" charset="0"/>
              </a:rPr>
              <a:t>Benefits of PowerPoint…………………………..…………5</a:t>
            </a:r>
          </a:p>
          <a:p>
            <a:pPr algn="l">
              <a:lnSpc>
                <a:spcPct val="150000"/>
              </a:lnSpc>
            </a:pPr>
            <a:r>
              <a:rPr lang="en-GB">
                <a:latin typeface="Arial" panose="020B0604020202020204" pitchFamily="34" charset="0"/>
                <a:cs typeface="Arial" panose="020B0604020202020204" pitchFamily="34" charset="0"/>
              </a:rPr>
              <a:t>Limitations of PowerPoint…………………………………..6</a:t>
            </a:r>
          </a:p>
          <a:p>
            <a:pPr algn="l">
              <a:lnSpc>
                <a:spcPct val="150000"/>
              </a:lnSpc>
            </a:pPr>
            <a:r>
              <a:rPr lang="en-GB">
                <a:latin typeface="Arial" panose="020B0604020202020204" pitchFamily="34" charset="0"/>
                <a:cs typeface="Arial" panose="020B0604020202020204" pitchFamily="34" charset="0"/>
              </a:rPr>
              <a:t>What is one drive and why is it important …..……………7</a:t>
            </a:r>
          </a:p>
          <a:p>
            <a:pPr algn="l">
              <a:lnSpc>
                <a:spcPct val="150000"/>
              </a:lnSpc>
            </a:pPr>
            <a:r>
              <a:rPr lang="en-GB">
                <a:latin typeface="Arial" panose="020B0604020202020204" pitchFamily="34" charset="0"/>
                <a:cs typeface="Arial" panose="020B0604020202020204" pitchFamily="34" charset="0"/>
              </a:rPr>
              <a:t>Benefits of one drive…………………………………..…….8</a:t>
            </a:r>
          </a:p>
          <a:p>
            <a:pPr algn="l">
              <a:lnSpc>
                <a:spcPct val="150000"/>
              </a:lnSpc>
            </a:pPr>
            <a:r>
              <a:rPr lang="en-GB">
                <a:latin typeface="Arial" panose="020B0604020202020204" pitchFamily="34" charset="0"/>
                <a:cs typeface="Arial" panose="020B0604020202020204" pitchFamily="34" charset="0"/>
              </a:rPr>
              <a:t>Limitations of one drive……………………………..………9</a:t>
            </a:r>
          </a:p>
          <a:p>
            <a:pPr algn="l">
              <a:lnSpc>
                <a:spcPct val="150000"/>
              </a:lnSpc>
            </a:pPr>
            <a:r>
              <a:rPr lang="en-GB">
                <a:latin typeface="Arial" panose="020B0604020202020204" pitchFamily="34" charset="0"/>
                <a:cs typeface="Arial" panose="020B0604020202020204" pitchFamily="34" charset="0"/>
              </a:rPr>
              <a:t>Impact of limited digital skills PowerPoint ………..……….10</a:t>
            </a:r>
          </a:p>
          <a:p>
            <a:pPr algn="l">
              <a:lnSpc>
                <a:spcPct val="150000"/>
              </a:lnSpc>
            </a:pPr>
            <a:r>
              <a:rPr lang="en-GB">
                <a:latin typeface="Arial" panose="020B0604020202020204" pitchFamily="34" charset="0"/>
                <a:cs typeface="Arial" panose="020B0604020202020204" pitchFamily="34" charset="0"/>
              </a:rPr>
              <a:t>Impact of limited digital skills one drive……………………11</a:t>
            </a:r>
          </a:p>
          <a:p>
            <a:pPr algn="l">
              <a:lnSpc>
                <a:spcPct val="150000"/>
              </a:lnSpc>
            </a:pPr>
            <a:r>
              <a:rPr lang="en-GB">
                <a:latin typeface="Arial" panose="020B0604020202020204" pitchFamily="34" charset="0"/>
                <a:cs typeface="Arial" panose="020B0604020202020204" pitchFamily="34" charset="0"/>
              </a:rPr>
              <a:t>Checklist for digital safety practice………………………...12</a:t>
            </a:r>
          </a:p>
          <a:p>
            <a:pPr algn="l">
              <a:lnSpc>
                <a:spcPct val="150000"/>
              </a:lnSpc>
            </a:pPr>
            <a:r>
              <a:rPr lang="en-GB">
                <a:latin typeface="Arial" panose="020B0604020202020204" pitchFamily="34" charset="0"/>
                <a:cs typeface="Arial" panose="020B0604020202020204" pitchFamily="34" charset="0"/>
              </a:rPr>
              <a:t>Reference list …………………………………………….…..13</a:t>
            </a:r>
          </a:p>
          <a:p>
            <a:pPr algn="l"/>
            <a:endParaRPr lang="en-GB"/>
          </a:p>
          <a:p>
            <a:pPr algn="l"/>
            <a:endParaRPr lang="en-GB"/>
          </a:p>
          <a:p>
            <a:pPr algn="l"/>
            <a:endParaRPr lang="en-GB"/>
          </a:p>
          <a:p>
            <a:pPr algn="l"/>
            <a:endParaRPr lang="en-US"/>
          </a:p>
        </p:txBody>
      </p:sp>
    </p:spTree>
    <p:extLst>
      <p:ext uri="{BB962C8B-B14F-4D97-AF65-F5344CB8AC3E}">
        <p14:creationId xmlns:p14="http://schemas.microsoft.com/office/powerpoint/2010/main" val="42253772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BD3B1-C66B-D6A6-A739-81A6E0933FC4}"/>
              </a:ext>
            </a:extLst>
          </p:cNvPr>
          <p:cNvSpPr>
            <a:spLocks noGrp="1"/>
          </p:cNvSpPr>
          <p:nvPr>
            <p:ph type="title"/>
          </p:nvPr>
        </p:nvSpPr>
        <p:spPr/>
        <p:txBody>
          <a:bodyPr/>
          <a:lstStyle/>
          <a:p>
            <a:r>
              <a:rPr lang="en-GB" u="sng">
                <a:latin typeface="Arial" panose="020B0604020202020204" pitchFamily="34" charset="0"/>
                <a:cs typeface="Arial" panose="020B0604020202020204" pitchFamily="34" charset="0"/>
              </a:rPr>
              <a:t>Introduction </a:t>
            </a:r>
            <a:endParaRPr lang="en-US"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F3F774A-C774-2230-F959-08AFCC791326}"/>
              </a:ext>
            </a:extLst>
          </p:cNvPr>
          <p:cNvSpPr>
            <a:spLocks noGrp="1"/>
          </p:cNvSpPr>
          <p:nvPr>
            <p:ph idx="1"/>
          </p:nvPr>
        </p:nvSpPr>
        <p:spPr/>
        <p:txBody>
          <a:bodyPr>
            <a:normAutofit/>
          </a:bodyPr>
          <a:lstStyle/>
          <a:p>
            <a:pPr>
              <a:lnSpc>
                <a:spcPct val="150000"/>
              </a:lnSpc>
            </a:pPr>
            <a:r>
              <a:rPr lang="en-GB">
                <a:latin typeface="Arial" panose="020B0604020202020204" pitchFamily="34" charset="0"/>
                <a:cs typeface="Arial" panose="020B0604020202020204" pitchFamily="34" charset="0"/>
              </a:rPr>
              <a:t>We will begin by talking about digital skills and research methods, and how they affect staff and residents in sunrise care home we then we will talk about the impact of digital skills such as PowerPoint and One Drive and what is the impact of not having the knowledge of knowing how to use them, we will finally talk you through the checklist and following that we will finish by showing you the reference list.</a:t>
            </a:r>
          </a:p>
        </p:txBody>
      </p:sp>
    </p:spTree>
    <p:extLst>
      <p:ext uri="{BB962C8B-B14F-4D97-AF65-F5344CB8AC3E}">
        <p14:creationId xmlns:p14="http://schemas.microsoft.com/office/powerpoint/2010/main" val="5073878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6F265E-E952-7F26-ADF5-8526621559FC}"/>
              </a:ext>
            </a:extLst>
          </p:cNvPr>
          <p:cNvSpPr>
            <a:spLocks noGrp="1"/>
          </p:cNvSpPr>
          <p:nvPr>
            <p:ph type="title"/>
          </p:nvPr>
        </p:nvSpPr>
        <p:spPr/>
        <p:txBody>
          <a:bodyPr/>
          <a:lstStyle/>
          <a:p>
            <a:r>
              <a:rPr lang="en-GB" u="sng"/>
              <a:t>What is PowerPoint </a:t>
            </a:r>
            <a:endParaRPr lang="en-US" u="sng"/>
          </a:p>
        </p:txBody>
      </p:sp>
      <p:sp>
        <p:nvSpPr>
          <p:cNvPr id="3" name="Content Placeholder 2">
            <a:extLst>
              <a:ext uri="{FF2B5EF4-FFF2-40B4-BE49-F238E27FC236}">
                <a16:creationId xmlns:a16="http://schemas.microsoft.com/office/drawing/2014/main" id="{CAB519A4-BE86-592E-CA9C-8416DF42AA69}"/>
              </a:ext>
            </a:extLst>
          </p:cNvPr>
          <p:cNvSpPr>
            <a:spLocks noGrp="1"/>
          </p:cNvSpPr>
          <p:nvPr>
            <p:ph idx="1"/>
          </p:nvPr>
        </p:nvSpPr>
        <p:spPr>
          <a:xfrm>
            <a:off x="677334" y="1718137"/>
            <a:ext cx="8596668" cy="3880773"/>
          </a:xfrm>
        </p:spPr>
        <p:txBody>
          <a:bodyPr vert="horz" lIns="91440" tIns="45720" rIns="91440" bIns="45720" rtlCol="0" anchor="t">
            <a:noAutofit/>
          </a:bodyPr>
          <a:lstStyle/>
          <a:p>
            <a:pPr>
              <a:lnSpc>
                <a:spcPct val="150000"/>
              </a:lnSpc>
              <a:buAutoNum type="arabicParenR"/>
            </a:pPr>
            <a:r>
              <a:rPr lang="en-US">
                <a:latin typeface="Arial"/>
                <a:ea typeface="+mn-lt"/>
                <a:cs typeface="Arial"/>
              </a:rPr>
              <a:t>PowerPoint is a computer program made by Microsoft.</a:t>
            </a:r>
            <a:endParaRPr lang="en-US"/>
          </a:p>
          <a:p>
            <a:pPr>
              <a:lnSpc>
                <a:spcPct val="150000"/>
              </a:lnSpc>
              <a:buAutoNum type="arabicParenR"/>
            </a:pPr>
            <a:r>
              <a:rPr lang="en-US">
                <a:latin typeface="Arial"/>
                <a:ea typeface="+mn-lt"/>
                <a:cs typeface="Arial"/>
              </a:rPr>
              <a:t>it helps people create presentations.</a:t>
            </a:r>
          </a:p>
          <a:p>
            <a:pPr>
              <a:lnSpc>
                <a:spcPct val="150000"/>
              </a:lnSpc>
              <a:buAutoNum type="arabicParenR"/>
            </a:pPr>
            <a:r>
              <a:rPr lang="en-US">
                <a:latin typeface="Arial"/>
                <a:ea typeface="+mn-lt"/>
                <a:cs typeface="Arial"/>
              </a:rPr>
              <a:t>It works by letting you make slides, which are like pages that show information one at a time.</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You can add words, pictures, videos, and even cool animations to make your presentation more interesting.</a:t>
            </a:r>
            <a:endParaRPr lang="en-US">
              <a:latin typeface="Trebuchet MS" panose="020B0603020202020204"/>
              <a:ea typeface="+mn-lt"/>
              <a:cs typeface="Arial"/>
            </a:endParaRPr>
          </a:p>
          <a:p>
            <a:pPr>
              <a:lnSpc>
                <a:spcPct val="150000"/>
              </a:lnSpc>
              <a:buAutoNum type="arabicParenR"/>
            </a:pPr>
            <a:r>
              <a:rPr lang="en-US">
                <a:latin typeface="Arial"/>
                <a:ea typeface="+mn-lt"/>
                <a:cs typeface="Arial"/>
              </a:rPr>
              <a:t> PowerPoint is commonly used in educational environments.</a:t>
            </a:r>
          </a:p>
          <a:p>
            <a:pPr>
              <a:lnSpc>
                <a:spcPct val="150000"/>
              </a:lnSpc>
              <a:buAutoNum type="arabicParenR"/>
            </a:pPr>
            <a:r>
              <a:rPr lang="en-US">
                <a:latin typeface="Arial"/>
                <a:ea typeface="+mn-lt"/>
                <a:cs typeface="Arial"/>
              </a:rPr>
              <a:t>Multiple people </a:t>
            </a:r>
            <a:r>
              <a:rPr lang="en-US" err="1">
                <a:latin typeface="Arial"/>
                <a:ea typeface="+mn-lt"/>
                <a:cs typeface="Arial"/>
              </a:rPr>
              <a:t>people</a:t>
            </a:r>
            <a:r>
              <a:rPr lang="en-US">
                <a:latin typeface="Arial"/>
                <a:ea typeface="+mn-lt"/>
                <a:cs typeface="Arial"/>
              </a:rPr>
              <a:t> can collaborate on a single presentation.</a:t>
            </a:r>
          </a:p>
          <a:p>
            <a:pPr>
              <a:lnSpc>
                <a:spcPct val="150000"/>
              </a:lnSpc>
              <a:buAutoNum type="arabicParenR"/>
            </a:pPr>
            <a:r>
              <a:rPr lang="en-US">
                <a:latin typeface="Arial"/>
                <a:ea typeface="+mn-lt"/>
                <a:cs typeface="Arial"/>
              </a:rPr>
              <a:t>Overall, PowerPoint is a great way to share ideas and teach others in a fun and organized way.</a:t>
            </a:r>
            <a:endParaRPr lang="en-US">
              <a:latin typeface="Arial"/>
              <a:cs typeface="Arial"/>
            </a:endParaRPr>
          </a:p>
          <a:p>
            <a:pPr>
              <a:buAutoNum type="arabicParenR"/>
            </a:pPr>
            <a:endParaRPr lang="en-US"/>
          </a:p>
        </p:txBody>
      </p:sp>
      <p:pic>
        <p:nvPicPr>
          <p:cNvPr id="6" name="Picture 5" descr="PowerPoint logo transparente png 31702139 PNG">
            <a:extLst>
              <a:ext uri="{FF2B5EF4-FFF2-40B4-BE49-F238E27FC236}">
                <a16:creationId xmlns:a16="http://schemas.microsoft.com/office/drawing/2014/main" id="{27BC712D-D230-E90C-B830-CD1B46FE604F}"/>
              </a:ext>
            </a:extLst>
          </p:cNvPr>
          <p:cNvPicPr>
            <a:picLocks noChangeAspect="1"/>
          </p:cNvPicPr>
          <p:nvPr/>
        </p:nvPicPr>
        <p:blipFill>
          <a:blip r:embed="rId2"/>
          <a:stretch>
            <a:fillRect/>
          </a:stretch>
        </p:blipFill>
        <p:spPr>
          <a:xfrm>
            <a:off x="9116291" y="-436419"/>
            <a:ext cx="3408219" cy="3394365"/>
          </a:xfrm>
          <a:prstGeom prst="rect">
            <a:avLst/>
          </a:prstGeom>
        </p:spPr>
      </p:pic>
    </p:spTree>
    <p:extLst>
      <p:ext uri="{BB962C8B-B14F-4D97-AF65-F5344CB8AC3E}">
        <p14:creationId xmlns:p14="http://schemas.microsoft.com/office/powerpoint/2010/main" val="3393945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7B69A5-1DB1-4F9D-A50A-3237C0FF6BBF}"/>
              </a:ext>
            </a:extLst>
          </p:cNvPr>
          <p:cNvSpPr>
            <a:spLocks noGrp="1"/>
          </p:cNvSpPr>
          <p:nvPr>
            <p:ph idx="1"/>
          </p:nvPr>
        </p:nvSpPr>
        <p:spPr>
          <a:xfrm>
            <a:off x="958687" y="176117"/>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benefits of how PowerPoint is used within the sunrise residential setting.</a:t>
            </a:r>
            <a:r>
              <a:rPr lang="en-US" sz="3600" u="sng">
                <a:solidFill>
                  <a:schemeClr val="accent1"/>
                </a:solidFill>
              </a:rPr>
              <a:t> </a:t>
            </a:r>
          </a:p>
          <a:p>
            <a:pPr marL="0" indent="0" algn="ctr">
              <a:buNone/>
            </a:pPr>
            <a:endParaRPr lang="en-US" sz="2400"/>
          </a:p>
        </p:txBody>
      </p:sp>
      <p:sp>
        <p:nvSpPr>
          <p:cNvPr id="6" name="TextBox 5">
            <a:extLst>
              <a:ext uri="{FF2B5EF4-FFF2-40B4-BE49-F238E27FC236}">
                <a16:creationId xmlns:a16="http://schemas.microsoft.com/office/drawing/2014/main" id="{1AA6B410-1A85-8C0E-1352-4011F1D75256}"/>
              </a:ext>
            </a:extLst>
          </p:cNvPr>
          <p:cNvSpPr txBox="1"/>
          <p:nvPr/>
        </p:nvSpPr>
        <p:spPr>
          <a:xfrm>
            <a:off x="2054" y="1815471"/>
            <a:ext cx="10257098" cy="54425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lnSpc>
                <a:spcPct val="150000"/>
              </a:lnSpc>
              <a:buAutoNum type="arabicParenR"/>
            </a:pPr>
            <a:r>
              <a:rPr lang="en-GB">
                <a:latin typeface="Arial"/>
                <a:cs typeface="Arial"/>
              </a:rPr>
              <a:t>One benefit of PowerPoint is using images to visually show staff what there certain tasks are to do such as, how to help patients during medical needs, toiletry needs and moving and handling needs. </a:t>
            </a:r>
            <a:r>
              <a:rPr lang="en-GB">
                <a:latin typeface="Arial"/>
                <a:ea typeface="+mn-lt"/>
                <a:cs typeface="Arial"/>
              </a:rPr>
              <a:t>(Sugahara and Boland, 2006)</a:t>
            </a:r>
            <a:endParaRPr lang="en-US">
              <a:latin typeface="Arial"/>
              <a:cs typeface="Arial"/>
            </a:endParaRPr>
          </a:p>
          <a:p>
            <a:pPr marL="342900" indent="-342900">
              <a:lnSpc>
                <a:spcPct val="150000"/>
              </a:lnSpc>
              <a:buAutoNum type="arabicParenR"/>
            </a:pPr>
            <a:r>
              <a:rPr lang="en-GB">
                <a:latin typeface="Arial"/>
                <a:cs typeface="Arial"/>
              </a:rPr>
              <a:t>PowerPoint can also be used as a timetable for shifts and staff attendance also agendas for meetings.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be used to monitor patients behaviour by making slides about each patient and their characteristics such as behaviour towards staff and certain actions. </a:t>
            </a:r>
            <a:r>
              <a:rPr lang="en-GB">
                <a:latin typeface="Arial"/>
                <a:ea typeface="+mn-lt"/>
                <a:cs typeface="Arial"/>
              </a:rPr>
              <a:t>(Sugahara and Boland, 2006)</a:t>
            </a:r>
          </a:p>
          <a:p>
            <a:pPr marL="342900" indent="-342900">
              <a:lnSpc>
                <a:spcPct val="150000"/>
              </a:lnSpc>
              <a:buAutoNum type="arabicParenR"/>
            </a:pPr>
            <a:r>
              <a:rPr lang="en-GB">
                <a:latin typeface="Arial"/>
                <a:cs typeface="Arial"/>
              </a:rPr>
              <a:t>PowerPoint can also be used to make sure staff are following the correct policies and have characteristics such as honesty, motivation and caring action.(Sugahara and Boland,2006)</a:t>
            </a: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a:p>
            <a:pPr marL="342900" indent="-342900">
              <a:lnSpc>
                <a:spcPct val="150000"/>
              </a:lnSpc>
              <a:buAutoNum type="arabicParenR"/>
            </a:pPr>
            <a:endParaRPr lang="en-GB">
              <a:latin typeface="Arial"/>
              <a:cs typeface="Arial"/>
            </a:endParaRPr>
          </a:p>
        </p:txBody>
      </p:sp>
    </p:spTree>
    <p:extLst>
      <p:ext uri="{BB962C8B-B14F-4D97-AF65-F5344CB8AC3E}">
        <p14:creationId xmlns:p14="http://schemas.microsoft.com/office/powerpoint/2010/main" val="23985154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BED9AF-74BC-139E-0D8B-68AA8DBEDDC3}"/>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90257D-DEBB-E3C1-C67C-96E28AD6FD87}"/>
              </a:ext>
            </a:extLst>
          </p:cNvPr>
          <p:cNvSpPr>
            <a:spLocks noGrp="1"/>
          </p:cNvSpPr>
          <p:nvPr>
            <p:ph idx="1"/>
          </p:nvPr>
        </p:nvSpPr>
        <p:spPr>
          <a:xfrm>
            <a:off x="911795" y="340240"/>
            <a:ext cx="8549776" cy="2216096"/>
          </a:xfrm>
        </p:spPr>
        <p:txBody>
          <a:bodyPr vert="horz" lIns="91440" tIns="45720" rIns="91440" bIns="45720" rtlCol="0" anchor="t">
            <a:normAutofit/>
          </a:bodyPr>
          <a:lstStyle/>
          <a:p>
            <a:pPr marL="0" indent="0" algn="ctr">
              <a:buNone/>
            </a:pPr>
            <a:r>
              <a:rPr lang="en-US" sz="3200" i="1" u="sng">
                <a:solidFill>
                  <a:schemeClr val="accent1"/>
                </a:solidFill>
                <a:latin typeface="Arial"/>
                <a:cs typeface="Arial"/>
              </a:rPr>
              <a:t>The limitations of how PowerPoint is used within the sunrise residential setting.</a:t>
            </a:r>
            <a:r>
              <a:rPr lang="en-US" sz="3600" u="sng">
                <a:solidFill>
                  <a:schemeClr val="accent1"/>
                </a:solidFill>
              </a:rPr>
              <a:t> </a:t>
            </a:r>
          </a:p>
          <a:p>
            <a:pPr marL="0" indent="0" algn="ctr">
              <a:buNone/>
            </a:pPr>
            <a:endParaRPr lang="en-US" sz="2400"/>
          </a:p>
        </p:txBody>
      </p:sp>
      <p:graphicFrame>
        <p:nvGraphicFramePr>
          <p:cNvPr id="9" name="TextBox 6">
            <a:extLst>
              <a:ext uri="{FF2B5EF4-FFF2-40B4-BE49-F238E27FC236}">
                <a16:creationId xmlns:a16="http://schemas.microsoft.com/office/drawing/2014/main" id="{3E18C4BA-45D2-A988-4B17-1930C4776CA2}"/>
              </a:ext>
            </a:extLst>
          </p:cNvPr>
          <p:cNvGraphicFramePr/>
          <p:nvPr>
            <p:extLst>
              <p:ext uri="{D42A27DB-BD31-4B8C-83A1-F6EECF244321}">
                <p14:modId xmlns:p14="http://schemas.microsoft.com/office/powerpoint/2010/main" val="2178339741"/>
              </p:ext>
            </p:extLst>
          </p:nvPr>
        </p:nvGraphicFramePr>
        <p:xfrm>
          <a:off x="222738" y="3762696"/>
          <a:ext cx="10170583" cy="25343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21088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C7DC8-C65B-E9A7-A7BF-DBBEA877761A}"/>
              </a:ext>
            </a:extLst>
          </p:cNvPr>
          <p:cNvSpPr>
            <a:spLocks noGrp="1"/>
          </p:cNvSpPr>
          <p:nvPr>
            <p:ph type="title"/>
          </p:nvPr>
        </p:nvSpPr>
        <p:spPr/>
        <p:txBody>
          <a:bodyPr/>
          <a:lstStyle/>
          <a:p>
            <a:r>
              <a:rPr lang="en-GB" u="sng"/>
              <a:t>What is one drive and why is it important in care </a:t>
            </a:r>
            <a:endParaRPr lang="en-US" u="sng"/>
          </a:p>
        </p:txBody>
      </p:sp>
      <p:sp>
        <p:nvSpPr>
          <p:cNvPr id="3" name="Content Placeholder 2">
            <a:extLst>
              <a:ext uri="{FF2B5EF4-FFF2-40B4-BE49-F238E27FC236}">
                <a16:creationId xmlns:a16="http://schemas.microsoft.com/office/drawing/2014/main" id="{EC0B70F7-E213-05C8-6F3A-FD97DF5646E6}"/>
              </a:ext>
            </a:extLst>
          </p:cNvPr>
          <p:cNvSpPr>
            <a:spLocks noGrp="1"/>
          </p:cNvSpPr>
          <p:nvPr>
            <p:ph idx="1"/>
          </p:nvPr>
        </p:nvSpPr>
        <p:spPr>
          <a:xfrm>
            <a:off x="338667" y="1705505"/>
            <a:ext cx="8596668" cy="3880773"/>
          </a:xfrm>
        </p:spPr>
        <p:txBody>
          <a:bodyPr vert="horz" lIns="91440" tIns="45720" rIns="91440" bIns="45720" rtlCol="0" anchor="t">
            <a:normAutofit fontScale="25000" lnSpcReduction="20000"/>
          </a:bodyPr>
          <a:lstStyle/>
          <a:p>
            <a:pPr>
              <a:lnSpc>
                <a:spcPct val="150000"/>
              </a:lnSpc>
              <a:buFont typeface="Arial,Sans-Serif" charset="2"/>
              <a:buChar char="•"/>
            </a:pPr>
            <a:r>
              <a:rPr lang="en-US" sz="6800">
                <a:latin typeface="Arial"/>
                <a:cs typeface="Arial"/>
              </a:rPr>
              <a:t>One drive is a program that allows you to store your information and access it on any devise that has access to the interned </a:t>
            </a:r>
            <a:endParaRPr lang="en-US" sz="6800">
              <a:solidFill>
                <a:srgbClr val="000000"/>
              </a:solidFill>
              <a:latin typeface="Arial"/>
              <a:cs typeface="Arial"/>
            </a:endParaRPr>
          </a:p>
          <a:p>
            <a:pPr>
              <a:lnSpc>
                <a:spcPct val="150000"/>
              </a:lnSpc>
              <a:buFont typeface="Arial,Sans-Serif" charset="2"/>
              <a:buChar char="•"/>
            </a:pPr>
            <a:r>
              <a:rPr lang="en-US" sz="6800">
                <a:latin typeface="Arial"/>
                <a:cs typeface="Arial"/>
              </a:rPr>
              <a:t>OneDrive has the ability to keep out anyone who is not </a:t>
            </a:r>
            <a:r>
              <a:rPr lang="en-GB" sz="6800">
                <a:latin typeface="Arial"/>
                <a:cs typeface="Arial"/>
              </a:rPr>
              <a:t>authorise</a:t>
            </a:r>
            <a:r>
              <a:rPr lang="en-US" sz="6800">
                <a:latin typeface="Arial"/>
                <a:cs typeface="Arial"/>
              </a:rPr>
              <a:t> to the document allowing a very safe and secure place to store sensitive data </a:t>
            </a:r>
            <a:endParaRPr lang="en-US" sz="6800">
              <a:solidFill>
                <a:srgbClr val="000000"/>
              </a:solidFill>
              <a:latin typeface="Arial"/>
              <a:cs typeface="Arial"/>
            </a:endParaRPr>
          </a:p>
          <a:p>
            <a:pPr>
              <a:lnSpc>
                <a:spcPct val="150000"/>
              </a:lnSpc>
              <a:buFont typeface="Arial,Sans-Serif" charset="2"/>
              <a:buChar char="•"/>
            </a:pPr>
            <a:r>
              <a:rPr lang="en-US" sz="6800">
                <a:solidFill>
                  <a:srgbClr val="404040"/>
                </a:solidFill>
                <a:latin typeface="Arial"/>
                <a:cs typeface="Arial"/>
              </a:rPr>
              <a:t>One drive is also very efficient in transmitting that information to other colleagues who need access to it and it allows that to be done at any time and any place that has access to a device connected to the internet. </a:t>
            </a:r>
          </a:p>
          <a:p>
            <a:pPr>
              <a:lnSpc>
                <a:spcPct val="150000"/>
              </a:lnSpc>
              <a:buFont typeface="Arial,Sans-Serif" charset="2"/>
              <a:buChar char="•"/>
            </a:pPr>
            <a:r>
              <a:rPr lang="en-US" sz="6800">
                <a:latin typeface="Arial"/>
                <a:cs typeface="Arial"/>
              </a:rPr>
              <a:t>One drive has the ability to save all the work of </a:t>
            </a:r>
            <a:r>
              <a:rPr lang="en-US" sz="6800">
                <a:ea typeface="+mn-lt"/>
                <a:cs typeface="+mn-lt"/>
              </a:rPr>
              <a:t>multiple colleagues , allowing everything to be saved and preventing loss of data as everything gets saved immediately </a:t>
            </a:r>
            <a:endParaRPr lang="en-US" sz="6800">
              <a:latin typeface="Trebuchet MS"/>
              <a:cs typeface="Arial"/>
            </a:endParaRPr>
          </a:p>
        </p:txBody>
      </p:sp>
      <p:pic>
        <p:nvPicPr>
          <p:cNvPr id="6" name="Picture 5" descr="A blue circle with white text and clouds&#10;&#10;AI-generated content may be incorrect.">
            <a:extLst>
              <a:ext uri="{FF2B5EF4-FFF2-40B4-BE49-F238E27FC236}">
                <a16:creationId xmlns:a16="http://schemas.microsoft.com/office/drawing/2014/main" id="{06B18F90-9E07-BED4-1DB2-D7A2DF370643}"/>
              </a:ext>
            </a:extLst>
          </p:cNvPr>
          <p:cNvPicPr>
            <a:picLocks noChangeAspect="1"/>
          </p:cNvPicPr>
          <p:nvPr/>
        </p:nvPicPr>
        <p:blipFill>
          <a:blip r:embed="rId2"/>
          <a:stretch>
            <a:fillRect/>
          </a:stretch>
        </p:blipFill>
        <p:spPr>
          <a:xfrm>
            <a:off x="9281421" y="-3451"/>
            <a:ext cx="2905678" cy="2856120"/>
          </a:xfrm>
          <a:prstGeom prst="rect">
            <a:avLst/>
          </a:prstGeom>
        </p:spPr>
      </p:pic>
    </p:spTree>
    <p:extLst>
      <p:ext uri="{BB962C8B-B14F-4D97-AF65-F5344CB8AC3E}">
        <p14:creationId xmlns:p14="http://schemas.microsoft.com/office/powerpoint/2010/main" val="1359550077"/>
      </p:ext>
    </p:extLst>
  </p:cSld>
  <p:clrMapOvr>
    <a:masterClrMapping/>
  </p:clrMapOvr>
  <mc:AlternateContent xmlns:mc="http://schemas.openxmlformats.org/markup-compatibility/2006">
    <mc:Choice xmlns:p14="http://schemas.microsoft.com/office/powerpoint/2010/main" Requires="p14">
      <p:transition spd="slow" p14:dur="4000">
        <p14:vortex dir="r"/>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7BFC-F425-7280-7FBB-9065C4E0E3E3}"/>
              </a:ext>
            </a:extLst>
          </p:cNvPr>
          <p:cNvSpPr>
            <a:spLocks noGrp="1"/>
          </p:cNvSpPr>
          <p:nvPr>
            <p:ph type="title"/>
          </p:nvPr>
        </p:nvSpPr>
        <p:spPr>
          <a:xfrm>
            <a:off x="2849562" y="609600"/>
            <a:ext cx="6424440" cy="1320800"/>
          </a:xfrm>
        </p:spPr>
        <p:txBody>
          <a:bodyPr>
            <a:normAutofit/>
          </a:bodyPr>
          <a:lstStyle/>
          <a:p>
            <a:r>
              <a:rPr lang="en-GB" u="sng">
                <a:latin typeface="Arial"/>
                <a:ea typeface="Arial" panose="020B0604020202020204" pitchFamily="34" charset="0"/>
                <a:cs typeface="Arial"/>
              </a:rPr>
              <a:t>Benefits, of one drive in sunrise residential care home.</a:t>
            </a:r>
            <a:endParaRPr lang="en-GB" u="sng">
              <a:latin typeface="Trebuchet MS"/>
              <a:cs typeface="Arial"/>
            </a:endParaRPr>
          </a:p>
        </p:txBody>
      </p:sp>
      <p:pic>
        <p:nvPicPr>
          <p:cNvPr id="5" name="Picture 4" descr="Stack of files">
            <a:extLst>
              <a:ext uri="{FF2B5EF4-FFF2-40B4-BE49-F238E27FC236}">
                <a16:creationId xmlns:a16="http://schemas.microsoft.com/office/drawing/2014/main" id="{B01C49F2-9440-9F13-623D-5BEE86D5DCE7}"/>
              </a:ext>
            </a:extLst>
          </p:cNvPr>
          <p:cNvPicPr>
            <a:picLocks noChangeAspect="1"/>
          </p:cNvPicPr>
          <p:nvPr/>
        </p:nvPicPr>
        <p:blipFill>
          <a:blip r:embed="rId2"/>
          <a:srcRect l="45012" t="9091" r="30830"/>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14" name="Isosceles Triangle 13">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607CCD2F-BF92-589B-26DB-6D6A874422B9}"/>
              </a:ext>
            </a:extLst>
          </p:cNvPr>
          <p:cNvSpPr>
            <a:spLocks noGrp="1"/>
          </p:cNvSpPr>
          <p:nvPr>
            <p:ph idx="1"/>
          </p:nvPr>
        </p:nvSpPr>
        <p:spPr>
          <a:xfrm>
            <a:off x="2739127" y="1930400"/>
            <a:ext cx="6424440" cy="3880773"/>
          </a:xfrm>
        </p:spPr>
        <p:txBody>
          <a:bodyPr vert="horz" lIns="91440" tIns="45720" rIns="91440" bIns="45720" rtlCol="0" anchor="t">
            <a:noAutofit/>
          </a:bodyPr>
          <a:lstStyle/>
          <a:p>
            <a:pPr marL="0" indent="0">
              <a:lnSpc>
                <a:spcPct val="150000"/>
              </a:lnSpc>
              <a:buNone/>
            </a:pPr>
            <a:r>
              <a:rPr lang="en-GB" sz="1300">
                <a:latin typeface="Arial"/>
                <a:cs typeface="Arial"/>
              </a:rPr>
              <a:t>OneDrive helps in care homes by providing cloud-based storage for easy access to files, photos and documents from any device at any time  while offering access to previous versions of the document so that restoring the document is quick and easy if loss occurs. Due to One drive being so versatile it allows the documents to be accessed on many devices, for example; laptop, tablet as well as a mobile phone. This is due to One-drive being a function found on your Microsoft account allowing you to sign in pretty much instantly as long as you have your login information available. This automatically sync your cloud stored files to the device your currently using allowing fast access when needed which would not be possible back when files were only stored on a singular device and only accessible there.</a:t>
            </a:r>
          </a:p>
          <a:p>
            <a:pPr marL="0" indent="0">
              <a:lnSpc>
                <a:spcPct val="150000"/>
              </a:lnSpc>
              <a:buNone/>
            </a:pPr>
            <a:r>
              <a:rPr lang="en-GB" sz="1300">
                <a:latin typeface="Arial"/>
                <a:cs typeface="Arial"/>
              </a:rPr>
              <a:t>One-drive is great for storing files/documents in the cloud as it makes sure they are safe and will not be lost if the device was ever damaged or stolen, preventing delays that may occur in a job or study if the information was not provided in time. Bonus of the one drive is that you can create folders allowing you to keep everything organised instead of a messy device making it easier for error or loss to occur. </a:t>
            </a:r>
          </a:p>
          <a:p>
            <a:pPr marL="0" indent="0">
              <a:lnSpc>
                <a:spcPct val="150000"/>
              </a:lnSpc>
              <a:buNone/>
            </a:pPr>
            <a:endParaRPr lang="en-GB" sz="1300">
              <a:latin typeface="Arial" panose="020B0604020202020204" pitchFamily="34" charset="0"/>
              <a:cs typeface="Arial" panose="020B0604020202020204" pitchFamily="34" charset="0"/>
            </a:endParaRPr>
          </a:p>
          <a:p>
            <a:pPr marL="0" indent="0">
              <a:lnSpc>
                <a:spcPct val="150000"/>
              </a:lnSpc>
              <a:buNone/>
            </a:pPr>
            <a:endParaRPr lang="en-GB" sz="1300">
              <a:latin typeface="Arial"/>
              <a:cs typeface="Arial"/>
            </a:endParaRPr>
          </a:p>
          <a:p>
            <a:pPr marL="0" indent="0">
              <a:lnSpc>
                <a:spcPct val="150000"/>
              </a:lnSpc>
              <a:buNone/>
            </a:pPr>
            <a:endParaRPr lang="en-GB" sz="1300">
              <a:latin typeface="Arial"/>
              <a:cs typeface="Arial"/>
            </a:endParaRPr>
          </a:p>
        </p:txBody>
      </p:sp>
      <p:pic>
        <p:nvPicPr>
          <p:cNvPr id="4" name="Picture 3" descr="A cartoon character with thumbs up&#10;&#10;AI-generated content may be incorrect.">
            <a:extLst>
              <a:ext uri="{FF2B5EF4-FFF2-40B4-BE49-F238E27FC236}">
                <a16:creationId xmlns:a16="http://schemas.microsoft.com/office/drawing/2014/main" id="{19BC8003-C4C1-9E6D-6C20-07B097F089CC}"/>
              </a:ext>
            </a:extLst>
          </p:cNvPr>
          <p:cNvPicPr>
            <a:picLocks noChangeAspect="1"/>
          </p:cNvPicPr>
          <p:nvPr/>
        </p:nvPicPr>
        <p:blipFill>
          <a:blip r:embed="rId3"/>
          <a:stretch>
            <a:fillRect/>
          </a:stretch>
        </p:blipFill>
        <p:spPr>
          <a:xfrm>
            <a:off x="10146954" y="3872809"/>
            <a:ext cx="2047047" cy="2988642"/>
          </a:xfrm>
          <a:prstGeom prst="rect">
            <a:avLst/>
          </a:prstGeom>
        </p:spPr>
      </p:pic>
    </p:spTree>
    <p:extLst>
      <p:ext uri="{BB962C8B-B14F-4D97-AF65-F5344CB8AC3E}">
        <p14:creationId xmlns:p14="http://schemas.microsoft.com/office/powerpoint/2010/main" val="2853075239"/>
      </p:ext>
    </p:extLst>
  </p:cSld>
  <p:clrMapOvr>
    <a:masterClrMapping/>
  </p:clrMapOvr>
  <mc:AlternateContent xmlns:mc="http://schemas.openxmlformats.org/markup-compatibility/2006">
    <mc:Choice xmlns:p14="http://schemas.microsoft.com/office/powerpoint/2010/main" Requires="p14">
      <p:transition spd="slow" p14:dur="3900">
        <p14:glitter pattern="hexagon"/>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6C7CF-6FB2-5E21-F6FB-504F1AABD0BA}"/>
              </a:ext>
            </a:extLst>
          </p:cNvPr>
          <p:cNvSpPr>
            <a:spLocks noGrp="1"/>
          </p:cNvSpPr>
          <p:nvPr>
            <p:ph type="title"/>
          </p:nvPr>
        </p:nvSpPr>
        <p:spPr/>
        <p:txBody>
          <a:bodyPr/>
          <a:lstStyle/>
          <a:p>
            <a:r>
              <a:rPr lang="en-GB" u="sng"/>
              <a:t>One drive limitation </a:t>
            </a:r>
            <a:endParaRPr lang="en-US" u="sng"/>
          </a:p>
        </p:txBody>
      </p:sp>
      <p:sp>
        <p:nvSpPr>
          <p:cNvPr id="3" name="Content Placeholder 2">
            <a:extLst>
              <a:ext uri="{FF2B5EF4-FFF2-40B4-BE49-F238E27FC236}">
                <a16:creationId xmlns:a16="http://schemas.microsoft.com/office/drawing/2014/main" id="{BFE30ECA-3BDC-1F8F-0EBB-AE8665EBB67C}"/>
              </a:ext>
            </a:extLst>
          </p:cNvPr>
          <p:cNvSpPr>
            <a:spLocks noGrp="1"/>
          </p:cNvSpPr>
          <p:nvPr>
            <p:ph idx="1"/>
          </p:nvPr>
        </p:nvSpPr>
        <p:spPr>
          <a:xfrm>
            <a:off x="476251" y="1684339"/>
            <a:ext cx="8596668" cy="3880773"/>
          </a:xfrm>
        </p:spPr>
        <p:txBody>
          <a:bodyPr vert="horz" lIns="91440" tIns="45720" rIns="91440" bIns="45720" rtlCol="0" anchor="t">
            <a:noAutofit/>
          </a:bodyPr>
          <a:lstStyle/>
          <a:p>
            <a:pPr marL="0" indent="0">
              <a:lnSpc>
                <a:spcPct val="160000"/>
              </a:lnSpc>
              <a:buNone/>
            </a:pPr>
            <a:r>
              <a:rPr lang="en-US" sz="1400">
                <a:latin typeface="Arial"/>
                <a:cs typeface="Arial"/>
              </a:rPr>
              <a:t>Although one drive is amazing and can make the work easier for the person using it, the program does have its limitations for example;</a:t>
            </a:r>
          </a:p>
          <a:p>
            <a:pPr>
              <a:lnSpc>
                <a:spcPct val="160000"/>
              </a:lnSpc>
              <a:buAutoNum type="arabicPeriod"/>
            </a:pPr>
            <a:r>
              <a:rPr lang="en-US" sz="1400">
                <a:latin typeface="Arial"/>
                <a:cs typeface="Arial"/>
              </a:rPr>
              <a:t>Some special characters cannot be used in the files names or folders as It might prevent them from </a:t>
            </a:r>
            <a:r>
              <a:rPr lang="en-GB" sz="1400">
                <a:latin typeface="Arial"/>
                <a:cs typeface="Arial"/>
              </a:rPr>
              <a:t>syncing </a:t>
            </a:r>
            <a:r>
              <a:rPr lang="en-US" sz="1400">
                <a:latin typeface="Arial"/>
                <a:cs typeface="Arial"/>
              </a:rPr>
              <a:t>with the system or being uploaded. This can prevent important information from being  provided between the relevant parties or cause delays in a task/work being completed.</a:t>
            </a:r>
          </a:p>
          <a:p>
            <a:pPr>
              <a:lnSpc>
                <a:spcPct val="160000"/>
              </a:lnSpc>
              <a:buAutoNum type="arabicPeriod"/>
            </a:pPr>
            <a:r>
              <a:rPr lang="en-US" sz="1400">
                <a:latin typeface="Arial"/>
                <a:cs typeface="Arial"/>
              </a:rPr>
              <a:t>Files that have been saved to the computer can cause the copy from the cloud to be deleted, causing a loss in work that might have been done and therefore delaying the information or completely losing everything that the file was holding. </a:t>
            </a:r>
          </a:p>
          <a:p>
            <a:pPr>
              <a:lnSpc>
                <a:spcPct val="160000"/>
              </a:lnSpc>
              <a:buAutoNum type="arabicPeriod"/>
            </a:pPr>
            <a:r>
              <a:rPr lang="en-US" sz="1400">
                <a:latin typeface="Arial"/>
                <a:cs typeface="Arial"/>
              </a:rPr>
              <a:t>When a folder is being shared the limit of sub-folders is 50 thousand and this if reached can cause the folders to break or run a lot slower due to the shear amount of information the system has to process</a:t>
            </a:r>
            <a:r>
              <a:rPr lang="en-GB" sz="1400">
                <a:latin typeface="Arial"/>
                <a:cs typeface="Arial"/>
              </a:rPr>
              <a:t> t</a:t>
            </a:r>
            <a:r>
              <a:rPr lang="en-US" sz="1400">
                <a:latin typeface="Arial"/>
                <a:cs typeface="Arial"/>
              </a:rPr>
              <a:t>he recommended amount is 5 thousand as it will allow the one drive to run at optimal speed. </a:t>
            </a:r>
            <a:r>
              <a:rPr lang="en-US" sz="1500">
                <a:latin typeface="Arial"/>
                <a:cs typeface="Arial"/>
              </a:rPr>
              <a:t> </a:t>
            </a:r>
          </a:p>
        </p:txBody>
      </p:sp>
    </p:spTree>
    <p:extLst>
      <p:ext uri="{BB962C8B-B14F-4D97-AF65-F5344CB8AC3E}">
        <p14:creationId xmlns:p14="http://schemas.microsoft.com/office/powerpoint/2010/main" val="3172538151"/>
      </p:ext>
    </p:extLst>
  </p:cSld>
  <p:clrMapOvr>
    <a:masterClrMapping/>
  </p:clrMapOvr>
  <mc:AlternateContent xmlns:mc="http://schemas.openxmlformats.org/markup-compatibility/2006">
    <mc:Choice xmlns:p14="http://schemas.microsoft.com/office/powerpoint/2010/main" Requires="p14">
      <p:transition spd="slow" p14:dur="2500">
        <p:checker/>
      </p:transition>
    </mc:Choice>
    <mc:Fallback>
      <p:transition spd="slow">
        <p:checker/>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4BCE4F-C3C7-7340-7567-286F19767713}"/>
              </a:ext>
            </a:extLst>
          </p:cNvPr>
          <p:cNvSpPr>
            <a:spLocks noGrp="1"/>
          </p:cNvSpPr>
          <p:nvPr>
            <p:ph type="title"/>
          </p:nvPr>
        </p:nvSpPr>
        <p:spPr>
          <a:xfrm>
            <a:off x="2849562" y="609600"/>
            <a:ext cx="6424440" cy="1320800"/>
          </a:xfrm>
        </p:spPr>
        <p:txBody>
          <a:bodyPr>
            <a:normAutofit/>
          </a:bodyPr>
          <a:lstStyle/>
          <a:p>
            <a:pPr marR="73025" lvl="0">
              <a:lnSpc>
                <a:spcPct val="90000"/>
              </a:lnSpc>
              <a:tabLst>
                <a:tab pos="457200" algn="l"/>
              </a:tabLst>
            </a:pPr>
            <a:r>
              <a:rPr lang="en-GB" u="sng">
                <a:effectLst/>
                <a:latin typeface="Arial"/>
                <a:ea typeface="Arial" panose="020B0604020202020204" pitchFamily="34" charset="0"/>
                <a:cs typeface="Arial"/>
              </a:rPr>
              <a:t> </a:t>
            </a:r>
            <a:r>
              <a:rPr lang="en-GB" u="sng">
                <a:latin typeface="Arial"/>
                <a:ea typeface="Arial" panose="020B0604020202020204" pitchFamily="34" charset="0"/>
                <a:cs typeface="Arial"/>
              </a:rPr>
              <a:t>I</a:t>
            </a:r>
            <a:r>
              <a:rPr lang="en-GB" u="sng">
                <a:effectLst/>
                <a:latin typeface="Arial"/>
                <a:ea typeface="Arial" panose="020B0604020202020204" pitchFamily="34" charset="0"/>
                <a:cs typeface="Arial"/>
              </a:rPr>
              <a:t>mpact of limited digital skills PowerPoint </a:t>
            </a:r>
            <a:endParaRPr lang="en-US" u="sng">
              <a:latin typeface="Arial"/>
              <a:cs typeface="Arial"/>
            </a:endParaRPr>
          </a:p>
        </p:txBody>
      </p:sp>
      <p:pic>
        <p:nvPicPr>
          <p:cNvPr id="5" name="Picture 4" descr="Figures of houses in different position and sizes">
            <a:extLst>
              <a:ext uri="{FF2B5EF4-FFF2-40B4-BE49-F238E27FC236}">
                <a16:creationId xmlns:a16="http://schemas.microsoft.com/office/drawing/2014/main" id="{D57843A2-50D0-9E46-7DBC-3F8CB4998DF4}"/>
              </a:ext>
            </a:extLst>
          </p:cNvPr>
          <p:cNvPicPr>
            <a:picLocks noChangeAspect="1"/>
          </p:cNvPicPr>
          <p:nvPr/>
        </p:nvPicPr>
        <p:blipFill>
          <a:blip r:embed="rId2"/>
          <a:srcRect l="36303" r="43340" b="9095"/>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
        <p:nvSpPr>
          <p:cNvPr id="9" name="Isosceles Triangle 8">
            <a:extLst>
              <a:ext uri="{FF2B5EF4-FFF2-40B4-BE49-F238E27FC236}">
                <a16:creationId xmlns:a16="http://schemas.microsoft.com/office/drawing/2014/main" id="{EB6743CF-E74B-4A3C-A785-599069DB8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F2BD9A7E-FA62-4047-1918-5CFFFBD6C24F}"/>
              </a:ext>
            </a:extLst>
          </p:cNvPr>
          <p:cNvSpPr>
            <a:spLocks noGrp="1"/>
          </p:cNvSpPr>
          <p:nvPr>
            <p:ph idx="1"/>
          </p:nvPr>
        </p:nvSpPr>
        <p:spPr>
          <a:xfrm>
            <a:off x="2166003" y="1734766"/>
            <a:ext cx="7864395" cy="4614757"/>
          </a:xfrm>
        </p:spPr>
        <p:txBody>
          <a:bodyPr vert="horz" lIns="91440" tIns="45720" rIns="91440" bIns="45720" rtlCol="0" anchor="t">
            <a:normAutofit fontScale="92500" lnSpcReduction="20000"/>
          </a:bodyPr>
          <a:lstStyle/>
          <a:p>
            <a:pPr>
              <a:lnSpc>
                <a:spcPct val="150000"/>
              </a:lnSpc>
            </a:pPr>
            <a:r>
              <a:rPr lang="en-US">
                <a:latin typeface="Arial" panose="020B0604020202020204" pitchFamily="34" charset="0"/>
                <a:cs typeface="Arial" panose="020B0604020202020204" pitchFamily="34" charset="0"/>
              </a:rPr>
              <a:t>In a residential care home limited digital skills affect staff and residence as</a:t>
            </a:r>
            <a:r>
              <a:rPr lang="en-GB">
                <a:latin typeface="Arial" panose="020B0604020202020204" pitchFamily="34" charset="0"/>
                <a:cs typeface="Arial" panose="020B0604020202020204" pitchFamily="34" charset="0"/>
              </a:rPr>
              <a:t> they</a:t>
            </a:r>
            <a:r>
              <a:rPr lang="en-US">
                <a:latin typeface="Arial" panose="020B0604020202020204" pitchFamily="34" charset="0"/>
                <a:cs typeface="Arial" panose="020B0604020202020204" pitchFamily="34" charset="0"/>
              </a:rPr>
              <a:t> may not be able to </a:t>
            </a:r>
            <a:r>
              <a:rPr lang="en-GB">
                <a:latin typeface="Arial" panose="020B0604020202020204" pitchFamily="34" charset="0"/>
                <a:cs typeface="Arial" panose="020B0604020202020204" pitchFamily="34" charset="0"/>
              </a:rPr>
              <a:t>access</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files</a:t>
            </a:r>
            <a:r>
              <a:rPr lang="en-US">
                <a:latin typeface="Arial" panose="020B0604020202020204" pitchFamily="34" charset="0"/>
                <a:cs typeface="Arial" panose="020B0604020202020204" pitchFamily="34" charset="0"/>
              </a:rPr>
              <a:t> and information online and staff could struggle with </a:t>
            </a:r>
            <a:r>
              <a:rPr lang="en-GB">
                <a:latin typeface="Arial" panose="020B0604020202020204" pitchFamily="34" charset="0"/>
                <a:cs typeface="Arial" panose="020B0604020202020204" pitchFamily="34" charset="0"/>
              </a:rPr>
              <a:t>accessing care plan</a:t>
            </a:r>
            <a:r>
              <a:rPr lang="en-US">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rPr>
              <a:t>documents</a:t>
            </a:r>
            <a:r>
              <a:rPr lang="en-US">
                <a:latin typeface="Arial" panose="020B0604020202020204" pitchFamily="34" charset="0"/>
                <a:cs typeface="Arial" panose="020B0604020202020204" pitchFamily="34" charset="0"/>
              </a:rPr>
              <a:t> and health records online.</a:t>
            </a:r>
          </a:p>
          <a:p>
            <a:pPr>
              <a:lnSpc>
                <a:spcPct val="150000"/>
              </a:lnSpc>
            </a:pPr>
            <a:r>
              <a:rPr lang="en-US">
                <a:latin typeface="Arial" panose="020B0604020202020204" pitchFamily="34" charset="0"/>
                <a:cs typeface="Arial" panose="020B0604020202020204" pitchFamily="34" charset="0"/>
              </a:rPr>
              <a:t>Limited digital skills can affect many care settings as not many staff would have an idea of where to look for certain files and where they would be posted or which file they may be in</a:t>
            </a:r>
            <a:r>
              <a:rPr lang="en-GB">
                <a:latin typeface="Arial" panose="020B0604020202020204" pitchFamily="34" charset="0"/>
                <a:cs typeface="Arial" panose="020B0604020202020204" pitchFamily="34" charset="0"/>
              </a:rPr>
              <a:t> as many elderly staff struggle working on a computer as they may not understand modern technology or have not used it for many years</a:t>
            </a:r>
            <a:r>
              <a:rPr lang="en-US">
                <a:latin typeface="Arial" panose="020B0604020202020204" pitchFamily="34" charset="0"/>
                <a:cs typeface="Arial" panose="020B0604020202020204" pitchFamily="34" charset="0"/>
              </a:rPr>
              <a:t>. </a:t>
            </a:r>
            <a:r>
              <a:rPr lang="en-GB">
                <a:solidFill>
                  <a:srgbClr val="2C3E50"/>
                </a:solidFill>
                <a:latin typeface="Arial" panose="020B0604020202020204" pitchFamily="34" charset="0"/>
                <a:cs typeface="Arial" panose="020B0604020202020204" pitchFamily="34" charset="0"/>
              </a:rPr>
              <a:t>(www.theaccessgroup.com, n.d.)</a:t>
            </a:r>
          </a:p>
          <a:p>
            <a:pPr>
              <a:lnSpc>
                <a:spcPct val="150000"/>
              </a:lnSpc>
            </a:pPr>
            <a:r>
              <a:rPr lang="en-GB">
                <a:solidFill>
                  <a:srgbClr val="000000"/>
                </a:solidFill>
                <a:effectLst/>
                <a:latin typeface="Arial" panose="020B0604020202020204" pitchFamily="34" charset="0"/>
                <a:ea typeface="Times New Roman" panose="02020603050405020304" pitchFamily="18" charset="0"/>
                <a:cs typeface="Arial" panose="020B0604020202020204" pitchFamily="34" charset="0"/>
              </a:rPr>
              <a:t>PowerPoint is essential in the healthcare setting to teach staff how to enhance professional communication and clearly presenting medical information and visual charts and diagrams to help understand the idea of how to use digital documents and presentations. </a:t>
            </a:r>
            <a:r>
              <a:rPr lang="en-GB" b="0" i="0" u="none" strike="noStrike">
                <a:solidFill>
                  <a:srgbClr val="2C3E50"/>
                </a:solidFill>
                <a:effectLst/>
                <a:latin typeface="Roboto" panose="020F0502020204030204" pitchFamily="34" charset="0"/>
              </a:rPr>
              <a:t>(StudyCorgi.com, n.d.)</a:t>
            </a:r>
            <a:endParaRPr lang="en-GB">
              <a:latin typeface="Arial" panose="020B0604020202020204" pitchFamily="34" charset="0"/>
              <a:cs typeface="Arial" panose="020B0604020202020204" pitchFamily="34" charset="0"/>
            </a:endParaRPr>
          </a:p>
          <a:p>
            <a:pPr>
              <a:lnSpc>
                <a:spcPct val="150000"/>
              </a:lnSpc>
            </a:pPr>
            <a:endParaRPr lang="en-GB">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pPr>
              <a:lnSpc>
                <a:spcPct val="150000"/>
              </a:lnSpc>
            </a:pPr>
            <a:endParaRPr lang="en-GB" sz="2000">
              <a:solidFill>
                <a:srgbClr val="2C3E50"/>
              </a:solidFill>
              <a:latin typeface="Arial"/>
              <a:cs typeface="Arial"/>
            </a:endParaRPr>
          </a:p>
          <a:p>
            <a:endParaRPr lang="en-US">
              <a:latin typeface="Arial"/>
              <a:cs typeface="Arial"/>
            </a:endParaRPr>
          </a:p>
          <a:p>
            <a:endParaRPr lang="en-US">
              <a:cs typeface="Arial"/>
            </a:endParaRPr>
          </a:p>
          <a:p>
            <a:endParaRPr lang="en-US"/>
          </a:p>
        </p:txBody>
      </p:sp>
    </p:spTree>
    <p:extLst>
      <p:ext uri="{BB962C8B-B14F-4D97-AF65-F5344CB8AC3E}">
        <p14:creationId xmlns:p14="http://schemas.microsoft.com/office/powerpoint/2010/main" val="13470006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fallOver"/>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A9A43-B067-7F22-40E2-537411A82C35}"/>
              </a:ext>
            </a:extLst>
          </p:cNvPr>
          <p:cNvSpPr>
            <a:spLocks noGrp="1"/>
          </p:cNvSpPr>
          <p:nvPr>
            <p:ph type="title"/>
          </p:nvPr>
        </p:nvSpPr>
        <p:spPr>
          <a:xfrm>
            <a:off x="677334" y="270933"/>
            <a:ext cx="8596668" cy="1320800"/>
          </a:xfrm>
        </p:spPr>
        <p:txBody>
          <a:bodyPr>
            <a:normAutofit/>
          </a:bodyPr>
          <a:lstStyle/>
          <a:p>
            <a:br>
              <a:rPr lang="en-GB" sz="1600">
                <a:latin typeface="Arial" panose="020B0604020202020204" pitchFamily="34" charset="0"/>
                <a:ea typeface="Arial" panose="020B0604020202020204" pitchFamily="34" charset="0"/>
              </a:rPr>
            </a:br>
            <a:r>
              <a:rPr lang="en-GB" u="sng">
                <a:latin typeface="Arial" panose="020B0604020202020204" pitchFamily="34" charset="0"/>
                <a:ea typeface="Arial" panose="020B0604020202020204" pitchFamily="34" charset="0"/>
              </a:rPr>
              <a:t>I</a:t>
            </a:r>
            <a:r>
              <a:rPr lang="en-GB" u="sng">
                <a:effectLst/>
                <a:latin typeface="Arial"/>
                <a:ea typeface="Arial" panose="020B0604020202020204" pitchFamily="34" charset="0"/>
                <a:cs typeface="Arial"/>
              </a:rPr>
              <a:t>mpact of limited digital skills one drive </a:t>
            </a:r>
            <a:r>
              <a:rPr lang="en-GB" sz="1600" b="1">
                <a:effectLst/>
                <a:latin typeface="Arial"/>
                <a:ea typeface="Arial" panose="020B0604020202020204" pitchFamily="34" charset="0"/>
                <a:cs typeface="Arial"/>
              </a:rPr>
              <a:t> </a:t>
            </a:r>
            <a:endParaRPr lang="en-US" sz="1600"/>
          </a:p>
        </p:txBody>
      </p:sp>
      <p:sp>
        <p:nvSpPr>
          <p:cNvPr id="3" name="Content Placeholder 2">
            <a:extLst>
              <a:ext uri="{FF2B5EF4-FFF2-40B4-BE49-F238E27FC236}">
                <a16:creationId xmlns:a16="http://schemas.microsoft.com/office/drawing/2014/main" id="{2BCFF4E1-F5FE-5ACC-8C9E-1007A046D3FD}"/>
              </a:ext>
            </a:extLst>
          </p:cNvPr>
          <p:cNvSpPr>
            <a:spLocks noGrp="1"/>
          </p:cNvSpPr>
          <p:nvPr>
            <p:ph idx="1"/>
          </p:nvPr>
        </p:nvSpPr>
        <p:spPr>
          <a:xfrm>
            <a:off x="677334" y="1321931"/>
            <a:ext cx="8596668" cy="3880773"/>
          </a:xfrm>
        </p:spPr>
        <p:txBody>
          <a:bodyPr vert="horz" lIns="91440" tIns="45720" rIns="91440" bIns="45720" rtlCol="0" anchor="t">
            <a:noAutofit/>
          </a:bodyPr>
          <a:lstStyle/>
          <a:p>
            <a:pPr>
              <a:lnSpc>
                <a:spcPct val="150000"/>
              </a:lnSpc>
            </a:pPr>
            <a:r>
              <a:rPr lang="en-US" sz="1600" baseline="30000">
                <a:latin typeface="Arial"/>
                <a:cs typeface="Arial"/>
              </a:rPr>
              <a:t>The  impact of digital literacy can be huge and affect many including the care home residents as not being digitally literate can cause a lot of issues for example delays in treatment and care of resident. </a:t>
            </a:r>
            <a:endParaRPr lang="en-US" sz="1600">
              <a:latin typeface="Arial"/>
              <a:cs typeface="Arial"/>
            </a:endParaRPr>
          </a:p>
          <a:p>
            <a:pPr>
              <a:lnSpc>
                <a:spcPct val="150000"/>
              </a:lnSpc>
            </a:pPr>
            <a:r>
              <a:rPr lang="en-US" sz="1600" baseline="30000">
                <a:latin typeface="Arial"/>
                <a:cs typeface="Arial"/>
              </a:rPr>
              <a:t>Communication between staff can be hard as a lot of it happens through email, zoom and many others that allow a quick and easy chat if not able to have one in person. One example could be when covid struck and a lot of doctor visits had to happen over the phone, meaning if a person living in the care home or staff that work there are not able to use a phone or a pc it can hinder team work as well as cause legal, financial or reputational impact. </a:t>
            </a:r>
            <a:endParaRPr lang="en-US" sz="1600">
              <a:latin typeface="Arial"/>
              <a:cs typeface="Arial"/>
            </a:endParaRPr>
          </a:p>
          <a:p>
            <a:pPr>
              <a:lnSpc>
                <a:spcPct val="150000"/>
              </a:lnSpc>
            </a:pPr>
            <a:r>
              <a:rPr lang="en-US" sz="1600" baseline="30000">
                <a:latin typeface="Arial"/>
                <a:cs typeface="Arial"/>
              </a:rPr>
              <a:t>There is many negative implications that come from bad digital literacy for example errors could occur due to confusion as staff are not able to access medical records or could cause damage to health as they cannot access the patients records on time, an example of that is a patient who needs a dose of insulin every few hours but due to the staff member not being able to access the records they were late and caused the resident to have an </a:t>
            </a:r>
            <a:r>
              <a:rPr lang="en-US" sz="1600" baseline="30000" err="1">
                <a:latin typeface="Arial"/>
                <a:cs typeface="Arial"/>
              </a:rPr>
              <a:t>behaviour's</a:t>
            </a:r>
            <a:r>
              <a:rPr lang="en-US" sz="1600" baseline="30000">
                <a:latin typeface="Arial"/>
                <a:cs typeface="Arial"/>
              </a:rPr>
              <a:t>.  </a:t>
            </a:r>
            <a:endParaRPr lang="en-US" sz="1600">
              <a:latin typeface="Arial"/>
              <a:cs typeface="Arial"/>
            </a:endParaRPr>
          </a:p>
          <a:p>
            <a:pPr>
              <a:lnSpc>
                <a:spcPct val="150000"/>
              </a:lnSpc>
            </a:pPr>
            <a:r>
              <a:rPr lang="en-US" sz="1600" baseline="30000">
                <a:latin typeface="Arial"/>
                <a:cs typeface="Arial"/>
              </a:rPr>
              <a:t>One more example could be the staff may not be able to assist the residence as they could have planned something but having bad digital skills can prevent them from being able to see their loved ones as they would of emailed to cancellations a visit but staff are still not able to access  here emails online so in return it can cause depression and anxiety as prolonged loneliness for the resident.</a:t>
            </a:r>
            <a:endParaRPr lang="en-US" sz="1600">
              <a:latin typeface="Arial"/>
              <a:cs typeface="Arial"/>
            </a:endParaRPr>
          </a:p>
          <a:p>
            <a:endParaRPr lang="en-US" sz="1200">
              <a:latin typeface="Aptos"/>
            </a:endParaRPr>
          </a:p>
          <a:p>
            <a:endParaRPr lang="en-US" sz="2000"/>
          </a:p>
        </p:txBody>
      </p:sp>
    </p:spTree>
    <p:extLst>
      <p:ext uri="{BB962C8B-B14F-4D97-AF65-F5344CB8AC3E}">
        <p14:creationId xmlns:p14="http://schemas.microsoft.com/office/powerpoint/2010/main" val="1772361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3"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
                                        <p:tgtEl>
                                          <p:spTgt spid="3">
                                            <p:txEl>
                                              <p:pRg st="0" end="0"/>
                                            </p:txEl>
                                          </p:spTgt>
                                        </p:tgtEl>
                                      </p:cBhvr>
                                    </p:animEffect>
                                    <p:anim calcmode="lin" valueType="num">
                                      <p:cBhvr>
                                        <p:cTn id="8" dur="4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400" fill="hold"/>
                                        <p:tgtEl>
                                          <p:spTgt spid="3">
                                            <p:txEl>
                                              <p:pRg st="0" end="0"/>
                                            </p:txEl>
                                          </p:spTgt>
                                        </p:tgtEl>
                                        <p:attrNameLst>
                                          <p:attrName>ppt_y</p:attrName>
                                        </p:attrNameLst>
                                      </p:cBhvr>
                                      <p:tavLst>
                                        <p:tav tm="0">
                                          <p:val>
                                            <p:strVal val="#ppt_y+0.31"/>
                                          </p:val>
                                        </p:tav>
                                        <p:tav tm="100000">
                                          <p:val>
                                            <p:strVal val="#ppt_y+0.31"/>
                                          </p:val>
                                        </p:tav>
                                      </p:tavLst>
                                    </p:anim>
                                    <p:anim calcmode="lin" valueType="num">
                                      <p:cBhvr>
                                        <p:cTn id="10" dur="600" decel="50000" fill="hold">
                                          <p:stCondLst>
                                            <p:cond delay="400"/>
                                          </p:stCondLst>
                                        </p:cTn>
                                        <p:tgtEl>
                                          <p:spTgt spid="3">
                                            <p:txEl>
                                              <p:pRg st="0" end="0"/>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11" dur="600" decel="50000" fill="hold">
                                          <p:stCondLst>
                                            <p:cond delay="400"/>
                                          </p:stCondLst>
                                        </p:cTn>
                                        <p:tgtEl>
                                          <p:spTgt spid="3">
                                            <p:txEl>
                                              <p:pRg st="0" end="0"/>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12" fill="hold">
                      <p:stCondLst>
                        <p:cond delay="indefinite"/>
                      </p:stCondLst>
                      <p:childTnLst>
                        <p:par>
                          <p:cTn id="13" fill="hold">
                            <p:stCondLst>
                              <p:cond delay="0"/>
                            </p:stCondLst>
                            <p:childTnLst>
                              <p:par>
                                <p:cTn id="14" presetID="43" presetClass="entr" presetSubtype="0" fill="hold" grpId="0" nodeType="clickEffect">
                                  <p:stCondLst>
                                    <p:cond delay="0"/>
                                  </p:stCondLst>
                                  <p:childTnLst>
                                    <p:set>
                                      <p:cBhvr>
                                        <p:cTn id="15" dur="1" fill="hold">
                                          <p:stCondLst>
                                            <p:cond delay="0"/>
                                          </p:stCondLst>
                                        </p:cTn>
                                        <p:tgtEl>
                                          <p:spTgt spid="3">
                                            <p:txEl>
                                              <p:pRg st="1" end="1"/>
                                            </p:txEl>
                                          </p:spTgt>
                                        </p:tgtEl>
                                        <p:attrNameLst>
                                          <p:attrName>style.visibility</p:attrName>
                                        </p:attrNameLst>
                                      </p:cBhvr>
                                      <p:to>
                                        <p:strVal val="visible"/>
                                      </p:to>
                                    </p:set>
                                    <p:animEffect transition="in" filter="fade">
                                      <p:cBhvr>
                                        <p:cTn id="16" dur="100"/>
                                        <p:tgtEl>
                                          <p:spTgt spid="3">
                                            <p:txEl>
                                              <p:pRg st="1" end="1"/>
                                            </p:txEl>
                                          </p:spTgt>
                                        </p:tgtEl>
                                      </p:cBhvr>
                                    </p:animEffect>
                                    <p:anim calcmode="lin" valueType="num">
                                      <p:cBhvr>
                                        <p:cTn id="17" dur="4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8" dur="400" fill="hold"/>
                                        <p:tgtEl>
                                          <p:spTgt spid="3">
                                            <p:txEl>
                                              <p:pRg st="1" end="1"/>
                                            </p:txEl>
                                          </p:spTgt>
                                        </p:tgtEl>
                                        <p:attrNameLst>
                                          <p:attrName>ppt_y</p:attrName>
                                        </p:attrNameLst>
                                      </p:cBhvr>
                                      <p:tavLst>
                                        <p:tav tm="0">
                                          <p:val>
                                            <p:strVal val="#ppt_y+0.31"/>
                                          </p:val>
                                        </p:tav>
                                        <p:tav tm="100000">
                                          <p:val>
                                            <p:strVal val="#ppt_y+0.31"/>
                                          </p:val>
                                        </p:tav>
                                      </p:tavLst>
                                    </p:anim>
                                    <p:anim calcmode="lin" valueType="num">
                                      <p:cBhvr>
                                        <p:cTn id="19" dur="600" decel="50000" fill="hold">
                                          <p:stCondLst>
                                            <p:cond delay="400"/>
                                          </p:stCondLst>
                                        </p:cTn>
                                        <p:tgtEl>
                                          <p:spTgt spid="3">
                                            <p:txEl>
                                              <p:pRg st="1" end="1"/>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0" dur="600" decel="50000" fill="hold">
                                          <p:stCondLst>
                                            <p:cond delay="400"/>
                                          </p:stCondLst>
                                        </p:cTn>
                                        <p:tgtEl>
                                          <p:spTgt spid="3">
                                            <p:txEl>
                                              <p:pRg st="1" end="1"/>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3"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
                                        <p:tgtEl>
                                          <p:spTgt spid="3">
                                            <p:txEl>
                                              <p:pRg st="2" end="2"/>
                                            </p:txEl>
                                          </p:spTgt>
                                        </p:tgtEl>
                                      </p:cBhvr>
                                    </p:animEffect>
                                    <p:anim calcmode="lin" valueType="num">
                                      <p:cBhvr>
                                        <p:cTn id="26" dur="4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400" fill="hold"/>
                                        <p:tgtEl>
                                          <p:spTgt spid="3">
                                            <p:txEl>
                                              <p:pRg st="2" end="2"/>
                                            </p:txEl>
                                          </p:spTgt>
                                        </p:tgtEl>
                                        <p:attrNameLst>
                                          <p:attrName>ppt_y</p:attrName>
                                        </p:attrNameLst>
                                      </p:cBhvr>
                                      <p:tavLst>
                                        <p:tav tm="0">
                                          <p:val>
                                            <p:strVal val="#ppt_y+0.31"/>
                                          </p:val>
                                        </p:tav>
                                        <p:tav tm="100000">
                                          <p:val>
                                            <p:strVal val="#ppt_y+0.31"/>
                                          </p:val>
                                        </p:tav>
                                      </p:tavLst>
                                    </p:anim>
                                    <p:anim calcmode="lin" valueType="num">
                                      <p:cBhvr>
                                        <p:cTn id="28" dur="600" decel="50000" fill="hold">
                                          <p:stCondLst>
                                            <p:cond delay="400"/>
                                          </p:stCondLst>
                                        </p:cTn>
                                        <p:tgtEl>
                                          <p:spTgt spid="3">
                                            <p:txEl>
                                              <p:pRg st="2" end="2"/>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29" dur="600" decel="50000" fill="hold">
                                          <p:stCondLst>
                                            <p:cond delay="400"/>
                                          </p:stCondLst>
                                        </p:cTn>
                                        <p:tgtEl>
                                          <p:spTgt spid="3">
                                            <p:txEl>
                                              <p:pRg st="2" end="2"/>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3" presetClass="entr" presetSubtype="0"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fade">
                                      <p:cBhvr>
                                        <p:cTn id="34" dur="100"/>
                                        <p:tgtEl>
                                          <p:spTgt spid="3">
                                            <p:txEl>
                                              <p:pRg st="3" end="3"/>
                                            </p:txEl>
                                          </p:spTgt>
                                        </p:tgtEl>
                                      </p:cBhvr>
                                    </p:animEffect>
                                    <p:anim calcmode="lin" valueType="num">
                                      <p:cBhvr>
                                        <p:cTn id="35" dur="4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6" dur="400" fill="hold"/>
                                        <p:tgtEl>
                                          <p:spTgt spid="3">
                                            <p:txEl>
                                              <p:pRg st="3" end="3"/>
                                            </p:txEl>
                                          </p:spTgt>
                                        </p:tgtEl>
                                        <p:attrNameLst>
                                          <p:attrName>ppt_y</p:attrName>
                                        </p:attrNameLst>
                                      </p:cBhvr>
                                      <p:tavLst>
                                        <p:tav tm="0">
                                          <p:val>
                                            <p:strVal val="#ppt_y+0.31"/>
                                          </p:val>
                                        </p:tav>
                                        <p:tav tm="100000">
                                          <p:val>
                                            <p:strVal val="#ppt_y+0.31"/>
                                          </p:val>
                                        </p:tav>
                                      </p:tavLst>
                                    </p:anim>
                                    <p:anim calcmode="lin" valueType="num">
                                      <p:cBhvr>
                                        <p:cTn id="37" dur="600" decel="50000" fill="hold">
                                          <p:stCondLst>
                                            <p:cond delay="400"/>
                                          </p:stCondLst>
                                        </p:cTn>
                                        <p:tgtEl>
                                          <p:spTgt spid="3">
                                            <p:txEl>
                                              <p:pRg st="3" end="3"/>
                                            </p:txEl>
                                          </p:spTgt>
                                        </p:tgtEl>
                                        <p:attrNameLst>
                                          <p:attrName>ppt_x</p:attrName>
                                        </p:attrNameLst>
                                      </p:cBhvr>
                                      <p:tavLst>
                                        <p:tav tm="0">
                                          <p:val>
                                            <p:strVal val="#ppt_x"/>
                                          </p:val>
                                        </p:tav>
                                        <p:tav tm="5000">
                                          <p:val>
                                            <p:strVal val="#ppt_x+0.0242"/>
                                          </p:val>
                                        </p:tav>
                                        <p:tav tm="10000">
                                          <p:val>
                                            <p:strVal val="#ppt_x+0.0479"/>
                                          </p:val>
                                        </p:tav>
                                        <p:tav tm="15000">
                                          <p:val>
                                            <p:strVal val="#ppt_x+0.0704"/>
                                          </p:val>
                                        </p:tav>
                                        <p:tav tm="20000">
                                          <p:val>
                                            <p:strVal val="#ppt_x+0.0911"/>
                                          </p:val>
                                        </p:tav>
                                        <p:tav tm="25000">
                                          <p:val>
                                            <p:strVal val="#ppt_x+0.1096"/>
                                          </p:val>
                                        </p:tav>
                                        <p:tav tm="30000">
                                          <p:val>
                                            <p:strVal val="#ppt_x+0.1254"/>
                                          </p:val>
                                        </p:tav>
                                        <p:tav tm="35000">
                                          <p:val>
                                            <p:strVal val="#ppt_x+0.1381"/>
                                          </p:val>
                                        </p:tav>
                                        <p:tav tm="40000">
                                          <p:val>
                                            <p:strVal val="#ppt_x+0.1474"/>
                                          </p:val>
                                        </p:tav>
                                        <p:tav tm="45000">
                                          <p:val>
                                            <p:strVal val="#ppt_x+0.1531"/>
                                          </p:val>
                                        </p:tav>
                                        <p:tav tm="50000">
                                          <p:val>
                                            <p:strVal val="#ppt_x+0.1550"/>
                                          </p:val>
                                        </p:tav>
                                        <p:tav tm="55000">
                                          <p:val>
                                            <p:strVal val="#ppt_x+0.1531"/>
                                          </p:val>
                                        </p:tav>
                                        <p:tav tm="60000">
                                          <p:val>
                                            <p:strVal val="#ppt_x+0.1474"/>
                                          </p:val>
                                        </p:tav>
                                        <p:tav tm="65000">
                                          <p:val>
                                            <p:strVal val="#ppt_x+0.1381"/>
                                          </p:val>
                                        </p:tav>
                                        <p:tav tm="70000">
                                          <p:val>
                                            <p:strVal val="#ppt_x+0.1254"/>
                                          </p:val>
                                        </p:tav>
                                        <p:tav tm="75000">
                                          <p:val>
                                            <p:strVal val="#ppt_x+0.1096"/>
                                          </p:val>
                                        </p:tav>
                                        <p:tav tm="80000">
                                          <p:val>
                                            <p:strVal val="#ppt_x+0.0911"/>
                                          </p:val>
                                        </p:tav>
                                        <p:tav tm="85000">
                                          <p:val>
                                            <p:strVal val="#ppt_x+0.0704"/>
                                          </p:val>
                                        </p:tav>
                                        <p:tav tm="90000">
                                          <p:val>
                                            <p:strVal val="#ppt_x+0.0479"/>
                                          </p:val>
                                        </p:tav>
                                        <p:tav tm="95000">
                                          <p:val>
                                            <p:strVal val="#ppt_x+0.0242"/>
                                          </p:val>
                                        </p:tav>
                                        <p:tav tm="100000">
                                          <p:val>
                                            <p:strVal val="#ppt_x"/>
                                          </p:val>
                                        </p:tav>
                                      </p:tavLst>
                                    </p:anim>
                                    <p:anim calcmode="lin" valueType="num">
                                      <p:cBhvr>
                                        <p:cTn id="38" dur="600" decel="50000" fill="hold">
                                          <p:stCondLst>
                                            <p:cond delay="400"/>
                                          </p:stCondLst>
                                        </p:cTn>
                                        <p:tgtEl>
                                          <p:spTgt spid="3">
                                            <p:txEl>
                                              <p:pRg st="3" end="3"/>
                                            </p:txEl>
                                          </p:spTgt>
                                        </p:tgtEl>
                                        <p:attrNameLst>
                                          <p:attrName>ppt_y</p:attrName>
                                        </p:attrNameLst>
                                      </p:cBhvr>
                                      <p:tavLst>
                                        <p:tav tm="0">
                                          <p:val>
                                            <p:strVal val="#ppt_y+0.31"/>
                                          </p:val>
                                        </p:tav>
                                        <p:tav tm="5000">
                                          <p:val>
                                            <p:strVal val="#ppt_y+0.308"/>
                                          </p:val>
                                        </p:tav>
                                        <p:tav tm="10000">
                                          <p:val>
                                            <p:strVal val="#ppt_y+0.3024"/>
                                          </p:val>
                                        </p:tav>
                                        <p:tav tm="15000">
                                          <p:val>
                                            <p:strVal val="#ppt_y+0.2931"/>
                                          </p:val>
                                        </p:tav>
                                        <p:tav tm="20000">
                                          <p:val>
                                            <p:strVal val="#ppt_y+0.2804"/>
                                          </p:val>
                                        </p:tav>
                                        <p:tav tm="25000">
                                          <p:val>
                                            <p:strVal val="#ppt_y+0.2646"/>
                                          </p:val>
                                        </p:tav>
                                        <p:tav tm="30000">
                                          <p:val>
                                            <p:strVal val="#ppt_y+0.2461"/>
                                          </p:val>
                                        </p:tav>
                                        <p:tav tm="35000">
                                          <p:val>
                                            <p:strVal val="#ppt_y+0.2253"/>
                                          </p:val>
                                        </p:tav>
                                        <p:tav tm="40000">
                                          <p:val>
                                            <p:strVal val="#ppt_y+0.2029"/>
                                          </p:val>
                                        </p:tav>
                                        <p:tav tm="45000">
                                          <p:val>
                                            <p:strVal val="#ppt_y+0.1792"/>
                                          </p:val>
                                        </p:tav>
                                        <p:tav tm="50000">
                                          <p:val>
                                            <p:strVal val="#ppt_y+0.155"/>
                                          </p:val>
                                        </p:tav>
                                        <p:tav tm="55000">
                                          <p:val>
                                            <p:strVal val="#ppt_y+0.1307"/>
                                          </p:val>
                                        </p:tav>
                                        <p:tav tm="60000">
                                          <p:val>
                                            <p:strVal val="#ppt_y+0.1071"/>
                                          </p:val>
                                        </p:tav>
                                        <p:tav tm="65000">
                                          <p:val>
                                            <p:strVal val="#ppt_y+0.0846"/>
                                          </p:val>
                                        </p:tav>
                                        <p:tav tm="70000">
                                          <p:val>
                                            <p:strVal val="#ppt_y+0.0639"/>
                                          </p:val>
                                        </p:tav>
                                        <p:tav tm="75000">
                                          <p:val>
                                            <p:strVal val="#ppt_y+0.0454"/>
                                          </p:val>
                                        </p:tav>
                                        <p:tav tm="80000">
                                          <p:val>
                                            <p:strVal val="#ppt_y+0.0296"/>
                                          </p:val>
                                        </p:tav>
                                        <p:tav tm="85000">
                                          <p:val>
                                            <p:strVal val="#ppt_y+0.0169"/>
                                          </p:val>
                                        </p:tav>
                                        <p:tav tm="90000">
                                          <p:val>
                                            <p:strVal val="#ppt_y+0.0076"/>
                                          </p:val>
                                        </p:tav>
                                        <p:tav tm="95000">
                                          <p:val>
                                            <p:strVal val="#ppt_y+0.0019"/>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D0C6F5-85B6-B36B-4998-B07BAE8A83FE}"/>
              </a:ext>
            </a:extLst>
          </p:cNvPr>
          <p:cNvSpPr>
            <a:spLocks noGrp="1"/>
          </p:cNvSpPr>
          <p:nvPr>
            <p:ph type="title"/>
          </p:nvPr>
        </p:nvSpPr>
        <p:spPr>
          <a:xfrm>
            <a:off x="1301752" y="249767"/>
            <a:ext cx="8596668" cy="1320800"/>
          </a:xfrm>
        </p:spPr>
        <p:txBody>
          <a:bodyPr>
            <a:normAutofit/>
          </a:bodyPr>
          <a:lstStyle/>
          <a:p>
            <a:pPr>
              <a:lnSpc>
                <a:spcPct val="90000"/>
              </a:lnSpc>
            </a:pPr>
            <a:r>
              <a:rPr lang="en-GB" u="sng">
                <a:latin typeface="Arial" panose="020B0604020202020204" pitchFamily="34" charset="0"/>
                <a:ea typeface="Arial" panose="020B0604020202020204" pitchFamily="34" charset="0"/>
              </a:rPr>
              <a:t>C</a:t>
            </a:r>
            <a:r>
              <a:rPr lang="en-GB" u="sng">
                <a:effectLst/>
                <a:latin typeface="Arial" panose="020B0604020202020204" pitchFamily="34" charset="0"/>
                <a:ea typeface="Arial" panose="020B0604020202020204" pitchFamily="34" charset="0"/>
              </a:rPr>
              <a:t>hecklist for digital safety practices in Sunrise residential care home.</a:t>
            </a:r>
            <a:r>
              <a:rPr lang="en-GB" u="sng">
                <a:effectLst/>
              </a:rPr>
              <a:t> </a:t>
            </a:r>
            <a:endParaRPr lang="en-US" u="sng"/>
          </a:p>
        </p:txBody>
      </p:sp>
      <p:sp>
        <p:nvSpPr>
          <p:cNvPr id="17" name="Isosceles Triangle 16">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291D6AC-0C9F-8D81-6592-D255C013F380}"/>
              </a:ext>
            </a:extLst>
          </p:cNvPr>
          <p:cNvSpPr>
            <a:spLocks noGrp="1"/>
          </p:cNvSpPr>
          <p:nvPr>
            <p:ph idx="1"/>
          </p:nvPr>
        </p:nvSpPr>
        <p:spPr>
          <a:xfrm>
            <a:off x="630879" y="1368315"/>
            <a:ext cx="11112388" cy="3880773"/>
          </a:xfrm>
        </p:spPr>
        <p:txBody>
          <a:bodyPr vert="horz" lIns="91440" tIns="45720" rIns="91440" bIns="45720" rtlCol="0" anchor="t">
            <a:noAutofit/>
          </a:bodyPr>
          <a:lstStyle/>
          <a:p>
            <a:pPr marL="0" indent="0">
              <a:buNone/>
            </a:pPr>
            <a:r>
              <a:rPr lang="en-US" sz="1600">
                <a:solidFill>
                  <a:srgbClr val="4A4A4A"/>
                </a:solidFill>
                <a:latin typeface="Arial"/>
                <a:ea typeface="Open Sans"/>
                <a:cs typeface="Arial"/>
              </a:rPr>
              <a:t>Your employees have a responsibility to help keep your business secure. Make sure that they understand their role and any relevant policies and procedures and provide them with regular cyber security awareness and training.</a:t>
            </a:r>
            <a:endParaRPr lang="en-US" sz="1600">
              <a:solidFill>
                <a:srgbClr val="404040"/>
              </a:solidFill>
              <a:latin typeface="Arial"/>
              <a:ea typeface="Open Sans"/>
              <a:cs typeface="Arial"/>
            </a:endParaRPr>
          </a:p>
          <a:p>
            <a:pPr>
              <a:buNone/>
            </a:pPr>
            <a:r>
              <a:rPr lang="en-US" sz="1600">
                <a:solidFill>
                  <a:srgbClr val="4A4A4A"/>
                </a:solidFill>
                <a:latin typeface="Arial"/>
                <a:ea typeface="Open Sans"/>
                <a:cs typeface="Arial"/>
              </a:rPr>
              <a:t>Physical or mental health problems and details</a:t>
            </a:r>
            <a:endParaRPr lang="en-US" sz="1600">
              <a:latin typeface="Arial"/>
              <a:cs typeface="Arial"/>
            </a:endParaRPr>
          </a:p>
          <a:p>
            <a:pPr>
              <a:buNone/>
            </a:pPr>
            <a:r>
              <a:rPr lang="en-US" sz="1600">
                <a:solidFill>
                  <a:srgbClr val="4A4A4A"/>
                </a:solidFill>
                <a:latin typeface="Arial"/>
                <a:ea typeface="Open Sans"/>
                <a:cs typeface="Arial"/>
              </a:rPr>
              <a:t>Ethnic or racial origin</a:t>
            </a:r>
            <a:endParaRPr lang="en-US" sz="1600">
              <a:latin typeface="Arial"/>
              <a:cs typeface="Arial"/>
            </a:endParaRPr>
          </a:p>
          <a:p>
            <a:pPr>
              <a:buNone/>
            </a:pPr>
            <a:r>
              <a:rPr lang="en-US" sz="1600">
                <a:solidFill>
                  <a:srgbClr val="4A4A4A"/>
                </a:solidFill>
                <a:latin typeface="Arial"/>
                <a:ea typeface="Open Sans"/>
                <a:cs typeface="Arial"/>
              </a:rPr>
              <a:t>Age and date of birth</a:t>
            </a:r>
            <a:endParaRPr lang="en-US" sz="1600">
              <a:latin typeface="Arial"/>
              <a:cs typeface="Arial"/>
            </a:endParaRPr>
          </a:p>
          <a:p>
            <a:pPr>
              <a:buNone/>
            </a:pPr>
            <a:r>
              <a:rPr lang="en-US" sz="1600">
                <a:solidFill>
                  <a:srgbClr val="4A4A4A"/>
                </a:solidFill>
                <a:latin typeface="Arial"/>
                <a:ea typeface="Open Sans"/>
                <a:cs typeface="Arial"/>
              </a:rPr>
              <a:t>Religious or other similar beliefs</a:t>
            </a:r>
            <a:endParaRPr lang="en-US" sz="1600">
              <a:latin typeface="Arial"/>
              <a:cs typeface="Arial"/>
            </a:endParaRPr>
          </a:p>
          <a:p>
            <a:pPr>
              <a:buNone/>
            </a:pPr>
            <a:r>
              <a:rPr lang="en-US" sz="1600">
                <a:solidFill>
                  <a:srgbClr val="4A4A4A"/>
                </a:solidFill>
                <a:latin typeface="Arial"/>
                <a:ea typeface="Open Sans"/>
                <a:cs typeface="Arial"/>
              </a:rPr>
              <a:t>Communications with other agencies and professionals, for example the care quality commission.</a:t>
            </a:r>
            <a:endParaRPr lang="en-US" sz="1600">
              <a:latin typeface="Arial"/>
              <a:cs typeface="Arial"/>
            </a:endParaRPr>
          </a:p>
          <a:p>
            <a:pPr>
              <a:buNone/>
            </a:pPr>
            <a:r>
              <a:rPr lang="en-US" sz="1600">
                <a:solidFill>
                  <a:srgbClr val="4A4A4A"/>
                </a:solidFill>
                <a:latin typeface="Arial"/>
                <a:ea typeface="Open Sans"/>
                <a:cs typeface="Arial"/>
              </a:rPr>
              <a:t>Information that is held in confidence is when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that may help to </a:t>
            </a:r>
            <a:r>
              <a:rPr lang="en-US" sz="1600" err="1">
                <a:solidFill>
                  <a:srgbClr val="4A4A4A"/>
                </a:solidFill>
                <a:latin typeface="Arial"/>
                <a:ea typeface="Open Sans"/>
                <a:cs typeface="Arial"/>
              </a:rPr>
              <a:t>indentify</a:t>
            </a:r>
            <a:r>
              <a:rPr lang="en-US" sz="1600">
                <a:solidFill>
                  <a:srgbClr val="4A4A4A"/>
                </a:solidFill>
                <a:latin typeface="Arial"/>
                <a:ea typeface="Open Sans"/>
                <a:cs typeface="Arial"/>
              </a:rPr>
              <a:t> a person and is kept in confidence</a:t>
            </a:r>
            <a:endParaRPr lang="en-US" sz="1600">
              <a:latin typeface="Arial"/>
              <a:cs typeface="Arial"/>
            </a:endParaRPr>
          </a:p>
          <a:p>
            <a:pPr>
              <a:buNone/>
            </a:pPr>
            <a:r>
              <a:rPr lang="en-US" sz="1600">
                <a:solidFill>
                  <a:srgbClr val="4A4A4A"/>
                </a:solidFill>
                <a:latin typeface="Arial"/>
                <a:ea typeface="Open Sans"/>
                <a:cs typeface="Arial"/>
              </a:rPr>
              <a:t>Capturing important information or otherwise it might be lost</a:t>
            </a:r>
            <a:endParaRPr lang="en-US" sz="1600">
              <a:latin typeface="Arial"/>
              <a:cs typeface="Arial"/>
            </a:endParaRPr>
          </a:p>
          <a:p>
            <a:pPr>
              <a:buNone/>
            </a:pPr>
            <a:r>
              <a:rPr lang="en-US" sz="1600">
                <a:solidFill>
                  <a:srgbClr val="4A4A4A"/>
                </a:solidFill>
                <a:latin typeface="Arial"/>
                <a:ea typeface="Open Sans"/>
                <a:cs typeface="Arial"/>
              </a:rPr>
              <a:t>Contributing to positive outcomes for the people receiving the service</a:t>
            </a:r>
            <a:endParaRPr lang="en-US" sz="1600">
              <a:latin typeface="Arial"/>
              <a:cs typeface="Arial"/>
            </a:endParaRPr>
          </a:p>
          <a:p>
            <a:pPr>
              <a:buNone/>
            </a:pPr>
            <a:r>
              <a:rPr lang="en-US" sz="1600">
                <a:solidFill>
                  <a:srgbClr val="4A4A4A"/>
                </a:solidFill>
                <a:latin typeface="Arial"/>
                <a:ea typeface="Open Sans"/>
                <a:cs typeface="Arial"/>
              </a:rPr>
              <a:t>Providing evidence of compliance to care quality commission</a:t>
            </a:r>
          </a:p>
          <a:p>
            <a:pPr>
              <a:buNone/>
            </a:pPr>
            <a:r>
              <a:rPr lang="en-US" sz="1600">
                <a:solidFill>
                  <a:srgbClr val="4A4A4A"/>
                </a:solidFill>
                <a:latin typeface="Arial"/>
                <a:ea typeface="Open Sans"/>
                <a:cs typeface="Arial"/>
              </a:rPr>
              <a:t>Showing how decisions are made</a:t>
            </a:r>
            <a:endParaRPr lang="en-US" sz="1600">
              <a:latin typeface="Arial"/>
              <a:cs typeface="Arial"/>
            </a:endParaRPr>
          </a:p>
          <a:p>
            <a:pPr>
              <a:buNone/>
            </a:pPr>
            <a:r>
              <a:rPr lang="en-US" sz="1600">
                <a:solidFill>
                  <a:srgbClr val="4A4A4A"/>
                </a:solidFill>
                <a:latin typeface="Arial"/>
                <a:ea typeface="Open Sans"/>
                <a:cs typeface="Arial"/>
              </a:rPr>
              <a:t>Staff records of employment</a:t>
            </a:r>
            <a:endParaRPr lang="en-US" sz="1600">
              <a:latin typeface="Arial"/>
              <a:cs typeface="Arial"/>
            </a:endParaRPr>
          </a:p>
          <a:p>
            <a:pPr>
              <a:buNone/>
            </a:pPr>
            <a:r>
              <a:rPr lang="en-US" sz="1600">
                <a:solidFill>
                  <a:srgbClr val="4A4A4A"/>
                </a:solidFill>
                <a:latin typeface="Arial"/>
                <a:ea typeface="Open Sans"/>
                <a:cs typeface="Arial"/>
              </a:rPr>
              <a:t>When you are handing information to a care setting you must at all times respect people's right to confidentiality.</a:t>
            </a:r>
            <a:endParaRPr lang="en-US" sz="1600">
              <a:latin typeface="Arial"/>
              <a:cs typeface="Arial"/>
            </a:endParaRPr>
          </a:p>
          <a:p>
            <a:pPr>
              <a:buNone/>
            </a:pPr>
            <a:endParaRPr lang="en-US" sz="1600">
              <a:solidFill>
                <a:srgbClr val="4A4A4A"/>
              </a:solidFill>
              <a:latin typeface="Arial"/>
              <a:ea typeface="Open Sans"/>
              <a:cs typeface="Open Sans"/>
            </a:endParaRPr>
          </a:p>
          <a:p>
            <a:pPr>
              <a:buNone/>
            </a:pPr>
            <a:endParaRPr lang="en-US" sz="1600">
              <a:solidFill>
                <a:srgbClr val="4A4A4A"/>
              </a:solidFill>
              <a:latin typeface="Arial"/>
              <a:ea typeface="Open Sans"/>
              <a:cs typeface="Open Sans"/>
            </a:endParaRPr>
          </a:p>
          <a:p>
            <a:pPr marL="0" indent="0">
              <a:buNone/>
            </a:pPr>
            <a:endParaRPr lang="en-US" sz="1600">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a:p>
            <a:pPr marL="0" indent="0">
              <a:buNone/>
            </a:pPr>
            <a:endParaRPr lang="en-US" sz="1600" b="1">
              <a:solidFill>
                <a:srgbClr val="404040"/>
              </a:solidFill>
              <a:latin typeface="Arial"/>
              <a:ea typeface="Open Sans"/>
              <a:cs typeface="Arial"/>
            </a:endParaRPr>
          </a:p>
        </p:txBody>
      </p:sp>
      <p:sp>
        <p:nvSpPr>
          <p:cNvPr id="18" name="Isosceles Triangle 17">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32408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99C9-67FD-3D15-2B7B-F612E0BA2A63}"/>
              </a:ext>
            </a:extLst>
          </p:cNvPr>
          <p:cNvSpPr>
            <a:spLocks noGrp="1"/>
          </p:cNvSpPr>
          <p:nvPr>
            <p:ph type="title"/>
          </p:nvPr>
        </p:nvSpPr>
        <p:spPr>
          <a:xfrm>
            <a:off x="423334" y="0"/>
            <a:ext cx="8596668" cy="1320800"/>
          </a:xfrm>
        </p:spPr>
        <p:txBody>
          <a:bodyPr/>
          <a:lstStyle/>
          <a:p>
            <a:r>
              <a:rPr lang="en-GB" u="sng">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D83FF1CC-0C47-B389-F33F-9BCCE6A1D7E1}"/>
              </a:ext>
            </a:extLst>
          </p:cNvPr>
          <p:cNvSpPr>
            <a:spLocks noGrp="1"/>
          </p:cNvSpPr>
          <p:nvPr>
            <p:ph idx="1"/>
          </p:nvPr>
        </p:nvSpPr>
        <p:spPr>
          <a:xfrm>
            <a:off x="158750" y="626533"/>
            <a:ext cx="10075333" cy="5604933"/>
          </a:xfrm>
        </p:spPr>
        <p:txBody>
          <a:bodyPr vert="horz" lIns="91440" tIns="45720" rIns="91440" bIns="45720" rtlCol="0" anchor="t">
            <a:noAutofit/>
          </a:bodyPr>
          <a:lstStyle/>
          <a:p>
            <a:pPr marL="0" indent="0">
              <a:lnSpc>
                <a:spcPct val="170000"/>
              </a:lnSpc>
              <a:buNone/>
            </a:pPr>
            <a:r>
              <a:rPr lang="en-GB" sz="1200">
                <a:solidFill>
                  <a:schemeClr val="tx1"/>
                </a:solidFill>
                <a:latin typeface="Arial" panose="020B0604020202020204" pitchFamily="34" charset="0"/>
                <a:ea typeface="+mn-lt"/>
                <a:cs typeface="Arial" panose="020B0604020202020204" pitchFamily="34" charset="0"/>
              </a:rPr>
              <a:t>Phillips, T. (2024). 6 reasons why you should use Microsoft one drive. [online] how to geek. Available at </a:t>
            </a:r>
            <a:r>
              <a:rPr lang="en-GB" sz="1200">
                <a:solidFill>
                  <a:schemeClr val="tx1"/>
                </a:solidFill>
                <a:latin typeface="Arial" panose="020B0604020202020204" pitchFamily="34" charset="0"/>
                <a:ea typeface="+mn-lt"/>
                <a:cs typeface="Arial" panose="020B0604020202020204" pitchFamily="34" charset="0"/>
                <a:hlinkClick r:id="rId2"/>
              </a:rPr>
              <a:t>https://</a:t>
            </a:r>
            <a:r>
              <a:rPr lang="en-GB" sz="1200" err="1">
                <a:solidFill>
                  <a:schemeClr val="tx1"/>
                </a:solidFill>
                <a:latin typeface="Arial" panose="020B0604020202020204" pitchFamily="34" charset="0"/>
                <a:ea typeface="+mn-lt"/>
                <a:cs typeface="Arial" panose="020B0604020202020204" pitchFamily="34" charset="0"/>
                <a:hlinkClick r:id="rId2"/>
              </a:rPr>
              <a:t>www.howtogeek.com</a:t>
            </a:r>
            <a:r>
              <a:rPr lang="en-GB" sz="1200">
                <a:solidFill>
                  <a:schemeClr val="tx1"/>
                </a:solidFill>
                <a:latin typeface="Arial" panose="020B0604020202020204" pitchFamily="34" charset="0"/>
                <a:ea typeface="+mn-lt"/>
                <a:cs typeface="Arial" panose="020B0604020202020204" pitchFamily="34" charset="0"/>
                <a:hlinkClick r:id="rId2"/>
              </a:rPr>
              <a:t>/reasons-why-you-should-</a:t>
            </a:r>
            <a:r>
              <a:rPr lang="en-GB" sz="1200" err="1">
                <a:solidFill>
                  <a:schemeClr val="tx1"/>
                </a:solidFill>
                <a:latin typeface="Arial" panose="020B0604020202020204" pitchFamily="34" charset="0"/>
                <a:ea typeface="+mn-lt"/>
                <a:cs typeface="Arial" panose="020B0604020202020204" pitchFamily="34" charset="0"/>
                <a:hlinkClick r:id="rId2"/>
              </a:rPr>
              <a:t>use-microsoft-onedrive</a:t>
            </a:r>
            <a:r>
              <a:rPr lang="en-GB" sz="1200">
                <a:solidFill>
                  <a:schemeClr val="tx1"/>
                </a:solidFill>
                <a:latin typeface="Arial" panose="020B0604020202020204" pitchFamily="34" charset="0"/>
                <a:ea typeface="+mn-lt"/>
                <a:cs typeface="Arial" panose="020B0604020202020204" pitchFamily="34" charset="0"/>
                <a:hlinkClick r:id="rId2"/>
              </a:rPr>
              <a:t>/</a:t>
            </a:r>
            <a:r>
              <a:rPr lang="en-GB" sz="1200">
                <a:solidFill>
                  <a:schemeClr val="tx1"/>
                </a:solidFill>
                <a:latin typeface="Arial" panose="020B0604020202020204" pitchFamily="34" charset="0"/>
                <a:ea typeface="+mn-lt"/>
                <a:cs typeface="Arial" panose="020B0604020202020204" pitchFamily="34" charset="0"/>
              </a:rPr>
              <a:t> (Accessed on 28/09/25).</a:t>
            </a:r>
          </a:p>
          <a:p>
            <a:pPr marL="0" indent="0">
              <a:lnSpc>
                <a:spcPct val="170000"/>
              </a:lnSpc>
              <a:buNone/>
            </a:pPr>
            <a:r>
              <a:rPr lang="en-GB" sz="1200" b="0" u="none" strike="noStrike" err="1">
                <a:solidFill>
                  <a:srgbClr val="000000"/>
                </a:solidFill>
                <a:effectLst/>
                <a:latin typeface="Arial" panose="020B0604020202020204" pitchFamily="34" charset="0"/>
                <a:cs typeface="Arial" panose="020B0604020202020204" pitchFamily="34" charset="0"/>
              </a:rPr>
              <a:t>Weis</a:t>
            </a:r>
            <a:r>
              <a:rPr lang="en-GB" sz="1200" b="0" u="none" strike="noStrike">
                <a:solidFill>
                  <a:srgbClr val="000000"/>
                </a:solidFill>
                <a:effectLst/>
                <a:latin typeface="Arial" panose="020B0604020202020204" pitchFamily="34" charset="0"/>
                <a:cs typeface="Arial" panose="020B0604020202020204" pitchFamily="34" charset="0"/>
              </a:rPr>
              <a:t>, O. (2022). Top 6 Pros and Cons of Microsoft OneDrive. [online] CloudMounter - Cloud Storage Manager. Available at: </a:t>
            </a:r>
            <a:r>
              <a:rPr lang="en-GB" sz="1200" b="0" u="none" strike="noStrike">
                <a:solidFill>
                  <a:srgbClr val="000000"/>
                </a:solidFill>
                <a:effectLst/>
                <a:latin typeface="Arial" panose="020B0604020202020204" pitchFamily="34" charset="0"/>
                <a:cs typeface="Arial" panose="020B0604020202020204" pitchFamily="34" charset="0"/>
                <a:hlinkClick r:id="rId3"/>
              </a:rPr>
              <a:t>https://</a:t>
            </a:r>
            <a:r>
              <a:rPr lang="en-GB" sz="1200" b="0" u="none" strike="noStrike" err="1">
                <a:solidFill>
                  <a:srgbClr val="000000"/>
                </a:solidFill>
                <a:effectLst/>
                <a:latin typeface="Arial" panose="020B0604020202020204" pitchFamily="34" charset="0"/>
                <a:cs typeface="Arial" panose="020B0604020202020204" pitchFamily="34" charset="0"/>
                <a:hlinkClick r:id="rId3"/>
              </a:rPr>
              <a:t>cloudmounter.net</a:t>
            </a:r>
            <a:r>
              <a:rPr lang="en-GB" sz="1200" b="0" u="none" strike="noStrike">
                <a:solidFill>
                  <a:srgbClr val="000000"/>
                </a:solidFill>
                <a:effectLst/>
                <a:latin typeface="Arial" panose="020B0604020202020204" pitchFamily="34" charset="0"/>
                <a:cs typeface="Arial" panose="020B0604020202020204" pitchFamily="34" charset="0"/>
                <a:hlinkClick r:id="rId3"/>
              </a:rPr>
              <a:t>/pros-and-cons-of-</a:t>
            </a:r>
            <a:r>
              <a:rPr lang="en-GB" sz="1200" b="0" u="none" strike="noStrike" err="1">
                <a:solidFill>
                  <a:srgbClr val="000000"/>
                </a:solidFill>
                <a:effectLst/>
                <a:latin typeface="Arial" panose="020B0604020202020204" pitchFamily="34" charset="0"/>
                <a:cs typeface="Arial" panose="020B0604020202020204" pitchFamily="34" charset="0"/>
                <a:hlinkClick r:id="rId3"/>
              </a:rPr>
              <a:t>onedrive</a:t>
            </a:r>
            <a:r>
              <a:rPr lang="en-GB" sz="1200" b="0" u="none" strike="noStrike">
                <a:solidFill>
                  <a:srgbClr val="000000"/>
                </a:solidFill>
                <a:effectLst/>
                <a:latin typeface="Arial" panose="020B0604020202020204" pitchFamily="34" charset="0"/>
                <a:cs typeface="Arial" panose="020B0604020202020204" pitchFamily="34" charset="0"/>
                <a:hlinkClick r:id="rId3"/>
              </a:rPr>
              <a:t>/</a:t>
            </a:r>
            <a:r>
              <a:rPr lang="en-GB" sz="1200" b="0" u="none" strike="noStrike">
                <a:solidFill>
                  <a:srgbClr val="000000"/>
                </a:solidFill>
                <a:effectLst/>
                <a:latin typeface="Arial" panose="020B0604020202020204" pitchFamily="34" charset="0"/>
                <a:cs typeface="Arial" panose="020B0604020202020204" pitchFamily="34" charset="0"/>
              </a:rPr>
              <a:t> (</a:t>
            </a:r>
            <a:r>
              <a:rPr lang="en-GB" sz="1200">
                <a:solidFill>
                  <a:srgbClr val="000000"/>
                </a:solidFill>
                <a:latin typeface="Arial" panose="020B0604020202020204" pitchFamily="34" charset="0"/>
                <a:cs typeface="Arial" panose="020B0604020202020204" pitchFamily="34" charset="0"/>
              </a:rPr>
              <a:t>Accessed</a:t>
            </a:r>
            <a:r>
              <a:rPr lang="en-GB" sz="1200" b="0" u="none" strike="noStrike">
                <a:solidFill>
                  <a:srgbClr val="000000"/>
                </a:solidFill>
                <a:effectLst/>
                <a:latin typeface="Arial" panose="020B0604020202020204" pitchFamily="34" charset="0"/>
                <a:cs typeface="Arial" panose="020B0604020202020204" pitchFamily="34" charset="0"/>
              </a:rPr>
              <a:t> on 28/09/25). </a:t>
            </a:r>
          </a:p>
          <a:p>
            <a:pPr marL="0" indent="0">
              <a:lnSpc>
                <a:spcPct val="170000"/>
              </a:lnSpc>
              <a:buNone/>
            </a:pPr>
            <a:r>
              <a:rPr lang="en-GB" sz="1200" b="0" u="none" strike="noStrike">
                <a:solidFill>
                  <a:srgbClr val="2C3E50"/>
                </a:solidFill>
                <a:effectLst/>
                <a:latin typeface="Arial" panose="020B0604020202020204" pitchFamily="34" charset="0"/>
                <a:cs typeface="Arial" panose="020B0604020202020204" pitchFamily="34" charset="0"/>
              </a:rPr>
              <a:t>Microsoft 365 (2025). 5 reasons to simplify your digital life with online storage. [online] Microsoft 365. Available at: </a:t>
            </a:r>
            <a:r>
              <a:rPr lang="en-GB" sz="1200" b="0" u="none" strike="noStrike">
                <a:solidFill>
                  <a:srgbClr val="2C3E50"/>
                </a:solidFill>
                <a:effectLst/>
                <a:latin typeface="Arial" panose="020B0604020202020204" pitchFamily="34" charset="0"/>
                <a:cs typeface="Arial" panose="020B0604020202020204" pitchFamily="34" charset="0"/>
                <a:hlinkClick r:id="rId4"/>
              </a:rPr>
              <a:t>https://</a:t>
            </a:r>
            <a:r>
              <a:rPr lang="en-GB" sz="1200" b="0" u="none" strike="noStrike" err="1">
                <a:solidFill>
                  <a:srgbClr val="2C3E50"/>
                </a:solidFill>
                <a:effectLst/>
                <a:latin typeface="Arial" panose="020B0604020202020204" pitchFamily="34" charset="0"/>
                <a:cs typeface="Arial" panose="020B0604020202020204" pitchFamily="34" charset="0"/>
                <a:hlinkClick r:id="rId4"/>
              </a:rPr>
              <a:t>www.microsoft.com</a:t>
            </a:r>
            <a:r>
              <a:rPr lang="en-GB" sz="1200" b="0" u="none" strike="noStrike">
                <a:solidFill>
                  <a:srgbClr val="2C3E50"/>
                </a:solidFill>
                <a:effectLst/>
                <a:latin typeface="Arial" panose="020B0604020202020204" pitchFamily="34" charset="0"/>
                <a:cs typeface="Arial" panose="020B0604020202020204" pitchFamily="34" charset="0"/>
                <a:hlinkClick r:id="rId4"/>
              </a:rPr>
              <a:t>/en-us/</a:t>
            </a:r>
            <a:r>
              <a:rPr lang="en-GB" sz="1200" b="0" u="none" strike="noStrike" err="1">
                <a:solidFill>
                  <a:srgbClr val="2C3E50"/>
                </a:solidFill>
                <a:effectLst/>
                <a:latin typeface="Arial" panose="020B0604020202020204" pitchFamily="34" charset="0"/>
                <a:cs typeface="Arial" panose="020B0604020202020204" pitchFamily="34" charset="0"/>
                <a:hlinkClick r:id="rId4"/>
              </a:rPr>
              <a:t>microsoft-365-life-hacks</a:t>
            </a:r>
            <a:r>
              <a:rPr lang="en-GB" sz="1200" b="0" u="none" strike="noStrike">
                <a:solidFill>
                  <a:srgbClr val="2C3E50"/>
                </a:solidFill>
                <a:effectLst/>
                <a:latin typeface="Arial" panose="020B0604020202020204" pitchFamily="34" charset="0"/>
                <a:cs typeface="Arial" panose="020B0604020202020204" pitchFamily="34" charset="0"/>
                <a:hlinkClick r:id="rId4"/>
              </a:rPr>
              <a:t>/</a:t>
            </a:r>
            <a:r>
              <a:rPr lang="en-GB" sz="1200" b="0" u="none" strike="noStrike" err="1">
                <a:solidFill>
                  <a:srgbClr val="2C3E50"/>
                </a:solidFill>
                <a:effectLst/>
                <a:latin typeface="Arial" panose="020B0604020202020204" pitchFamily="34" charset="0"/>
                <a:cs typeface="Arial" panose="020B0604020202020204" pitchFamily="34" charset="0"/>
                <a:hlinkClick r:id="rId4"/>
              </a:rPr>
              <a:t>organization</a:t>
            </a:r>
            <a:r>
              <a:rPr lang="en-GB" sz="1200" b="0" u="none" strike="noStrike">
                <a:solidFill>
                  <a:srgbClr val="2C3E50"/>
                </a:solidFill>
                <a:effectLst/>
                <a:latin typeface="Arial" panose="020B0604020202020204" pitchFamily="34" charset="0"/>
                <a:cs typeface="Arial" panose="020B0604020202020204" pitchFamily="34" charset="0"/>
                <a:hlinkClick r:id="rId4"/>
              </a:rPr>
              <a:t>/5-reasons-to-use-</a:t>
            </a:r>
            <a:r>
              <a:rPr lang="en-GB" sz="1200" b="0" u="none" strike="noStrike" err="1">
                <a:solidFill>
                  <a:srgbClr val="2C3E50"/>
                </a:solidFill>
                <a:effectLst/>
                <a:latin typeface="Arial" panose="020B0604020202020204" pitchFamily="34" charset="0"/>
                <a:cs typeface="Arial" panose="020B0604020202020204" pitchFamily="34" charset="0"/>
                <a:hlinkClick r:id="rId4"/>
              </a:rPr>
              <a:t>onedrive-for-online</a:t>
            </a:r>
            <a:r>
              <a:rPr lang="en-GB" sz="1200" b="0" u="none" strike="noStrike">
                <a:solidFill>
                  <a:srgbClr val="2C3E50"/>
                </a:solidFill>
                <a:effectLst/>
                <a:latin typeface="Arial" panose="020B0604020202020204" pitchFamily="34" charset="0"/>
                <a:cs typeface="Arial" panose="020B0604020202020204" pitchFamily="34" charset="0"/>
                <a:hlinkClick r:id="rId4"/>
              </a:rPr>
              <a:t>-storage?</a:t>
            </a:r>
            <a:r>
              <a:rPr lang="en-GB" sz="1200" b="0" u="none" strike="noStrike" err="1">
                <a:solidFill>
                  <a:srgbClr val="2C3E50"/>
                </a:solidFill>
                <a:effectLst/>
                <a:latin typeface="Arial" panose="020B0604020202020204" pitchFamily="34" charset="0"/>
                <a:cs typeface="Arial" panose="020B0604020202020204" pitchFamily="34" charset="0"/>
                <a:hlinkClick r:id="rId4"/>
              </a:rPr>
              <a:t>msockid</a:t>
            </a:r>
            <a:r>
              <a:rPr lang="en-GB" sz="1200" b="0" u="none" strike="noStrike">
                <a:solidFill>
                  <a:srgbClr val="2C3E50"/>
                </a:solidFill>
                <a:effectLst/>
                <a:latin typeface="Arial" panose="020B0604020202020204" pitchFamily="34" charset="0"/>
                <a:cs typeface="Arial" panose="020B0604020202020204" pitchFamily="34" charset="0"/>
                <a:hlinkClick r:id="rId4"/>
              </a:rPr>
              <a:t>=2203f2f3d60b68f10b2de4a8d73769bb</a:t>
            </a:r>
            <a:r>
              <a:rPr lang="en-GB" sz="1200" b="0" u="none" strike="noStrike">
                <a:solidFill>
                  <a:srgbClr val="2C3E50"/>
                </a:solidFill>
                <a:effectLst/>
                <a:latin typeface="Arial" panose="020B0604020202020204" pitchFamily="34" charset="0"/>
                <a:cs typeface="Arial" panose="020B0604020202020204" pitchFamily="34" charset="0"/>
              </a:rPr>
              <a:t> (Accessed on 28/09/25).</a:t>
            </a:r>
          </a:p>
          <a:p>
            <a:pPr marL="0" indent="0">
              <a:lnSpc>
                <a:spcPct val="170000"/>
              </a:lnSpc>
              <a:buNone/>
            </a:pPr>
            <a:r>
              <a:rPr lang="en-GB" sz="1200" b="0" u="none" strike="noStrike">
                <a:solidFill>
                  <a:srgbClr val="000000"/>
                </a:solidFill>
                <a:effectLst/>
                <a:latin typeface="Arial" panose="020B0604020202020204" pitchFamily="34" charset="0"/>
                <a:cs typeface="Arial" panose="020B0604020202020204" pitchFamily="34" charset="0"/>
              </a:rPr>
              <a:t>Scirp.org. (2022). Sugahara, S. and Boland, G. (2006) The Effectiveness of PowerPoint Presentations in the Accounting Classroom. Accounting Education An International Journal, 15, 391-403. - References - Scientific Research Publishing. [online] Available at: </a:t>
            </a:r>
            <a:r>
              <a:rPr lang="en-GB" sz="1200" b="0" u="none" strike="noStrike">
                <a:solidFill>
                  <a:srgbClr val="000000"/>
                </a:solidFill>
                <a:effectLst/>
                <a:latin typeface="Arial" panose="020B0604020202020204" pitchFamily="34" charset="0"/>
                <a:cs typeface="Arial" panose="020B0604020202020204" pitchFamily="34" charset="0"/>
                <a:hlinkClick r:id="rId5"/>
              </a:rPr>
              <a:t>https://www.scirp.org/reference/</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referencespapers</a:t>
            </a:r>
            <a:r>
              <a:rPr lang="en-GB" sz="1200" b="0" u="none" strike="noStrike">
                <a:solidFill>
                  <a:srgbClr val="000000"/>
                </a:solidFill>
                <a:effectLst/>
                <a:latin typeface="Arial" panose="020B0604020202020204" pitchFamily="34" charset="0"/>
                <a:cs typeface="Arial" panose="020B0604020202020204" pitchFamily="34" charset="0"/>
                <a:hlinkClick r:id="rId5"/>
              </a:rPr>
              <a:t>?</a:t>
            </a:r>
            <a:r>
              <a:rPr lang="en-GB" sz="1200" b="0" u="none" strike="noStrike" err="1">
                <a:solidFill>
                  <a:srgbClr val="000000"/>
                </a:solidFill>
                <a:effectLst/>
                <a:latin typeface="Arial" panose="020B0604020202020204" pitchFamily="34" charset="0"/>
                <a:cs typeface="Arial" panose="020B0604020202020204" pitchFamily="34" charset="0"/>
                <a:hlinkClick r:id="rId5"/>
              </a:rPr>
              <a:t>referenceid</a:t>
            </a:r>
            <a:r>
              <a:rPr lang="en-GB" sz="1200" b="0" u="none" strike="noStrike">
                <a:solidFill>
                  <a:srgbClr val="000000"/>
                </a:solidFill>
                <a:effectLst/>
                <a:latin typeface="Arial" panose="020B0604020202020204" pitchFamily="34" charset="0"/>
                <a:cs typeface="Arial" panose="020B0604020202020204" pitchFamily="34" charset="0"/>
                <a:hlinkClick r:id="rId5"/>
              </a:rPr>
              <a:t>=3173658</a:t>
            </a:r>
            <a:r>
              <a:rPr lang="en-GB" sz="1200" b="0" u="none" strike="noStrike">
                <a:solidFill>
                  <a:srgbClr val="000000"/>
                </a:solidFill>
                <a:effectLst/>
                <a:latin typeface="Arial" panose="020B0604020202020204" pitchFamily="34" charset="0"/>
                <a:cs typeface="Arial" panose="020B0604020202020204" pitchFamily="34" charset="0"/>
              </a:rPr>
              <a:t> (Accessed on 05/10/25).</a:t>
            </a:r>
            <a:r>
              <a:rPr lang="en-GB" sz="1200" b="0" i="0" u="none" strike="noStrike">
                <a:solidFill>
                  <a:srgbClr val="000000"/>
                </a:solidFill>
                <a:effectLst/>
                <a:latin typeface="Arial" panose="020B0604020202020204" pitchFamily="34" charset="0"/>
                <a:cs typeface="Arial" panose="020B0604020202020204" pitchFamily="34" charset="0"/>
              </a:rPr>
              <a:t> www.theaccessgroup.com. (n.d.). </a:t>
            </a:r>
            <a:r>
              <a:rPr lang="en-GB" sz="1200" b="0" i="1" u="none" strike="noStrike">
                <a:solidFill>
                  <a:srgbClr val="000000"/>
                </a:solidFill>
                <a:effectLst/>
                <a:latin typeface="Arial" panose="020B0604020202020204" pitchFamily="34" charset="0"/>
                <a:cs typeface="Arial" panose="020B0604020202020204" pitchFamily="34" charset="0"/>
              </a:rPr>
              <a:t>Care Homes</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6"/>
              </a:rPr>
              <a:t>https://www.theaccessgroup.com/en-gb/health-social-care/sectors/care-homes/</a:t>
            </a:r>
            <a:r>
              <a:rPr lang="en-GB" sz="1200" b="0" i="0" u="none" strike="noStrike">
                <a:solidFill>
                  <a:srgbClr val="000000"/>
                </a:solidFill>
                <a:effectLst/>
                <a:latin typeface="Arial" panose="020B0604020202020204" pitchFamily="34" charset="0"/>
                <a:cs typeface="Arial" panose="020B0604020202020204" pitchFamily="34" charset="0"/>
              </a:rPr>
              <a:t> (Accesse</a:t>
            </a:r>
            <a:r>
              <a:rPr lang="en-GB" sz="1200">
                <a:solidFill>
                  <a:srgbClr val="000000"/>
                </a:solidFill>
                <a:latin typeface="Arial" panose="020B0604020202020204" pitchFamily="34" charset="0"/>
                <a:cs typeface="Arial" panose="020B0604020202020204" pitchFamily="34" charset="0"/>
              </a:rPr>
              <a:t>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Garner, A., Lewis, J., Dixon, S., Preston, N., Camila, </a:t>
            </a:r>
            <a:r>
              <a:rPr lang="en-GB" sz="1200" b="0" i="0" u="none" strike="noStrike" err="1">
                <a:solidFill>
                  <a:srgbClr val="000000"/>
                </a:solidFill>
                <a:effectLst/>
                <a:latin typeface="Arial" panose="020B0604020202020204" pitchFamily="34" charset="0"/>
                <a:cs typeface="Arial" panose="020B0604020202020204" pitchFamily="34" charset="0"/>
              </a:rPr>
              <a:t>Hanratty</a:t>
            </a:r>
            <a:r>
              <a:rPr lang="en-GB" sz="1200" b="0" i="0" u="none" strike="noStrike">
                <a:solidFill>
                  <a:srgbClr val="000000"/>
                </a:solidFill>
                <a:effectLst/>
                <a:latin typeface="Arial" panose="020B0604020202020204" pitchFamily="34" charset="0"/>
                <a:cs typeface="Arial" panose="020B0604020202020204" pitchFamily="34" charset="0"/>
              </a:rPr>
              <a:t>, B., Jones, M., Knight, J. and Mason, S.M. (2024). The impact of digital technology in care homes on unplanned secondary care usage and associated costs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7"/>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7"/>
              </a:rPr>
              <a:t>pmc.ncbi.nlm.nih.gov</a:t>
            </a:r>
            <a:r>
              <a:rPr lang="en-GB" sz="1200" b="0" i="0" u="none" strike="noStrike">
                <a:solidFill>
                  <a:srgbClr val="000000"/>
                </a:solidFill>
                <a:effectLst/>
                <a:latin typeface="Arial" panose="020B0604020202020204" pitchFamily="34" charset="0"/>
                <a:cs typeface="Arial" panose="020B0604020202020204" pitchFamily="34" charset="0"/>
                <a:hlinkClick r:id="rId7"/>
              </a:rPr>
              <a:t>/articles/PMC10861323/</a:t>
            </a:r>
            <a:r>
              <a:rPr lang="en-GB" sz="1200" b="0" i="0" u="none" strike="noStrike">
                <a:solidFill>
                  <a:srgbClr val="000000"/>
                </a:solidFill>
                <a:effectLst/>
                <a:latin typeface="Arial" panose="020B0604020202020204" pitchFamily="34" charset="0"/>
                <a:cs typeface="Arial" panose="020B0604020202020204" pitchFamily="34" charset="0"/>
              </a:rPr>
              <a:t> (Accessed on 05/10/25).</a:t>
            </a:r>
          </a:p>
          <a:p>
            <a:pPr marL="0" indent="0">
              <a:lnSpc>
                <a:spcPct val="170000"/>
              </a:lnSpc>
              <a:buNone/>
            </a:pPr>
            <a:r>
              <a:rPr lang="en-GB" sz="1200" b="0" i="0" u="none" strike="noStrike">
                <a:solidFill>
                  <a:srgbClr val="000000"/>
                </a:solidFill>
                <a:effectLst/>
                <a:latin typeface="Arial" panose="020B0604020202020204" pitchFamily="34" charset="0"/>
                <a:cs typeface="Arial" panose="020B0604020202020204" pitchFamily="34" charset="0"/>
              </a:rPr>
              <a:t>StudyCorgi.com. (n.d.). </a:t>
            </a:r>
            <a:r>
              <a:rPr lang="en-GB" sz="1200" b="0" i="1" u="none" strike="noStrike">
                <a:solidFill>
                  <a:srgbClr val="000000"/>
                </a:solidFill>
                <a:effectLst/>
                <a:latin typeface="Arial" panose="020B0604020202020204" pitchFamily="34" charset="0"/>
                <a:cs typeface="Arial" panose="020B0604020202020204" pitchFamily="34" charset="0"/>
              </a:rPr>
              <a:t>The Value of PowerPoint Presentations for Healthcare Management | Free Essay Example</a:t>
            </a:r>
            <a:r>
              <a:rPr lang="en-GB" sz="1200" b="0" i="0" u="none" strike="noStrike">
                <a:solidFill>
                  <a:srgbClr val="000000"/>
                </a:solidFill>
                <a:effectLst/>
                <a:latin typeface="Arial" panose="020B0604020202020204" pitchFamily="34" charset="0"/>
                <a:cs typeface="Arial" panose="020B0604020202020204" pitchFamily="34" charset="0"/>
              </a:rPr>
              <a:t>. [online] Available at: </a:t>
            </a:r>
            <a:r>
              <a:rPr lang="en-GB" sz="1200" b="0" i="0" u="none" strike="noStrike">
                <a:solidFill>
                  <a:srgbClr val="000000"/>
                </a:solidFill>
                <a:effectLst/>
                <a:latin typeface="Arial" panose="020B0604020202020204" pitchFamily="34" charset="0"/>
                <a:cs typeface="Arial" panose="020B0604020202020204" pitchFamily="34" charset="0"/>
                <a:hlinkClick r:id="rId8"/>
              </a:rPr>
              <a:t>https://</a:t>
            </a:r>
            <a:r>
              <a:rPr lang="en-GB" sz="1200" b="0" i="0" u="none" strike="noStrike" err="1">
                <a:solidFill>
                  <a:srgbClr val="000000"/>
                </a:solidFill>
                <a:effectLst/>
                <a:latin typeface="Arial" panose="020B0604020202020204" pitchFamily="34" charset="0"/>
                <a:cs typeface="Arial" panose="020B0604020202020204" pitchFamily="34" charset="0"/>
                <a:hlinkClick r:id="rId8"/>
              </a:rPr>
              <a:t>studycorgi.com</a:t>
            </a:r>
            <a:r>
              <a:rPr lang="en-GB" sz="1200" b="0" i="0" u="none" strike="noStrike">
                <a:solidFill>
                  <a:srgbClr val="000000"/>
                </a:solidFill>
                <a:effectLst/>
                <a:latin typeface="Arial" panose="020B0604020202020204" pitchFamily="34" charset="0"/>
                <a:cs typeface="Arial" panose="020B0604020202020204" pitchFamily="34" charset="0"/>
                <a:hlinkClick r:id="rId8"/>
              </a:rPr>
              <a:t>/the-value-of-powerpoint-presentations-for-healthcare-management/</a:t>
            </a:r>
            <a:r>
              <a:rPr lang="en-GB" sz="1200" b="0" i="0" u="none" strike="noStrike">
                <a:solidFill>
                  <a:srgbClr val="000000"/>
                </a:solidFill>
                <a:effectLst/>
                <a:latin typeface="Arial" panose="020B0604020202020204" pitchFamily="34" charset="0"/>
                <a:cs typeface="Arial" panose="020B0604020202020204" pitchFamily="34" charset="0"/>
              </a:rPr>
              <a:t>. (Accessed on 10/10/25).</a:t>
            </a:r>
          </a:p>
          <a:p>
            <a:r>
              <a:rPr lang="en-GB" sz="1400" b="0" i="0" u="none" strike="noStrike">
                <a:solidFill>
                  <a:srgbClr val="000000"/>
                </a:solidFill>
                <a:effectLst/>
                <a:latin typeface="Calibri" panose="020F0502020204030204" pitchFamily="34" charset="0"/>
              </a:rPr>
              <a:t>‌</a:t>
            </a:r>
          </a:p>
          <a:p>
            <a:pPr marL="0" indent="0">
              <a:lnSpc>
                <a:spcPct val="170000"/>
              </a:lnSpc>
              <a:buNone/>
            </a:pPr>
            <a:endParaRPr lang="en-GB" sz="1300" b="0" i="0" u="none" strike="noStrike">
              <a:solidFill>
                <a:srgbClr val="2C3E5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GB" sz="1400" b="0" i="0" u="none" strike="noStrike">
              <a:solidFill>
                <a:srgbClr val="000000"/>
              </a:solidFill>
              <a:effectLst/>
              <a:latin typeface="Arial" panose="020B0604020202020204" pitchFamily="34" charset="0"/>
              <a:cs typeface="Arial" panose="020B0604020202020204" pitchFamily="34" charset="0"/>
            </a:endParaRPr>
          </a:p>
          <a:p>
            <a:pPr marL="0" indent="0">
              <a:lnSpc>
                <a:spcPct val="150000"/>
              </a:lnSpc>
              <a:buNone/>
            </a:pPr>
            <a:endParaRPr lang="en-US" sz="1400">
              <a:solidFill>
                <a:schemeClr val="tx1"/>
              </a:solidFill>
              <a:latin typeface="Arial" panose="020B0604020202020204" pitchFamily="34" charset="0"/>
              <a:ea typeface="+mn-lt"/>
              <a:cs typeface="Arial" panose="020B0604020202020204" pitchFamily="34" charset="0"/>
            </a:endParaRPr>
          </a:p>
          <a:p>
            <a:pPr marL="0" indent="0">
              <a:lnSpc>
                <a:spcPct val="150000"/>
              </a:lnSpc>
              <a:buNone/>
            </a:pPr>
            <a:endParaRPr lang="en-US" sz="1400">
              <a:latin typeface="Arial" panose="020B0604020202020204" pitchFamily="34" charset="0"/>
              <a:ea typeface="+mn-lt"/>
              <a:cs typeface="Arial" panose="020B0604020202020204" pitchFamily="34" charset="0"/>
              <a:hlinkClick r:id="rId3"/>
            </a:endParaRPr>
          </a:p>
          <a:p>
            <a:pPr marL="0" indent="0">
              <a:lnSpc>
                <a:spcPct val="150000"/>
              </a:lnSpc>
              <a:buNone/>
            </a:pPr>
            <a:endParaRPr lang="en-US"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671545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LCHS4007 Digital Skills and Research Methods  Assessment 1 presentation   Lecturer: Anika Tahsin Ahmed  </vt:lpstr>
      <vt:lpstr>Content page</vt:lpstr>
      <vt:lpstr>Introduction </vt:lpstr>
      <vt:lpstr>What is PowerPoint </vt:lpstr>
      <vt:lpstr>PowerPoint Presentation</vt:lpstr>
      <vt:lpstr>PowerPoint Presentation</vt:lpstr>
      <vt:lpstr>What is one drive and why is it important in care </vt:lpstr>
      <vt:lpstr>Benefits, of one drive in sunrise residential care home.</vt:lpstr>
      <vt:lpstr>One drive limitation </vt:lpstr>
      <vt:lpstr> Impact of limited digital skills PowerPoint </vt:lpstr>
      <vt:lpstr> Impact of limited digital skills one drive  </vt:lpstr>
      <vt:lpstr>Checklist for digital safety practices in Sunrise residential care home.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Digital skills and research methods  Assessment 1 presentation   Lecturer: Anika Tahsin Ahmed  </dc:title>
  <dc:creator/>
  <cp:revision>105</cp:revision>
  <dcterms:created xsi:type="dcterms:W3CDTF">2025-09-19T10:02:05Z</dcterms:created>
  <dcterms:modified xsi:type="dcterms:W3CDTF">2025-10-12T11:55:00Z</dcterms:modified>
</cp:coreProperties>
</file>