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4"/>
  </p:sldMasterIdLst>
  <p:notesMasterIdLst>
    <p:notesMasterId r:id="rId25"/>
  </p:notesMasterIdLst>
  <p:sldIdLst>
    <p:sldId id="266" r:id="rId5"/>
    <p:sldId id="267" r:id="rId6"/>
    <p:sldId id="256" r:id="rId7"/>
    <p:sldId id="258" r:id="rId8"/>
    <p:sldId id="259" r:id="rId9"/>
    <p:sldId id="260" r:id="rId10"/>
    <p:sldId id="261" r:id="rId11"/>
    <p:sldId id="262" r:id="rId12"/>
    <p:sldId id="264" r:id="rId13"/>
    <p:sldId id="265" r:id="rId14"/>
    <p:sldId id="263" r:id="rId15"/>
    <p:sldId id="268" r:id="rId16"/>
    <p:sldId id="257" r:id="rId17"/>
    <p:sldId id="269" r:id="rId18"/>
    <p:sldId id="270" r:id="rId19"/>
    <p:sldId id="271" r:id="rId20"/>
    <p:sldId id="272" r:id="rId21"/>
    <p:sldId id="273" r:id="rId22"/>
    <p:sldId id="274" r:id="rId23"/>
    <p:sldId id="275" r:id="rId24"/>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513FD4-11C5-4907-8762-B243E308ADF1}" v="4" dt="2022-03-17T09:25:05.9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338" autoAdjust="0"/>
    <p:restoredTop sz="94660"/>
  </p:normalViewPr>
  <p:slideViewPr>
    <p:cSldViewPr snapToGrid="0">
      <p:cViewPr varScale="1">
        <p:scale>
          <a:sx n="46" d="100"/>
          <a:sy n="46" d="100"/>
        </p:scale>
        <p:origin x="2454"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ah" userId="4557762d9fb91540" providerId="LiveId" clId="{0F513FD4-11C5-4907-8762-B243E308ADF1}"/>
    <pc:docChg chg="custSel modSld">
      <pc:chgData name="Sanah" userId="4557762d9fb91540" providerId="LiveId" clId="{0F513FD4-11C5-4907-8762-B243E308ADF1}" dt="2022-03-17T09:33:28.727" v="954" actId="1076"/>
      <pc:docMkLst>
        <pc:docMk/>
      </pc:docMkLst>
      <pc:sldChg chg="addSp modSp mod">
        <pc:chgData name="Sanah" userId="4557762d9fb91540" providerId="LiveId" clId="{0F513FD4-11C5-4907-8762-B243E308ADF1}" dt="2022-03-17T09:26:00.481" v="413" actId="27636"/>
        <pc:sldMkLst>
          <pc:docMk/>
          <pc:sldMk cId="361941599" sldId="259"/>
        </pc:sldMkLst>
        <pc:spChg chg="add mod">
          <ac:chgData name="Sanah" userId="4557762d9fb91540" providerId="LiveId" clId="{0F513FD4-11C5-4907-8762-B243E308ADF1}" dt="2022-03-17T09:19:10.982" v="184" actId="20577"/>
          <ac:spMkLst>
            <pc:docMk/>
            <pc:sldMk cId="361941599" sldId="259"/>
            <ac:spMk id="3" creationId="{ABF724E9-733E-463E-8365-C2CE9FE32A78}"/>
          </ac:spMkLst>
        </pc:spChg>
        <pc:spChg chg="mod">
          <ac:chgData name="Sanah" userId="4557762d9fb91540" providerId="LiveId" clId="{0F513FD4-11C5-4907-8762-B243E308ADF1}" dt="2022-03-17T09:26:00.481" v="413" actId="27636"/>
          <ac:spMkLst>
            <pc:docMk/>
            <pc:sldMk cId="361941599" sldId="259"/>
            <ac:spMk id="4" creationId="{56342C1F-499F-48D6-8A76-8955D7511C29}"/>
          </ac:spMkLst>
        </pc:spChg>
        <pc:picChg chg="add mod">
          <ac:chgData name="Sanah" userId="4557762d9fb91540" providerId="LiveId" clId="{0F513FD4-11C5-4907-8762-B243E308ADF1}" dt="2022-03-17T09:25:19.744" v="352" actId="1076"/>
          <ac:picMkLst>
            <pc:docMk/>
            <pc:sldMk cId="361941599" sldId="259"/>
            <ac:picMk id="5" creationId="{390EA226-9A28-480D-AC2E-0A6B3F266D37}"/>
          </ac:picMkLst>
        </pc:picChg>
      </pc:sldChg>
      <pc:sldChg chg="modSp mod">
        <pc:chgData name="Sanah" userId="4557762d9fb91540" providerId="LiveId" clId="{0F513FD4-11C5-4907-8762-B243E308ADF1}" dt="2022-03-17T09:21:28.884" v="331" actId="20577"/>
        <pc:sldMkLst>
          <pc:docMk/>
          <pc:sldMk cId="1864356422" sldId="262"/>
        </pc:sldMkLst>
        <pc:spChg chg="mod">
          <ac:chgData name="Sanah" userId="4557762d9fb91540" providerId="LiveId" clId="{0F513FD4-11C5-4907-8762-B243E308ADF1}" dt="2022-03-17T09:21:28.884" v="331" actId="20577"/>
          <ac:spMkLst>
            <pc:docMk/>
            <pc:sldMk cId="1864356422" sldId="262"/>
            <ac:spMk id="8" creationId="{1D4BCEBA-E071-4B82-A3BC-E018A2773CDA}"/>
          </ac:spMkLst>
        </pc:spChg>
        <pc:spChg chg="mod">
          <ac:chgData name="Sanah" userId="4557762d9fb91540" providerId="LiveId" clId="{0F513FD4-11C5-4907-8762-B243E308ADF1}" dt="2022-03-17T09:21:02.578" v="287" actId="1076"/>
          <ac:spMkLst>
            <pc:docMk/>
            <pc:sldMk cId="1864356422" sldId="262"/>
            <ac:spMk id="12" creationId="{B53B7203-ED9B-412E-A53B-659D7F43C285}"/>
          </ac:spMkLst>
        </pc:spChg>
      </pc:sldChg>
      <pc:sldChg chg="addSp delSp modSp mod">
        <pc:chgData name="Sanah" userId="4557762d9fb91540" providerId="LiveId" clId="{0F513FD4-11C5-4907-8762-B243E308ADF1}" dt="2022-03-17T09:24:58.208" v="346" actId="1076"/>
        <pc:sldMkLst>
          <pc:docMk/>
          <pc:sldMk cId="4073243095" sldId="263"/>
        </pc:sldMkLst>
        <pc:picChg chg="add del">
          <ac:chgData name="Sanah" userId="4557762d9fb91540" providerId="LiveId" clId="{0F513FD4-11C5-4907-8762-B243E308ADF1}" dt="2022-03-17T09:23:10.179" v="333" actId="21"/>
          <ac:picMkLst>
            <pc:docMk/>
            <pc:sldMk cId="4073243095" sldId="263"/>
            <ac:picMk id="3" creationId="{6CFFF7DB-58C7-4B99-BB49-EEBF0058A6BF}"/>
          </ac:picMkLst>
        </pc:picChg>
        <pc:picChg chg="mod">
          <ac:chgData name="Sanah" userId="4557762d9fb91540" providerId="LiveId" clId="{0F513FD4-11C5-4907-8762-B243E308ADF1}" dt="2022-03-17T09:24:52.775" v="345" actId="14100"/>
          <ac:picMkLst>
            <pc:docMk/>
            <pc:sldMk cId="4073243095" sldId="263"/>
            <ac:picMk id="14" creationId="{A8BE6C9C-4EEA-4787-AB81-3081CCD47616}"/>
          </ac:picMkLst>
        </pc:picChg>
        <pc:picChg chg="mod">
          <ac:chgData name="Sanah" userId="4557762d9fb91540" providerId="LiveId" clId="{0F513FD4-11C5-4907-8762-B243E308ADF1}" dt="2022-03-17T09:24:58.208" v="346" actId="1076"/>
          <ac:picMkLst>
            <pc:docMk/>
            <pc:sldMk cId="4073243095" sldId="263"/>
            <ac:picMk id="23" creationId="{1791D066-4174-40BA-9C86-8444AFE6EFF9}"/>
          </ac:picMkLst>
        </pc:picChg>
      </pc:sldChg>
      <pc:sldChg chg="addSp modSp mod">
        <pc:chgData name="Sanah" userId="4557762d9fb91540" providerId="LiveId" clId="{0F513FD4-11C5-4907-8762-B243E308ADF1}" dt="2022-03-17T09:23:28.324" v="342" actId="1076"/>
        <pc:sldMkLst>
          <pc:docMk/>
          <pc:sldMk cId="3727705000" sldId="268"/>
        </pc:sldMkLst>
        <pc:picChg chg="add mod">
          <ac:chgData name="Sanah" userId="4557762d9fb91540" providerId="LiveId" clId="{0F513FD4-11C5-4907-8762-B243E308ADF1}" dt="2022-03-17T09:23:28.324" v="342" actId="1076"/>
          <ac:picMkLst>
            <pc:docMk/>
            <pc:sldMk cId="3727705000" sldId="268"/>
            <ac:picMk id="6" creationId="{CE2B32B4-B428-4EC0-B22C-8F1AE7E2FBF0}"/>
          </ac:picMkLst>
        </pc:picChg>
      </pc:sldChg>
      <pc:sldChg chg="modSp mod">
        <pc:chgData name="Sanah" userId="4557762d9fb91540" providerId="LiveId" clId="{0F513FD4-11C5-4907-8762-B243E308ADF1}" dt="2022-03-17T09:28:48.082" v="423" actId="14100"/>
        <pc:sldMkLst>
          <pc:docMk/>
          <pc:sldMk cId="3974163349" sldId="272"/>
        </pc:sldMkLst>
        <pc:spChg chg="mod">
          <ac:chgData name="Sanah" userId="4557762d9fb91540" providerId="LiveId" clId="{0F513FD4-11C5-4907-8762-B243E308ADF1}" dt="2022-03-17T09:28:48.082" v="423" actId="14100"/>
          <ac:spMkLst>
            <pc:docMk/>
            <pc:sldMk cId="3974163349" sldId="272"/>
            <ac:spMk id="4" creationId="{305B48EC-117D-4A98-8BB4-30F66F4FE937}"/>
          </ac:spMkLst>
        </pc:spChg>
      </pc:sldChg>
      <pc:sldChg chg="modSp mod">
        <pc:chgData name="Sanah" userId="4557762d9fb91540" providerId="LiveId" clId="{0F513FD4-11C5-4907-8762-B243E308ADF1}" dt="2022-03-17T09:33:28.727" v="954" actId="1076"/>
        <pc:sldMkLst>
          <pc:docMk/>
          <pc:sldMk cId="4179580504" sldId="273"/>
        </pc:sldMkLst>
        <pc:spChg chg="mod">
          <ac:chgData name="Sanah" userId="4557762d9fb91540" providerId="LiveId" clId="{0F513FD4-11C5-4907-8762-B243E308ADF1}" dt="2022-03-17T09:33:28.727" v="954" actId="1076"/>
          <ac:spMkLst>
            <pc:docMk/>
            <pc:sldMk cId="4179580504" sldId="273"/>
            <ac:spMk id="4" creationId="{98CB40B1-89A9-4D5F-879E-76521929530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94B239-6454-43EC-A880-92C512E94AA4}" type="datetimeFigureOut">
              <a:rPr lang="en-GB" smtClean="0"/>
              <a:t>17/03/2022</a:t>
            </a:fld>
            <a:endParaRPr lang="en-GB"/>
          </a:p>
        </p:txBody>
      </p:sp>
      <p:sp>
        <p:nvSpPr>
          <p:cNvPr id="4" name="Slide Image Placeholder 3"/>
          <p:cNvSpPr>
            <a:spLocks noGrp="1" noRot="1" noChangeAspect="1"/>
          </p:cNvSpPr>
          <p:nvPr>
            <p:ph type="sldImg" idx="2"/>
          </p:nvPr>
        </p:nvSpPr>
        <p:spPr>
          <a:xfrm>
            <a:off x="2360613" y="1143000"/>
            <a:ext cx="21367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D53290-F0C4-46A9-809A-6BB9226ADFC3}" type="slidenum">
              <a:rPr lang="en-GB" smtClean="0"/>
              <a:t>‹#›</a:t>
            </a:fld>
            <a:endParaRPr lang="en-GB"/>
          </a:p>
        </p:txBody>
      </p:sp>
    </p:spTree>
    <p:extLst>
      <p:ext uri="{BB962C8B-B14F-4D97-AF65-F5344CB8AC3E}">
        <p14:creationId xmlns:p14="http://schemas.microsoft.com/office/powerpoint/2010/main" val="31789655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(Clark, 2017) </a:t>
            </a:r>
          </a:p>
        </p:txBody>
      </p:sp>
      <p:sp>
        <p:nvSpPr>
          <p:cNvPr id="4" name="Slide Number Placeholder 3"/>
          <p:cNvSpPr>
            <a:spLocks noGrp="1"/>
          </p:cNvSpPr>
          <p:nvPr>
            <p:ph type="sldNum" sz="quarter" idx="5"/>
          </p:nvPr>
        </p:nvSpPr>
        <p:spPr/>
        <p:txBody>
          <a:bodyPr/>
          <a:lstStyle/>
          <a:p>
            <a:fld id="{8DD53290-F0C4-46A9-809A-6BB9226ADFC3}" type="slidenum">
              <a:rPr lang="en-GB" smtClean="0"/>
              <a:t>3</a:t>
            </a:fld>
            <a:endParaRPr lang="en-GB"/>
          </a:p>
        </p:txBody>
      </p:sp>
    </p:spTree>
    <p:extLst>
      <p:ext uri="{BB962C8B-B14F-4D97-AF65-F5344CB8AC3E}">
        <p14:creationId xmlns:p14="http://schemas.microsoft.com/office/powerpoint/2010/main" val="1550580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(freeiconspng.com, n.d.) </a:t>
            </a:r>
          </a:p>
          <a:p>
            <a:r>
              <a:rPr lang="en-GB" dirty="0"/>
              <a:t>(www.medicalnewstoday.com, n.d.)</a:t>
            </a:r>
          </a:p>
        </p:txBody>
      </p:sp>
      <p:sp>
        <p:nvSpPr>
          <p:cNvPr id="4" name="Slide Number Placeholder 3"/>
          <p:cNvSpPr>
            <a:spLocks noGrp="1"/>
          </p:cNvSpPr>
          <p:nvPr>
            <p:ph type="sldNum" sz="quarter" idx="5"/>
          </p:nvPr>
        </p:nvSpPr>
        <p:spPr/>
        <p:txBody>
          <a:bodyPr/>
          <a:lstStyle/>
          <a:p>
            <a:fld id="{8DD53290-F0C4-46A9-809A-6BB9226ADFC3}" type="slidenum">
              <a:rPr lang="en-GB" smtClean="0"/>
              <a:t>4</a:t>
            </a:fld>
            <a:endParaRPr lang="en-GB"/>
          </a:p>
        </p:txBody>
      </p:sp>
    </p:spTree>
    <p:extLst>
      <p:ext uri="{BB962C8B-B14F-4D97-AF65-F5344CB8AC3E}">
        <p14:creationId xmlns:p14="http://schemas.microsoft.com/office/powerpoint/2010/main" val="12187761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r>
              <a:rPr lang="en-GB" dirty="0" err="1"/>
              <a:t>Huntingtons</a:t>
            </a:r>
            <a:r>
              <a:rPr lang="en-GB" dirty="0"/>
              <a:t> Disease Association, n.d.)</a:t>
            </a:r>
          </a:p>
        </p:txBody>
      </p:sp>
      <p:sp>
        <p:nvSpPr>
          <p:cNvPr id="4" name="Slide Number Placeholder 3"/>
          <p:cNvSpPr>
            <a:spLocks noGrp="1"/>
          </p:cNvSpPr>
          <p:nvPr>
            <p:ph type="sldNum" sz="quarter" idx="5"/>
          </p:nvPr>
        </p:nvSpPr>
        <p:spPr/>
        <p:txBody>
          <a:bodyPr/>
          <a:lstStyle/>
          <a:p>
            <a:fld id="{8DD53290-F0C4-46A9-809A-6BB9226ADFC3}" type="slidenum">
              <a:rPr lang="en-GB" smtClean="0"/>
              <a:t>5</a:t>
            </a:fld>
            <a:endParaRPr lang="en-GB"/>
          </a:p>
        </p:txBody>
      </p:sp>
    </p:spTree>
    <p:extLst>
      <p:ext uri="{BB962C8B-B14F-4D97-AF65-F5344CB8AC3E}">
        <p14:creationId xmlns:p14="http://schemas.microsoft.com/office/powerpoint/2010/main" val="17190280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(UK Fundraising, 2017)</a:t>
            </a:r>
          </a:p>
          <a:p>
            <a:r>
              <a:rPr lang="en-GB" dirty="0"/>
              <a:t>(Insight Digital Magazine, 2019)</a:t>
            </a:r>
          </a:p>
        </p:txBody>
      </p:sp>
      <p:sp>
        <p:nvSpPr>
          <p:cNvPr id="4" name="Slide Number Placeholder 3"/>
          <p:cNvSpPr>
            <a:spLocks noGrp="1"/>
          </p:cNvSpPr>
          <p:nvPr>
            <p:ph type="sldNum" sz="quarter" idx="5"/>
          </p:nvPr>
        </p:nvSpPr>
        <p:spPr/>
        <p:txBody>
          <a:bodyPr/>
          <a:lstStyle/>
          <a:p>
            <a:fld id="{8DD53290-F0C4-46A9-809A-6BB9226ADFC3}" type="slidenum">
              <a:rPr lang="en-GB" smtClean="0"/>
              <a:t>6</a:t>
            </a:fld>
            <a:endParaRPr lang="en-GB"/>
          </a:p>
        </p:txBody>
      </p:sp>
    </p:spTree>
    <p:extLst>
      <p:ext uri="{BB962C8B-B14F-4D97-AF65-F5344CB8AC3E}">
        <p14:creationId xmlns:p14="http://schemas.microsoft.com/office/powerpoint/2010/main" val="21717575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r>
              <a:rPr lang="en-GB" dirty="0" err="1"/>
              <a:t>FactDr</a:t>
            </a:r>
            <a:r>
              <a:rPr lang="en-GB" dirty="0"/>
              <a:t>, 2018)</a:t>
            </a:r>
          </a:p>
        </p:txBody>
      </p:sp>
      <p:sp>
        <p:nvSpPr>
          <p:cNvPr id="4" name="Slide Number Placeholder 3"/>
          <p:cNvSpPr>
            <a:spLocks noGrp="1"/>
          </p:cNvSpPr>
          <p:nvPr>
            <p:ph type="sldNum" sz="quarter" idx="5"/>
          </p:nvPr>
        </p:nvSpPr>
        <p:spPr/>
        <p:txBody>
          <a:bodyPr/>
          <a:lstStyle/>
          <a:p>
            <a:fld id="{8DD53290-F0C4-46A9-809A-6BB9226ADFC3}" type="slidenum">
              <a:rPr lang="en-GB" smtClean="0"/>
              <a:t>9</a:t>
            </a:fld>
            <a:endParaRPr lang="en-GB"/>
          </a:p>
        </p:txBody>
      </p:sp>
    </p:spTree>
    <p:extLst>
      <p:ext uri="{BB962C8B-B14F-4D97-AF65-F5344CB8AC3E}">
        <p14:creationId xmlns:p14="http://schemas.microsoft.com/office/powerpoint/2010/main" val="25456923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D53290-F0C4-46A9-809A-6BB9226ADFC3}" type="slidenum">
              <a:rPr lang="en-GB" smtClean="0"/>
              <a:t>13</a:t>
            </a:fld>
            <a:endParaRPr lang="en-GB"/>
          </a:p>
        </p:txBody>
      </p:sp>
    </p:spTree>
    <p:extLst>
      <p:ext uri="{BB962C8B-B14F-4D97-AF65-F5344CB8AC3E}">
        <p14:creationId xmlns:p14="http://schemas.microsoft.com/office/powerpoint/2010/main" val="14675235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D53290-F0C4-46A9-809A-6BB9226ADFC3}" type="slidenum">
              <a:rPr lang="en-GB" smtClean="0"/>
              <a:t>19</a:t>
            </a:fld>
            <a:endParaRPr lang="en-GB"/>
          </a:p>
        </p:txBody>
      </p:sp>
    </p:spTree>
    <p:extLst>
      <p:ext uri="{BB962C8B-B14F-4D97-AF65-F5344CB8AC3E}">
        <p14:creationId xmlns:p14="http://schemas.microsoft.com/office/powerpoint/2010/main" val="30770211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8" name="Picture 7" descr="Brickwork-SD-R1acrop.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useBgFill="1">
        <p:nvSpPr>
          <p:cNvPr id="13" name="Freeform 12"/>
          <p:cNvSpPr/>
          <p:nvPr/>
        </p:nvSpPr>
        <p:spPr>
          <a:xfrm>
            <a:off x="-6351" y="-24459"/>
            <a:ext cx="6565901" cy="9318978"/>
          </a:xfrm>
          <a:custGeom>
            <a:avLst/>
            <a:gdLst/>
            <a:ahLst/>
            <a:cxnLst/>
            <a:rect l="l" t="t" r="r" b="b"/>
            <a:pathLst>
              <a:path w="8754534" h="6451600">
                <a:moveTo>
                  <a:pt x="8373534" y="0"/>
                </a:moveTo>
                <a:lnTo>
                  <a:pt x="8754534" y="5994400"/>
                </a:lnTo>
                <a:lnTo>
                  <a:pt x="0" y="6451600"/>
                </a:lnTo>
                <a:lnTo>
                  <a:pt x="0" y="0"/>
                </a:lnTo>
                <a:lnTo>
                  <a:pt x="8373534" y="0"/>
                </a:lnTo>
                <a:close/>
              </a:path>
            </a:pathLst>
          </a:cu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7784" y="6420556"/>
            <a:ext cx="6348521" cy="2478394"/>
          </a:xfrm>
          <a:custGeom>
            <a:avLst/>
            <a:gdLst/>
            <a:ahLst/>
            <a:cxnLst/>
            <a:rect l="l" t="t" r="r" b="b"/>
            <a:pathLst>
              <a:path w="8428428" h="1878553">
                <a:moveTo>
                  <a:pt x="0" y="438229"/>
                </a:moveTo>
                <a:lnTo>
                  <a:pt x="8343246" y="0"/>
                </a:lnTo>
                <a:lnTo>
                  <a:pt x="8428428" y="1424838"/>
                </a:lnTo>
                <a:lnTo>
                  <a:pt x="7515" y="1878553"/>
                </a:lnTo>
                <a:lnTo>
                  <a:pt x="0" y="438229"/>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9" name="Freeform 28"/>
          <p:cNvSpPr/>
          <p:nvPr/>
        </p:nvSpPr>
        <p:spPr>
          <a:xfrm>
            <a:off x="-2148" y="1"/>
            <a:ext cx="4358426" cy="464555"/>
          </a:xfrm>
          <a:custGeom>
            <a:avLst/>
            <a:gdLst/>
            <a:ahLst/>
            <a:cxnLst/>
            <a:rect l="l" t="t" r="r" b="b"/>
            <a:pathLst>
              <a:path w="5811235" h="321615">
                <a:moveTo>
                  <a:pt x="0" y="0"/>
                </a:moveTo>
                <a:lnTo>
                  <a:pt x="5811235" y="0"/>
                </a:lnTo>
                <a:lnTo>
                  <a:pt x="1" y="321615"/>
                </a:lnTo>
                <a:cubicBezTo>
                  <a:pt x="1" y="214410"/>
                  <a:pt x="0" y="107205"/>
                  <a:pt x="0" y="0"/>
                </a:cubicBez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0" name="Freeform 29"/>
          <p:cNvSpPr/>
          <p:nvPr/>
        </p:nvSpPr>
        <p:spPr>
          <a:xfrm rot="21420000">
            <a:off x="-128076" y="307700"/>
            <a:ext cx="6360401" cy="8299789"/>
          </a:xfrm>
          <a:custGeom>
            <a:avLst/>
            <a:gdLst/>
            <a:ahLst/>
            <a:cxnLst/>
            <a:rect l="l" t="t" r="r" b="b"/>
            <a:pathLst>
              <a:path w="11307378" h="5746008">
                <a:moveTo>
                  <a:pt x="11270997" y="0"/>
                </a:moveTo>
                <a:lnTo>
                  <a:pt x="11307378" y="5746008"/>
                </a:lnTo>
                <a:lnTo>
                  <a:pt x="1" y="574313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338562" y="965377"/>
            <a:ext cx="5650143" cy="3996096"/>
          </a:xfrm>
        </p:spPr>
        <p:txBody>
          <a:bodyPr anchor="b">
            <a:norm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rot="21420000">
            <a:off x="415847" y="4978755"/>
            <a:ext cx="5634045" cy="794925"/>
          </a:xfrm>
        </p:spPr>
        <p:txBody>
          <a:bodyPr anchor="t">
            <a:noAutofit/>
          </a:bodyPr>
          <a:lstStyle>
            <a:lvl1pPr marL="0" indent="0" algn="r">
              <a:buNone/>
              <a:defRPr sz="1800">
                <a:solidFill>
                  <a:schemeClr val="bg1">
                    <a:lumMod val="50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2751803" y="6809461"/>
            <a:ext cx="3455805" cy="1361181"/>
          </a:xfrm>
        </p:spPr>
        <p:txBody>
          <a:bodyPr/>
          <a:lstStyle>
            <a:lvl1pPr algn="ctr">
              <a:defRPr sz="3150">
                <a:solidFill>
                  <a:schemeClr val="accent1">
                    <a:lumMod val="60000"/>
                    <a:lumOff val="40000"/>
                  </a:schemeClr>
                </a:solidFill>
              </a:defRPr>
            </a:lvl1pPr>
          </a:lstStyle>
          <a:p>
            <a:fld id="{2C090023-FC1F-4079-A213-71916BC40639}" type="datetimeFigureOut">
              <a:rPr lang="en-GB" smtClean="0"/>
              <a:t>17/03/2022</a:t>
            </a:fld>
            <a:endParaRPr lang="en-GB"/>
          </a:p>
        </p:txBody>
      </p:sp>
      <p:sp>
        <p:nvSpPr>
          <p:cNvPr id="5" name="Footer Placeholder 4"/>
          <p:cNvSpPr>
            <a:spLocks noGrp="1"/>
          </p:cNvSpPr>
          <p:nvPr>
            <p:ph type="ftr" sz="quarter" idx="11"/>
          </p:nvPr>
        </p:nvSpPr>
        <p:spPr>
          <a:xfrm rot="21420000">
            <a:off x="6858" y="7530595"/>
            <a:ext cx="2242566" cy="577081"/>
          </a:xfrm>
          <a:noFill/>
        </p:spPr>
        <p:txBody>
          <a:bodyPr wrap="square" rtlCol="0">
            <a:spAutoFit/>
          </a:bodyPr>
          <a:lstStyle>
            <a:lvl1pPr>
              <a:defRPr lang="en-US" sz="3150" dirty="0"/>
            </a:lvl1pPr>
          </a:lstStyle>
          <a:p>
            <a:endParaRPr lang="en-GB"/>
          </a:p>
        </p:txBody>
      </p:sp>
      <p:sp>
        <p:nvSpPr>
          <p:cNvPr id="6" name="Slide Number Placeholder 5"/>
          <p:cNvSpPr>
            <a:spLocks noGrp="1"/>
          </p:cNvSpPr>
          <p:nvPr>
            <p:ph type="sldNum" sz="quarter" idx="12"/>
          </p:nvPr>
        </p:nvSpPr>
        <p:spPr>
          <a:xfrm rot="21420000">
            <a:off x="5551138" y="5517703"/>
            <a:ext cx="510293" cy="720012"/>
          </a:xfrm>
        </p:spPr>
        <p:txBody>
          <a:bodyPr/>
          <a:lstStyle>
            <a:lvl1pPr>
              <a:defRPr sz="1800">
                <a:solidFill>
                  <a:schemeClr val="tx1">
                    <a:lumMod val="75000"/>
                    <a:lumOff val="25000"/>
                  </a:schemeClr>
                </a:solidFill>
              </a:defRPr>
            </a:lvl1pPr>
          </a:lstStyle>
          <a:p>
            <a:fld id="{B28D844A-4AF9-46A2-BFC9-0A9B4D84B8E2}" type="slidenum">
              <a:rPr lang="en-GB" smtClean="0"/>
              <a:t>‹#›</a:t>
            </a:fld>
            <a:endParaRPr lang="en-GB"/>
          </a:p>
        </p:txBody>
      </p:sp>
      <p:sp>
        <p:nvSpPr>
          <p:cNvPr id="33" name="5-Point Star 32"/>
          <p:cNvSpPr/>
          <p:nvPr/>
        </p:nvSpPr>
        <p:spPr>
          <a:xfrm rot="21420000">
            <a:off x="2341463" y="7304820"/>
            <a:ext cx="386540" cy="744446"/>
          </a:xfrm>
          <a:prstGeom prst="star5">
            <a:avLst>
              <a:gd name="adj" fmla="val 26693"/>
              <a:gd name="hf" fmla="val 105146"/>
              <a:gd name="vf" fmla="val 110557"/>
            </a:avLst>
          </a:prstGeom>
          <a:solidFill>
            <a:schemeClr val="accent1">
              <a:lumMod val="60000"/>
              <a:lumOff val="40000"/>
              <a:alpha val="5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76784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385763" y="2980461"/>
            <a:ext cx="5847023" cy="4782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090023-FC1F-4079-A213-71916BC40639}"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8D844A-4AF9-46A2-BFC9-0A9B4D84B8E2}" type="slidenum">
              <a:rPr lang="en-GB" smtClean="0"/>
              <a:t>‹#›</a:t>
            </a:fld>
            <a:endParaRPr lang="en-GB"/>
          </a:p>
        </p:txBody>
      </p:sp>
    </p:spTree>
    <p:extLst>
      <p:ext uri="{BB962C8B-B14F-4D97-AF65-F5344CB8AC3E}">
        <p14:creationId xmlns:p14="http://schemas.microsoft.com/office/powerpoint/2010/main" val="862874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5763" y="990602"/>
            <a:ext cx="5847023" cy="4612815"/>
          </a:xfrm>
        </p:spPr>
        <p:txBody>
          <a:bodyPr anchor="b">
            <a:normAutofit/>
          </a:bodyPr>
          <a:lstStyle>
            <a:lvl1pPr algn="l">
              <a:defRPr sz="4050"/>
            </a:lvl1pPr>
          </a:lstStyle>
          <a:p>
            <a:r>
              <a:rPr lang="en-US"/>
              <a:t>Click to edit Master title style</a:t>
            </a:r>
            <a:endParaRPr lang="en-US" dirty="0"/>
          </a:p>
        </p:txBody>
      </p:sp>
      <p:sp>
        <p:nvSpPr>
          <p:cNvPr id="3" name="Text Placeholder 2"/>
          <p:cNvSpPr>
            <a:spLocks noGrp="1"/>
          </p:cNvSpPr>
          <p:nvPr>
            <p:ph type="body" idx="1"/>
          </p:nvPr>
        </p:nvSpPr>
        <p:spPr>
          <a:xfrm>
            <a:off x="385763" y="5405497"/>
            <a:ext cx="5847023" cy="2368331"/>
          </a:xfrm>
        </p:spPr>
        <p:txBody>
          <a:bodyPr anchor="t">
            <a:normAutofit/>
          </a:bodyPr>
          <a:lstStyle>
            <a:lvl1pPr marL="0" indent="0" algn="l">
              <a:buNone/>
              <a:defRPr sz="1500">
                <a:solidFill>
                  <a:schemeClr val="bg1">
                    <a:lumMod val="50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090023-FC1F-4079-A213-71916BC40639}"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8D844A-4AF9-46A2-BFC9-0A9B4D84B8E2}" type="slidenum">
              <a:rPr lang="en-GB" smtClean="0"/>
              <a:t>‹#›</a:t>
            </a:fld>
            <a:endParaRPr lang="en-GB"/>
          </a:p>
        </p:txBody>
      </p:sp>
    </p:spTree>
    <p:extLst>
      <p:ext uri="{BB962C8B-B14F-4D97-AF65-F5344CB8AC3E}">
        <p14:creationId xmlns:p14="http://schemas.microsoft.com/office/powerpoint/2010/main" val="3896922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385763" y="990600"/>
            <a:ext cx="5848247" cy="1672869"/>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385763" y="2980461"/>
            <a:ext cx="2862402" cy="478282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3371609" y="2980461"/>
            <a:ext cx="2861178" cy="478282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C090023-FC1F-4079-A213-71916BC40639}" type="datetimeFigureOut">
              <a:rPr lang="en-GB" smtClean="0"/>
              <a:t>17/03/2022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8D844A-4AF9-46A2-BFC9-0A9B4D84B8E2}" type="slidenum">
              <a:rPr lang="en-GB" smtClean="0"/>
              <a:t>‹#›</a:t>
            </a:fld>
            <a:endParaRPr lang="en-GB"/>
          </a:p>
        </p:txBody>
      </p:sp>
    </p:spTree>
    <p:extLst>
      <p:ext uri="{BB962C8B-B14F-4D97-AF65-F5344CB8AC3E}">
        <p14:creationId xmlns:p14="http://schemas.microsoft.com/office/powerpoint/2010/main" val="3675804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385763" y="990600"/>
            <a:ext cx="5847023" cy="1672869"/>
          </a:xfrm>
        </p:spPr>
        <p:txBody>
          <a:bodyPr/>
          <a:lstStyle/>
          <a:p>
            <a:r>
              <a:rPr lang="en-US"/>
              <a:t>Click to edit Master title style</a:t>
            </a:r>
            <a:endParaRPr lang="en-US" dirty="0"/>
          </a:p>
        </p:txBody>
      </p:sp>
      <p:sp>
        <p:nvSpPr>
          <p:cNvPr id="3" name="Text Placeholder 2"/>
          <p:cNvSpPr>
            <a:spLocks noGrp="1"/>
          </p:cNvSpPr>
          <p:nvPr>
            <p:ph type="body" idx="1"/>
          </p:nvPr>
        </p:nvSpPr>
        <p:spPr>
          <a:xfrm>
            <a:off x="554677" y="2980461"/>
            <a:ext cx="2693488" cy="982214"/>
          </a:xfrm>
        </p:spPr>
        <p:txBody>
          <a:bodyPr anchor="b">
            <a:noAutofit/>
          </a:bodyPr>
          <a:lstStyle>
            <a:lvl1pPr marL="0" indent="0">
              <a:lnSpc>
                <a:spcPct val="90000"/>
              </a:lnSpc>
              <a:buNone/>
              <a:defRPr sz="195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Content Placeholder 3"/>
          <p:cNvSpPr>
            <a:spLocks noGrp="1"/>
          </p:cNvSpPr>
          <p:nvPr>
            <p:ph sz="quarter" idx="13"/>
          </p:nvPr>
        </p:nvSpPr>
        <p:spPr>
          <a:xfrm>
            <a:off x="385764" y="4133614"/>
            <a:ext cx="2862401" cy="3629675"/>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536506" y="2980461"/>
            <a:ext cx="2697503" cy="982214"/>
          </a:xfrm>
        </p:spPr>
        <p:txBody>
          <a:bodyPr anchor="b">
            <a:noAutofit/>
          </a:bodyPr>
          <a:lstStyle>
            <a:lvl1pPr marL="0" indent="0">
              <a:lnSpc>
                <a:spcPct val="90000"/>
              </a:lnSpc>
              <a:buNone/>
              <a:defRPr sz="195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3" name="Content Placeholder 5"/>
          <p:cNvSpPr>
            <a:spLocks noGrp="1"/>
          </p:cNvSpPr>
          <p:nvPr>
            <p:ph sz="quarter" idx="14"/>
          </p:nvPr>
        </p:nvSpPr>
        <p:spPr>
          <a:xfrm>
            <a:off x="3371608" y="4133614"/>
            <a:ext cx="2862401" cy="3629675"/>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C090023-FC1F-4079-A213-71916BC40639}" type="datetimeFigureOut">
              <a:rPr lang="en-GB" smtClean="0"/>
              <a:t>17/03/2022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8D844A-4AF9-46A2-BFC9-0A9B4D84B8E2}" type="slidenum">
              <a:rPr lang="en-GB" smtClean="0"/>
              <a:t>‹#›</a:t>
            </a:fld>
            <a:endParaRPr lang="en-GB"/>
          </a:p>
        </p:txBody>
      </p:sp>
    </p:spTree>
    <p:extLst>
      <p:ext uri="{BB962C8B-B14F-4D97-AF65-F5344CB8AC3E}">
        <p14:creationId xmlns:p14="http://schemas.microsoft.com/office/powerpoint/2010/main" val="443721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C090023-FC1F-4079-A213-71916BC40639}" type="datetimeFigureOut">
              <a:rPr lang="en-GB" smtClean="0"/>
              <a:t>17/03/2022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8D844A-4AF9-46A2-BFC9-0A9B4D84B8E2}" type="slidenum">
              <a:rPr lang="en-GB" smtClean="0"/>
              <a:t>‹#›</a:t>
            </a:fld>
            <a:endParaRPr lang="en-GB"/>
          </a:p>
        </p:txBody>
      </p:sp>
    </p:spTree>
    <p:extLst>
      <p:ext uri="{BB962C8B-B14F-4D97-AF65-F5344CB8AC3E}">
        <p14:creationId xmlns:p14="http://schemas.microsoft.com/office/powerpoint/2010/main" val="3489604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090023-FC1F-4079-A213-71916BC40639}" type="datetimeFigureOut">
              <a:rPr lang="en-GB" smtClean="0"/>
              <a:t>17/03/2022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28D844A-4AF9-46A2-BFC9-0A9B4D84B8E2}" type="slidenum">
              <a:rPr lang="en-GB" smtClean="0"/>
              <a:t>‹#›</a:t>
            </a:fld>
            <a:endParaRPr lang="en-GB"/>
          </a:p>
        </p:txBody>
      </p:sp>
    </p:spTree>
    <p:extLst>
      <p:ext uri="{BB962C8B-B14F-4D97-AF65-F5344CB8AC3E}">
        <p14:creationId xmlns:p14="http://schemas.microsoft.com/office/powerpoint/2010/main" val="2191920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90174" y="990600"/>
            <a:ext cx="2321359" cy="2922475"/>
          </a:xfrm>
        </p:spPr>
        <p:txBody>
          <a:bodyPr anchor="b">
            <a:normAutofit/>
          </a:bodyPr>
          <a:lstStyle>
            <a:lvl1pPr algn="ctr">
              <a:defRPr sz="2700"/>
            </a:lvl1pPr>
          </a:lstStyle>
          <a:p>
            <a:r>
              <a:rPr lang="en-US"/>
              <a:t>Click to edit Master title style</a:t>
            </a:r>
            <a:endParaRPr lang="en-US" dirty="0"/>
          </a:p>
        </p:txBody>
      </p:sp>
      <p:sp>
        <p:nvSpPr>
          <p:cNvPr id="10" name="Content Placeholder 2"/>
          <p:cNvSpPr>
            <a:spLocks noGrp="1"/>
          </p:cNvSpPr>
          <p:nvPr>
            <p:ph sz="quarter" idx="13"/>
          </p:nvPr>
        </p:nvSpPr>
        <p:spPr>
          <a:xfrm>
            <a:off x="2838450" y="990602"/>
            <a:ext cx="3394336" cy="67726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90174" y="3913077"/>
            <a:ext cx="2321360" cy="3850214"/>
          </a:xfrm>
        </p:spPr>
        <p:txBody>
          <a:bodyPr anchor="t">
            <a:normAutofit/>
          </a:bodyPr>
          <a:lstStyle>
            <a:lvl1pPr marL="0" indent="0" algn="ctr">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2C090023-FC1F-4079-A213-71916BC40639}" type="datetimeFigureOut">
              <a:rPr lang="en-GB" smtClean="0"/>
              <a:t>17/03/2022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8D844A-4AF9-46A2-BFC9-0A9B4D84B8E2}" type="slidenum">
              <a:rPr lang="en-GB" smtClean="0"/>
              <a:t>‹#›</a:t>
            </a:fld>
            <a:endParaRPr lang="en-GB"/>
          </a:p>
        </p:txBody>
      </p:sp>
    </p:spTree>
    <p:extLst>
      <p:ext uri="{BB962C8B-B14F-4D97-AF65-F5344CB8AC3E}">
        <p14:creationId xmlns:p14="http://schemas.microsoft.com/office/powerpoint/2010/main" val="29057555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5763" y="990600"/>
            <a:ext cx="3306129" cy="2922475"/>
          </a:xfrm>
        </p:spPr>
        <p:txBody>
          <a:bodyPr anchor="b">
            <a:normAutofit/>
          </a:bodyPr>
          <a:lstStyle>
            <a:lvl1pPr algn="ctr">
              <a:defRPr sz="27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60805" y="2"/>
            <a:ext cx="2371981" cy="7325548"/>
          </a:xfrm>
          <a:ln w="57150" cmpd="thinThick">
            <a:solidFill>
              <a:schemeClr val="bg1">
                <a:lumMod val="50000"/>
              </a:schemeClr>
            </a:solidFill>
            <a:miter lim="800000"/>
          </a:ln>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385764" y="3913077"/>
            <a:ext cx="3306128" cy="3412473"/>
          </a:xfrm>
        </p:spPr>
        <p:txBody>
          <a:bodyPr anchor="t">
            <a:normAutofit/>
          </a:bodyPr>
          <a:lstStyle>
            <a:lvl1pPr marL="0" indent="0" algn="ctr">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2C090023-FC1F-4079-A213-71916BC40639}" type="datetimeFigureOut">
              <a:rPr lang="en-GB" smtClean="0"/>
              <a:t>17/03/2022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8D844A-4AF9-46A2-BFC9-0A9B4D84B8E2}" type="slidenum">
              <a:rPr lang="en-GB" smtClean="0"/>
              <a:t>‹#›</a:t>
            </a:fld>
            <a:endParaRPr lang="en-GB"/>
          </a:p>
        </p:txBody>
      </p:sp>
    </p:spTree>
    <p:extLst>
      <p:ext uri="{BB962C8B-B14F-4D97-AF65-F5344CB8AC3E}">
        <p14:creationId xmlns:p14="http://schemas.microsoft.com/office/powerpoint/2010/main" val="942582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5763" y="5931370"/>
            <a:ext cx="5847023" cy="850555"/>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5764" y="990601"/>
            <a:ext cx="5845789" cy="4614860"/>
          </a:xfrm>
          <a:ln w="57150" cmpd="thinThick">
            <a:solidFill>
              <a:schemeClr val="bg1">
                <a:lumMod val="50000"/>
              </a:schemeClr>
            </a:solidFill>
            <a:miter lim="800000"/>
          </a:ln>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385751" y="6793111"/>
            <a:ext cx="5847035" cy="985793"/>
          </a:xfrm>
        </p:spPr>
        <p:txBody>
          <a:bodyPr anchor="t"/>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2C090023-FC1F-4079-A213-71916BC40639}" type="datetimeFigureOut">
              <a:rPr lang="en-GB" smtClean="0"/>
              <a:t>17/03/2022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8D844A-4AF9-46A2-BFC9-0A9B4D84B8E2}" type="slidenum">
              <a:rPr lang="en-GB" smtClean="0"/>
              <a:t>‹#›</a:t>
            </a:fld>
            <a:endParaRPr lang="en-GB"/>
          </a:p>
        </p:txBody>
      </p:sp>
    </p:spTree>
    <p:extLst>
      <p:ext uri="{BB962C8B-B14F-4D97-AF65-F5344CB8AC3E}">
        <p14:creationId xmlns:p14="http://schemas.microsoft.com/office/powerpoint/2010/main" val="1606764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385764" y="990602"/>
            <a:ext cx="5848258" cy="4614860"/>
          </a:xfrm>
        </p:spPr>
        <p:txBody>
          <a:bodyPr anchor="ctr">
            <a:normAutofit/>
          </a:bodyPr>
          <a:lstStyle>
            <a:lvl1pPr algn="ct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385752" y="5931370"/>
            <a:ext cx="5847035" cy="1839653"/>
          </a:xfrm>
        </p:spPr>
        <p:txBody>
          <a:bodyPr anchor="ctr">
            <a:normAutofit/>
          </a:bodyPr>
          <a:lstStyle>
            <a:lvl1pPr marL="0" indent="0" algn="ctr">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2C090023-FC1F-4079-A213-71916BC40639}" type="datetimeFigureOut">
              <a:rPr lang="en-GB" smtClean="0"/>
              <a:t>17/03/2022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8D844A-4AF9-46A2-BFC9-0A9B4D84B8E2}" type="slidenum">
              <a:rPr lang="en-GB" smtClean="0"/>
              <a:t>‹#›</a:t>
            </a:fld>
            <a:endParaRPr lang="en-GB"/>
          </a:p>
        </p:txBody>
      </p:sp>
    </p:spTree>
    <p:extLst>
      <p:ext uri="{BB962C8B-B14F-4D97-AF65-F5344CB8AC3E}">
        <p14:creationId xmlns:p14="http://schemas.microsoft.com/office/powerpoint/2010/main" val="33646256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975" y="990600"/>
            <a:ext cx="5357824" cy="4213017"/>
          </a:xfrm>
        </p:spPr>
        <p:txBody>
          <a:bodyPr anchor="ctr">
            <a:normAutofit/>
          </a:bodyPr>
          <a:lstStyle>
            <a:lvl1pPr algn="ct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872024" y="5214491"/>
            <a:ext cx="4875725" cy="545665"/>
          </a:xfrm>
        </p:spPr>
        <p:txBody>
          <a:bodyPr anchor="t">
            <a:normAutofit/>
          </a:bodyPr>
          <a:lstStyle>
            <a:lvl1pPr marL="0" indent="0" algn="r">
              <a:buNone/>
              <a:defRPr sz="1050">
                <a:solidFill>
                  <a:schemeClr val="tx1">
                    <a:lumMod val="50000"/>
                    <a:lumOff val="50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4" name="Text Placeholder 3"/>
          <p:cNvSpPr>
            <a:spLocks noGrp="1"/>
          </p:cNvSpPr>
          <p:nvPr>
            <p:ph type="body" sz="half" idx="2"/>
          </p:nvPr>
        </p:nvSpPr>
        <p:spPr>
          <a:xfrm>
            <a:off x="385763" y="5931371"/>
            <a:ext cx="5848247" cy="1831920"/>
          </a:xfrm>
        </p:spPr>
        <p:txBody>
          <a:bodyPr anchor="ctr">
            <a:normAutofit/>
          </a:bodyPr>
          <a:lstStyle>
            <a:lvl1pPr marL="0" indent="0" algn="ctr">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2C090023-FC1F-4079-A213-71916BC40639}" type="datetimeFigureOut">
              <a:rPr lang="en-GB" smtClean="0"/>
              <a:t>17/03/2022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8D844A-4AF9-46A2-BFC9-0A9B4D84B8E2}" type="slidenum">
              <a:rPr lang="en-GB" smtClean="0"/>
              <a:t>‹#›</a:t>
            </a:fld>
            <a:endParaRPr lang="en-GB"/>
          </a:p>
        </p:txBody>
      </p:sp>
      <p:sp>
        <p:nvSpPr>
          <p:cNvPr id="10" name="TextBox 9"/>
          <p:cNvSpPr txBox="1"/>
          <p:nvPr/>
        </p:nvSpPr>
        <p:spPr>
          <a:xfrm>
            <a:off x="303210" y="1282450"/>
            <a:ext cx="342900" cy="8446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1" name="TextBox 10"/>
          <p:cNvSpPr txBox="1"/>
          <p:nvPr/>
        </p:nvSpPr>
        <p:spPr>
          <a:xfrm>
            <a:off x="5922860" y="4198252"/>
            <a:ext cx="342900" cy="8446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847622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385763" y="2490014"/>
            <a:ext cx="5847023" cy="3628206"/>
          </a:xfrm>
        </p:spPr>
        <p:txBody>
          <a:bodyPr anchor="b">
            <a:normAutofit/>
          </a:bodyPr>
          <a:lstStyle>
            <a:lvl1pPr algn="l">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385763" y="6135231"/>
            <a:ext cx="5847023" cy="1647597"/>
          </a:xfrm>
        </p:spPr>
        <p:txBody>
          <a:bodyPr anchor="t">
            <a:normAutofit/>
          </a:bodyPr>
          <a:lstStyle>
            <a:lvl1pPr marL="0" indent="0" algn="l">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2C090023-FC1F-4079-A213-71916BC40639}" type="datetimeFigureOut">
              <a:rPr lang="en-GB" smtClean="0"/>
              <a:t>17/03/2022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8D844A-4AF9-46A2-BFC9-0A9B4D84B8E2}" type="slidenum">
              <a:rPr lang="en-GB" smtClean="0"/>
              <a:t>‹#›</a:t>
            </a:fld>
            <a:endParaRPr lang="en-GB"/>
          </a:p>
        </p:txBody>
      </p:sp>
    </p:spTree>
    <p:extLst>
      <p:ext uri="{BB962C8B-B14F-4D97-AF65-F5344CB8AC3E}">
        <p14:creationId xmlns:p14="http://schemas.microsoft.com/office/powerpoint/2010/main" val="32171627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385763" y="990602"/>
            <a:ext cx="5847023" cy="1663949"/>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385764" y="2980460"/>
            <a:ext cx="1861947" cy="832378"/>
          </a:xfrm>
        </p:spPr>
        <p:txBody>
          <a:bodyPr anchor="b">
            <a:noAutofit/>
          </a:bodyPr>
          <a:lstStyle>
            <a:lvl1pPr marL="0" indent="0" algn="ctr">
              <a:lnSpc>
                <a:spcPct val="90000"/>
              </a:lnSpc>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8" name="Text Placeholder 3"/>
          <p:cNvSpPr>
            <a:spLocks noGrp="1"/>
          </p:cNvSpPr>
          <p:nvPr>
            <p:ph type="body" sz="half" idx="15"/>
          </p:nvPr>
        </p:nvSpPr>
        <p:spPr>
          <a:xfrm>
            <a:off x="385764" y="3812839"/>
            <a:ext cx="1861947" cy="3950452"/>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9" name="Text Placeholder 4"/>
          <p:cNvSpPr>
            <a:spLocks noGrp="1"/>
          </p:cNvSpPr>
          <p:nvPr>
            <p:ph type="body" sz="quarter" idx="3"/>
          </p:nvPr>
        </p:nvSpPr>
        <p:spPr>
          <a:xfrm>
            <a:off x="2381975" y="2980460"/>
            <a:ext cx="1861947" cy="832378"/>
          </a:xfrm>
        </p:spPr>
        <p:txBody>
          <a:bodyPr anchor="b">
            <a:noAutofit/>
          </a:bodyPr>
          <a:lstStyle>
            <a:lvl1pPr marL="0" indent="0" algn="ctr">
              <a:lnSpc>
                <a:spcPct val="90000"/>
              </a:lnSpc>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0" name="Text Placeholder 3"/>
          <p:cNvSpPr>
            <a:spLocks noGrp="1"/>
          </p:cNvSpPr>
          <p:nvPr>
            <p:ph type="body" sz="half" idx="16"/>
          </p:nvPr>
        </p:nvSpPr>
        <p:spPr>
          <a:xfrm>
            <a:off x="2381975" y="3812839"/>
            <a:ext cx="1861947" cy="3950452"/>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1" name="Text Placeholder 4"/>
          <p:cNvSpPr>
            <a:spLocks noGrp="1"/>
          </p:cNvSpPr>
          <p:nvPr>
            <p:ph type="body" sz="quarter" idx="13"/>
          </p:nvPr>
        </p:nvSpPr>
        <p:spPr>
          <a:xfrm>
            <a:off x="4370839" y="2980460"/>
            <a:ext cx="1861947" cy="832378"/>
          </a:xfrm>
        </p:spPr>
        <p:txBody>
          <a:bodyPr anchor="b">
            <a:noAutofit/>
          </a:bodyPr>
          <a:lstStyle>
            <a:lvl1pPr marL="0" indent="0" algn="ctr">
              <a:lnSpc>
                <a:spcPct val="90000"/>
              </a:lnSpc>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Text Placeholder 3"/>
          <p:cNvSpPr>
            <a:spLocks noGrp="1"/>
          </p:cNvSpPr>
          <p:nvPr>
            <p:ph type="body" sz="half" idx="17"/>
          </p:nvPr>
        </p:nvSpPr>
        <p:spPr>
          <a:xfrm>
            <a:off x="4370839" y="3812839"/>
            <a:ext cx="1861947" cy="3950452"/>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2C090023-FC1F-4079-A213-71916BC40639}" type="datetimeFigureOut">
              <a:rPr lang="en-GB" smtClean="0"/>
              <a:t>17/03/2022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8D844A-4AF9-46A2-BFC9-0A9B4D84B8E2}" type="slidenum">
              <a:rPr lang="en-GB" smtClean="0"/>
              <a:t>‹#›</a:t>
            </a:fld>
            <a:endParaRPr lang="en-GB"/>
          </a:p>
        </p:txBody>
      </p:sp>
    </p:spTree>
    <p:extLst>
      <p:ext uri="{BB962C8B-B14F-4D97-AF65-F5344CB8AC3E}">
        <p14:creationId xmlns:p14="http://schemas.microsoft.com/office/powerpoint/2010/main" val="24932288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385763" y="990602"/>
            <a:ext cx="5848247" cy="1663949"/>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389160" y="5507703"/>
            <a:ext cx="1861947" cy="832378"/>
          </a:xfrm>
        </p:spPr>
        <p:txBody>
          <a:bodyPr anchor="b">
            <a:noAutofit/>
          </a:bodyPr>
          <a:lstStyle>
            <a:lvl1pPr marL="0" indent="0" algn="ctr">
              <a:lnSpc>
                <a:spcPct val="90000"/>
              </a:lnSpc>
              <a:buNone/>
              <a:defRPr sz="165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Picture Placeholder 2"/>
          <p:cNvSpPr>
            <a:spLocks noGrp="1" noChangeAspect="1"/>
          </p:cNvSpPr>
          <p:nvPr>
            <p:ph type="pic" idx="15"/>
          </p:nvPr>
        </p:nvSpPr>
        <p:spPr>
          <a:xfrm>
            <a:off x="385751" y="2980462"/>
            <a:ext cx="1861947" cy="2219714"/>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1" name="Text Placeholder 3"/>
          <p:cNvSpPr>
            <a:spLocks noGrp="1"/>
          </p:cNvSpPr>
          <p:nvPr>
            <p:ph type="body" sz="half" idx="18"/>
          </p:nvPr>
        </p:nvSpPr>
        <p:spPr>
          <a:xfrm>
            <a:off x="389160" y="6340083"/>
            <a:ext cx="1861947" cy="1423210"/>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2" name="Text Placeholder 4"/>
          <p:cNvSpPr>
            <a:spLocks noGrp="1"/>
          </p:cNvSpPr>
          <p:nvPr>
            <p:ph type="body" sz="quarter" idx="3"/>
          </p:nvPr>
        </p:nvSpPr>
        <p:spPr>
          <a:xfrm>
            <a:off x="2383544" y="5507703"/>
            <a:ext cx="1861947" cy="832378"/>
          </a:xfrm>
        </p:spPr>
        <p:txBody>
          <a:bodyPr anchor="b">
            <a:noAutofit/>
          </a:bodyPr>
          <a:lstStyle>
            <a:lvl1pPr marL="0" indent="0" algn="ctr">
              <a:lnSpc>
                <a:spcPct val="90000"/>
              </a:lnSpc>
              <a:buNone/>
              <a:defRPr sz="165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3" name="Picture Placeholder 2"/>
          <p:cNvSpPr>
            <a:spLocks noGrp="1" noChangeAspect="1"/>
          </p:cNvSpPr>
          <p:nvPr>
            <p:ph type="pic" idx="21"/>
          </p:nvPr>
        </p:nvSpPr>
        <p:spPr>
          <a:xfrm>
            <a:off x="2382749" y="2980461"/>
            <a:ext cx="1861947" cy="221756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19"/>
          </p:nvPr>
        </p:nvSpPr>
        <p:spPr>
          <a:xfrm>
            <a:off x="2382749" y="6340080"/>
            <a:ext cx="1862741" cy="1423211"/>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5" name="Text Placeholder 4"/>
          <p:cNvSpPr>
            <a:spLocks noGrp="1"/>
          </p:cNvSpPr>
          <p:nvPr>
            <p:ph type="body" sz="quarter" idx="13"/>
          </p:nvPr>
        </p:nvSpPr>
        <p:spPr>
          <a:xfrm>
            <a:off x="4370031" y="5507703"/>
            <a:ext cx="1861947" cy="832378"/>
          </a:xfrm>
        </p:spPr>
        <p:txBody>
          <a:bodyPr anchor="b">
            <a:noAutofit/>
          </a:bodyPr>
          <a:lstStyle>
            <a:lvl1pPr marL="0" indent="0" algn="ctr">
              <a:lnSpc>
                <a:spcPct val="90000"/>
              </a:lnSpc>
              <a:buNone/>
              <a:defRPr sz="165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6" name="Picture Placeholder 2"/>
          <p:cNvSpPr>
            <a:spLocks noGrp="1" noChangeAspect="1"/>
          </p:cNvSpPr>
          <p:nvPr>
            <p:ph type="pic" idx="22"/>
          </p:nvPr>
        </p:nvSpPr>
        <p:spPr>
          <a:xfrm>
            <a:off x="4369961" y="2980458"/>
            <a:ext cx="1861947" cy="2220394"/>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7" name="Text Placeholder 3"/>
          <p:cNvSpPr>
            <a:spLocks noGrp="1"/>
          </p:cNvSpPr>
          <p:nvPr>
            <p:ph type="body" sz="half" idx="20"/>
          </p:nvPr>
        </p:nvSpPr>
        <p:spPr>
          <a:xfrm>
            <a:off x="4369961" y="6340077"/>
            <a:ext cx="1861947" cy="142321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2C090023-FC1F-4079-A213-71916BC40639}" type="datetimeFigureOut">
              <a:rPr lang="en-GB" smtClean="0"/>
              <a:t>17/03/2022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8D844A-4AF9-46A2-BFC9-0A9B4D84B8E2}" type="slidenum">
              <a:rPr lang="en-GB" smtClean="0"/>
              <a:t>‹#›</a:t>
            </a:fld>
            <a:endParaRPr lang="en-GB"/>
          </a:p>
        </p:txBody>
      </p:sp>
    </p:spTree>
    <p:extLst>
      <p:ext uri="{BB962C8B-B14F-4D97-AF65-F5344CB8AC3E}">
        <p14:creationId xmlns:p14="http://schemas.microsoft.com/office/powerpoint/2010/main" val="18153311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385763" y="2980461"/>
            <a:ext cx="5847023" cy="478283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090023-FC1F-4079-A213-71916BC40639}"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8D844A-4AF9-46A2-BFC9-0A9B4D84B8E2}" type="slidenum">
              <a:rPr lang="en-GB" smtClean="0"/>
              <a:t>‹#›</a:t>
            </a:fld>
            <a:endParaRPr lang="en-GB"/>
          </a:p>
        </p:txBody>
      </p:sp>
    </p:spTree>
    <p:extLst>
      <p:ext uri="{BB962C8B-B14F-4D97-AF65-F5344CB8AC3E}">
        <p14:creationId xmlns:p14="http://schemas.microsoft.com/office/powerpoint/2010/main" val="16306093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58922" y="990602"/>
            <a:ext cx="1273864" cy="677268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385764" y="990602"/>
            <a:ext cx="4446242" cy="6772689"/>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090023-FC1F-4079-A213-71916BC40639}"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8D844A-4AF9-46A2-BFC9-0A9B4D84B8E2}" type="slidenum">
              <a:rPr lang="en-GB" smtClean="0"/>
              <a:t>‹#›</a:t>
            </a:fld>
            <a:endParaRPr lang="en-GB"/>
          </a:p>
        </p:txBody>
      </p:sp>
    </p:spTree>
    <p:extLst>
      <p:ext uri="{BB962C8B-B14F-4D97-AF65-F5344CB8AC3E}">
        <p14:creationId xmlns:p14="http://schemas.microsoft.com/office/powerpoint/2010/main" val="17668315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8" name="Picture 7" descr="Brickwork-SD-R1acrop.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grpSp>
        <p:nvGrpSpPr>
          <p:cNvPr id="10" name="Group 9"/>
          <p:cNvGrpSpPr/>
          <p:nvPr/>
        </p:nvGrpSpPr>
        <p:grpSpPr>
          <a:xfrm>
            <a:off x="-14286" y="2"/>
            <a:ext cx="6753010" cy="9597006"/>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grpSp>
      <p:sp>
        <p:nvSpPr>
          <p:cNvPr id="2" name="Title Placeholder 1"/>
          <p:cNvSpPr>
            <a:spLocks noGrp="1"/>
          </p:cNvSpPr>
          <p:nvPr>
            <p:ph type="title"/>
          </p:nvPr>
        </p:nvSpPr>
        <p:spPr>
          <a:xfrm>
            <a:off x="385763" y="990602"/>
            <a:ext cx="5848247" cy="1663949"/>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385763" y="2980461"/>
            <a:ext cx="5848247" cy="478282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105171" y="8316149"/>
            <a:ext cx="2128838" cy="720012"/>
          </a:xfrm>
          <a:prstGeom prst="rect">
            <a:avLst/>
          </a:prstGeom>
        </p:spPr>
        <p:txBody>
          <a:bodyPr vert="horz" lIns="91440" tIns="45720" rIns="91440" bIns="45720" rtlCol="0" anchor="ctr"/>
          <a:lstStyle>
            <a:lvl1pPr algn="r">
              <a:defRPr sz="2100" cap="all" baseline="0">
                <a:solidFill>
                  <a:schemeClr val="accent1">
                    <a:lumMod val="60000"/>
                    <a:lumOff val="40000"/>
                  </a:schemeClr>
                </a:solidFill>
              </a:defRPr>
            </a:lvl1pPr>
          </a:lstStyle>
          <a:p>
            <a:fld id="{2C090023-FC1F-4079-A213-71916BC40639}" type="datetimeFigureOut">
              <a:rPr lang="en-GB" smtClean="0"/>
              <a:t>17/03/2022</a:t>
            </a:fld>
            <a:endParaRPr lang="en-GB"/>
          </a:p>
        </p:txBody>
      </p:sp>
      <p:sp>
        <p:nvSpPr>
          <p:cNvPr id="5" name="Footer Placeholder 4"/>
          <p:cNvSpPr>
            <a:spLocks noGrp="1"/>
          </p:cNvSpPr>
          <p:nvPr>
            <p:ph type="ftr" sz="quarter" idx="3"/>
          </p:nvPr>
        </p:nvSpPr>
        <p:spPr>
          <a:xfrm>
            <a:off x="385764" y="8316149"/>
            <a:ext cx="3093592" cy="720012"/>
          </a:xfrm>
          <a:prstGeom prst="rect">
            <a:avLst/>
          </a:prstGeom>
        </p:spPr>
        <p:txBody>
          <a:bodyPr vert="horz" lIns="91440" tIns="45720" rIns="91440" bIns="45720" rtlCol="0" anchor="ctr"/>
          <a:lstStyle>
            <a:lvl1pPr algn="l">
              <a:defRPr sz="2100" cap="all" baseline="0">
                <a:solidFill>
                  <a:schemeClr val="accent1">
                    <a:lumMod val="60000"/>
                    <a:lumOff val="40000"/>
                  </a:schemeClr>
                </a:solidFill>
              </a:defRPr>
            </a:lvl1pPr>
          </a:lstStyle>
          <a:p>
            <a:endParaRPr lang="en-GB"/>
          </a:p>
        </p:txBody>
      </p:sp>
      <p:sp>
        <p:nvSpPr>
          <p:cNvPr id="6" name="Slide Number Placeholder 5"/>
          <p:cNvSpPr>
            <a:spLocks noGrp="1"/>
          </p:cNvSpPr>
          <p:nvPr>
            <p:ph type="sldNum" sz="quarter" idx="4"/>
          </p:nvPr>
        </p:nvSpPr>
        <p:spPr>
          <a:xfrm>
            <a:off x="3536506" y="8316149"/>
            <a:ext cx="510293" cy="720012"/>
          </a:xfrm>
          <a:prstGeom prst="rect">
            <a:avLst/>
          </a:prstGeom>
        </p:spPr>
        <p:txBody>
          <a:bodyPr vert="horz" lIns="91440" tIns="45720" rIns="91440" bIns="45720" rtlCol="0" anchor="ctr"/>
          <a:lstStyle>
            <a:lvl1pPr algn="ctr">
              <a:defRPr sz="2100" cap="all" baseline="0">
                <a:solidFill>
                  <a:schemeClr val="accent1">
                    <a:lumMod val="60000"/>
                    <a:lumOff val="40000"/>
                  </a:schemeClr>
                </a:solidFill>
              </a:defRPr>
            </a:lvl1pPr>
          </a:lstStyle>
          <a:p>
            <a:fld id="{B28D844A-4AF9-46A2-BFC9-0A9B4D84B8E2}" type="slidenum">
              <a:rPr lang="en-GB" smtClean="0"/>
              <a:t>‹#›</a:t>
            </a:fld>
            <a:endParaRPr lang="en-GB"/>
          </a:p>
        </p:txBody>
      </p:sp>
    </p:spTree>
    <p:extLst>
      <p:ext uri="{BB962C8B-B14F-4D97-AF65-F5344CB8AC3E}">
        <p14:creationId xmlns:p14="http://schemas.microsoft.com/office/powerpoint/2010/main" val="3609224507"/>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685800" rtl="0" eaLnBrk="1" latinLnBrk="0" hangingPunct="1">
        <a:lnSpc>
          <a:spcPct val="90000"/>
        </a:lnSpc>
        <a:spcBef>
          <a:spcPct val="0"/>
        </a:spcBef>
        <a:buNone/>
        <a:defRPr sz="3300" kern="1200" cap="all" baseline="0">
          <a:solidFill>
            <a:schemeClr val="accent1">
              <a:lumMod val="60000"/>
              <a:lumOff val="40000"/>
            </a:schemeClr>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accent1">
            <a:lumMod val="60000"/>
            <a:lumOff val="40000"/>
          </a:schemeClr>
        </a:buClr>
        <a:buSzPct val="160000"/>
        <a:buFont typeface="Arial" panose="020B0604020202020204" pitchFamily="34" charset="0"/>
        <a:buChar char="•"/>
        <a:defRPr sz="1500" kern="1200" cap="all" baseline="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accent1">
            <a:lumMod val="60000"/>
            <a:lumOff val="40000"/>
          </a:schemeClr>
        </a:buClr>
        <a:buSzPct val="160000"/>
        <a:buFont typeface="Arial" panose="020B0604020202020204" pitchFamily="34" charset="0"/>
        <a:buChar char="•"/>
        <a:defRPr sz="1350" kern="1200" cap="all"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accent1">
            <a:lumMod val="60000"/>
            <a:lumOff val="40000"/>
          </a:schemeClr>
        </a:buClr>
        <a:buSzPct val="160000"/>
        <a:buFont typeface="Arial" panose="020B0604020202020204" pitchFamily="34" charset="0"/>
        <a:buChar char="•"/>
        <a:defRPr sz="1200" kern="1200" cap="all" baseline="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accent1">
            <a:lumMod val="60000"/>
            <a:lumOff val="40000"/>
          </a:schemeClr>
        </a:buClr>
        <a:buSzPct val="160000"/>
        <a:buFont typeface="Arial" panose="020B0604020202020204" pitchFamily="34" charset="0"/>
        <a:buChar char="•"/>
        <a:defRPr sz="1050" kern="1200" cap="all"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accent1">
            <a:lumMod val="60000"/>
            <a:lumOff val="40000"/>
          </a:schemeClr>
        </a:buClr>
        <a:buSzPct val="160000"/>
        <a:buFont typeface="Arial" panose="020B0604020202020204" pitchFamily="34" charset="0"/>
        <a:buChar char="•"/>
        <a:defRPr sz="1050" kern="1200" cap="all" baseline="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accent1">
            <a:lumMod val="60000"/>
            <a:lumOff val="40000"/>
          </a:schemeClr>
        </a:buClr>
        <a:buSzPct val="160000"/>
        <a:buFont typeface="Arial" panose="020B0604020202020204" pitchFamily="34" charset="0"/>
        <a:buChar char="•"/>
        <a:defRPr sz="1050" kern="1200" cap="all" baseline="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accent1">
            <a:lumMod val="60000"/>
            <a:lumOff val="40000"/>
          </a:schemeClr>
        </a:buClr>
        <a:buSzPct val="160000"/>
        <a:buFont typeface="Arial" panose="020B0604020202020204" pitchFamily="34" charset="0"/>
        <a:buChar char="•"/>
        <a:defRPr sz="1050" kern="1200" cap="all" baseline="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accent1">
            <a:lumMod val="60000"/>
            <a:lumOff val="40000"/>
          </a:schemeClr>
        </a:buClr>
        <a:buSzPct val="160000"/>
        <a:buFont typeface="Arial" panose="020B0604020202020204" pitchFamily="34" charset="0"/>
        <a:buChar char="•"/>
        <a:defRPr sz="1050" kern="1200" cap="all"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accent1">
            <a:lumMod val="60000"/>
            <a:lumOff val="40000"/>
          </a:schemeClr>
        </a:buClr>
        <a:buSzPct val="160000"/>
        <a:buFont typeface="Arial" panose="020B0604020202020204" pitchFamily="34" charset="0"/>
        <a:buChar char="•"/>
        <a:defRPr sz="1050" kern="1200" cap="all"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6.png"/><Relationship Id="rId4" Type="http://schemas.microsoft.com/office/2017/06/relationships/model3d" Target="../media/model3d1.glb"/></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4.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8.xml"/><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image" Target="../media/image15.png"/><Relationship Id="rId1" Type="http://schemas.openxmlformats.org/officeDocument/2006/relationships/slideLayout" Target="../slideLayouts/slideLayout3.xml"/><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microsoft.com/office/2017/06/relationships/model3d" Target="../media/model3d2.glb"/><Relationship Id="rId2" Type="http://schemas.openxmlformats.org/officeDocument/2006/relationships/image" Target="../media/image17.png"/><Relationship Id="rId1" Type="http://schemas.openxmlformats.org/officeDocument/2006/relationships/slideLayout" Target="../slideLayouts/slideLayout6.xml"/><Relationship Id="rId6" Type="http://schemas.openxmlformats.org/officeDocument/2006/relationships/image" Target="../media/image19.png"/><Relationship Id="rId5" Type="http://schemas.microsoft.com/office/2017/06/relationships/model3d" Target="../media/model3d3.glb"/><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5.xml"/><Relationship Id="rId5" Type="http://schemas.openxmlformats.org/officeDocument/2006/relationships/image" Target="../media/image22.png"/><Relationship Id="rId4" Type="http://schemas.openxmlformats.org/officeDocument/2006/relationships/image" Target="../media/image21.svg"/></Relationships>
</file>

<file path=ppt/slides/_rels/slide1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5.png"/><Relationship Id="rId7" Type="http://schemas.openxmlformats.org/officeDocument/2006/relationships/image" Target="../media/image27.png"/><Relationship Id="rId2" Type="http://schemas.openxmlformats.org/officeDocument/2006/relationships/image" Target="../media/image24.png"/><Relationship Id="rId1" Type="http://schemas.openxmlformats.org/officeDocument/2006/relationships/slideLayout" Target="../slideLayouts/slideLayout13.xml"/><Relationship Id="rId6" Type="http://schemas.microsoft.com/office/2017/06/relationships/model3d" Target="../media/model3d1.glb"/><Relationship Id="rId5" Type="http://schemas.openxmlformats.org/officeDocument/2006/relationships/image" Target="../media/image12.png"/><Relationship Id="rId10" Type="http://schemas.openxmlformats.org/officeDocument/2006/relationships/image" Target="../media/image30.svg"/><Relationship Id="rId4" Type="http://schemas.openxmlformats.org/officeDocument/2006/relationships/image" Target="../media/image26.png"/><Relationship Id="rId9" Type="http://schemas.openxmlformats.org/officeDocument/2006/relationships/image" Target="../media/image29.png"/></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mailto:b.brain@hd.org.uk" TargetMode="External"/><Relationship Id="rId1" Type="http://schemas.openxmlformats.org/officeDocument/2006/relationships/slideLayout" Target="../slideLayouts/slideLayout12.xml"/><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3" Type="http://schemas.openxmlformats.org/officeDocument/2006/relationships/hyperlink" Target="https://www.express.co.uk/life-style/health/890886/huntingtons-disease-symptoms-cure-treatment-causes-what-is"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1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hda.org.uk/news/living-history-project?gclid=EAIaIQobChMIh-nLxojm9QIVitPtCh2CGQX9EAAYASAAEgJB-PD_BwE" TargetMode="External"/><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5633EE1-C3D5-4215-9EB6-EE4C4DA6A616}"/>
              </a:ext>
            </a:extLst>
          </p:cNvPr>
          <p:cNvSpPr txBox="1"/>
          <p:nvPr/>
        </p:nvSpPr>
        <p:spPr>
          <a:xfrm>
            <a:off x="3117984" y="4414391"/>
            <a:ext cx="3262746" cy="1077218"/>
          </a:xfrm>
          <a:prstGeom prst="rect">
            <a:avLst/>
          </a:prstGeom>
          <a:noFill/>
        </p:spPr>
        <p:txBody>
          <a:bodyPr wrap="square" rtlCol="0">
            <a:spAutoFit/>
          </a:bodyPr>
          <a:lstStyle/>
          <a:p>
            <a:pPr algn="r"/>
            <a:r>
              <a:rPr lang="en-GB" sz="1600" i="1" dirty="0">
                <a:latin typeface="Arial" panose="020B0604020202020204" pitchFamily="34" charset="0"/>
                <a:cs typeface="Arial" panose="020B0604020202020204" pitchFamily="34" charset="0"/>
              </a:rPr>
              <a:t>Student name: Sanah Ellahi</a:t>
            </a:r>
          </a:p>
          <a:p>
            <a:pPr algn="r"/>
            <a:r>
              <a:rPr lang="en-GB" sz="1600" i="1" dirty="0">
                <a:latin typeface="Arial" panose="020B0604020202020204" pitchFamily="34" charset="0"/>
                <a:cs typeface="Arial" panose="020B0604020202020204" pitchFamily="34" charset="0"/>
              </a:rPr>
              <a:t>Student number: (2019343)</a:t>
            </a:r>
          </a:p>
          <a:p>
            <a:pPr algn="r"/>
            <a:r>
              <a:rPr lang="en-GB" sz="1600" i="1" dirty="0">
                <a:latin typeface="Arial" panose="020B0604020202020204" pitchFamily="34" charset="0"/>
                <a:cs typeface="Arial" panose="020B0604020202020204" pitchFamily="34" charset="0"/>
              </a:rPr>
              <a:t>Module code: BMHP5014</a:t>
            </a:r>
          </a:p>
          <a:p>
            <a:pPr algn="r"/>
            <a:r>
              <a:rPr lang="en-GB" sz="1600" i="1" dirty="0">
                <a:latin typeface="Arial" panose="020B0604020202020204" pitchFamily="34" charset="0"/>
                <a:cs typeface="Arial" panose="020B0604020202020204" pitchFamily="34" charset="0"/>
              </a:rPr>
              <a:t>Lecturer: Chloe harries </a:t>
            </a:r>
          </a:p>
        </p:txBody>
      </p:sp>
      <p:sp>
        <p:nvSpPr>
          <p:cNvPr id="5" name="TextBox 4">
            <a:extLst>
              <a:ext uri="{FF2B5EF4-FFF2-40B4-BE49-F238E27FC236}">
                <a16:creationId xmlns:a16="http://schemas.microsoft.com/office/drawing/2014/main" id="{C9DBC27B-03DE-4B29-B5A9-54AA7CDCE6CB}"/>
              </a:ext>
            </a:extLst>
          </p:cNvPr>
          <p:cNvSpPr txBox="1"/>
          <p:nvPr/>
        </p:nvSpPr>
        <p:spPr>
          <a:xfrm>
            <a:off x="1117352" y="391651"/>
            <a:ext cx="4315726" cy="954107"/>
          </a:xfrm>
          <a:prstGeom prst="rect">
            <a:avLst/>
          </a:prstGeom>
          <a:noFill/>
        </p:spPr>
        <p:txBody>
          <a:bodyPr wrap="square">
            <a:spAutoFit/>
          </a:bodyPr>
          <a:lstStyle/>
          <a:p>
            <a:pPr algn="ctr"/>
            <a:r>
              <a:rPr lang="en-GB" sz="2800" dirty="0"/>
              <a:t>Changemaker: Creativity &amp; Value Creation</a:t>
            </a:r>
          </a:p>
        </p:txBody>
      </p:sp>
      <p:pic>
        <p:nvPicPr>
          <p:cNvPr id="7" name="Picture 6" descr="Needle and vial">
            <a:extLst>
              <a:ext uri="{FF2B5EF4-FFF2-40B4-BE49-F238E27FC236}">
                <a16:creationId xmlns:a16="http://schemas.microsoft.com/office/drawing/2014/main" id="{11EAEF99-08D1-4D45-9FC2-C9F55EF4DF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3413" y="2936354"/>
            <a:ext cx="3108961" cy="4033292"/>
          </a:xfrm>
          <a:prstGeom prst="rect">
            <a:avLst/>
          </a:prstGeom>
        </p:spPr>
      </p:pic>
    </p:spTree>
    <p:extLst>
      <p:ext uri="{BB962C8B-B14F-4D97-AF65-F5344CB8AC3E}">
        <p14:creationId xmlns:p14="http://schemas.microsoft.com/office/powerpoint/2010/main" val="2723597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0B4A588-F04E-4B22-A16B-4EE150AA783C}"/>
              </a:ext>
            </a:extLst>
          </p:cNvPr>
          <p:cNvSpPr>
            <a:spLocks noGrp="1"/>
          </p:cNvSpPr>
          <p:nvPr>
            <p:ph type="body" sz="half" idx="2"/>
          </p:nvPr>
        </p:nvSpPr>
        <p:spPr>
          <a:xfrm>
            <a:off x="240279" y="3616036"/>
            <a:ext cx="5847035" cy="2097587"/>
          </a:xfrm>
        </p:spPr>
        <p:txBody>
          <a:bodyPr>
            <a:normAutofit fontScale="92500" lnSpcReduction="20000"/>
          </a:bodyPr>
          <a:lstStyle/>
          <a:p>
            <a:r>
              <a:rPr lang="en-GB" sz="1900" cap="none" dirty="0">
                <a:latin typeface="Arial" panose="020B0604020202020204" pitchFamily="34" charset="0"/>
                <a:cs typeface="Arial" panose="020B0604020202020204" pitchFamily="34" charset="0"/>
              </a:rPr>
              <a:t>In this assignment I will be using artefact 4 to create a flyer about my idea using huntingtins disease association to partner up with my campaign Bryans brain and asking everyone to raise money, spread awareness, and make a difference to studies of the brain with the sources we already have and using them effectively. </a:t>
            </a:r>
          </a:p>
          <a:p>
            <a:endParaRPr lang="en-GB" dirty="0"/>
          </a:p>
        </p:txBody>
      </p:sp>
    </p:spTree>
    <p:extLst>
      <p:ext uri="{BB962C8B-B14F-4D97-AF65-F5344CB8AC3E}">
        <p14:creationId xmlns:p14="http://schemas.microsoft.com/office/powerpoint/2010/main" val="2544249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9A046-1986-48D6-9AB4-90FB6498BB49}"/>
              </a:ext>
            </a:extLst>
          </p:cNvPr>
          <p:cNvSpPr>
            <a:spLocks noGrp="1"/>
          </p:cNvSpPr>
          <p:nvPr>
            <p:ph type="ctrTitle"/>
          </p:nvPr>
        </p:nvSpPr>
        <p:spPr/>
        <p:txBody>
          <a:bodyPr/>
          <a:lstStyle/>
          <a:p>
            <a:r>
              <a:rPr lang="en-GB" dirty="0"/>
              <a:t>Bryans brain</a:t>
            </a:r>
          </a:p>
        </p:txBody>
      </p:sp>
      <p:sp>
        <p:nvSpPr>
          <p:cNvPr id="3" name="Subtitle 2">
            <a:extLst>
              <a:ext uri="{FF2B5EF4-FFF2-40B4-BE49-F238E27FC236}">
                <a16:creationId xmlns:a16="http://schemas.microsoft.com/office/drawing/2014/main" id="{484F338E-89D7-4736-ABA1-2D1585032DF2}"/>
              </a:ext>
            </a:extLst>
          </p:cNvPr>
          <p:cNvSpPr>
            <a:spLocks noGrp="1"/>
          </p:cNvSpPr>
          <p:nvPr>
            <p:ph type="subTitle" idx="1"/>
          </p:nvPr>
        </p:nvSpPr>
        <p:spPr/>
        <p:txBody>
          <a:bodyPr/>
          <a:lstStyle/>
          <a:p>
            <a:r>
              <a:rPr lang="en-GB" dirty="0"/>
              <a:t>HUNTINGTON DISEASE </a:t>
            </a:r>
          </a:p>
        </p:txBody>
      </p:sp>
      <p:pic>
        <p:nvPicPr>
          <p:cNvPr id="4" name="Picture 3">
            <a:extLst>
              <a:ext uri="{FF2B5EF4-FFF2-40B4-BE49-F238E27FC236}">
                <a16:creationId xmlns:a16="http://schemas.microsoft.com/office/drawing/2014/main" id="{B4C01D50-90C6-4593-9462-2134746E11DB}"/>
              </a:ext>
            </a:extLst>
          </p:cNvPr>
          <p:cNvPicPr>
            <a:picLocks noChangeAspect="1"/>
          </p:cNvPicPr>
          <p:nvPr/>
        </p:nvPicPr>
        <p:blipFill>
          <a:blip r:embed="rId3"/>
          <a:stretch>
            <a:fillRect/>
          </a:stretch>
        </p:blipFill>
        <p:spPr>
          <a:xfrm rot="21136835">
            <a:off x="535538" y="869780"/>
            <a:ext cx="4877877" cy="2833344"/>
          </a:xfrm>
          <a:prstGeom prst="rect">
            <a:avLst/>
          </a:prstGeom>
        </p:spPr>
      </p:pic>
      <mc:AlternateContent xmlns:mc="http://schemas.openxmlformats.org/markup-compatibility/2006">
        <mc:Choice xmlns:am3d="http://schemas.microsoft.com/office/drawing/2017/model3d" Requires="am3d">
          <p:graphicFrame>
            <p:nvGraphicFramePr>
              <p:cNvPr id="7" name="3D Model 6" descr="Brain In Head">
                <a:extLst>
                  <a:ext uri="{FF2B5EF4-FFF2-40B4-BE49-F238E27FC236}">
                    <a16:creationId xmlns:a16="http://schemas.microsoft.com/office/drawing/2014/main" id="{930282A2-099B-4DD7-8A4C-50E263B22C02}"/>
                  </a:ext>
                </a:extLst>
              </p:cNvPr>
              <p:cNvGraphicFramePr>
                <a:graphicFrameLocks noChangeAspect="1"/>
              </p:cNvGraphicFramePr>
              <p:nvPr>
                <p:extLst>
                  <p:ext uri="{D42A27DB-BD31-4B8C-83A1-F6EECF244321}">
                    <p14:modId xmlns:p14="http://schemas.microsoft.com/office/powerpoint/2010/main" val="1567335157"/>
                  </p:ext>
                </p:extLst>
              </p:nvPr>
            </p:nvGraphicFramePr>
            <p:xfrm rot="162259">
              <a:off x="282490" y="4952883"/>
              <a:ext cx="1848060" cy="1935369"/>
            </p:xfrm>
            <a:graphic>
              <a:graphicData uri="http://schemas.microsoft.com/office/drawing/2017/model3d">
                <am3d:model3d r:embed="rId4">
                  <am3d:spPr>
                    <a:xfrm rot="162259">
                      <a:off x="0" y="0"/>
                      <a:ext cx="1848060" cy="1935369"/>
                    </a:xfrm>
                    <a:prstGeom prst="rect">
                      <a:avLst/>
                    </a:prstGeom>
                  </am3d:spPr>
                  <am3d:camera>
                    <am3d:pos x="0" y="0" z="74489115"/>
                    <am3d:up dx="0" dy="36000000" dz="0"/>
                    <am3d:lookAt x="0" y="0" z="0"/>
                    <am3d:perspective fov="2700000"/>
                  </am3d:camera>
                  <am3d:trans>
                    <am3d:meterPerModelUnit n="118218" d="1000000"/>
                    <am3d:preTrans dx="-144" dy="-18000000" dz="1196781"/>
                    <am3d:scale>
                      <am3d:sx n="1000000" d="1000000"/>
                      <am3d:sy n="1000000" d="1000000"/>
                      <am3d:sz n="1000000" d="1000000"/>
                    </am3d:scale>
                    <am3d:rot ax="835269" ay="806296" az="197813"/>
                    <am3d:postTrans dx="0" dy="0" dz="0"/>
                  </am3d:trans>
                  <am3d:raster rName="Office3DRenderer" rVer="16.0.8326">
                    <am3d:blip r:embed="rId5"/>
                  </am3d:raster>
                  <am3d:objViewport viewportSz="307039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7" name="3D Model 6" descr="Brain In Head">
                <a:extLst>
                  <a:ext uri="{FF2B5EF4-FFF2-40B4-BE49-F238E27FC236}">
                    <a16:creationId xmlns:a16="http://schemas.microsoft.com/office/drawing/2014/main" id="{930282A2-099B-4DD7-8A4C-50E263B22C02}"/>
                  </a:ext>
                </a:extLst>
              </p:cNvPr>
              <p:cNvPicPr>
                <a:picLocks noGrp="1" noRot="1" noChangeAspect="1" noMove="1" noResize="1" noEditPoints="1" noAdjustHandles="1" noChangeArrowheads="1" noChangeShapeType="1" noCrop="1"/>
              </p:cNvPicPr>
              <p:nvPr/>
            </p:nvPicPr>
            <p:blipFill>
              <a:blip r:embed="rId5"/>
              <a:stretch>
                <a:fillRect/>
              </a:stretch>
            </p:blipFill>
            <p:spPr>
              <a:xfrm rot="162259">
                <a:off x="282490" y="4952883"/>
                <a:ext cx="1848060" cy="1935369"/>
              </a:xfrm>
              <a:prstGeom prst="rect">
                <a:avLst/>
              </a:prstGeom>
            </p:spPr>
          </p:pic>
        </mc:Fallback>
      </mc:AlternateContent>
    </p:spTree>
    <p:extLst>
      <p:ext uri="{BB962C8B-B14F-4D97-AF65-F5344CB8AC3E}">
        <p14:creationId xmlns:p14="http://schemas.microsoft.com/office/powerpoint/2010/main" val="3749770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BA341-18C3-4E0B-B6CB-0E175851C37C}"/>
              </a:ext>
            </a:extLst>
          </p:cNvPr>
          <p:cNvSpPr>
            <a:spLocks noGrp="1"/>
          </p:cNvSpPr>
          <p:nvPr>
            <p:ph type="title"/>
          </p:nvPr>
        </p:nvSpPr>
        <p:spPr>
          <a:xfrm>
            <a:off x="385763" y="334138"/>
            <a:ext cx="5847023" cy="1392382"/>
          </a:xfrm>
        </p:spPr>
        <p:txBody>
          <a:bodyPr/>
          <a:lstStyle/>
          <a:p>
            <a:r>
              <a:rPr lang="en-GB" sz="4400" dirty="0" err="1"/>
              <a:t>hd</a:t>
            </a:r>
            <a:endParaRPr lang="en-GB" sz="4400" dirty="0"/>
          </a:p>
        </p:txBody>
      </p:sp>
      <p:sp>
        <p:nvSpPr>
          <p:cNvPr id="3" name="Text Placeholder 2">
            <a:extLst>
              <a:ext uri="{FF2B5EF4-FFF2-40B4-BE49-F238E27FC236}">
                <a16:creationId xmlns:a16="http://schemas.microsoft.com/office/drawing/2014/main" id="{77C7087A-2CA6-4A02-9636-C3675627E6B7}"/>
              </a:ext>
            </a:extLst>
          </p:cNvPr>
          <p:cNvSpPr>
            <a:spLocks noGrp="1"/>
          </p:cNvSpPr>
          <p:nvPr>
            <p:ph type="body" idx="1"/>
          </p:nvPr>
        </p:nvSpPr>
        <p:spPr>
          <a:xfrm>
            <a:off x="385764" y="1726520"/>
            <a:ext cx="1861947" cy="832378"/>
          </a:xfrm>
        </p:spPr>
        <p:txBody>
          <a:bodyPr/>
          <a:lstStyle/>
          <a:p>
            <a:r>
              <a:rPr lang="en-GB" dirty="0"/>
              <a:t>The disease </a:t>
            </a:r>
          </a:p>
        </p:txBody>
      </p:sp>
      <p:sp>
        <p:nvSpPr>
          <p:cNvPr id="4" name="Text Placeholder 3">
            <a:extLst>
              <a:ext uri="{FF2B5EF4-FFF2-40B4-BE49-F238E27FC236}">
                <a16:creationId xmlns:a16="http://schemas.microsoft.com/office/drawing/2014/main" id="{A88EE8C3-29BA-44B9-8E95-A4A97DCDCE85}"/>
              </a:ext>
            </a:extLst>
          </p:cNvPr>
          <p:cNvSpPr>
            <a:spLocks noGrp="1"/>
          </p:cNvSpPr>
          <p:nvPr>
            <p:ph type="body" sz="half" idx="15"/>
          </p:nvPr>
        </p:nvSpPr>
        <p:spPr>
          <a:xfrm>
            <a:off x="385763" y="2893035"/>
            <a:ext cx="1861947" cy="3950452"/>
          </a:xfrm>
        </p:spPr>
        <p:txBody>
          <a:bodyPr>
            <a:normAutofit/>
          </a:bodyPr>
          <a:lstStyle/>
          <a:p>
            <a:r>
              <a:rPr lang="en-GB" sz="1400" b="1" cap="none"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Degenerated Nerve Cells In The Brain Area Responsible For Movements And Thinking </a:t>
            </a:r>
          </a:p>
          <a:p>
            <a:endParaRPr lang="en-GB" sz="1400" b="1" cap="none"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sz="1400" b="1" cap="none"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Progressive Brain Disorder Caused By Single Defective Gene On Chromosome 4</a:t>
            </a:r>
          </a:p>
        </p:txBody>
      </p:sp>
      <p:sp>
        <p:nvSpPr>
          <p:cNvPr id="5" name="Text Placeholder 4">
            <a:extLst>
              <a:ext uri="{FF2B5EF4-FFF2-40B4-BE49-F238E27FC236}">
                <a16:creationId xmlns:a16="http://schemas.microsoft.com/office/drawing/2014/main" id="{F7766D3E-61C6-49F3-ADA3-55247B997474}"/>
              </a:ext>
            </a:extLst>
          </p:cNvPr>
          <p:cNvSpPr>
            <a:spLocks noGrp="1"/>
          </p:cNvSpPr>
          <p:nvPr>
            <p:ph type="body" sz="quarter" idx="3"/>
          </p:nvPr>
        </p:nvSpPr>
        <p:spPr>
          <a:xfrm>
            <a:off x="2381975" y="1726520"/>
            <a:ext cx="1861947" cy="832378"/>
          </a:xfrm>
        </p:spPr>
        <p:txBody>
          <a:bodyPr/>
          <a:lstStyle/>
          <a:p>
            <a:r>
              <a:rPr lang="en-GB" dirty="0"/>
              <a:t>diagnosis</a:t>
            </a:r>
          </a:p>
        </p:txBody>
      </p:sp>
      <p:sp>
        <p:nvSpPr>
          <p:cNvPr id="6" name="Text Placeholder 5">
            <a:extLst>
              <a:ext uri="{FF2B5EF4-FFF2-40B4-BE49-F238E27FC236}">
                <a16:creationId xmlns:a16="http://schemas.microsoft.com/office/drawing/2014/main" id="{5A5CC439-8058-47F7-81C1-D501A11BF173}"/>
              </a:ext>
            </a:extLst>
          </p:cNvPr>
          <p:cNvSpPr>
            <a:spLocks noGrp="1"/>
          </p:cNvSpPr>
          <p:nvPr>
            <p:ph type="body" sz="half" idx="16"/>
          </p:nvPr>
        </p:nvSpPr>
        <p:spPr>
          <a:xfrm>
            <a:off x="2381975" y="2902801"/>
            <a:ext cx="1861947" cy="3950452"/>
          </a:xfrm>
        </p:spPr>
        <p:txBody>
          <a:bodyPr>
            <a:normAutofit/>
          </a:bodyPr>
          <a:lstStyle/>
          <a:p>
            <a:r>
              <a:rPr lang="en-GB" sz="1600" b="1" cap="none"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Blood Samples Form Genetic Testing </a:t>
            </a:r>
          </a:p>
          <a:p>
            <a:r>
              <a:rPr lang="en-GB" sz="1600" b="1" cap="none"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Physical Examination </a:t>
            </a:r>
          </a:p>
          <a:p>
            <a:r>
              <a:rPr lang="en-GB" sz="1600" b="1" cap="none"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Neurological Examination</a:t>
            </a:r>
          </a:p>
          <a:p>
            <a:r>
              <a:rPr lang="en-GB" sz="1600" b="1" cap="none"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Psychiatric Examination</a:t>
            </a:r>
          </a:p>
        </p:txBody>
      </p:sp>
      <p:sp>
        <p:nvSpPr>
          <p:cNvPr id="7" name="Text Placeholder 6">
            <a:extLst>
              <a:ext uri="{FF2B5EF4-FFF2-40B4-BE49-F238E27FC236}">
                <a16:creationId xmlns:a16="http://schemas.microsoft.com/office/drawing/2014/main" id="{A0982A5A-5AF0-425F-AB7A-431FAF154946}"/>
              </a:ext>
            </a:extLst>
          </p:cNvPr>
          <p:cNvSpPr>
            <a:spLocks noGrp="1"/>
          </p:cNvSpPr>
          <p:nvPr>
            <p:ph type="body" sz="quarter" idx="13"/>
          </p:nvPr>
        </p:nvSpPr>
        <p:spPr>
          <a:xfrm>
            <a:off x="4370838" y="1726520"/>
            <a:ext cx="1861947" cy="832378"/>
          </a:xfrm>
        </p:spPr>
        <p:txBody>
          <a:bodyPr/>
          <a:lstStyle/>
          <a:p>
            <a:r>
              <a:rPr lang="en-GB" dirty="0"/>
              <a:t>treatment</a:t>
            </a:r>
          </a:p>
        </p:txBody>
      </p:sp>
      <p:sp>
        <p:nvSpPr>
          <p:cNvPr id="8" name="Text Placeholder 7">
            <a:extLst>
              <a:ext uri="{FF2B5EF4-FFF2-40B4-BE49-F238E27FC236}">
                <a16:creationId xmlns:a16="http://schemas.microsoft.com/office/drawing/2014/main" id="{05BD1629-728F-4B55-8CCF-E0295B7A4C13}"/>
              </a:ext>
            </a:extLst>
          </p:cNvPr>
          <p:cNvSpPr>
            <a:spLocks noGrp="1"/>
          </p:cNvSpPr>
          <p:nvPr>
            <p:ph type="body" sz="half" idx="17"/>
          </p:nvPr>
        </p:nvSpPr>
        <p:spPr>
          <a:xfrm>
            <a:off x="4370839" y="2923582"/>
            <a:ext cx="1759797" cy="4059108"/>
          </a:xfrm>
        </p:spPr>
        <p:txBody>
          <a:bodyPr/>
          <a:lstStyle/>
          <a:p>
            <a:r>
              <a:rPr lang="en-GB" sz="1600" b="1" cap="none"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Medication </a:t>
            </a:r>
          </a:p>
          <a:p>
            <a:r>
              <a:rPr lang="en-GB" sz="1600" b="1" cap="none"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Psychological Therapy </a:t>
            </a:r>
          </a:p>
          <a:p>
            <a:r>
              <a:rPr lang="en-GB" sz="1600" b="1" cap="none"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Speech Therapy </a:t>
            </a:r>
          </a:p>
          <a:p>
            <a:r>
              <a:rPr lang="en-GB" sz="1600" b="1" cap="none"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Physical Therapy </a:t>
            </a:r>
          </a:p>
          <a:p>
            <a:r>
              <a:rPr lang="en-GB" sz="1600" b="1" cap="none"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Occupational Therapy </a:t>
            </a:r>
          </a:p>
          <a:p>
            <a:endParaRPr lang="en-GB" dirty="0"/>
          </a:p>
        </p:txBody>
      </p:sp>
      <p:pic>
        <p:nvPicPr>
          <p:cNvPr id="9" name="Picture 8">
            <a:extLst>
              <a:ext uri="{FF2B5EF4-FFF2-40B4-BE49-F238E27FC236}">
                <a16:creationId xmlns:a16="http://schemas.microsoft.com/office/drawing/2014/main" id="{E4D75BAF-613E-4D96-A346-F123C5349C2B}"/>
              </a:ext>
            </a:extLst>
          </p:cNvPr>
          <p:cNvPicPr>
            <a:picLocks noChangeAspect="1"/>
          </p:cNvPicPr>
          <p:nvPr/>
        </p:nvPicPr>
        <p:blipFill>
          <a:blip r:embed="rId3"/>
          <a:stretch>
            <a:fillRect/>
          </a:stretch>
        </p:blipFill>
        <p:spPr>
          <a:xfrm>
            <a:off x="192881" y="6481432"/>
            <a:ext cx="6279356" cy="1392383"/>
          </a:xfrm>
          <a:prstGeom prst="rect">
            <a:avLst/>
          </a:prstGeom>
        </p:spPr>
      </p:pic>
      <p:pic>
        <p:nvPicPr>
          <p:cNvPr id="10" name="Picture 9">
            <a:extLst>
              <a:ext uri="{FF2B5EF4-FFF2-40B4-BE49-F238E27FC236}">
                <a16:creationId xmlns:a16="http://schemas.microsoft.com/office/drawing/2014/main" id="{31CE4074-F6D4-4DA4-812C-B419243ACD57}"/>
              </a:ext>
            </a:extLst>
          </p:cNvPr>
          <p:cNvPicPr>
            <a:picLocks noChangeAspect="1"/>
          </p:cNvPicPr>
          <p:nvPr/>
        </p:nvPicPr>
        <p:blipFill>
          <a:blip r:embed="rId4"/>
          <a:stretch>
            <a:fillRect/>
          </a:stretch>
        </p:blipFill>
        <p:spPr>
          <a:xfrm>
            <a:off x="358157" y="186342"/>
            <a:ext cx="2005483" cy="1824990"/>
          </a:xfrm>
          <a:prstGeom prst="rect">
            <a:avLst/>
          </a:prstGeom>
        </p:spPr>
      </p:pic>
      <p:pic>
        <p:nvPicPr>
          <p:cNvPr id="11" name="Picture 10">
            <a:extLst>
              <a:ext uri="{FF2B5EF4-FFF2-40B4-BE49-F238E27FC236}">
                <a16:creationId xmlns:a16="http://schemas.microsoft.com/office/drawing/2014/main" id="{BCE6E380-F364-4872-A8AE-B0EB9CFED7FF}"/>
              </a:ext>
            </a:extLst>
          </p:cNvPr>
          <p:cNvPicPr>
            <a:picLocks noChangeAspect="1"/>
          </p:cNvPicPr>
          <p:nvPr/>
        </p:nvPicPr>
        <p:blipFill>
          <a:blip r:embed="rId5"/>
          <a:stretch>
            <a:fillRect/>
          </a:stretch>
        </p:blipFill>
        <p:spPr>
          <a:xfrm>
            <a:off x="3991695" y="221772"/>
            <a:ext cx="2299056" cy="1824990"/>
          </a:xfrm>
          <a:prstGeom prst="rect">
            <a:avLst/>
          </a:prstGeom>
        </p:spPr>
      </p:pic>
    </p:spTree>
    <p:extLst>
      <p:ext uri="{BB962C8B-B14F-4D97-AF65-F5344CB8AC3E}">
        <p14:creationId xmlns:p14="http://schemas.microsoft.com/office/powerpoint/2010/main" val="438207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A2C50-D5B8-4F93-94B6-36D04450CD58}"/>
              </a:ext>
            </a:extLst>
          </p:cNvPr>
          <p:cNvSpPr>
            <a:spLocks noGrp="1"/>
          </p:cNvSpPr>
          <p:nvPr>
            <p:ph type="title"/>
          </p:nvPr>
        </p:nvSpPr>
        <p:spPr>
          <a:xfrm>
            <a:off x="166255" y="719342"/>
            <a:ext cx="2321359" cy="1667365"/>
          </a:xfrm>
        </p:spPr>
        <p:txBody>
          <a:bodyPr/>
          <a:lstStyle/>
          <a:p>
            <a:r>
              <a:rPr lang="en-GB" dirty="0"/>
              <a:t>Working with Huntington's disease association </a:t>
            </a:r>
          </a:p>
        </p:txBody>
      </p:sp>
      <p:sp>
        <p:nvSpPr>
          <p:cNvPr id="4" name="Text Placeholder 3">
            <a:extLst>
              <a:ext uri="{FF2B5EF4-FFF2-40B4-BE49-F238E27FC236}">
                <a16:creationId xmlns:a16="http://schemas.microsoft.com/office/drawing/2014/main" id="{56342C1F-499F-48D6-8A76-8955D7511C29}"/>
              </a:ext>
            </a:extLst>
          </p:cNvPr>
          <p:cNvSpPr>
            <a:spLocks noGrp="1"/>
          </p:cNvSpPr>
          <p:nvPr>
            <p:ph type="body" sz="half" idx="2"/>
          </p:nvPr>
        </p:nvSpPr>
        <p:spPr>
          <a:xfrm>
            <a:off x="2965161" y="3269936"/>
            <a:ext cx="3394075" cy="2862322"/>
          </a:xfrm>
        </p:spPr>
        <p:txBody>
          <a:bodyPr>
            <a:normAutofit lnSpcReduction="10000"/>
          </a:bodyPr>
          <a:lstStyle/>
          <a:p>
            <a:r>
              <a:rPr lang="en-GB" sz="1600" dirty="0"/>
              <a:t>A campaign improving care a support</a:t>
            </a:r>
          </a:p>
          <a:p>
            <a:r>
              <a:rPr lang="en-GB" sz="1600" dirty="0"/>
              <a:t>Educating people</a:t>
            </a:r>
          </a:p>
          <a:p>
            <a:r>
              <a:rPr lang="en-GB" sz="1600" dirty="0"/>
              <a:t>Working with professionals </a:t>
            </a:r>
          </a:p>
          <a:p>
            <a:r>
              <a:rPr lang="en-GB" sz="1600" dirty="0"/>
              <a:t>Influencing decision making</a:t>
            </a:r>
          </a:p>
          <a:p>
            <a:r>
              <a:rPr lang="en-GB" sz="1600" dirty="0"/>
              <a:t>Raising money for the cause</a:t>
            </a:r>
          </a:p>
          <a:p>
            <a:r>
              <a:rPr lang="en-GB" sz="1600" dirty="0"/>
              <a:t>YOUR DONATIONS AND INVOLVEMENT WILL HELP EMEMESLY </a:t>
            </a:r>
          </a:p>
          <a:p>
            <a:endParaRPr lang="en-GB" sz="1600" dirty="0"/>
          </a:p>
        </p:txBody>
      </p:sp>
      <p:pic>
        <p:nvPicPr>
          <p:cNvPr id="11" name="Content Placeholder 10">
            <a:extLst>
              <a:ext uri="{FF2B5EF4-FFF2-40B4-BE49-F238E27FC236}">
                <a16:creationId xmlns:a16="http://schemas.microsoft.com/office/drawing/2014/main" id="{3058F443-F1E8-4A09-AFAA-2506911393CF}"/>
              </a:ext>
            </a:extLst>
          </p:cNvPr>
          <p:cNvPicPr>
            <a:picLocks noGrp="1" noChangeAspect="1"/>
          </p:cNvPicPr>
          <p:nvPr>
            <p:ph sz="quarter" idx="13"/>
          </p:nvPr>
        </p:nvPicPr>
        <p:blipFill>
          <a:blip r:embed="rId3"/>
          <a:stretch>
            <a:fillRect/>
          </a:stretch>
        </p:blipFill>
        <p:spPr>
          <a:xfrm>
            <a:off x="2649187" y="539232"/>
            <a:ext cx="3394075" cy="2346239"/>
          </a:xfrm>
          <a:prstGeom prst="rect">
            <a:avLst/>
          </a:prstGeom>
        </p:spPr>
      </p:pic>
      <p:pic>
        <p:nvPicPr>
          <p:cNvPr id="12" name="Picture 11">
            <a:extLst>
              <a:ext uri="{FF2B5EF4-FFF2-40B4-BE49-F238E27FC236}">
                <a16:creationId xmlns:a16="http://schemas.microsoft.com/office/drawing/2014/main" id="{1A3B0AED-9FCD-4559-A895-3DDFAE2CABD6}"/>
              </a:ext>
            </a:extLst>
          </p:cNvPr>
          <p:cNvPicPr>
            <a:picLocks noChangeAspect="1"/>
          </p:cNvPicPr>
          <p:nvPr/>
        </p:nvPicPr>
        <p:blipFill>
          <a:blip r:embed="rId4"/>
          <a:stretch>
            <a:fillRect/>
          </a:stretch>
        </p:blipFill>
        <p:spPr>
          <a:xfrm>
            <a:off x="292902" y="6246557"/>
            <a:ext cx="6001264" cy="1667365"/>
          </a:xfrm>
          <a:prstGeom prst="rect">
            <a:avLst/>
          </a:prstGeom>
        </p:spPr>
      </p:pic>
      <p:sp>
        <p:nvSpPr>
          <p:cNvPr id="13" name="TextBox 12">
            <a:extLst>
              <a:ext uri="{FF2B5EF4-FFF2-40B4-BE49-F238E27FC236}">
                <a16:creationId xmlns:a16="http://schemas.microsoft.com/office/drawing/2014/main" id="{04DC497E-3C81-40F4-B938-00B39037F8F9}"/>
              </a:ext>
            </a:extLst>
          </p:cNvPr>
          <p:cNvSpPr txBox="1"/>
          <p:nvPr/>
        </p:nvSpPr>
        <p:spPr>
          <a:xfrm>
            <a:off x="357972" y="2885471"/>
            <a:ext cx="2129642" cy="2862322"/>
          </a:xfrm>
          <a:prstGeom prst="rect">
            <a:avLst/>
          </a:prstGeom>
          <a:noFill/>
        </p:spPr>
        <p:txBody>
          <a:bodyPr wrap="square" rtlCol="0">
            <a:spAutoFit/>
          </a:bodyPr>
          <a:lstStyle/>
          <a:p>
            <a:r>
              <a:rPr lang="en-GB" dirty="0"/>
              <a:t>Events taking place:</a:t>
            </a:r>
          </a:p>
          <a:p>
            <a:endParaRPr lang="en-GB" dirty="0"/>
          </a:p>
          <a:p>
            <a:pPr marL="285750" indent="-285750">
              <a:buFontTx/>
              <a:buChar char="-"/>
            </a:pPr>
            <a:r>
              <a:rPr lang="en-GB" dirty="0"/>
              <a:t>Skydiving</a:t>
            </a:r>
          </a:p>
          <a:p>
            <a:pPr marL="285750" indent="-285750">
              <a:buFontTx/>
              <a:buChar char="-"/>
            </a:pPr>
            <a:r>
              <a:rPr lang="en-GB" dirty="0"/>
              <a:t>Jurassic coast challenge </a:t>
            </a:r>
          </a:p>
          <a:p>
            <a:pPr marL="285750" indent="-285750">
              <a:buFontTx/>
              <a:buChar char="-"/>
            </a:pPr>
            <a:r>
              <a:rPr lang="en-GB" dirty="0"/>
              <a:t>Clime Snowdon</a:t>
            </a:r>
          </a:p>
          <a:p>
            <a:pPr marL="285750" indent="-285750">
              <a:buFontTx/>
              <a:buChar char="-"/>
            </a:pPr>
            <a:r>
              <a:rPr lang="en-GB" dirty="0"/>
              <a:t>voice banking </a:t>
            </a:r>
          </a:p>
          <a:p>
            <a:pPr marL="285750" indent="-285750">
              <a:buFontTx/>
              <a:buChar char="-"/>
            </a:pPr>
            <a:r>
              <a:rPr lang="en-GB" dirty="0"/>
              <a:t>Young adults sharing session </a:t>
            </a:r>
          </a:p>
          <a:p>
            <a:pPr marL="285750" indent="-285750">
              <a:buFontTx/>
              <a:buChar char="-"/>
            </a:pPr>
            <a:endParaRPr lang="en-GB" dirty="0"/>
          </a:p>
        </p:txBody>
      </p:sp>
      <p:sp>
        <p:nvSpPr>
          <p:cNvPr id="3" name="TextBox 2">
            <a:extLst>
              <a:ext uri="{FF2B5EF4-FFF2-40B4-BE49-F238E27FC236}">
                <a16:creationId xmlns:a16="http://schemas.microsoft.com/office/drawing/2014/main" id="{ABF724E9-733E-463E-8365-C2CE9FE32A78}"/>
              </a:ext>
            </a:extLst>
          </p:cNvPr>
          <p:cNvSpPr txBox="1"/>
          <p:nvPr/>
        </p:nvSpPr>
        <p:spPr>
          <a:xfrm>
            <a:off x="357972" y="8185549"/>
            <a:ext cx="5091545" cy="923330"/>
          </a:xfrm>
          <a:prstGeom prst="rect">
            <a:avLst/>
          </a:prstGeom>
          <a:noFill/>
        </p:spPr>
        <p:txBody>
          <a:bodyPr wrap="square" rtlCol="0">
            <a:spAutoFit/>
          </a:bodyPr>
          <a:lstStyle/>
          <a:p>
            <a:r>
              <a:rPr lang="en-GB" dirty="0"/>
              <a:t>Dates: 25/09/22 till 05/10/22</a:t>
            </a:r>
          </a:p>
          <a:p>
            <a:r>
              <a:rPr lang="en-GB" dirty="0"/>
              <a:t>Time 10am till 6pm </a:t>
            </a:r>
          </a:p>
          <a:p>
            <a:r>
              <a:rPr lang="en-GB" dirty="0"/>
              <a:t>Location: Spark hill park  Birmingham B23 RST</a:t>
            </a:r>
          </a:p>
        </p:txBody>
      </p:sp>
      <p:pic>
        <p:nvPicPr>
          <p:cNvPr id="5" name="Picture 4">
            <a:extLst>
              <a:ext uri="{FF2B5EF4-FFF2-40B4-BE49-F238E27FC236}">
                <a16:creationId xmlns:a16="http://schemas.microsoft.com/office/drawing/2014/main" id="{390EA226-9A28-480D-AC2E-0A6B3F266D37}"/>
              </a:ext>
            </a:extLst>
          </p:cNvPr>
          <p:cNvPicPr>
            <a:picLocks noChangeAspect="1"/>
          </p:cNvPicPr>
          <p:nvPr/>
        </p:nvPicPr>
        <p:blipFill>
          <a:blip r:embed="rId5"/>
          <a:stretch>
            <a:fillRect/>
          </a:stretch>
        </p:blipFill>
        <p:spPr>
          <a:xfrm>
            <a:off x="5040569" y="8084100"/>
            <a:ext cx="1483527" cy="1126227"/>
          </a:xfrm>
          <a:prstGeom prst="rect">
            <a:avLst/>
          </a:prstGeom>
        </p:spPr>
      </p:pic>
    </p:spTree>
    <p:extLst>
      <p:ext uri="{BB962C8B-B14F-4D97-AF65-F5344CB8AC3E}">
        <p14:creationId xmlns:p14="http://schemas.microsoft.com/office/powerpoint/2010/main" val="361941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0CFCA11-4707-4F9F-A5BD-E9B1F3251A7D}"/>
              </a:ext>
            </a:extLst>
          </p:cNvPr>
          <p:cNvSpPr/>
          <p:nvPr/>
        </p:nvSpPr>
        <p:spPr>
          <a:xfrm>
            <a:off x="69071" y="77515"/>
            <a:ext cx="888385" cy="769441"/>
          </a:xfrm>
          <a:prstGeom prst="rect">
            <a:avLst/>
          </a:prstGeom>
          <a:noFill/>
        </p:spPr>
        <p:txBody>
          <a:bodyPr wrap="square" lIns="91440" tIns="45720" rIns="91440" bIns="45720">
            <a:spAutoFit/>
          </a:bodyPr>
          <a:lstStyle/>
          <a:p>
            <a:pPr algn="ctr"/>
            <a:r>
              <a:rPr lang="en-US" sz="4400" dirty="0">
                <a:ln w="0"/>
                <a:solidFill>
                  <a:schemeClr val="accent1"/>
                </a:solidFill>
                <a:effectLst>
                  <a:outerShdw blurRad="38100" dist="25400" dir="5400000" algn="ctr" rotWithShape="0">
                    <a:srgbClr val="6E747A">
                      <a:alpha val="43000"/>
                    </a:srgbClr>
                  </a:outerShdw>
                </a:effectLst>
              </a:rPr>
              <a:t>U</a:t>
            </a:r>
            <a:r>
              <a:rPr lang="en-US" sz="4400" b="0" cap="none" spc="0" dirty="0">
                <a:ln w="0"/>
                <a:solidFill>
                  <a:schemeClr val="accent1"/>
                </a:solidFill>
                <a:effectLst>
                  <a:outerShdw blurRad="38100" dist="25400" dir="5400000" algn="ctr" rotWithShape="0">
                    <a:srgbClr val="6E747A">
                      <a:alpha val="43000"/>
                    </a:srgbClr>
                  </a:outerShdw>
                </a:effectLst>
              </a:rPr>
              <a:t>s</a:t>
            </a:r>
          </a:p>
        </p:txBody>
      </p:sp>
      <p:sp>
        <p:nvSpPr>
          <p:cNvPr id="4" name="Rectangle 3">
            <a:extLst>
              <a:ext uri="{FF2B5EF4-FFF2-40B4-BE49-F238E27FC236}">
                <a16:creationId xmlns:a16="http://schemas.microsoft.com/office/drawing/2014/main" id="{379C516C-3CFA-45F4-88BC-4B4D96FB04AF}"/>
              </a:ext>
            </a:extLst>
          </p:cNvPr>
          <p:cNvSpPr/>
          <p:nvPr/>
        </p:nvSpPr>
        <p:spPr>
          <a:xfrm>
            <a:off x="5113310" y="4306669"/>
            <a:ext cx="1231426" cy="646331"/>
          </a:xfrm>
          <a:prstGeom prst="rect">
            <a:avLst/>
          </a:prstGeom>
          <a:noFill/>
        </p:spPr>
        <p:txBody>
          <a:bodyPr wrap="none" lIns="91440" tIns="45720" rIns="91440" bIns="45720">
            <a:spAutoFit/>
          </a:bodyPr>
          <a:lstStyle/>
          <a:p>
            <a:pPr algn="ctr"/>
            <a:r>
              <a:rPr lang="en-US" sz="3600" dirty="0">
                <a:ln w="0"/>
                <a:solidFill>
                  <a:schemeClr val="accent1"/>
                </a:solidFill>
                <a:effectLst>
                  <a:outerShdw blurRad="38100" dist="25400" dir="5400000" algn="ctr" rotWithShape="0">
                    <a:srgbClr val="6E747A">
                      <a:alpha val="43000"/>
                    </a:srgbClr>
                  </a:outerShdw>
                </a:effectLst>
              </a:rPr>
              <a:t>Them</a:t>
            </a:r>
            <a:endParaRPr lang="en-US" sz="3600" b="0" cap="none" spc="0" dirty="0">
              <a:ln w="0"/>
              <a:solidFill>
                <a:schemeClr val="accent1"/>
              </a:solidFill>
              <a:effectLst>
                <a:outerShdw blurRad="38100" dist="25400" dir="5400000" algn="ctr" rotWithShape="0">
                  <a:srgbClr val="6E747A">
                    <a:alpha val="43000"/>
                  </a:srgbClr>
                </a:outerShdw>
              </a:effectLst>
            </a:endParaRPr>
          </a:p>
        </p:txBody>
      </p:sp>
      <p:pic>
        <p:nvPicPr>
          <p:cNvPr id="6" name="Picture 5">
            <a:extLst>
              <a:ext uri="{FF2B5EF4-FFF2-40B4-BE49-F238E27FC236}">
                <a16:creationId xmlns:a16="http://schemas.microsoft.com/office/drawing/2014/main" id="{FED6CA41-13D6-4B19-A2C4-F7E43883B86A}"/>
              </a:ext>
            </a:extLst>
          </p:cNvPr>
          <p:cNvPicPr>
            <a:picLocks noChangeAspect="1"/>
          </p:cNvPicPr>
          <p:nvPr/>
        </p:nvPicPr>
        <p:blipFill>
          <a:blip r:embed="rId3"/>
          <a:stretch>
            <a:fillRect/>
          </a:stretch>
        </p:blipFill>
        <p:spPr>
          <a:xfrm>
            <a:off x="445224" y="1267301"/>
            <a:ext cx="5283799" cy="2898452"/>
          </a:xfrm>
          <a:prstGeom prst="rect">
            <a:avLst/>
          </a:prstGeom>
        </p:spPr>
      </p:pic>
      <p:pic>
        <p:nvPicPr>
          <p:cNvPr id="7" name="Picture 6">
            <a:extLst>
              <a:ext uri="{FF2B5EF4-FFF2-40B4-BE49-F238E27FC236}">
                <a16:creationId xmlns:a16="http://schemas.microsoft.com/office/drawing/2014/main" id="{90CED9E0-5410-4AF5-A9F3-DFE0E329CD82}"/>
              </a:ext>
            </a:extLst>
          </p:cNvPr>
          <p:cNvPicPr>
            <a:picLocks noChangeAspect="1"/>
          </p:cNvPicPr>
          <p:nvPr/>
        </p:nvPicPr>
        <p:blipFill>
          <a:blip r:embed="rId4"/>
          <a:stretch>
            <a:fillRect/>
          </a:stretch>
        </p:blipFill>
        <p:spPr>
          <a:xfrm>
            <a:off x="376417" y="5140363"/>
            <a:ext cx="5289278" cy="2715491"/>
          </a:xfrm>
          <a:prstGeom prst="rect">
            <a:avLst/>
          </a:prstGeom>
        </p:spPr>
      </p:pic>
      <p:sp>
        <p:nvSpPr>
          <p:cNvPr id="9" name="TextBox 8">
            <a:extLst>
              <a:ext uri="{FF2B5EF4-FFF2-40B4-BE49-F238E27FC236}">
                <a16:creationId xmlns:a16="http://schemas.microsoft.com/office/drawing/2014/main" id="{3229A0D2-450A-4855-811F-2618F8CB7800}"/>
              </a:ext>
            </a:extLst>
          </p:cNvPr>
          <p:cNvSpPr txBox="1"/>
          <p:nvPr/>
        </p:nvSpPr>
        <p:spPr>
          <a:xfrm>
            <a:off x="753571" y="785673"/>
            <a:ext cx="4667103" cy="369332"/>
          </a:xfrm>
          <a:prstGeom prst="rect">
            <a:avLst/>
          </a:prstGeom>
          <a:noFill/>
        </p:spPr>
        <p:txBody>
          <a:bodyPr wrap="square" rtlCol="0">
            <a:spAutoFit/>
          </a:bodyPr>
          <a:lstStyle/>
          <a:p>
            <a:r>
              <a:rPr lang="en-GB" dirty="0"/>
              <a:t>Bring ideas to life available right in front of you</a:t>
            </a:r>
          </a:p>
        </p:txBody>
      </p:sp>
      <p:sp>
        <p:nvSpPr>
          <p:cNvPr id="10" name="TextBox 9">
            <a:extLst>
              <a:ext uri="{FF2B5EF4-FFF2-40B4-BE49-F238E27FC236}">
                <a16:creationId xmlns:a16="http://schemas.microsoft.com/office/drawing/2014/main" id="{83E96162-FABC-40CC-9EC2-A8DC6EB19134}"/>
              </a:ext>
            </a:extLst>
          </p:cNvPr>
          <p:cNvSpPr txBox="1"/>
          <p:nvPr/>
        </p:nvSpPr>
        <p:spPr>
          <a:xfrm>
            <a:off x="513264" y="4588501"/>
            <a:ext cx="4736893" cy="369332"/>
          </a:xfrm>
          <a:prstGeom prst="rect">
            <a:avLst/>
          </a:prstGeom>
          <a:noFill/>
        </p:spPr>
        <p:txBody>
          <a:bodyPr wrap="square" rtlCol="0">
            <a:spAutoFit/>
          </a:bodyPr>
          <a:lstStyle/>
          <a:p>
            <a:r>
              <a:rPr lang="en-GB" dirty="0"/>
              <a:t>Bring ideas together and raise awareness </a:t>
            </a:r>
          </a:p>
        </p:txBody>
      </p:sp>
    </p:spTree>
    <p:extLst>
      <p:ext uri="{BB962C8B-B14F-4D97-AF65-F5344CB8AC3E}">
        <p14:creationId xmlns:p14="http://schemas.microsoft.com/office/powerpoint/2010/main" val="1820840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1D62B-747D-4E65-ABD7-DFB55E4D6C59}"/>
              </a:ext>
            </a:extLst>
          </p:cNvPr>
          <p:cNvSpPr>
            <a:spLocks noGrp="1"/>
          </p:cNvSpPr>
          <p:nvPr>
            <p:ph type="title"/>
          </p:nvPr>
        </p:nvSpPr>
        <p:spPr>
          <a:xfrm>
            <a:off x="385763" y="1011384"/>
            <a:ext cx="5847023" cy="4612815"/>
          </a:xfrm>
        </p:spPr>
        <p:txBody>
          <a:bodyPr/>
          <a:lstStyle/>
          <a:p>
            <a:r>
              <a:rPr lang="en-GB" dirty="0"/>
              <a:t>Bryans brain </a:t>
            </a:r>
          </a:p>
        </p:txBody>
      </p:sp>
      <p:sp>
        <p:nvSpPr>
          <p:cNvPr id="3" name="Text Placeholder 2">
            <a:extLst>
              <a:ext uri="{FF2B5EF4-FFF2-40B4-BE49-F238E27FC236}">
                <a16:creationId xmlns:a16="http://schemas.microsoft.com/office/drawing/2014/main" id="{E468AF92-FD57-4007-8BE0-B163FFB5EF5B}"/>
              </a:ext>
            </a:extLst>
          </p:cNvPr>
          <p:cNvSpPr>
            <a:spLocks noGrp="1"/>
          </p:cNvSpPr>
          <p:nvPr>
            <p:ph type="body" idx="1"/>
          </p:nvPr>
        </p:nvSpPr>
        <p:spPr>
          <a:xfrm>
            <a:off x="385763" y="5603417"/>
            <a:ext cx="5847023" cy="2368331"/>
          </a:xfrm>
        </p:spPr>
        <p:txBody>
          <a:bodyPr>
            <a:normAutofit lnSpcReduction="10000"/>
          </a:bodyPr>
          <a:lstStyle/>
          <a:p>
            <a:r>
              <a:rPr lang="en-GB" sz="1800" cap="none" dirty="0">
                <a:solidFill>
                  <a:schemeClr val="accent2">
                    <a:lumMod val="75000"/>
                  </a:schemeClr>
                </a:solidFill>
              </a:rPr>
              <a:t>Bring A Value To The Existing Organisation To Change And Develop  Deeper In To The Disease And How The Brain Works . </a:t>
            </a:r>
          </a:p>
          <a:p>
            <a:r>
              <a:rPr lang="en-GB" sz="1800" cap="none" dirty="0">
                <a:solidFill>
                  <a:schemeClr val="accent2">
                    <a:lumMod val="75000"/>
                  </a:schemeClr>
                </a:solidFill>
              </a:rPr>
              <a:t>Imagine Studying The Brain Everyday And Able To Understand It. Changing The Way We See The Disease But Also Helping Professional To Understand It More Than The World Knows Already.   </a:t>
            </a:r>
          </a:p>
          <a:p>
            <a:endParaRPr lang="en-GB" dirty="0"/>
          </a:p>
        </p:txBody>
      </p:sp>
      <p:pic>
        <p:nvPicPr>
          <p:cNvPr id="4" name="Picture 3">
            <a:extLst>
              <a:ext uri="{FF2B5EF4-FFF2-40B4-BE49-F238E27FC236}">
                <a16:creationId xmlns:a16="http://schemas.microsoft.com/office/drawing/2014/main" id="{F24EBDFF-80A2-4E94-80CB-05A890603948}"/>
              </a:ext>
            </a:extLst>
          </p:cNvPr>
          <p:cNvPicPr>
            <a:picLocks noChangeAspect="1"/>
          </p:cNvPicPr>
          <p:nvPr/>
        </p:nvPicPr>
        <p:blipFill>
          <a:blip r:embed="rId2"/>
          <a:stretch>
            <a:fillRect/>
          </a:stretch>
        </p:blipFill>
        <p:spPr>
          <a:xfrm>
            <a:off x="385763" y="287469"/>
            <a:ext cx="4705782" cy="4479969"/>
          </a:xfrm>
          <a:prstGeom prst="rect">
            <a:avLst/>
          </a:prstGeom>
        </p:spPr>
      </p:pic>
      <mc:AlternateContent xmlns:mc="http://schemas.openxmlformats.org/markup-compatibility/2006">
        <mc:Choice xmlns:am3d="http://schemas.microsoft.com/office/drawing/2017/model3d" Requires="am3d">
          <p:graphicFrame>
            <p:nvGraphicFramePr>
              <p:cNvPr id="5" name="3D Model 4" descr="Brain In Head">
                <a:extLst>
                  <a:ext uri="{FF2B5EF4-FFF2-40B4-BE49-F238E27FC236}">
                    <a16:creationId xmlns:a16="http://schemas.microsoft.com/office/drawing/2014/main" id="{7699A426-56DF-404D-BA18-B50E24B66E2F}"/>
                  </a:ext>
                </a:extLst>
              </p:cNvPr>
              <p:cNvGraphicFramePr>
                <a:graphicFrameLocks noChangeAspect="1"/>
              </p:cNvGraphicFramePr>
              <p:nvPr>
                <p:extLst>
                  <p:ext uri="{D42A27DB-BD31-4B8C-83A1-F6EECF244321}">
                    <p14:modId xmlns:p14="http://schemas.microsoft.com/office/powerpoint/2010/main" val="22990099"/>
                  </p:ext>
                </p:extLst>
              </p:nvPr>
            </p:nvGraphicFramePr>
            <p:xfrm>
              <a:off x="4817247" y="3741068"/>
              <a:ext cx="1844754" cy="1882789"/>
            </p:xfrm>
            <a:graphic>
              <a:graphicData uri="http://schemas.microsoft.com/office/drawing/2017/model3d">
                <am3d:model3d r:embed="rId3">
                  <am3d:spPr>
                    <a:xfrm>
                      <a:off x="0" y="0"/>
                      <a:ext cx="1844754" cy="1882789"/>
                    </a:xfrm>
                    <a:prstGeom prst="rect">
                      <a:avLst/>
                    </a:prstGeom>
                  </am3d:spPr>
                  <am3d:camera>
                    <am3d:pos x="0" y="0" z="74489115"/>
                    <am3d:up dx="0" dy="36000000" dz="0"/>
                    <am3d:lookAt x="0" y="0" z="0"/>
                    <am3d:perspective fov="2700000"/>
                  </am3d:camera>
                  <am3d:trans>
                    <am3d:meterPerModelUnit n="118218" d="1000000"/>
                    <am3d:preTrans dx="-144" dy="-18000000" dz="1196781"/>
                    <am3d:scale>
                      <am3d:sx n="1000000" d="1000000"/>
                      <am3d:sy n="1000000" d="1000000"/>
                      <am3d:sz n="1000000" d="1000000"/>
                    </am3d:scale>
                    <am3d:rot ax="177426" ay="1650349" az="82000"/>
                    <am3d:postTrans dx="0" dy="0" dz="0"/>
                  </am3d:trans>
                  <am3d:raster rName="Office3DRenderer" rVer="16.0.8326">
                    <am3d:blip r:embed="rId4"/>
                  </am3d:raster>
                  <am3d:objViewport viewportSz="285271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 name="3D Model 4" descr="Brain In Head">
                <a:extLst>
                  <a:ext uri="{FF2B5EF4-FFF2-40B4-BE49-F238E27FC236}">
                    <a16:creationId xmlns:a16="http://schemas.microsoft.com/office/drawing/2014/main" id="{7699A426-56DF-404D-BA18-B50E24B66E2F}"/>
                  </a:ext>
                </a:extLst>
              </p:cNvPr>
              <p:cNvPicPr>
                <a:picLocks noGrp="1" noRot="1" noChangeAspect="1" noMove="1" noResize="1" noEditPoints="1" noAdjustHandles="1" noChangeArrowheads="1" noChangeShapeType="1" noCrop="1"/>
              </p:cNvPicPr>
              <p:nvPr/>
            </p:nvPicPr>
            <p:blipFill>
              <a:blip r:embed="rId4"/>
              <a:stretch>
                <a:fillRect/>
              </a:stretch>
            </p:blipFill>
            <p:spPr>
              <a:xfrm>
                <a:off x="4817247" y="3741068"/>
                <a:ext cx="1844754" cy="1882789"/>
              </a:xfrm>
              <a:prstGeom prst="rect">
                <a:avLst/>
              </a:prstGeom>
            </p:spPr>
          </p:pic>
        </mc:Fallback>
      </mc:AlternateContent>
    </p:spTree>
    <p:extLst>
      <p:ext uri="{BB962C8B-B14F-4D97-AF65-F5344CB8AC3E}">
        <p14:creationId xmlns:p14="http://schemas.microsoft.com/office/powerpoint/2010/main" val="23101133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peech Bubble: Rectangle 10">
            <a:extLst>
              <a:ext uri="{FF2B5EF4-FFF2-40B4-BE49-F238E27FC236}">
                <a16:creationId xmlns:a16="http://schemas.microsoft.com/office/drawing/2014/main" id="{9A473E23-7ABE-4620-AEFB-61D9104E2000}"/>
              </a:ext>
            </a:extLst>
          </p:cNvPr>
          <p:cNvSpPr/>
          <p:nvPr/>
        </p:nvSpPr>
        <p:spPr>
          <a:xfrm>
            <a:off x="458357" y="6130876"/>
            <a:ext cx="5411345" cy="1335917"/>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Speech Bubble: Oval 9">
            <a:extLst>
              <a:ext uri="{FF2B5EF4-FFF2-40B4-BE49-F238E27FC236}">
                <a16:creationId xmlns:a16="http://schemas.microsoft.com/office/drawing/2014/main" id="{1DB3F56D-BDFE-4721-9CC9-8ADD83041E71}"/>
              </a:ext>
            </a:extLst>
          </p:cNvPr>
          <p:cNvSpPr/>
          <p:nvPr/>
        </p:nvSpPr>
        <p:spPr>
          <a:xfrm>
            <a:off x="208396" y="1825097"/>
            <a:ext cx="5974773" cy="1822265"/>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11BFC3FC-0B53-4B6F-87E7-F387D1A5C305}"/>
              </a:ext>
            </a:extLst>
          </p:cNvPr>
          <p:cNvSpPr>
            <a:spLocks noGrp="1"/>
          </p:cNvSpPr>
          <p:nvPr>
            <p:ph type="title"/>
          </p:nvPr>
        </p:nvSpPr>
        <p:spPr>
          <a:xfrm>
            <a:off x="0" y="263238"/>
            <a:ext cx="6712527" cy="1663949"/>
          </a:xfrm>
        </p:spPr>
        <p:txBody>
          <a:bodyPr/>
          <a:lstStyle/>
          <a:p>
            <a:r>
              <a:rPr lang="en-GB" sz="5400" b="1" u="sng" dirty="0">
                <a:effectLst>
                  <a:outerShdw blurRad="38100" dist="38100" dir="2700000" algn="tl">
                    <a:srgbClr val="000000">
                      <a:alpha val="43137"/>
                    </a:srgbClr>
                  </a:outerShdw>
                </a:effectLst>
              </a:rPr>
              <a:t>Yes we need your help </a:t>
            </a:r>
          </a:p>
        </p:txBody>
      </p:sp>
      <p:sp>
        <p:nvSpPr>
          <p:cNvPr id="4" name="TextBox 3">
            <a:extLst>
              <a:ext uri="{FF2B5EF4-FFF2-40B4-BE49-F238E27FC236}">
                <a16:creationId xmlns:a16="http://schemas.microsoft.com/office/drawing/2014/main" id="{9AA46BC4-D089-45A3-9AAF-00C93909D06C}"/>
              </a:ext>
            </a:extLst>
          </p:cNvPr>
          <p:cNvSpPr txBox="1"/>
          <p:nvPr/>
        </p:nvSpPr>
        <p:spPr>
          <a:xfrm>
            <a:off x="584497" y="2318509"/>
            <a:ext cx="5411345" cy="1015663"/>
          </a:xfrm>
          <a:prstGeom prst="rect">
            <a:avLst/>
          </a:prstGeom>
          <a:noFill/>
        </p:spPr>
        <p:txBody>
          <a:bodyPr wrap="square" rtlCol="0">
            <a:spAutoFit/>
          </a:bodyPr>
          <a:lstStyle/>
          <a:p>
            <a:pPr algn="ctr"/>
            <a:r>
              <a:rPr lang="en-GB" sz="1400" dirty="0">
                <a:effectLst>
                  <a:outerShdw blurRad="38100" dist="38100" dir="2700000" algn="tl">
                    <a:srgbClr val="000000">
                      <a:alpha val="43137"/>
                    </a:srgbClr>
                  </a:outerShdw>
                </a:effectLst>
              </a:rPr>
              <a:t> </a:t>
            </a:r>
            <a:r>
              <a:rPr lang="en-GB" sz="2000" dirty="0">
                <a:effectLst>
                  <a:outerShdw blurRad="38100" dist="38100" dir="2700000" algn="tl">
                    <a:srgbClr val="000000">
                      <a:alpha val="43137"/>
                    </a:srgbClr>
                  </a:outerShdw>
                </a:effectLst>
              </a:rPr>
              <a:t>HDS and Bryans brain to come together to further support each other into making a big difference to people with  HD and their families !</a:t>
            </a:r>
            <a:endParaRPr lang="en-GB" sz="1400" dirty="0">
              <a:effectLst>
                <a:outerShdw blurRad="38100" dist="38100" dir="2700000" algn="tl">
                  <a:srgbClr val="000000">
                    <a:alpha val="43137"/>
                  </a:srgbClr>
                </a:outerShdw>
              </a:effectLst>
            </a:endParaRPr>
          </a:p>
        </p:txBody>
      </p:sp>
      <p:sp>
        <p:nvSpPr>
          <p:cNvPr id="8" name="TextBox 7">
            <a:extLst>
              <a:ext uri="{FF2B5EF4-FFF2-40B4-BE49-F238E27FC236}">
                <a16:creationId xmlns:a16="http://schemas.microsoft.com/office/drawing/2014/main" id="{1D4BCEBA-E071-4B82-A3BC-E018A2773CDA}"/>
              </a:ext>
            </a:extLst>
          </p:cNvPr>
          <p:cNvSpPr txBox="1"/>
          <p:nvPr/>
        </p:nvSpPr>
        <p:spPr>
          <a:xfrm>
            <a:off x="566553" y="6130876"/>
            <a:ext cx="5429289" cy="1631216"/>
          </a:xfrm>
          <a:prstGeom prst="rect">
            <a:avLst/>
          </a:prstGeom>
          <a:noFill/>
        </p:spPr>
        <p:txBody>
          <a:bodyPr wrap="square" rtlCol="0">
            <a:spAutoFit/>
          </a:bodyPr>
          <a:lstStyle/>
          <a:p>
            <a:pPr algn="ctr"/>
            <a:r>
              <a:rPr lang="en-GB" sz="2000" dirty="0"/>
              <a:t>Come and help us to  not only raise awareness but come and get involved and donate  by taking part in the events get your children, families and neighbours involved and bring this idea to life to change the world around you!</a:t>
            </a:r>
          </a:p>
        </p:txBody>
      </p:sp>
      <p:sp>
        <p:nvSpPr>
          <p:cNvPr id="12" name="TextBox 11">
            <a:extLst>
              <a:ext uri="{FF2B5EF4-FFF2-40B4-BE49-F238E27FC236}">
                <a16:creationId xmlns:a16="http://schemas.microsoft.com/office/drawing/2014/main" id="{B53B7203-ED9B-412E-A53B-659D7F43C285}"/>
              </a:ext>
            </a:extLst>
          </p:cNvPr>
          <p:cNvSpPr txBox="1"/>
          <p:nvPr/>
        </p:nvSpPr>
        <p:spPr>
          <a:xfrm>
            <a:off x="158181" y="8736583"/>
            <a:ext cx="6541638" cy="369332"/>
          </a:xfrm>
          <a:prstGeom prst="rect">
            <a:avLst/>
          </a:prstGeom>
          <a:noFill/>
        </p:spPr>
        <p:txBody>
          <a:bodyPr wrap="square" rtlCol="0">
            <a:spAutoFit/>
          </a:bodyPr>
          <a:lstStyle/>
          <a:p>
            <a:r>
              <a:rPr lang="en-GB" dirty="0">
                <a:solidFill>
                  <a:schemeClr val="accent2">
                    <a:lumMod val="50000"/>
                  </a:schemeClr>
                </a:solidFill>
                <a:effectLst>
                  <a:outerShdw blurRad="38100" dist="38100" dir="2700000" algn="tl">
                    <a:srgbClr val="000000">
                      <a:alpha val="43137"/>
                    </a:srgbClr>
                  </a:outerShdw>
                </a:effectLst>
                <a:latin typeface="Colonna MT" panose="04020805060202030203" pitchFamily="82" charset="0"/>
              </a:rPr>
              <a:t>BRING THE RIGHT HELP PEOPLE NEED WHEN THEY NEED IT </a:t>
            </a:r>
          </a:p>
        </p:txBody>
      </p:sp>
      <p:pic>
        <p:nvPicPr>
          <p:cNvPr id="13" name="Picture 12">
            <a:extLst>
              <a:ext uri="{FF2B5EF4-FFF2-40B4-BE49-F238E27FC236}">
                <a16:creationId xmlns:a16="http://schemas.microsoft.com/office/drawing/2014/main" id="{60F296CD-8E8D-4633-BE43-7A62A2DACFD1}"/>
              </a:ext>
            </a:extLst>
          </p:cNvPr>
          <p:cNvPicPr>
            <a:picLocks noChangeAspect="1"/>
          </p:cNvPicPr>
          <p:nvPr/>
        </p:nvPicPr>
        <p:blipFill>
          <a:blip r:embed="rId2"/>
          <a:stretch>
            <a:fillRect/>
          </a:stretch>
        </p:blipFill>
        <p:spPr>
          <a:xfrm>
            <a:off x="208396" y="4126873"/>
            <a:ext cx="6306700" cy="1822265"/>
          </a:xfrm>
          <a:prstGeom prst="rect">
            <a:avLst/>
          </a:prstGeom>
        </p:spPr>
      </p:pic>
      <mc:AlternateContent xmlns:mc="http://schemas.openxmlformats.org/markup-compatibility/2006">
        <mc:Choice xmlns:am3d="http://schemas.microsoft.com/office/drawing/2017/model3d" Requires="am3d">
          <p:graphicFrame>
            <p:nvGraphicFramePr>
              <p:cNvPr id="14" name="3D Model 13" descr="Gold coins">
                <a:extLst>
                  <a:ext uri="{FF2B5EF4-FFF2-40B4-BE49-F238E27FC236}">
                    <a16:creationId xmlns:a16="http://schemas.microsoft.com/office/drawing/2014/main" id="{2C819BCA-67C1-4CEB-964A-0C6183D9D4D6}"/>
                  </a:ext>
                </a:extLst>
              </p:cNvPr>
              <p:cNvGraphicFramePr>
                <a:graphicFrameLocks noChangeAspect="1"/>
              </p:cNvGraphicFramePr>
              <p:nvPr>
                <p:extLst>
                  <p:ext uri="{D42A27DB-BD31-4B8C-83A1-F6EECF244321}">
                    <p14:modId xmlns:p14="http://schemas.microsoft.com/office/powerpoint/2010/main" val="678807678"/>
                  </p:ext>
                </p:extLst>
              </p:nvPr>
            </p:nvGraphicFramePr>
            <p:xfrm>
              <a:off x="5167351" y="2959256"/>
              <a:ext cx="1271011" cy="1157189"/>
            </p:xfrm>
            <a:graphic>
              <a:graphicData uri="http://schemas.microsoft.com/office/drawing/2017/model3d">
                <am3d:model3d r:embed="rId3">
                  <am3d:spPr>
                    <a:xfrm>
                      <a:off x="0" y="0"/>
                      <a:ext cx="1271011" cy="1157189"/>
                    </a:xfrm>
                    <a:prstGeom prst="rect">
                      <a:avLst/>
                    </a:prstGeom>
                  </am3d:spPr>
                  <am3d:camera>
                    <am3d:pos x="0" y="0" z="66316102"/>
                    <am3d:up dx="0" dy="36000000" dz="0"/>
                    <am3d:lookAt x="0" y="0" z="0"/>
                    <am3d:perspective fov="2700000"/>
                  </am3d:camera>
                  <am3d:trans>
                    <am3d:meterPerModelUnit n="173461" d="1000000"/>
                    <am3d:preTrans dx="723681" dy="-10108787" dz="6133181"/>
                    <am3d:scale>
                      <am3d:sx n="1000000" d="1000000"/>
                      <am3d:sy n="1000000" d="1000000"/>
                      <am3d:sz n="1000000" d="1000000"/>
                    </am3d:scale>
                    <am3d:rot ax="8700150" ay="3790572" az="8880137"/>
                    <am3d:postTrans dx="0" dy="0" dz="0"/>
                  </am3d:trans>
                  <am3d:raster rName="Office3DRenderer" rVer="16.0.8326">
                    <am3d:blip r:embed="rId4"/>
                  </am3d:raster>
                  <am3d:objViewport viewportSz="149865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4" name="3D Model 13" descr="Gold coins">
                <a:extLst>
                  <a:ext uri="{FF2B5EF4-FFF2-40B4-BE49-F238E27FC236}">
                    <a16:creationId xmlns:a16="http://schemas.microsoft.com/office/drawing/2014/main" id="{2C819BCA-67C1-4CEB-964A-0C6183D9D4D6}"/>
                  </a:ext>
                </a:extLst>
              </p:cNvPr>
              <p:cNvPicPr>
                <a:picLocks noGrp="1" noRot="1" noChangeAspect="1" noMove="1" noResize="1" noEditPoints="1" noAdjustHandles="1" noChangeArrowheads="1" noChangeShapeType="1" noCrop="1"/>
              </p:cNvPicPr>
              <p:nvPr/>
            </p:nvPicPr>
            <p:blipFill>
              <a:blip r:embed="rId4"/>
              <a:stretch>
                <a:fillRect/>
              </a:stretch>
            </p:blipFill>
            <p:spPr>
              <a:xfrm>
                <a:off x="5167351" y="2959256"/>
                <a:ext cx="1271011" cy="1157189"/>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15" name="3D Model 14" descr="US dollar bill">
                <a:extLst>
                  <a:ext uri="{FF2B5EF4-FFF2-40B4-BE49-F238E27FC236}">
                    <a16:creationId xmlns:a16="http://schemas.microsoft.com/office/drawing/2014/main" id="{7968640E-35E1-43B7-8858-5F212573E35F}"/>
                  </a:ext>
                </a:extLst>
              </p:cNvPr>
              <p:cNvGraphicFramePr>
                <a:graphicFrameLocks noChangeAspect="1"/>
              </p:cNvGraphicFramePr>
              <p:nvPr>
                <p:extLst>
                  <p:ext uri="{D42A27DB-BD31-4B8C-83A1-F6EECF244321}">
                    <p14:modId xmlns:p14="http://schemas.microsoft.com/office/powerpoint/2010/main" val="2106699437"/>
                  </p:ext>
                </p:extLst>
              </p:nvPr>
            </p:nvGraphicFramePr>
            <p:xfrm>
              <a:off x="274156" y="3343102"/>
              <a:ext cx="1162439" cy="750432"/>
            </p:xfrm>
            <a:graphic>
              <a:graphicData uri="http://schemas.microsoft.com/office/drawing/2017/model3d">
                <am3d:model3d r:embed="rId5">
                  <am3d:spPr>
                    <a:xfrm>
                      <a:off x="0" y="0"/>
                      <a:ext cx="1162439" cy="750432"/>
                    </a:xfrm>
                    <a:prstGeom prst="rect">
                      <a:avLst/>
                    </a:prstGeom>
                  </am3d:spPr>
                  <am3d:camera>
                    <am3d:pos x="0" y="0" z="51454197"/>
                    <am3d:up dx="0" dy="36000000" dz="0"/>
                    <am3d:lookAt x="0" y="0" z="0"/>
                    <am3d:perspective fov="2700000"/>
                  </am3d:camera>
                  <am3d:trans>
                    <am3d:meterPerModelUnit n="528763" d="1000000"/>
                    <am3d:preTrans dx="1349317" dy="-7952852" dz="-52375"/>
                    <am3d:scale>
                      <am3d:sx n="1000000" d="1000000"/>
                      <am3d:sy n="1000000" d="1000000"/>
                      <am3d:sz n="1000000" d="1000000"/>
                    </am3d:scale>
                    <am3d:rot ax="568612" ay="2372034" az="363906"/>
                    <am3d:postTrans dx="0" dy="0" dz="0"/>
                  </am3d:trans>
                  <am3d:raster rName="Office3DRenderer" rVer="16.0.8326">
                    <am3d:blip r:embed="rId6"/>
                  </am3d:raster>
                  <am3d:objViewport viewportSz="1336128"/>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5" name="3D Model 14" descr="US dollar bill">
                <a:extLst>
                  <a:ext uri="{FF2B5EF4-FFF2-40B4-BE49-F238E27FC236}">
                    <a16:creationId xmlns:a16="http://schemas.microsoft.com/office/drawing/2014/main" id="{7968640E-35E1-43B7-8858-5F212573E35F}"/>
                  </a:ext>
                </a:extLst>
              </p:cNvPr>
              <p:cNvPicPr>
                <a:picLocks noGrp="1" noRot="1" noChangeAspect="1" noMove="1" noResize="1" noEditPoints="1" noAdjustHandles="1" noChangeArrowheads="1" noChangeShapeType="1" noCrop="1"/>
              </p:cNvPicPr>
              <p:nvPr/>
            </p:nvPicPr>
            <p:blipFill>
              <a:blip r:embed="rId6"/>
              <a:stretch>
                <a:fillRect/>
              </a:stretch>
            </p:blipFill>
            <p:spPr>
              <a:xfrm>
                <a:off x="274156" y="3343102"/>
                <a:ext cx="1162439" cy="750432"/>
              </a:xfrm>
              <a:prstGeom prst="rect">
                <a:avLst/>
              </a:prstGeom>
            </p:spPr>
          </p:pic>
        </mc:Fallback>
      </mc:AlternateContent>
    </p:spTree>
    <p:extLst>
      <p:ext uri="{BB962C8B-B14F-4D97-AF65-F5344CB8AC3E}">
        <p14:creationId xmlns:p14="http://schemas.microsoft.com/office/powerpoint/2010/main" val="18643564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7E861-3989-41F3-BC00-ADA8EEFB547B}"/>
              </a:ext>
            </a:extLst>
          </p:cNvPr>
          <p:cNvSpPr>
            <a:spLocks noGrp="1"/>
          </p:cNvSpPr>
          <p:nvPr>
            <p:ph type="title"/>
          </p:nvPr>
        </p:nvSpPr>
        <p:spPr>
          <a:xfrm>
            <a:off x="646834" y="6928"/>
            <a:ext cx="5847023" cy="1672869"/>
          </a:xfrm>
        </p:spPr>
        <p:txBody>
          <a:bodyPr/>
          <a:lstStyle/>
          <a:p>
            <a:r>
              <a:rPr lang="en-GB" dirty="0"/>
              <a:t>We can change the future !</a:t>
            </a:r>
          </a:p>
        </p:txBody>
      </p:sp>
      <p:sp>
        <p:nvSpPr>
          <p:cNvPr id="12" name="Content Placeholder 11">
            <a:extLst>
              <a:ext uri="{FF2B5EF4-FFF2-40B4-BE49-F238E27FC236}">
                <a16:creationId xmlns:a16="http://schemas.microsoft.com/office/drawing/2014/main" id="{16D1C275-8164-4126-B531-503B74185378}"/>
              </a:ext>
            </a:extLst>
          </p:cNvPr>
          <p:cNvSpPr>
            <a:spLocks noGrp="1"/>
          </p:cNvSpPr>
          <p:nvPr>
            <p:ph sz="quarter" idx="13"/>
          </p:nvPr>
        </p:nvSpPr>
        <p:spPr>
          <a:xfrm>
            <a:off x="130256" y="4997070"/>
            <a:ext cx="6059258" cy="3119457"/>
          </a:xfrm>
        </p:spPr>
        <p:txBody>
          <a:bodyPr>
            <a:normAutofit lnSpcReduction="10000"/>
          </a:bodyPr>
          <a:lstStyle/>
          <a:p>
            <a:r>
              <a:rPr lang="en-GB" sz="1800" dirty="0"/>
              <a:t>The passion brings us hope and everyone with HD a source of harmony.</a:t>
            </a:r>
          </a:p>
          <a:p>
            <a:endParaRPr lang="en-GB" sz="1800" dirty="0"/>
          </a:p>
          <a:p>
            <a:r>
              <a:rPr lang="en-GB" sz="1800" dirty="0"/>
              <a:t>This conveys innovation to bring people suffering with </a:t>
            </a:r>
            <a:r>
              <a:rPr lang="en-GB" sz="1800" dirty="0" err="1"/>
              <a:t>hd</a:t>
            </a:r>
            <a:r>
              <a:rPr lang="en-GB" sz="1800" dirty="0"/>
              <a:t>  a hand of hope!</a:t>
            </a:r>
          </a:p>
          <a:p>
            <a:endParaRPr lang="en-GB" sz="1800" dirty="0"/>
          </a:p>
          <a:p>
            <a:r>
              <a:rPr lang="en-GB" sz="1800" dirty="0"/>
              <a:t>Changing to way the brain develops with any disease and future study of the brain  and how it works.</a:t>
            </a:r>
          </a:p>
          <a:p>
            <a:pPr marL="0" indent="0">
              <a:buNone/>
            </a:pPr>
            <a:endParaRPr lang="en-GB" sz="1800" dirty="0"/>
          </a:p>
        </p:txBody>
      </p:sp>
      <p:pic>
        <p:nvPicPr>
          <p:cNvPr id="14" name="Graphic 13" descr="Good Idea with solid fill">
            <a:extLst>
              <a:ext uri="{FF2B5EF4-FFF2-40B4-BE49-F238E27FC236}">
                <a16:creationId xmlns:a16="http://schemas.microsoft.com/office/drawing/2014/main" id="{B25BE22C-441A-493F-994D-5E6A55D7770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11911" y="233455"/>
            <a:ext cx="914400" cy="914400"/>
          </a:xfrm>
          <a:prstGeom prst="rect">
            <a:avLst/>
          </a:prstGeom>
        </p:spPr>
      </p:pic>
      <p:pic>
        <p:nvPicPr>
          <p:cNvPr id="15" name="Picture 14">
            <a:extLst>
              <a:ext uri="{FF2B5EF4-FFF2-40B4-BE49-F238E27FC236}">
                <a16:creationId xmlns:a16="http://schemas.microsoft.com/office/drawing/2014/main" id="{E2D41D99-D60B-452E-9B96-F4F788B40FDA}"/>
              </a:ext>
            </a:extLst>
          </p:cNvPr>
          <p:cNvPicPr>
            <a:picLocks noChangeAspect="1"/>
          </p:cNvPicPr>
          <p:nvPr/>
        </p:nvPicPr>
        <p:blipFill>
          <a:blip r:embed="rId5"/>
          <a:stretch>
            <a:fillRect/>
          </a:stretch>
        </p:blipFill>
        <p:spPr>
          <a:xfrm>
            <a:off x="364143" y="1147855"/>
            <a:ext cx="5591485" cy="3477058"/>
          </a:xfrm>
          <a:prstGeom prst="rect">
            <a:avLst/>
          </a:prstGeom>
        </p:spPr>
      </p:pic>
    </p:spTree>
    <p:extLst>
      <p:ext uri="{BB962C8B-B14F-4D97-AF65-F5344CB8AC3E}">
        <p14:creationId xmlns:p14="http://schemas.microsoft.com/office/powerpoint/2010/main" val="20332222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F7DC68EE-D66D-4DAB-A37A-1D429598F576}"/>
              </a:ext>
            </a:extLst>
          </p:cNvPr>
          <p:cNvSpPr>
            <a:spLocks noGrp="1"/>
          </p:cNvSpPr>
          <p:nvPr>
            <p:ph type="body" sz="half" idx="2"/>
          </p:nvPr>
        </p:nvSpPr>
        <p:spPr>
          <a:xfrm>
            <a:off x="372253" y="290945"/>
            <a:ext cx="2694365" cy="7647709"/>
          </a:xfrm>
        </p:spPr>
        <p:txBody>
          <a:bodyPr>
            <a:normAutofit fontScale="92500"/>
          </a:bodyPr>
          <a:lstStyle/>
          <a:p>
            <a:r>
              <a:rPr lang="en-GB" sz="1800" cap="none" dirty="0"/>
              <a:t>As we know many diseases  such as HD GET OVERLOOKED AND CURE IS NOT KNOWN.</a:t>
            </a:r>
          </a:p>
          <a:p>
            <a:r>
              <a:rPr lang="en-GB" sz="1800" cap="none" dirty="0"/>
              <a:t>Researcher look more into the discovering of drugs but  our brain works in mysterious ways and is able to fight with the help of studying it closely </a:t>
            </a:r>
          </a:p>
          <a:p>
            <a:r>
              <a:rPr lang="en-GB" sz="1800" cap="none" dirty="0"/>
              <a:t>Bryans brain  is  designed to put a lot of time effort and money to study an individual closely on ways they can improve life around HD maybe the cure lies their! </a:t>
            </a:r>
          </a:p>
          <a:p>
            <a:r>
              <a:rPr lang="en-GB" sz="1800" cap="none" dirty="0"/>
              <a:t>We want professionals and researcher to come close to people with the disease to  identify what change and discover ways of how to live with HD and fight the changes it has on people. </a:t>
            </a:r>
          </a:p>
        </p:txBody>
      </p:sp>
      <p:pic>
        <p:nvPicPr>
          <p:cNvPr id="5" name="Picture 4">
            <a:extLst>
              <a:ext uri="{FF2B5EF4-FFF2-40B4-BE49-F238E27FC236}">
                <a16:creationId xmlns:a16="http://schemas.microsoft.com/office/drawing/2014/main" id="{3ADB1FCA-26DF-45A6-A52E-68A0697C62B6}"/>
              </a:ext>
            </a:extLst>
          </p:cNvPr>
          <p:cNvPicPr>
            <a:picLocks noChangeAspect="1"/>
          </p:cNvPicPr>
          <p:nvPr/>
        </p:nvPicPr>
        <p:blipFill>
          <a:blip r:embed="rId2"/>
          <a:stretch>
            <a:fillRect/>
          </a:stretch>
        </p:blipFill>
        <p:spPr>
          <a:xfrm rot="5400000">
            <a:off x="1144820" y="2202872"/>
            <a:ext cx="7252854" cy="3429000"/>
          </a:xfrm>
          <a:prstGeom prst="rect">
            <a:avLst/>
          </a:prstGeom>
        </p:spPr>
      </p:pic>
    </p:spTree>
    <p:extLst>
      <p:ext uri="{BB962C8B-B14F-4D97-AF65-F5344CB8AC3E}">
        <p14:creationId xmlns:p14="http://schemas.microsoft.com/office/powerpoint/2010/main" val="25538717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77056-2714-4D14-871D-C8EC7F3F84C1}"/>
              </a:ext>
            </a:extLst>
          </p:cNvPr>
          <p:cNvSpPr>
            <a:spLocks noGrp="1"/>
          </p:cNvSpPr>
          <p:nvPr>
            <p:ph type="title"/>
          </p:nvPr>
        </p:nvSpPr>
        <p:spPr>
          <a:xfrm>
            <a:off x="4594494" y="108625"/>
            <a:ext cx="2263505" cy="992811"/>
          </a:xfrm>
        </p:spPr>
        <p:txBody>
          <a:bodyPr>
            <a:normAutofit fontScale="90000"/>
          </a:bodyPr>
          <a:lstStyle/>
          <a:p>
            <a:pPr algn="ctr"/>
            <a:r>
              <a:rPr lang="en-GB" dirty="0"/>
              <a:t>BYRANS BRAIN</a:t>
            </a:r>
          </a:p>
        </p:txBody>
      </p:sp>
      <p:pic>
        <p:nvPicPr>
          <p:cNvPr id="5" name="Picture 4">
            <a:extLst>
              <a:ext uri="{FF2B5EF4-FFF2-40B4-BE49-F238E27FC236}">
                <a16:creationId xmlns:a16="http://schemas.microsoft.com/office/drawing/2014/main" id="{BE5ADE5F-29A8-442F-BBC9-F83D0CFD160D}"/>
              </a:ext>
            </a:extLst>
          </p:cNvPr>
          <p:cNvPicPr>
            <a:picLocks noChangeAspect="1"/>
          </p:cNvPicPr>
          <p:nvPr/>
        </p:nvPicPr>
        <p:blipFill>
          <a:blip r:embed="rId2"/>
          <a:stretch>
            <a:fillRect/>
          </a:stretch>
        </p:blipFill>
        <p:spPr>
          <a:xfrm>
            <a:off x="385765" y="2445879"/>
            <a:ext cx="2859081" cy="2745625"/>
          </a:xfrm>
          <a:prstGeom prst="rect">
            <a:avLst/>
          </a:prstGeom>
        </p:spPr>
      </p:pic>
      <p:pic>
        <p:nvPicPr>
          <p:cNvPr id="6" name="Picture 5">
            <a:extLst>
              <a:ext uri="{FF2B5EF4-FFF2-40B4-BE49-F238E27FC236}">
                <a16:creationId xmlns:a16="http://schemas.microsoft.com/office/drawing/2014/main" id="{3378FDBD-BB8F-4CEA-AD46-3ADE546B6EC5}"/>
              </a:ext>
            </a:extLst>
          </p:cNvPr>
          <p:cNvPicPr>
            <a:picLocks noChangeAspect="1"/>
          </p:cNvPicPr>
          <p:nvPr/>
        </p:nvPicPr>
        <p:blipFill>
          <a:blip r:embed="rId2"/>
          <a:stretch>
            <a:fillRect/>
          </a:stretch>
        </p:blipFill>
        <p:spPr>
          <a:xfrm>
            <a:off x="3613155" y="2508370"/>
            <a:ext cx="2859081" cy="2745625"/>
          </a:xfrm>
          <a:prstGeom prst="rect">
            <a:avLst/>
          </a:prstGeom>
        </p:spPr>
      </p:pic>
      <p:pic>
        <p:nvPicPr>
          <p:cNvPr id="8" name="Picture 7">
            <a:extLst>
              <a:ext uri="{FF2B5EF4-FFF2-40B4-BE49-F238E27FC236}">
                <a16:creationId xmlns:a16="http://schemas.microsoft.com/office/drawing/2014/main" id="{D2367CD3-6D3E-4C42-AA52-27DEDADD0761}"/>
              </a:ext>
            </a:extLst>
          </p:cNvPr>
          <p:cNvPicPr>
            <a:picLocks noChangeAspect="1"/>
          </p:cNvPicPr>
          <p:nvPr/>
        </p:nvPicPr>
        <p:blipFill>
          <a:blip r:embed="rId3"/>
          <a:stretch>
            <a:fillRect/>
          </a:stretch>
        </p:blipFill>
        <p:spPr>
          <a:xfrm>
            <a:off x="1043360" y="1932247"/>
            <a:ext cx="1146147" cy="1146147"/>
          </a:xfrm>
          <a:prstGeom prst="rect">
            <a:avLst/>
          </a:prstGeom>
        </p:spPr>
      </p:pic>
      <p:pic>
        <p:nvPicPr>
          <p:cNvPr id="9" name="Picture 8">
            <a:extLst>
              <a:ext uri="{FF2B5EF4-FFF2-40B4-BE49-F238E27FC236}">
                <a16:creationId xmlns:a16="http://schemas.microsoft.com/office/drawing/2014/main" id="{CA3EC8B3-5822-4BE6-9852-45CDE9F8C96B}"/>
              </a:ext>
            </a:extLst>
          </p:cNvPr>
          <p:cNvPicPr>
            <a:picLocks noChangeAspect="1"/>
          </p:cNvPicPr>
          <p:nvPr/>
        </p:nvPicPr>
        <p:blipFill>
          <a:blip r:embed="rId4"/>
          <a:stretch>
            <a:fillRect/>
          </a:stretch>
        </p:blipFill>
        <p:spPr>
          <a:xfrm>
            <a:off x="4472671" y="1938343"/>
            <a:ext cx="1140051" cy="1140051"/>
          </a:xfrm>
          <a:prstGeom prst="rect">
            <a:avLst/>
          </a:prstGeom>
        </p:spPr>
      </p:pic>
      <p:sp>
        <p:nvSpPr>
          <p:cNvPr id="11" name="Rectangle 10">
            <a:extLst>
              <a:ext uri="{FF2B5EF4-FFF2-40B4-BE49-F238E27FC236}">
                <a16:creationId xmlns:a16="http://schemas.microsoft.com/office/drawing/2014/main" id="{F9CC1345-7E7C-4C21-8626-160C3CB56D04}"/>
              </a:ext>
            </a:extLst>
          </p:cNvPr>
          <p:cNvSpPr/>
          <p:nvPr/>
        </p:nvSpPr>
        <p:spPr>
          <a:xfrm>
            <a:off x="1115616" y="3254407"/>
            <a:ext cx="1029448" cy="400110"/>
          </a:xfrm>
          <a:prstGeom prst="rect">
            <a:avLst/>
          </a:prstGeom>
          <a:noFill/>
        </p:spPr>
        <p:txBody>
          <a:bodyPr wrap="none" lIns="91440" tIns="45720" rIns="91440" bIns="45720">
            <a:spAutoFit/>
          </a:bodyPr>
          <a:lstStyle/>
          <a:p>
            <a:pPr algn="ctr"/>
            <a:r>
              <a:rPr lang="en-US" sz="20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D.SHERS</a:t>
            </a:r>
          </a:p>
        </p:txBody>
      </p:sp>
      <p:sp>
        <p:nvSpPr>
          <p:cNvPr id="12" name="Rectangle 11">
            <a:extLst>
              <a:ext uri="{FF2B5EF4-FFF2-40B4-BE49-F238E27FC236}">
                <a16:creationId xmlns:a16="http://schemas.microsoft.com/office/drawing/2014/main" id="{C3DB0D9C-766A-4BD6-8B99-AEB1B25B985E}"/>
              </a:ext>
            </a:extLst>
          </p:cNvPr>
          <p:cNvSpPr/>
          <p:nvPr/>
        </p:nvSpPr>
        <p:spPr>
          <a:xfrm>
            <a:off x="4594495" y="3254407"/>
            <a:ext cx="1018227" cy="400110"/>
          </a:xfrm>
          <a:prstGeom prst="rect">
            <a:avLst/>
          </a:prstGeom>
          <a:noFill/>
        </p:spPr>
        <p:txBody>
          <a:bodyPr wrap="none" lIns="91440" tIns="45720" rIns="91440" bIns="45720">
            <a:spAutoFit/>
          </a:bodyPr>
          <a:lstStyle/>
          <a:p>
            <a:pPr algn="ctr"/>
            <a:r>
              <a:rPr lang="en-US" sz="20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S.SMITH</a:t>
            </a:r>
          </a:p>
        </p:txBody>
      </p:sp>
      <p:pic>
        <p:nvPicPr>
          <p:cNvPr id="14" name="Picture 13">
            <a:extLst>
              <a:ext uri="{FF2B5EF4-FFF2-40B4-BE49-F238E27FC236}">
                <a16:creationId xmlns:a16="http://schemas.microsoft.com/office/drawing/2014/main" id="{A8BE6C9C-4EEA-4787-AB81-3081CCD47616}"/>
              </a:ext>
            </a:extLst>
          </p:cNvPr>
          <p:cNvPicPr>
            <a:picLocks noChangeAspect="1"/>
          </p:cNvPicPr>
          <p:nvPr/>
        </p:nvPicPr>
        <p:blipFill>
          <a:blip r:embed="rId5"/>
          <a:stretch>
            <a:fillRect/>
          </a:stretch>
        </p:blipFill>
        <p:spPr>
          <a:xfrm>
            <a:off x="142594" y="6365142"/>
            <a:ext cx="1561516" cy="1561516"/>
          </a:xfrm>
          <a:prstGeom prst="rect">
            <a:avLst/>
          </a:prstGeom>
        </p:spPr>
      </p:pic>
      <mc:AlternateContent xmlns:mc="http://schemas.openxmlformats.org/markup-compatibility/2006">
        <mc:Choice xmlns:am3d="http://schemas.microsoft.com/office/drawing/2017/model3d" Requires="am3d">
          <p:graphicFrame>
            <p:nvGraphicFramePr>
              <p:cNvPr id="17" name="3D Model 16" descr="Brain In Head">
                <a:extLst>
                  <a:ext uri="{FF2B5EF4-FFF2-40B4-BE49-F238E27FC236}">
                    <a16:creationId xmlns:a16="http://schemas.microsoft.com/office/drawing/2014/main" id="{F94CC7CA-52D1-4414-B7B5-B8D91BFD6659}"/>
                  </a:ext>
                </a:extLst>
              </p:cNvPr>
              <p:cNvGraphicFramePr>
                <a:graphicFrameLocks noChangeAspect="1"/>
              </p:cNvGraphicFramePr>
              <p:nvPr>
                <p:extLst>
                  <p:ext uri="{D42A27DB-BD31-4B8C-83A1-F6EECF244321}">
                    <p14:modId xmlns:p14="http://schemas.microsoft.com/office/powerpoint/2010/main" val="3512234324"/>
                  </p:ext>
                </p:extLst>
              </p:nvPr>
            </p:nvGraphicFramePr>
            <p:xfrm>
              <a:off x="2743177" y="3015189"/>
              <a:ext cx="1434090" cy="1637335"/>
            </p:xfrm>
            <a:graphic>
              <a:graphicData uri="http://schemas.microsoft.com/office/drawing/2017/model3d">
                <am3d:model3d r:embed="rId6">
                  <am3d:spPr>
                    <a:xfrm>
                      <a:off x="0" y="0"/>
                      <a:ext cx="1434090" cy="1637335"/>
                    </a:xfrm>
                    <a:prstGeom prst="rect">
                      <a:avLst/>
                    </a:prstGeom>
                  </am3d:spPr>
                  <am3d:camera>
                    <am3d:pos x="0" y="0" z="74489115"/>
                    <am3d:up dx="0" dy="36000000" dz="0"/>
                    <am3d:lookAt x="0" y="0" z="0"/>
                    <am3d:perspective fov="2700000"/>
                  </am3d:camera>
                  <am3d:trans>
                    <am3d:meterPerModelUnit n="118218" d="1000000"/>
                    <am3d:preTrans dx="-144" dy="-18000000" dz="1196781"/>
                    <am3d:scale>
                      <am3d:sx n="1000000" d="1000000"/>
                      <am3d:sy n="1000000" d="1000000"/>
                      <am3d:sz n="1000000" d="1000000"/>
                    </am3d:scale>
                    <am3d:rot ax="1024080" ay="81560" az="25030"/>
                    <am3d:postTrans dx="0" dy="0" dz="0"/>
                  </am3d:trans>
                  <am3d:raster rName="Office3DRenderer" rVer="16.0.8326">
                    <am3d:blip r:embed="rId7"/>
                  </am3d:raster>
                  <am3d:objViewport viewportSz="2630748"/>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7" name="3D Model 16" descr="Brain In Head">
                <a:extLst>
                  <a:ext uri="{FF2B5EF4-FFF2-40B4-BE49-F238E27FC236}">
                    <a16:creationId xmlns:a16="http://schemas.microsoft.com/office/drawing/2014/main" id="{F94CC7CA-52D1-4414-B7B5-B8D91BFD6659}"/>
                  </a:ext>
                </a:extLst>
              </p:cNvPr>
              <p:cNvPicPr>
                <a:picLocks noGrp="1" noRot="1" noChangeAspect="1" noMove="1" noResize="1" noEditPoints="1" noAdjustHandles="1" noChangeArrowheads="1" noChangeShapeType="1" noCrop="1"/>
              </p:cNvPicPr>
              <p:nvPr/>
            </p:nvPicPr>
            <p:blipFill>
              <a:blip r:embed="rId7"/>
              <a:stretch>
                <a:fillRect/>
              </a:stretch>
            </p:blipFill>
            <p:spPr>
              <a:xfrm>
                <a:off x="2743177" y="3015189"/>
                <a:ext cx="1434090" cy="1637335"/>
              </a:xfrm>
              <a:prstGeom prst="rect">
                <a:avLst/>
              </a:prstGeom>
            </p:spPr>
          </p:pic>
        </mc:Fallback>
      </mc:AlternateContent>
      <p:sp>
        <p:nvSpPr>
          <p:cNvPr id="19" name="TextBox 18">
            <a:extLst>
              <a:ext uri="{FF2B5EF4-FFF2-40B4-BE49-F238E27FC236}">
                <a16:creationId xmlns:a16="http://schemas.microsoft.com/office/drawing/2014/main" id="{EFBFF27F-FBC2-40A8-ADB8-DEBD33C24293}"/>
              </a:ext>
            </a:extLst>
          </p:cNvPr>
          <p:cNvSpPr txBox="1"/>
          <p:nvPr/>
        </p:nvSpPr>
        <p:spPr>
          <a:xfrm>
            <a:off x="142593" y="101906"/>
            <a:ext cx="3470562" cy="523220"/>
          </a:xfrm>
          <a:prstGeom prst="rect">
            <a:avLst/>
          </a:prstGeom>
          <a:noFill/>
        </p:spPr>
        <p:txBody>
          <a:bodyPr wrap="square">
            <a:spAutoFit/>
          </a:bodyPr>
          <a:lstStyle/>
          <a:p>
            <a:r>
              <a:rPr lang="en-GB" sz="2800" dirty="0">
                <a:solidFill>
                  <a:schemeClr val="accent1">
                    <a:lumMod val="60000"/>
                    <a:lumOff val="40000"/>
                  </a:schemeClr>
                </a:solidFill>
              </a:rPr>
              <a:t>OUR TEAM </a:t>
            </a:r>
          </a:p>
        </p:txBody>
      </p:sp>
      <p:pic>
        <p:nvPicPr>
          <p:cNvPr id="21" name="Picture 20" descr="Athletic woman presenting">
            <a:extLst>
              <a:ext uri="{FF2B5EF4-FFF2-40B4-BE49-F238E27FC236}">
                <a16:creationId xmlns:a16="http://schemas.microsoft.com/office/drawing/2014/main" id="{C272D0BE-DB0F-4503-8926-46B9514CB82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541057" y="6144720"/>
            <a:ext cx="970449" cy="1985037"/>
          </a:xfrm>
          <a:prstGeom prst="rect">
            <a:avLst/>
          </a:prstGeom>
        </p:spPr>
      </p:pic>
      <p:pic>
        <p:nvPicPr>
          <p:cNvPr id="23" name="Graphic 22" descr="Brain in head with solid fill">
            <a:extLst>
              <a:ext uri="{FF2B5EF4-FFF2-40B4-BE49-F238E27FC236}">
                <a16:creationId xmlns:a16="http://schemas.microsoft.com/office/drawing/2014/main" id="{1791D066-4174-40BA-9C86-8444AFE6EFF9}"/>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281833" y="704658"/>
            <a:ext cx="981605" cy="981605"/>
          </a:xfrm>
          <a:prstGeom prst="rect">
            <a:avLst/>
          </a:prstGeom>
        </p:spPr>
      </p:pic>
    </p:spTree>
    <p:extLst>
      <p:ext uri="{BB962C8B-B14F-4D97-AF65-F5344CB8AC3E}">
        <p14:creationId xmlns:p14="http://schemas.microsoft.com/office/powerpoint/2010/main" val="40732430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C9459-D3BD-464A-96CC-4F914A63C7DC}"/>
              </a:ext>
            </a:extLst>
          </p:cNvPr>
          <p:cNvSpPr>
            <a:spLocks noGrp="1"/>
          </p:cNvSpPr>
          <p:nvPr>
            <p:ph type="title"/>
          </p:nvPr>
        </p:nvSpPr>
        <p:spPr>
          <a:xfrm>
            <a:off x="750088" y="436929"/>
            <a:ext cx="5357824" cy="4213017"/>
          </a:xfrm>
        </p:spPr>
        <p:txBody>
          <a:bodyPr/>
          <a:lstStyle/>
          <a:p>
            <a:r>
              <a:rPr lang="en-GB" dirty="0"/>
              <a:t>Thank you!</a:t>
            </a:r>
            <a:br>
              <a:rPr lang="en-GB" dirty="0"/>
            </a:br>
            <a:r>
              <a:rPr lang="en-GB" dirty="0"/>
              <a:t>Do you have any question?</a:t>
            </a:r>
          </a:p>
        </p:txBody>
      </p:sp>
      <p:sp>
        <p:nvSpPr>
          <p:cNvPr id="3" name="Text Placeholder 2">
            <a:extLst>
              <a:ext uri="{FF2B5EF4-FFF2-40B4-BE49-F238E27FC236}">
                <a16:creationId xmlns:a16="http://schemas.microsoft.com/office/drawing/2014/main" id="{89B98052-B47B-4D38-809D-4F52D8A0C01A}"/>
              </a:ext>
            </a:extLst>
          </p:cNvPr>
          <p:cNvSpPr>
            <a:spLocks noGrp="1"/>
          </p:cNvSpPr>
          <p:nvPr>
            <p:ph type="body" sz="half" idx="13"/>
          </p:nvPr>
        </p:nvSpPr>
        <p:spPr>
          <a:xfrm>
            <a:off x="872024" y="5235273"/>
            <a:ext cx="4875725" cy="545665"/>
          </a:xfrm>
        </p:spPr>
        <p:txBody>
          <a:bodyPr/>
          <a:lstStyle/>
          <a:p>
            <a:r>
              <a:rPr lang="en-GB" dirty="0"/>
              <a:t>D</a:t>
            </a:r>
          </a:p>
        </p:txBody>
      </p:sp>
      <p:sp>
        <p:nvSpPr>
          <p:cNvPr id="4" name="Text Placeholder 3">
            <a:extLst>
              <a:ext uri="{FF2B5EF4-FFF2-40B4-BE49-F238E27FC236}">
                <a16:creationId xmlns:a16="http://schemas.microsoft.com/office/drawing/2014/main" id="{F8413AAB-F775-4BEE-803C-F7C2BE34AA4C}"/>
              </a:ext>
            </a:extLst>
          </p:cNvPr>
          <p:cNvSpPr>
            <a:spLocks noGrp="1"/>
          </p:cNvSpPr>
          <p:nvPr>
            <p:ph type="body" sz="half" idx="2"/>
          </p:nvPr>
        </p:nvSpPr>
        <p:spPr>
          <a:xfrm>
            <a:off x="2786113" y="4670727"/>
            <a:ext cx="3116736" cy="1845989"/>
          </a:xfrm>
        </p:spPr>
        <p:txBody>
          <a:bodyPr>
            <a:normAutofit/>
          </a:bodyPr>
          <a:lstStyle/>
          <a:p>
            <a:r>
              <a:rPr lang="en-GB" sz="1800" dirty="0"/>
              <a:t>Contact  01211234567</a:t>
            </a:r>
          </a:p>
          <a:p>
            <a:r>
              <a:rPr lang="en-GB" sz="1800" dirty="0"/>
              <a:t>Email:  </a:t>
            </a:r>
            <a:r>
              <a:rPr lang="en-GB" sz="1800" dirty="0">
                <a:hlinkClick r:id="rId2"/>
              </a:rPr>
              <a:t>b.brain@hd.org.uk</a:t>
            </a:r>
            <a:endParaRPr lang="en-GB" sz="1800" dirty="0"/>
          </a:p>
          <a:p>
            <a:r>
              <a:rPr lang="en-GB" sz="1800" dirty="0"/>
              <a:t>Byransbrain.com</a:t>
            </a:r>
          </a:p>
          <a:p>
            <a:endParaRPr lang="en-GB" sz="1800" dirty="0"/>
          </a:p>
        </p:txBody>
      </p:sp>
      <p:pic>
        <p:nvPicPr>
          <p:cNvPr id="5" name="Picture 4">
            <a:extLst>
              <a:ext uri="{FF2B5EF4-FFF2-40B4-BE49-F238E27FC236}">
                <a16:creationId xmlns:a16="http://schemas.microsoft.com/office/drawing/2014/main" id="{F07A5C45-29D3-41B9-BBDF-851FA056F504}"/>
              </a:ext>
            </a:extLst>
          </p:cNvPr>
          <p:cNvPicPr>
            <a:picLocks noChangeAspect="1"/>
          </p:cNvPicPr>
          <p:nvPr/>
        </p:nvPicPr>
        <p:blipFill rotWithShape="1">
          <a:blip r:embed="rId3"/>
          <a:srcRect t="25487" r="1918"/>
          <a:stretch/>
        </p:blipFill>
        <p:spPr>
          <a:xfrm>
            <a:off x="162306" y="6366265"/>
            <a:ext cx="1999004" cy="1518666"/>
          </a:xfrm>
          <a:prstGeom prst="rect">
            <a:avLst/>
          </a:prstGeom>
        </p:spPr>
      </p:pic>
      <p:pic>
        <p:nvPicPr>
          <p:cNvPr id="6" name="Picture 5">
            <a:extLst>
              <a:ext uri="{FF2B5EF4-FFF2-40B4-BE49-F238E27FC236}">
                <a16:creationId xmlns:a16="http://schemas.microsoft.com/office/drawing/2014/main" id="{CE2B32B4-B428-4EC0-B22C-8F1AE7E2FBF0}"/>
              </a:ext>
            </a:extLst>
          </p:cNvPr>
          <p:cNvPicPr>
            <a:picLocks noChangeAspect="1"/>
          </p:cNvPicPr>
          <p:nvPr/>
        </p:nvPicPr>
        <p:blipFill>
          <a:blip r:embed="rId4"/>
          <a:stretch>
            <a:fillRect/>
          </a:stretch>
        </p:blipFill>
        <p:spPr>
          <a:xfrm>
            <a:off x="4401586" y="0"/>
            <a:ext cx="2119745" cy="2119745"/>
          </a:xfrm>
          <a:prstGeom prst="rect">
            <a:avLst/>
          </a:prstGeom>
        </p:spPr>
      </p:pic>
    </p:spTree>
    <p:extLst>
      <p:ext uri="{BB962C8B-B14F-4D97-AF65-F5344CB8AC3E}">
        <p14:creationId xmlns:p14="http://schemas.microsoft.com/office/powerpoint/2010/main" val="37277050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FA676C-5042-48BD-B958-E302372A8D21}"/>
              </a:ext>
            </a:extLst>
          </p:cNvPr>
          <p:cNvSpPr txBox="1"/>
          <p:nvPr/>
        </p:nvSpPr>
        <p:spPr>
          <a:xfrm>
            <a:off x="466928" y="739302"/>
            <a:ext cx="5817140" cy="5893921"/>
          </a:xfrm>
          <a:prstGeom prst="rect">
            <a:avLst/>
          </a:prstGeom>
          <a:noFill/>
        </p:spPr>
        <p:txBody>
          <a:bodyPr wrap="square" rtlCol="0">
            <a:spAutoFit/>
          </a:bodyPr>
          <a:lstStyle/>
          <a:p>
            <a:r>
              <a:rPr lang="en-GB" dirty="0"/>
              <a:t>References </a:t>
            </a:r>
          </a:p>
          <a:p>
            <a:endParaRPr lang="en-GB" dirty="0">
              <a:latin typeface="Arial" panose="020B0604020202020204" pitchFamily="34" charset="0"/>
              <a:cs typeface="Arial" panose="020B0604020202020204" pitchFamily="34" charset="0"/>
            </a:endParaRPr>
          </a:p>
          <a:p>
            <a:r>
              <a:rPr lang="en-GB" sz="1200" dirty="0">
                <a:effectLst/>
                <a:latin typeface="Arial" panose="020B0604020202020204" pitchFamily="34" charset="0"/>
                <a:cs typeface="Arial" panose="020B0604020202020204" pitchFamily="34" charset="0"/>
              </a:rPr>
              <a:t>Clark, L. (2017). </a:t>
            </a:r>
            <a:r>
              <a:rPr lang="en-GB" sz="1200" i="1" dirty="0">
                <a:effectLst/>
                <a:latin typeface="Arial" panose="020B0604020202020204" pitchFamily="34" charset="0"/>
                <a:cs typeface="Arial" panose="020B0604020202020204" pitchFamily="34" charset="0"/>
              </a:rPr>
              <a:t>What is Huntington’s disease? Scientists find “</a:t>
            </a:r>
            <a:r>
              <a:rPr lang="en-GB" sz="1200" i="1" dirty="0" err="1">
                <a:effectLst/>
                <a:latin typeface="Arial" panose="020B0604020202020204" pitchFamily="34" charset="0"/>
                <a:cs typeface="Arial" panose="020B0604020202020204" pitchFamily="34" charset="0"/>
              </a:rPr>
              <a:t>groundbreaking</a:t>
            </a:r>
            <a:r>
              <a:rPr lang="en-GB" sz="1200" i="1" dirty="0">
                <a:effectLst/>
                <a:latin typeface="Arial" panose="020B0604020202020204" pitchFamily="34" charset="0"/>
                <a:cs typeface="Arial" panose="020B0604020202020204" pitchFamily="34" charset="0"/>
              </a:rPr>
              <a:t>” CURE for fatal condition</a:t>
            </a:r>
            <a:r>
              <a:rPr lang="en-GB" sz="1200" dirty="0">
                <a:effectLst/>
                <a:latin typeface="Arial" panose="020B0604020202020204" pitchFamily="34" charset="0"/>
                <a:cs typeface="Arial" panose="020B0604020202020204" pitchFamily="34" charset="0"/>
              </a:rPr>
              <a:t>. [online] Express.co.uk. Available at: </a:t>
            </a:r>
            <a:r>
              <a:rPr lang="en-GB" sz="1200" dirty="0">
                <a:effectLst/>
                <a:latin typeface="Arial" panose="020B0604020202020204" pitchFamily="34" charset="0"/>
                <a:cs typeface="Arial" panose="020B0604020202020204" pitchFamily="34" charset="0"/>
                <a:hlinkClick r:id="rId3"/>
              </a:rPr>
              <a:t>https://www.express.co.uk/life-style/health/890886/huntingtons-disease-symptoms-cure-treatment-causes-what-is</a:t>
            </a:r>
            <a:r>
              <a:rPr lang="en-GB" sz="1200" dirty="0">
                <a:effectLst/>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r>
              <a:rPr lang="en-GB" sz="1200" dirty="0">
                <a:effectLst/>
                <a:latin typeface="Arial" panose="020B0604020202020204" pitchFamily="34" charset="0"/>
                <a:cs typeface="Arial" panose="020B0604020202020204" pitchFamily="34" charset="0"/>
              </a:rPr>
              <a:t>freeiconspng.com. (n.d.). </a:t>
            </a:r>
            <a:r>
              <a:rPr lang="en-GB" sz="1200" i="1" dirty="0">
                <a:effectLst/>
                <a:latin typeface="Arial" panose="020B0604020202020204" pitchFamily="34" charset="0"/>
                <a:cs typeface="Arial" panose="020B0604020202020204" pitchFamily="34" charset="0"/>
              </a:rPr>
              <a:t>Original Human </a:t>
            </a:r>
            <a:r>
              <a:rPr lang="en-GB" sz="1200" i="1" dirty="0" err="1">
                <a:effectLst/>
                <a:latin typeface="Arial" panose="020B0604020202020204" pitchFamily="34" charset="0"/>
                <a:cs typeface="Arial" panose="020B0604020202020204" pitchFamily="34" charset="0"/>
              </a:rPr>
              <a:t>Dna</a:t>
            </a:r>
            <a:r>
              <a:rPr lang="en-GB" sz="1200" i="1" dirty="0">
                <a:effectLst/>
                <a:latin typeface="Arial" panose="020B0604020202020204" pitchFamily="34" charset="0"/>
                <a:cs typeface="Arial" panose="020B0604020202020204" pitchFamily="34" charset="0"/>
              </a:rPr>
              <a:t> Background PNG Transparent Background, Free Download #47668 - </a:t>
            </a:r>
            <a:r>
              <a:rPr lang="en-GB" sz="1200" i="1" dirty="0" err="1">
                <a:effectLst/>
                <a:latin typeface="Arial" panose="020B0604020202020204" pitchFamily="34" charset="0"/>
                <a:cs typeface="Arial" panose="020B0604020202020204" pitchFamily="34" charset="0"/>
              </a:rPr>
              <a:t>FreeIconsPNG</a:t>
            </a:r>
            <a:r>
              <a:rPr lang="en-GB" sz="1200" dirty="0">
                <a:effectLst/>
                <a:latin typeface="Arial" panose="020B0604020202020204" pitchFamily="34" charset="0"/>
                <a:cs typeface="Arial" panose="020B0604020202020204" pitchFamily="34" charset="0"/>
              </a:rPr>
              <a:t>. [online] Available at: https://www.freeiconspng.com/img/47668 [Accessed 5 Feb. 2022].</a:t>
            </a:r>
          </a:p>
          <a:p>
            <a:endParaRPr lang="en-GB" sz="1200" dirty="0">
              <a:latin typeface="Arial" panose="020B0604020202020204" pitchFamily="34" charset="0"/>
              <a:cs typeface="Arial" panose="020B0604020202020204" pitchFamily="34" charset="0"/>
            </a:endParaRPr>
          </a:p>
          <a:p>
            <a:r>
              <a:rPr lang="en-GB" sz="1200" dirty="0" err="1">
                <a:effectLst/>
                <a:latin typeface="Arial" panose="020B0604020202020204" pitchFamily="34" charset="0"/>
                <a:cs typeface="Arial" panose="020B0604020202020204" pitchFamily="34" charset="0"/>
              </a:rPr>
              <a:t>Huntingtons</a:t>
            </a:r>
            <a:r>
              <a:rPr lang="en-GB" sz="1200" dirty="0">
                <a:effectLst/>
                <a:latin typeface="Arial" panose="020B0604020202020204" pitchFamily="34" charset="0"/>
                <a:cs typeface="Arial" panose="020B0604020202020204" pitchFamily="34" charset="0"/>
              </a:rPr>
              <a:t> Disease Association. (n.d.). </a:t>
            </a:r>
            <a:r>
              <a:rPr lang="en-GB" sz="1200" i="1" dirty="0">
                <a:effectLst/>
                <a:latin typeface="Arial" panose="020B0604020202020204" pitchFamily="34" charset="0"/>
                <a:cs typeface="Arial" panose="020B0604020202020204" pitchFamily="34" charset="0"/>
              </a:rPr>
              <a:t>Fundraising materials | Huntington’s Disease Association</a:t>
            </a:r>
            <a:r>
              <a:rPr lang="en-GB" sz="1200" dirty="0">
                <a:effectLst/>
                <a:latin typeface="Arial" panose="020B0604020202020204" pitchFamily="34" charset="0"/>
                <a:cs typeface="Arial" panose="020B0604020202020204" pitchFamily="34" charset="0"/>
              </a:rPr>
              <a:t>. [online] Available at: https://www.hda.org.uk/get-involved/fundraising/fundraising-materials [Accessed 6 Feb. 2022].</a:t>
            </a:r>
          </a:p>
          <a:p>
            <a:endParaRPr lang="en-GB" sz="1200" dirty="0">
              <a:effectLst/>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r>
              <a:rPr lang="en-GB" sz="1200" dirty="0">
                <a:effectLst/>
                <a:latin typeface="Arial" panose="020B0604020202020204" pitchFamily="34" charset="0"/>
                <a:cs typeface="Arial" panose="020B0604020202020204" pitchFamily="34" charset="0"/>
              </a:rPr>
              <a:t>UK Fundraising. (2017). </a:t>
            </a:r>
            <a:r>
              <a:rPr lang="en-GB" sz="1200" i="1" dirty="0">
                <a:effectLst/>
                <a:latin typeface="Arial" panose="020B0604020202020204" pitchFamily="34" charset="0"/>
                <a:cs typeface="Arial" panose="020B0604020202020204" pitchFamily="34" charset="0"/>
              </a:rPr>
              <a:t>The top 7 most effective fundraising ideas for charities and </a:t>
            </a:r>
            <a:r>
              <a:rPr lang="en-GB" sz="1200" i="1" dirty="0" err="1">
                <a:effectLst/>
                <a:latin typeface="Arial" panose="020B0604020202020204" pitchFamily="34" charset="0"/>
                <a:cs typeface="Arial" panose="020B0604020202020204" pitchFamily="34" charset="0"/>
              </a:rPr>
              <a:t>nonprofit</a:t>
            </a:r>
            <a:r>
              <a:rPr lang="en-GB" sz="1200" i="1" dirty="0">
                <a:effectLst/>
                <a:latin typeface="Arial" panose="020B0604020202020204" pitchFamily="34" charset="0"/>
                <a:cs typeface="Arial" panose="020B0604020202020204" pitchFamily="34" charset="0"/>
              </a:rPr>
              <a:t> organisations in 2017</a:t>
            </a:r>
            <a:r>
              <a:rPr lang="en-GB" sz="1200" dirty="0">
                <a:effectLst/>
                <a:latin typeface="Arial" panose="020B0604020202020204" pitchFamily="34" charset="0"/>
                <a:cs typeface="Arial" panose="020B0604020202020204" pitchFamily="34" charset="0"/>
              </a:rPr>
              <a:t>. [online] Available at: https://fundraising.co.uk/2017/02/06/effective-fundraising-ideas-for-charities-in-2017/.</a:t>
            </a:r>
          </a:p>
          <a:p>
            <a:endParaRPr lang="en-GB" sz="1100" dirty="0">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Insight Digital Magazine. (2019). </a:t>
            </a:r>
            <a:r>
              <a:rPr lang="en-GB" sz="1100" i="1" dirty="0">
                <a:effectLst/>
                <a:latin typeface="Arial" panose="020B0604020202020204" pitchFamily="34" charset="0"/>
                <a:cs typeface="Arial" panose="020B0604020202020204" pitchFamily="34" charset="0"/>
              </a:rPr>
              <a:t>9 Careers with a Master’s in Clinical Mental Health </a:t>
            </a:r>
            <a:r>
              <a:rPr lang="en-GB" sz="1100" i="1" dirty="0" err="1">
                <a:effectLst/>
                <a:latin typeface="Arial" panose="020B0604020202020204" pitchFamily="34" charset="0"/>
                <a:cs typeface="Arial" panose="020B0604020202020204" pitchFamily="34" charset="0"/>
              </a:rPr>
              <a:t>Counseling</a:t>
            </a:r>
            <a:r>
              <a:rPr lang="en-GB" sz="1100" i="1" dirty="0">
                <a:effectLst/>
                <a:latin typeface="Arial" panose="020B0604020202020204" pitchFamily="34" charset="0"/>
                <a:cs typeface="Arial" panose="020B0604020202020204" pitchFamily="34" charset="0"/>
              </a:rPr>
              <a:t> | The Chicago School</a:t>
            </a:r>
            <a:r>
              <a:rPr lang="en-GB" sz="1100" dirty="0">
                <a:effectLst/>
                <a:latin typeface="Arial" panose="020B0604020202020204" pitchFamily="34" charset="0"/>
                <a:cs typeface="Arial" panose="020B0604020202020204" pitchFamily="34" charset="0"/>
              </a:rPr>
              <a:t>. [online] Available at: https://www.thechicagoschool.edu/insight/career-development/careers-with-masters-degree-clinical-mental-health-counseling/ [Accessed 6 Feb. 2022].</a:t>
            </a:r>
          </a:p>
          <a:p>
            <a:endParaRPr lang="en-GB" sz="1100" dirty="0">
              <a:effectLst/>
              <a:latin typeface="Arial" panose="020B0604020202020204" pitchFamily="34" charset="0"/>
              <a:cs typeface="Arial" panose="020B0604020202020204" pitchFamily="34" charset="0"/>
            </a:endParaRPr>
          </a:p>
          <a:p>
            <a:r>
              <a:rPr lang="en-GB" sz="1200" dirty="0" err="1">
                <a:effectLst/>
                <a:latin typeface="Arial" panose="020B0604020202020204" pitchFamily="34" charset="0"/>
                <a:cs typeface="Arial" panose="020B0604020202020204" pitchFamily="34" charset="0"/>
              </a:rPr>
              <a:t>FactDr</a:t>
            </a:r>
            <a:r>
              <a:rPr lang="en-GB" sz="1200" dirty="0">
                <a:effectLst/>
                <a:latin typeface="Arial" panose="020B0604020202020204" pitchFamily="34" charset="0"/>
                <a:cs typeface="Arial" panose="020B0604020202020204" pitchFamily="34" charset="0"/>
              </a:rPr>
              <a:t>. (2018). </a:t>
            </a:r>
            <a:r>
              <a:rPr lang="en-GB" sz="1200" i="1" dirty="0">
                <a:effectLst/>
                <a:latin typeface="Arial" panose="020B0604020202020204" pitchFamily="34" charset="0"/>
                <a:cs typeface="Arial" panose="020B0604020202020204" pitchFamily="34" charset="0"/>
              </a:rPr>
              <a:t>Huntington </a:t>
            </a:r>
            <a:r>
              <a:rPr lang="en-GB" sz="1200" i="1" dirty="0" err="1">
                <a:effectLst/>
                <a:latin typeface="Arial" panose="020B0604020202020204" pitchFamily="34" charset="0"/>
                <a:cs typeface="Arial" panose="020B0604020202020204" pitchFamily="34" charset="0"/>
              </a:rPr>
              <a:t>Disease:Overview</a:t>
            </a:r>
            <a:r>
              <a:rPr lang="en-GB" sz="1200" i="1" dirty="0">
                <a:effectLst/>
                <a:latin typeface="Arial" panose="020B0604020202020204" pitchFamily="34" charset="0"/>
                <a:cs typeface="Arial" panose="020B0604020202020204" pitchFamily="34" charset="0"/>
              </a:rPr>
              <a:t>, causes, symptoms, &amp; management | </a:t>
            </a:r>
            <a:r>
              <a:rPr lang="en-GB" sz="1200" i="1" dirty="0" err="1">
                <a:effectLst/>
                <a:latin typeface="Arial" panose="020B0604020202020204" pitchFamily="34" charset="0"/>
                <a:cs typeface="Arial" panose="020B0604020202020204" pitchFamily="34" charset="0"/>
              </a:rPr>
              <a:t>FactDr</a:t>
            </a:r>
            <a:r>
              <a:rPr lang="en-GB" sz="1200" dirty="0">
                <a:effectLst/>
                <a:latin typeface="Arial" panose="020B0604020202020204" pitchFamily="34" charset="0"/>
                <a:cs typeface="Arial" panose="020B0604020202020204" pitchFamily="34" charset="0"/>
              </a:rPr>
              <a:t>. [online] Available at: https://factdr.com/health-conditions/huntingtons-disease/ [Accessed 29 Apr. 2019].</a:t>
            </a:r>
          </a:p>
          <a:p>
            <a:endParaRPr lang="en-GB" sz="1100"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7328768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4A3D2CF-9349-4804-A1DE-9DFBC2C8FA9D}"/>
              </a:ext>
            </a:extLst>
          </p:cNvPr>
          <p:cNvPicPr>
            <a:picLocks noChangeAspect="1"/>
          </p:cNvPicPr>
          <p:nvPr/>
        </p:nvPicPr>
        <p:blipFill>
          <a:blip r:embed="rId2"/>
          <a:stretch>
            <a:fillRect/>
          </a:stretch>
        </p:blipFill>
        <p:spPr>
          <a:xfrm>
            <a:off x="0" y="0"/>
            <a:ext cx="6873818" cy="10841181"/>
          </a:xfrm>
          <a:prstGeom prst="rect">
            <a:avLst/>
          </a:prstGeom>
        </p:spPr>
      </p:pic>
      <p:sp>
        <p:nvSpPr>
          <p:cNvPr id="5" name="TextBox 4">
            <a:extLst>
              <a:ext uri="{FF2B5EF4-FFF2-40B4-BE49-F238E27FC236}">
                <a16:creationId xmlns:a16="http://schemas.microsoft.com/office/drawing/2014/main" id="{70D36DC2-8610-46D6-B896-E831F7BF8130}"/>
              </a:ext>
            </a:extLst>
          </p:cNvPr>
          <p:cNvSpPr txBox="1"/>
          <p:nvPr/>
        </p:nvSpPr>
        <p:spPr>
          <a:xfrm>
            <a:off x="878032" y="2271334"/>
            <a:ext cx="4608368" cy="1754326"/>
          </a:xfrm>
          <a:prstGeom prst="rect">
            <a:avLst/>
          </a:prstGeom>
          <a:noFill/>
        </p:spPr>
        <p:txBody>
          <a:bodyPr wrap="square">
            <a:spAutoFit/>
          </a:bodyPr>
          <a:lstStyle/>
          <a:p>
            <a:r>
              <a:rPr lang="en-GB" sz="3600" dirty="0"/>
              <a:t>Changemaker: Creativity &amp; Value Creation</a:t>
            </a:r>
          </a:p>
        </p:txBody>
      </p:sp>
      <p:sp>
        <p:nvSpPr>
          <p:cNvPr id="7" name="TextBox 6">
            <a:extLst>
              <a:ext uri="{FF2B5EF4-FFF2-40B4-BE49-F238E27FC236}">
                <a16:creationId xmlns:a16="http://schemas.microsoft.com/office/drawing/2014/main" id="{F890CC9A-9EF0-479B-AC53-144E1FE0F5B1}"/>
              </a:ext>
            </a:extLst>
          </p:cNvPr>
          <p:cNvSpPr txBox="1"/>
          <p:nvPr/>
        </p:nvSpPr>
        <p:spPr>
          <a:xfrm>
            <a:off x="587087" y="8434045"/>
            <a:ext cx="3584864" cy="1200329"/>
          </a:xfrm>
          <a:prstGeom prst="rect">
            <a:avLst/>
          </a:prstGeom>
          <a:noFill/>
        </p:spPr>
        <p:txBody>
          <a:bodyPr wrap="square">
            <a:spAutoFit/>
          </a:bodyPr>
          <a:lstStyle/>
          <a:p>
            <a:r>
              <a:rPr lang="en-GB" dirty="0"/>
              <a:t>Student name: Sanah Ellahi </a:t>
            </a:r>
          </a:p>
          <a:p>
            <a:r>
              <a:rPr lang="en-GB" dirty="0"/>
              <a:t>Student number: (2019343)</a:t>
            </a:r>
          </a:p>
          <a:p>
            <a:r>
              <a:rPr lang="en-GB" dirty="0"/>
              <a:t>Module code: BMHP5014_BIRM</a:t>
            </a:r>
          </a:p>
          <a:p>
            <a:r>
              <a:rPr lang="en-GB" dirty="0"/>
              <a:t>Lecturer: Chloe Harries</a:t>
            </a:r>
          </a:p>
        </p:txBody>
      </p:sp>
      <p:sp>
        <p:nvSpPr>
          <p:cNvPr id="9" name="TextBox 8">
            <a:extLst>
              <a:ext uri="{FF2B5EF4-FFF2-40B4-BE49-F238E27FC236}">
                <a16:creationId xmlns:a16="http://schemas.microsoft.com/office/drawing/2014/main" id="{A986DFAE-E4FC-45E7-8BDD-853004991BA3}"/>
              </a:ext>
            </a:extLst>
          </p:cNvPr>
          <p:cNvSpPr txBox="1"/>
          <p:nvPr/>
        </p:nvSpPr>
        <p:spPr>
          <a:xfrm>
            <a:off x="192232" y="194061"/>
            <a:ext cx="3584864" cy="369332"/>
          </a:xfrm>
          <a:prstGeom prst="rect">
            <a:avLst/>
          </a:prstGeom>
          <a:noFill/>
        </p:spPr>
        <p:txBody>
          <a:bodyPr wrap="square">
            <a:spAutoFit/>
          </a:bodyPr>
          <a:lstStyle/>
          <a:p>
            <a:r>
              <a:rPr lang="en-GB" dirty="0"/>
              <a:t>January 2022 Level 5  - pitch</a:t>
            </a:r>
          </a:p>
        </p:txBody>
      </p:sp>
    </p:spTree>
    <p:extLst>
      <p:ext uri="{BB962C8B-B14F-4D97-AF65-F5344CB8AC3E}">
        <p14:creationId xmlns:p14="http://schemas.microsoft.com/office/powerpoint/2010/main" val="35461358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18AEECB-57FF-4CAA-9441-1C236EC903B0}"/>
              </a:ext>
            </a:extLst>
          </p:cNvPr>
          <p:cNvPicPr>
            <a:picLocks noChangeAspect="1"/>
          </p:cNvPicPr>
          <p:nvPr/>
        </p:nvPicPr>
        <p:blipFill>
          <a:blip r:embed="rId2"/>
          <a:stretch>
            <a:fillRect/>
          </a:stretch>
        </p:blipFill>
        <p:spPr>
          <a:xfrm>
            <a:off x="-1" y="0"/>
            <a:ext cx="6858001" cy="10723418"/>
          </a:xfrm>
          <a:prstGeom prst="rect">
            <a:avLst/>
          </a:prstGeom>
        </p:spPr>
      </p:pic>
      <p:sp>
        <p:nvSpPr>
          <p:cNvPr id="4" name="TextBox 3">
            <a:extLst>
              <a:ext uri="{FF2B5EF4-FFF2-40B4-BE49-F238E27FC236}">
                <a16:creationId xmlns:a16="http://schemas.microsoft.com/office/drawing/2014/main" id="{BEF2CF45-4506-47D6-8FC0-94AE98C2CA3A}"/>
              </a:ext>
            </a:extLst>
          </p:cNvPr>
          <p:cNvSpPr txBox="1"/>
          <p:nvPr/>
        </p:nvSpPr>
        <p:spPr>
          <a:xfrm>
            <a:off x="332509" y="435785"/>
            <a:ext cx="6359236" cy="2862322"/>
          </a:xfrm>
          <a:prstGeom prst="rect">
            <a:avLst/>
          </a:prstGeom>
          <a:noFill/>
        </p:spPr>
        <p:txBody>
          <a:bodyPr wrap="square">
            <a:spAutoFit/>
          </a:bodyPr>
          <a:lstStyle/>
          <a:p>
            <a:pPr algn="ctr"/>
            <a:r>
              <a:rPr lang="en-GB" b="1" dirty="0">
                <a:latin typeface="Arial" panose="020B0604020202020204" pitchFamily="34" charset="0"/>
                <a:cs typeface="Arial" panose="020B0604020202020204" pitchFamily="34" charset="0"/>
              </a:rPr>
              <a:t>Introduction</a:t>
            </a:r>
          </a:p>
          <a:p>
            <a:pPr algn="ctr"/>
            <a:endParaRPr lang="en-GB" b="1" dirty="0">
              <a:latin typeface="Arial" panose="020B0604020202020204" pitchFamily="34" charset="0"/>
              <a:cs typeface="Arial" panose="020B0604020202020204" pitchFamily="34" charset="0"/>
            </a:endParaRPr>
          </a:p>
          <a:p>
            <a:pPr algn="ctr"/>
            <a:endParaRPr lang="en-GB" b="1" dirty="0">
              <a:latin typeface="Arial" panose="020B0604020202020204" pitchFamily="34" charset="0"/>
              <a:cs typeface="Arial" panose="020B0604020202020204" pitchFamily="34" charset="0"/>
            </a:endParaRPr>
          </a:p>
          <a:p>
            <a:pPr algn="ct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 the first part of the task, I will be using task option 3 creating an elevated pitch for a wider range of audience discussing awareness of Huntington disease to partner with me and my campaign Bryans brain to raise awareness and cofounding to bring my idea to life to money into research of how the disease and the brain work together.</a:t>
            </a:r>
          </a:p>
        </p:txBody>
      </p:sp>
      <p:pic>
        <p:nvPicPr>
          <p:cNvPr id="5" name="Picture 4">
            <a:extLst>
              <a:ext uri="{FF2B5EF4-FFF2-40B4-BE49-F238E27FC236}">
                <a16:creationId xmlns:a16="http://schemas.microsoft.com/office/drawing/2014/main" id="{6FC0CF8F-B61C-4FB7-9CD1-4E295746E509}"/>
              </a:ext>
            </a:extLst>
          </p:cNvPr>
          <p:cNvPicPr>
            <a:picLocks noChangeAspect="1"/>
          </p:cNvPicPr>
          <p:nvPr/>
        </p:nvPicPr>
        <p:blipFill>
          <a:blip r:embed="rId3"/>
          <a:stretch>
            <a:fillRect/>
          </a:stretch>
        </p:blipFill>
        <p:spPr>
          <a:xfrm>
            <a:off x="0" y="5011780"/>
            <a:ext cx="3563922" cy="3047699"/>
          </a:xfrm>
          <a:prstGeom prst="rect">
            <a:avLst/>
          </a:prstGeom>
        </p:spPr>
      </p:pic>
      <p:pic>
        <p:nvPicPr>
          <p:cNvPr id="6" name="Picture 5">
            <a:extLst>
              <a:ext uri="{FF2B5EF4-FFF2-40B4-BE49-F238E27FC236}">
                <a16:creationId xmlns:a16="http://schemas.microsoft.com/office/drawing/2014/main" id="{E96B3C43-D7D8-4F08-B204-6B18E12E80DF}"/>
              </a:ext>
            </a:extLst>
          </p:cNvPr>
          <p:cNvPicPr>
            <a:picLocks noChangeAspect="1"/>
          </p:cNvPicPr>
          <p:nvPr/>
        </p:nvPicPr>
        <p:blipFill>
          <a:blip r:embed="rId4"/>
          <a:stretch>
            <a:fillRect/>
          </a:stretch>
        </p:blipFill>
        <p:spPr>
          <a:xfrm>
            <a:off x="3637651" y="4894220"/>
            <a:ext cx="2984016" cy="3047700"/>
          </a:xfrm>
          <a:prstGeom prst="rect">
            <a:avLst/>
          </a:prstGeom>
        </p:spPr>
      </p:pic>
    </p:spTree>
    <p:extLst>
      <p:ext uri="{BB962C8B-B14F-4D97-AF65-F5344CB8AC3E}">
        <p14:creationId xmlns:p14="http://schemas.microsoft.com/office/powerpoint/2010/main" val="40965225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E1894E-1560-4820-8C8A-441029A237EC}"/>
              </a:ext>
            </a:extLst>
          </p:cNvPr>
          <p:cNvPicPr>
            <a:picLocks noChangeAspect="1"/>
          </p:cNvPicPr>
          <p:nvPr/>
        </p:nvPicPr>
        <p:blipFill>
          <a:blip r:embed="rId2"/>
          <a:stretch>
            <a:fillRect/>
          </a:stretch>
        </p:blipFill>
        <p:spPr>
          <a:xfrm>
            <a:off x="0" y="-214745"/>
            <a:ext cx="7158907" cy="11042072"/>
          </a:xfrm>
          <a:prstGeom prst="rect">
            <a:avLst/>
          </a:prstGeom>
        </p:spPr>
      </p:pic>
      <p:sp>
        <p:nvSpPr>
          <p:cNvPr id="6" name="TextBox 5">
            <a:extLst>
              <a:ext uri="{FF2B5EF4-FFF2-40B4-BE49-F238E27FC236}">
                <a16:creationId xmlns:a16="http://schemas.microsoft.com/office/drawing/2014/main" id="{E12DBB1E-4DB6-435D-A0C1-654B05CA4BEA}"/>
              </a:ext>
            </a:extLst>
          </p:cNvPr>
          <p:cNvSpPr txBox="1"/>
          <p:nvPr/>
        </p:nvSpPr>
        <p:spPr>
          <a:xfrm>
            <a:off x="727365" y="904204"/>
            <a:ext cx="5798126" cy="6863417"/>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Hello everyone, welcome to Huntington’s disease awareness. Let’s talk about the impact and how we can all get to together to make a real difference to support each other and families to understand the project Huntington’s disease awareness association campaign were many people come together to raise the awareness of the rase disease. </a:t>
            </a:r>
          </a:p>
          <a:p>
            <a:r>
              <a:rPr lang="en-GB" sz="2000" dirty="0">
                <a:latin typeface="Arial" panose="020B0604020202020204" pitchFamily="34" charset="0"/>
                <a:cs typeface="Arial" panose="020B0604020202020204" pitchFamily="34" charset="0"/>
              </a:rPr>
              <a:t>They have started a new project and I would like to put my input with the help of everyone on how to achieve an effective result to not only spread awareness but to help people with the disease and how the brain works. </a:t>
            </a:r>
          </a:p>
          <a:p>
            <a:r>
              <a:rPr lang="en-GB" sz="2000" dirty="0">
                <a:latin typeface="Arial" panose="020B0604020202020204" pitchFamily="34" charset="0"/>
                <a:cs typeface="Arial" panose="020B0604020202020204" pitchFamily="34" charset="0"/>
              </a:rPr>
              <a:t>Let’s start off by talking about what Huntington’s disease is. </a:t>
            </a:r>
          </a:p>
          <a:p>
            <a:r>
              <a:rPr lang="en-GB" sz="2000" dirty="0">
                <a:latin typeface="Arial" panose="020B0604020202020204" pitchFamily="34" charset="0"/>
                <a:cs typeface="Arial" panose="020B0604020202020204" pitchFamily="34" charset="0"/>
              </a:rPr>
              <a:t>Known as HD, it is a hereditary nervous system disorder mainly from parental transmission, the disease shows a wide range of early and late symptoms in adulthood such as uncontrollable muscular movements, lack of concentration, depression, mood swings, difficult in speech and swallowing and even aggressive behaviour. </a:t>
            </a:r>
          </a:p>
        </p:txBody>
      </p:sp>
    </p:spTree>
    <p:extLst>
      <p:ext uri="{BB962C8B-B14F-4D97-AF65-F5344CB8AC3E}">
        <p14:creationId xmlns:p14="http://schemas.microsoft.com/office/powerpoint/2010/main" val="20509760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4EE32CE-6381-4BAB-997C-FF91AA8991EE}"/>
              </a:ext>
            </a:extLst>
          </p:cNvPr>
          <p:cNvPicPr>
            <a:picLocks noChangeAspect="1"/>
          </p:cNvPicPr>
          <p:nvPr/>
        </p:nvPicPr>
        <p:blipFill>
          <a:blip r:embed="rId2"/>
          <a:stretch>
            <a:fillRect/>
          </a:stretch>
        </p:blipFill>
        <p:spPr>
          <a:xfrm>
            <a:off x="0" y="0"/>
            <a:ext cx="6886821" cy="11055927"/>
          </a:xfrm>
          <a:prstGeom prst="rect">
            <a:avLst/>
          </a:prstGeom>
        </p:spPr>
      </p:pic>
      <p:sp>
        <p:nvSpPr>
          <p:cNvPr id="4" name="TextBox 3">
            <a:extLst>
              <a:ext uri="{FF2B5EF4-FFF2-40B4-BE49-F238E27FC236}">
                <a16:creationId xmlns:a16="http://schemas.microsoft.com/office/drawing/2014/main" id="{305B48EC-117D-4A98-8BB4-30F66F4FE937}"/>
              </a:ext>
            </a:extLst>
          </p:cNvPr>
          <p:cNvSpPr txBox="1"/>
          <p:nvPr/>
        </p:nvSpPr>
        <p:spPr>
          <a:xfrm>
            <a:off x="606691" y="1039562"/>
            <a:ext cx="5607073" cy="7017306"/>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We have gained a clear understanding of how an individual with serious of brain disorders interact with society in general thanks to HD. In recent years research has been conducted, as it indicated from the earliest literate on the topic by Alice Wexler (2002,2010) mainly in her 2008 book ‘The Woman Who Walked into The Sea: Huntington’s and the making of genetic disease’. Wexler suggest that HD shows how it affects families and they themselves should be directly involved in professionals, development of patterns of practise and care, including strategies of prevention and therapy.  </a:t>
            </a:r>
          </a:p>
          <a:p>
            <a:r>
              <a:rPr lang="en-GB" dirty="0">
                <a:latin typeface="Arial" panose="020B0604020202020204" pitchFamily="34" charset="0"/>
                <a:cs typeface="Arial" panose="020B0604020202020204" pitchFamily="34" charset="0"/>
              </a:rPr>
              <a:t>Why Huntingtins disease?</a:t>
            </a:r>
          </a:p>
          <a:p>
            <a:r>
              <a:rPr lang="en-GB" dirty="0">
                <a:latin typeface="Arial" panose="020B0604020202020204" pitchFamily="34" charset="0"/>
                <a:cs typeface="Arial" panose="020B0604020202020204" pitchFamily="34" charset="0"/>
              </a:rPr>
              <a:t>Despite a good deal of awareness about the disease where I worked, not enough was being done for these people other than the care needs being met by careers who must witness the sad reality of the disease each day watching one change over a span of short time was hard and most of this was partly by virtue of the way the brain develops with HD. </a:t>
            </a:r>
          </a:p>
          <a:p>
            <a:endParaRPr lang="en-GB" dirty="0"/>
          </a:p>
          <a:p>
            <a:r>
              <a:rPr lang="en-GB" dirty="0">
                <a:hlinkClick r:id="rId3"/>
              </a:rPr>
              <a:t>https://www.hda.org.uk/news/living-history-project?gclid=EAIaIQobChMIh-nLxojm9QIVitPtCh2CGQX9EAAYASAAEgJB-PD_BwE</a:t>
            </a:r>
            <a:endParaRPr lang="en-GB" dirty="0"/>
          </a:p>
          <a:p>
            <a:r>
              <a:rPr lang="en-GB" dirty="0"/>
              <a:t>YOUTUDE VIDEO FOR THE AUDIENCE. </a:t>
            </a:r>
          </a:p>
        </p:txBody>
      </p:sp>
    </p:spTree>
    <p:extLst>
      <p:ext uri="{BB962C8B-B14F-4D97-AF65-F5344CB8AC3E}">
        <p14:creationId xmlns:p14="http://schemas.microsoft.com/office/powerpoint/2010/main" val="39741633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776EE59-C415-45F9-AB95-000C7D18FC41}"/>
              </a:ext>
            </a:extLst>
          </p:cNvPr>
          <p:cNvPicPr>
            <a:picLocks noChangeAspect="1"/>
          </p:cNvPicPr>
          <p:nvPr/>
        </p:nvPicPr>
        <p:blipFill>
          <a:blip r:embed="rId2"/>
          <a:stretch>
            <a:fillRect/>
          </a:stretch>
        </p:blipFill>
        <p:spPr>
          <a:xfrm>
            <a:off x="0" y="0"/>
            <a:ext cx="6858000" cy="10820399"/>
          </a:xfrm>
          <a:prstGeom prst="rect">
            <a:avLst/>
          </a:prstGeom>
        </p:spPr>
      </p:pic>
      <p:sp>
        <p:nvSpPr>
          <p:cNvPr id="4" name="TextBox 3">
            <a:extLst>
              <a:ext uri="{FF2B5EF4-FFF2-40B4-BE49-F238E27FC236}">
                <a16:creationId xmlns:a16="http://schemas.microsoft.com/office/drawing/2014/main" id="{98CB40B1-89A9-4D5F-879E-765219295302}"/>
              </a:ext>
            </a:extLst>
          </p:cNvPr>
          <p:cNvSpPr txBox="1"/>
          <p:nvPr/>
        </p:nvSpPr>
        <p:spPr>
          <a:xfrm>
            <a:off x="0" y="0"/>
            <a:ext cx="6858000" cy="10064294"/>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I aim to increase awareness of HD in communities and care homes as well as provide a way to make a difference for people with HD by understanding how the brain works with someone with HD. I would like everyone to come to an amazing event taking place on the 25</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march and get involved by not only spreading awareness but helping Huntington disease association and Bryans brain come together and raise money for future development of the brain and resources that will be required starting off in care homes.</a:t>
            </a:r>
          </a:p>
          <a:p>
            <a:r>
              <a:rPr lang="en-GB" dirty="0">
                <a:latin typeface="Arial" panose="020B0604020202020204" pitchFamily="34" charset="0"/>
                <a:cs typeface="Arial" panose="020B0604020202020204" pitchFamily="34" charset="0"/>
              </a:rPr>
              <a:t>Supporting everyone by giving them opportunities available to them in their own homes on the grounds that deterioration of someone with HD happens so fast. I want to work alongside Huntington’s disease association to bring my idea to life and use the platform to make an difference on how the brain develops by raising money for the right resources and research.</a:t>
            </a:r>
          </a:p>
          <a:p>
            <a:r>
              <a:rPr lang="en-GB" dirty="0">
                <a:latin typeface="Arial" panose="020B0604020202020204" pitchFamily="34" charset="0"/>
                <a:cs typeface="Arial" panose="020B0604020202020204" pitchFamily="34" charset="0"/>
              </a:rPr>
              <a:t> The deterioration of someone with HD is so quick but a sad reality the disease attacks the brain making everyday a challenge but why look past this. I want to raise money and build a team to facilitate people with HD so they have a right to life by understand their brain and how we can change. I believe my idea will change not only a HD brain but the future development of the brain in al disease. It always made me frustrated with the long waits and cost of mental health support, therapy, physiotherapy take but is this the only alternatives for us humans. NO! I believe our brains a are incredible and we need to understand it better.</a:t>
            </a:r>
          </a:p>
          <a:p>
            <a:r>
              <a:rPr lang="en-GB" dirty="0">
                <a:latin typeface="Arial" panose="020B0604020202020204" pitchFamily="34" charset="0"/>
                <a:cs typeface="Arial" panose="020B0604020202020204" pitchFamily="34" charset="0"/>
              </a:rPr>
              <a:t>Why should you have to battle with your mind and body and wait so long? I want to bring the therapy, research, and studies into homes and look closely in what can be done to make life with any disease uncurable better!</a:t>
            </a:r>
          </a:p>
          <a:p>
            <a:r>
              <a:rPr lang="en-GB" dirty="0">
                <a:latin typeface="Arial" panose="020B0604020202020204" pitchFamily="34" charset="0"/>
                <a:cs typeface="Arial" panose="020B0604020202020204" pitchFamily="34" charset="0"/>
              </a:rPr>
              <a:t>Let’s keep the awareness and support available and the research of how the brain works by living with these people to study their everyday activity. I want you all to come together to support and raise money for Bryans brain. Your help can change the way the world and our bodies work to understand not only HD, but all kinds of disease related to the brain. Let’s together change the future!</a:t>
            </a:r>
          </a:p>
        </p:txBody>
      </p:sp>
    </p:spTree>
    <p:extLst>
      <p:ext uri="{BB962C8B-B14F-4D97-AF65-F5344CB8AC3E}">
        <p14:creationId xmlns:p14="http://schemas.microsoft.com/office/powerpoint/2010/main" val="41795805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57C54CE-185D-4A37-9D16-226941E49000}"/>
              </a:ext>
            </a:extLst>
          </p:cNvPr>
          <p:cNvPicPr>
            <a:picLocks noChangeAspect="1"/>
          </p:cNvPicPr>
          <p:nvPr/>
        </p:nvPicPr>
        <p:blipFill>
          <a:blip r:embed="rId3"/>
          <a:stretch>
            <a:fillRect/>
          </a:stretch>
        </p:blipFill>
        <p:spPr>
          <a:xfrm>
            <a:off x="-113285" y="0"/>
            <a:ext cx="7084567" cy="11263746"/>
          </a:xfrm>
          <a:prstGeom prst="rect">
            <a:avLst/>
          </a:prstGeom>
        </p:spPr>
      </p:pic>
      <p:sp>
        <p:nvSpPr>
          <p:cNvPr id="4" name="TextBox 3">
            <a:extLst>
              <a:ext uri="{FF2B5EF4-FFF2-40B4-BE49-F238E27FC236}">
                <a16:creationId xmlns:a16="http://schemas.microsoft.com/office/drawing/2014/main" id="{DEBD4F76-6E40-44F7-BABD-40C8991FD9B8}"/>
              </a:ext>
            </a:extLst>
          </p:cNvPr>
          <p:cNvSpPr txBox="1"/>
          <p:nvPr/>
        </p:nvSpPr>
        <p:spPr>
          <a:xfrm>
            <a:off x="794904" y="1309254"/>
            <a:ext cx="5268191" cy="3139321"/>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If you have any question, want to know more information or get involved please contact me on 0123456789 or Email bryans.brain@support.co.uk and please visit Huntington disease association and go donate and take part in the upcoming fantastic events to help spread the awareness and make a huge difference to someone’s life. </a:t>
            </a:r>
          </a:p>
          <a:p>
            <a:r>
              <a:rPr lang="en-GB" dirty="0">
                <a:latin typeface="Arial" panose="020B0604020202020204" pitchFamily="34" charset="0"/>
                <a:cs typeface="Arial" panose="020B0604020202020204" pitchFamily="34" charset="0"/>
              </a:rPr>
              <a:t>Thank you for your time and consideration.</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Sanah. CEO of Bryans brain.</a:t>
            </a:r>
          </a:p>
        </p:txBody>
      </p:sp>
    </p:spTree>
    <p:extLst>
      <p:ext uri="{BB962C8B-B14F-4D97-AF65-F5344CB8AC3E}">
        <p14:creationId xmlns:p14="http://schemas.microsoft.com/office/powerpoint/2010/main" val="31319910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0C201CF-D664-4F98-8681-195BFADF45B4}"/>
              </a:ext>
            </a:extLst>
          </p:cNvPr>
          <p:cNvPicPr>
            <a:picLocks noChangeAspect="1"/>
          </p:cNvPicPr>
          <p:nvPr/>
        </p:nvPicPr>
        <p:blipFill>
          <a:blip r:embed="rId2"/>
          <a:stretch>
            <a:fillRect/>
          </a:stretch>
        </p:blipFill>
        <p:spPr>
          <a:xfrm>
            <a:off x="0" y="0"/>
            <a:ext cx="7024255" cy="10879642"/>
          </a:xfrm>
          <a:prstGeom prst="rect">
            <a:avLst/>
          </a:prstGeom>
        </p:spPr>
      </p:pic>
      <p:sp>
        <p:nvSpPr>
          <p:cNvPr id="4" name="TextBox 3">
            <a:extLst>
              <a:ext uri="{FF2B5EF4-FFF2-40B4-BE49-F238E27FC236}">
                <a16:creationId xmlns:a16="http://schemas.microsoft.com/office/drawing/2014/main" id="{5E2E8D70-DE9F-4F85-BD84-10AC8B9EE694}"/>
              </a:ext>
            </a:extLst>
          </p:cNvPr>
          <p:cNvSpPr txBox="1"/>
          <p:nvPr/>
        </p:nvSpPr>
        <p:spPr>
          <a:xfrm>
            <a:off x="353291" y="955881"/>
            <a:ext cx="6151417" cy="5632311"/>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References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Bates, G., Tabrizi, S. and Jones, L. eds., 2014. Huntington's disease (No. 64). Oxford Monographs on Medical G.</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Anon, (n.d.). International Huntington Association – A Global Effort to Help People with Huntington’s Disease. [online] Available at: https://huntington-disease.org/.</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Huntingtons</a:t>
            </a:r>
            <a:r>
              <a:rPr lang="en-GB" dirty="0">
                <a:latin typeface="Arial" panose="020B0604020202020204" pitchFamily="34" charset="0"/>
                <a:cs typeface="Arial" panose="020B0604020202020204" pitchFamily="34" charset="0"/>
              </a:rPr>
              <a:t> Disease Association. (n.d.). New Huntington’s Disease Alliance awareness campaign – Get involved in Living History Project. [online] Available at: https://www.hda.org.uk/news/living-history-project?gclid=EAIaIQobChMIh-nLxojm9QIVitPtCh2CGQX9EAAYASAAEgJB-PD_BwE.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NHS (2019). Overview - Huntington’s Disease. [online] NHS. Available at: https://www.nhs.uk/conditions/Huntingtons-disease/.</a:t>
            </a:r>
          </a:p>
        </p:txBody>
      </p:sp>
    </p:spTree>
    <p:extLst>
      <p:ext uri="{BB962C8B-B14F-4D97-AF65-F5344CB8AC3E}">
        <p14:creationId xmlns:p14="http://schemas.microsoft.com/office/powerpoint/2010/main" val="387749009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E3530EC-BA5B-407C-9B36-00820F39551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10" ma:contentTypeDescription="Create a new document." ma:contentTypeScope="" ma:versionID="3f47d522eb17499751b08e41718ddaed">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b5796189baf7a07560e5faac103627fd"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26CB179-E9A7-4B7D-B19E-76E91868EF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730e359-ea60-4bf4-a90a-e46339816358"/>
    <ds:schemaRef ds:uri="5e11eeeb-aea2-48d1-b3ff-7dffc84c17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CE75C82-97FF-4A56-BAA7-9EEC63C4920B}">
  <ds:schemaRefs>
    <ds:schemaRef ds:uri="http://schemas.microsoft.com/sharepoint/v3/contenttype/forms"/>
  </ds:schemaRefs>
</ds:datastoreItem>
</file>

<file path=customXml/itemProps3.xml><?xml version="1.0" encoding="utf-8"?>
<ds:datastoreItem xmlns:ds="http://schemas.openxmlformats.org/officeDocument/2006/customXml" ds:itemID="{CC4C2ABD-863F-4783-9F89-7D4F08471C13}">
  <ds:schemaRefs>
    <ds:schemaRef ds:uri="http://purl.org/dc/terms/"/>
    <ds:schemaRef ds:uri="6730e359-ea60-4bf4-a90a-e46339816358"/>
    <ds:schemaRef ds:uri="http://schemas.microsoft.com/office/2006/documentManagement/types"/>
    <ds:schemaRef ds:uri="http://purl.org/dc/elements/1.1/"/>
    <ds:schemaRef ds:uri="http://schemas.microsoft.com/office/infopath/2007/PartnerControls"/>
    <ds:schemaRef ds:uri="http://www.w3.org/XML/1998/namespace"/>
    <ds:schemaRef ds:uri="http://schemas.microsoft.com/office/2006/metadata/properties"/>
    <ds:schemaRef ds:uri="http://schemas.openxmlformats.org/package/2006/metadata/core-properties"/>
    <ds:schemaRef ds:uri="5e11eeeb-aea2-48d1-b3ff-7dffc84c1762"/>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TM04033927[[fn=Main Event]]</Template>
  <TotalTime>4535</TotalTime>
  <Words>1984</Words>
  <Application>Microsoft Office PowerPoint</Application>
  <PresentationFormat>A4 Paper (210x297 mm)</PresentationFormat>
  <Paragraphs>137</Paragraphs>
  <Slides>20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Colonna MT</vt:lpstr>
      <vt:lpstr>Impact</vt:lpstr>
      <vt:lpstr>Main Event</vt:lpstr>
      <vt:lpstr>PowerPoint Presentation</vt:lpstr>
      <vt:lpstr>PowerPoint Presentation</vt:lpstr>
      <vt:lpstr>Bryans brain</vt:lpstr>
      <vt:lpstr>hd</vt:lpstr>
      <vt:lpstr>Working with Huntington's disease association </vt:lpstr>
      <vt:lpstr>PowerPoint Presentation</vt:lpstr>
      <vt:lpstr>Bryans brain </vt:lpstr>
      <vt:lpstr>Yes we need your help </vt:lpstr>
      <vt:lpstr>We can change the future !</vt:lpstr>
      <vt:lpstr>PowerPoint Presentation</vt:lpstr>
      <vt:lpstr>BYRANS BRAIN</vt:lpstr>
      <vt:lpstr>Thank you! Do you have any question?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hd247</dc:title>
  <dc:creator>Sanah Ellahi (2019343)</dc:creator>
  <cp:lastModifiedBy>Sanah</cp:lastModifiedBy>
  <cp:revision>3</cp:revision>
  <dcterms:created xsi:type="dcterms:W3CDTF">2022-02-05T14:23:30Z</dcterms:created>
  <dcterms:modified xsi:type="dcterms:W3CDTF">2022-03-17T09:33:31Z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