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347" r:id="rId6"/>
    <p:sldId id="372" r:id="rId7"/>
    <p:sldId id="389" r:id="rId8"/>
    <p:sldId id="368" r:id="rId9"/>
    <p:sldId id="351" r:id="rId10"/>
    <p:sldId id="384" r:id="rId11"/>
    <p:sldId id="390" r:id="rId12"/>
    <p:sldId id="362" r:id="rId13"/>
    <p:sldId id="363" r:id="rId14"/>
    <p:sldId id="330" r:id="rId15"/>
    <p:sldId id="391" r:id="rId16"/>
    <p:sldId id="355" r:id="rId17"/>
    <p:sldId id="386" r:id="rId18"/>
    <p:sldId id="392" r:id="rId19"/>
    <p:sldId id="393" r:id="rId20"/>
    <p:sldId id="396" r:id="rId21"/>
    <p:sldId id="394" r:id="rId22"/>
    <p:sldId id="395" r:id="rId23"/>
    <p:sldId id="343" r:id="rId24"/>
    <p:sldId id="357" r:id="rId25"/>
    <p:sldId id="326" r:id="rId26"/>
    <p:sldId id="371" r:id="rId27"/>
    <p:sldId id="358" r:id="rId28"/>
    <p:sldId id="364" r:id="rId29"/>
    <p:sldId id="307" r:id="rId30"/>
    <p:sldId id="344" r:id="rId31"/>
    <p:sldId id="309" r:id="rId32"/>
    <p:sldId id="310" r:id="rId33"/>
    <p:sldId id="383"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68946-1A3A-4987-B612-AF238AC29F71}" v="1" dt="2023-11-15T16:49:31.766"/>
    <p1510:client id="{CCE250F3-00BB-4649-B514-5AF8EE132579}" v="3" dt="2023-11-15T16:44:09.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online_resource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544368302421&amp;context=L&amp;vid=44WHELF_UWTSD:44WHELF_UWTSD_VU1&amp;lang=en&amp;search_scope=MyInst_and_CI&amp;adaptor=Local%20Search%20Engine&amp;tab=Everything&amp;query=any,contains,semiotics&amp;facet=tlevel,include,online_resources&amp;pfilter=rtype,exact,books&amp;offset=0" TargetMode="Externa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semiotics%20AND%20art&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design"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E2%94%80Art%20and%20design"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browzine.com/libraries/1422/subjects/57/bookcases/75?sort=title"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29.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a:t>Advanced Searching</a:t>
            </a:r>
            <a:br>
              <a:rPr lang="en-GB" sz="3200" dirty="0"/>
            </a:br>
            <a:br>
              <a:rPr lang="en-GB" sz="3200" dirty="0"/>
            </a:br>
            <a:r>
              <a:rPr lang="en-GB" sz="3200" dirty="0"/>
              <a:t>Graphic Design</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normAutofit fontScale="90000"/>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a:t>
            </a:r>
            <a:r>
              <a:rPr lang="en-GB" sz="2400"/>
              <a:t>or Teams</a:t>
            </a:r>
            <a:endParaRPr lang="en-GB" sz="2400" dirty="0"/>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771985" y="1892311"/>
            <a:ext cx="3364938" cy="4176650"/>
          </a:xfrm>
        </p:spPr>
        <p:txBody>
          <a:bodyPr>
            <a:normAutofit fontScale="92500" lnSpcReduction="10000"/>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pPr marL="0" indent="0">
              <a:buNone/>
            </a:pPr>
            <a:r>
              <a:rPr lang="en-US" dirty="0">
                <a:hlinkClick r:id="rId2"/>
              </a:rPr>
              <a:t>Library website</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12" name="Content Placeholder 11">
            <a:extLst>
              <a:ext uri="{FF2B5EF4-FFF2-40B4-BE49-F238E27FC236}">
                <a16:creationId xmlns:a16="http://schemas.microsoft.com/office/drawing/2014/main" id="{4B418EAD-B598-434B-F597-95A6339D7E5D}"/>
              </a:ext>
            </a:extLst>
          </p:cNvPr>
          <p:cNvPicPr>
            <a:picLocks noGrp="1" noChangeAspect="1"/>
          </p:cNvPicPr>
          <p:nvPr>
            <p:ph sz="quarter" idx="4"/>
          </p:nvPr>
        </p:nvPicPr>
        <p:blipFill rotWithShape="1">
          <a:blip r:embed="rId3"/>
          <a:srcRect l="58774" t="5305" r="379" b="43017"/>
          <a:stretch/>
        </p:blipFill>
        <p:spPr>
          <a:xfrm>
            <a:off x="4409807" y="1949097"/>
            <a:ext cx="7290544" cy="3613355"/>
          </a:xfrm>
        </p:spPr>
      </p:pic>
    </p:spTree>
    <p:extLst>
      <p:ext uri="{BB962C8B-B14F-4D97-AF65-F5344CB8AC3E}">
        <p14:creationId xmlns:p14="http://schemas.microsoft.com/office/powerpoint/2010/main" val="155237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pic>
        <p:nvPicPr>
          <p:cNvPr id="7" name="Content Placeholder 6">
            <a:extLst>
              <a:ext uri="{FF2B5EF4-FFF2-40B4-BE49-F238E27FC236}">
                <a16:creationId xmlns:a16="http://schemas.microsoft.com/office/drawing/2014/main" id="{D4917629-4DA7-C023-E45F-AA6FC017F73E}"/>
              </a:ext>
            </a:extLst>
          </p:cNvPr>
          <p:cNvPicPr>
            <a:picLocks noGrp="1" noChangeAspect="1"/>
          </p:cNvPicPr>
          <p:nvPr>
            <p:ph sz="quarter" idx="4"/>
          </p:nvPr>
        </p:nvPicPr>
        <p:blipFill rotWithShape="1">
          <a:blip r:embed="rId2"/>
          <a:srcRect l="58885" t="5699" r="56" b="42686"/>
          <a:stretch/>
        </p:blipFill>
        <p:spPr>
          <a:xfrm>
            <a:off x="4779805" y="1961535"/>
            <a:ext cx="7210633" cy="3547632"/>
          </a:xfrm>
        </p:spPr>
      </p:pic>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668426" y="5679999"/>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89086" y="1851292"/>
            <a:ext cx="2792202" cy="3416320"/>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a:p>
            <a:pPr marL="285750" indent="-285750">
              <a:buFont typeface="Arial" panose="020B0604020202020204" pitchFamily="34" charset="0"/>
              <a:buChar char="•"/>
            </a:pPr>
            <a:endParaRPr lang="en-GB" dirty="0"/>
          </a:p>
          <a:p>
            <a:r>
              <a:rPr lang="en-GB" dirty="0"/>
              <a:t>Alternatively use the filters under the search box</a:t>
            </a:r>
          </a:p>
        </p:txBody>
      </p:sp>
      <p:pic>
        <p:nvPicPr>
          <p:cNvPr id="5" name="Picture 4">
            <a:extLst>
              <a:ext uri="{FF2B5EF4-FFF2-40B4-BE49-F238E27FC236}">
                <a16:creationId xmlns:a16="http://schemas.microsoft.com/office/drawing/2014/main" id="{03A63617-04E8-ACB0-94FB-01135E37FA92}"/>
              </a:ext>
            </a:extLst>
          </p:cNvPr>
          <p:cNvPicPr>
            <a:picLocks noChangeAspect="1"/>
          </p:cNvPicPr>
          <p:nvPr/>
        </p:nvPicPr>
        <p:blipFill rotWithShape="1">
          <a:blip r:embed="rId3"/>
          <a:srcRect l="41570" t="28499" r="30270" b="31524"/>
          <a:stretch/>
        </p:blipFill>
        <p:spPr>
          <a:xfrm>
            <a:off x="3595047" y="1435223"/>
            <a:ext cx="7823557" cy="3987554"/>
          </a:xfrm>
          <a:prstGeom prst="rect">
            <a:avLst/>
          </a:prstGeom>
        </p:spPr>
      </p:pic>
    </p:spTree>
    <p:extLst>
      <p:ext uri="{BB962C8B-B14F-4D97-AF65-F5344CB8AC3E}">
        <p14:creationId xmlns:p14="http://schemas.microsoft.com/office/powerpoint/2010/main" val="431333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 down menu under the search box or on the left 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EFDC8512-D344-17FC-D124-2EEB11D2109B}"/>
              </a:ext>
            </a:extLst>
          </p:cNvPr>
          <p:cNvPicPr>
            <a:picLocks noChangeAspect="1"/>
          </p:cNvPicPr>
          <p:nvPr/>
        </p:nvPicPr>
        <p:blipFill rotWithShape="1">
          <a:blip r:embed="rId3"/>
          <a:srcRect l="58726" t="5900" r="424" b="43048"/>
          <a:stretch/>
        </p:blipFill>
        <p:spPr>
          <a:xfrm>
            <a:off x="579192" y="1628955"/>
            <a:ext cx="7353016" cy="3600090"/>
          </a:xfrm>
          <a:prstGeom prst="rect">
            <a:avLst/>
          </a:prstGeom>
        </p:spPr>
      </p:pic>
    </p:spTree>
    <p:extLst>
      <p:ext uri="{BB962C8B-B14F-4D97-AF65-F5344CB8AC3E}">
        <p14:creationId xmlns:p14="http://schemas.microsoft.com/office/powerpoint/2010/main" val="359654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762548" cy="2566218"/>
          </a:xfrm>
        </p:spPr>
        <p:txBody>
          <a:bodyPr/>
          <a:lstStyle/>
          <a:p>
            <a:pPr marL="0" indent="0">
              <a:buNone/>
            </a:pPr>
            <a:r>
              <a:rPr lang="en-US" sz="2400" dirty="0">
                <a:latin typeface="+mn-lt"/>
              </a:rPr>
              <a:t>Use the Library Search to find </a:t>
            </a:r>
            <a:r>
              <a:rPr lang="en-US" sz="2400" dirty="0">
                <a:latin typeface="+mn-lt"/>
                <a:cs typeface="Calibri Light" panose="020F0302020204030204" pitchFamily="34" charset="0"/>
              </a:rPr>
              <a:t>ebooks</a:t>
            </a:r>
          </a:p>
          <a:p>
            <a:r>
              <a:rPr lang="en-US" sz="2400" dirty="0">
                <a:latin typeface="+mn-lt"/>
              </a:rPr>
              <a:t>Limit to Full Text Online</a:t>
            </a:r>
          </a:p>
          <a:p>
            <a:r>
              <a:rPr lang="en-US" sz="2400" dirty="0">
                <a:latin typeface="+mn-lt"/>
              </a:rPr>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fontScale="90000"/>
          </a:bodyPr>
          <a:lstStyle/>
          <a:p>
            <a:r>
              <a:rPr lang="en-GB" dirty="0"/>
              <a:t>Limit </a:t>
            </a:r>
            <a:r>
              <a:rPr lang="en-GB"/>
              <a:t>Library Search to Ebooks Only</a:t>
            </a:r>
            <a:endParaRPr lang="en-GB" dirty="0"/>
          </a:p>
        </p:txBody>
      </p:sp>
      <p:sp>
        <p:nvSpPr>
          <p:cNvPr id="2" name="TextBox 1">
            <a:extLst>
              <a:ext uri="{FF2B5EF4-FFF2-40B4-BE49-F238E27FC236}">
                <a16:creationId xmlns:a16="http://schemas.microsoft.com/office/drawing/2014/main" id="{0C3F345C-507B-48A6-B407-F4FEFF20CB5B}"/>
              </a:ext>
            </a:extLst>
          </p:cNvPr>
          <p:cNvSpPr txBox="1"/>
          <p:nvPr/>
        </p:nvSpPr>
        <p:spPr>
          <a:xfrm>
            <a:off x="655609" y="4292755"/>
            <a:ext cx="1943818" cy="369332"/>
          </a:xfrm>
          <a:prstGeom prst="rect">
            <a:avLst/>
          </a:prstGeom>
          <a:noFill/>
        </p:spPr>
        <p:txBody>
          <a:bodyPr wrap="square" rtlCol="0">
            <a:spAutoFit/>
          </a:bodyPr>
          <a:lstStyle/>
          <a:p>
            <a:r>
              <a:rPr lang="en-GB" dirty="0">
                <a:hlinkClick r:id="rId2"/>
              </a:rPr>
              <a:t>Ebooks</a:t>
            </a:r>
            <a:endParaRPr lang="en-GB" dirty="0"/>
          </a:p>
        </p:txBody>
      </p:sp>
      <p:pic>
        <p:nvPicPr>
          <p:cNvPr id="6" name="Picture 5">
            <a:extLst>
              <a:ext uri="{FF2B5EF4-FFF2-40B4-BE49-F238E27FC236}">
                <a16:creationId xmlns:a16="http://schemas.microsoft.com/office/drawing/2014/main" id="{BE1C6449-DB47-A62A-0D0F-D1E0A48924DC}"/>
              </a:ext>
            </a:extLst>
          </p:cNvPr>
          <p:cNvPicPr>
            <a:picLocks noChangeAspect="1"/>
          </p:cNvPicPr>
          <p:nvPr/>
        </p:nvPicPr>
        <p:blipFill rotWithShape="1">
          <a:blip r:embed="rId3"/>
          <a:srcRect l="524" t="12830" r="5331" b="8931"/>
          <a:stretch/>
        </p:blipFill>
        <p:spPr>
          <a:xfrm>
            <a:off x="3933645" y="1587261"/>
            <a:ext cx="7580329" cy="4199791"/>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3"/>
            <a:ext cx="4392495" cy="2058315"/>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98242" y="5699888"/>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438ACCAE-B664-7649-D191-DAB96F065A0D}"/>
              </a:ext>
            </a:extLst>
          </p:cNvPr>
          <p:cNvPicPr>
            <a:picLocks noChangeAspect="1"/>
          </p:cNvPicPr>
          <p:nvPr/>
        </p:nvPicPr>
        <p:blipFill rotWithShape="1">
          <a:blip r:embed="rId3"/>
          <a:srcRect l="9469" t="11121" r="6419" b="5745"/>
          <a:stretch/>
        </p:blipFill>
        <p:spPr>
          <a:xfrm>
            <a:off x="5057436" y="1397480"/>
            <a:ext cx="6795258" cy="4477614"/>
          </a:xfrm>
          <a:prstGeom prst="rect">
            <a:avLst/>
          </a:prstGeom>
        </p:spPr>
      </p:pic>
      <p:pic>
        <p:nvPicPr>
          <p:cNvPr id="9" name="Picture 8">
            <a:extLst>
              <a:ext uri="{FF2B5EF4-FFF2-40B4-BE49-F238E27FC236}">
                <a16:creationId xmlns:a16="http://schemas.microsoft.com/office/drawing/2014/main" id="{80991299-F276-557D-01AC-98B6C82F38EF}"/>
              </a:ext>
            </a:extLst>
          </p:cNvPr>
          <p:cNvPicPr>
            <a:picLocks noChangeAspect="1"/>
          </p:cNvPicPr>
          <p:nvPr/>
        </p:nvPicPr>
        <p:blipFill rotWithShape="1">
          <a:blip r:embed="rId4"/>
          <a:srcRect l="9636" t="25662" r="27526" b="38448"/>
          <a:stretch/>
        </p:blipFill>
        <p:spPr>
          <a:xfrm>
            <a:off x="395544" y="3831857"/>
            <a:ext cx="4390420" cy="1671797"/>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Calibri"/>
              </a:rPr>
              <a:t>Limit Library Search to Articles Only</a:t>
            </a:r>
            <a:endParaRPr lang="en-GB" dirty="0"/>
          </a:p>
        </p:txBody>
      </p:sp>
      <p:sp>
        <p:nvSpPr>
          <p:cNvPr id="5" name="TextBox 4"/>
          <p:cNvSpPr txBox="1"/>
          <p:nvPr/>
        </p:nvSpPr>
        <p:spPr>
          <a:xfrm>
            <a:off x="368060" y="2485828"/>
            <a:ext cx="3985403" cy="1569660"/>
          </a:xfrm>
          <a:prstGeom prst="rect">
            <a:avLst/>
          </a:prstGeom>
          <a:noFill/>
        </p:spPr>
        <p:txBody>
          <a:bodyPr wrap="square" rtlCol="0">
            <a:spAutoFit/>
          </a:bodyPr>
          <a:lstStyle/>
          <a:p>
            <a:r>
              <a:rPr lang="en-US" sz="2400" dirty="0"/>
              <a:t>Use the Library Search to find journal articles</a:t>
            </a:r>
          </a:p>
          <a:p>
            <a:pPr marL="457200" indent="-457200">
              <a:buFont typeface="Arial" panose="020B0604020202020204" pitchFamily="34" charset="0"/>
              <a:buChar char="•"/>
            </a:pPr>
            <a:r>
              <a:rPr lang="en-US" sz="2400" dirty="0"/>
              <a:t>Limit to Full Text Online</a:t>
            </a:r>
          </a:p>
          <a:p>
            <a:pPr marL="457200" indent="-457200">
              <a:buFont typeface="Arial" panose="020B0604020202020204" pitchFamily="34" charset="0"/>
              <a:buChar char="•"/>
            </a:pPr>
            <a:r>
              <a:rPr lang="en-US" sz="2400" dirty="0"/>
              <a:t>Limit to 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500331" y="4569795"/>
            <a:ext cx="2792581" cy="369332"/>
          </a:xfrm>
          <a:prstGeom prst="rect">
            <a:avLst/>
          </a:prstGeom>
          <a:noFill/>
        </p:spPr>
        <p:txBody>
          <a:bodyPr wrap="square" rtlCol="0">
            <a:spAutoFit/>
          </a:bodyPr>
          <a:lstStyle/>
          <a:p>
            <a:r>
              <a:rPr lang="en-GB" dirty="0">
                <a:hlinkClick r:id="rId3"/>
              </a:rPr>
              <a:t>Articles</a:t>
            </a:r>
            <a:endParaRPr lang="en-GB" dirty="0"/>
          </a:p>
        </p:txBody>
      </p:sp>
      <p:pic>
        <p:nvPicPr>
          <p:cNvPr id="7" name="Picture 6">
            <a:extLst>
              <a:ext uri="{FF2B5EF4-FFF2-40B4-BE49-F238E27FC236}">
                <a16:creationId xmlns:a16="http://schemas.microsoft.com/office/drawing/2014/main" id="{764DD19D-0029-79EC-461B-017397F731C7}"/>
              </a:ext>
            </a:extLst>
          </p:cNvPr>
          <p:cNvPicPr>
            <a:picLocks noChangeAspect="1"/>
          </p:cNvPicPr>
          <p:nvPr/>
        </p:nvPicPr>
        <p:blipFill rotWithShape="1">
          <a:blip r:embed="rId4"/>
          <a:srcRect t="11572" r="6953" b="5157"/>
          <a:stretch/>
        </p:blipFill>
        <p:spPr>
          <a:xfrm>
            <a:off x="4163455" y="1460740"/>
            <a:ext cx="7528214" cy="4491486"/>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97394" y="2388288"/>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Sign into your account</a:t>
            </a:r>
          </a:p>
          <a:p>
            <a:endParaRPr lang="en-GB" dirty="0"/>
          </a:p>
          <a:p>
            <a:pPr marL="285750" indent="-285750">
              <a:buFont typeface="Arial" panose="020B0604020202020204" pitchFamily="34" charset="0"/>
              <a:buChar char="•"/>
            </a:pPr>
            <a:r>
              <a:rPr lang="en-GB" dirty="0"/>
              <a:t>Link, email, print and pin resources in your saved items, or send to RefWorks</a:t>
            </a:r>
          </a:p>
          <a:p>
            <a:endParaRPr lang="en-GB" dirty="0"/>
          </a:p>
          <a:p>
            <a:pPr marL="285750" indent="-285750">
              <a:buFont typeface="Arial" panose="020B0604020202020204" pitchFamily="34" charset="0"/>
              <a:buChar char="•"/>
            </a:pPr>
            <a:r>
              <a:rPr lang="en-GB" dirty="0"/>
              <a:t>Personalize your results by selecting your preferred discipline</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295BFEC9-4A79-D2AD-7F16-6E6AF2B93D98}"/>
              </a:ext>
            </a:extLst>
          </p:cNvPr>
          <p:cNvPicPr>
            <a:picLocks noChangeAspect="1"/>
          </p:cNvPicPr>
          <p:nvPr/>
        </p:nvPicPr>
        <p:blipFill rotWithShape="1">
          <a:blip r:embed="rId3"/>
          <a:srcRect l="41570" t="28499" r="30270" b="31524"/>
          <a:stretch/>
        </p:blipFill>
        <p:spPr>
          <a:xfrm>
            <a:off x="489383" y="1616455"/>
            <a:ext cx="7485766" cy="3815387"/>
          </a:xfrm>
          <a:prstGeom prst="rect">
            <a:avLst/>
          </a:prstGeom>
        </p:spPr>
      </p:pic>
    </p:spTree>
    <p:extLst>
      <p:ext uri="{BB962C8B-B14F-4D97-AF65-F5344CB8AC3E}">
        <p14:creationId xmlns:p14="http://schemas.microsoft.com/office/powerpoint/2010/main" val="379221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7" name="Picture 6">
            <a:extLst>
              <a:ext uri="{FF2B5EF4-FFF2-40B4-BE49-F238E27FC236}">
                <a16:creationId xmlns:a16="http://schemas.microsoft.com/office/drawing/2014/main" id="{D3BB31F4-B3AC-213E-9279-74C00AC7C870}"/>
              </a:ext>
            </a:extLst>
          </p:cNvPr>
          <p:cNvPicPr>
            <a:picLocks noChangeAspect="1"/>
          </p:cNvPicPr>
          <p:nvPr/>
        </p:nvPicPr>
        <p:blipFill rotWithShape="1">
          <a:blip r:embed="rId3"/>
          <a:srcRect l="58632" t="6022" b="80854"/>
          <a:stretch/>
        </p:blipFill>
        <p:spPr>
          <a:xfrm>
            <a:off x="764875" y="3743040"/>
            <a:ext cx="10916984" cy="1356843"/>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Humanities Source</a:t>
            </a:r>
          </a:p>
          <a:p>
            <a:pPr lvl="1"/>
            <a:r>
              <a:rPr lang="en-GB" sz="1800" dirty="0"/>
              <a:t>JSTOR</a:t>
            </a:r>
          </a:p>
          <a:p>
            <a:pPr lvl="1"/>
            <a:r>
              <a:rPr lang="en-GB" sz="1800" dirty="0"/>
              <a:t>ProQuest Central</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90374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Art and Design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208663" cy="3852778"/>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Exact Editions</a:t>
            </a:r>
          </a:p>
          <a:p>
            <a:pPr lvl="1"/>
            <a:r>
              <a:rPr lang="en-GB" sz="2400" dirty="0"/>
              <a:t>ProQuest Central</a:t>
            </a:r>
          </a:p>
          <a:p>
            <a:pPr lvl="1"/>
            <a:r>
              <a:rPr lang="en-GB" sz="2400" dirty="0"/>
              <a:t>Vogue Archive</a:t>
            </a:r>
          </a:p>
          <a:p>
            <a:pPr lvl="1"/>
            <a:r>
              <a:rPr lang="en-GB" dirty="0"/>
              <a:t>WGSN</a:t>
            </a:r>
            <a:endParaRPr lang="en-GB" sz="2400" dirty="0"/>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and Design Databases</a:t>
            </a:r>
          </a:p>
        </p:txBody>
      </p:sp>
      <p:pic>
        <p:nvPicPr>
          <p:cNvPr id="5" name="Picture 4">
            <a:extLst>
              <a:ext uri="{FF2B5EF4-FFF2-40B4-BE49-F238E27FC236}">
                <a16:creationId xmlns:a16="http://schemas.microsoft.com/office/drawing/2014/main" id="{4B00728A-1832-B1BA-4A2A-81AB125D98EE}"/>
              </a:ext>
            </a:extLst>
          </p:cNvPr>
          <p:cNvPicPr>
            <a:picLocks noChangeAspect="1"/>
          </p:cNvPicPr>
          <p:nvPr/>
        </p:nvPicPr>
        <p:blipFill rotWithShape="1">
          <a:blip r:embed="rId3"/>
          <a:srcRect t="27254" r="3823" b="4822"/>
          <a:stretch/>
        </p:blipFill>
        <p:spPr>
          <a:xfrm>
            <a:off x="4956337" y="1866771"/>
            <a:ext cx="6820568" cy="3211312"/>
          </a:xfrm>
          <a:prstGeom prst="rect">
            <a:avLst/>
          </a:prstGeom>
        </p:spPr>
      </p:pic>
    </p:spTree>
    <p:extLst>
      <p:ext uri="{BB962C8B-B14F-4D97-AF65-F5344CB8AC3E}">
        <p14:creationId xmlns:p14="http://schemas.microsoft.com/office/powerpoint/2010/main" val="337015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706706" y="5826012"/>
            <a:ext cx="5253297" cy="494722"/>
          </a:xfrm>
        </p:spPr>
        <p:txBody>
          <a:bodyPr/>
          <a:lstStyle/>
          <a:p>
            <a:r>
              <a:rPr lang="en-US" dirty="0">
                <a:hlinkClick r:id="rId2"/>
              </a:rPr>
              <a:t>Art &amp; Architecture Source</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3764490" cy="4319814"/>
          </a:xfrm>
        </p:spPr>
        <p:txBody>
          <a:bodyPr>
            <a:normAutofit/>
          </a:bodyPr>
          <a:lstStyle/>
          <a:p>
            <a:pPr marL="0" indent="0" algn="l">
              <a:buNone/>
            </a:pPr>
            <a:r>
              <a:rPr lang="en-GB" sz="2000" b="0" i="0" dirty="0">
                <a:solidFill>
                  <a:srgbClr val="3A3A3A"/>
                </a:solidFill>
                <a:effectLst/>
                <a:latin typeface="Source Sans Pro" panose="020B0503030403020204" pitchFamily="34" charset="0"/>
              </a:rPr>
              <a:t>Research database covering fine, decorative and commercial art, as well as architecture and architectural design</a:t>
            </a:r>
          </a:p>
          <a:p>
            <a:pPr algn="l"/>
            <a:r>
              <a:rPr lang="en-GB" sz="2000" dirty="0">
                <a:solidFill>
                  <a:srgbClr val="3A3A3A"/>
                </a:solidFill>
                <a:latin typeface="Source Sans Pro" panose="020B0503030403020204" pitchFamily="34" charset="0"/>
              </a:rPr>
              <a:t>Search by keywords</a:t>
            </a:r>
          </a:p>
          <a:p>
            <a:pPr algn="l"/>
            <a:r>
              <a:rPr lang="en-GB" sz="2000" dirty="0">
                <a:solidFill>
                  <a:srgbClr val="3A3A3A"/>
                </a:solidFill>
                <a:latin typeface="Source Sans Pro" panose="020B0503030403020204" pitchFamily="34" charset="0"/>
              </a:rPr>
              <a:t>Search within individual publications</a:t>
            </a:r>
          </a:p>
          <a:p>
            <a:pPr algn="l"/>
            <a:r>
              <a:rPr lang="en-GB" sz="2000" dirty="0">
                <a:solidFill>
                  <a:srgbClr val="3A3A3A"/>
                </a:solidFill>
                <a:latin typeface="Source Sans Pro" panose="020B0503030403020204" pitchFamily="34" charset="0"/>
              </a:rPr>
              <a:t>Use the Thesaurus function</a:t>
            </a:r>
          </a:p>
          <a:p>
            <a:pPr algn="l"/>
            <a:r>
              <a:rPr lang="en-GB" sz="2000" dirty="0">
                <a:solidFill>
                  <a:srgbClr val="3A3A3A"/>
                </a:solidFill>
                <a:latin typeface="Source Sans Pro" panose="020B0503030403020204" pitchFamily="34" charset="0"/>
              </a:rPr>
              <a:t>Search for images</a:t>
            </a:r>
          </a:p>
          <a:p>
            <a:pPr algn="l"/>
            <a:r>
              <a:rPr lang="en-GB" sz="2000" dirty="0">
                <a:solidFill>
                  <a:srgbClr val="3A3A3A"/>
                </a:solidFill>
                <a:latin typeface="Source Sans Pro" panose="020B0503030403020204" pitchFamily="34" charset="0"/>
              </a:rPr>
              <a:t>Create your own account</a:t>
            </a:r>
          </a:p>
          <a:p>
            <a:pPr algn="l"/>
            <a:r>
              <a:rPr lang="en-GB" sz="2000" dirty="0">
                <a:solidFill>
                  <a:srgbClr val="3A3A3A"/>
                </a:solidFill>
                <a:latin typeface="Source Sans Pro" panose="020B0503030403020204" pitchFamily="34" charset="0"/>
              </a:rPr>
              <a:t>Use the help pages to navigate the database</a:t>
            </a:r>
            <a:endParaRPr lang="en-GB"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&amp; Architecture Source</a:t>
            </a:r>
          </a:p>
        </p:txBody>
      </p:sp>
      <p:pic>
        <p:nvPicPr>
          <p:cNvPr id="5" name="Picture 4">
            <a:extLst>
              <a:ext uri="{FF2B5EF4-FFF2-40B4-BE49-F238E27FC236}">
                <a16:creationId xmlns:a16="http://schemas.microsoft.com/office/drawing/2014/main" id="{4639C4C1-7C98-3DA3-9108-9DF839B3EDE1}"/>
              </a:ext>
            </a:extLst>
          </p:cNvPr>
          <p:cNvPicPr>
            <a:picLocks noChangeAspect="1"/>
          </p:cNvPicPr>
          <p:nvPr/>
        </p:nvPicPr>
        <p:blipFill rotWithShape="1">
          <a:blip r:embed="rId3"/>
          <a:srcRect l="133" t="11155" r="4046" b="4988"/>
          <a:stretch/>
        </p:blipFill>
        <p:spPr>
          <a:xfrm>
            <a:off x="4612830" y="1390354"/>
            <a:ext cx="7285872" cy="4250802"/>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1550681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292848" y="1432408"/>
            <a:ext cx="6669559" cy="4060483"/>
          </a:xfrm>
          <a:prstGeom prst="rect">
            <a:avLst/>
          </a:prstGeom>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370704" y="4280560"/>
            <a:ext cx="4066032" cy="2123355"/>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DDC86710-EADD-0E27-8287-F8D9FB0D2CE3}"/>
              </a:ext>
            </a:extLst>
          </p:cNvPr>
          <p:cNvPicPr>
            <a:picLocks noChangeAspect="1"/>
          </p:cNvPicPr>
          <p:nvPr/>
        </p:nvPicPr>
        <p:blipFill rotWithShape="1">
          <a:blip r:embed="rId3"/>
          <a:srcRect l="1063" t="11291" r="5030" b="5162"/>
          <a:stretch/>
        </p:blipFill>
        <p:spPr>
          <a:xfrm>
            <a:off x="4011561" y="1452717"/>
            <a:ext cx="7706032" cy="457067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normAutofit fontScale="90000"/>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help </a:t>
            </a:r>
            <a:r>
              <a:rPr lang="en-GB" sz="2400" dirty="0">
                <a:latin typeface="Calibri"/>
                <a:cs typeface="Calibri"/>
              </a:rPr>
              <a:t>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5819</TotalTime>
  <Words>1552</Words>
  <Application>Microsoft Office PowerPoint</Application>
  <PresentationFormat>Widescreen</PresentationFormat>
  <Paragraphs>264</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Advanced Searching  Graphic Design</vt:lpstr>
      <vt:lpstr>Overview of UWTSD Library Service</vt:lpstr>
      <vt:lpstr>Services and Support</vt:lpstr>
      <vt:lpstr>Library Webpage</vt:lpstr>
      <vt:lpstr>Online Resources</vt:lpstr>
      <vt:lpstr>The Library Search</vt:lpstr>
      <vt:lpstr>Filtering the Library Search</vt:lpstr>
      <vt:lpstr>Finding Print Resources</vt:lpstr>
      <vt:lpstr>Limit Library Search to Ebooks Only</vt:lpstr>
      <vt:lpstr>The Item Records Include</vt:lpstr>
      <vt:lpstr>Limit Library Search to Articles Only</vt:lpstr>
      <vt:lpstr>Your Account</vt:lpstr>
      <vt:lpstr>Accessing Other Areas</vt:lpstr>
      <vt:lpstr>Database Search</vt:lpstr>
      <vt:lpstr>Art and Design Databases</vt:lpstr>
      <vt:lpstr>Art &amp; Architecture Source</vt:lpstr>
      <vt:lpstr>Artstor</vt:lpstr>
      <vt:lpstr>Exact Editions</vt:lpstr>
      <vt:lpstr>WGSN – Fashion &amp; Interiors</vt:lpstr>
      <vt:lpstr>Audio Visual Resources</vt:lpstr>
      <vt:lpstr>Cite Them Right Online </vt:lpstr>
      <vt:lpstr>Ebooks via Database Search</vt:lpstr>
      <vt:lpstr>Taylor &amp; Francis</vt:lpstr>
      <vt:lpstr>Online Resource Lists</vt:lpstr>
      <vt:lpstr>Browse Journals via Browzine</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118</cp:revision>
  <dcterms:created xsi:type="dcterms:W3CDTF">2019-09-13T10:04:54Z</dcterms:created>
  <dcterms:modified xsi:type="dcterms:W3CDTF">2023-11-16T09:25:56Z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