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8" r:id="rId3"/>
    <p:sldId id="369" r:id="rId4"/>
    <p:sldId id="350" r:id="rId5"/>
    <p:sldId id="370" r:id="rId6"/>
    <p:sldId id="371" r:id="rId7"/>
    <p:sldId id="372" r:id="rId8"/>
    <p:sldId id="373" r:id="rId9"/>
    <p:sldId id="374" r:id="rId10"/>
    <p:sldId id="375" r:id="rId11"/>
    <p:sldId id="376" r:id="rId12"/>
    <p:sldId id="377" r:id="rId13"/>
    <p:sldId id="378" r:id="rId14"/>
    <p:sldId id="381" r:id="rId15"/>
    <p:sldId id="380" r:id="rId16"/>
    <p:sldId id="382" r:id="rId17"/>
    <p:sldId id="383" r:id="rId18"/>
    <p:sldId id="384" r:id="rId19"/>
    <p:sldId id="387" r:id="rId20"/>
    <p:sldId id="385" r:id="rId21"/>
    <p:sldId id="386" r:id="rId22"/>
    <p:sldId id="349" r:id="rId23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20" autoAdjust="0"/>
    <p:restoredTop sz="82878" autoAdjust="0"/>
  </p:normalViewPr>
  <p:slideViewPr>
    <p:cSldViewPr>
      <p:cViewPr varScale="1">
        <p:scale>
          <a:sx n="90" d="100"/>
          <a:sy n="90" d="100"/>
        </p:scale>
        <p:origin x="196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D5D248-116B-48BE-BA2A-9060C71AC032}" type="slidenum">
              <a:rPr lang="cy-GB" smtClean="0"/>
              <a:t>14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63302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04/07/2019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385486"/>
            <a:ext cx="7851648" cy="18288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ECES4004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Development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 Session 4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Asiantaethau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rolau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Agencies/ roles/ practitioners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Early Support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3 / </a:t>
            </a:r>
            <a:r>
              <a:rPr lang="en-GB" sz="4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3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err="1" smtClean="0">
                <a:latin typeface="Arial"/>
              </a:rPr>
              <a:t>Ystyried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pwysigrwydd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deall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datblygiad</a:t>
            </a:r>
            <a:r>
              <a:rPr lang="en-GB" sz="2800" dirty="0" smtClean="0">
                <a:latin typeface="Arial"/>
              </a:rPr>
              <a:t> plant </a:t>
            </a:r>
            <a:r>
              <a:rPr lang="en-GB" sz="2800" dirty="0" err="1" smtClean="0">
                <a:latin typeface="Arial"/>
              </a:rPr>
              <a:t>i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ymarferwyr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sydd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yn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gweithio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gyda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phlant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oed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ysgol</a:t>
            </a:r>
            <a:r>
              <a:rPr lang="en-GB" sz="2800" dirty="0" smtClean="0">
                <a:latin typeface="Arial"/>
              </a:rPr>
              <a:t> </a:t>
            </a:r>
            <a:r>
              <a:rPr lang="en-GB" sz="2800" dirty="0" err="1" smtClean="0">
                <a:latin typeface="Arial"/>
              </a:rPr>
              <a:t>gynradd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i="1" dirty="0" smtClean="0">
                <a:latin typeface="Arial"/>
              </a:rPr>
              <a:t>Consider the importance of understanding child development for practitioners working with children of a primary school age</a:t>
            </a:r>
            <a:endParaRPr lang="en-GB" i="1" dirty="0"/>
          </a:p>
        </p:txBody>
      </p:sp>
      <p:pic>
        <p:nvPicPr>
          <p:cNvPr id="3074" name="Picture 2" descr="C:\Users\l.roberts\AppData\Local\Microsoft\Windows\Temporary Internet Files\Content.IE5\HEPN0LIZ\7718281594_2d5069797d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4191000"/>
            <a:ext cx="34290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06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549275" y="107950"/>
            <a:ext cx="8042275" cy="1336675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cy-GB" dirty="0" err="1" smtClean="0"/>
              <a:t>Tasg</a:t>
            </a:r>
            <a:r>
              <a:rPr lang="en-GB" altLang="cy-GB" dirty="0" smtClean="0"/>
              <a:t>/ </a:t>
            </a:r>
            <a:br>
              <a:rPr lang="en-GB" altLang="cy-GB" dirty="0" smtClean="0"/>
            </a:br>
            <a:r>
              <a:rPr lang="en-GB" altLang="cy-GB" dirty="0" smtClean="0"/>
              <a:t>Task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0"/>
            <a:ext cx="3840163" cy="4343400"/>
          </a:xfrm>
        </p:spPr>
        <p:txBody>
          <a:bodyPr>
            <a:normAutofit lnSpcReduction="10000"/>
          </a:bodyPr>
          <a:lstStyle/>
          <a:p>
            <a:r>
              <a:rPr lang="en-GB" altLang="cy-GB" dirty="0" err="1" smtClean="0"/>
              <a:t>Yn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eich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grwpiau</a:t>
            </a:r>
            <a:r>
              <a:rPr lang="en-GB" altLang="cy-GB" dirty="0" smtClean="0"/>
              <a:t>, </a:t>
            </a:r>
            <a:r>
              <a:rPr lang="en-GB" altLang="cy-GB" dirty="0" err="1" smtClean="0"/>
              <a:t>rhestrwch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yr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ymarferwyr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sydd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angen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deall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datblygiad</a:t>
            </a:r>
            <a:r>
              <a:rPr lang="en-GB" altLang="cy-GB" dirty="0" smtClean="0"/>
              <a:t> plant</a:t>
            </a:r>
          </a:p>
          <a:p>
            <a:r>
              <a:rPr lang="en-GB" altLang="cy-GB" dirty="0" err="1" smtClean="0"/>
              <a:t>Rhannwch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gyda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grwp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arall</a:t>
            </a:r>
            <a:endParaRPr lang="en-GB" altLang="cy-GB" dirty="0" smtClean="0"/>
          </a:p>
          <a:p>
            <a:r>
              <a:rPr lang="en-GB" altLang="cy-GB" dirty="0" err="1" smtClean="0"/>
              <a:t>Ydy’ch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rhestrau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yn</a:t>
            </a:r>
            <a:r>
              <a:rPr lang="en-GB" altLang="cy-GB" dirty="0" smtClean="0"/>
              <a:t> union ‘run </a:t>
            </a:r>
            <a:r>
              <a:rPr lang="en-GB" altLang="cy-GB" dirty="0" err="1" smtClean="0"/>
              <a:t>fath</a:t>
            </a:r>
            <a:r>
              <a:rPr lang="en-GB" altLang="cy-GB" dirty="0" smtClean="0"/>
              <a:t>?</a:t>
            </a:r>
          </a:p>
          <a:p>
            <a:r>
              <a:rPr lang="en-GB" altLang="cy-GB" dirty="0" smtClean="0"/>
              <a:t>Beth </a:t>
            </a:r>
            <a:r>
              <a:rPr lang="en-GB" altLang="cy-GB" dirty="0" err="1" smtClean="0"/>
              <a:t>yw’r</a:t>
            </a:r>
            <a:r>
              <a:rPr lang="en-GB" altLang="cy-GB" dirty="0" smtClean="0"/>
              <a:t> </a:t>
            </a:r>
            <a:r>
              <a:rPr lang="en-GB" altLang="cy-GB" dirty="0" err="1" smtClean="0"/>
              <a:t>gwahaniaethau</a:t>
            </a:r>
            <a:r>
              <a:rPr lang="en-GB" altLang="cy-GB" dirty="0" smtClean="0"/>
              <a:t>?</a:t>
            </a:r>
          </a:p>
        </p:txBody>
      </p:sp>
      <p:sp>
        <p:nvSpPr>
          <p:cNvPr id="5124" name="Content Placeholder 3"/>
          <p:cNvSpPr>
            <a:spLocks noGrp="1"/>
          </p:cNvSpPr>
          <p:nvPr>
            <p:ph sz="half" idx="2"/>
          </p:nvPr>
        </p:nvSpPr>
        <p:spPr>
          <a:xfrm>
            <a:off x="4751388" y="1600200"/>
            <a:ext cx="3840162" cy="4343400"/>
          </a:xfrm>
        </p:spPr>
        <p:txBody>
          <a:bodyPr>
            <a:normAutofit lnSpcReduction="10000"/>
          </a:bodyPr>
          <a:lstStyle/>
          <a:p>
            <a:r>
              <a:rPr lang="en-GB" altLang="cy-GB" i="1" dirty="0" smtClean="0"/>
              <a:t>In your groups, list the practitioners who need to understand child development</a:t>
            </a:r>
          </a:p>
          <a:p>
            <a:r>
              <a:rPr lang="en-GB" altLang="cy-GB" i="1" dirty="0" smtClean="0"/>
              <a:t>Share with another group</a:t>
            </a:r>
          </a:p>
          <a:p>
            <a:r>
              <a:rPr lang="en-GB" altLang="cy-GB" i="1" dirty="0" smtClean="0"/>
              <a:t>Are your lists identical?</a:t>
            </a:r>
          </a:p>
          <a:p>
            <a:r>
              <a:rPr lang="en-GB" altLang="cy-GB" i="1" dirty="0" smtClean="0"/>
              <a:t>What are the differences?</a:t>
            </a:r>
          </a:p>
        </p:txBody>
      </p:sp>
      <p:pic>
        <p:nvPicPr>
          <p:cNvPr id="1026" name="Picture 2" descr="C:\Users\l.roberts\AppData\Local\Microsoft\Windows\Temporary Internet Files\Content.IE5\6IDJCSBB\vector___pencil_by_misteraibo-d4y9lvp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45638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576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493791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 smtClean="0"/>
              <a:t>Dychmygwch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fyddai</a:t>
            </a:r>
            <a:r>
              <a:rPr lang="en-GB" dirty="0" smtClean="0"/>
              <a:t> </a:t>
            </a:r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gyfoethogi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plant </a:t>
            </a:r>
            <a:r>
              <a:rPr lang="en-GB" dirty="0" err="1" smtClean="0"/>
              <a:t>ifanc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Dychmygwch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fyddai</a:t>
            </a:r>
            <a:r>
              <a:rPr lang="en-GB" dirty="0" smtClean="0"/>
              <a:t> </a:t>
            </a:r>
            <a:r>
              <a:rPr lang="en-GB" dirty="0" err="1" smtClean="0"/>
              <a:t>hyfforddwyr</a:t>
            </a:r>
            <a:r>
              <a:rPr lang="en-GB" dirty="0" smtClean="0"/>
              <a:t> </a:t>
            </a:r>
            <a:r>
              <a:rPr lang="en-GB" dirty="0" err="1" smtClean="0"/>
              <a:t>chwaraeon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gefnogi</a:t>
            </a:r>
            <a:r>
              <a:rPr lang="en-GB" dirty="0" smtClean="0"/>
              <a:t> plant â </a:t>
            </a:r>
            <a:r>
              <a:rPr lang="en-GB" dirty="0" err="1" smtClean="0"/>
              <a:t>diddordeb</a:t>
            </a:r>
            <a:r>
              <a:rPr lang="en-GB" dirty="0" smtClean="0"/>
              <a:t> a </a:t>
            </a:r>
            <a:r>
              <a:rPr lang="en-GB" dirty="0" err="1" smtClean="0"/>
              <a:t>sgil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pelrhwyd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rygbi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dirty="0" err="1" smtClean="0"/>
              <a:t>Dychmygwch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</a:t>
            </a:r>
            <a:r>
              <a:rPr lang="en-GB" dirty="0" smtClean="0"/>
              <a:t> </a:t>
            </a:r>
            <a:r>
              <a:rPr lang="en-GB" dirty="0" err="1" smtClean="0"/>
              <a:t>fyddai</a:t>
            </a:r>
            <a:r>
              <a:rPr lang="en-GB" dirty="0" smtClean="0"/>
              <a:t> </a:t>
            </a:r>
            <a:r>
              <a:rPr lang="en-GB" dirty="0" err="1" smtClean="0"/>
              <a:t>mentoriaid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ddelio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</a:t>
            </a:r>
            <a:r>
              <a:rPr lang="en-GB" dirty="0" err="1" smtClean="0"/>
              <a:t>heriol</a:t>
            </a:r>
            <a:r>
              <a:rPr lang="en-GB" dirty="0" smtClean="0"/>
              <a:t> plant â </a:t>
            </a:r>
            <a:r>
              <a:rPr lang="en-GB" dirty="0" err="1" smtClean="0"/>
              <a:t>hunan</a:t>
            </a:r>
            <a:r>
              <a:rPr lang="en-GB" dirty="0" smtClean="0"/>
              <a:t> </a:t>
            </a:r>
            <a:r>
              <a:rPr lang="en-GB" dirty="0" err="1" smtClean="0"/>
              <a:t>barch</a:t>
            </a:r>
            <a:r>
              <a:rPr lang="en-GB" dirty="0" smtClean="0"/>
              <a:t> </a:t>
            </a:r>
            <a:r>
              <a:rPr lang="en-GB" dirty="0" err="1" smtClean="0"/>
              <a:t>isel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038600" cy="493791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GB" i="1" dirty="0" smtClean="0"/>
              <a:t>Imagine if there were no support workers to enrich the learning experiences of young children</a:t>
            </a:r>
          </a:p>
          <a:p>
            <a:pPr>
              <a:lnSpc>
                <a:spcPct val="120000"/>
              </a:lnSpc>
            </a:pPr>
            <a:r>
              <a:rPr lang="en-GB" i="1" dirty="0" smtClean="0"/>
              <a:t>Imagine if there were no sports coaches to support children with a passion and skill for netball or tennis</a:t>
            </a:r>
          </a:p>
          <a:p>
            <a:pPr>
              <a:lnSpc>
                <a:spcPct val="120000"/>
              </a:lnSpc>
            </a:pPr>
            <a:r>
              <a:rPr lang="en-GB" i="1" dirty="0" smtClean="0"/>
              <a:t>Imagine if there were no learning mentors to deal with the challenging behaviours of children with low self esteem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1390891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624703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3600" dirty="0" smtClean="0"/>
              <a:t>Children’s Workforce</a:t>
            </a:r>
            <a:br>
              <a:rPr lang="en-GB" sz="3600" dirty="0" smtClean="0"/>
            </a:br>
            <a:r>
              <a:rPr lang="en-GB" sz="3600" dirty="0" err="1" smtClean="0"/>
              <a:t>Gweithlu’r</a:t>
            </a:r>
            <a:r>
              <a:rPr lang="en-GB" sz="3600" dirty="0" smtClean="0"/>
              <a:t> Plant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Rheolwyr</a:t>
            </a:r>
            <a:r>
              <a:rPr lang="en-GB" dirty="0" smtClean="0"/>
              <a:t> ac </a:t>
            </a:r>
            <a:r>
              <a:rPr lang="en-GB" dirty="0" err="1" smtClean="0"/>
              <a:t>arweinwyr</a:t>
            </a:r>
            <a:endParaRPr lang="en-GB" dirty="0" smtClean="0"/>
          </a:p>
          <a:p>
            <a:r>
              <a:rPr lang="en-GB" dirty="0" err="1" smtClean="0"/>
              <a:t>Addysg</a:t>
            </a:r>
            <a:endParaRPr lang="en-GB" dirty="0" smtClean="0"/>
          </a:p>
          <a:p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r>
              <a:rPr lang="en-GB" dirty="0" smtClean="0"/>
              <a:t>, </a:t>
            </a:r>
            <a:r>
              <a:rPr lang="en-GB" dirty="0" err="1" smtClean="0"/>
              <a:t>teulu</a:t>
            </a:r>
            <a:r>
              <a:rPr lang="en-GB" dirty="0" smtClean="0"/>
              <a:t> a </a:t>
            </a:r>
            <a:r>
              <a:rPr lang="en-GB" dirty="0" err="1" smtClean="0"/>
              <a:t>chymuned</a:t>
            </a:r>
            <a:endParaRPr lang="en-GB" dirty="0" smtClean="0"/>
          </a:p>
          <a:p>
            <a:r>
              <a:rPr lang="en-GB" dirty="0" err="1" smtClean="0"/>
              <a:t>Chwaraeon</a:t>
            </a:r>
            <a:r>
              <a:rPr lang="en-GB" dirty="0" smtClean="0"/>
              <a:t> a </a:t>
            </a:r>
            <a:r>
              <a:rPr lang="en-GB" dirty="0" err="1" smtClean="0"/>
              <a:t>diwylliant</a:t>
            </a:r>
            <a:endParaRPr lang="en-GB" dirty="0" smtClean="0"/>
          </a:p>
          <a:p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r>
              <a:rPr lang="en-GB" dirty="0" smtClean="0"/>
              <a:t> a </a:t>
            </a:r>
            <a:r>
              <a:rPr lang="en-GB" dirty="0" err="1" smtClean="0"/>
              <a:t>gofal</a:t>
            </a:r>
            <a:r>
              <a:rPr lang="en-GB" dirty="0" smtClean="0"/>
              <a:t> plant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Managers and leaders</a:t>
            </a:r>
          </a:p>
          <a:p>
            <a:r>
              <a:rPr lang="en-GB" i="1" dirty="0" smtClean="0"/>
              <a:t>Education</a:t>
            </a:r>
          </a:p>
          <a:p>
            <a:r>
              <a:rPr lang="en-GB" i="1" dirty="0" smtClean="0"/>
              <a:t>Health</a:t>
            </a:r>
          </a:p>
          <a:p>
            <a:r>
              <a:rPr lang="en-GB" i="1" dirty="0" smtClean="0"/>
              <a:t>Social, family and community support</a:t>
            </a:r>
          </a:p>
          <a:p>
            <a:r>
              <a:rPr lang="en-GB" i="1" dirty="0" smtClean="0"/>
              <a:t>Sport and culture</a:t>
            </a:r>
          </a:p>
          <a:p>
            <a:r>
              <a:rPr lang="en-GB" i="1" dirty="0" smtClean="0"/>
              <a:t>Early years and childcare</a:t>
            </a:r>
          </a:p>
          <a:p>
            <a:r>
              <a:rPr lang="en-GB" i="1" dirty="0" smtClean="0"/>
              <a:t>( </a:t>
            </a:r>
            <a:r>
              <a:rPr lang="en-GB" i="1" dirty="0" err="1" smtClean="0"/>
              <a:t>Brownhill</a:t>
            </a:r>
            <a:r>
              <a:rPr lang="en-GB" i="1" dirty="0" smtClean="0"/>
              <a:t>, 2014) </a:t>
            </a:r>
            <a:endParaRPr lang="cy-GB" i="1" dirty="0"/>
          </a:p>
        </p:txBody>
      </p:sp>
      <p:pic>
        <p:nvPicPr>
          <p:cNvPr id="1026" name="Picture 2" descr="C:\Users\l.roberts\AppData\Local\Microsoft\Windows\Temporary Internet Files\Content.IE5\FX8L93BW\team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250"/>
            <a:ext cx="4211961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081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 smtClean="0"/>
              <a:t>Rheolwyr</a:t>
            </a:r>
            <a:r>
              <a:rPr lang="en-GB" sz="4000" dirty="0" smtClean="0"/>
              <a:t> ac </a:t>
            </a:r>
            <a:r>
              <a:rPr lang="en-GB" sz="4000" dirty="0" err="1" smtClean="0"/>
              <a:t>arweinwyr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Managers and leaders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Rheolwyr</a:t>
            </a:r>
            <a:r>
              <a:rPr lang="en-GB" dirty="0" smtClean="0"/>
              <a:t> </a:t>
            </a:r>
            <a:r>
              <a:rPr lang="en-GB" dirty="0" err="1" smtClean="0"/>
              <a:t>strategol</a:t>
            </a:r>
            <a:endParaRPr lang="en-GB" dirty="0" smtClean="0"/>
          </a:p>
          <a:p>
            <a:r>
              <a:rPr lang="en-GB" dirty="0" err="1" smtClean="0"/>
              <a:t>Rheolwyr</a:t>
            </a:r>
            <a:r>
              <a:rPr lang="en-GB" dirty="0" smtClean="0"/>
              <a:t> h</a:t>
            </a:r>
            <a:r>
              <a:rPr lang="cy-GB" dirty="0" err="1" smtClean="0">
                <a:cs typeface="Lucida Sans Unicode"/>
              </a:rPr>
              <a:t>ŷn</a:t>
            </a:r>
            <a:endParaRPr lang="cy-GB" dirty="0" smtClean="0">
              <a:cs typeface="Lucida Sans Unicode"/>
            </a:endParaRPr>
          </a:p>
          <a:p>
            <a:r>
              <a:rPr lang="en-GB" dirty="0" err="1" smtClean="0">
                <a:cs typeface="Lucida Sans Unicode"/>
              </a:rPr>
              <a:t>Rheolwyr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canol</a:t>
            </a:r>
            <a:endParaRPr lang="en-GB" dirty="0" smtClean="0">
              <a:cs typeface="Lucida Sans Unicode"/>
            </a:endParaRPr>
          </a:p>
          <a:p>
            <a:r>
              <a:rPr lang="en-GB" dirty="0" err="1" smtClean="0">
                <a:cs typeface="Lucida Sans Unicode"/>
              </a:rPr>
              <a:t>Comisiynwyr</a:t>
            </a:r>
            <a:r>
              <a:rPr lang="en-GB" dirty="0" smtClean="0">
                <a:cs typeface="Lucida Sans Unicode"/>
              </a:rPr>
              <a:t> </a:t>
            </a:r>
            <a:r>
              <a:rPr lang="en-GB" dirty="0" err="1" smtClean="0">
                <a:cs typeface="Lucida Sans Unicode"/>
              </a:rPr>
              <a:t>gwasanaethau</a:t>
            </a:r>
            <a:r>
              <a:rPr lang="en-GB" dirty="0" smtClean="0">
                <a:cs typeface="Lucida Sans Unicode"/>
              </a:rPr>
              <a:t> plant</a:t>
            </a:r>
            <a:endParaRPr lang="cy-GB" dirty="0" smtClean="0">
              <a:cs typeface="Lucida Sans Unicode"/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Strategic managers</a:t>
            </a:r>
          </a:p>
          <a:p>
            <a:r>
              <a:rPr lang="en-GB" i="1" dirty="0" smtClean="0"/>
              <a:t>Senior managers</a:t>
            </a:r>
          </a:p>
          <a:p>
            <a:r>
              <a:rPr lang="en-GB" i="1" dirty="0" smtClean="0"/>
              <a:t>Middle managers</a:t>
            </a:r>
          </a:p>
          <a:p>
            <a:r>
              <a:rPr lang="en-GB" i="1" dirty="0" smtClean="0"/>
              <a:t>All commissioners of services for children</a:t>
            </a:r>
            <a:endParaRPr lang="cy-GB" i="1" dirty="0"/>
          </a:p>
        </p:txBody>
      </p:sp>
      <p:pic>
        <p:nvPicPr>
          <p:cNvPr id="2050" name="Picture 2" descr="C:\Users\l.roberts\AppData\Local\Microsoft\Windows\Temporary Internet Files\Content.IE5\S9T0P2O1\manager-leader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131840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5339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Addysg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Education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Penaethiaid</a:t>
            </a:r>
            <a:endParaRPr lang="en-GB" dirty="0" smtClean="0"/>
          </a:p>
          <a:p>
            <a:r>
              <a:rPr lang="en-GB" dirty="0" err="1" smtClean="0"/>
              <a:t>Athrawon</a:t>
            </a:r>
            <a:endParaRPr lang="en-GB" dirty="0" smtClean="0"/>
          </a:p>
          <a:p>
            <a:r>
              <a:rPr lang="en-GB" dirty="0" smtClean="0"/>
              <a:t>Staff </a:t>
            </a:r>
            <a:r>
              <a:rPr lang="en-GB" dirty="0" err="1" smtClean="0"/>
              <a:t>cynnal</a:t>
            </a:r>
            <a:endParaRPr lang="en-GB" dirty="0" smtClean="0"/>
          </a:p>
          <a:p>
            <a:r>
              <a:rPr lang="en-GB" dirty="0" err="1" smtClean="0"/>
              <a:t>Darparwyr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estynedig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Timoedd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 ac </a:t>
            </a:r>
            <a:r>
              <a:rPr lang="en-GB" dirty="0" err="1" smtClean="0"/>
              <a:t>Addysg</a:t>
            </a:r>
            <a:endParaRPr lang="en-GB" dirty="0" smtClean="0"/>
          </a:p>
          <a:p>
            <a:r>
              <a:rPr lang="en-GB" dirty="0" err="1" smtClean="0"/>
              <a:t>Gwasanaethau</a:t>
            </a:r>
            <a:r>
              <a:rPr lang="en-GB" dirty="0" smtClean="0"/>
              <a:t> </a:t>
            </a:r>
            <a:r>
              <a:rPr lang="en-GB" dirty="0" err="1" smtClean="0"/>
              <a:t>Seicoleg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endParaRPr lang="en-GB" dirty="0" smtClean="0"/>
          </a:p>
          <a:p>
            <a:r>
              <a:rPr lang="en-GB" dirty="0" err="1" smtClean="0"/>
              <a:t>Swyddogion</a:t>
            </a:r>
            <a:r>
              <a:rPr lang="en-GB" dirty="0" smtClean="0"/>
              <a:t>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endParaRPr lang="en-GB" dirty="0" smtClean="0"/>
          </a:p>
          <a:p>
            <a:r>
              <a:rPr lang="en-GB" dirty="0" smtClean="0"/>
              <a:t>Staff </a:t>
            </a:r>
            <a:r>
              <a:rPr lang="en-GB" dirty="0" err="1" smtClean="0"/>
              <a:t>prydau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/>
              <a:t>Head teachers</a:t>
            </a:r>
          </a:p>
          <a:p>
            <a:r>
              <a:rPr lang="en-GB" i="1" dirty="0" smtClean="0"/>
              <a:t>Teachers</a:t>
            </a:r>
          </a:p>
          <a:p>
            <a:r>
              <a:rPr lang="en-GB" i="1" dirty="0" smtClean="0"/>
              <a:t>School support staff</a:t>
            </a:r>
          </a:p>
          <a:p>
            <a:r>
              <a:rPr lang="en-GB" i="1" dirty="0" smtClean="0"/>
              <a:t>Providers of extended school activities</a:t>
            </a:r>
          </a:p>
          <a:p>
            <a:r>
              <a:rPr lang="en-GB" i="1" dirty="0" smtClean="0"/>
              <a:t>Behaviour and Educational Support Teams</a:t>
            </a:r>
          </a:p>
          <a:p>
            <a:r>
              <a:rPr lang="en-GB" i="1" dirty="0" smtClean="0"/>
              <a:t>Educational Psychology Services</a:t>
            </a:r>
          </a:p>
          <a:p>
            <a:r>
              <a:rPr lang="en-GB" i="1" dirty="0" smtClean="0"/>
              <a:t>Education Welfare Officers</a:t>
            </a:r>
          </a:p>
          <a:p>
            <a:r>
              <a:rPr lang="en-GB" i="1" dirty="0" smtClean="0"/>
              <a:t>School meal staff</a:t>
            </a:r>
            <a:endParaRPr lang="cy-GB" i="1" dirty="0"/>
          </a:p>
        </p:txBody>
      </p:sp>
      <p:pic>
        <p:nvPicPr>
          <p:cNvPr id="3074" name="Picture 2" descr="C:\Users\l.roberts\AppData\Local\Microsoft\Windows\Temporary Internet Files\Content.IE5\UU4Z21D1\education_technology-resized-6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1"/>
            <a:ext cx="304826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5526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Iechyd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Health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Timoedd</a:t>
            </a:r>
            <a:r>
              <a:rPr lang="en-GB" dirty="0" smtClean="0"/>
              <a:t> </a:t>
            </a:r>
            <a:r>
              <a:rPr lang="en-GB" dirty="0" err="1" smtClean="0"/>
              <a:t>ymwelwyr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endParaRPr lang="en-GB" dirty="0" smtClean="0"/>
          </a:p>
          <a:p>
            <a:r>
              <a:rPr lang="en-GB" dirty="0" err="1" smtClean="0"/>
              <a:t>Nyrsus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endParaRPr lang="en-GB" dirty="0" smtClean="0"/>
          </a:p>
          <a:p>
            <a:r>
              <a:rPr lang="en-GB" dirty="0" err="1" smtClean="0"/>
              <a:t>Nyrsus</a:t>
            </a:r>
            <a:r>
              <a:rPr lang="en-GB" dirty="0" smtClean="0"/>
              <a:t> plant </a:t>
            </a:r>
            <a:r>
              <a:rPr lang="en-GB" dirty="0" err="1" smtClean="0"/>
              <a:t>cymunedol</a:t>
            </a:r>
            <a:endParaRPr lang="en-GB" dirty="0" smtClean="0"/>
          </a:p>
          <a:p>
            <a:r>
              <a:rPr lang="en-GB" dirty="0" err="1" smtClean="0"/>
              <a:t>Nyrsus</a:t>
            </a:r>
            <a:r>
              <a:rPr lang="en-GB" dirty="0" smtClean="0"/>
              <a:t> plant</a:t>
            </a:r>
          </a:p>
          <a:p>
            <a:r>
              <a:rPr lang="en-GB" dirty="0" err="1" smtClean="0"/>
              <a:t>Seicolegwyr</a:t>
            </a:r>
            <a:r>
              <a:rPr lang="en-GB" dirty="0" smtClean="0"/>
              <a:t> </a:t>
            </a:r>
            <a:r>
              <a:rPr lang="en-GB" dirty="0" err="1" smtClean="0"/>
              <a:t>clinigol</a:t>
            </a:r>
            <a:endParaRPr lang="en-GB" dirty="0" smtClean="0"/>
          </a:p>
          <a:p>
            <a:r>
              <a:rPr lang="en-GB" dirty="0" smtClean="0"/>
              <a:t>CAMHS</a:t>
            </a:r>
          </a:p>
          <a:p>
            <a:r>
              <a:rPr lang="en-GB" dirty="0" err="1" smtClean="0"/>
              <a:t>Paediatryddion</a:t>
            </a:r>
            <a:endParaRPr lang="en-GB" dirty="0" smtClean="0"/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</a:t>
            </a:r>
            <a:r>
              <a:rPr lang="en-GB" dirty="0" err="1" smtClean="0"/>
              <a:t>perthynol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Health visiting teams</a:t>
            </a:r>
          </a:p>
          <a:p>
            <a:r>
              <a:rPr lang="en-GB" i="1" dirty="0" smtClean="0"/>
              <a:t>School nurses</a:t>
            </a:r>
          </a:p>
          <a:p>
            <a:r>
              <a:rPr lang="en-GB" i="1" dirty="0" smtClean="0"/>
              <a:t>Community children’s nurses</a:t>
            </a:r>
          </a:p>
          <a:p>
            <a:r>
              <a:rPr lang="en-GB" i="1" dirty="0" smtClean="0"/>
              <a:t>Children’s nurses </a:t>
            </a:r>
          </a:p>
          <a:p>
            <a:r>
              <a:rPr lang="en-GB" i="1" dirty="0" smtClean="0"/>
              <a:t>Clinical psychologists</a:t>
            </a:r>
          </a:p>
          <a:p>
            <a:r>
              <a:rPr lang="en-GB" i="1" dirty="0" smtClean="0"/>
              <a:t>CAMHS</a:t>
            </a:r>
          </a:p>
          <a:p>
            <a:r>
              <a:rPr lang="en-GB" i="1" dirty="0" smtClean="0"/>
              <a:t>Paediatricians</a:t>
            </a:r>
            <a:endParaRPr lang="cy-GB" i="1" dirty="0" smtClean="0"/>
          </a:p>
          <a:p>
            <a:r>
              <a:rPr lang="en-GB" i="1" dirty="0" smtClean="0"/>
              <a:t>Allied health professionals </a:t>
            </a:r>
          </a:p>
          <a:p>
            <a:endParaRPr lang="en-GB" i="1" dirty="0" smtClean="0"/>
          </a:p>
        </p:txBody>
      </p:sp>
      <p:pic>
        <p:nvPicPr>
          <p:cNvPr id="4098" name="Picture 2" descr="C:\Users\l.roberts\AppData\Local\Microsoft\Windows\Temporary Internet Files\Content.IE5\FX8L93BW\Health-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2019"/>
            <a:ext cx="3923928" cy="1408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811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400" dirty="0" err="1" smtClean="0"/>
              <a:t>Cefnogaeth</a:t>
            </a:r>
            <a:r>
              <a:rPr lang="en-GB" sz="2400" dirty="0" smtClean="0"/>
              <a:t> </a:t>
            </a:r>
            <a:r>
              <a:rPr lang="en-GB" sz="2400" dirty="0" err="1" smtClean="0"/>
              <a:t>cymunedol</a:t>
            </a:r>
            <a:r>
              <a:rPr lang="en-GB" sz="2400" dirty="0" smtClean="0"/>
              <a:t>, </a:t>
            </a:r>
            <a:r>
              <a:rPr lang="en-GB" sz="2400" dirty="0" err="1" smtClean="0"/>
              <a:t>teulu</a:t>
            </a:r>
            <a:r>
              <a:rPr lang="en-GB" sz="2400" dirty="0" smtClean="0"/>
              <a:t> a </a:t>
            </a:r>
            <a:r>
              <a:rPr lang="en-GB" sz="2400" dirty="0" err="1" smtClean="0"/>
              <a:t>chymuned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Social, family and community support</a:t>
            </a: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 smtClean="0"/>
          </a:p>
          <a:p>
            <a:r>
              <a:rPr lang="en-GB" dirty="0" err="1" smtClean="0"/>
              <a:t>Cynghorwyr</a:t>
            </a:r>
            <a:r>
              <a:rPr lang="en-GB" dirty="0" smtClean="0"/>
              <a:t> CAFCASS</a:t>
            </a:r>
          </a:p>
          <a:p>
            <a:r>
              <a:rPr lang="en-GB" dirty="0" err="1" smtClean="0"/>
              <a:t>Gofalwyr</a:t>
            </a:r>
            <a:r>
              <a:rPr lang="en-GB" dirty="0" smtClean="0"/>
              <a:t> </a:t>
            </a:r>
            <a:r>
              <a:rPr lang="en-GB" dirty="0" err="1" smtClean="0"/>
              <a:t>maeth</a:t>
            </a:r>
            <a:endParaRPr lang="en-GB" dirty="0" smtClean="0"/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endParaRPr lang="en-GB" dirty="0" smtClean="0"/>
          </a:p>
          <a:p>
            <a:r>
              <a:rPr lang="en-GB" dirty="0" err="1" smtClean="0"/>
              <a:t>Rheolwyr</a:t>
            </a:r>
            <a:r>
              <a:rPr lang="en-GB" dirty="0" smtClean="0"/>
              <a:t> a staff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canolfannau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r>
              <a:rPr lang="en-GB" dirty="0" smtClean="0"/>
              <a:t>, </a:t>
            </a:r>
            <a:r>
              <a:rPr lang="en-GB" dirty="0" err="1" smtClean="0"/>
              <a:t>cartrefi</a:t>
            </a:r>
            <a:r>
              <a:rPr lang="en-GB" dirty="0" smtClean="0"/>
              <a:t> </a:t>
            </a:r>
            <a:r>
              <a:rPr lang="en-GB" dirty="0" err="1" smtClean="0"/>
              <a:t>preswyl</a:t>
            </a:r>
            <a:r>
              <a:rPr lang="en-GB" dirty="0" smtClean="0"/>
              <a:t> plant</a:t>
            </a:r>
          </a:p>
          <a:p>
            <a:r>
              <a:rPr lang="en-GB" dirty="0" err="1" smtClean="0"/>
              <a:t>Gweithwyr</a:t>
            </a:r>
            <a:r>
              <a:rPr lang="en-GB" dirty="0" smtClean="0"/>
              <a:t> Portage</a:t>
            </a:r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Social workers</a:t>
            </a:r>
          </a:p>
          <a:p>
            <a:r>
              <a:rPr lang="en-GB" i="1" dirty="0" smtClean="0"/>
              <a:t>CAFCASS advisers</a:t>
            </a:r>
          </a:p>
          <a:p>
            <a:r>
              <a:rPr lang="en-GB" i="1" dirty="0" smtClean="0"/>
              <a:t>Foster carers </a:t>
            </a:r>
          </a:p>
          <a:p>
            <a:r>
              <a:rPr lang="en-GB" i="1" dirty="0" smtClean="0"/>
              <a:t>Family support workers</a:t>
            </a:r>
          </a:p>
          <a:p>
            <a:r>
              <a:rPr lang="en-GB" i="1" dirty="0" smtClean="0"/>
              <a:t>Managers and staff in- family centres, residential children’s homes</a:t>
            </a:r>
          </a:p>
          <a:p>
            <a:r>
              <a:rPr lang="en-GB" i="1" dirty="0" smtClean="0"/>
              <a:t>Portage workers</a:t>
            </a:r>
          </a:p>
          <a:p>
            <a:r>
              <a:rPr lang="en-GB" i="1" dirty="0" smtClean="0"/>
              <a:t>Play workers</a:t>
            </a:r>
            <a:endParaRPr lang="cy-GB" i="1" dirty="0"/>
          </a:p>
        </p:txBody>
      </p:sp>
      <p:pic>
        <p:nvPicPr>
          <p:cNvPr id="5122" name="Picture 2" descr="C:\Users\l.roberts\AppData\Local\Microsoft\Windows\Temporary Internet Files\Content.IE5\FDGQFACQ\SocialCar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91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Chwaraeon</a:t>
            </a:r>
            <a:r>
              <a:rPr lang="en-GB" dirty="0" smtClean="0"/>
              <a:t> a </a:t>
            </a:r>
            <a:r>
              <a:rPr lang="en-GB" dirty="0" err="1" smtClean="0"/>
              <a:t>diwylliant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Sport and culture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 smtClean="0"/>
              <a:t>Swyddogion a hyfforddwyr chwaraeon</a:t>
            </a:r>
          </a:p>
          <a:p>
            <a:r>
              <a:rPr lang="cy-GB" dirty="0" smtClean="0"/>
              <a:t>Cydlynwyr chwaraeon ysgol</a:t>
            </a:r>
          </a:p>
          <a:p>
            <a:r>
              <a:rPr lang="cy-GB" dirty="0" smtClean="0"/>
              <a:t>Swyddogion datblygu chwaraeon Sirol</a:t>
            </a:r>
          </a:p>
          <a:p>
            <a:r>
              <a:rPr lang="cy-GB" dirty="0" smtClean="0"/>
              <a:t>Rheolwyr cystadlaethau chwaraeon</a:t>
            </a:r>
          </a:p>
          <a:p>
            <a:r>
              <a:rPr lang="cy-GB" dirty="0" smtClean="0"/>
              <a:t>Gwasanaeth llyfrgell ysgolion</a:t>
            </a:r>
          </a:p>
          <a:p>
            <a:r>
              <a:rPr lang="cy-GB" dirty="0" smtClean="0"/>
              <a:t>Athrawon cerdd a chelfyddyd perfformio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Sports coaches and officials</a:t>
            </a:r>
          </a:p>
          <a:p>
            <a:r>
              <a:rPr lang="en-GB" i="1" dirty="0" smtClean="0"/>
              <a:t>School sport co-ordinators</a:t>
            </a:r>
          </a:p>
          <a:p>
            <a:r>
              <a:rPr lang="en-GB" i="1" dirty="0" smtClean="0"/>
              <a:t>County sport development officers</a:t>
            </a:r>
          </a:p>
          <a:p>
            <a:r>
              <a:rPr lang="en-GB" i="1" dirty="0" smtClean="0"/>
              <a:t>Sport competition managers</a:t>
            </a:r>
          </a:p>
          <a:p>
            <a:r>
              <a:rPr lang="en-GB" i="1" dirty="0" smtClean="0"/>
              <a:t>School library service</a:t>
            </a:r>
          </a:p>
          <a:p>
            <a:r>
              <a:rPr lang="en-GB" i="1" dirty="0" smtClean="0"/>
              <a:t>Music and performing arts teachers</a:t>
            </a:r>
            <a:endParaRPr lang="cy-GB" i="1" dirty="0"/>
          </a:p>
        </p:txBody>
      </p:sp>
      <p:pic>
        <p:nvPicPr>
          <p:cNvPr id="1026" name="Picture 2" descr="C:\Users\l.roberts\AppData\Local\Microsoft\Windows\Temporary Internet Files\Content.IE5\6TGRDI4X\sport-kids-silhouettes-1-prev1205699017uWaPk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0" y="16903"/>
            <a:ext cx="259228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9451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400" dirty="0" err="1" smtClean="0"/>
              <a:t>Blynyddoedd</a:t>
            </a:r>
            <a:r>
              <a:rPr lang="en-GB" sz="2400" dirty="0" smtClean="0"/>
              <a:t> </a:t>
            </a:r>
            <a:r>
              <a:rPr lang="en-GB" sz="2400" dirty="0" err="1" smtClean="0"/>
              <a:t>cynnar</a:t>
            </a:r>
            <a:r>
              <a:rPr lang="en-GB" sz="2400" dirty="0" smtClean="0"/>
              <a:t> a </a:t>
            </a:r>
            <a:r>
              <a:rPr lang="en-GB" sz="2400" dirty="0" err="1" smtClean="0"/>
              <a:t>gofal</a:t>
            </a:r>
            <a:r>
              <a:rPr lang="en-GB" sz="2400" dirty="0" smtClean="0"/>
              <a:t> plant</a:t>
            </a:r>
            <a:br>
              <a:rPr lang="en-GB" sz="2400" dirty="0" smtClean="0"/>
            </a:br>
            <a:r>
              <a:rPr lang="en-GB" sz="2400" dirty="0" smtClean="0"/>
              <a:t>Early years and childcare</a:t>
            </a: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 smtClean="0"/>
              <a:t>Rheolwyr, cynorthwywyr a gweithwyr mewn cylchoedd chwarae, canolfannau plant, meithrinfeydd dydd, cylchoedd meithrin</a:t>
            </a:r>
          </a:p>
          <a:p>
            <a:r>
              <a:rPr lang="cy-GB" dirty="0" smtClean="0"/>
              <a:t>Dosbarthiadau meithrin mewn ysgolion cynradd</a:t>
            </a:r>
          </a:p>
          <a:p>
            <a:r>
              <a:rPr lang="cy-GB" dirty="0" smtClean="0"/>
              <a:t>Gofalwyr plant cofrestredig a </a:t>
            </a:r>
            <a:r>
              <a:rPr lang="cy-GB" dirty="0" err="1" smtClean="0"/>
              <a:t>nanis</a:t>
            </a:r>
            <a:endParaRPr lang="cy-GB" dirty="0" smtClean="0"/>
          </a:p>
          <a:p>
            <a:r>
              <a:rPr lang="en-GB" dirty="0" err="1" smtClean="0"/>
              <a:t>Gweithwyr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Managers, assistants and workers in playgroups, children’s centres, day nurseries, nursery groups</a:t>
            </a:r>
          </a:p>
          <a:p>
            <a:r>
              <a:rPr lang="en-GB" i="1" dirty="0" smtClean="0"/>
              <a:t>Nursery classes in primary schools</a:t>
            </a:r>
          </a:p>
          <a:p>
            <a:r>
              <a:rPr lang="en-GB" i="1" dirty="0" smtClean="0"/>
              <a:t>Registered child minders and nannies</a:t>
            </a:r>
          </a:p>
          <a:p>
            <a:r>
              <a:rPr lang="en-GB" i="1" dirty="0" smtClean="0"/>
              <a:t>Play workers</a:t>
            </a:r>
          </a:p>
        </p:txBody>
      </p:sp>
      <p:pic>
        <p:nvPicPr>
          <p:cNvPr id="2050" name="Picture 2" descr="C:\Users\l.roberts\AppData\Local\Microsoft\Windows\Temporary Internet Files\Content.IE5\Q406G7FL\2428986060_e54b3429ee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426"/>
            <a:ext cx="3559944" cy="186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5292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/ 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err="1" smtClean="0"/>
              <a:t>Ysytriwch</a:t>
            </a:r>
            <a:r>
              <a:rPr lang="cy-GB" dirty="0" smtClean="0"/>
              <a:t> y rhestrau ar y </a:t>
            </a:r>
            <a:r>
              <a:rPr lang="cy-GB" dirty="0" err="1" smtClean="0"/>
              <a:t>sleids</a:t>
            </a:r>
            <a:r>
              <a:rPr lang="cy-GB" dirty="0" smtClean="0"/>
              <a:t> cynt</a:t>
            </a:r>
          </a:p>
          <a:p>
            <a:r>
              <a:rPr lang="cy-GB" dirty="0" smtClean="0"/>
              <a:t>Oes unrhyw beth yn eich synnu?</a:t>
            </a:r>
          </a:p>
          <a:p>
            <a:r>
              <a:rPr lang="cy-GB" dirty="0" smtClean="0"/>
              <a:t>Oes </a:t>
            </a:r>
            <a:r>
              <a:rPr lang="cy-GB" dirty="0" err="1" smtClean="0"/>
              <a:t>grwp</a:t>
            </a:r>
            <a:r>
              <a:rPr lang="cy-GB" dirty="0" smtClean="0"/>
              <a:t> o ymarferwyr mae datblygiad plant yn fwy perthnasol iddynt na’r grwpiau eraill?</a:t>
            </a:r>
          </a:p>
          <a:p>
            <a:r>
              <a:rPr lang="cy-GB" dirty="0" smtClean="0"/>
              <a:t>Adborth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i="1" dirty="0" err="1" smtClean="0"/>
              <a:t>Consider</a:t>
            </a:r>
            <a:r>
              <a:rPr lang="cy-GB" i="1" dirty="0" smtClean="0"/>
              <a:t> the </a:t>
            </a:r>
            <a:r>
              <a:rPr lang="cy-GB" i="1" dirty="0" err="1" smtClean="0"/>
              <a:t>lists</a:t>
            </a:r>
            <a:r>
              <a:rPr lang="cy-GB" i="1" dirty="0" smtClean="0"/>
              <a:t> </a:t>
            </a:r>
            <a:r>
              <a:rPr lang="cy-GB" i="1" dirty="0" err="1" smtClean="0"/>
              <a:t>on</a:t>
            </a:r>
            <a:r>
              <a:rPr lang="cy-GB" i="1" dirty="0" smtClean="0"/>
              <a:t> the </a:t>
            </a:r>
            <a:r>
              <a:rPr lang="cy-GB" i="1" dirty="0" err="1" smtClean="0"/>
              <a:t>previous</a:t>
            </a:r>
            <a:r>
              <a:rPr lang="cy-GB" i="1" dirty="0" smtClean="0"/>
              <a:t> </a:t>
            </a:r>
            <a:r>
              <a:rPr lang="cy-GB" i="1" dirty="0" err="1" smtClean="0"/>
              <a:t>slides</a:t>
            </a:r>
            <a:endParaRPr lang="cy-GB" i="1" dirty="0" smtClean="0"/>
          </a:p>
          <a:p>
            <a:r>
              <a:rPr lang="cy-GB" i="1" dirty="0" err="1" smtClean="0"/>
              <a:t>Are</a:t>
            </a:r>
            <a:r>
              <a:rPr lang="cy-GB" i="1" dirty="0" smtClean="0"/>
              <a:t> </a:t>
            </a:r>
            <a:r>
              <a:rPr lang="cy-GB" i="1" dirty="0" err="1" smtClean="0"/>
              <a:t>there</a:t>
            </a:r>
            <a:r>
              <a:rPr lang="cy-GB" i="1" dirty="0" smtClean="0"/>
              <a:t> </a:t>
            </a:r>
            <a:r>
              <a:rPr lang="cy-GB" i="1" dirty="0" err="1" smtClean="0"/>
              <a:t>surprises</a:t>
            </a:r>
            <a:r>
              <a:rPr lang="cy-GB" i="1" dirty="0" smtClean="0"/>
              <a:t> </a:t>
            </a:r>
            <a:r>
              <a:rPr lang="cy-GB" i="1" dirty="0" err="1" smtClean="0"/>
              <a:t>there</a:t>
            </a:r>
            <a:r>
              <a:rPr lang="cy-GB" i="1" dirty="0" smtClean="0"/>
              <a:t>?</a:t>
            </a:r>
          </a:p>
          <a:p>
            <a:r>
              <a:rPr lang="cy-GB" i="1" dirty="0" smtClean="0"/>
              <a:t>Is </a:t>
            </a:r>
            <a:r>
              <a:rPr lang="cy-GB" i="1" dirty="0" err="1" smtClean="0"/>
              <a:t>there</a:t>
            </a:r>
            <a:r>
              <a:rPr lang="cy-GB" i="1" dirty="0" smtClean="0"/>
              <a:t> a </a:t>
            </a:r>
            <a:r>
              <a:rPr lang="cy-GB" i="1" dirty="0" err="1" smtClean="0"/>
              <a:t>group</a:t>
            </a:r>
            <a:r>
              <a:rPr lang="cy-GB" i="1" dirty="0" smtClean="0"/>
              <a:t> of </a:t>
            </a:r>
            <a:r>
              <a:rPr lang="cy-GB" i="1" dirty="0" err="1" smtClean="0"/>
              <a:t>practitioners</a:t>
            </a:r>
            <a:r>
              <a:rPr lang="cy-GB" i="1" dirty="0" smtClean="0"/>
              <a:t> </a:t>
            </a:r>
            <a:r>
              <a:rPr lang="cy-GB" i="1" dirty="0" err="1" smtClean="0"/>
              <a:t>that</a:t>
            </a:r>
            <a:r>
              <a:rPr lang="cy-GB" i="1" dirty="0" smtClean="0"/>
              <a:t> </a:t>
            </a:r>
            <a:r>
              <a:rPr lang="cy-GB" i="1" dirty="0" err="1" smtClean="0"/>
              <a:t>child</a:t>
            </a:r>
            <a:r>
              <a:rPr lang="cy-GB" i="1" dirty="0" smtClean="0"/>
              <a:t> </a:t>
            </a:r>
            <a:r>
              <a:rPr lang="cy-GB" i="1" dirty="0" err="1" smtClean="0"/>
              <a:t>development</a:t>
            </a:r>
            <a:r>
              <a:rPr lang="cy-GB" i="1" dirty="0" smtClean="0"/>
              <a:t> is more </a:t>
            </a:r>
            <a:r>
              <a:rPr lang="cy-GB" i="1" dirty="0" err="1" smtClean="0"/>
              <a:t>relevant</a:t>
            </a:r>
            <a:r>
              <a:rPr lang="cy-GB" i="1" dirty="0" smtClean="0"/>
              <a:t> to </a:t>
            </a:r>
            <a:r>
              <a:rPr lang="cy-GB" i="1" dirty="0" err="1" smtClean="0"/>
              <a:t>them</a:t>
            </a:r>
            <a:r>
              <a:rPr lang="cy-GB" i="1" dirty="0" smtClean="0"/>
              <a:t> than </a:t>
            </a:r>
            <a:r>
              <a:rPr lang="cy-GB" i="1" dirty="0" err="1" smtClean="0"/>
              <a:t>other</a:t>
            </a:r>
            <a:r>
              <a:rPr lang="cy-GB" i="1" dirty="0" smtClean="0"/>
              <a:t> </a:t>
            </a:r>
            <a:r>
              <a:rPr lang="cy-GB" i="1" dirty="0" err="1" smtClean="0"/>
              <a:t>groups</a:t>
            </a:r>
            <a:r>
              <a:rPr lang="cy-GB" i="1" dirty="0" smtClean="0"/>
              <a:t>?</a:t>
            </a:r>
          </a:p>
          <a:p>
            <a:r>
              <a:rPr lang="cy-GB" i="1" dirty="0" err="1" smtClean="0"/>
              <a:t>Feedback</a:t>
            </a:r>
            <a:endParaRPr lang="cy-GB" i="1" dirty="0" smtClean="0"/>
          </a:p>
          <a:p>
            <a:endParaRPr lang="cy-GB" dirty="0"/>
          </a:p>
        </p:txBody>
      </p:sp>
      <p:pic>
        <p:nvPicPr>
          <p:cNvPr id="3074" name="Picture 2" descr="C:\Users\l.roberts\AppData\Local\Microsoft\Windows\Temporary Internet Files\Content.IE5\RULHQE1H\toddleractiviti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6" y="0"/>
            <a:ext cx="3191271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1049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3200" dirty="0" err="1" smtClean="0"/>
              <a:t>Sgiliau</a:t>
            </a:r>
            <a:r>
              <a:rPr lang="en-GB" sz="3200" dirty="0" smtClean="0"/>
              <a:t> a </a:t>
            </a:r>
            <a:r>
              <a:rPr lang="en-GB" sz="3200" dirty="0" err="1"/>
              <a:t>g</a:t>
            </a:r>
            <a:r>
              <a:rPr lang="en-GB" sz="3200" dirty="0" err="1" smtClean="0"/>
              <a:t>wybodaeth</a:t>
            </a:r>
            <a:r>
              <a:rPr lang="en-GB" sz="3200" dirty="0" smtClean="0"/>
              <a:t> </a:t>
            </a:r>
            <a:r>
              <a:rPr lang="en-GB" sz="3200" dirty="0" err="1" smtClean="0"/>
              <a:t>ymarferwyr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Practitioners skills and understanding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Datblygiad</a:t>
            </a:r>
            <a:r>
              <a:rPr lang="en-GB" dirty="0" smtClean="0"/>
              <a:t> plant a </a:t>
            </a:r>
            <a:r>
              <a:rPr lang="en-GB" dirty="0" err="1" smtClean="0"/>
              <a:t>phobl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endParaRPr lang="en-GB" dirty="0" smtClean="0"/>
          </a:p>
          <a:p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lafar</a:t>
            </a:r>
            <a:endParaRPr lang="en-GB" dirty="0" smtClean="0"/>
          </a:p>
          <a:p>
            <a:r>
              <a:rPr lang="en-GB" dirty="0" err="1" smtClean="0"/>
              <a:t>Amddiffyn</a:t>
            </a:r>
            <a:r>
              <a:rPr lang="en-GB" dirty="0" smtClean="0"/>
              <a:t> plant</a:t>
            </a:r>
          </a:p>
          <a:p>
            <a:endParaRPr lang="en-GB" dirty="0"/>
          </a:p>
          <a:p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/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eang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bob </a:t>
            </a:r>
            <a:r>
              <a:rPr lang="en-GB" dirty="0" err="1" smtClean="0"/>
              <a:t>ymarferydd</a:t>
            </a:r>
            <a:r>
              <a:rPr lang="en-GB" dirty="0" smtClean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Children and young people’s development</a:t>
            </a:r>
          </a:p>
          <a:p>
            <a:r>
              <a:rPr lang="en-GB" dirty="0" smtClean="0"/>
              <a:t>Oral communication</a:t>
            </a:r>
          </a:p>
          <a:p>
            <a:r>
              <a:rPr lang="en-GB" dirty="0" smtClean="0"/>
              <a:t>Child protection</a:t>
            </a:r>
          </a:p>
          <a:p>
            <a:r>
              <a:rPr lang="en-GB" sz="1600" dirty="0"/>
              <a:t>( Brownhill, 2014</a:t>
            </a:r>
            <a:r>
              <a:rPr lang="en-GB" sz="1600" dirty="0" smtClean="0"/>
              <a:t>)</a:t>
            </a:r>
            <a:endParaRPr lang="en-GB" dirty="0" smtClean="0"/>
          </a:p>
          <a:p>
            <a:r>
              <a:rPr lang="en-GB" dirty="0" smtClean="0"/>
              <a:t>Are than any other global skills / understanding required for all practitioners?</a:t>
            </a:r>
          </a:p>
        </p:txBody>
      </p:sp>
      <p:pic>
        <p:nvPicPr>
          <p:cNvPr id="4098" name="Picture 2" descr="C:\Users\l.roberts\AppData\Local\Microsoft\Windows\Temporary Internet Files\Content.IE5\6TGRDI4X\4856097444_f7903d61ce_z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0" y="116632"/>
            <a:ext cx="187173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43735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da</a:t>
            </a:r>
            <a:br>
              <a:rPr lang="en-GB" dirty="0" smtClean="0"/>
            </a:br>
            <a:r>
              <a:rPr lang="en-GB" dirty="0" smtClean="0"/>
              <a:t>Good observational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arsylwadau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ffurfio’r</a:t>
            </a:r>
            <a:r>
              <a:rPr lang="en-GB" dirty="0" smtClean="0"/>
              <a:t> sail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rhannu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rhieni</a:t>
            </a:r>
            <a:r>
              <a:rPr lang="en-GB" dirty="0" smtClean="0"/>
              <a:t>/ </a:t>
            </a:r>
            <a:r>
              <a:rPr lang="en-GB" dirty="0" err="1" smtClean="0"/>
              <a:t>gofalwyr</a:t>
            </a:r>
            <a:r>
              <a:rPr lang="en-GB" dirty="0" smtClean="0"/>
              <a:t> a </a:t>
            </a:r>
            <a:r>
              <a:rPr lang="en-GB" dirty="0" err="1" smtClean="0"/>
              <a:t>chyd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endParaRPr lang="en-GB" dirty="0" smtClean="0"/>
          </a:p>
          <a:p>
            <a:r>
              <a:rPr lang="en-GB" dirty="0" err="1" smtClean="0"/>
              <a:t>Ffurfia</a:t>
            </a:r>
            <a:r>
              <a:rPr lang="en-GB" dirty="0" smtClean="0"/>
              <a:t> </a:t>
            </a:r>
            <a:r>
              <a:rPr lang="en-GB" dirty="0" err="1" smtClean="0"/>
              <a:t>arsylwadau</a:t>
            </a:r>
            <a:r>
              <a:rPr lang="en-GB" dirty="0" smtClean="0"/>
              <a:t> record </a:t>
            </a:r>
            <a:r>
              <a:rPr lang="en-GB" dirty="0" err="1" smtClean="0"/>
              <a:t>pwysig</a:t>
            </a:r>
            <a:r>
              <a:rPr lang="en-GB" dirty="0" smtClean="0"/>
              <a:t> o </a:t>
            </a:r>
            <a:r>
              <a:rPr lang="en-GB" dirty="0" err="1" smtClean="0"/>
              <a:t>ddatblygiad</a:t>
            </a:r>
            <a:r>
              <a:rPr lang="en-GB" dirty="0" smtClean="0"/>
              <a:t> plant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nifer</a:t>
            </a:r>
            <a:r>
              <a:rPr lang="en-GB" dirty="0" smtClean="0"/>
              <a:t> o </a:t>
            </a:r>
            <a:r>
              <a:rPr lang="en-GB" dirty="0" err="1" smtClean="0"/>
              <a:t>ddulliau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Observations form the basis for sharing information with parents/ carers and fellow practitioners</a:t>
            </a:r>
          </a:p>
          <a:p>
            <a:r>
              <a:rPr lang="en-GB" i="1" dirty="0" smtClean="0"/>
              <a:t>Observations are an important record of child development</a:t>
            </a:r>
          </a:p>
          <a:p>
            <a:r>
              <a:rPr lang="en-GB" i="1" dirty="0" smtClean="0"/>
              <a:t>There are a range of types of observation</a:t>
            </a:r>
          </a:p>
          <a:p>
            <a:r>
              <a:rPr lang="en-GB" sz="1600" i="1" dirty="0" smtClean="0"/>
              <a:t>( Brownhill,2014)</a:t>
            </a:r>
            <a:endParaRPr lang="en-GB" sz="1600" i="1" dirty="0"/>
          </a:p>
        </p:txBody>
      </p:sp>
      <p:pic>
        <p:nvPicPr>
          <p:cNvPr id="5122" name="Picture 2" descr="C:\Users\l.roberts\AppData\Local\Microsoft\Windows\Temporary Internet Files\Content.IE5\6TGRDI4X\DSC017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46"/>
            <a:ext cx="2411760" cy="1694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417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dirty="0" err="1" smtClean="0"/>
              <a:t>Mathau</a:t>
            </a:r>
            <a:r>
              <a:rPr lang="en-GB" sz="4400" dirty="0" smtClean="0"/>
              <a:t> o </a:t>
            </a:r>
            <a:r>
              <a:rPr lang="en-GB" sz="4400" dirty="0" err="1" smtClean="0"/>
              <a:t>ddulliau</a:t>
            </a:r>
            <a:r>
              <a:rPr lang="en-GB" sz="4400" dirty="0" smtClean="0"/>
              <a:t> </a:t>
            </a:r>
            <a:r>
              <a:rPr lang="en-GB" sz="4400" dirty="0" err="1" smtClean="0"/>
              <a:t>cofnodi</a:t>
            </a:r>
            <a:r>
              <a:rPr lang="en-GB" sz="4400" dirty="0" smtClean="0"/>
              <a:t> </a:t>
            </a:r>
            <a:r>
              <a:rPr lang="en-GB" sz="4400" dirty="0" err="1" smtClean="0"/>
              <a:t>arsylwi</a:t>
            </a:r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1800" dirty="0" smtClean="0"/>
              <a:t>( Brownhill, 2014)</a:t>
            </a:r>
            <a:endParaRPr lang="cy-GB" sz="1800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7934561"/>
              </p:ext>
            </p:extLst>
          </p:nvPr>
        </p:nvGraphicFramePr>
        <p:xfrm>
          <a:off x="467541" y="1935163"/>
          <a:ext cx="8136906" cy="4555387"/>
        </p:xfrm>
        <a:graphic>
          <a:graphicData uri="http://schemas.openxmlformats.org/drawingml/2006/table">
            <a:tbl>
              <a:tblPr firstRow="1" firstCol="1" bandRow="1"/>
              <a:tblGrid>
                <a:gridCol w="23802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189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239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137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75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Diagramataidd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Samplo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Ysgrifenedig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Rhestrau</a:t>
                      </a:r>
                      <a:r>
                        <a:rPr lang="en-GB" sz="2400" baseline="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gwirio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29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Sociograms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Samplo</a:t>
                      </a:r>
                      <a:endParaRPr lang="en-GB" sz="2400" dirty="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Amser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Astudiaeth</a:t>
                      </a:r>
                      <a:r>
                        <a:rPr lang="en-GB" sz="2400" baseline="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Plentyn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Portage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29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Tracio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Samplo</a:t>
                      </a:r>
                      <a:endParaRPr lang="en-GB" sz="2400" dirty="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Digwyddiad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Cymharol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Proffilio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5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Siart</a:t>
                      </a:r>
                      <a:r>
                        <a:rPr lang="en-GB" sz="2400" baseline="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400" baseline="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Cylch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Ciplun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Anecdotaidd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‘Pre-coded’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129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Siart</a:t>
                      </a:r>
                      <a:r>
                        <a:rPr lang="en-GB" sz="2400" baseline="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Bar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Strwythuredig</a:t>
                      </a:r>
                      <a:r>
                        <a:rPr lang="en-GB" sz="24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/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Distrwythur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35320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Types of observational recording techniques </a:t>
            </a:r>
            <a:r>
              <a:rPr lang="en-GB" sz="1800" dirty="0" smtClean="0"/>
              <a:t>( Brownhill, 2014, p.130)</a:t>
            </a:r>
            <a:endParaRPr lang="cy-GB" sz="1800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899786"/>
              </p:ext>
            </p:extLst>
          </p:nvPr>
        </p:nvGraphicFramePr>
        <p:xfrm>
          <a:off x="467541" y="1935163"/>
          <a:ext cx="8136906" cy="4389437"/>
        </p:xfrm>
        <a:graphic>
          <a:graphicData uri="http://schemas.openxmlformats.org/drawingml/2006/table">
            <a:tbl>
              <a:tblPr firstRow="1" firstCol="1" bandRow="1"/>
              <a:tblGrid>
                <a:gridCol w="23802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189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239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137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75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Diagrammatic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Sampling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Written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Checklists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29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Sociograms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Time Sampling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Child Study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Portage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29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Tracking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Event Sampling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Comparative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Profiling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5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Pie Chart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Snapshot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Anecdotal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Pre-coded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129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Bar Chart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y-GB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Structured/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Unstructured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y-GB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062" marR="6606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7848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/ 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hunan</a:t>
            </a:r>
            <a:endParaRPr lang="en-GB" dirty="0" smtClean="0"/>
          </a:p>
          <a:p>
            <a:r>
              <a:rPr lang="en-GB" dirty="0" err="1" smtClean="0"/>
              <a:t>Ydych</a:t>
            </a:r>
            <a:r>
              <a:rPr lang="en-GB" dirty="0" smtClean="0"/>
              <a:t> chi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unrhyw</a:t>
            </a:r>
            <a:r>
              <a:rPr lang="en-GB" dirty="0" smtClean="0"/>
              <a:t> un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mathau</a:t>
            </a:r>
            <a:r>
              <a:rPr lang="en-GB" dirty="0" smtClean="0"/>
              <a:t> o 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Adlewyrchwch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Adborth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Reflect on your own experiences</a:t>
            </a:r>
          </a:p>
          <a:p>
            <a:r>
              <a:rPr lang="en-GB" i="1" dirty="0" smtClean="0"/>
              <a:t>Have you used any of these types of observation techniques?</a:t>
            </a:r>
          </a:p>
          <a:p>
            <a:r>
              <a:rPr lang="en-GB" i="1" dirty="0" smtClean="0"/>
              <a:t>Reflect</a:t>
            </a:r>
          </a:p>
          <a:p>
            <a:r>
              <a:rPr lang="en-GB" i="1" dirty="0" smtClean="0"/>
              <a:t>Feedback</a:t>
            </a:r>
            <a:endParaRPr lang="cy-GB" i="1" dirty="0"/>
          </a:p>
        </p:txBody>
      </p:sp>
      <p:pic>
        <p:nvPicPr>
          <p:cNvPr id="3074" name="Picture 2" descr="C:\Users\l.roberts\AppData\Local\Microsoft\Windows\Temporary Internet Files\Content.IE5\VGH11Z05\reflect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1" y="-2130"/>
            <a:ext cx="2095500" cy="1702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2229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>Agencies, roles &amp; practitioners</a:t>
            </a:r>
            <a:br>
              <a:rPr lang="en-GB" sz="3600" dirty="0" smtClean="0"/>
            </a:br>
            <a:r>
              <a:rPr lang="en-GB" sz="3600" dirty="0" err="1" smtClean="0"/>
              <a:t>Asiantaethau</a:t>
            </a:r>
            <a:r>
              <a:rPr lang="en-GB" sz="3600" dirty="0" smtClean="0"/>
              <a:t>, </a:t>
            </a:r>
            <a:r>
              <a:rPr lang="en-GB" sz="3600" dirty="0" err="1" smtClean="0"/>
              <a:t>rôls</a:t>
            </a:r>
            <a:r>
              <a:rPr lang="en-GB" sz="3600" dirty="0" smtClean="0"/>
              <a:t> ac </a:t>
            </a:r>
            <a:r>
              <a:rPr lang="en-GB" sz="3600" dirty="0" err="1" smtClean="0"/>
              <a:t>ymarferwyr</a:t>
            </a:r>
            <a:r>
              <a:rPr lang="en-GB" sz="3600" dirty="0" smtClean="0"/>
              <a:t> </a:t>
            </a:r>
            <a:r>
              <a:rPr lang="en-GB" sz="1600" dirty="0" smtClean="0"/>
              <a:t>( Brownlee 2014)  </a:t>
            </a:r>
            <a:endParaRPr lang="en-US" sz="1600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9062548"/>
              </p:ext>
            </p:extLst>
          </p:nvPr>
        </p:nvGraphicFramePr>
        <p:xfrm>
          <a:off x="457200" y="1935161"/>
          <a:ext cx="8435280" cy="44702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88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88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088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088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89033">
                <a:tc>
                  <a:txBody>
                    <a:bodyPr/>
                    <a:lstStyle/>
                    <a:p>
                      <a:r>
                        <a:rPr lang="en-GB" dirty="0" err="1" smtClean="0">
                          <a:solidFill>
                            <a:schemeClr val="tx1"/>
                          </a:solidFill>
                        </a:rPr>
                        <a:t>Ardal</a:t>
                      </a: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/</a:t>
                      </a:r>
                    </a:p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Area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>
                          <a:solidFill>
                            <a:schemeClr val="tx1"/>
                          </a:solidFill>
                        </a:rPr>
                        <a:t>Pwy</a:t>
                      </a: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/ </a:t>
                      </a:r>
                    </a:p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Who?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>
                          <a:solidFill>
                            <a:schemeClr val="tx1"/>
                          </a:solidFill>
                        </a:rPr>
                        <a:t>Cadarnhaol</a:t>
                      </a: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/</a:t>
                      </a:r>
                    </a:p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Positives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>
                          <a:solidFill>
                            <a:schemeClr val="tx1"/>
                          </a:solidFill>
                        </a:rPr>
                        <a:t>Heriau</a:t>
                      </a:r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/</a:t>
                      </a:r>
                    </a:p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9033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Presenoldeb</a:t>
                      </a:r>
                      <a:r>
                        <a:rPr lang="en-GB" dirty="0" smtClean="0"/>
                        <a:t>/</a:t>
                      </a:r>
                    </a:p>
                    <a:p>
                      <a:r>
                        <a:rPr lang="en-GB" dirty="0" smtClean="0"/>
                        <a:t>Attendance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9033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Iechyd</a:t>
                      </a:r>
                      <a:r>
                        <a:rPr lang="en-GB" dirty="0" smtClean="0"/>
                        <a:t>/</a:t>
                      </a:r>
                    </a:p>
                    <a:p>
                      <a:r>
                        <a:rPr lang="en-GB" dirty="0" smtClean="0"/>
                        <a:t>Health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9033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Rheoli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ymddygiad</a:t>
                      </a:r>
                      <a:r>
                        <a:rPr lang="en-GB" baseline="0" dirty="0" smtClean="0"/>
                        <a:t>/</a:t>
                      </a:r>
                    </a:p>
                    <a:p>
                      <a:r>
                        <a:rPr lang="en-GB" baseline="0" dirty="0" smtClean="0"/>
                        <a:t>Behaviour management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89033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Anghenion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Dysgu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Ychwanegol</a:t>
                      </a:r>
                      <a:r>
                        <a:rPr lang="en-GB" dirty="0" smtClean="0"/>
                        <a:t>/</a:t>
                      </a:r>
                    </a:p>
                    <a:p>
                      <a:r>
                        <a:rPr lang="en-GB" dirty="0" smtClean="0"/>
                        <a:t>Additional Learning</a:t>
                      </a:r>
                      <a:r>
                        <a:rPr lang="en-GB" baseline="0" dirty="0" smtClean="0"/>
                        <a:t> Needs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0733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r"/>
            <a:r>
              <a:rPr lang="en-GB" sz="4000" dirty="0" err="1" smtClean="0"/>
              <a:t>Cyfnodolion</a:t>
            </a:r>
            <a:r>
              <a:rPr lang="en-GB" sz="4000" dirty="0" smtClean="0"/>
              <a:t> </a:t>
            </a:r>
            <a:r>
              <a:rPr lang="en-GB" sz="4000" dirty="0" err="1" smtClean="0"/>
              <a:t>Datblygu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/>
              <a:t>D</a:t>
            </a:r>
            <a:r>
              <a:rPr lang="en-GB" sz="4000" dirty="0" smtClean="0"/>
              <a:t>evelopmental Journals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r>
              <a:rPr lang="en-GB" dirty="0" err="1" smtClean="0"/>
              <a:t>Helpu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gofnodi</a:t>
            </a:r>
            <a:r>
              <a:rPr lang="en-GB" dirty="0" smtClean="0"/>
              <a:t> a </a:t>
            </a:r>
            <a:r>
              <a:rPr lang="en-GB" dirty="0" err="1" smtClean="0"/>
              <a:t>dathlu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a </a:t>
            </a:r>
            <a:r>
              <a:rPr lang="en-GB" dirty="0" err="1" smtClean="0"/>
              <a:t>datblygiad</a:t>
            </a:r>
            <a:r>
              <a:rPr lang="en-GB" dirty="0" smtClean="0"/>
              <a:t> plant, </a:t>
            </a:r>
            <a:r>
              <a:rPr lang="en-GB" dirty="0" err="1" smtClean="0"/>
              <a:t>trwy’r</a:t>
            </a:r>
            <a:r>
              <a:rPr lang="en-GB" dirty="0" smtClean="0"/>
              <a:t> </a:t>
            </a:r>
            <a:r>
              <a:rPr lang="en-GB" dirty="0" err="1" smtClean="0"/>
              <a:t>blynyddoedd</a:t>
            </a:r>
            <a:r>
              <a:rPr lang="en-GB" dirty="0" smtClean="0"/>
              <a:t> </a:t>
            </a:r>
            <a:r>
              <a:rPr lang="en-GB" dirty="0" err="1" smtClean="0"/>
              <a:t>cynnar</a:t>
            </a:r>
            <a:endParaRPr lang="en-GB" dirty="0" smtClean="0"/>
          </a:p>
          <a:p>
            <a:r>
              <a:rPr lang="en-GB" dirty="0" err="1" smtClean="0"/>
              <a:t>Helpu</a:t>
            </a:r>
            <a:r>
              <a:rPr lang="en-GB" dirty="0" smtClean="0"/>
              <a:t> </a:t>
            </a:r>
            <a:r>
              <a:rPr lang="en-GB" dirty="0" err="1" smtClean="0"/>
              <a:t>teuluoedd</a:t>
            </a:r>
            <a:r>
              <a:rPr lang="en-GB" dirty="0" smtClean="0"/>
              <a:t> </a:t>
            </a:r>
            <a:r>
              <a:rPr lang="en-GB" dirty="0" err="1" smtClean="0"/>
              <a:t>ddeall</a:t>
            </a:r>
            <a:r>
              <a:rPr lang="en-GB" dirty="0" smtClean="0"/>
              <a:t> </a:t>
            </a:r>
            <a:r>
              <a:rPr lang="en-GB" dirty="0" err="1" smtClean="0"/>
              <a:t>patrymau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endParaRPr lang="en-GB" dirty="0" smtClean="0"/>
          </a:p>
          <a:p>
            <a:r>
              <a:rPr lang="en-GB" dirty="0" err="1" smtClean="0"/>
              <a:t>Canolbwyntio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medru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Early Support</a:t>
            </a:r>
          </a:p>
          <a:p>
            <a:r>
              <a:rPr lang="en-GB" i="1" dirty="0" smtClean="0"/>
              <a:t>Aims to help families record and celebrate children’s learning and development through the early years</a:t>
            </a:r>
          </a:p>
          <a:p>
            <a:r>
              <a:rPr lang="en-GB" i="1" dirty="0" smtClean="0"/>
              <a:t>Helps families understand patterns of development</a:t>
            </a:r>
          </a:p>
          <a:p>
            <a:r>
              <a:rPr lang="en-GB" i="1" dirty="0" smtClean="0"/>
              <a:t>Focuses on what the child is able to do</a:t>
            </a:r>
          </a:p>
          <a:p>
            <a:r>
              <a:rPr lang="en-GB" sz="1700" dirty="0" smtClean="0"/>
              <a:t>(WAG 2011)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71275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Tasg</a:t>
            </a:r>
            <a:r>
              <a:rPr lang="en-GB" dirty="0" smtClean="0"/>
              <a:t>/ 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Edrychwch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a </a:t>
            </a:r>
            <a:r>
              <a:rPr lang="en-GB" dirty="0" err="1" smtClean="0"/>
              <a:t>ddarparwyd</a:t>
            </a:r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ymarferydd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/>
              <a:t>Look at the resources provided</a:t>
            </a:r>
          </a:p>
          <a:p>
            <a:r>
              <a:rPr lang="en-GB" i="1" dirty="0" smtClean="0"/>
              <a:t>Opportunities?</a:t>
            </a:r>
          </a:p>
          <a:p>
            <a:r>
              <a:rPr lang="en-GB" i="1" dirty="0" smtClean="0"/>
              <a:t>Reflect on practitioner’s role</a:t>
            </a:r>
          </a:p>
          <a:p>
            <a:endParaRPr lang="cy-GB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572000" cy="1950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77844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cy-GB" sz="2000" dirty="0" err="1" smtClean="0"/>
              <a:t>Brownhill</a:t>
            </a:r>
            <a:r>
              <a:rPr lang="en-US" altLang="cy-GB" sz="2000" dirty="0" smtClean="0"/>
              <a:t>, S. (</a:t>
            </a:r>
            <a:r>
              <a:rPr lang="en-US" altLang="cy-GB" sz="2000" dirty="0" err="1" smtClean="0"/>
              <a:t>ed</a:t>
            </a:r>
            <a:r>
              <a:rPr lang="en-US" altLang="cy-GB" sz="2000" dirty="0" smtClean="0"/>
              <a:t>) ( 2014) </a:t>
            </a:r>
            <a:r>
              <a:rPr lang="en-US" altLang="cy-GB" sz="2000" i="1" dirty="0" smtClean="0"/>
              <a:t>Empowering the Children and Young People’s Workforce : practice based knowledge, skills and understanding</a:t>
            </a:r>
            <a:r>
              <a:rPr lang="en-US" altLang="cy-GB" sz="2000" dirty="0" smtClean="0"/>
              <a:t>. London: Routledge</a:t>
            </a:r>
          </a:p>
          <a:p>
            <a:r>
              <a:rPr lang="en-US" altLang="cy-GB" sz="2000" dirty="0" smtClean="0"/>
              <a:t>Welsh Government : Early Support ( 2011) Developmental journals. </a:t>
            </a:r>
            <a:r>
              <a:rPr lang="en-US" altLang="cy-GB" sz="2000" dirty="0" err="1" smtClean="0"/>
              <a:t>Bargoed</a:t>
            </a:r>
            <a:r>
              <a:rPr lang="en-US" altLang="cy-GB" sz="2000" dirty="0" smtClean="0"/>
              <a:t>: Welsh Assembly Government Publications</a:t>
            </a:r>
            <a:endParaRPr lang="en-US" altLang="cy-GB" sz="2000" dirty="0"/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9755800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1509</TotalTime>
  <Words>1003</Words>
  <Application>Microsoft Office PowerPoint</Application>
  <PresentationFormat>On-screen Show (4:3)</PresentationFormat>
  <Paragraphs>239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Lucida Sans Unicode</vt:lpstr>
      <vt:lpstr>Times New Roman</vt:lpstr>
      <vt:lpstr>Wingdings 2</vt:lpstr>
      <vt:lpstr>Flow</vt:lpstr>
      <vt:lpstr>ECES4004/C Individual Development  Datblygiad Unigol</vt:lpstr>
      <vt:lpstr>Gorolwg Sesiwn / Session Overview</vt:lpstr>
      <vt:lpstr>Deilliant Dysgu 3 / Learning Outcome 3</vt:lpstr>
      <vt:lpstr>Tasg/  Task</vt:lpstr>
      <vt:lpstr>PowerPoint Presentation</vt:lpstr>
      <vt:lpstr>Children’s Workforce Gweithlu’r Plant</vt:lpstr>
      <vt:lpstr>Rheolwyr ac arweinwyr Managers and leaders</vt:lpstr>
      <vt:lpstr>Addysg Education</vt:lpstr>
      <vt:lpstr>Iechyd Health</vt:lpstr>
      <vt:lpstr>Cefnogaeth cymunedol, teulu a chymuned Social, family and community support</vt:lpstr>
      <vt:lpstr>Chwaraeon a diwylliant Sport and culture</vt:lpstr>
      <vt:lpstr>Blynyddoedd cynnar a gofal plant Early years and childcare</vt:lpstr>
      <vt:lpstr>Tasg/  Task</vt:lpstr>
      <vt:lpstr>Sgiliau a gwybodaeth ymarferwyr Practitioners skills and understanding</vt:lpstr>
      <vt:lpstr>Sgiliau Arsylwi da Good observational skills</vt:lpstr>
      <vt:lpstr>Mathau o ddulliau cofnodi arsylwi ( Brownhill, 2014)</vt:lpstr>
      <vt:lpstr>Types of observational recording techniques ( Brownhill, 2014, p.130)</vt:lpstr>
      <vt:lpstr>Tasg/  Task</vt:lpstr>
      <vt:lpstr>Agencies, roles &amp; practitioners Asiantaethau, rôls ac ymarferwyr ( Brownlee 2014)  </vt:lpstr>
      <vt:lpstr>Cyfnodolion Datblygu Developmental Journals</vt:lpstr>
      <vt:lpstr>Tasg/  Task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Lynwen Roberts</cp:lastModifiedBy>
  <cp:revision>133</cp:revision>
  <dcterms:created xsi:type="dcterms:W3CDTF">2015-01-21T10:50:09Z</dcterms:created>
  <dcterms:modified xsi:type="dcterms:W3CDTF">2019-07-04T09:27:15Z</dcterms:modified>
</cp:coreProperties>
</file>