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18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  <p:sldMasterId id="2147483688" r:id="rId5"/>
    <p:sldMasterId id="2147483700" r:id="rId6"/>
    <p:sldMasterId id="2147483677" r:id="rId7"/>
  </p:sldMasterIdLst>
  <p:notesMasterIdLst>
    <p:notesMasterId r:id="rId69"/>
  </p:notesMasterIdLst>
  <p:sldIdLst>
    <p:sldId id="367" r:id="rId8"/>
    <p:sldId id="358" r:id="rId9"/>
    <p:sldId id="284" r:id="rId10"/>
    <p:sldId id="360" r:id="rId11"/>
    <p:sldId id="384" r:id="rId12"/>
    <p:sldId id="371" r:id="rId13"/>
    <p:sldId id="370" r:id="rId14"/>
    <p:sldId id="353" r:id="rId15"/>
    <p:sldId id="258" r:id="rId16"/>
    <p:sldId id="259" r:id="rId17"/>
    <p:sldId id="260" r:id="rId18"/>
    <p:sldId id="261" r:id="rId19"/>
    <p:sldId id="262" r:id="rId20"/>
    <p:sldId id="263" r:id="rId21"/>
    <p:sldId id="264" r:id="rId22"/>
    <p:sldId id="265" r:id="rId23"/>
    <p:sldId id="266" r:id="rId24"/>
    <p:sldId id="356" r:id="rId25"/>
    <p:sldId id="312" r:id="rId26"/>
    <p:sldId id="372" r:id="rId27"/>
    <p:sldId id="373" r:id="rId28"/>
    <p:sldId id="376" r:id="rId29"/>
    <p:sldId id="321" r:id="rId30"/>
    <p:sldId id="377" r:id="rId31"/>
    <p:sldId id="378" r:id="rId32"/>
    <p:sldId id="379" r:id="rId33"/>
    <p:sldId id="375" r:id="rId34"/>
    <p:sldId id="380" r:id="rId35"/>
    <p:sldId id="381" r:id="rId36"/>
    <p:sldId id="382" r:id="rId37"/>
    <p:sldId id="383" r:id="rId38"/>
    <p:sldId id="322" r:id="rId39"/>
    <p:sldId id="385" r:id="rId40"/>
    <p:sldId id="361" r:id="rId41"/>
    <p:sldId id="366" r:id="rId42"/>
    <p:sldId id="346" r:id="rId43"/>
    <p:sldId id="368" r:id="rId44"/>
    <p:sldId id="317" r:id="rId45"/>
    <p:sldId id="362" r:id="rId46"/>
    <p:sldId id="363" r:id="rId47"/>
    <p:sldId id="369" r:id="rId48"/>
    <p:sldId id="348" r:id="rId49"/>
    <p:sldId id="324" r:id="rId50"/>
    <p:sldId id="323" r:id="rId51"/>
    <p:sldId id="296" r:id="rId52"/>
    <p:sldId id="327" r:id="rId53"/>
    <p:sldId id="326" r:id="rId54"/>
    <p:sldId id="293" r:id="rId55"/>
    <p:sldId id="329" r:id="rId56"/>
    <p:sldId id="297" r:id="rId57"/>
    <p:sldId id="325" r:id="rId58"/>
    <p:sldId id="291" r:id="rId59"/>
    <p:sldId id="292" r:id="rId60"/>
    <p:sldId id="365" r:id="rId61"/>
    <p:sldId id="354" r:id="rId62"/>
    <p:sldId id="328" r:id="rId63"/>
    <p:sldId id="318" r:id="rId64"/>
    <p:sldId id="352" r:id="rId65"/>
    <p:sldId id="268" r:id="rId66"/>
    <p:sldId id="311" r:id="rId67"/>
    <p:sldId id="289" r:id="rId68"/>
  </p:sldIdLst>
  <p:sldSz cx="12192000" cy="6858000"/>
  <p:notesSz cx="6858000" cy="10572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367"/>
            <p14:sldId id="358"/>
            <p14:sldId id="284"/>
            <p14:sldId id="360"/>
            <p14:sldId id="384"/>
            <p14:sldId id="371"/>
            <p14:sldId id="370"/>
            <p14:sldId id="353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356"/>
            <p14:sldId id="312"/>
            <p14:sldId id="372"/>
            <p14:sldId id="373"/>
            <p14:sldId id="376"/>
            <p14:sldId id="321"/>
            <p14:sldId id="377"/>
            <p14:sldId id="378"/>
            <p14:sldId id="379"/>
            <p14:sldId id="375"/>
            <p14:sldId id="380"/>
            <p14:sldId id="381"/>
            <p14:sldId id="382"/>
            <p14:sldId id="383"/>
            <p14:sldId id="322"/>
            <p14:sldId id="385"/>
            <p14:sldId id="361"/>
            <p14:sldId id="366"/>
            <p14:sldId id="346"/>
            <p14:sldId id="368"/>
            <p14:sldId id="317"/>
            <p14:sldId id="362"/>
            <p14:sldId id="363"/>
            <p14:sldId id="369"/>
            <p14:sldId id="348"/>
            <p14:sldId id="324"/>
            <p14:sldId id="323"/>
            <p14:sldId id="296"/>
            <p14:sldId id="327"/>
            <p14:sldId id="326"/>
            <p14:sldId id="293"/>
            <p14:sldId id="329"/>
            <p14:sldId id="297"/>
            <p14:sldId id="325"/>
            <p14:sldId id="291"/>
            <p14:sldId id="292"/>
            <p14:sldId id="365"/>
            <p14:sldId id="354"/>
            <p14:sldId id="328"/>
            <p14:sldId id="318"/>
            <p14:sldId id="352"/>
            <p14:sldId id="268"/>
            <p14:sldId id="311"/>
            <p14:sldId id="28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92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245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63" Type="http://schemas.openxmlformats.org/officeDocument/2006/relationships/slide" Target="slides/slide56.xml"/><Relationship Id="rId68" Type="http://schemas.openxmlformats.org/officeDocument/2006/relationships/slide" Target="slides/slide6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66" Type="http://schemas.openxmlformats.org/officeDocument/2006/relationships/slide" Target="slides/slide59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4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slide" Target="slides/slide49.xml"/><Relationship Id="rId64" Type="http://schemas.openxmlformats.org/officeDocument/2006/relationships/slide" Target="slides/slide57.xml"/><Relationship Id="rId69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72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slide" Target="slides/slide52.xml"/><Relationship Id="rId67" Type="http://schemas.openxmlformats.org/officeDocument/2006/relationships/slide" Target="slides/slide60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slide" Target="slides/slide55.xml"/><Relationship Id="rId7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slide" Target="slides/slide53.xml"/><Relationship Id="rId65" Type="http://schemas.openxmlformats.org/officeDocument/2006/relationships/slide" Target="slides/slide58.xml"/><Relationship Id="rId7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Relationship Id="rId34" Type="http://schemas.openxmlformats.org/officeDocument/2006/relationships/slide" Target="slides/slide27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7" Type="http://schemas.openxmlformats.org/officeDocument/2006/relationships/slideMaster" Target="slideMasters/slideMaster4.xml"/><Relationship Id="rId71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317091-69FB-47EF-BC68-1210BCFA3F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70D0C01-5BD9-404B-91AF-9694980FF165}">
      <dgm:prSet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</a:rPr>
            <a:t>Y</a:t>
          </a:r>
          <a:r>
            <a:rPr lang="en-GB" sz="2400" b="0" i="0" dirty="0">
              <a:solidFill>
                <a:schemeClr val="tx1"/>
              </a:solidFill>
            </a:rPr>
            <a:t>our project should help you to develop new up-to-date skills.</a:t>
          </a:r>
          <a:endParaRPr lang="en-US" sz="2400" dirty="0">
            <a:solidFill>
              <a:schemeClr val="tx1"/>
            </a:solidFill>
          </a:endParaRPr>
        </a:p>
      </dgm:t>
    </dgm:pt>
    <dgm:pt modelId="{AC9B2D14-2181-4D8D-9733-4D7AF06960C9}" type="parTrans" cxnId="{C8512C03-FB01-4B06-A6C3-B6B1FC17AA4F}">
      <dgm:prSet/>
      <dgm:spPr/>
      <dgm:t>
        <a:bodyPr/>
        <a:lstStyle/>
        <a:p>
          <a:endParaRPr lang="en-US" sz="2400"/>
        </a:p>
      </dgm:t>
    </dgm:pt>
    <dgm:pt modelId="{EEBDF1D6-CF30-4C98-9701-9ED73B327715}" type="sibTrans" cxnId="{C8512C03-FB01-4B06-A6C3-B6B1FC17AA4F}">
      <dgm:prSet/>
      <dgm:spPr/>
      <dgm:t>
        <a:bodyPr/>
        <a:lstStyle/>
        <a:p>
          <a:endParaRPr lang="en-US" sz="2400"/>
        </a:p>
      </dgm:t>
    </dgm:pt>
    <dgm:pt modelId="{ACC30149-A0D7-4084-A28A-55DDE8F7A206}">
      <dgm:prSet custT="1"/>
      <dgm:spPr/>
      <dgm:t>
        <a:bodyPr/>
        <a:lstStyle/>
        <a:p>
          <a:r>
            <a:rPr lang="en-GB" sz="2400" dirty="0"/>
            <a:t>Your project should be of interest to you and Computing related.</a:t>
          </a:r>
          <a:endParaRPr lang="en-US" sz="2400" dirty="0"/>
        </a:p>
      </dgm:t>
    </dgm:pt>
    <dgm:pt modelId="{2E31A5D9-3B0F-4EC2-B71C-6AE5A88F227E}" type="parTrans" cxnId="{DCF2021B-4624-4A1A-A008-32890186271B}">
      <dgm:prSet/>
      <dgm:spPr/>
      <dgm:t>
        <a:bodyPr/>
        <a:lstStyle/>
        <a:p>
          <a:endParaRPr lang="en-US" sz="2400"/>
        </a:p>
      </dgm:t>
    </dgm:pt>
    <dgm:pt modelId="{B4956820-6CBC-4F47-8342-8973D7BFE626}" type="sibTrans" cxnId="{DCF2021B-4624-4A1A-A008-32890186271B}">
      <dgm:prSet/>
      <dgm:spPr/>
      <dgm:t>
        <a:bodyPr/>
        <a:lstStyle/>
        <a:p>
          <a:endParaRPr lang="en-US" sz="2400"/>
        </a:p>
      </dgm:t>
    </dgm:pt>
    <dgm:pt modelId="{2F20DD2C-26C9-4B05-8489-7619FF83DB10}">
      <dgm:prSet custT="1"/>
      <dgm:spPr/>
      <dgm:t>
        <a:bodyPr/>
        <a:lstStyle/>
        <a:p>
          <a:r>
            <a:rPr lang="en-GB" sz="2400" dirty="0"/>
            <a:t>Your project will need to have a positive purpose and add value to yourself / society in some way.</a:t>
          </a:r>
          <a:endParaRPr lang="en-US" sz="2400" dirty="0"/>
        </a:p>
      </dgm:t>
    </dgm:pt>
    <dgm:pt modelId="{482A0B00-F1D6-4F91-B2A9-CAE908DF7B47}" type="parTrans" cxnId="{C4C28DA5-2A86-476A-8B8D-EA13D07ECB9A}">
      <dgm:prSet/>
      <dgm:spPr/>
      <dgm:t>
        <a:bodyPr/>
        <a:lstStyle/>
        <a:p>
          <a:endParaRPr lang="en-US" sz="2400"/>
        </a:p>
      </dgm:t>
    </dgm:pt>
    <dgm:pt modelId="{99BB0756-B5AF-49E2-9D31-81F8F09FEDA9}" type="sibTrans" cxnId="{C4C28DA5-2A86-476A-8B8D-EA13D07ECB9A}">
      <dgm:prSet/>
      <dgm:spPr/>
      <dgm:t>
        <a:bodyPr/>
        <a:lstStyle/>
        <a:p>
          <a:endParaRPr lang="en-US" sz="2400"/>
        </a:p>
      </dgm:t>
    </dgm:pt>
    <dgm:pt modelId="{AFB1AC5B-913F-4A29-8F5D-61C2623B7A75}">
      <dgm:prSet custT="1"/>
      <dgm:spPr/>
      <dgm:t>
        <a:bodyPr/>
        <a:lstStyle/>
        <a:p>
          <a:r>
            <a:rPr lang="en-GB" sz="2400" dirty="0"/>
            <a:t>Due to the time limitations, be careful to limit the scope of your project.</a:t>
          </a:r>
          <a:endParaRPr lang="en-US" sz="2400" dirty="0"/>
        </a:p>
      </dgm:t>
    </dgm:pt>
    <dgm:pt modelId="{37C5C664-97C5-4557-BBB9-58CBC17AADEF}" type="parTrans" cxnId="{4D2E29CC-B81D-4241-8B2A-42EDB3B0028D}">
      <dgm:prSet/>
      <dgm:spPr/>
      <dgm:t>
        <a:bodyPr/>
        <a:lstStyle/>
        <a:p>
          <a:endParaRPr lang="en-US" sz="2400"/>
        </a:p>
      </dgm:t>
    </dgm:pt>
    <dgm:pt modelId="{306C3A29-657B-4109-9A33-697B32B0774F}" type="sibTrans" cxnId="{4D2E29CC-B81D-4241-8B2A-42EDB3B0028D}">
      <dgm:prSet/>
      <dgm:spPr/>
      <dgm:t>
        <a:bodyPr/>
        <a:lstStyle/>
        <a:p>
          <a:endParaRPr lang="en-US" sz="2400"/>
        </a:p>
      </dgm:t>
    </dgm:pt>
    <dgm:pt modelId="{4C40C8C8-F352-465D-BC3C-26DA19E54B06}" type="pres">
      <dgm:prSet presAssocID="{03317091-69FB-47EF-BC68-1210BCFA3F67}" presName="root" presStyleCnt="0">
        <dgm:presLayoutVars>
          <dgm:dir/>
          <dgm:resizeHandles val="exact"/>
        </dgm:presLayoutVars>
      </dgm:prSet>
      <dgm:spPr/>
    </dgm:pt>
    <dgm:pt modelId="{05B4030A-3DB3-45CE-9938-950D133027A9}" type="pres">
      <dgm:prSet presAssocID="{170D0C01-5BD9-404B-91AF-9694980FF165}" presName="compNode" presStyleCnt="0"/>
      <dgm:spPr/>
    </dgm:pt>
    <dgm:pt modelId="{309532B1-86CD-46BE-9545-6EC458EF7927}" type="pres">
      <dgm:prSet presAssocID="{170D0C01-5BD9-404B-91AF-9694980FF165}" presName="bgRect" presStyleLbl="bgShp" presStyleIdx="0" presStyleCnt="4"/>
      <dgm:spPr/>
    </dgm:pt>
    <dgm:pt modelId="{629E6293-03AC-4C5A-BCF8-661CD3EE586A}" type="pres">
      <dgm:prSet presAssocID="{170D0C01-5BD9-404B-91AF-9694980FF1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D28E4DE4-A12F-4C6D-923C-7C81FD7617EB}" type="pres">
      <dgm:prSet presAssocID="{170D0C01-5BD9-404B-91AF-9694980FF165}" presName="spaceRect" presStyleCnt="0"/>
      <dgm:spPr/>
    </dgm:pt>
    <dgm:pt modelId="{58C61B08-9578-4EF4-BC93-96DE761DCD32}" type="pres">
      <dgm:prSet presAssocID="{170D0C01-5BD9-404B-91AF-9694980FF165}" presName="parTx" presStyleLbl="revTx" presStyleIdx="0" presStyleCnt="4">
        <dgm:presLayoutVars>
          <dgm:chMax val="0"/>
          <dgm:chPref val="0"/>
        </dgm:presLayoutVars>
      </dgm:prSet>
      <dgm:spPr/>
    </dgm:pt>
    <dgm:pt modelId="{7931A02E-3206-4DCC-8C27-7D70B44F17B7}" type="pres">
      <dgm:prSet presAssocID="{EEBDF1D6-CF30-4C98-9701-9ED73B327715}" presName="sibTrans" presStyleCnt="0"/>
      <dgm:spPr/>
    </dgm:pt>
    <dgm:pt modelId="{91A23104-7CB9-4C64-85CD-94A62E3778A2}" type="pres">
      <dgm:prSet presAssocID="{ACC30149-A0D7-4084-A28A-55DDE8F7A206}" presName="compNode" presStyleCnt="0"/>
      <dgm:spPr/>
    </dgm:pt>
    <dgm:pt modelId="{55A7A872-3C53-4105-9F43-398CD9F6E700}" type="pres">
      <dgm:prSet presAssocID="{ACC30149-A0D7-4084-A28A-55DDE8F7A206}" presName="bgRect" presStyleLbl="bgShp" presStyleIdx="1" presStyleCnt="4"/>
      <dgm:spPr/>
    </dgm:pt>
    <dgm:pt modelId="{FA5DC958-8F99-4944-9A52-B73475C8AB4E}" type="pres">
      <dgm:prSet presAssocID="{ACC30149-A0D7-4084-A28A-55DDE8F7A20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ture"/>
        </a:ext>
      </dgm:extLst>
    </dgm:pt>
    <dgm:pt modelId="{8076DA47-2288-4A69-BF20-318A67E5E857}" type="pres">
      <dgm:prSet presAssocID="{ACC30149-A0D7-4084-A28A-55DDE8F7A206}" presName="spaceRect" presStyleCnt="0"/>
      <dgm:spPr/>
    </dgm:pt>
    <dgm:pt modelId="{8456724A-F6DE-45CD-ABC6-CCB4B7B4874D}" type="pres">
      <dgm:prSet presAssocID="{ACC30149-A0D7-4084-A28A-55DDE8F7A206}" presName="parTx" presStyleLbl="revTx" presStyleIdx="1" presStyleCnt="4">
        <dgm:presLayoutVars>
          <dgm:chMax val="0"/>
          <dgm:chPref val="0"/>
        </dgm:presLayoutVars>
      </dgm:prSet>
      <dgm:spPr/>
    </dgm:pt>
    <dgm:pt modelId="{EA933FD9-2E83-4A4A-9885-F4D01C2315BB}" type="pres">
      <dgm:prSet presAssocID="{B4956820-6CBC-4F47-8342-8973D7BFE626}" presName="sibTrans" presStyleCnt="0"/>
      <dgm:spPr/>
    </dgm:pt>
    <dgm:pt modelId="{7EF59A80-F571-4C8C-B576-A1A0D890F6A7}" type="pres">
      <dgm:prSet presAssocID="{2F20DD2C-26C9-4B05-8489-7619FF83DB10}" presName="compNode" presStyleCnt="0"/>
      <dgm:spPr/>
    </dgm:pt>
    <dgm:pt modelId="{EEAD024D-9F26-4143-9007-7C68A75C3BFF}" type="pres">
      <dgm:prSet presAssocID="{2F20DD2C-26C9-4B05-8489-7619FF83DB10}" presName="bgRect" presStyleLbl="bgShp" presStyleIdx="2" presStyleCnt="4" custLinFactNeighborY="-15585"/>
      <dgm:spPr/>
    </dgm:pt>
    <dgm:pt modelId="{79778344-C0D0-4CF3-ABAD-8905003F5A3A}" type="pres">
      <dgm:prSet presAssocID="{2F20DD2C-26C9-4B05-8489-7619FF83DB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ro Male"/>
        </a:ext>
      </dgm:extLst>
    </dgm:pt>
    <dgm:pt modelId="{BF2FA516-7A74-4631-A22E-188F1E19B090}" type="pres">
      <dgm:prSet presAssocID="{2F20DD2C-26C9-4B05-8489-7619FF83DB10}" presName="spaceRect" presStyleCnt="0"/>
      <dgm:spPr/>
    </dgm:pt>
    <dgm:pt modelId="{631B67DB-803A-4303-8AF0-4328279DC98F}" type="pres">
      <dgm:prSet presAssocID="{2F20DD2C-26C9-4B05-8489-7619FF83DB10}" presName="parTx" presStyleLbl="revTx" presStyleIdx="2" presStyleCnt="4">
        <dgm:presLayoutVars>
          <dgm:chMax val="0"/>
          <dgm:chPref val="0"/>
        </dgm:presLayoutVars>
      </dgm:prSet>
      <dgm:spPr/>
    </dgm:pt>
    <dgm:pt modelId="{A0F4CC81-7A4B-44B6-8FD8-8CEF19680389}" type="pres">
      <dgm:prSet presAssocID="{99BB0756-B5AF-49E2-9D31-81F8F09FEDA9}" presName="sibTrans" presStyleCnt="0"/>
      <dgm:spPr/>
    </dgm:pt>
    <dgm:pt modelId="{51249900-5F49-4A15-B26A-093643FADB22}" type="pres">
      <dgm:prSet presAssocID="{AFB1AC5B-913F-4A29-8F5D-61C2623B7A75}" presName="compNode" presStyleCnt="0"/>
      <dgm:spPr/>
    </dgm:pt>
    <dgm:pt modelId="{6DC8B641-383C-4467-95A7-CA4A365429AD}" type="pres">
      <dgm:prSet presAssocID="{AFB1AC5B-913F-4A29-8F5D-61C2623B7A75}" presName="bgRect" presStyleLbl="bgShp" presStyleIdx="3" presStyleCnt="4" custLinFactNeighborY="-22744"/>
      <dgm:spPr/>
    </dgm:pt>
    <dgm:pt modelId="{BFC61C77-D2FC-41B1-9E7A-E5AB97B89EAE}" type="pres">
      <dgm:prSet presAssocID="{AFB1AC5B-913F-4A29-8F5D-61C2623B7A7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1BC7A388-3B1C-4971-96E3-219EA1FDBFEE}" type="pres">
      <dgm:prSet presAssocID="{AFB1AC5B-913F-4A29-8F5D-61C2623B7A75}" presName="spaceRect" presStyleCnt="0"/>
      <dgm:spPr/>
    </dgm:pt>
    <dgm:pt modelId="{D54EE6A3-A127-4A29-9118-5524974076A3}" type="pres">
      <dgm:prSet presAssocID="{AFB1AC5B-913F-4A29-8F5D-61C2623B7A7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512C03-FB01-4B06-A6C3-B6B1FC17AA4F}" srcId="{03317091-69FB-47EF-BC68-1210BCFA3F67}" destId="{170D0C01-5BD9-404B-91AF-9694980FF165}" srcOrd="0" destOrd="0" parTransId="{AC9B2D14-2181-4D8D-9733-4D7AF06960C9}" sibTransId="{EEBDF1D6-CF30-4C98-9701-9ED73B327715}"/>
    <dgm:cxn modelId="{DCF2021B-4624-4A1A-A008-32890186271B}" srcId="{03317091-69FB-47EF-BC68-1210BCFA3F67}" destId="{ACC30149-A0D7-4084-A28A-55DDE8F7A206}" srcOrd="1" destOrd="0" parTransId="{2E31A5D9-3B0F-4EC2-B71C-6AE5A88F227E}" sibTransId="{B4956820-6CBC-4F47-8342-8973D7BFE626}"/>
    <dgm:cxn modelId="{C5D29B1F-EDF7-4A98-A037-3DAFE392053E}" type="presOf" srcId="{03317091-69FB-47EF-BC68-1210BCFA3F67}" destId="{4C40C8C8-F352-465D-BC3C-26DA19E54B06}" srcOrd="0" destOrd="0" presId="urn:microsoft.com/office/officeart/2018/2/layout/IconVerticalSolidList"/>
    <dgm:cxn modelId="{839F2385-5AB5-4C4C-9B88-9E6E3344B1C7}" type="presOf" srcId="{ACC30149-A0D7-4084-A28A-55DDE8F7A206}" destId="{8456724A-F6DE-45CD-ABC6-CCB4B7B4874D}" srcOrd="0" destOrd="0" presId="urn:microsoft.com/office/officeart/2018/2/layout/IconVerticalSolidList"/>
    <dgm:cxn modelId="{C4C28DA5-2A86-476A-8B8D-EA13D07ECB9A}" srcId="{03317091-69FB-47EF-BC68-1210BCFA3F67}" destId="{2F20DD2C-26C9-4B05-8489-7619FF83DB10}" srcOrd="2" destOrd="0" parTransId="{482A0B00-F1D6-4F91-B2A9-CAE908DF7B47}" sibTransId="{99BB0756-B5AF-49E2-9D31-81F8F09FEDA9}"/>
    <dgm:cxn modelId="{4D2E29CC-B81D-4241-8B2A-42EDB3B0028D}" srcId="{03317091-69FB-47EF-BC68-1210BCFA3F67}" destId="{AFB1AC5B-913F-4A29-8F5D-61C2623B7A75}" srcOrd="3" destOrd="0" parTransId="{37C5C664-97C5-4557-BBB9-58CBC17AADEF}" sibTransId="{306C3A29-657B-4109-9A33-697B32B0774F}"/>
    <dgm:cxn modelId="{2195FCD0-484D-45EE-958A-7409E85B4E26}" type="presOf" srcId="{170D0C01-5BD9-404B-91AF-9694980FF165}" destId="{58C61B08-9578-4EF4-BC93-96DE761DCD32}" srcOrd="0" destOrd="0" presId="urn:microsoft.com/office/officeart/2018/2/layout/IconVerticalSolidList"/>
    <dgm:cxn modelId="{92230DF3-71F9-4D56-B872-9F7A084DAC50}" type="presOf" srcId="{AFB1AC5B-913F-4A29-8F5D-61C2623B7A75}" destId="{D54EE6A3-A127-4A29-9118-5524974076A3}" srcOrd="0" destOrd="0" presId="urn:microsoft.com/office/officeart/2018/2/layout/IconVerticalSolidList"/>
    <dgm:cxn modelId="{399B51FE-D4FF-428E-9EC0-CE6336101B70}" type="presOf" srcId="{2F20DD2C-26C9-4B05-8489-7619FF83DB10}" destId="{631B67DB-803A-4303-8AF0-4328279DC98F}" srcOrd="0" destOrd="0" presId="urn:microsoft.com/office/officeart/2018/2/layout/IconVerticalSolidList"/>
    <dgm:cxn modelId="{CF1738A0-C30B-4872-863D-FD2C59A1D152}" type="presParOf" srcId="{4C40C8C8-F352-465D-BC3C-26DA19E54B06}" destId="{05B4030A-3DB3-45CE-9938-950D133027A9}" srcOrd="0" destOrd="0" presId="urn:microsoft.com/office/officeart/2018/2/layout/IconVerticalSolidList"/>
    <dgm:cxn modelId="{08DFFF5E-B11D-4F55-8EC8-6185E3F3C8F1}" type="presParOf" srcId="{05B4030A-3DB3-45CE-9938-950D133027A9}" destId="{309532B1-86CD-46BE-9545-6EC458EF7927}" srcOrd="0" destOrd="0" presId="urn:microsoft.com/office/officeart/2018/2/layout/IconVerticalSolidList"/>
    <dgm:cxn modelId="{BDBCE21B-DF03-49E0-9BB8-1BF48602BEE6}" type="presParOf" srcId="{05B4030A-3DB3-45CE-9938-950D133027A9}" destId="{629E6293-03AC-4C5A-BCF8-661CD3EE586A}" srcOrd="1" destOrd="0" presId="urn:microsoft.com/office/officeart/2018/2/layout/IconVerticalSolidList"/>
    <dgm:cxn modelId="{EDF343FF-7447-4879-8135-6EA8CD4652F1}" type="presParOf" srcId="{05B4030A-3DB3-45CE-9938-950D133027A9}" destId="{D28E4DE4-A12F-4C6D-923C-7C81FD7617EB}" srcOrd="2" destOrd="0" presId="urn:microsoft.com/office/officeart/2018/2/layout/IconVerticalSolidList"/>
    <dgm:cxn modelId="{5FDEE399-6D66-4A90-BAE0-758EC59E19D5}" type="presParOf" srcId="{05B4030A-3DB3-45CE-9938-950D133027A9}" destId="{58C61B08-9578-4EF4-BC93-96DE761DCD32}" srcOrd="3" destOrd="0" presId="urn:microsoft.com/office/officeart/2018/2/layout/IconVerticalSolidList"/>
    <dgm:cxn modelId="{7675BBC9-6F04-47AF-82DA-3A743D9630C9}" type="presParOf" srcId="{4C40C8C8-F352-465D-BC3C-26DA19E54B06}" destId="{7931A02E-3206-4DCC-8C27-7D70B44F17B7}" srcOrd="1" destOrd="0" presId="urn:microsoft.com/office/officeart/2018/2/layout/IconVerticalSolidList"/>
    <dgm:cxn modelId="{B5D980BD-3856-4F7C-910D-28A622A7C879}" type="presParOf" srcId="{4C40C8C8-F352-465D-BC3C-26DA19E54B06}" destId="{91A23104-7CB9-4C64-85CD-94A62E3778A2}" srcOrd="2" destOrd="0" presId="urn:microsoft.com/office/officeart/2018/2/layout/IconVerticalSolidList"/>
    <dgm:cxn modelId="{1DFB8675-7D23-4CAA-8E75-0679C3232208}" type="presParOf" srcId="{91A23104-7CB9-4C64-85CD-94A62E3778A2}" destId="{55A7A872-3C53-4105-9F43-398CD9F6E700}" srcOrd="0" destOrd="0" presId="urn:microsoft.com/office/officeart/2018/2/layout/IconVerticalSolidList"/>
    <dgm:cxn modelId="{2AE5D362-9A75-4FDC-8FB2-E2B14DB13A2D}" type="presParOf" srcId="{91A23104-7CB9-4C64-85CD-94A62E3778A2}" destId="{FA5DC958-8F99-4944-9A52-B73475C8AB4E}" srcOrd="1" destOrd="0" presId="urn:microsoft.com/office/officeart/2018/2/layout/IconVerticalSolidList"/>
    <dgm:cxn modelId="{AA24C53F-B38B-492E-AFF0-4E8390E5B7A9}" type="presParOf" srcId="{91A23104-7CB9-4C64-85CD-94A62E3778A2}" destId="{8076DA47-2288-4A69-BF20-318A67E5E857}" srcOrd="2" destOrd="0" presId="urn:microsoft.com/office/officeart/2018/2/layout/IconVerticalSolidList"/>
    <dgm:cxn modelId="{F2B92875-1568-4CFE-AB9C-16B800E12AD4}" type="presParOf" srcId="{91A23104-7CB9-4C64-85CD-94A62E3778A2}" destId="{8456724A-F6DE-45CD-ABC6-CCB4B7B4874D}" srcOrd="3" destOrd="0" presId="urn:microsoft.com/office/officeart/2018/2/layout/IconVerticalSolidList"/>
    <dgm:cxn modelId="{3D755FEB-0380-4592-9229-F0C375A5DA11}" type="presParOf" srcId="{4C40C8C8-F352-465D-BC3C-26DA19E54B06}" destId="{EA933FD9-2E83-4A4A-9885-F4D01C2315BB}" srcOrd="3" destOrd="0" presId="urn:microsoft.com/office/officeart/2018/2/layout/IconVerticalSolidList"/>
    <dgm:cxn modelId="{0B0685B3-F5F7-4963-8D08-6184396DC64E}" type="presParOf" srcId="{4C40C8C8-F352-465D-BC3C-26DA19E54B06}" destId="{7EF59A80-F571-4C8C-B576-A1A0D890F6A7}" srcOrd="4" destOrd="0" presId="urn:microsoft.com/office/officeart/2018/2/layout/IconVerticalSolidList"/>
    <dgm:cxn modelId="{9FB113AC-C58D-4F63-89F7-71CD371DB1CE}" type="presParOf" srcId="{7EF59A80-F571-4C8C-B576-A1A0D890F6A7}" destId="{EEAD024D-9F26-4143-9007-7C68A75C3BFF}" srcOrd="0" destOrd="0" presId="urn:microsoft.com/office/officeart/2018/2/layout/IconVerticalSolidList"/>
    <dgm:cxn modelId="{C6039512-0FC6-407E-9ED9-9B2E572D433C}" type="presParOf" srcId="{7EF59A80-F571-4C8C-B576-A1A0D890F6A7}" destId="{79778344-C0D0-4CF3-ABAD-8905003F5A3A}" srcOrd="1" destOrd="0" presId="urn:microsoft.com/office/officeart/2018/2/layout/IconVerticalSolidList"/>
    <dgm:cxn modelId="{2405E34E-8395-46BA-A76D-1CC89E630233}" type="presParOf" srcId="{7EF59A80-F571-4C8C-B576-A1A0D890F6A7}" destId="{BF2FA516-7A74-4631-A22E-188F1E19B090}" srcOrd="2" destOrd="0" presId="urn:microsoft.com/office/officeart/2018/2/layout/IconVerticalSolidList"/>
    <dgm:cxn modelId="{43C0B699-F549-4DC0-ABF6-F168A9CACB38}" type="presParOf" srcId="{7EF59A80-F571-4C8C-B576-A1A0D890F6A7}" destId="{631B67DB-803A-4303-8AF0-4328279DC98F}" srcOrd="3" destOrd="0" presId="urn:microsoft.com/office/officeart/2018/2/layout/IconVerticalSolidList"/>
    <dgm:cxn modelId="{DB30E9D4-9442-4F90-8AC2-0A1496F80991}" type="presParOf" srcId="{4C40C8C8-F352-465D-BC3C-26DA19E54B06}" destId="{A0F4CC81-7A4B-44B6-8FD8-8CEF19680389}" srcOrd="5" destOrd="0" presId="urn:microsoft.com/office/officeart/2018/2/layout/IconVerticalSolidList"/>
    <dgm:cxn modelId="{ECFFF680-351B-4D79-BE0B-16674501DC78}" type="presParOf" srcId="{4C40C8C8-F352-465D-BC3C-26DA19E54B06}" destId="{51249900-5F49-4A15-B26A-093643FADB22}" srcOrd="6" destOrd="0" presId="urn:microsoft.com/office/officeart/2018/2/layout/IconVerticalSolidList"/>
    <dgm:cxn modelId="{2EBC15D5-38DE-49F0-A65C-8B07335143A4}" type="presParOf" srcId="{51249900-5F49-4A15-B26A-093643FADB22}" destId="{6DC8B641-383C-4467-95A7-CA4A365429AD}" srcOrd="0" destOrd="0" presId="urn:microsoft.com/office/officeart/2018/2/layout/IconVerticalSolidList"/>
    <dgm:cxn modelId="{1BED514D-566E-461D-A023-D1AE9E80450C}" type="presParOf" srcId="{51249900-5F49-4A15-B26A-093643FADB22}" destId="{BFC61C77-D2FC-41B1-9E7A-E5AB97B89EAE}" srcOrd="1" destOrd="0" presId="urn:microsoft.com/office/officeart/2018/2/layout/IconVerticalSolidList"/>
    <dgm:cxn modelId="{02583AF4-4731-45A4-A42D-D3C7AD5A9074}" type="presParOf" srcId="{51249900-5F49-4A15-B26A-093643FADB22}" destId="{1BC7A388-3B1C-4971-96E3-219EA1FDBFEE}" srcOrd="2" destOrd="0" presId="urn:microsoft.com/office/officeart/2018/2/layout/IconVerticalSolidList"/>
    <dgm:cxn modelId="{18728598-0E19-4317-8BD4-3272D8606BAB}" type="presParOf" srcId="{51249900-5F49-4A15-B26A-093643FADB22}" destId="{D54EE6A3-A127-4A29-9118-5524974076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9532B1-86CD-46BE-9545-6EC458EF7927}">
      <dsp:nvSpPr>
        <dsp:cNvPr id="0" name=""/>
        <dsp:cNvSpPr/>
      </dsp:nvSpPr>
      <dsp:spPr>
        <a:xfrm>
          <a:off x="0" y="1793"/>
          <a:ext cx="10506456" cy="9090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E6293-03AC-4C5A-BCF8-661CD3EE586A}">
      <dsp:nvSpPr>
        <dsp:cNvPr id="0" name=""/>
        <dsp:cNvSpPr/>
      </dsp:nvSpPr>
      <dsp:spPr>
        <a:xfrm>
          <a:off x="274978" y="206323"/>
          <a:ext cx="499961" cy="4999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61B08-9578-4EF4-BC93-96DE761DCD32}">
      <dsp:nvSpPr>
        <dsp:cNvPr id="0" name=""/>
        <dsp:cNvSpPr/>
      </dsp:nvSpPr>
      <dsp:spPr>
        <a:xfrm>
          <a:off x="1049918" y="1793"/>
          <a:ext cx="9456537" cy="909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05" tIns="96205" rIns="96205" bIns="9620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Y</a:t>
          </a:r>
          <a:r>
            <a:rPr lang="en-GB" sz="2400" b="0" i="0" kern="1200" dirty="0">
              <a:solidFill>
                <a:schemeClr val="tx1"/>
              </a:solidFill>
            </a:rPr>
            <a:t>our project should help you to develop new up-to-date skills.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1049918" y="1793"/>
        <a:ext cx="9456537" cy="909020"/>
      </dsp:txXfrm>
    </dsp:sp>
    <dsp:sp modelId="{55A7A872-3C53-4105-9F43-398CD9F6E700}">
      <dsp:nvSpPr>
        <dsp:cNvPr id="0" name=""/>
        <dsp:cNvSpPr/>
      </dsp:nvSpPr>
      <dsp:spPr>
        <a:xfrm>
          <a:off x="0" y="1138069"/>
          <a:ext cx="10506456" cy="9090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DC958-8F99-4944-9A52-B73475C8AB4E}">
      <dsp:nvSpPr>
        <dsp:cNvPr id="0" name=""/>
        <dsp:cNvSpPr/>
      </dsp:nvSpPr>
      <dsp:spPr>
        <a:xfrm>
          <a:off x="274978" y="1342598"/>
          <a:ext cx="499961" cy="4999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6724A-F6DE-45CD-ABC6-CCB4B7B4874D}">
      <dsp:nvSpPr>
        <dsp:cNvPr id="0" name=""/>
        <dsp:cNvSpPr/>
      </dsp:nvSpPr>
      <dsp:spPr>
        <a:xfrm>
          <a:off x="1049918" y="1138069"/>
          <a:ext cx="9456537" cy="909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05" tIns="96205" rIns="96205" bIns="9620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Your project should be of interest to you and Computing related.</a:t>
          </a:r>
          <a:endParaRPr lang="en-US" sz="2400" kern="1200" dirty="0"/>
        </a:p>
      </dsp:txBody>
      <dsp:txXfrm>
        <a:off x="1049918" y="1138069"/>
        <a:ext cx="9456537" cy="909020"/>
      </dsp:txXfrm>
    </dsp:sp>
    <dsp:sp modelId="{EEAD024D-9F26-4143-9007-7C68A75C3BFF}">
      <dsp:nvSpPr>
        <dsp:cNvPr id="0" name=""/>
        <dsp:cNvSpPr/>
      </dsp:nvSpPr>
      <dsp:spPr>
        <a:xfrm>
          <a:off x="0" y="2132673"/>
          <a:ext cx="10506456" cy="9090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78344-C0D0-4CF3-ABAD-8905003F5A3A}">
      <dsp:nvSpPr>
        <dsp:cNvPr id="0" name=""/>
        <dsp:cNvSpPr/>
      </dsp:nvSpPr>
      <dsp:spPr>
        <a:xfrm>
          <a:off x="274978" y="2478874"/>
          <a:ext cx="499961" cy="4999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B67DB-803A-4303-8AF0-4328279DC98F}">
      <dsp:nvSpPr>
        <dsp:cNvPr id="0" name=""/>
        <dsp:cNvSpPr/>
      </dsp:nvSpPr>
      <dsp:spPr>
        <a:xfrm>
          <a:off x="1049918" y="2274344"/>
          <a:ext cx="9456537" cy="909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05" tIns="96205" rIns="96205" bIns="9620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Your project will need to have a positive purpose and add value to yourself / society in some way.</a:t>
          </a:r>
          <a:endParaRPr lang="en-US" sz="2400" kern="1200" dirty="0"/>
        </a:p>
      </dsp:txBody>
      <dsp:txXfrm>
        <a:off x="1049918" y="2274344"/>
        <a:ext cx="9456537" cy="909020"/>
      </dsp:txXfrm>
    </dsp:sp>
    <dsp:sp modelId="{6DC8B641-383C-4467-95A7-CA4A365429AD}">
      <dsp:nvSpPr>
        <dsp:cNvPr id="0" name=""/>
        <dsp:cNvSpPr/>
      </dsp:nvSpPr>
      <dsp:spPr>
        <a:xfrm>
          <a:off x="0" y="3203872"/>
          <a:ext cx="10506456" cy="90902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C61C77-D2FC-41B1-9E7A-E5AB97B89EAE}">
      <dsp:nvSpPr>
        <dsp:cNvPr id="0" name=""/>
        <dsp:cNvSpPr/>
      </dsp:nvSpPr>
      <dsp:spPr>
        <a:xfrm>
          <a:off x="274978" y="3615149"/>
          <a:ext cx="499961" cy="4999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EE6A3-A127-4A29-9118-5524974076A3}">
      <dsp:nvSpPr>
        <dsp:cNvPr id="0" name=""/>
        <dsp:cNvSpPr/>
      </dsp:nvSpPr>
      <dsp:spPr>
        <a:xfrm>
          <a:off x="1049918" y="3410620"/>
          <a:ext cx="9456537" cy="909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05" tIns="96205" rIns="96205" bIns="9620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Due to the time limitations, be careful to limit the scope of your project.</a:t>
          </a:r>
          <a:endParaRPr lang="en-US" sz="2400" kern="1200" dirty="0"/>
        </a:p>
      </dsp:txBody>
      <dsp:txXfrm>
        <a:off x="1049918" y="3410620"/>
        <a:ext cx="9456537" cy="9090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18/10/2022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E.g. When FROZEN exploded across the world innovative people made millions creating FROZEN (or Star Wars) themed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indie games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3D printed snow-flake coasters etc…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5987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could bring people together in some way e.g. to help them collaborate or support each other or create connections to achieve an aim – perhaps a social or skill-sharing element.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 allow people to use and apply their skills (self-actualise) in a way that would help others.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1AE9B-E61A-4685-BFE0-A0EC465E8E9B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1486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could bring people together in some way e.g. to help them collaborate or support each other or create connections to achieve an aim – perhaps a social or skill-sharing element.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 allow people to use and apply their skills (self-actualise) in a way that would help others.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1AE9B-E61A-4685-BFE0-A0EC465E8E9B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247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795F7-B748-4C5C-9582-413D41BD62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68887-C722-4BC3-B4D4-3A8FD37AE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86F7E-0585-4F6D-8EEB-E10767CC6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571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315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661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AFDED5F-532A-4342-9730-AB9EED4E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3D6F3-587B-3F45-8B02-FDB016E43868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5696FDB-0F93-9D44-85A8-C5DDA7E323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2FF32-920B-7F46-A008-DD4B8718D2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529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A15FC-D5D8-445E-ADE3-F639ABC916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000F8E-F60B-4F6F-AEA5-D6562EA12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4CB453-3A17-480F-951C-9C14BD36B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180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E84E3-ADDB-4DC8-B813-8C8BD856C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DC6840-7C9E-41A0-98DD-EE6F1B99B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926E4-6025-437B-AD9F-F76A33656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642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BF3CE-60DD-4809-9B59-2618CDC8D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4823D57-ABF6-4ADA-983C-0342DAB699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286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B7E9174-7D15-4162-B701-716C8FB4B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E70A8E-BDB9-4444-A37E-05BA33090E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4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20402F1-638C-4925-8D73-561CFAB97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EFEF98E-E758-4F9A-82DA-86D314B542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511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F45DB5-313D-49EF-8B44-C2CE26F68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B98D37F-C8AE-430A-9A1A-14BFD0792B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9820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D65103A-795E-4B49-B93D-5D8BCF58F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894987A-ABE0-4B34-A799-69BA17DC03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0316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E36E2D5-B201-4304-8BAD-EA0DCC664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8CA33-560E-4494-A96E-6CA95243FB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1074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6E46C0-F773-4617-AA9D-3CD65C1FC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CA2C4-F209-4FD5-A254-D7CF8693E1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3869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D4D580-6D32-4342-9914-B5FBFA651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42ECC7-F6B6-498B-8F10-9C2446DD72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941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00F73-04EC-41C7-BAF8-F30CFA48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30C0908-9952-4C7C-B425-D6307719FC2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2226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34768-35CF-45B2-A7A4-74DAA4BAE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B2AAD-BAD3-441E-A539-B24E1779BE75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BDB648-55FD-4CE4-9E1A-8683B85EF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8E7A5-F6F3-45F0-B83E-73EE49803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BF512-9F56-49DC-9742-31E9A41DA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66473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6E46C0-F773-4617-AA9D-3CD65C1FC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CA2C4-F209-4FD5-A254-D7CF8693E1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5623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795F7-B748-4C5C-9582-413D41BD62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F3839F-A31D-4847-9846-4278BADB884A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68887-C722-4BC3-B4D4-3A8FD37AE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86F7E-0585-4F6D-8EEB-E10767CC6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10618-0AD2-4807-8340-FFD4715E76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3023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5.xml"/><Relationship Id="rId5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4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.jpe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230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948" r:id="rId4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D49FC9B1-8CCF-45CE-8CC6-1BEA7ADA561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163D65D-F035-4BEC-9C28-30210F3EDAE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45D2D-F30B-4993-8730-9CA53687FF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C764DE79-268F-4C1A-8933-263129D2AF90}" type="datetimeFigureOut">
              <a:rPr lang="en-US" smtClean="0"/>
              <a:t>10/18/22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A2FAB-7DA7-4414-B409-225BAC44C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889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D4F5A2-08B5-44F0-99A6-75640100DCDB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F9DDD9-1468-4C56-84A5-E57879612E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548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D4F5A2-08B5-44F0-99A6-75640100DCDB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F9DDD9-1468-4C56-84A5-E57879612E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7" r:id="rId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idreflections.blogspot.com/2014_11_01_archive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johnjohnston.info/blog/e-portfolios-in-practise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1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1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1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28.sv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Relationship Id="rId6" Type="http://schemas.openxmlformats.org/officeDocument/2006/relationships/image" Target="../media/image27.png"/><Relationship Id="rId5" Type="http://schemas.openxmlformats.org/officeDocument/2006/relationships/hyperlink" Target="https://www.indiegogo.com/" TargetMode="External"/><Relationship Id="rId4" Type="http://schemas.openxmlformats.org/officeDocument/2006/relationships/hyperlink" Target="https://www.kickstarter.com/discover/categories/technology" TargetMode="Externa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Relationship Id="rId5" Type="http://schemas.openxmlformats.org/officeDocument/2006/relationships/image" Target="../media/image40.svg"/><Relationship Id="rId4" Type="http://schemas.openxmlformats.org/officeDocument/2006/relationships/image" Target="../media/image39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Relationship Id="rId5" Type="http://schemas.openxmlformats.org/officeDocument/2006/relationships/image" Target="../media/image40.svg"/><Relationship Id="rId4" Type="http://schemas.openxmlformats.org/officeDocument/2006/relationships/image" Target="../media/image3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984330-62B1-4903-A6E8-BBF688EC637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FF93B30D-1131-422B-80A7-36B2410F423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B04DC2E-B453-4ED2-9E81-5B358E8851C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68BC542-232C-40E9-9077-86E0290990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0838" y="2906713"/>
            <a:ext cx="7237412" cy="1200150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			</a:t>
            </a:r>
            <a:br>
              <a:rPr lang="en-GB" altLang="en-US" dirty="0"/>
            </a:b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CEFD9B6-C734-4CE2-BD4D-3BA3846F7016}"/>
              </a:ext>
            </a:extLst>
          </p:cNvPr>
          <p:cNvSpPr txBox="1">
            <a:spLocks/>
          </p:cNvSpPr>
          <p:nvPr/>
        </p:nvSpPr>
        <p:spPr>
          <a:xfrm>
            <a:off x="905074" y="1153598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dirty="0"/>
              <a:t>Welcome to the University’s new </a:t>
            </a:r>
            <a:r>
              <a:rPr lang="en-GB" sz="2000" b="1" dirty="0"/>
              <a:t>Online</a:t>
            </a:r>
            <a:r>
              <a:rPr lang="en-GB" sz="2000" dirty="0"/>
              <a:t> </a:t>
            </a:r>
            <a:r>
              <a:rPr lang="en-GB" sz="2000" b="1" dirty="0"/>
              <a:t>Learning module </a:t>
            </a:r>
            <a:r>
              <a:rPr lang="en-GB" sz="2000" dirty="0"/>
              <a:t>at L5.</a:t>
            </a:r>
            <a:endParaRPr lang="en-GB" sz="2000" dirty="0"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/>
          </a:p>
        </p:txBody>
      </p:sp>
      <p:pic>
        <p:nvPicPr>
          <p:cNvPr id="10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2370587F-4781-4B23-8CB1-50F6C0E195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96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D3F134C-588B-4CD4-8D00-D5783944CD84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031C380-0154-48BE-9BCC-00C47DC73391}"/>
              </a:ext>
            </a:extLst>
          </p:cNvPr>
          <p:cNvSpPr txBox="1">
            <a:spLocks/>
          </p:cNvSpPr>
          <p:nvPr/>
        </p:nvSpPr>
        <p:spPr>
          <a:xfrm>
            <a:off x="737610" y="2944117"/>
            <a:ext cx="4039471" cy="120536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Changemaker 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Creativity &amp; Value Creation.</a:t>
            </a:r>
            <a:endParaRPr lang="en-US" sz="5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038F7BA8-4A9E-4E33-B541-4CA52CD567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5074" y="4297805"/>
            <a:ext cx="3734014" cy="1572768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algn="l"/>
            <a:r>
              <a:rPr lang="en-US" sz="4400" dirty="0">
                <a:solidFill>
                  <a:schemeClr val="bg1"/>
                </a:solidFill>
              </a:rPr>
              <a:t>Creating e-portfolio, Mind Map &amp; Ideation</a:t>
            </a:r>
          </a:p>
        </p:txBody>
      </p:sp>
    </p:spTree>
    <p:extLst>
      <p:ext uri="{BB962C8B-B14F-4D97-AF65-F5344CB8AC3E}">
        <p14:creationId xmlns:p14="http://schemas.microsoft.com/office/powerpoint/2010/main" val="511568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 descr="Lightbulb and gear outline">
            <a:extLst>
              <a:ext uri="{FF2B5EF4-FFF2-40B4-BE49-F238E27FC236}">
                <a16:creationId xmlns:a16="http://schemas.microsoft.com/office/drawing/2014/main" id="{B41F6848-C6D4-4DCC-A113-B70B19F8B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271347">
            <a:off x="8110958" y="-5891"/>
            <a:ext cx="2654116" cy="265411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124" y="0"/>
            <a:ext cx="9715163" cy="833590"/>
          </a:xfrm>
        </p:spPr>
        <p:txBody>
          <a:bodyPr>
            <a:noAutofit/>
          </a:bodyPr>
          <a:lstStyle/>
          <a:p>
            <a:r>
              <a:rPr lang="en-US" sz="5400" b="1" u="sng" dirty="0">
                <a:latin typeface="+mj-lt"/>
                <a:ea typeface="+mj-ea"/>
                <a:cs typeface="+mj-cs"/>
              </a:rPr>
              <a:t>This</a:t>
            </a:r>
            <a:r>
              <a:rPr lang="en-US" sz="5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week =</a:t>
            </a: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112" y="704802"/>
            <a:ext cx="11683995" cy="5448396"/>
          </a:xfrm>
        </p:spPr>
        <p:txBody>
          <a:bodyPr anchor="t">
            <a:noAutofit/>
          </a:bodyPr>
          <a:lstStyle/>
          <a:p>
            <a:pPr marL="514350" indent="-514350">
              <a:lnSpc>
                <a:spcPct val="115000"/>
              </a:lnSpc>
              <a:buFont typeface="+mj-lt"/>
              <a:buAutoNum type="arabicPeriod"/>
            </a:pPr>
            <a:r>
              <a:rPr lang="en-GB" sz="32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Assignment 1 e-portfolio.</a:t>
            </a:r>
          </a:p>
          <a:p>
            <a:pPr lvl="1">
              <a:lnSpc>
                <a:spcPct val="115000"/>
              </a:lnSpc>
            </a:pPr>
            <a:r>
              <a:rPr lang="en-GB" sz="32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Assignment 1 task description </a:t>
            </a:r>
            <a:r>
              <a:rPr lang="en-GB" sz="3200" dirty="0">
                <a:ea typeface="Times New Roman" panose="02020603050405020304" pitchFamily="18" charset="0"/>
                <a:cs typeface="Arial" panose="020B0604020202020204" pitchFamily="34" charset="0"/>
              </a:rPr>
              <a:t>asks you to</a:t>
            </a: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create an Online e-portfolio to hold each of your Assignment 1 task answers.</a:t>
            </a:r>
          </a:p>
          <a:p>
            <a:pPr marL="514350" indent="-514350">
              <a:lnSpc>
                <a:spcPct val="115000"/>
              </a:lnSpc>
              <a:buFont typeface="+mj-lt"/>
              <a:buAutoNum type="arabicPeriod"/>
            </a:pPr>
            <a:r>
              <a:rPr lang="en-GB" sz="3200" b="1" dirty="0"/>
              <a:t>Task 2 of Assignment 1.</a:t>
            </a:r>
          </a:p>
          <a:p>
            <a:pPr lvl="1">
              <a:lnSpc>
                <a:spcPct val="115000"/>
              </a:lnSpc>
            </a:pPr>
            <a:r>
              <a:rPr lang="en-GB" sz="3200" dirty="0"/>
              <a:t>To brainstorm, consider and select your </a:t>
            </a:r>
            <a:r>
              <a:rPr lang="en-GB" sz="3200" b="1" dirty="0"/>
              <a:t>Personal Project Idea.</a:t>
            </a:r>
          </a:p>
          <a:p>
            <a:pPr lvl="1">
              <a:lnSpc>
                <a:spcPct val="115000"/>
              </a:lnSpc>
            </a:pPr>
            <a:r>
              <a:rPr lang="en-GB" sz="3200" dirty="0"/>
              <a:t>To document, describe, and illustrate your project idea (250 words).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9" name="Arc 8">
            <a:extLst>
              <a:ext uri="{FF2B5EF4-FFF2-40B4-BE49-F238E27FC236}">
                <a16:creationId xmlns:a16="http://schemas.microsoft.com/office/drawing/2014/main" id="{149954B4-BEC8-42DB-99CA-ADED5858D3F6}"/>
              </a:ext>
            </a:extLst>
          </p:cNvPr>
          <p:cNvSpPr/>
          <p:nvPr/>
        </p:nvSpPr>
        <p:spPr>
          <a:xfrm rot="7949683">
            <a:off x="8025501" y="3057644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695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10745002" cy="1454051"/>
          </a:xfrm>
        </p:spPr>
        <p:txBody>
          <a:bodyPr>
            <a:normAutofit fontScale="90000"/>
          </a:bodyPr>
          <a:lstStyle/>
          <a:p>
            <a:r>
              <a:rPr lang="en-GB" sz="5400" b="1" u="sng" dirty="0">
                <a:solidFill>
                  <a:schemeClr val="tx2"/>
                </a:solidFill>
              </a:rPr>
              <a:t>Assignment 1: Project Ideation &amp;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515" y="2068616"/>
            <a:ext cx="8858144" cy="3353476"/>
          </a:xfrm>
        </p:spPr>
        <p:txBody>
          <a:bodyPr anchor="t">
            <a:normAutofit lnSpcReduction="10000"/>
          </a:bodyPr>
          <a:lstStyle/>
          <a:p>
            <a:pPr lvl="0"/>
            <a:r>
              <a:rPr lang="en-GB" b="1" dirty="0">
                <a:solidFill>
                  <a:schemeClr val="tx2"/>
                </a:solidFill>
              </a:rPr>
              <a:t>Assignment 1 = Online e-Portfolio.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>
                <a:solidFill>
                  <a:schemeClr val="tx2"/>
                </a:solidFill>
              </a:rPr>
              <a:t>Task 1: </a:t>
            </a:r>
            <a:r>
              <a:rPr lang="en-US" dirty="0">
                <a:effectLst/>
              </a:rPr>
              <a:t>Innovation &amp; ideation Mind Map </a:t>
            </a:r>
            <a:r>
              <a:rPr lang="en-US" dirty="0"/>
              <a:t>(</a:t>
            </a:r>
            <a:r>
              <a:rPr lang="en-US" dirty="0">
                <a:effectLst/>
              </a:rPr>
              <a:t>250 words).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 </a:t>
            </a:r>
            <a:r>
              <a:rPr lang="en-GB" dirty="0">
                <a:highlight>
                  <a:srgbClr val="FFFF00"/>
                </a:highlight>
              </a:rPr>
              <a:t>Task 2: </a:t>
            </a:r>
            <a:r>
              <a:rPr lang="en-US" dirty="0">
                <a:highlight>
                  <a:srgbClr val="FFFF00"/>
                </a:highlight>
              </a:rPr>
              <a:t>Project Ideation (250 words)</a:t>
            </a:r>
            <a:r>
              <a:rPr lang="en-US" dirty="0"/>
              <a:t>.</a:t>
            </a:r>
            <a:endParaRPr lang="en-US" dirty="0">
              <a:highlight>
                <a:srgbClr val="FFFF00"/>
              </a:highlight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tx2"/>
                </a:solidFill>
              </a:rPr>
              <a:t>Task 3: </a:t>
            </a:r>
            <a:r>
              <a:rPr lang="en-US" dirty="0">
                <a:effectLst/>
              </a:rPr>
              <a:t>3a.: Project Poster.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tx2"/>
                </a:solidFill>
              </a:rPr>
              <a:t>Task 4: </a:t>
            </a:r>
            <a:r>
              <a:rPr lang="en-US" dirty="0">
                <a:effectLst/>
              </a:rPr>
              <a:t>3b.: Project Planning Chart.</a:t>
            </a:r>
            <a:endParaRPr lang="en-US" dirty="0">
              <a:solidFill>
                <a:schemeClr val="tx2"/>
              </a:solidFill>
            </a:endParaRPr>
          </a:p>
          <a:p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7" name="Graphic 6" descr="Check List">
            <a:extLst>
              <a:ext uri="{FF2B5EF4-FFF2-40B4-BE49-F238E27FC236}">
                <a16:creationId xmlns:a16="http://schemas.microsoft.com/office/drawing/2014/main" id="{CE05AA9F-5924-4EF7-B65E-52BB2ABA9D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43257" y="1761598"/>
            <a:ext cx="3616578" cy="4142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2253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9715163" cy="1454051"/>
          </a:xfrm>
        </p:spPr>
        <p:txBody>
          <a:bodyPr>
            <a:noAutofit/>
          </a:bodyPr>
          <a:lstStyle/>
          <a:p>
            <a:r>
              <a:rPr lang="en-GB" sz="5400" b="1" u="sng" dirty="0"/>
              <a:t>Assignment 1: E-portfolio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100" y="1496057"/>
            <a:ext cx="10675331" cy="3865886"/>
          </a:xfrm>
        </p:spPr>
        <p:txBody>
          <a:bodyPr anchor="t">
            <a:no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800" b="1" dirty="0"/>
              <a:t>Assignment 1 asks you to create an e-portfolio as a content holder for your task answers: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Produce an Online e-portfolio that includes your answers to the 4 assignment tasks.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You can choose how to create your e-portfolio e.g. Free Online builder such as </a:t>
            </a:r>
            <a:r>
              <a:rPr lang="en-GB" sz="2800" dirty="0" err="1"/>
              <a:t>Wix</a:t>
            </a:r>
            <a:r>
              <a:rPr lang="en-GB" sz="2800" dirty="0"/>
              <a:t>, Weebly or </a:t>
            </a:r>
            <a:r>
              <a:rPr lang="en-GB" sz="2800" dirty="0" err="1"/>
              <a:t>Wordpress</a:t>
            </a:r>
            <a:r>
              <a:rPr lang="en-GB" sz="2800" dirty="0"/>
              <a:t>.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Keep it clear and simple e.g. a Welcome page and a page for each Assignment Task.</a:t>
            </a:r>
          </a:p>
          <a:p>
            <a:pPr marL="0" indent="0">
              <a:lnSpc>
                <a:spcPct val="115000"/>
              </a:lnSpc>
              <a:buNone/>
            </a:pPr>
            <a:endParaRPr lang="en-GB" sz="280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B0635E1E-CA7E-4531-ABFD-CF7D0795D7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88269" y="5063984"/>
            <a:ext cx="4223252" cy="14886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B1B7C17-2DEC-4623-93F1-26EBB122CB03}"/>
              </a:ext>
            </a:extLst>
          </p:cNvPr>
          <p:cNvSpPr txBox="1"/>
          <p:nvPr/>
        </p:nvSpPr>
        <p:spPr>
          <a:xfrm>
            <a:off x="8613143" y="6552680"/>
            <a:ext cx="1098378" cy="138499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300" dirty="0">
                <a:solidFill>
                  <a:srgbClr val="FFFFFF"/>
                </a:solidFill>
                <a:hlinkClick r:id="rId3" tooltip="https://johnjohnston.info/blog/e-portfolios-in-practis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3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3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85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0D3B4-CD0A-604D-A61D-36C8C6C5F4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Creating an e-portfolio</a:t>
            </a:r>
          </a:p>
        </p:txBody>
      </p:sp>
    </p:spTree>
    <p:extLst>
      <p:ext uri="{BB962C8B-B14F-4D97-AF65-F5344CB8AC3E}">
        <p14:creationId xmlns:p14="http://schemas.microsoft.com/office/powerpoint/2010/main" val="3002699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itle 1">
            <a:extLst>
              <a:ext uri="{FF2B5EF4-FFF2-40B4-BE49-F238E27FC236}">
                <a16:creationId xmlns:a16="http://schemas.microsoft.com/office/drawing/2014/main" id="{5F5FADF2-FD10-CC4F-9D86-C1307B259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0563" y="987426"/>
            <a:ext cx="6589712" cy="1090613"/>
          </a:xfrm>
        </p:spPr>
        <p:txBody>
          <a:bodyPr/>
          <a:lstStyle/>
          <a:p>
            <a:r>
              <a:rPr lang="en-GB" altLang="en-US"/>
              <a:t>E-portfolio Tips.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B93FE0F-EFCC-8C44-9F39-E180A59BDF0B}"/>
              </a:ext>
            </a:extLst>
          </p:cNvPr>
          <p:cNvCxnSpPr/>
          <p:nvPr/>
        </p:nvCxnSpPr>
        <p:spPr>
          <a:xfrm>
            <a:off x="1854200" y="1171576"/>
            <a:ext cx="0" cy="722313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6867" name="Content Placeholder 2">
            <a:extLst>
              <a:ext uri="{FF2B5EF4-FFF2-40B4-BE49-F238E27FC236}">
                <a16:creationId xmlns:a16="http://schemas.microsoft.com/office/drawing/2014/main" id="{B6FDED91-10CB-FB4E-B8B4-E693F18931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4201" y="2293938"/>
            <a:ext cx="8488363" cy="3789362"/>
          </a:xfrm>
        </p:spPr>
        <p:txBody>
          <a:bodyPr/>
          <a:lstStyle/>
          <a:p>
            <a:pPr>
              <a:spcBef>
                <a:spcPts val="450"/>
              </a:spcBef>
            </a:pPr>
            <a:r>
              <a:rPr lang="en-GB" altLang="en-US" sz="2100">
                <a:ea typeface="Times New Roman" panose="02020603050405020304" pitchFamily="18" charset="0"/>
                <a:cs typeface="Arial" panose="020B0604020202020204" pitchFamily="34" charset="0"/>
              </a:rPr>
              <a:t>Publish the site (e.g., wix).</a:t>
            </a:r>
          </a:p>
          <a:p>
            <a:pPr>
              <a:spcBef>
                <a:spcPts val="450"/>
              </a:spcBef>
            </a:pPr>
            <a:r>
              <a:rPr lang="en-GB" altLang="en-US" sz="2100">
                <a:ea typeface="Times New Roman" panose="02020603050405020304" pitchFamily="18" charset="0"/>
                <a:cs typeface="Arial" panose="020B0604020202020204" pitchFamily="34" charset="0"/>
              </a:rPr>
              <a:t>Keep the design simple and consistent.</a:t>
            </a:r>
            <a:endParaRPr lang="en-GB" altLang="en-US" sz="2100">
              <a:solidFill>
                <a:schemeClr val="tx2"/>
              </a:solidFill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Bef>
                <a:spcPts val="450"/>
              </a:spcBef>
            </a:pPr>
            <a:r>
              <a:rPr lang="en-GB" altLang="en-US" sz="2100">
                <a:solidFill>
                  <a:schemeClr val="tx2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Use 2/3 colours.</a:t>
            </a:r>
          </a:p>
          <a:p>
            <a:pPr>
              <a:spcBef>
                <a:spcPts val="450"/>
              </a:spcBef>
            </a:pPr>
            <a:r>
              <a:rPr lang="en-GB" altLang="en-US" sz="2100">
                <a:solidFill>
                  <a:schemeClr val="tx2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Consistent font face and sizes for text titles and body text throughout.</a:t>
            </a:r>
          </a:p>
          <a:p>
            <a:pPr>
              <a:spcBef>
                <a:spcPts val="450"/>
              </a:spcBef>
            </a:pPr>
            <a:r>
              <a:rPr lang="en-GB" altLang="en-US" sz="2100">
                <a:ea typeface="Times New Roman" panose="02020603050405020304" pitchFamily="18" charset="0"/>
                <a:cs typeface="Arial" panose="020B0604020202020204" pitchFamily="34" charset="0"/>
              </a:rPr>
              <a:t>Consistent Navigation menu throughout.</a:t>
            </a:r>
          </a:p>
          <a:p>
            <a:pPr>
              <a:spcBef>
                <a:spcPts val="450"/>
              </a:spcBef>
            </a:pPr>
            <a:r>
              <a:rPr lang="en-GB" altLang="en-US" sz="2100">
                <a:ea typeface="Times New Roman" panose="02020603050405020304" pitchFamily="18" charset="0"/>
                <a:cs typeface="Arial" panose="020B0604020202020204" pitchFamily="34" charset="0"/>
              </a:rPr>
              <a:t>View the e-portfolio in an incognito tab and test you can access it as the marker would.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>
            <a:extLst>
              <a:ext uri="{FF2B5EF4-FFF2-40B4-BE49-F238E27FC236}">
                <a16:creationId xmlns:a16="http://schemas.microsoft.com/office/drawing/2014/main" id="{2D2B961F-0A5F-1247-9305-7FF077C27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1209675"/>
          </a:xfrm>
        </p:spPr>
        <p:txBody>
          <a:bodyPr/>
          <a:lstStyle/>
          <a:p>
            <a:r>
              <a:rPr lang="en-US" altLang="en-US" sz="4000" dirty="0"/>
              <a:t>Step by step guide for creating an e-portfolio using </a:t>
            </a:r>
            <a:r>
              <a:rPr lang="en-US" altLang="en-US" sz="4000" dirty="0" err="1"/>
              <a:t>Wix</a:t>
            </a:r>
            <a:r>
              <a:rPr lang="en-US" altLang="en-US" sz="4000" dirty="0"/>
              <a:t> (Class Activity)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3595C-553A-FA4E-AB0C-C28395766B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060825"/>
          </a:xfrm>
        </p:spPr>
        <p:txBody>
          <a:bodyPr/>
          <a:lstStyle/>
          <a:p>
            <a:pPr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entire process of portfolio creation is fast and intuitive with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Wix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go ahead to explore the main steps below.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 Up for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Wix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...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Choose a Website Editing Option. ...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Pick a Portfolio Template. ...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Edit The Theme. ...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Connect the Extensions. ...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Activate the Mobile Mode.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solidFill>
                  <a:srgbClr val="37373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Configure SEO Parameters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solidFill>
                  <a:srgbClr val="37373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Integrate Marketing Tools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solidFill>
                  <a:srgbClr val="373737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Connect the Domain Name</a:t>
            </a:r>
          </a:p>
          <a:p>
            <a:pPr>
              <a:buFont typeface="+mj-lt"/>
              <a:buAutoNum type="arabicPeriod"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 live </a:t>
            </a:r>
          </a:p>
          <a:p>
            <a:pPr marL="0" indent="0">
              <a:buNone/>
              <a:defRPr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  <a:defRPr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any further help please visit: https://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superbwebsitebuilders.com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/how-to-create-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eportfolio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-on-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wix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</a:p>
          <a:p>
            <a:pPr marL="0" indent="0">
              <a:buNone/>
              <a:defRPr/>
            </a:pPr>
            <a:br>
              <a:rPr lang="en-GB" sz="1400" dirty="0"/>
            </a:br>
            <a:endParaRPr lang="en-GB" sz="1400" dirty="0">
              <a:solidFill>
                <a:srgbClr val="373737"/>
              </a:solidFill>
              <a:latin typeface="Helvetica Neue" panose="02000503000000020004" pitchFamily="2" charset="0"/>
            </a:endParaRPr>
          </a:p>
          <a:p>
            <a:pPr>
              <a:buFont typeface="+mj-lt"/>
              <a:buAutoNum type="arabicPeriod"/>
              <a:defRPr/>
            </a:pPr>
            <a:endParaRPr lang="en-GB" sz="1800" dirty="0">
              <a:latin typeface="arial" panose="020B0604020202020204" pitchFamily="34" charset="0"/>
            </a:endParaRPr>
          </a:p>
          <a:p>
            <a:pPr>
              <a:defRPr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08FEC-47A4-104D-BBC3-3792858C815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34F86AF-BC4D-7B47-8A4A-3F0854101DFF}" type="datetime1">
              <a:rPr lang="en-GB" altLang="en-US" smtClean="0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4580" name="Slide Number Placeholder 4">
            <a:extLst>
              <a:ext uri="{FF2B5EF4-FFF2-40B4-BE49-F238E27FC236}">
                <a16:creationId xmlns:a16="http://schemas.microsoft.com/office/drawing/2014/main" id="{0A277A26-2A0A-FB42-99EF-09A58D77346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5CBE0AB-028B-FA4A-93CE-4B465D9B7976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>
            <a:extLst>
              <a:ext uri="{FF2B5EF4-FFF2-40B4-BE49-F238E27FC236}">
                <a16:creationId xmlns:a16="http://schemas.microsoft.com/office/drawing/2014/main" id="{CBD645C9-3094-C943-9479-99BB2F8C2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One example e-portfolio </a:t>
            </a:r>
          </a:p>
        </p:txBody>
      </p:sp>
      <p:sp>
        <p:nvSpPr>
          <p:cNvPr id="25602" name="Content Placeholder 2">
            <a:extLst>
              <a:ext uri="{FF2B5EF4-FFF2-40B4-BE49-F238E27FC236}">
                <a16:creationId xmlns:a16="http://schemas.microsoft.com/office/drawing/2014/main" id="{8D341E08-F9C7-6048-9C17-7B267EC5E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r>
              <a:rPr lang="en-US" altLang="en-US"/>
              <a:t>Created using Wix </a:t>
            </a:r>
          </a:p>
          <a:p>
            <a:endParaRPr lang="en-US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BBC8D3-9CF1-2245-BABB-99C1D7CD5E3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34F86AF-BC4D-7B47-8A4A-3F0854101DFF}" type="datetime1">
              <a:rPr lang="en-GB" altLang="en-US" smtClean="0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5604" name="Slide Number Placeholder 4">
            <a:extLst>
              <a:ext uri="{FF2B5EF4-FFF2-40B4-BE49-F238E27FC236}">
                <a16:creationId xmlns:a16="http://schemas.microsoft.com/office/drawing/2014/main" id="{CE948775-0D71-824D-B03E-1050D99F0DD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70E4C31-EA40-0042-8708-FB8DF02FA67B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ject 2">
            <a:extLst>
              <a:ext uri="{FF2B5EF4-FFF2-40B4-BE49-F238E27FC236}">
                <a16:creationId xmlns:a16="http://schemas.microsoft.com/office/drawing/2014/main" id="{69D7C836-6004-B842-9349-09F748D439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3476" y="1862138"/>
            <a:ext cx="7566025" cy="397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6" name="object 3">
            <a:extLst>
              <a:ext uri="{FF2B5EF4-FFF2-40B4-BE49-F238E27FC236}">
                <a16:creationId xmlns:a16="http://schemas.microsoft.com/office/drawing/2014/main" id="{AF3111BA-E2D9-E74E-934C-94C922E3C8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AF7711E1-2BE7-984F-9360-2E77AAD5EB2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75426" y="981076"/>
            <a:ext cx="2779713" cy="701675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4500" spc="-581" dirty="0"/>
              <a:t>BIOGRAPHY</a:t>
            </a:r>
            <a:endParaRPr sz="45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object 2">
            <a:extLst>
              <a:ext uri="{FF2B5EF4-FFF2-40B4-BE49-F238E27FC236}">
                <a16:creationId xmlns:a16="http://schemas.microsoft.com/office/drawing/2014/main" id="{F8E0D1F1-7723-6649-9F0A-9F34E81C71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363" y="1833564"/>
            <a:ext cx="7504112" cy="399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0" name="object 3">
            <a:extLst>
              <a:ext uri="{FF2B5EF4-FFF2-40B4-BE49-F238E27FC236}">
                <a16:creationId xmlns:a16="http://schemas.microsoft.com/office/drawing/2014/main" id="{E4D80EE6-FEB9-FA4F-B284-95BAEF2E99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A165020E-AA01-B149-8634-BFDA1A8F64B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95926" y="1049339"/>
            <a:ext cx="4183063" cy="701675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4500" spc="-652" dirty="0"/>
              <a:t>C</a:t>
            </a:r>
            <a:r>
              <a:rPr sz="4500" spc="-593" dirty="0"/>
              <a:t>O</a:t>
            </a:r>
            <a:r>
              <a:rPr sz="4500" spc="-581" dirty="0"/>
              <a:t>N</a:t>
            </a:r>
            <a:r>
              <a:rPr sz="4500" spc="-1028" dirty="0"/>
              <a:t>T</a:t>
            </a:r>
            <a:r>
              <a:rPr sz="4500" spc="-623" dirty="0"/>
              <a:t>A</a:t>
            </a:r>
            <a:r>
              <a:rPr sz="4500" spc="-570" dirty="0"/>
              <a:t>C</a:t>
            </a:r>
            <a:r>
              <a:rPr sz="4500" spc="-585" dirty="0"/>
              <a:t>T</a:t>
            </a:r>
            <a:r>
              <a:rPr sz="4500" spc="-233" dirty="0"/>
              <a:t> </a:t>
            </a:r>
            <a:r>
              <a:rPr sz="4500" spc="-566" dirty="0"/>
              <a:t>D</a:t>
            </a:r>
            <a:r>
              <a:rPr sz="4500" spc="-574" dirty="0"/>
              <a:t>E</a:t>
            </a:r>
            <a:r>
              <a:rPr sz="4500" spc="-1009" dirty="0"/>
              <a:t>T</a:t>
            </a:r>
            <a:r>
              <a:rPr sz="4500" spc="-578" dirty="0"/>
              <a:t>A</a:t>
            </a:r>
            <a:r>
              <a:rPr sz="4500" spc="-566" dirty="0"/>
              <a:t>I</a:t>
            </a:r>
            <a:r>
              <a:rPr sz="4500" spc="-574" dirty="0"/>
              <a:t>LS</a:t>
            </a:r>
            <a:endParaRPr sz="45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object 2">
            <a:extLst>
              <a:ext uri="{FF2B5EF4-FFF2-40B4-BE49-F238E27FC236}">
                <a16:creationId xmlns:a16="http://schemas.microsoft.com/office/drawing/2014/main" id="{EFCF58F1-D8D4-F742-B639-2377ADE52E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25601"/>
            <a:ext cx="7473950" cy="424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4" name="object 3">
            <a:extLst>
              <a:ext uri="{FF2B5EF4-FFF2-40B4-BE49-F238E27FC236}">
                <a16:creationId xmlns:a16="http://schemas.microsoft.com/office/drawing/2014/main" id="{35229FB2-7AF3-D14D-8F85-BA7B38F7C7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F677AB67-19F3-0C43-862B-217542BA82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75426" y="981076"/>
            <a:ext cx="2663825" cy="701675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4500" spc="-769" dirty="0"/>
              <a:t>SELF</a:t>
            </a:r>
            <a:r>
              <a:rPr sz="4500" spc="-233" dirty="0"/>
              <a:t> </a:t>
            </a:r>
            <a:r>
              <a:rPr sz="4500" spc="-503" dirty="0"/>
              <a:t>INTRO</a:t>
            </a:r>
            <a:endParaRPr sz="45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31C227D3-34B5-B049-814B-7BE77BE03C5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384925" y="1176338"/>
            <a:ext cx="2859088" cy="379412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400" spc="-270" dirty="0"/>
              <a:t>WORKING</a:t>
            </a:r>
            <a:r>
              <a:rPr sz="2400" spc="-116" dirty="0"/>
              <a:t> </a:t>
            </a:r>
            <a:r>
              <a:rPr sz="2400" spc="-375" dirty="0"/>
              <a:t>EXPERIENCE</a:t>
            </a:r>
            <a:endParaRPr sz="2400"/>
          </a:p>
        </p:txBody>
      </p:sp>
      <p:grpSp>
        <p:nvGrpSpPr>
          <p:cNvPr id="29698" name="object 3">
            <a:extLst>
              <a:ext uri="{FF2B5EF4-FFF2-40B4-BE49-F238E27FC236}">
                <a16:creationId xmlns:a16="http://schemas.microsoft.com/office/drawing/2014/main" id="{2C24C94E-9EB5-354A-9300-D01B2B994A28}"/>
              </a:ext>
            </a:extLst>
          </p:cNvPr>
          <p:cNvGrpSpPr>
            <a:grpSpLocks/>
          </p:cNvGrpSpPr>
          <p:nvPr/>
        </p:nvGrpSpPr>
        <p:grpSpPr bwMode="auto">
          <a:xfrm>
            <a:off x="2967039" y="1639889"/>
            <a:ext cx="6257925" cy="3578225"/>
            <a:chOff x="1924050" y="1042669"/>
            <a:chExt cx="8343900" cy="4771390"/>
          </a:xfrm>
        </p:grpSpPr>
        <p:pic>
          <p:nvPicPr>
            <p:cNvPr id="29700" name="object 4">
              <a:extLst>
                <a:ext uri="{FF2B5EF4-FFF2-40B4-BE49-F238E27FC236}">
                  <a16:creationId xmlns:a16="http://schemas.microsoft.com/office/drawing/2014/main" id="{B5004ADC-D917-6046-B427-C81C7A4AF97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4050" y="1042669"/>
              <a:ext cx="8343900" cy="47713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701" name="object 5">
              <a:extLst>
                <a:ext uri="{FF2B5EF4-FFF2-40B4-BE49-F238E27FC236}">
                  <a16:creationId xmlns:a16="http://schemas.microsoft.com/office/drawing/2014/main" id="{6F5AC31B-06A5-114E-8EB9-76E88EAF1A23}"/>
                </a:ext>
              </a:extLst>
            </p:cNvPr>
            <p:cNvSpPr>
              <a:spLocks/>
            </p:cNvSpPr>
            <p:nvPr/>
          </p:nvSpPr>
          <p:spPr bwMode="auto">
            <a:xfrm>
              <a:off x="2272029" y="2743199"/>
              <a:ext cx="3371850" cy="1541780"/>
            </a:xfrm>
            <a:custGeom>
              <a:avLst/>
              <a:gdLst>
                <a:gd name="T0" fmla="*/ 3371850 w 3371850"/>
                <a:gd name="T1" fmla="*/ 0 h 1541779"/>
                <a:gd name="T2" fmla="*/ 0 w 3371850"/>
                <a:gd name="T3" fmla="*/ 0 h 1541779"/>
                <a:gd name="T4" fmla="*/ 0 w 3371850"/>
                <a:gd name="T5" fmla="*/ 1541783 h 1541779"/>
                <a:gd name="T6" fmla="*/ 1685290 w 3371850"/>
                <a:gd name="T7" fmla="*/ 1541783 h 1541779"/>
                <a:gd name="T8" fmla="*/ 3371850 w 3371850"/>
                <a:gd name="T9" fmla="*/ 1541783 h 1541779"/>
                <a:gd name="T10" fmla="*/ 3371850 w 3371850"/>
                <a:gd name="T11" fmla="*/ 0 h 154177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371850" h="1541779">
                  <a:moveTo>
                    <a:pt x="3371850" y="0"/>
                  </a:moveTo>
                  <a:lnTo>
                    <a:pt x="0" y="0"/>
                  </a:lnTo>
                  <a:lnTo>
                    <a:pt x="0" y="1541780"/>
                  </a:lnTo>
                  <a:lnTo>
                    <a:pt x="1685290" y="1541780"/>
                  </a:lnTo>
                  <a:lnTo>
                    <a:pt x="3371850" y="1541780"/>
                  </a:lnTo>
                  <a:lnTo>
                    <a:pt x="3371850" y="0"/>
                  </a:lnTo>
                  <a:close/>
                </a:path>
              </a:pathLst>
            </a:custGeom>
            <a:solidFill>
              <a:srgbClr val="E421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9699" name="object 6">
            <a:extLst>
              <a:ext uri="{FF2B5EF4-FFF2-40B4-BE49-F238E27FC236}">
                <a16:creationId xmlns:a16="http://schemas.microsoft.com/office/drawing/2014/main" id="{83BA2154-A532-6F46-9F20-6ECEA06D0A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27389" y="2914651"/>
            <a:ext cx="2528887" cy="906463"/>
          </a:xfrm>
          <a:prstGeom prst="rect">
            <a:avLst/>
          </a:prstGeom>
          <a:noFill/>
          <a:ln w="12579">
            <a:solidFill>
              <a:srgbClr val="A8183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953" rIns="0" bIns="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ts val="13"/>
              </a:spcBef>
              <a:buNone/>
            </a:pPr>
            <a:endParaRPr lang="en-US" alt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300">
                <a:solidFill>
                  <a:srgbClr val="FFFFFF"/>
                </a:solidFill>
                <a:latin typeface="Arial" panose="020B0604020202020204" pitchFamily="34" charset="0"/>
              </a:rPr>
              <a:t>WORKING EXPERIENCE OR ANY PROJECTS/VOLUNTEER SERVICE</a:t>
            </a:r>
            <a:endParaRPr lang="en-US" altLang="en-US" sz="13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object 2">
            <a:extLst>
              <a:ext uri="{FF2B5EF4-FFF2-40B4-BE49-F238E27FC236}">
                <a16:creationId xmlns:a16="http://schemas.microsoft.com/office/drawing/2014/main" id="{4172BB33-99D5-A24C-9824-05E18C5F0C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2" name="object 3">
            <a:extLst>
              <a:ext uri="{FF2B5EF4-FFF2-40B4-BE49-F238E27FC236}">
                <a16:creationId xmlns:a16="http://schemas.microsoft.com/office/drawing/2014/main" id="{7F5A3B50-57FB-C045-BC5C-9A469978F2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5963" y="2047875"/>
            <a:ext cx="6832600" cy="360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50BFFC36-1F78-144C-83C1-2163545575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49914" y="1328738"/>
            <a:ext cx="4086225" cy="425450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700" spc="-398" dirty="0"/>
              <a:t>PERSONAL</a:t>
            </a:r>
            <a:r>
              <a:rPr sz="2700" spc="-135" dirty="0"/>
              <a:t> </a:t>
            </a:r>
            <a:r>
              <a:rPr sz="2700" spc="-401" dirty="0"/>
              <a:t>CHARACTERISTICS</a:t>
            </a:r>
            <a:endParaRPr sz="27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object 2">
            <a:extLst>
              <a:ext uri="{FF2B5EF4-FFF2-40B4-BE49-F238E27FC236}">
                <a16:creationId xmlns:a16="http://schemas.microsoft.com/office/drawing/2014/main" id="{39C66353-4A8E-6E46-8CD9-C9BF4796A6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051" y="1687514"/>
            <a:ext cx="7281863" cy="425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6" name="object 3">
            <a:extLst>
              <a:ext uri="{FF2B5EF4-FFF2-40B4-BE49-F238E27FC236}">
                <a16:creationId xmlns:a16="http://schemas.microsoft.com/office/drawing/2014/main" id="{38654904-C82C-5C4A-92A0-40E2AA4E22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1883CEEC-A416-7A45-B17D-B44474FEDD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05363" y="1268414"/>
            <a:ext cx="5815012" cy="377825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400" spc="-338" dirty="0"/>
              <a:t>AWARDS</a:t>
            </a:r>
            <a:r>
              <a:rPr sz="2400" spc="-105" dirty="0"/>
              <a:t> </a:t>
            </a:r>
            <a:r>
              <a:rPr sz="2400" dirty="0"/>
              <a:t>&amp;</a:t>
            </a:r>
            <a:r>
              <a:rPr sz="2400" spc="-116" dirty="0"/>
              <a:t> </a:t>
            </a:r>
            <a:r>
              <a:rPr sz="2400" spc="-281" dirty="0"/>
              <a:t>RECOGNITION/BEST</a:t>
            </a:r>
            <a:r>
              <a:rPr sz="2400" spc="-113" dirty="0"/>
              <a:t> </a:t>
            </a:r>
            <a:r>
              <a:rPr sz="2400" spc="-307" dirty="0"/>
              <a:t>ASSIGNMENTS</a:t>
            </a:r>
            <a:endParaRPr sz="24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object 2">
            <a:extLst>
              <a:ext uri="{FF2B5EF4-FFF2-40B4-BE49-F238E27FC236}">
                <a16:creationId xmlns:a16="http://schemas.microsoft.com/office/drawing/2014/main" id="{B570B8EA-EC19-B249-BE88-914FE4B32D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463" y="1708151"/>
            <a:ext cx="7600950" cy="4189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0" name="object 3">
            <a:extLst>
              <a:ext uri="{FF2B5EF4-FFF2-40B4-BE49-F238E27FC236}">
                <a16:creationId xmlns:a16="http://schemas.microsoft.com/office/drawing/2014/main" id="{EE4AFFEE-A104-4548-9198-D3D3F36008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F166FF01-578A-7B45-8E15-2EA90C4234A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35738" y="1155701"/>
            <a:ext cx="2451100" cy="423863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700" spc="-158" dirty="0"/>
              <a:t>General</a:t>
            </a:r>
            <a:r>
              <a:rPr sz="2700" spc="-94" dirty="0"/>
              <a:t> </a:t>
            </a:r>
            <a:r>
              <a:rPr sz="2700" spc="-68" dirty="0"/>
              <a:t>Activities</a:t>
            </a:r>
            <a:endParaRPr sz="27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object 2">
            <a:extLst>
              <a:ext uri="{FF2B5EF4-FFF2-40B4-BE49-F238E27FC236}">
                <a16:creationId xmlns:a16="http://schemas.microsoft.com/office/drawing/2014/main" id="{590D0FC8-2634-914F-A732-2BC674E4B0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5" y="1693864"/>
            <a:ext cx="6915150" cy="4217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794" name="object 3">
            <a:extLst>
              <a:ext uri="{FF2B5EF4-FFF2-40B4-BE49-F238E27FC236}">
                <a16:creationId xmlns:a16="http://schemas.microsoft.com/office/drawing/2014/main" id="{55417AAA-0A23-0749-A698-8056766536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ject 4">
            <a:extLst>
              <a:ext uri="{FF2B5EF4-FFF2-40B4-BE49-F238E27FC236}">
                <a16:creationId xmlns:a16="http://schemas.microsoft.com/office/drawing/2014/main" id="{6DBE3B46-3181-F347-9623-57819811A1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30975" y="1155701"/>
            <a:ext cx="1684338" cy="423863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700" spc="-386" dirty="0"/>
              <a:t>WORKSHOP</a:t>
            </a:r>
            <a:endParaRPr sz="27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object 2">
            <a:extLst>
              <a:ext uri="{FF2B5EF4-FFF2-40B4-BE49-F238E27FC236}">
                <a16:creationId xmlns:a16="http://schemas.microsoft.com/office/drawing/2014/main" id="{7D9CC5D5-8B05-214D-9C20-A3F224FB93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137025"/>
            <a:ext cx="91440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ject 3">
            <a:extLst>
              <a:ext uri="{FF2B5EF4-FFF2-40B4-BE49-F238E27FC236}">
                <a16:creationId xmlns:a16="http://schemas.microsoft.com/office/drawing/2014/main" id="{846E90C1-D2EA-6C4E-96D6-8072832112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46639" y="1220789"/>
            <a:ext cx="5538787" cy="377825"/>
          </a:xfrm>
        </p:spPr>
        <p:txBody>
          <a:bodyPr vert="horz" wrap="square" lIns="0" tIns="9525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75"/>
              </a:spcBef>
              <a:defRPr/>
            </a:pPr>
            <a:r>
              <a:rPr sz="2400" spc="-127" dirty="0"/>
              <a:t>2</a:t>
            </a:r>
            <a:r>
              <a:rPr sz="2400" spc="-124" dirty="0"/>
              <a:t> </a:t>
            </a:r>
            <a:r>
              <a:rPr sz="2400" spc="-79" dirty="0"/>
              <a:t>MIN</a:t>
            </a:r>
            <a:r>
              <a:rPr sz="2400" spc="-120" dirty="0"/>
              <a:t> </a:t>
            </a:r>
            <a:r>
              <a:rPr sz="2400" spc="-270" dirty="0"/>
              <a:t>VIDEO</a:t>
            </a:r>
            <a:r>
              <a:rPr sz="2400" spc="-116" dirty="0"/>
              <a:t> </a:t>
            </a:r>
            <a:r>
              <a:rPr sz="2400" spc="-270" dirty="0"/>
              <a:t>ABOUT</a:t>
            </a:r>
            <a:r>
              <a:rPr sz="2400" spc="-120" dirty="0"/>
              <a:t> </a:t>
            </a:r>
            <a:r>
              <a:rPr sz="2400" spc="-341" dirty="0"/>
              <a:t>YOU</a:t>
            </a:r>
            <a:r>
              <a:rPr sz="2400" spc="-116" dirty="0"/>
              <a:t> </a:t>
            </a:r>
            <a:r>
              <a:rPr sz="2400" spc="-304" dirty="0"/>
              <a:t>LIFE</a:t>
            </a:r>
            <a:r>
              <a:rPr sz="2400" spc="-120" dirty="0"/>
              <a:t> </a:t>
            </a:r>
            <a:r>
              <a:rPr sz="2400" spc="-326" dirty="0"/>
              <a:t>FUTURE</a:t>
            </a:r>
            <a:r>
              <a:rPr sz="2400" spc="-120" dirty="0"/>
              <a:t> </a:t>
            </a:r>
            <a:r>
              <a:rPr sz="2400" spc="-296" dirty="0"/>
              <a:t>PLAN</a:t>
            </a:r>
            <a:endParaRPr sz="2400"/>
          </a:p>
        </p:txBody>
      </p:sp>
      <p:pic>
        <p:nvPicPr>
          <p:cNvPr id="34819" name="object 4">
            <a:extLst>
              <a:ext uri="{FF2B5EF4-FFF2-40B4-BE49-F238E27FC236}">
                <a16:creationId xmlns:a16="http://schemas.microsoft.com/office/drawing/2014/main" id="{17029610-2313-B74E-97FB-EC486D6194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989" y="1639888"/>
            <a:ext cx="7405687" cy="417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0649" y="0"/>
            <a:ext cx="8223330" cy="676290"/>
          </a:xfrm>
        </p:spPr>
        <p:txBody>
          <a:bodyPr>
            <a:noAutofit/>
          </a:bodyPr>
          <a:lstStyle/>
          <a:p>
            <a:r>
              <a:rPr lang="en-GB" sz="4900" b="1" u="sng" dirty="0">
                <a:solidFill>
                  <a:schemeClr val="tx2"/>
                </a:solidFill>
              </a:rPr>
              <a:t>Tips: E-portfolio.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759" y="559263"/>
            <a:ext cx="11796880" cy="5052686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If you are not sure how to create </a:t>
            </a: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an Online e-portfolio or if you are struggling with the task, go to </a:t>
            </a:r>
            <a:r>
              <a:rPr lang="en-GB" sz="2000" b="1" dirty="0">
                <a:ea typeface="Times New Roman" panose="02020603050405020304" pitchFamily="18" charset="0"/>
                <a:cs typeface="Arial" panose="020B0604020202020204" pitchFamily="34" charset="0"/>
              </a:rPr>
              <a:t>YouTube and search </a:t>
            </a: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for: </a:t>
            </a:r>
            <a:r>
              <a:rPr lang="en-GB" sz="2000" b="1" dirty="0">
                <a:ea typeface="Times New Roman" panose="02020603050405020304" pitchFamily="18" charset="0"/>
                <a:cs typeface="Arial" panose="020B0604020202020204" pitchFamily="34" charset="0"/>
              </a:rPr>
              <a:t>How to create an e-portfolio online using </a:t>
            </a:r>
            <a:r>
              <a:rPr lang="en-GB" sz="2000" b="1" dirty="0" err="1">
                <a:ea typeface="Times New Roman" panose="02020603050405020304" pitchFamily="18" charset="0"/>
                <a:cs typeface="Arial" panose="020B0604020202020204" pitchFamily="34" charset="0"/>
              </a:rPr>
              <a:t>wix</a:t>
            </a:r>
            <a:r>
              <a:rPr lang="en-GB" sz="2000" b="1" dirty="0">
                <a:ea typeface="Times New Roman" panose="02020603050405020304" pitchFamily="18" charset="0"/>
                <a:cs typeface="Arial" panose="020B0604020202020204" pitchFamily="34" charset="0"/>
              </a:rPr>
              <a:t> or </a:t>
            </a:r>
            <a:r>
              <a:rPr lang="en-GB" sz="2000" b="1" dirty="0" err="1">
                <a:ea typeface="Times New Roman" panose="02020603050405020304" pitchFamily="18" charset="0"/>
                <a:cs typeface="Arial" panose="020B0604020202020204" pitchFamily="34" charset="0"/>
              </a:rPr>
              <a:t>weebly</a:t>
            </a:r>
            <a:r>
              <a:rPr lang="en-GB" sz="2000" b="1" dirty="0"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 will find </a:t>
            </a:r>
            <a:r>
              <a:rPr lang="en-GB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5 min</a:t>
            </a:r>
            <a:r>
              <a:rPr lang="en-GB" sz="2000" b="1" dirty="0">
                <a:ea typeface="Times New Roman" panose="02020603050405020304" pitchFamily="18" charset="0"/>
                <a:cs typeface="Arial" panose="020B0604020202020204" pitchFamily="34" charset="0"/>
              </a:rPr>
              <a:t>ute tutorials </a:t>
            </a: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to help you complete the e-portfolio with ease.</a:t>
            </a:r>
            <a:endParaRPr lang="en-GB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 can easily include or embed some of the task answers in your e-portfolio. But if you are unable to include any of the task answers directly, you can </a:t>
            </a:r>
            <a:r>
              <a:rPr lang="en-GB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simply include </a:t>
            </a:r>
            <a:r>
              <a:rPr lang="en-GB" sz="2000" b="1" dirty="0">
                <a:ea typeface="Times New Roman" panose="02020603050405020304" pitchFamily="18" charset="0"/>
                <a:cs typeface="Arial" panose="020B0604020202020204" pitchFamily="34" charset="0"/>
              </a:rPr>
              <a:t>an image of the task answer and </a:t>
            </a:r>
            <a:r>
              <a:rPr lang="en-GB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 link to the task answer 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in the portfolio. 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E.g. 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user/marker will be able to view the image and click on the link to view the answer in it’s native cloud application e.g., a link to the </a:t>
            </a:r>
            <a:r>
              <a:rPr lang="en-GB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MindMap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Cogge.it/GitMind.com or an image and a link to the poster in your OneDrive.</a:t>
            </a:r>
            <a:endParaRPr lang="en-GB" sz="2000" dirty="0">
              <a:solidFill>
                <a:schemeClr val="tx2"/>
              </a:solidFill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Whichever technology you choose to create your task answers, ensure the tutors are able to easily view the e-portfolio and all the task answers for marking purposes. Make sure the e-portfolio and task answers are </a:t>
            </a:r>
            <a:r>
              <a:rPr lang="en-GB" sz="2000" b="1" dirty="0">
                <a:ea typeface="Times New Roman" panose="02020603050405020304" pitchFamily="18" charset="0"/>
                <a:cs typeface="Arial" panose="020B0604020202020204" pitchFamily="34" charset="0"/>
              </a:rPr>
              <a:t>NOT</a:t>
            </a:r>
            <a:r>
              <a:rPr lang="en-GB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set to private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+ For now, only include the Assignment task answers. You can include more content and develop it after the module has finished if desired.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solidFill>
                <a:schemeClr val="tx2"/>
              </a:solidFill>
              <a:cs typeface="Arial" panose="020B0604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7951160" y="3124552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7482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itle 1">
            <a:extLst>
              <a:ext uri="{FF2B5EF4-FFF2-40B4-BE49-F238E27FC236}">
                <a16:creationId xmlns:a16="http://schemas.microsoft.com/office/drawing/2014/main" id="{E3677921-412E-BD42-AD5F-62CE5F05F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Class Activity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52690F-C5F4-BD42-ACD4-7CC4B888B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5488" y="2347913"/>
            <a:ext cx="8426450" cy="31559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>
                <a:ea typeface="Times New Roman" panose="02020603050405020304" pitchFamily="18" charset="0"/>
              </a:rPr>
              <a:t>Create an </a:t>
            </a:r>
            <a:r>
              <a:rPr lang="en-GB" sz="2400" b="1" dirty="0">
                <a:ea typeface="Times New Roman" panose="02020603050405020304" pitchFamily="18" charset="0"/>
              </a:rPr>
              <a:t>online e-portfolio.</a:t>
            </a:r>
          </a:p>
          <a:p>
            <a:pPr>
              <a:lnSpc>
                <a:spcPct val="115000"/>
              </a:lnSpc>
              <a:defRPr/>
            </a:pPr>
            <a:r>
              <a:rPr lang="en-GB" sz="2100" dirty="0">
                <a:ea typeface="Times New Roman" panose="02020603050405020304" pitchFamily="18" charset="0"/>
                <a:cs typeface="Arial" panose="020B0604020202020204" pitchFamily="34" charset="0"/>
              </a:rPr>
              <a:t>Choose a platform to create your Online e-portfolio: </a:t>
            </a:r>
          </a:p>
          <a:p>
            <a:pPr lvl="1">
              <a:lnSpc>
                <a:spcPct val="115000"/>
              </a:lnSpc>
              <a:defRPr/>
            </a:pPr>
            <a:r>
              <a:rPr lang="en-GB" sz="1800" dirty="0">
                <a:ea typeface="Times New Roman" panose="02020603050405020304" pitchFamily="18" charset="0"/>
                <a:cs typeface="Arial" panose="020B0604020202020204" pitchFamily="34" charset="0"/>
              </a:rPr>
              <a:t>E.g. a free Online Website builder such as Google Sites, </a:t>
            </a:r>
            <a:r>
              <a:rPr lang="en-GB" sz="1800" dirty="0" err="1">
                <a:ea typeface="Times New Roman" panose="02020603050405020304" pitchFamily="18" charset="0"/>
                <a:cs typeface="Arial" panose="020B0604020202020204" pitchFamily="34" charset="0"/>
              </a:rPr>
              <a:t>Wix</a:t>
            </a:r>
            <a:r>
              <a:rPr lang="en-GB" sz="1800" dirty="0">
                <a:ea typeface="Times New Roman" panose="02020603050405020304" pitchFamily="18" charset="0"/>
                <a:cs typeface="Arial" panose="020B0604020202020204" pitchFamily="34" charset="0"/>
              </a:rPr>
              <a:t>, Weebly, a free e-Portfolio builder, Adobe Spark, or an Office 365 App. such as OneNote.</a:t>
            </a:r>
          </a:p>
          <a:p>
            <a:pPr>
              <a:lnSpc>
                <a:spcPct val="115000"/>
              </a:lnSpc>
              <a:defRPr/>
            </a:pPr>
            <a:r>
              <a:rPr lang="en-GB" sz="2100" dirty="0">
                <a:ea typeface="Times New Roman" panose="02020603050405020304" pitchFamily="18" charset="0"/>
                <a:cs typeface="Arial" panose="020B0604020202020204" pitchFamily="34" charset="0"/>
              </a:rPr>
              <a:t>The e-portfolio should have a welcome/title page.</a:t>
            </a:r>
          </a:p>
          <a:p>
            <a:pPr>
              <a:lnSpc>
                <a:spcPct val="115000"/>
              </a:lnSpc>
              <a:defRPr/>
            </a:pPr>
            <a:r>
              <a:rPr lang="en-GB" sz="2100" dirty="0">
                <a:ea typeface="Times New Roman" panose="02020603050405020304" pitchFamily="18" charset="0"/>
                <a:cs typeface="Arial" panose="020B0604020202020204" pitchFamily="34" charset="0"/>
              </a:rPr>
              <a:t>And navigation links to allow easy navigation to each task answer.</a:t>
            </a:r>
            <a:endParaRPr lang="en-GB" sz="2100" dirty="0">
              <a:solidFill>
                <a:schemeClr val="tx2"/>
              </a:solidFill>
            </a:endParaRPr>
          </a:p>
          <a:p>
            <a:pPr marL="0" indent="0">
              <a:buNone/>
              <a:defRPr/>
            </a:pPr>
            <a:endParaRPr lang="en-GB" sz="2400" dirty="0"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80488-30A2-AE4A-ADBD-6359735B9C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6788" y="1287384"/>
            <a:ext cx="10363200" cy="1470025"/>
          </a:xfrm>
        </p:spPr>
        <p:txBody>
          <a:bodyPr/>
          <a:lstStyle/>
          <a:p>
            <a:r>
              <a:rPr lang="en-US" dirty="0"/>
              <a:t>Mind mapping: </a:t>
            </a:r>
            <a:br>
              <a:rPr lang="en-US" dirty="0"/>
            </a:br>
            <a:r>
              <a:rPr lang="en-US" dirty="0"/>
              <a:t>A technique for Creative Solution</a:t>
            </a:r>
          </a:p>
        </p:txBody>
      </p:sp>
    </p:spTree>
    <p:extLst>
      <p:ext uri="{BB962C8B-B14F-4D97-AF65-F5344CB8AC3E}">
        <p14:creationId xmlns:p14="http://schemas.microsoft.com/office/powerpoint/2010/main" val="23002797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93B325-30CB-4F4D-A107-5E5BDC61D15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16386" name="Slide Number Placeholder 5">
            <a:extLst>
              <a:ext uri="{FF2B5EF4-FFF2-40B4-BE49-F238E27FC236}">
                <a16:creationId xmlns:a16="http://schemas.microsoft.com/office/drawing/2014/main" id="{943A51A0-5F20-6443-8A44-36D731B5A2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F7AFCDC-C64B-2A47-ACA3-E4C3E6970B2A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BF680D30-E706-0146-8EAE-7AF8D86DFA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8" y="395289"/>
            <a:ext cx="7129462" cy="5857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Creative Solutions?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0E8D4A6-58F3-7648-9475-C1197B4E9218}"/>
              </a:ext>
            </a:extLst>
          </p:cNvPr>
          <p:cNvSpPr/>
          <p:nvPr/>
        </p:nvSpPr>
        <p:spPr>
          <a:xfrm>
            <a:off x="2063750" y="981075"/>
            <a:ext cx="8147050" cy="48323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The solution to a problem is creative when it is unusual and useful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Creative solution is a way of using your creativity to develop new ideas and solutions to problems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Creating solution is the process is based on separating divergent/different and convergent thinking styles, so you can focus your mind on creating at the first stage, and then evaluating at the second stage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A solution to a problem is creative if it involves concepts not present in statement of the problem and the general knowledge surrounding it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CA9644-6330-0F4A-BC32-34900F8632C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17410" name="Slide Number Placeholder 5">
            <a:extLst>
              <a:ext uri="{FF2B5EF4-FFF2-40B4-BE49-F238E27FC236}">
                <a16:creationId xmlns:a16="http://schemas.microsoft.com/office/drawing/2014/main" id="{1AA71932-2785-0C44-A08A-D82B7E7B1D2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BCBAE93-2656-D943-AD97-8619AFBBDCB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391DE112-6450-1E48-8E29-B9559D29D4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8" y="395289"/>
            <a:ext cx="7129462" cy="5857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Class Activity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CD85AA8-0E27-D04F-8490-1A9B7EACDF86}"/>
              </a:ext>
            </a:extLst>
          </p:cNvPr>
          <p:cNvSpPr/>
          <p:nvPr/>
        </p:nvSpPr>
        <p:spPr>
          <a:xfrm>
            <a:off x="2063750" y="1182689"/>
            <a:ext cx="8147050" cy="38164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From the previous slide, you have got ideas about creative solution.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Write your own understanding of creative thinking in no more than 5 sentences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Your answer should include the core concept of creative solution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Share your answer with other students in your class by using </a:t>
            </a:r>
            <a:r>
              <a:rPr lang="en-GB" sz="2200" dirty="0" err="1">
                <a:latin typeface="+mn-lt"/>
              </a:rPr>
              <a:t>moodle</a:t>
            </a:r>
            <a:r>
              <a:rPr lang="en-GB" sz="2200" dirty="0">
                <a:latin typeface="+mn-lt"/>
              </a:rPr>
              <a:t> discussion forum heading “</a:t>
            </a:r>
            <a:r>
              <a:rPr lang="en-GB" sz="2200" b="1" dirty="0">
                <a:latin typeface="+mn-lt"/>
              </a:rPr>
              <a:t>Creative Solution”</a:t>
            </a:r>
            <a:endParaRPr lang="en-GB" sz="2200" dirty="0">
              <a:latin typeface="+mn-lt"/>
            </a:endParaRPr>
          </a:p>
          <a:p>
            <a:pPr algn="just">
              <a:defRPr/>
            </a:pPr>
            <a:endParaRPr lang="en-GB" sz="2200" dirty="0">
              <a:latin typeface="+mn-lt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D36EDF-0B2D-1F46-88D1-0657BFD1672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18434" name="Slide Number Placeholder 5">
            <a:extLst>
              <a:ext uri="{FF2B5EF4-FFF2-40B4-BE49-F238E27FC236}">
                <a16:creationId xmlns:a16="http://schemas.microsoft.com/office/drawing/2014/main" id="{7654C539-FE3C-7B4F-9ADB-D2D2F7A437C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A6A3E1B-7137-C740-9424-3473123AF887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E6D2BA1B-9A75-0F47-A2C2-E501E8DE27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8" y="395289"/>
            <a:ext cx="7129462" cy="5857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Creative Solution Tool Cards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BB01473-F662-984A-A4C5-67AC108F3D52}"/>
              </a:ext>
            </a:extLst>
          </p:cNvPr>
          <p:cNvSpPr/>
          <p:nvPr/>
        </p:nvSpPr>
        <p:spPr>
          <a:xfrm>
            <a:off x="2063750" y="1228725"/>
            <a:ext cx="8147050" cy="40934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Creative solution tool cards consist of a set of cards (about 54 cards), which contain a range of ideas and exercises focusing on problem solving and offering inspiration for collaboration and creative thinking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Using creative cards can help us to manage and facilitate innovative problem-solving sessions when working with groups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Creative solution tools/design tools are ways to systematise approaches so that design teams can look at briefs or problems from a range of new, solution-focused perspective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atin typeface="+mn-lt"/>
              </a:rPr>
              <a:t>Design tools are used to experimentally and playfully explore process from a range of directions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5C15DB-DD49-384D-BB2B-0382678BE63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19458" name="Slide Number Placeholder 5">
            <a:extLst>
              <a:ext uri="{FF2B5EF4-FFF2-40B4-BE49-F238E27FC236}">
                <a16:creationId xmlns:a16="http://schemas.microsoft.com/office/drawing/2014/main" id="{DCF0396F-692C-9E4C-ACD0-6EE421A728C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0C64ADC-8DDD-0648-8DE7-1CCF919606A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9F9CED2C-1B9A-C241-82F1-D130A758F2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8" y="395289"/>
            <a:ext cx="7129462" cy="5857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Creative Solution Tool Card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2C15D08-3EBE-BF4F-8CA0-1DA58E5CD357}"/>
              </a:ext>
            </a:extLst>
          </p:cNvPr>
          <p:cNvSpPr/>
          <p:nvPr/>
        </p:nvSpPr>
        <p:spPr>
          <a:xfrm>
            <a:off x="2063750" y="1341439"/>
            <a:ext cx="4032250" cy="347787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Here is an example of creative solution tool card, where you will notice that the 10 point tool draws out general points that could help someone to find a creative solution or could also be important for anyone looking for new ideas or directions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</p:txBody>
      </p:sp>
      <p:pic>
        <p:nvPicPr>
          <p:cNvPr id="19461" name="Picture 1">
            <a:extLst>
              <a:ext uri="{FF2B5EF4-FFF2-40B4-BE49-F238E27FC236}">
                <a16:creationId xmlns:a16="http://schemas.microsoft.com/office/drawing/2014/main" id="{6F530F13-1E4D-3449-942C-33EF331857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4914" y="1341438"/>
            <a:ext cx="3698875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189D50-19C4-3C4D-9880-2172A1C1140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0482" name="Slide Number Placeholder 5">
            <a:extLst>
              <a:ext uri="{FF2B5EF4-FFF2-40B4-BE49-F238E27FC236}">
                <a16:creationId xmlns:a16="http://schemas.microsoft.com/office/drawing/2014/main" id="{D4BDB8A3-7A78-2947-921F-E3F5F7FDA28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3C131B4-21BF-A343-89C1-A49CC9C692C6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6298415E-7F28-E74A-948E-FDFD7F8D49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8" y="395289"/>
            <a:ext cx="7345362" cy="5847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Phases of Creative Solution Tool Cards</a:t>
            </a:r>
          </a:p>
        </p:txBody>
      </p:sp>
      <p:pic>
        <p:nvPicPr>
          <p:cNvPr id="20484" name="Picture 1">
            <a:extLst>
              <a:ext uri="{FF2B5EF4-FFF2-40B4-BE49-F238E27FC236}">
                <a16:creationId xmlns:a16="http://schemas.microsoft.com/office/drawing/2014/main" id="{D97290B1-BCB6-B248-AE98-117EEE11BC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339" y="1390650"/>
            <a:ext cx="3457575" cy="4076700"/>
          </a:xfrm>
          <a:prstGeom prst="rect">
            <a:avLst/>
          </a:prstGeom>
          <a:noFill/>
          <a:ln w="9525">
            <a:solidFill>
              <a:schemeClr val="tx1">
                <a:alpha val="98822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3EB4A6F-D802-A34F-B3F1-723B05FD5AE0}"/>
              </a:ext>
            </a:extLst>
          </p:cNvPr>
          <p:cNvSpPr txBox="1"/>
          <p:nvPr/>
        </p:nvSpPr>
        <p:spPr>
          <a:xfrm>
            <a:off x="6527801" y="4292600"/>
            <a:ext cx="143986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0538840-9726-DE4A-9800-D3F680096A9E}"/>
              </a:ext>
            </a:extLst>
          </p:cNvPr>
          <p:cNvSpPr/>
          <p:nvPr/>
        </p:nvSpPr>
        <p:spPr>
          <a:xfrm>
            <a:off x="1884364" y="1616076"/>
            <a:ext cx="4211637" cy="34766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There are 6 phases of the creative solution tool cards: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  <a:p>
            <a:pPr marL="342900" indent="-342900" algn="just">
              <a:buFontTx/>
              <a:buChar char="-"/>
              <a:defRPr/>
            </a:pPr>
            <a:r>
              <a:rPr lang="en-GB" sz="2200" dirty="0">
                <a:latin typeface="+mn-lt"/>
              </a:rPr>
              <a:t>Ice breakers and ideas for ideas’ sake</a:t>
            </a:r>
          </a:p>
          <a:p>
            <a:pPr marL="342900" indent="-342900" algn="just">
              <a:buFontTx/>
              <a:buChar char="-"/>
              <a:defRPr/>
            </a:pPr>
            <a:r>
              <a:rPr lang="en-GB" sz="2200" dirty="0">
                <a:latin typeface="+mn-lt"/>
              </a:rPr>
              <a:t>Mapping and identification</a:t>
            </a:r>
          </a:p>
          <a:p>
            <a:pPr marL="342900" indent="-342900" algn="just">
              <a:buFontTx/>
              <a:buChar char="-"/>
              <a:defRPr/>
            </a:pPr>
            <a:r>
              <a:rPr lang="en-GB" sz="2200" dirty="0">
                <a:latin typeface="+mn-lt"/>
              </a:rPr>
              <a:t>The road to the problem</a:t>
            </a:r>
          </a:p>
          <a:p>
            <a:pPr marL="342900" indent="-342900" algn="just">
              <a:buFontTx/>
              <a:buChar char="-"/>
              <a:defRPr/>
            </a:pPr>
            <a:r>
              <a:rPr lang="en-GB" sz="2200" dirty="0">
                <a:latin typeface="+mn-lt"/>
              </a:rPr>
              <a:t>Twist and turn</a:t>
            </a:r>
          </a:p>
          <a:p>
            <a:pPr marL="342900" indent="-342900" algn="just">
              <a:buFontTx/>
              <a:buChar char="-"/>
              <a:defRPr/>
            </a:pPr>
            <a:r>
              <a:rPr lang="en-GB" sz="2200" dirty="0">
                <a:latin typeface="+mn-lt"/>
              </a:rPr>
              <a:t>Sorting and prioritising</a:t>
            </a:r>
          </a:p>
          <a:p>
            <a:pPr marL="342900" indent="-342900" algn="just">
              <a:buFontTx/>
              <a:buChar char="-"/>
              <a:defRPr/>
            </a:pPr>
            <a:r>
              <a:rPr lang="en-GB" sz="2200" dirty="0">
                <a:latin typeface="+mn-lt"/>
              </a:rPr>
              <a:t>Focus and solutions 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57E9E7-4D25-0F45-8152-2B7E57E87DC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1EDBFAB0-7A95-5642-84F0-6CCE999F565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693FFAB-09C8-2244-A6EF-E3369E14D2D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DE8EBF66-D50C-F545-8A60-97023F01A1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8" y="412750"/>
            <a:ext cx="7416800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Creative Solution Working Model</a:t>
            </a:r>
          </a:p>
        </p:txBody>
      </p:sp>
      <p:pic>
        <p:nvPicPr>
          <p:cNvPr id="21508" name="Picture 1">
            <a:extLst>
              <a:ext uri="{FF2B5EF4-FFF2-40B4-BE49-F238E27FC236}">
                <a16:creationId xmlns:a16="http://schemas.microsoft.com/office/drawing/2014/main" id="{175E51E1-43D0-5344-B293-3B08E14624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014" y="996951"/>
            <a:ext cx="7127875" cy="466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5485CF-1312-3741-BF14-03FDCE0B1D8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2530" name="Slide Number Placeholder 5">
            <a:extLst>
              <a:ext uri="{FF2B5EF4-FFF2-40B4-BE49-F238E27FC236}">
                <a16:creationId xmlns:a16="http://schemas.microsoft.com/office/drawing/2014/main" id="{572139C1-8B47-3C4A-A283-AFDFF154457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F35B2CE-C3BD-984D-A030-FEA1AFEB94A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9DC523CE-7A62-654B-B75D-3AE1EEF04C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8" y="395289"/>
            <a:ext cx="7129462" cy="5857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Creative Solution Techniques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348DEFF-B4FC-FB4D-9C78-280917003532}"/>
              </a:ext>
            </a:extLst>
          </p:cNvPr>
          <p:cNvSpPr/>
          <p:nvPr/>
        </p:nvSpPr>
        <p:spPr>
          <a:xfrm>
            <a:off x="2063750" y="1052514"/>
            <a:ext cx="8147050" cy="47085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+mn-lt"/>
              </a:rPr>
              <a:t>Mind Mapping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+mn-lt"/>
              </a:rPr>
              <a:t>The Checklist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+mn-lt"/>
              </a:rPr>
              <a:t>Six Thinking Hats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+mn-lt"/>
              </a:rPr>
              <a:t>Lateral Thinking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+mn-lt"/>
              </a:rPr>
              <a:t>Random Word Generation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+mn-lt"/>
              </a:rPr>
              <a:t>Picture Associations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+mn-lt"/>
              </a:rPr>
              <a:t>Change Perspective </a:t>
            </a: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endParaRPr lang="en-US" sz="2000" dirty="0">
              <a:latin typeface="+mn-lt"/>
            </a:endParaRPr>
          </a:p>
          <a:p>
            <a:pPr marL="1257300" lvl="2" indent="-342900" algn="just"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+mn-lt"/>
              </a:rPr>
              <a:t>Get Up and Go Out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4383CE-0C4D-934C-A26D-BE2B138650D3}"/>
              </a:ext>
            </a:extLst>
          </p:cNvPr>
          <p:cNvSpPr txBox="1"/>
          <p:nvPr/>
        </p:nvSpPr>
        <p:spPr>
          <a:xfrm>
            <a:off x="7496175" y="5229225"/>
            <a:ext cx="273685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b="1" dirty="0">
                <a:latin typeface="+mn-lt"/>
              </a:rPr>
              <a:t>Source: </a:t>
            </a:r>
            <a:r>
              <a:rPr lang="en-US" dirty="0">
                <a:latin typeface="+mn-lt"/>
              </a:rPr>
              <a:t>Gardiner (2013)</a:t>
            </a:r>
            <a:endParaRPr lang="en-US" b="1" dirty="0">
              <a:latin typeface="+mn-lt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>
            <a:extLst>
              <a:ext uri="{FF2B5EF4-FFF2-40B4-BE49-F238E27FC236}">
                <a16:creationId xmlns:a16="http://schemas.microsoft.com/office/drawing/2014/main" id="{E9E25E9F-FB0D-AD47-9FE3-C67CE250E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What is Mind Mapping</a:t>
            </a:r>
          </a:p>
        </p:txBody>
      </p:sp>
      <p:sp>
        <p:nvSpPr>
          <p:cNvPr id="23554" name="Content Placeholder 2">
            <a:extLst>
              <a:ext uri="{FF2B5EF4-FFF2-40B4-BE49-F238E27FC236}">
                <a16:creationId xmlns:a16="http://schemas.microsoft.com/office/drawing/2014/main" id="{05C98D41-51D0-A94E-BF59-6785C75A5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r>
              <a:rPr lang="en-GB" altLang="en-US" sz="2000">
                <a:solidFill>
                  <a:srgbClr val="212529"/>
                </a:solidFill>
                <a:latin typeface="Segoe UI" panose="020B0502040204020203" pitchFamily="34" charset="0"/>
              </a:rPr>
              <a:t>A Mind Map is an easy way to brainstorm thoughts organically without worrying about order and structure. It allows you to visually structure your ideas to help with analysis and recall.</a:t>
            </a:r>
          </a:p>
          <a:p>
            <a:endParaRPr lang="en-GB" altLang="en-US" sz="2000">
              <a:solidFill>
                <a:srgbClr val="212529"/>
              </a:solidFill>
              <a:latin typeface="Segoe UI" panose="020B0502040204020203" pitchFamily="34" charset="0"/>
            </a:endParaRPr>
          </a:p>
          <a:p>
            <a:r>
              <a:rPr lang="en-GB" altLang="en-US" sz="2000">
                <a:solidFill>
                  <a:srgbClr val="212529"/>
                </a:solidFill>
                <a:latin typeface="Segoe UI" panose="020B0502040204020203" pitchFamily="34" charset="0"/>
              </a:rPr>
              <a:t>A Mind Map is a diagram for representing tasks, words, concepts, or items linked to and arranged around a central concept or subject using a non-linear graphical layout that allows the user to build an intuitive framework around a central concept. A Mind Map can turn a long list of monotonous information into a colourful, memorable and highly organized diagram that works in line with your brain's natural way of doing things.</a:t>
            </a:r>
          </a:p>
          <a:p>
            <a:endParaRPr lang="en-US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FE100F-0EB6-7F40-B7D0-8510C33038E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3CA79F-2CA9-E540-A467-79743C47FCCB}" type="datetime1">
              <a:rPr lang="en-GB" altLang="en-US" smtClean="0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3556" name="Slide Number Placeholder 4">
            <a:extLst>
              <a:ext uri="{FF2B5EF4-FFF2-40B4-BE49-F238E27FC236}">
                <a16:creationId xmlns:a16="http://schemas.microsoft.com/office/drawing/2014/main" id="{0F744D2D-9B63-CE46-A306-9C115AB28D2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0D138A5-8B6A-D246-9B22-00A2FAA782D4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>
            <a:extLst>
              <a:ext uri="{FF2B5EF4-FFF2-40B4-BE49-F238E27FC236}">
                <a16:creationId xmlns:a16="http://schemas.microsoft.com/office/drawing/2014/main" id="{3B2981F3-8286-804F-8598-CFB9B6236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3925" y="333375"/>
            <a:ext cx="8229600" cy="1143000"/>
          </a:xfrm>
        </p:spPr>
        <p:txBody>
          <a:bodyPr/>
          <a:lstStyle/>
          <a:p>
            <a:r>
              <a:rPr lang="en-GB" altLang="en-US" sz="3600" b="1">
                <a:latin typeface="Google Sans"/>
              </a:rPr>
              <a:t>The 5 best mind mapping tools in 2022</a:t>
            </a:r>
            <a:br>
              <a:rPr lang="en-GB" altLang="en-US">
                <a:latin typeface="Google Sans"/>
              </a:rPr>
            </a:br>
            <a:endParaRPr lang="en-US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D556C-331E-2A4E-AD3A-513B118409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800" dirty="0">
                <a:latin typeface="arial" panose="020B0604020202020204" pitchFamily="34" charset="0"/>
              </a:rPr>
              <a:t>Coggle for mind map beginners and occasional use.</a:t>
            </a:r>
          </a:p>
          <a:p>
            <a:pPr>
              <a:defRPr/>
            </a:pPr>
            <a:r>
              <a:rPr lang="en-GB" sz="2800" dirty="0" err="1">
                <a:highlight>
                  <a:srgbClr val="FFFF00"/>
                </a:highlight>
                <a:latin typeface="arial" panose="020B0604020202020204" pitchFamily="34" charset="0"/>
              </a:rPr>
              <a:t>MindMeister</a:t>
            </a:r>
            <a:r>
              <a:rPr lang="en-GB" sz="2800" dirty="0">
                <a:latin typeface="arial" panose="020B0604020202020204" pitchFamily="34" charset="0"/>
              </a:rPr>
              <a:t> for collaborating on a mind map with a team.</a:t>
            </a:r>
          </a:p>
          <a:p>
            <a:pPr>
              <a:defRPr/>
            </a:pPr>
            <a:r>
              <a:rPr lang="en-GB" sz="2800" dirty="0" err="1">
                <a:latin typeface="arial" panose="020B0604020202020204" pitchFamily="34" charset="0"/>
              </a:rPr>
              <a:t>Ayoa</a:t>
            </a:r>
            <a:r>
              <a:rPr lang="en-GB" sz="2800" dirty="0">
                <a:latin typeface="arial" panose="020B0604020202020204" pitchFamily="34" charset="0"/>
              </a:rPr>
              <a:t> for a modern approach to mind mapping.</a:t>
            </a:r>
          </a:p>
          <a:p>
            <a:pPr>
              <a:defRPr/>
            </a:pPr>
            <a:r>
              <a:rPr lang="en-GB" sz="2800" dirty="0" err="1">
                <a:latin typeface="arial" panose="020B0604020202020204" pitchFamily="34" charset="0"/>
              </a:rPr>
              <a:t>MindNode</a:t>
            </a:r>
            <a:r>
              <a:rPr lang="en-GB" sz="2800" dirty="0">
                <a:latin typeface="arial" panose="020B0604020202020204" pitchFamily="34" charset="0"/>
              </a:rPr>
              <a:t> for Apple users.</a:t>
            </a:r>
          </a:p>
          <a:p>
            <a:pPr>
              <a:defRPr/>
            </a:pPr>
            <a:r>
              <a:rPr lang="en-GB" sz="2800" dirty="0" err="1">
                <a:latin typeface="arial" panose="020B0604020202020204" pitchFamily="34" charset="0"/>
              </a:rPr>
              <a:t>XMind</a:t>
            </a:r>
            <a:r>
              <a:rPr lang="en-GB" sz="2800" dirty="0">
                <a:latin typeface="arial" panose="020B0604020202020204" pitchFamily="34" charset="0"/>
              </a:rPr>
              <a:t> 2022 for personal brainstorming.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9FBA9-9C65-384A-8E36-612AABD89E2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3CA79F-2CA9-E540-A467-79743C47FCCB}" type="datetime1">
              <a:rPr lang="en-GB" altLang="en-US" smtClean="0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4580" name="Slide Number Placeholder 4">
            <a:extLst>
              <a:ext uri="{FF2B5EF4-FFF2-40B4-BE49-F238E27FC236}">
                <a16:creationId xmlns:a16="http://schemas.microsoft.com/office/drawing/2014/main" id="{238EF109-5C13-7842-88C9-1EE1A539501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17371F4-4A41-8645-9D27-1EDD5715370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>
            <a:extLst>
              <a:ext uri="{FF2B5EF4-FFF2-40B4-BE49-F238E27FC236}">
                <a16:creationId xmlns:a16="http://schemas.microsoft.com/office/drawing/2014/main" id="{621888AD-9678-6947-BAC6-20A10F039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An example Mind Map</a:t>
            </a:r>
          </a:p>
        </p:txBody>
      </p:sp>
      <p:pic>
        <p:nvPicPr>
          <p:cNvPr id="25602" name="Content Placeholder 6">
            <a:extLst>
              <a:ext uri="{FF2B5EF4-FFF2-40B4-BE49-F238E27FC236}">
                <a16:creationId xmlns:a16="http://schemas.microsoft.com/office/drawing/2014/main" id="{FD594607-0204-C14C-86DA-D1ADF27DED5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46376" y="1190626"/>
            <a:ext cx="6589713" cy="4657725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FF8F99-0E23-6A4F-A75E-07C229C131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3CA79F-2CA9-E540-A467-79743C47FCCB}" type="datetime1">
              <a:rPr lang="en-GB" altLang="en-US" smtClean="0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5604" name="Slide Number Placeholder 4">
            <a:extLst>
              <a:ext uri="{FF2B5EF4-FFF2-40B4-BE49-F238E27FC236}">
                <a16:creationId xmlns:a16="http://schemas.microsoft.com/office/drawing/2014/main" id="{27B6E40D-03E9-D745-A0FA-B33AFCE9376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C040698-5272-CC4E-89A4-974CD66056EA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>
            <a:extLst>
              <a:ext uri="{FF2B5EF4-FFF2-40B4-BE49-F238E27FC236}">
                <a16:creationId xmlns:a16="http://schemas.microsoft.com/office/drawing/2014/main" id="{4C1D922C-D4BD-574C-B224-7607A50CB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AA630-A6E9-2142-89A9-A4FAEA65B4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Use </a:t>
            </a:r>
            <a:r>
              <a:rPr lang="en-GB" dirty="0" err="1">
                <a:highlight>
                  <a:srgbClr val="FFFF00"/>
                </a:highlight>
                <a:latin typeface="arial" panose="020B0604020202020204" pitchFamily="34" charset="0"/>
              </a:rPr>
              <a:t>MindMeister</a:t>
            </a:r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</a:rPr>
              <a:t>/</a:t>
            </a:r>
            <a:r>
              <a:rPr lang="en-GB" dirty="0" err="1">
                <a:highlight>
                  <a:srgbClr val="FFFF00"/>
                </a:highlight>
                <a:latin typeface="arial" panose="020B0604020202020204" pitchFamily="34" charset="0"/>
              </a:rPr>
              <a:t>Anyother</a:t>
            </a:r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</a:rPr>
              <a:t> tool to create the mind map of your given task in Assessment 1.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630131-5ED1-0F4F-A7D6-F6F8935B520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3CA79F-2CA9-E540-A467-79743C47FCCB}" type="datetime1">
              <a:rPr lang="en-GB" altLang="en-US" smtClean="0"/>
              <a:pPr>
                <a:defRPr/>
              </a:pPr>
              <a:t>18/10/2022</a:t>
            </a:fld>
            <a:endParaRPr lang="en-GB" altLang="en-US"/>
          </a:p>
        </p:txBody>
      </p:sp>
      <p:sp>
        <p:nvSpPr>
          <p:cNvPr id="26628" name="Slide Number Placeholder 4">
            <a:extLst>
              <a:ext uri="{FF2B5EF4-FFF2-40B4-BE49-F238E27FC236}">
                <a16:creationId xmlns:a16="http://schemas.microsoft.com/office/drawing/2014/main" id="{1800CEB8-93FC-8849-A85F-C6898EDC8E7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9959BF8-FEA2-9D40-A80D-DA2615C7829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824" y="255741"/>
            <a:ext cx="6238513" cy="146177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5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Task 1 of Assignment 1</a:t>
            </a:r>
          </a:p>
        </p:txBody>
      </p:sp>
      <p:pic>
        <p:nvPicPr>
          <p:cNvPr id="6" name="Graphic 6" descr="Head with gears outline">
            <a:extLst>
              <a:ext uri="{FF2B5EF4-FFF2-40B4-BE49-F238E27FC236}">
                <a16:creationId xmlns:a16="http://schemas.microsoft.com/office/drawing/2014/main" id="{0A35B71F-34FC-4044-B56D-B2E87620680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0520" b="10520"/>
          <a:stretch/>
        </p:blipFill>
        <p:spPr>
          <a:xfrm>
            <a:off x="6639455" y="1134181"/>
            <a:ext cx="6172200" cy="487362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6824" y="1592513"/>
            <a:ext cx="7249556" cy="4659604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457200" lvl="0" indent="-228600">
              <a:spcBef>
                <a:spcPts val="600"/>
              </a:spcBef>
              <a:spcAft>
                <a:spcPts val="0"/>
              </a:spcAft>
              <a:buSzPts val="1200"/>
              <a:buFont typeface="Arial" panose="020B0604020202020204" pitchFamily="34" charset="0"/>
              <a:buChar char="•"/>
            </a:pPr>
            <a:r>
              <a:rPr lang="en-US" sz="2800" b="1" dirty="0"/>
              <a:t>Create a mind map </a:t>
            </a:r>
            <a:r>
              <a:rPr lang="en-US" sz="2800" dirty="0"/>
              <a:t>that refers to some of the concepts &amp; activity answers from Topic 1 of Unit 1 on Moodle.</a:t>
            </a:r>
          </a:p>
          <a:p>
            <a:pPr marL="800100" lvl="1" indent="-228600">
              <a:spcBef>
                <a:spcPts val="600"/>
              </a:spcBef>
              <a:buSzPts val="1200"/>
              <a:buFont typeface="Arial" panose="020B0604020202020204" pitchFamily="34" charset="0"/>
              <a:buChar char="•"/>
            </a:pPr>
            <a:r>
              <a:rPr lang="en-US" sz="2800" dirty="0"/>
              <a:t>Your mind map should be </a:t>
            </a:r>
            <a:r>
              <a:rPr lang="en-US" sz="2800" b="1" dirty="0"/>
              <a:t>no more than 250 words </a:t>
            </a:r>
            <a:r>
              <a:rPr lang="en-US" sz="2800" dirty="0"/>
              <a:t>and produced using freely available Online Mapping technology of your choice e.g. </a:t>
            </a:r>
            <a:r>
              <a:rPr lang="en-US" sz="2800" i="0" dirty="0">
                <a:effectLst/>
              </a:rPr>
              <a:t>Coggle.it,</a:t>
            </a:r>
            <a:r>
              <a:rPr lang="en-US" sz="2800" dirty="0"/>
              <a:t> </a:t>
            </a:r>
            <a:r>
              <a:rPr lang="en-US" sz="2800" i="0" dirty="0">
                <a:effectLst/>
              </a:rPr>
              <a:t>GitMind.com, Ayoa.com, </a:t>
            </a:r>
            <a:r>
              <a:rPr lang="en-US" sz="2800" dirty="0"/>
              <a:t>or an Office 365 Application.</a:t>
            </a:r>
          </a:p>
          <a:p>
            <a:pPr marL="342900" lvl="0" indent="-228600">
              <a:spcBef>
                <a:spcPts val="600"/>
              </a:spcBef>
              <a:spcAft>
                <a:spcPts val="0"/>
              </a:spcAft>
              <a:buSzPts val="1200"/>
              <a:buFont typeface="Arial" panose="020B0604020202020204" pitchFamily="34" charset="0"/>
              <a:buChar char="•"/>
            </a:pPr>
            <a:r>
              <a:rPr lang="en-US" sz="2800" dirty="0"/>
              <a:t>The mind map should include citations and a reference list node (using the IEEE referencing standard).</a:t>
            </a: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1ADADED2-6D42-4FE7-8782-FDCAD254E4E5}"/>
              </a:ext>
            </a:extLst>
          </p:cNvPr>
          <p:cNvSpPr/>
          <p:nvPr/>
        </p:nvSpPr>
        <p:spPr>
          <a:xfrm rot="7949683">
            <a:off x="7824778" y="2990738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3312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58269-FB0B-8A4A-9AB1-F8B67264CF3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Ideation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83788654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9715163" cy="1454051"/>
          </a:xfrm>
        </p:spPr>
        <p:txBody>
          <a:bodyPr>
            <a:noAutofit/>
          </a:bodyPr>
          <a:lstStyle/>
          <a:p>
            <a:r>
              <a:rPr lang="en-GB" sz="5400" b="1" u="sng" dirty="0"/>
              <a:t>Assignment 1: Task 2.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100" y="1496057"/>
            <a:ext cx="10675331" cy="3865886"/>
          </a:xfrm>
        </p:spPr>
        <p:txBody>
          <a:bodyPr anchor="t">
            <a:noAutofit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200"/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Task 2: Ideation (250 words).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Clearly state, describe, and illustrate your project idea. 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how you intend to use this opportunity to develop new Computing skills.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Consider and state how your project/new skills could have a positive impact on and contribute to society.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answers to </a:t>
            </a:r>
            <a:r>
              <a:rPr lang="en-GB" sz="2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ii and iii above should be no more than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250 words for all.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Include several citations and a reference list.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739931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569" y="287137"/>
            <a:ext cx="10515600" cy="597552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Citations for Task 2</a:t>
            </a:r>
            <a:r>
              <a:rPr lang="en-GB" b="1" u="sng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437" y="1151100"/>
            <a:ext cx="10189863" cy="4096340"/>
          </a:xfrm>
        </p:spPr>
        <p:txBody>
          <a:bodyPr>
            <a:normAutofit/>
          </a:bodyPr>
          <a:lstStyle/>
          <a:p>
            <a:r>
              <a:rPr lang="en-GB" sz="2600" dirty="0"/>
              <a:t>Research citations could be included in question iii/3 of task 2. You could include some citations, quotes or stats related to how your project area can benefit society.</a:t>
            </a:r>
          </a:p>
          <a:p>
            <a:r>
              <a:rPr lang="en-GB" sz="2600" dirty="0"/>
              <a:t>To support the positive impact your project and skill development could have on society. E.g. research and cite support on how a website or e-commerce App can benefit an Organisation, how AI benefits society, how learning sites/Apps benefit people etc..</a:t>
            </a:r>
            <a:endParaRPr lang="en-GB" dirty="0"/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7720699" y="2886657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642FBF4-CEE8-46C8-852F-08544651B87B}"/>
              </a:ext>
            </a:extLst>
          </p:cNvPr>
          <p:cNvCxnSpPr/>
          <p:nvPr/>
        </p:nvCxnSpPr>
        <p:spPr>
          <a:xfrm>
            <a:off x="479685" y="468667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7" name="Graphic 6" descr="Remote learning language with solid fill">
            <a:extLst>
              <a:ext uri="{FF2B5EF4-FFF2-40B4-BE49-F238E27FC236}">
                <a16:creationId xmlns:a16="http://schemas.microsoft.com/office/drawing/2014/main" id="{20BF6084-D410-4E74-95DA-42A3A3B713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44338" y="3936273"/>
            <a:ext cx="2263698" cy="2263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5729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958" y="946474"/>
            <a:ext cx="8945968" cy="146177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b="1" u="sng" dirty="0"/>
              <a:t>The 3Ps of ideation &amp;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3877" y="2262556"/>
            <a:ext cx="5691323" cy="3536236"/>
          </a:xfrm>
        </p:spPr>
        <p:txBody>
          <a:bodyPr>
            <a:normAutofit fontScale="92500" lnSpcReduction="20000"/>
          </a:bodyPr>
          <a:lstStyle/>
          <a:p>
            <a:r>
              <a:rPr lang="en-GB" sz="3200" b="1" dirty="0">
                <a:solidFill>
                  <a:srgbClr val="FF0000"/>
                </a:solidFill>
                <a:highlight>
                  <a:srgbClr val="FFFF00"/>
                </a:highlight>
              </a:rPr>
              <a:t>Passion</a:t>
            </a:r>
            <a:r>
              <a:rPr lang="en-GB" sz="3200" dirty="0">
                <a:solidFill>
                  <a:srgbClr val="FF0000"/>
                </a:solidFill>
                <a:highlight>
                  <a:srgbClr val="FFFF00"/>
                </a:highlight>
              </a:rPr>
              <a:t>: </a:t>
            </a:r>
            <a:r>
              <a:rPr lang="en-GB" sz="3200" dirty="0"/>
              <a:t>Follow your passion / what you love or care about.</a:t>
            </a:r>
          </a:p>
          <a:p>
            <a:r>
              <a:rPr lang="en-GB" sz="3200" b="1" dirty="0">
                <a:highlight>
                  <a:srgbClr val="FFFF00"/>
                </a:highlight>
              </a:rPr>
              <a:t>Problem solving</a:t>
            </a:r>
            <a:r>
              <a:rPr lang="en-GB" sz="3200" dirty="0">
                <a:highlight>
                  <a:srgbClr val="FFFF00"/>
                </a:highlight>
              </a:rPr>
              <a:t>: </a:t>
            </a:r>
            <a:r>
              <a:rPr lang="en-GB" sz="3200" dirty="0"/>
              <a:t>Solve a problem.</a:t>
            </a:r>
          </a:p>
          <a:p>
            <a:r>
              <a:rPr lang="en-GB" sz="3200" b="1" dirty="0">
                <a:solidFill>
                  <a:srgbClr val="0070C0"/>
                </a:solidFill>
                <a:highlight>
                  <a:srgbClr val="FFFF00"/>
                </a:highlight>
              </a:rPr>
              <a:t>Personal Need: </a:t>
            </a:r>
            <a:r>
              <a:rPr lang="en-GB" sz="3200" dirty="0"/>
              <a:t>Help to </a:t>
            </a:r>
            <a:r>
              <a:rPr lang="en-GB" sz="3200" b="1" dirty="0"/>
              <a:t>Satisfy a need </a:t>
            </a:r>
            <a:r>
              <a:rPr lang="en-GB" sz="3200" dirty="0"/>
              <a:t>for yourself and/or others.</a:t>
            </a:r>
            <a:br>
              <a:rPr lang="en-GB" sz="3200" dirty="0"/>
            </a:br>
            <a:endParaRPr lang="en-GB" sz="3200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67183D0E-C896-4A9A-8EF5-A31247EAE8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D87711-8A77-3747-A4CE-6940DED383CF}"/>
              </a:ext>
            </a:extLst>
          </p:cNvPr>
          <p:cNvSpPr txBox="1"/>
          <p:nvPr/>
        </p:nvSpPr>
        <p:spPr>
          <a:xfrm>
            <a:off x="4308952" y="874542"/>
            <a:ext cx="19916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</a:rPr>
              <a:t>Ideation</a:t>
            </a:r>
          </a:p>
        </p:txBody>
      </p:sp>
    </p:spTree>
    <p:extLst>
      <p:ext uri="{BB962C8B-B14F-4D97-AF65-F5344CB8AC3E}">
        <p14:creationId xmlns:p14="http://schemas.microsoft.com/office/powerpoint/2010/main" val="19423222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0"/>
            <a:ext cx="10515600" cy="1325563"/>
          </a:xfrm>
        </p:spPr>
        <p:txBody>
          <a:bodyPr/>
          <a:lstStyle/>
          <a:p>
            <a:r>
              <a:rPr lang="en-GB" b="1" u="sng" dirty="0">
                <a:solidFill>
                  <a:schemeClr val="tx2"/>
                </a:solidFill>
              </a:rPr>
              <a:t>Overview</a:t>
            </a:r>
            <a:r>
              <a:rPr lang="en-GB" sz="4400" b="1" u="sng" dirty="0">
                <a:solidFill>
                  <a:schemeClr val="tx2"/>
                </a:solidFill>
              </a:rPr>
              <a:t>: </a:t>
            </a:r>
            <a:r>
              <a:rPr lang="en-GB" b="1" u="sng" dirty="0"/>
              <a:t>Project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337" y="1233943"/>
            <a:ext cx="11368691" cy="5270936"/>
          </a:xfrm>
        </p:spPr>
        <p:txBody>
          <a:bodyPr>
            <a:noAutofit/>
          </a:bodyPr>
          <a:lstStyle/>
          <a:p>
            <a:r>
              <a:rPr lang="en-GB" sz="2400" dirty="0"/>
              <a:t>The</a:t>
            </a:r>
            <a:r>
              <a:rPr lang="en-GB" sz="2400" b="0" i="0" dirty="0">
                <a:effectLst/>
              </a:rPr>
              <a:t> Changemakers Computing Innovation Project, is an opportunity to consider how you could learn and develop new skills and/or</a:t>
            </a:r>
            <a:r>
              <a:rPr lang="en-GB" sz="2400" dirty="0"/>
              <a:t> to help you start/progress your career in an area of interest to you.</a:t>
            </a:r>
          </a:p>
          <a:p>
            <a:r>
              <a:rPr lang="en-GB" sz="2400" b="0" i="0" dirty="0">
                <a:effectLst/>
              </a:rPr>
              <a:t>Your idea can be based on new and emerging technologies or apply an existing traditional technology in a contemporary way. </a:t>
            </a:r>
          </a:p>
          <a:p>
            <a:r>
              <a:rPr lang="en-GB" sz="2400" dirty="0"/>
              <a:t>Your project can be based on a new technology that you would like to learn, </a:t>
            </a:r>
            <a:r>
              <a:rPr lang="en-GB" sz="2400" b="1" dirty="0"/>
              <a:t>such as</a:t>
            </a:r>
            <a:r>
              <a:rPr lang="en-GB" sz="2400" dirty="0"/>
              <a:t>: AR/VR, Web or Mobile App. Development, Game des./dev., Cloud tools (e.g. testing new Cloud based AI tools), Containers or Container Management (Docker / Kubernetes), or if you'd always wanted to learn python and wanted to use it for AI, or Game des/dev, Create/Contribute to an Online Open Source Project, a, IoT/electronics solution using a </a:t>
            </a:r>
            <a:r>
              <a:rPr lang="en-GB" sz="2400" dirty="0" err="1"/>
              <a:t>Rasp.Pi</a:t>
            </a:r>
            <a:r>
              <a:rPr lang="en-GB" sz="2400" dirty="0"/>
              <a:t>/Arduino, </a:t>
            </a:r>
            <a:r>
              <a:rPr lang="en-GB" sz="2400" dirty="0" err="1"/>
              <a:t>CyberSec</a:t>
            </a:r>
            <a:r>
              <a:rPr lang="en-GB" sz="2400" dirty="0"/>
              <a:t> tools for penetration testing and system hardening or use of Digital Marketing tools. These are only a few examples.</a:t>
            </a:r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8055238" y="3065079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17349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1"/>
            <a:ext cx="10515600" cy="830510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Project ideas for Task 2</a:t>
            </a:r>
            <a:r>
              <a:rPr lang="en-GB" b="1" u="sng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337" y="702026"/>
            <a:ext cx="11368691" cy="5270936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/>
              <a:t>Your project could help or enhance your life, the lives of others, a family member or friend, your community or Organisation you work for in some way. It could be related to:</a:t>
            </a:r>
          </a:p>
          <a:p>
            <a:pPr lvl="1"/>
            <a:r>
              <a:rPr lang="en-GB" sz="2600" dirty="0"/>
              <a:t>Enhancing learning &amp; education (STEM skill development); </a:t>
            </a:r>
          </a:p>
          <a:p>
            <a:pPr lvl="1"/>
            <a:r>
              <a:rPr lang="en-GB" sz="2600" dirty="0"/>
              <a:t>A website/App for an SME/Charity/CIC; </a:t>
            </a:r>
          </a:p>
          <a:p>
            <a:pPr lvl="1"/>
            <a:r>
              <a:rPr lang="en-GB" sz="2600" dirty="0"/>
              <a:t>Solve a problem or make life easier for your job role, others in your place of work or your users/customers.</a:t>
            </a:r>
          </a:p>
          <a:p>
            <a:pPr lvl="1"/>
            <a:r>
              <a:rPr lang="en-GB" sz="2600" dirty="0"/>
              <a:t>Testing and sharing new up to date tools, technologies or techniques e.g. Data Mining, Data Analysis &amp; Visualising, Cybersecurity or Online Marketing.</a:t>
            </a:r>
          </a:p>
          <a:p>
            <a:pPr lvl="1"/>
            <a:r>
              <a:rPr lang="en-GB" sz="2600" dirty="0"/>
              <a:t>For enjoyment or entertainment purposes (A Game or interactive Animation);</a:t>
            </a:r>
          </a:p>
          <a:p>
            <a:pPr lvl="1"/>
            <a:r>
              <a:rPr lang="en-GB" sz="2600" dirty="0"/>
              <a:t>etc.. More on this later.</a:t>
            </a:r>
          </a:p>
          <a:p>
            <a:r>
              <a:rPr lang="en-GB" sz="2600" dirty="0"/>
              <a:t>The key is to reflect and discover what you are interested in &amp; passionate about or frustrated with and motivated to act and make a change.</a:t>
            </a:r>
          </a:p>
          <a:p>
            <a:endParaRPr lang="en-GB" dirty="0"/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8790864" y="3675122"/>
            <a:ext cx="3437361" cy="2800033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4447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376611"/>
            <a:ext cx="10515600" cy="587229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</a:t>
            </a:r>
            <a:r>
              <a:rPr lang="en-GB" b="1" u="sng" dirty="0"/>
              <a:t>Project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972" y="1384600"/>
            <a:ext cx="11368691" cy="5270936"/>
          </a:xfrm>
        </p:spPr>
        <p:txBody>
          <a:bodyPr>
            <a:noAutofit/>
          </a:bodyPr>
          <a:lstStyle/>
          <a:p>
            <a:r>
              <a:rPr lang="en-GB" sz="2000" dirty="0"/>
              <a:t>The</a:t>
            </a:r>
            <a:r>
              <a:rPr lang="en-GB" sz="2000" b="0" i="0" dirty="0">
                <a:effectLst/>
              </a:rPr>
              <a:t> Changemakers Computing Innovation Project, is an opportunity to learn and develop new skills. </a:t>
            </a:r>
          </a:p>
          <a:p>
            <a:r>
              <a:rPr lang="en-GB" sz="2000" b="0" i="0" dirty="0">
                <a:effectLst/>
              </a:rPr>
              <a:t>You can use New or Emerging technologies or existing traditional technology in a contemporary way. </a:t>
            </a:r>
          </a:p>
          <a:p>
            <a:r>
              <a:rPr lang="en-GB" sz="2000" dirty="0"/>
              <a:t>You could learn a new technology of interest to you, </a:t>
            </a:r>
            <a:r>
              <a:rPr lang="en-GB" sz="2000" b="1" dirty="0"/>
              <a:t>such as</a:t>
            </a:r>
            <a:r>
              <a:rPr lang="en-GB" sz="2000" dirty="0"/>
              <a:t>: AR/VR testing, Web App. Dev. (PWA Progressive Web Application), Mobile App dev, Game des./dev. or Cloud tools (e.g. testing new Cloud based AI tools), Containers or Container Management (Docker / Kubernetes) or if you'd always wanted to learn python and wanted to use it for AI, or Game des/dev, Create/Contribute to an Online Open Source Project, a electronics solution using a </a:t>
            </a:r>
            <a:r>
              <a:rPr lang="en-GB" sz="2000" dirty="0" err="1"/>
              <a:t>Rasp.Pi</a:t>
            </a:r>
            <a:r>
              <a:rPr lang="en-GB" sz="2000" dirty="0"/>
              <a:t>/Arduino, </a:t>
            </a:r>
            <a:r>
              <a:rPr lang="en-GB" sz="2000" dirty="0" err="1"/>
              <a:t>CyberSec</a:t>
            </a:r>
            <a:r>
              <a:rPr lang="en-GB" sz="2000" dirty="0"/>
              <a:t> tools for penetration testing and system hardening, a Digital Marketing solution. These are only a few examples.</a:t>
            </a:r>
          </a:p>
          <a:p>
            <a:pPr lvl="1"/>
            <a:r>
              <a:rPr lang="en-GB" sz="2000" dirty="0"/>
              <a:t>Bg. note: If using </a:t>
            </a:r>
            <a:r>
              <a:rPr lang="en-GB" sz="2000" dirty="0" err="1"/>
              <a:t>CyberSec</a:t>
            </a:r>
            <a:r>
              <a:rPr lang="en-GB" sz="2000" dirty="0"/>
              <a:t> or Digital Marketing tools, as these projects may not involve creating a prototype, after testing the tools you could document your findings that you could share from the experiments for SMEs/Charities/CICs to meet the social benefit aspect of the module.</a:t>
            </a:r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8055238" y="3065079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56353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0"/>
            <a:ext cx="10515600" cy="1325563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</a:t>
            </a:r>
            <a:r>
              <a:rPr lang="en-GB" b="1" u="sng" dirty="0"/>
              <a:t>Project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654" y="1049076"/>
            <a:ext cx="11368691" cy="5270936"/>
          </a:xfrm>
        </p:spPr>
        <p:txBody>
          <a:bodyPr>
            <a:normAutofit/>
          </a:bodyPr>
          <a:lstStyle/>
          <a:p>
            <a:r>
              <a:rPr lang="en-GB" sz="2400" dirty="0"/>
              <a:t>You will need to state a purpose for your project e.g. that the Technology could help to serve society / the community / an Organisation / a group of people in some way. </a:t>
            </a:r>
          </a:p>
          <a:p>
            <a:r>
              <a:rPr lang="en-GB" sz="2400" dirty="0"/>
              <a:t>Perhaps to offer an Application/tool product or service that would add value and benefit society. E.g. to simply solve a problem, to share new or good practices/ tools / technologies, to raise awareness, to heal a pain, to educate and provide a learning and development opportunity.</a:t>
            </a:r>
          </a:p>
          <a:p>
            <a:r>
              <a:rPr lang="en-GB" sz="2400" dirty="0"/>
              <a:t>Ultimately the project will help you to learn new skills and will also have an intended positive outcome.</a:t>
            </a:r>
          </a:p>
        </p:txBody>
      </p:sp>
      <p:pic>
        <p:nvPicPr>
          <p:cNvPr id="6" name="Picture 5" descr="Light bulb with hanging lights background">
            <a:extLst>
              <a:ext uri="{FF2B5EF4-FFF2-40B4-BE49-F238E27FC236}">
                <a16:creationId xmlns:a16="http://schemas.microsoft.com/office/drawing/2014/main" id="{E9E3636D-9408-49E6-8952-3938D85F30F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4099" y="3992412"/>
            <a:ext cx="4010075" cy="262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81476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0"/>
            <a:ext cx="10515600" cy="1325563"/>
          </a:xfrm>
        </p:spPr>
        <p:txBody>
          <a:bodyPr/>
          <a:lstStyle/>
          <a:p>
            <a:r>
              <a:rPr lang="en-GB" b="1" u="sng" dirty="0"/>
              <a:t>Project purpose and PSI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654" y="1049076"/>
            <a:ext cx="11368691" cy="5270936"/>
          </a:xfrm>
        </p:spPr>
        <p:txBody>
          <a:bodyPr>
            <a:normAutofit/>
          </a:bodyPr>
          <a:lstStyle/>
          <a:p>
            <a:r>
              <a:rPr lang="en-GB" sz="2800" dirty="0"/>
              <a:t>You will need to state a purpose for your project e.g., that the Technology could help to solve a problem i.e., to provide value to society / the community / an Organisation / a group of people in some way. </a:t>
            </a:r>
          </a:p>
          <a:p>
            <a:r>
              <a:rPr lang="en-GB" sz="2800" dirty="0"/>
              <a:t>The idea could add value and benefit a group of people or an organisation in some way. </a:t>
            </a:r>
          </a:p>
          <a:p>
            <a:r>
              <a:rPr lang="en-GB" sz="2800" dirty="0"/>
              <a:t>Ultimately the project will help you to learn new skills and will have an intended positive outcome. </a:t>
            </a:r>
          </a:p>
          <a:p>
            <a:r>
              <a:rPr lang="en-GB" sz="2800" dirty="0"/>
              <a:t>Consider how existing technology helps you and other people.</a:t>
            </a:r>
          </a:p>
          <a:p>
            <a:r>
              <a:rPr lang="en-GB" sz="2800" dirty="0"/>
              <a:t>Then consider how your idea could have a PSI Positive Social Impact.</a:t>
            </a:r>
          </a:p>
        </p:txBody>
      </p:sp>
      <p:pic>
        <p:nvPicPr>
          <p:cNvPr id="6" name="Picture 5" descr="Light bulb with hanging lights background">
            <a:extLst>
              <a:ext uri="{FF2B5EF4-FFF2-40B4-BE49-F238E27FC236}">
                <a16:creationId xmlns:a16="http://schemas.microsoft.com/office/drawing/2014/main" id="{E9E3636D-9408-49E6-8952-3938D85F30F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9391" y="5137689"/>
            <a:ext cx="2417353" cy="1584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87536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5593" y="94459"/>
            <a:ext cx="8199784" cy="1457002"/>
          </a:xfrm>
        </p:spPr>
        <p:txBody>
          <a:bodyPr anchor="ctr">
            <a:norm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do you want to create?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020" y="1617681"/>
            <a:ext cx="7943433" cy="5043314"/>
          </a:xfrm>
        </p:spPr>
        <p:txBody>
          <a:bodyPr anchor="t">
            <a:normAutofit/>
          </a:bodyPr>
          <a:lstStyle/>
          <a:p>
            <a:r>
              <a:rPr lang="en-GB" sz="2400" b="1" dirty="0"/>
              <a:t>Q. What would you like to create? </a:t>
            </a:r>
            <a:r>
              <a:rPr lang="en-GB" sz="2400" dirty="0"/>
              <a:t>if you could create anything what would it be?.</a:t>
            </a:r>
          </a:p>
          <a:p>
            <a:r>
              <a:rPr lang="en-GB" sz="2400" b="1" dirty="0"/>
              <a:t>Q. Positive Social Impact: </a:t>
            </a:r>
            <a:r>
              <a:rPr lang="en-GB" sz="2400" dirty="0"/>
              <a:t>If you could create something to make the world a better place what would it be?.</a:t>
            </a:r>
          </a:p>
          <a:p>
            <a:r>
              <a:rPr lang="en-GB" sz="2400" dirty="0"/>
              <a:t>Q. What </a:t>
            </a:r>
            <a:r>
              <a:rPr lang="en-GB" sz="2400" b="1" dirty="0"/>
              <a:t>new skill or technology </a:t>
            </a:r>
            <a:r>
              <a:rPr lang="en-GB" sz="2400" dirty="0"/>
              <a:t>would you like to learn?.</a:t>
            </a:r>
          </a:p>
          <a:p>
            <a:r>
              <a:rPr lang="en-GB" sz="2400" dirty="0"/>
              <a:t>Q. What would you like to do for your </a:t>
            </a:r>
            <a:r>
              <a:rPr lang="en-GB" sz="2400" b="1" dirty="0"/>
              <a:t>final year Project</a:t>
            </a:r>
            <a:r>
              <a:rPr lang="en-GB" sz="2400" dirty="0"/>
              <a:t>? you could use this module to start new skill preparation and development work.</a:t>
            </a:r>
          </a:p>
          <a:p>
            <a:r>
              <a:rPr lang="en-GB" sz="2400" dirty="0"/>
              <a:t>Q. What technology or skill would you like to develop that would make you more attractive to </a:t>
            </a:r>
            <a:r>
              <a:rPr lang="en-GB" sz="2400" b="1" dirty="0"/>
              <a:t>potential employers, promotion or other job roles, or generally</a:t>
            </a:r>
            <a:r>
              <a:rPr lang="en-GB" sz="2400" dirty="0"/>
              <a:t> in the industry you would like to / work in?.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7A4EF9E3-8EB2-43F5-8CE2-EFB45BF9CD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66259" y="1365855"/>
            <a:ext cx="4157122" cy="4157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12286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240507" y="814127"/>
            <a:ext cx="5595923" cy="1461778"/>
          </a:xfrm>
        </p:spPr>
        <p:txBody>
          <a:bodyPr anchor="ctr">
            <a:normAutofit/>
          </a:bodyPr>
          <a:lstStyle/>
          <a:p>
            <a:r>
              <a:rPr lang="en-GB" sz="4000" dirty="0"/>
              <a:t>Bg.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IMAGINATION</a:t>
            </a:r>
            <a:endParaRPr lang="en-GB" b="1" u="sng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97988" y="2123435"/>
            <a:ext cx="5884868" cy="3088871"/>
          </a:xfrm>
        </p:spPr>
        <p:txBody>
          <a:bodyPr>
            <a:normAutofit fontScale="92500" lnSpcReduction="2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Creativity &amp; Innovation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like a blank canvas: You can create anything you can imagine.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Think differently - Think outside the box.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your imagination 👍💡☼.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Value and note down ideas that come to your mind.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Value areas that are of interest and important to you.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D2F9B89-43AC-4DC8-8849-2954ABE327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4637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411479" y="814127"/>
            <a:ext cx="7291786" cy="1461778"/>
          </a:xfrm>
        </p:spPr>
        <p:txBody>
          <a:bodyPr anchor="ctr">
            <a:normAutofit/>
          </a:bodyPr>
          <a:lstStyle/>
          <a:p>
            <a:r>
              <a:rPr lang="en-GB" sz="4800" u="sng" dirty="0">
                <a:latin typeface="+mn-lt"/>
                <a:cs typeface="Arial" panose="020B0604020202020204" pitchFamily="34" charset="0"/>
              </a:rPr>
              <a:t>Innovation &amp; Ideation Tips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55663" y="2039823"/>
            <a:ext cx="5783010" cy="351348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cs typeface="Arial" panose="020B0604020202020204" pitchFamily="34" charset="0"/>
              </a:rPr>
              <a:t>The following slides provide some hints and tips to help you create an idea for your project.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2800" dirty="0"/>
              <a:t>Open or create a project document for the module.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2800" dirty="0"/>
              <a:t>Note down in your doc </a:t>
            </a:r>
            <a:r>
              <a:rPr lang="en-GB" sz="2800" b="1" dirty="0"/>
              <a:t>any ideas </a:t>
            </a:r>
            <a:r>
              <a:rPr lang="en-GB" sz="2800" dirty="0"/>
              <a:t>that come to you during the next few slides and after you have reviewed them.</a:t>
            </a:r>
          </a:p>
          <a:p>
            <a:pPr marL="0" lvl="1" indent="0">
              <a:spcBef>
                <a:spcPts val="1000"/>
              </a:spcBef>
              <a:buNone/>
            </a:pPr>
            <a:r>
              <a:rPr lang="en-GB" sz="2800" dirty="0"/>
              <a:t>Note: * EUREKA * An idea may come to you at the most unlikely and unexpected time.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F5AF5770-2242-4B49-A444-EAB339707D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4886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279075" y="134224"/>
            <a:ext cx="6963994" cy="1082180"/>
          </a:xfrm>
        </p:spPr>
        <p:txBody>
          <a:bodyPr anchor="b">
            <a:normAutofit/>
          </a:bodyPr>
          <a:lstStyle/>
          <a:p>
            <a:r>
              <a:rPr lang="en-GB" sz="3200" dirty="0"/>
              <a:t>Bg. </a:t>
            </a:r>
            <a:r>
              <a:rPr lang="en-GB" sz="3100" b="1" u="sng" dirty="0">
                <a:latin typeface="Arial" panose="020B0604020202020204" pitchFamily="34" charset="0"/>
                <a:cs typeface="Arial" panose="020B0604020202020204" pitchFamily="34" charset="0"/>
              </a:rPr>
              <a:t>PROMBLEMS &amp; FRUSTARTIONS</a:t>
            </a:r>
            <a:br>
              <a:rPr lang="en-GB" sz="31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 b="1" u="sng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878304"/>
            <a:ext cx="8808440" cy="3088871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Our problems, frustrations and challenges in life can be a great source of motivation.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They can lead to beneficial innovations.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Many people will have the same problem / frustration and challenge.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think of a problem that needs solving?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think of a better way of doing something?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create something to help yourself or another person?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create something to help a colleague, family member or friend?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Tip: Ask yourself, colleagues, your family or friends if they have a problem or frustration that needs solving?.</a:t>
            </a:r>
          </a:p>
          <a:p>
            <a:pPr lvl="2"/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B5774A9A-F1F7-4B45-8B16-9FFC13435B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886578" y="2020069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3675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1116409" y="580647"/>
            <a:ext cx="5766447" cy="14617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TECH TRENDS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12820" y="1831363"/>
            <a:ext cx="6614288" cy="3929356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r>
              <a:rPr lang="en-US" b="1" dirty="0"/>
              <a:t>* UTILISE NEW TECH *</a:t>
            </a:r>
            <a:endParaRPr lang="en-US" dirty="0"/>
          </a:p>
          <a:p>
            <a:r>
              <a:rPr lang="en-US" dirty="0"/>
              <a:t>E.g. New Web or Mobile App. Development technologies, New Cloud Apps / Tools / Services, AI, AR / VR, Enhancing Usability &amp; accessibility, Data Analysis &amp; Visualization, Electronics, 3D printing,  Gaming methods, Projection immersion, Motion detection, Voice detection, Drones etc..</a:t>
            </a:r>
          </a:p>
          <a:p>
            <a:r>
              <a:rPr lang="en-US" dirty="0"/>
              <a:t>Tip: Note down what new tech you would like to try and experiment with? What new skills would you like to develop?.</a:t>
            </a:r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837233EF-C593-4B67-89A1-55D7B96CE5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7970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914400" y="256287"/>
            <a:ext cx="10041621" cy="1461778"/>
          </a:xfrm>
        </p:spPr>
        <p:txBody>
          <a:bodyPr anchor="b">
            <a:noAutofit/>
          </a:bodyPr>
          <a:lstStyle/>
          <a:p>
            <a:r>
              <a:rPr lang="en-GB" sz="4400" dirty="0"/>
              <a:t>Bg. </a:t>
            </a:r>
            <a:r>
              <a:rPr lang="en-GB" b="1" u="sng" dirty="0"/>
              <a:t>PERSONAL INTEREST &amp; SOCIETAL TRENDS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1518" y="1105887"/>
            <a:ext cx="9067098" cy="4263067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what is important to you?.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what is happening in society that you are interested in.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could create something to raise awareness of a topic that you are passionate about.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could create a Web App, App, Game or device on an are of interest or on a trend or current change occurring in society at this time.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Tip: What are your likes? What inspires you?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C7A5AD6-4D7E-4F96-A7D5-7D4759ADB6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222138" y="2148534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0199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2876397" y="143008"/>
            <a:ext cx="6439206" cy="68750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dirty="0"/>
              <a:t>HUMAN NEEDS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47260" y="830510"/>
            <a:ext cx="9996366" cy="3088871"/>
          </a:xfrm>
        </p:spPr>
        <p:txBody>
          <a:bodyPr vert="horz" lIns="91440" tIns="45720" rIns="91440" bIns="45720" rtlCol="0">
            <a:noAutofit/>
          </a:bodyPr>
          <a:lstStyle/>
          <a:p>
            <a:pPr lvl="1"/>
            <a:r>
              <a:rPr lang="en-US" dirty="0"/>
              <a:t>Consider satisfying a human need (universal) perhaps in a new, enhanced or unique way.</a:t>
            </a:r>
          </a:p>
          <a:p>
            <a:pPr lvl="2"/>
            <a:r>
              <a:rPr lang="en-US" sz="2400" dirty="0"/>
              <a:t>Physical, Safety, Social, Esteem, Self-Actualization.</a:t>
            </a:r>
          </a:p>
          <a:p>
            <a:pPr lvl="1"/>
            <a:r>
              <a:rPr lang="en-US" dirty="0"/>
              <a:t>E.g. Applying technology to enhance Physical Health Safety &amp; Well-being.</a:t>
            </a:r>
          </a:p>
          <a:p>
            <a:pPr lvl="2"/>
            <a:r>
              <a:rPr lang="en-US" dirty="0"/>
              <a:t>The Internet/Web allows for communication, ‘Facebook’ a simple Social Networking tool satisfies peoples social needs.  Or ‘Indeed’ for job searching. Or the Joy of playing a new game. </a:t>
            </a:r>
          </a:p>
          <a:p>
            <a:pPr lvl="1"/>
            <a:r>
              <a:rPr lang="en-US" dirty="0"/>
              <a:t>Consider Maslow’s hierarchy of needs and come up with an idea that could help people satisfy their or your </a:t>
            </a:r>
            <a:r>
              <a:rPr lang="en-US" dirty="0" err="1"/>
              <a:t>owb</a:t>
            </a:r>
            <a:r>
              <a:rPr lang="en-US" dirty="0"/>
              <a:t> needs.</a:t>
            </a:r>
          </a:p>
          <a:p>
            <a:pPr lvl="1"/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7D92A991-CEA5-4661-AD79-112D00D6D0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631069" y="2148534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8650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527719" y="330465"/>
            <a:ext cx="10134688" cy="474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POSITIVE SOCIAL IMPACT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0388" y="805343"/>
            <a:ext cx="10134688" cy="4376780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dirty="0"/>
              <a:t>Consider using technology to enhance peoples lives. It could have a positive effect for a specific group of people, a community, yourself a friend or family member.</a:t>
            </a:r>
          </a:p>
          <a:p>
            <a:pPr lvl="2"/>
            <a:r>
              <a:rPr lang="en-US" sz="2400" dirty="0"/>
              <a:t>Heal a pain / make life easier for someone.</a:t>
            </a:r>
          </a:p>
          <a:p>
            <a:pPr lvl="2"/>
            <a:r>
              <a:rPr lang="en-US" sz="2400" dirty="0"/>
              <a:t>Make a task or process easier.</a:t>
            </a:r>
          </a:p>
          <a:p>
            <a:pPr lvl="2"/>
            <a:r>
              <a:rPr lang="en-US" sz="2400" dirty="0"/>
              <a:t>It could be related to the environment.</a:t>
            </a:r>
          </a:p>
          <a:p>
            <a:pPr lvl="2"/>
            <a:r>
              <a:rPr lang="en-US" sz="2400" dirty="0"/>
              <a:t>Facilitating social groups.</a:t>
            </a:r>
          </a:p>
          <a:p>
            <a:pPr lvl="2"/>
            <a:r>
              <a:rPr lang="en-US" sz="2400" dirty="0"/>
              <a:t>It could include the creation of an information system, Web App, Mobile App, Game, Health / Medical device or other application or service etc.</a:t>
            </a:r>
          </a:p>
          <a:p>
            <a:pPr lvl="1"/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7E6EDD0B-E58D-49B1-B20D-FC73640136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40919" y="2036847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3149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1165673" y="1176027"/>
            <a:ext cx="5595923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EDUCTION</a:t>
            </a:r>
          </a:p>
          <a:p>
            <a:pPr>
              <a:spcAft>
                <a:spcPts val="600"/>
              </a:spcAft>
            </a:pPr>
            <a:endParaRPr lang="en-US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7673" y="2024020"/>
            <a:ext cx="5163106" cy="308887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dirty="0"/>
              <a:t>Your idea could educate and inform people in an area you are passionate about or interested in.</a:t>
            </a:r>
          </a:p>
          <a:p>
            <a:r>
              <a:rPr lang="en-US" dirty="0"/>
              <a:t>It could help people learn and develop new skills.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B91751A-C146-4D19-84D0-9E5331D2A6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3105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240507" y="814127"/>
            <a:ext cx="5595923" cy="1461778"/>
          </a:xfrm>
        </p:spPr>
        <p:txBody>
          <a:bodyPr anchor="b">
            <a:normAutofit fontScale="90000"/>
          </a:bodyPr>
          <a:lstStyle/>
          <a:p>
            <a:r>
              <a:rPr lang="en-GB" sz="4400" dirty="0"/>
              <a:t>Bg. </a:t>
            </a:r>
            <a:r>
              <a:rPr lang="en-GB" b="1" u="sng" dirty="0"/>
              <a:t>HOBBIES / INTERESTS</a:t>
            </a:r>
            <a:br>
              <a:rPr lang="en-GB" b="1" u="sng" dirty="0"/>
            </a:br>
            <a:endParaRPr lang="en-GB" b="1" u="sng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45964" y="2008174"/>
            <a:ext cx="5879411" cy="308887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Your idea could relate to something you love 💚 and enjoy 😀.</a:t>
            </a:r>
          </a:p>
          <a:p>
            <a:r>
              <a:rPr lang="en-GB" sz="2400" dirty="0"/>
              <a:t>Create a prototype around a topic you are passionate about. </a:t>
            </a:r>
          </a:p>
          <a:p>
            <a:r>
              <a:rPr lang="en-GB" sz="2400" dirty="0"/>
              <a:t>Around a hobby passion or personal interest.</a:t>
            </a:r>
          </a:p>
          <a:p>
            <a:r>
              <a:rPr lang="en-GB" sz="2400" dirty="0"/>
              <a:t>Tip: Note down areas of interest and enjoyment.</a:t>
            </a:r>
          </a:p>
          <a:p>
            <a:endParaRPr lang="en-GB" sz="2400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43FFADAB-DB53-4D9E-930F-7CA3ED04AB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175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1168841" y="1704694"/>
            <a:ext cx="6809670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SIMPLICITY</a:t>
            </a:r>
          </a:p>
          <a:p>
            <a:pPr>
              <a:spcAft>
                <a:spcPts val="600"/>
              </a:spcAft>
            </a:pPr>
            <a:endParaRPr lang="en-US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77613" y="2602662"/>
            <a:ext cx="5163106" cy="3088871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r>
              <a:rPr lang="en-US" dirty="0"/>
              <a:t>Make things easier, simpler, more social &amp;/or enjoyable.</a:t>
            </a:r>
          </a:p>
          <a:p>
            <a:r>
              <a:rPr lang="en-US" dirty="0"/>
              <a:t>E.g. more user friendly.</a:t>
            </a:r>
          </a:p>
          <a:p>
            <a:r>
              <a:rPr lang="en-US" dirty="0"/>
              <a:t>Google, Collaborative Cloud tools, GitHub, Flappy Birds.</a:t>
            </a:r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BE26FE4B-B6CA-4DC5-B6B7-00DB26F7CF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7155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1463876" y="960962"/>
            <a:ext cx="5595923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dirty="0"/>
              <a:t>Bg. </a:t>
            </a:r>
            <a:r>
              <a:rPr lang="en-US" b="1" u="sng" dirty="0"/>
              <a:t>GAMIFY</a:t>
            </a:r>
          </a:p>
          <a:p>
            <a:pPr>
              <a:spcAft>
                <a:spcPts val="600"/>
              </a:spcAft>
            </a:pPr>
            <a:r>
              <a:rPr lang="en-US" b="1" u="sng" dirty="0"/>
              <a:t>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7672" y="1962026"/>
            <a:ext cx="5484347" cy="3088871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r>
              <a:rPr lang="en-US" dirty="0"/>
              <a:t>Make something currently mundane into something engaging and/or exciting to use.</a:t>
            </a:r>
          </a:p>
          <a:p>
            <a:r>
              <a:rPr lang="en-US" dirty="0"/>
              <a:t>IT COULD BE ANYTHING 'Put a Game in a lift ;o), Gamify a work process or a learning task e.g. in education (rewards for attendance).</a:t>
            </a:r>
            <a:endParaRPr lang="en-US" dirty="0">
              <a:sym typeface="Wingdings" panose="05000000000000000000" pitchFamily="2" charset="2"/>
            </a:endParaRPr>
          </a:p>
        </p:txBody>
      </p:sp>
      <p:pic>
        <p:nvPicPr>
          <p:cNvPr id="5" name="Graphic 4" descr="Lightbulb and gear outline">
            <a:extLst>
              <a:ext uri="{FF2B5EF4-FFF2-40B4-BE49-F238E27FC236}">
                <a16:creationId xmlns:a16="http://schemas.microsoft.com/office/drawing/2014/main" id="{9CA1819D-F791-4DBC-83F6-9A8D8E0AAB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3120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516" y="643692"/>
            <a:ext cx="7197494" cy="1461778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+mn-lt"/>
              </a:rPr>
              <a:t>Online &amp; OS Project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9815" y="1786567"/>
            <a:ext cx="5896519" cy="35362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For further ideas review projects on the following sites:</a:t>
            </a:r>
          </a:p>
          <a:p>
            <a:r>
              <a:rPr lang="en-GB" dirty="0"/>
              <a:t>Github.com</a:t>
            </a:r>
          </a:p>
          <a:p>
            <a:r>
              <a:rPr lang="en-GB" dirty="0"/>
              <a:t>GitLab.com</a:t>
            </a:r>
          </a:p>
          <a:p>
            <a:r>
              <a:rPr lang="en-GB" dirty="0"/>
              <a:t>BitBucket.org</a:t>
            </a:r>
          </a:p>
          <a:p>
            <a:r>
              <a:rPr lang="en-GB" dirty="0"/>
              <a:t>SourceForge.net. </a:t>
            </a:r>
          </a:p>
          <a:p>
            <a:pPr marL="0" indent="0">
              <a:buNone/>
            </a:pPr>
            <a:r>
              <a:rPr lang="en-GB" dirty="0"/>
              <a:t>Explore the categories of interest to you. 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AF24B321-4EC8-48A0-B7B1-963B0D2DE5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0176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851517"/>
            <a:ext cx="7197494" cy="1461778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+mn-lt"/>
              </a:rPr>
              <a:t>Crowdfunding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5198" y="2024199"/>
            <a:ext cx="5896519" cy="35362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For further ideas:</a:t>
            </a:r>
          </a:p>
          <a:p>
            <a:r>
              <a:rPr lang="en-GB" dirty="0"/>
              <a:t>Review up-to-date projects on </a:t>
            </a:r>
            <a:r>
              <a:rPr lang="en-GB" dirty="0">
                <a:hlinkClick r:id="rId4"/>
              </a:rPr>
              <a:t>Kickstarter</a:t>
            </a:r>
            <a:r>
              <a:rPr lang="en-GB" dirty="0"/>
              <a:t> &amp;/or </a:t>
            </a:r>
            <a:r>
              <a:rPr lang="en-GB" dirty="0" err="1">
                <a:hlinkClick r:id="rId5"/>
              </a:rPr>
              <a:t>indiegogo</a:t>
            </a:r>
            <a:r>
              <a:rPr lang="en-GB" dirty="0"/>
              <a:t> to help you with your own idea generation.</a:t>
            </a:r>
          </a:p>
          <a:p>
            <a:r>
              <a:rPr lang="en-GB" dirty="0"/>
              <a:t>Browse the categories and projects of interest to you.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AF24B321-4EC8-48A0-B7B1-963B0D2DE5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9436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916962" y="65298"/>
            <a:ext cx="9023992" cy="5890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SYNERGISE NEW TECH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7416" y="552766"/>
            <a:ext cx="11417112" cy="3088871"/>
          </a:xfrm>
        </p:spPr>
        <p:txBody>
          <a:bodyPr vert="horz" lIns="91440" tIns="45720" rIns="91440" bIns="45720" rtlCol="0">
            <a:noAutofit/>
          </a:bodyPr>
          <a:lstStyle/>
          <a:p>
            <a:pPr marL="457200" lvl="1" indent="0">
              <a:buNone/>
            </a:pPr>
            <a:r>
              <a:rPr lang="en-US" sz="2200" dirty="0"/>
              <a:t>For example: </a:t>
            </a:r>
          </a:p>
          <a:p>
            <a:pPr lvl="1"/>
            <a:r>
              <a:rPr lang="en-US" sz="2200" dirty="0"/>
              <a:t>A Web &amp; Mobile App to make life easier, help people or solve a problem. </a:t>
            </a:r>
          </a:p>
          <a:p>
            <a:pPr lvl="1"/>
            <a:r>
              <a:rPr lang="en-US" sz="2200" dirty="0"/>
              <a:t>VR or AR Games perhaps with a Health &amp; Well-being focus.</a:t>
            </a:r>
          </a:p>
          <a:p>
            <a:pPr lvl="1"/>
            <a:r>
              <a:rPr lang="en-US" sz="2200" dirty="0"/>
              <a:t>Gaming &amp; Social Media combo such as Social Media games.</a:t>
            </a:r>
          </a:p>
          <a:p>
            <a:pPr lvl="1"/>
            <a:r>
              <a:rPr lang="en-US" sz="2200" dirty="0"/>
              <a:t>Drones &amp; Gaming / Drone &amp; Health &amp; Well-being.</a:t>
            </a:r>
          </a:p>
          <a:p>
            <a:pPr lvl="1"/>
            <a:r>
              <a:rPr lang="en-US" sz="2200" dirty="0"/>
              <a:t>Voice enable solution e.g. using a Alexa Skills Kit (ASK), Alexa and IoT, Alexa &amp; Health, Alexa Games.</a:t>
            </a:r>
          </a:p>
          <a:p>
            <a:pPr lvl="1"/>
            <a:r>
              <a:rPr lang="en-US" sz="2200" dirty="0" err="1"/>
              <a:t>ifttt</a:t>
            </a:r>
            <a:r>
              <a:rPr lang="en-US" sz="2200" dirty="0"/>
              <a:t> Applet solution.</a:t>
            </a:r>
          </a:p>
          <a:p>
            <a:pPr lvl="1"/>
            <a:r>
              <a:rPr lang="en-US" sz="2000" dirty="0"/>
              <a:t>IoT Smart Connected device perhaps a device to assist people with a Health or Medical issue.</a:t>
            </a:r>
          </a:p>
          <a:p>
            <a:pPr lvl="1"/>
            <a:r>
              <a:rPr lang="en-US" sz="2000" dirty="0"/>
              <a:t>A Security / Cybersecurity Solution linking the Web and Mobile App perhaps even a new electronic device.</a:t>
            </a:r>
          </a:p>
          <a:p>
            <a:pPr lvl="1"/>
            <a:r>
              <a:rPr lang="en-US" sz="2000" dirty="0"/>
              <a:t>Tip: Note down what technology you could combine you would like to try and combine to create something new / an innovative solution.</a:t>
            </a:r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AD185F54-43BC-4521-8414-B811DF5CA6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85880" y="1969907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80341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1312"/>
            <a:ext cx="10506456" cy="1010264"/>
          </a:xfrm>
        </p:spPr>
        <p:txBody>
          <a:bodyPr anchor="ctr">
            <a:normAutofit fontScale="90000"/>
          </a:bodyPr>
          <a:lstStyle/>
          <a:p>
            <a:r>
              <a:rPr lang="en-GB" b="1" u="sng" dirty="0"/>
              <a:t>Changemakers Computing Innovation Project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217218-1C75-495E-8D6C-225D0049CF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5304256"/>
              </p:ext>
            </p:extLst>
          </p:nvPr>
        </p:nvGraphicFramePr>
        <p:xfrm>
          <a:off x="841248" y="1352856"/>
          <a:ext cx="10506456" cy="4321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312581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733767" y="1358871"/>
            <a:ext cx="8724465" cy="3814964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514350" indent="-514350">
              <a:lnSpc>
                <a:spcPct val="115000"/>
              </a:lnSpc>
              <a:buFont typeface="+mj-lt"/>
              <a:buAutoNum type="arabicPeriod"/>
            </a:pPr>
            <a:r>
              <a:rPr lang="en-GB" sz="4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Create a simple e-portfolio</a:t>
            </a:r>
            <a:r>
              <a:rPr lang="en-GB" sz="4000" b="1" dirty="0"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4000" b="1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lnSpc>
                <a:spcPct val="115000"/>
              </a:lnSpc>
              <a:buFont typeface="+mj-lt"/>
              <a:buAutoNum type="arabicPeriod"/>
            </a:pPr>
            <a:r>
              <a:rPr lang="en-GB" sz="4000" b="1" dirty="0"/>
              <a:t>Task 2 of Assignment 1.</a:t>
            </a:r>
          </a:p>
          <a:p>
            <a:pPr marL="1028700" lvl="1" indent="-5715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If you would like some additional help choosing an idea, review the following slides for more inspiration to help you select your project idea.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371597" y="528240"/>
            <a:ext cx="99405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This </a:t>
            </a:r>
            <a:r>
              <a:rPr lang="en-US" sz="5400" b="1" u="sng" kern="1200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week’s Activity </a:t>
            </a:r>
            <a:r>
              <a:rPr lang="en-US" sz="5400" b="1" u="sng" dirty="0">
                <a:solidFill>
                  <a:schemeClr val="accent6"/>
                </a:solidFill>
                <a:latin typeface="+mj-lt"/>
                <a:ea typeface="+mj-ea"/>
                <a:cs typeface="+mj-cs"/>
              </a:rPr>
              <a:t>to focus </a:t>
            </a:r>
            <a:r>
              <a:rPr lang="en-US" sz="5400" b="1" u="sng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on</a:t>
            </a:r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:</a:t>
            </a:r>
            <a:endParaRPr lang="en-GB" sz="5400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E61598-59ED-42C4-97BB-C00CC800B40D}"/>
              </a:ext>
            </a:extLst>
          </p:cNvPr>
          <p:cNvSpPr txBox="1"/>
          <p:nvPr/>
        </p:nvSpPr>
        <p:spPr>
          <a:xfrm>
            <a:off x="2814341" y="5081135"/>
            <a:ext cx="54389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FF0000"/>
                </a:solidFill>
                <a:highlight>
                  <a:srgbClr val="FFFF00"/>
                </a:highlight>
              </a:rPr>
              <a:t>Schedule in your diary /\.</a:t>
            </a:r>
          </a:p>
        </p:txBody>
      </p:sp>
    </p:spTree>
    <p:extLst>
      <p:ext uri="{BB962C8B-B14F-4D97-AF65-F5344CB8AC3E}">
        <p14:creationId xmlns:p14="http://schemas.microsoft.com/office/powerpoint/2010/main" val="200141484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Q&amp;A.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987213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48587" y="2412670"/>
            <a:ext cx="6248042" cy="26740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key to success in this module is to try and make W</a:t>
            </a:r>
            <a:r>
              <a:rPr lang="en-US" sz="2800" b="1" dirty="0"/>
              <a:t>eekly progress.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You will not be able to leave it until the last minute.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655372">
            <a:off x="6441665" y="1206058"/>
            <a:ext cx="4844965" cy="4844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74841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A1T1 + Module Introduction with template</Template>
  <TotalTime>54</TotalTime>
  <Words>3895</Words>
  <Application>Microsoft Macintosh PowerPoint</Application>
  <PresentationFormat>Widescreen</PresentationFormat>
  <Paragraphs>331</Paragraphs>
  <Slides>61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61</vt:i4>
      </vt:variant>
    </vt:vector>
  </HeadingPairs>
  <TitlesOfParts>
    <vt:vector size="75" baseType="lpstr">
      <vt:lpstr>Arial</vt:lpstr>
      <vt:lpstr>Arial</vt:lpstr>
      <vt:lpstr>Calibri</vt:lpstr>
      <vt:lpstr>Courier New</vt:lpstr>
      <vt:lpstr>Google Sans</vt:lpstr>
      <vt:lpstr>Helvetica Neue</vt:lpstr>
      <vt:lpstr>Myriad Pro</vt:lpstr>
      <vt:lpstr>Segoe UI</vt:lpstr>
      <vt:lpstr>Symbol</vt:lpstr>
      <vt:lpstr>Times New Roman</vt:lpstr>
      <vt:lpstr>20140311PresentationUWTSDTemplate</vt:lpstr>
      <vt:lpstr>1_20140311PresentationUWTSDTemplate</vt:lpstr>
      <vt:lpstr>2_20140311PresentationUWTSDTemplate</vt:lpstr>
      <vt:lpstr>20140311PresentationUWTSDTemplate</vt:lpstr>
      <vt:lpstr>            </vt:lpstr>
      <vt:lpstr>This week =</vt:lpstr>
      <vt:lpstr>Assignment 1: Project Ideation &amp; Planning</vt:lpstr>
      <vt:lpstr>Assignment 1: E-portfolio </vt:lpstr>
      <vt:lpstr>Creating an e-portfolio</vt:lpstr>
      <vt:lpstr>E-portfolio Tips.</vt:lpstr>
      <vt:lpstr>Step by step guide for creating an e-portfolio using Wix (Class Activity)</vt:lpstr>
      <vt:lpstr>One example e-portfolio </vt:lpstr>
      <vt:lpstr>BIOGRAPHY</vt:lpstr>
      <vt:lpstr>CONTACT DETAILS</vt:lpstr>
      <vt:lpstr>SELF INTRO</vt:lpstr>
      <vt:lpstr>WORKING EXPERIENCE</vt:lpstr>
      <vt:lpstr>PERSONAL CHARACTERISTICS</vt:lpstr>
      <vt:lpstr>AWARDS &amp; RECOGNITION/BEST ASSIGNMENTS</vt:lpstr>
      <vt:lpstr>General Activities</vt:lpstr>
      <vt:lpstr>WORKSHOP</vt:lpstr>
      <vt:lpstr>2 MIN VIDEO ABOUT YOU LIFE FUTURE PLAN</vt:lpstr>
      <vt:lpstr>Tips: E-portfolio.</vt:lpstr>
      <vt:lpstr>Class Activity</vt:lpstr>
      <vt:lpstr>Mind mapping:  A technique for Creative Solution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is Mind Mapping</vt:lpstr>
      <vt:lpstr>The 5 best mind mapping tools in 2022 </vt:lpstr>
      <vt:lpstr>An example Mind Map</vt:lpstr>
      <vt:lpstr>Class Activity</vt:lpstr>
      <vt:lpstr>Task 1 of Assignment 1</vt:lpstr>
      <vt:lpstr>Ideation of the Project</vt:lpstr>
      <vt:lpstr>Assignment 1: Task 2. </vt:lpstr>
      <vt:lpstr>Tip: Citations for Task 2.</vt:lpstr>
      <vt:lpstr>The 3Ps of ideation &amp; Innovation</vt:lpstr>
      <vt:lpstr>Overview: Project Ideas.</vt:lpstr>
      <vt:lpstr>Tip: Project ideas for Task 2.</vt:lpstr>
      <vt:lpstr>Tip: Project Ideas.</vt:lpstr>
      <vt:lpstr>Tip: Project Ideas.</vt:lpstr>
      <vt:lpstr>Project purpose and PSI</vt:lpstr>
      <vt:lpstr>What do you want to create?</vt:lpstr>
      <vt:lpstr>Bg. IMAGINATION</vt:lpstr>
      <vt:lpstr>Innovation &amp; Ideation Tips</vt:lpstr>
      <vt:lpstr>Bg. PROMBLEMS &amp; FRUSTARTIONS </vt:lpstr>
      <vt:lpstr>PowerPoint Presentation</vt:lpstr>
      <vt:lpstr>Bg. PERSONAL INTEREST &amp; SOCIETAL TRENDS</vt:lpstr>
      <vt:lpstr>PowerPoint Presentation</vt:lpstr>
      <vt:lpstr>PowerPoint Presentation</vt:lpstr>
      <vt:lpstr>PowerPoint Presentation</vt:lpstr>
      <vt:lpstr>Bg. HOBBIES / INTERESTS </vt:lpstr>
      <vt:lpstr>PowerPoint Presentation</vt:lpstr>
      <vt:lpstr>PowerPoint Presentation</vt:lpstr>
      <vt:lpstr>Online &amp; OS Project sites</vt:lpstr>
      <vt:lpstr>Crowdfunding sites</vt:lpstr>
      <vt:lpstr>PowerPoint Presentation</vt:lpstr>
      <vt:lpstr>Changemakers Computing Innovation Project</vt:lpstr>
      <vt:lpstr>PowerPoint Presentation</vt:lpstr>
      <vt:lpstr> Questions.</vt:lpstr>
      <vt:lpstr>The Key to Success</vt:lpstr>
      <vt:lpstr>The End.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Koushik Modak</cp:lastModifiedBy>
  <cp:revision>44</cp:revision>
  <dcterms:created xsi:type="dcterms:W3CDTF">2021-05-24T14:04:41Z</dcterms:created>
  <dcterms:modified xsi:type="dcterms:W3CDTF">2022-10-18T06:16:57Z</dcterms:modified>
</cp:coreProperties>
</file>