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215" autoAdjust="0"/>
    <p:restoredTop sz="96433" autoAdjust="0"/>
  </p:normalViewPr>
  <p:slideViewPr>
    <p:cSldViewPr snapToGrid="0">
      <p:cViewPr varScale="1">
        <p:scale>
          <a:sx n="110" d="100"/>
          <a:sy n="110" d="100"/>
        </p:scale>
        <p:origin x="11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49147A-69F1-4E2A-9A4B-C3A01D8A2C5F}" type="datetimeFigureOut">
              <a:rPr lang="en-US" smtClean="0"/>
              <a:t>6/29/2022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03274A-B8EF-43EF-8421-6CBA24416D95}" type="slidenum">
              <a:rPr lang="en-US" smtClean="0"/>
              <a:t>‹#›</a:t>
            </a:fld>
            <a:endParaRPr lang="en-US"/>
          </a:p>
        </p:txBody>
      </p:sp>
    </p:spTree>
    <p:extLst>
      <p:ext uri="{BB962C8B-B14F-4D97-AF65-F5344CB8AC3E}">
        <p14:creationId xmlns:p14="http://schemas.microsoft.com/office/powerpoint/2010/main" val="2671514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Digital technology: </a:t>
            </a:r>
            <a:r>
              <a:rPr lang="en-US" sz="1200" kern="1200" dirty="0">
                <a:solidFill>
                  <a:schemeClr val="tx1"/>
                </a:solidFill>
                <a:effectLst/>
                <a:latin typeface="+mn-lt"/>
                <a:ea typeface="+mn-ea"/>
                <a:cs typeface="+mn-cs"/>
              </a:rPr>
              <a:t>Digital technology makes our life easy and comfortable. Digital technology is known as electronic tools, devices, systems, and resources that can be used for generating, processing, and storing data and information that is helpful for students (Clark-Wilson et al. 2020).</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Paul and Wolfram and </a:t>
            </a:r>
            <a:r>
              <a:rPr lang="en-US" sz="1200" b="1" kern="1200" dirty="0" err="1">
                <a:solidFill>
                  <a:schemeClr val="tx1"/>
                </a:solidFill>
                <a:effectLst/>
                <a:latin typeface="+mn-lt"/>
                <a:ea typeface="+mn-ea"/>
                <a:cs typeface="+mn-cs"/>
              </a:rPr>
              <a:t>Nic</a:t>
            </a:r>
            <a:r>
              <a:rPr lang="en-US" sz="1200" b="1" kern="1200" dirty="0">
                <a:solidFill>
                  <a:schemeClr val="tx1"/>
                </a:solidFill>
                <a:effectLst/>
                <a:latin typeface="+mn-lt"/>
                <a:ea typeface="+mn-ea"/>
                <a:cs typeface="+mn-cs"/>
              </a:rPr>
              <a:t> </a:t>
            </a:r>
            <a:r>
              <a:rPr lang="en-US" sz="1200" b="1" kern="1200" dirty="0" err="1">
                <a:solidFill>
                  <a:schemeClr val="tx1"/>
                </a:solidFill>
                <a:effectLst/>
                <a:latin typeface="+mn-lt"/>
                <a:ea typeface="+mn-ea"/>
                <a:cs typeface="+mn-cs"/>
              </a:rPr>
              <a:t>Lutsey</a:t>
            </a:r>
            <a:r>
              <a:rPr lang="en-US" sz="1200" b="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They said to use more digital technology for enjoying technological influence in student life.</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Traditional reading experience: </a:t>
            </a:r>
            <a:r>
              <a:rPr lang="en-US" sz="1200" kern="1200" dirty="0">
                <a:solidFill>
                  <a:schemeClr val="tx1"/>
                </a:solidFill>
                <a:effectLst/>
                <a:latin typeface="+mn-lt"/>
                <a:ea typeface="+mn-ea"/>
                <a:cs typeface="+mn-cs"/>
              </a:rPr>
              <a:t>The technology is helpful for the traditional reading experience by changing the method. The technology can be useful for making the scope to read more and more for the student to gain knowledge.</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3</a:t>
            </a:fld>
            <a:endParaRPr lang="en-US"/>
          </a:p>
        </p:txBody>
      </p:sp>
    </p:spTree>
    <p:extLst>
      <p:ext uri="{BB962C8B-B14F-4D97-AF65-F5344CB8AC3E}">
        <p14:creationId xmlns:p14="http://schemas.microsoft.com/office/powerpoint/2010/main" val="1482069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Quantitative research method: </a:t>
            </a:r>
            <a:r>
              <a:rPr lang="en-US" sz="1200" kern="1200" dirty="0">
                <a:solidFill>
                  <a:schemeClr val="tx1"/>
                </a:solidFill>
                <a:effectLst/>
                <a:latin typeface="+mn-lt"/>
                <a:ea typeface="+mn-ea"/>
                <a:cs typeface="+mn-cs"/>
              </a:rPr>
              <a:t>Quantitative research method is the digital method that can be used for collecting actual data from the marketplace (Rutberg et al. 2018). It helps to collect data directly from the data collection source.</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Survey, polls, and interview: </a:t>
            </a:r>
            <a:r>
              <a:rPr lang="en-US" sz="1200" kern="1200" dirty="0">
                <a:solidFill>
                  <a:schemeClr val="tx1"/>
                </a:solidFill>
                <a:effectLst/>
                <a:latin typeface="+mn-lt"/>
                <a:ea typeface="+mn-ea"/>
                <a:cs typeface="+mn-cs"/>
              </a:rPr>
              <a:t>The survey, polls, and interview can be taken for collecting data and information from the data sources. The survey, polls, and interviews are used in quantitative research. </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Questionnaires:</a:t>
            </a:r>
            <a:r>
              <a:rPr lang="en-US" sz="1200" kern="1200" dirty="0">
                <a:solidFill>
                  <a:schemeClr val="tx1"/>
                </a:solidFill>
                <a:effectLst/>
                <a:latin typeface="+mn-lt"/>
                <a:ea typeface="+mn-ea"/>
                <a:cs typeface="+mn-cs"/>
              </a:rPr>
              <a:t> The questionnaires are asking questions to consumers and getting answers for a specific reason (</a:t>
            </a:r>
            <a:r>
              <a:rPr lang="en-US" sz="1200" kern="1200" dirty="0" err="1">
                <a:solidFill>
                  <a:schemeClr val="tx1"/>
                </a:solidFill>
                <a:effectLst/>
                <a:latin typeface="+mn-lt"/>
                <a:ea typeface="+mn-ea"/>
                <a:cs typeface="+mn-cs"/>
              </a:rPr>
              <a:t>Rosellini</a:t>
            </a:r>
            <a:r>
              <a:rPr lang="en-US" sz="1200" kern="1200" dirty="0">
                <a:solidFill>
                  <a:schemeClr val="tx1"/>
                </a:solidFill>
                <a:effectLst/>
                <a:latin typeface="+mn-lt"/>
                <a:ea typeface="+mn-ea"/>
                <a:cs typeface="+mn-cs"/>
              </a:rPr>
              <a:t> et al. 2021). It can be used in the digital platform for the collection of data and information.</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4</a:t>
            </a:fld>
            <a:endParaRPr lang="en-US"/>
          </a:p>
        </p:txBody>
      </p:sp>
    </p:spTree>
    <p:extLst>
      <p:ext uri="{BB962C8B-B14F-4D97-AF65-F5344CB8AC3E}">
        <p14:creationId xmlns:p14="http://schemas.microsoft.com/office/powerpoint/2010/main" val="2706015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a lot of ethical considerations for digital technology use. This digital consideration maintains the rules and regulations of the technology used.</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Misuse:</a:t>
            </a:r>
            <a:r>
              <a:rPr lang="en-US" sz="1200" kern="1200" dirty="0">
                <a:solidFill>
                  <a:schemeClr val="tx1"/>
                </a:solidFill>
                <a:effectLst/>
                <a:latin typeface="+mn-lt"/>
                <a:ea typeface="+mn-ea"/>
                <a:cs typeface="+mn-cs"/>
              </a:rPr>
              <a:t> There is no right to use technology for a bad purpose. Personal information should have to ensure well secured for protection from the misuse (Fox et al. 2018).</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Autonomous technology:</a:t>
            </a:r>
            <a:r>
              <a:rPr lang="en-US" sz="1200" kern="1200" dirty="0">
                <a:solidFill>
                  <a:schemeClr val="tx1"/>
                </a:solidFill>
                <a:effectLst/>
                <a:latin typeface="+mn-lt"/>
                <a:ea typeface="+mn-ea"/>
                <a:cs typeface="+mn-cs"/>
              </a:rPr>
              <a:t> Autonomous technology can be used for doing tasks without human control. It is known as robotics work that can be helpful for students in digital technology.</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Respect for all:</a:t>
            </a:r>
            <a:r>
              <a:rPr lang="en-US" sz="1200" kern="1200" dirty="0">
                <a:solidFill>
                  <a:schemeClr val="tx1"/>
                </a:solidFill>
                <a:effectLst/>
                <a:latin typeface="+mn-lt"/>
                <a:ea typeface="+mn-ea"/>
                <a:cs typeface="+mn-cs"/>
              </a:rPr>
              <a:t> There should have to give respect for the employees, customers, teachers, etc. The technology used makes a person wise and well-known. But there should have to ensure respect for all people.</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Moral use:</a:t>
            </a:r>
            <a:r>
              <a:rPr lang="en-US" sz="1200" kern="1200" dirty="0">
                <a:solidFill>
                  <a:schemeClr val="tx1"/>
                </a:solidFill>
                <a:effectLst/>
                <a:latin typeface="+mn-lt"/>
                <a:ea typeface="+mn-ea"/>
                <a:cs typeface="+mn-cs"/>
              </a:rPr>
              <a:t> Technology should be used for moral purposes with data and information collection and use. </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5</a:t>
            </a:fld>
            <a:endParaRPr lang="en-US"/>
          </a:p>
        </p:txBody>
      </p:sp>
    </p:spTree>
    <p:extLst>
      <p:ext uri="{BB962C8B-B14F-4D97-AF65-F5344CB8AC3E}">
        <p14:creationId xmlns:p14="http://schemas.microsoft.com/office/powerpoint/2010/main" val="2590851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should have to fix a specific time for starting and ending the research.</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Project information:</a:t>
            </a:r>
            <a:r>
              <a:rPr lang="en-US" sz="1200" kern="1200" dirty="0">
                <a:solidFill>
                  <a:schemeClr val="tx1"/>
                </a:solidFill>
                <a:effectLst/>
                <a:latin typeface="+mn-lt"/>
                <a:ea typeface="+mn-ea"/>
                <a:cs typeface="+mn-cs"/>
              </a:rPr>
              <a:t> For project information, the 1</a:t>
            </a:r>
            <a:r>
              <a:rPr lang="en-US" sz="1200" kern="1200" baseline="30000" dirty="0">
                <a:solidFill>
                  <a:schemeClr val="tx1"/>
                </a:solidFill>
                <a:effectLst/>
                <a:latin typeface="+mn-lt"/>
                <a:ea typeface="+mn-ea"/>
                <a:cs typeface="+mn-cs"/>
              </a:rPr>
              <a:t>st</a:t>
            </a:r>
            <a:r>
              <a:rPr lang="en-US" sz="1200" kern="1200" dirty="0">
                <a:solidFill>
                  <a:schemeClr val="tx1"/>
                </a:solidFill>
                <a:effectLst/>
                <a:latin typeface="+mn-lt"/>
                <a:ea typeface="+mn-ea"/>
                <a:cs typeface="+mn-cs"/>
              </a:rPr>
              <a:t> week spent that the information was collected from the source (Rasmussen et al. 2019).</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Project planning:</a:t>
            </a:r>
            <a:r>
              <a:rPr lang="en-US" sz="1200" kern="1200" dirty="0">
                <a:solidFill>
                  <a:schemeClr val="tx1"/>
                </a:solidFill>
                <a:effectLst/>
                <a:latin typeface="+mn-lt"/>
                <a:ea typeface="+mn-ea"/>
                <a:cs typeface="+mn-cs"/>
              </a:rPr>
              <a:t> The project plan was set in the 2</a:t>
            </a:r>
            <a:r>
              <a:rPr lang="en-US" sz="1200" kern="1200" baseline="30000" dirty="0">
                <a:solidFill>
                  <a:schemeClr val="tx1"/>
                </a:solidFill>
                <a:effectLst/>
                <a:latin typeface="+mn-lt"/>
                <a:ea typeface="+mn-ea"/>
                <a:cs typeface="+mn-cs"/>
              </a:rPr>
              <a:t>nd</a:t>
            </a:r>
            <a:r>
              <a:rPr lang="en-US" sz="1200" kern="1200" dirty="0">
                <a:solidFill>
                  <a:schemeClr val="tx1"/>
                </a:solidFill>
                <a:effectLst/>
                <a:latin typeface="+mn-lt"/>
                <a:ea typeface="+mn-ea"/>
                <a:cs typeface="+mn-cs"/>
              </a:rPr>
              <a:t> week for setting a target for the research.</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Project execution:</a:t>
            </a:r>
            <a:r>
              <a:rPr lang="en-US" sz="1200" kern="1200" dirty="0">
                <a:solidFill>
                  <a:schemeClr val="tx1"/>
                </a:solidFill>
                <a:effectLst/>
                <a:latin typeface="+mn-lt"/>
                <a:ea typeface="+mn-ea"/>
                <a:cs typeface="+mn-cs"/>
              </a:rPr>
              <a:t> There had been set for the executive of the project in the 3</a:t>
            </a:r>
            <a:r>
              <a:rPr lang="en-US" sz="1200" kern="1200" baseline="30000" dirty="0">
                <a:solidFill>
                  <a:schemeClr val="tx1"/>
                </a:solidFill>
                <a:effectLst/>
                <a:latin typeface="+mn-lt"/>
                <a:ea typeface="+mn-ea"/>
                <a:cs typeface="+mn-cs"/>
              </a:rPr>
              <a:t>rd</a:t>
            </a:r>
            <a:r>
              <a:rPr lang="en-US" sz="1200" kern="1200" dirty="0">
                <a:solidFill>
                  <a:schemeClr val="tx1"/>
                </a:solidFill>
                <a:effectLst/>
                <a:latin typeface="+mn-lt"/>
                <a:ea typeface="+mn-ea"/>
                <a:cs typeface="+mn-cs"/>
              </a:rPr>
              <a:t> week.</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Data collection:</a:t>
            </a:r>
            <a:r>
              <a:rPr lang="en-US" sz="1200" kern="1200" dirty="0">
                <a:solidFill>
                  <a:schemeClr val="tx1"/>
                </a:solidFill>
                <a:effectLst/>
                <a:latin typeface="+mn-lt"/>
                <a:ea typeface="+mn-ea"/>
                <a:cs typeface="+mn-cs"/>
              </a:rPr>
              <a:t> The data collection method was used in the 4</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Data analysis:</a:t>
            </a:r>
            <a:r>
              <a:rPr lang="en-US" sz="1200" kern="1200" dirty="0">
                <a:solidFill>
                  <a:schemeClr val="tx1"/>
                </a:solidFill>
                <a:effectLst/>
                <a:latin typeface="+mn-lt"/>
                <a:ea typeface="+mn-ea"/>
                <a:cs typeface="+mn-cs"/>
              </a:rPr>
              <a:t> Data was analyzed in the 5</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 for making decisions about the project.</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Project implementation:</a:t>
            </a:r>
            <a:r>
              <a:rPr lang="en-US" sz="1200" kern="1200" dirty="0">
                <a:solidFill>
                  <a:schemeClr val="tx1"/>
                </a:solidFill>
                <a:effectLst/>
                <a:latin typeface="+mn-lt"/>
                <a:ea typeface="+mn-ea"/>
                <a:cs typeface="+mn-cs"/>
              </a:rPr>
              <a:t> In this stage, the project was completed and the result was published. At last, the project was implemented in the 6</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week.</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6</a:t>
            </a:fld>
            <a:endParaRPr lang="en-US"/>
          </a:p>
        </p:txBody>
      </p:sp>
    </p:spTree>
    <p:extLst>
      <p:ext uri="{BB962C8B-B14F-4D97-AF65-F5344CB8AC3E}">
        <p14:creationId xmlns:p14="http://schemas.microsoft.com/office/powerpoint/2010/main" val="1785081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Formal knowledge</a:t>
            </a:r>
            <a:r>
              <a:rPr lang="en-US" sz="1200" kern="1200" dirty="0">
                <a:solidFill>
                  <a:schemeClr val="tx1"/>
                </a:solidFill>
                <a:effectLst/>
                <a:latin typeface="+mn-lt"/>
                <a:ea typeface="+mn-ea"/>
                <a:cs typeface="+mn-cs"/>
              </a:rPr>
              <a:t>: The technology helps to gather the formal knowledge for the student. This is why there should have to increase in technology used (</a:t>
            </a:r>
            <a:r>
              <a:rPr lang="en-US" sz="1200" kern="1200" dirty="0" err="1">
                <a:solidFill>
                  <a:schemeClr val="tx1"/>
                </a:solidFill>
                <a:effectLst/>
                <a:latin typeface="+mn-lt"/>
                <a:ea typeface="+mn-ea"/>
                <a:cs typeface="+mn-cs"/>
              </a:rPr>
              <a:t>Sumane</a:t>
            </a:r>
            <a:r>
              <a:rPr lang="en-US" sz="1200" kern="1200" dirty="0">
                <a:solidFill>
                  <a:schemeClr val="tx1"/>
                </a:solidFill>
                <a:effectLst/>
                <a:latin typeface="+mn-lt"/>
                <a:ea typeface="+mn-ea"/>
                <a:cs typeface="+mn-cs"/>
              </a:rPr>
              <a:t> et al. 2018).</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Decreasing absenteeism:</a:t>
            </a:r>
            <a:r>
              <a:rPr lang="en-US" sz="1200" kern="1200" dirty="0">
                <a:solidFill>
                  <a:schemeClr val="tx1"/>
                </a:solidFill>
                <a:effectLst/>
                <a:latin typeface="+mn-lt"/>
                <a:ea typeface="+mn-ea"/>
                <a:cs typeface="+mn-cs"/>
              </a:rPr>
              <a:t> The technology helps the student to attend class or practical life. It helps to decrease the absenteeism of the student.</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Lower dropout:</a:t>
            </a:r>
            <a:r>
              <a:rPr lang="en-US" sz="1200" kern="1200" dirty="0">
                <a:solidFill>
                  <a:schemeClr val="tx1"/>
                </a:solidFill>
                <a:effectLst/>
                <a:latin typeface="+mn-lt"/>
                <a:ea typeface="+mn-ea"/>
                <a:cs typeface="+mn-cs"/>
              </a:rPr>
              <a:t> Technology helps the students to continue studying that can help decrease dropouts from the study.</a:t>
            </a:r>
          </a:p>
          <a:p>
            <a:pPr marL="171450" lvl="0" indent="-171450">
              <a:buFont typeface="Wingdings" panose="05000000000000000000" pitchFamily="2" charset="2"/>
              <a:buChar char="v"/>
            </a:pPr>
            <a:r>
              <a:rPr lang="en-US" sz="1200" b="1" kern="1200" dirty="0">
                <a:solidFill>
                  <a:schemeClr val="tx1"/>
                </a:solidFill>
                <a:effectLst/>
                <a:latin typeface="+mn-lt"/>
                <a:ea typeface="+mn-ea"/>
                <a:cs typeface="+mn-cs"/>
              </a:rPr>
              <a:t>Motivation:</a:t>
            </a:r>
            <a:r>
              <a:rPr lang="en-US" sz="1200" kern="1200" dirty="0">
                <a:solidFill>
                  <a:schemeClr val="tx1"/>
                </a:solidFill>
                <a:effectLst/>
                <a:latin typeface="+mn-lt"/>
                <a:ea typeface="+mn-ea"/>
                <a:cs typeface="+mn-cs"/>
              </a:rPr>
              <a:t> Technology can be used for increasing the motivation of the students. Technology makes the work easy which is why students get the motivation to continue their studies (Green et al. 2019).</a:t>
            </a:r>
          </a:p>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7</a:t>
            </a:fld>
            <a:endParaRPr lang="en-US"/>
          </a:p>
        </p:txBody>
      </p:sp>
    </p:spTree>
    <p:extLst>
      <p:ext uri="{BB962C8B-B14F-4D97-AF65-F5344CB8AC3E}">
        <p14:creationId xmlns:p14="http://schemas.microsoft.com/office/powerpoint/2010/main" val="1672369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03274A-B8EF-43EF-8421-6CBA24416D95}" type="slidenum">
              <a:rPr lang="en-US" smtClean="0"/>
              <a:t>9</a:t>
            </a:fld>
            <a:endParaRPr lang="en-US"/>
          </a:p>
        </p:txBody>
      </p:sp>
    </p:spTree>
    <p:extLst>
      <p:ext uri="{BB962C8B-B14F-4D97-AF65-F5344CB8AC3E}">
        <p14:creationId xmlns:p14="http://schemas.microsoft.com/office/powerpoint/2010/main" val="4725735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6/29/2022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6/29/2022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6/29/2022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6/29/2022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6/29/2022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bin"/><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099733"/>
            <a:ext cx="10057688" cy="1288044"/>
          </a:xfrm>
        </p:spPr>
        <p:txBody>
          <a:bodyPr/>
          <a:lstStyle/>
          <a:p>
            <a:r>
              <a:rPr lang="en-US" sz="3600" b="1" dirty="0">
                <a:solidFill>
                  <a:schemeClr val="bg1"/>
                </a:solidFill>
                <a:latin typeface="Times New Roman" panose="02020603050405020304" pitchFamily="18" charset="0"/>
                <a:cs typeface="Times New Roman" panose="02020603050405020304" pitchFamily="18" charset="0"/>
              </a:rPr>
              <a:t>Module code and title: BMSW4003 Digital skills and Research Methods</a:t>
            </a:r>
            <a:endParaRPr lang="en-US" sz="3600" dirty="0"/>
          </a:p>
        </p:txBody>
      </p:sp>
      <p:sp>
        <p:nvSpPr>
          <p:cNvPr id="3" name="Subtitle 2"/>
          <p:cNvSpPr>
            <a:spLocks noGrp="1"/>
          </p:cNvSpPr>
          <p:nvPr>
            <p:ph type="subTitle" idx="1"/>
          </p:nvPr>
        </p:nvSpPr>
        <p:spPr>
          <a:xfrm>
            <a:off x="1154955" y="3807502"/>
            <a:ext cx="9922348" cy="1831298"/>
          </a:xfrm>
        </p:spPr>
        <p:txBody>
          <a:bodyPr>
            <a:normAutofit/>
          </a:bodyPr>
          <a:lstStyle/>
          <a:p>
            <a:r>
              <a:rPr lang="en-US" b="1" dirty="0">
                <a:solidFill>
                  <a:schemeClr val="bg1"/>
                </a:solidFill>
                <a:latin typeface="Times New Roman" panose="02020603050405020304" pitchFamily="18" charset="0"/>
                <a:cs typeface="Times New Roman" panose="02020603050405020304" pitchFamily="18" charset="0"/>
              </a:rPr>
              <a:t>LECTURE NAME: SEYED NAVID NASIRPOUR</a:t>
            </a:r>
          </a:p>
          <a:p>
            <a:r>
              <a:rPr lang="en-US" b="1" dirty="0" err="1">
                <a:solidFill>
                  <a:schemeClr val="bg1"/>
                </a:solidFill>
                <a:latin typeface="Times New Roman" panose="02020603050405020304" pitchFamily="18" charset="0"/>
                <a:cs typeface="Times New Roman" panose="02020603050405020304" pitchFamily="18" charset="0"/>
              </a:rPr>
              <a:t>Programe</a:t>
            </a:r>
            <a:r>
              <a:rPr lang="en-US" b="1" dirty="0">
                <a:solidFill>
                  <a:schemeClr val="bg1"/>
                </a:solidFill>
                <a:latin typeface="Times New Roman" panose="02020603050405020304" pitchFamily="18" charset="0"/>
                <a:cs typeface="Times New Roman" panose="02020603050405020304" pitchFamily="18" charset="0"/>
              </a:rPr>
              <a:t>: certificate of higher education skills for the workplace</a:t>
            </a:r>
          </a:p>
          <a:p>
            <a:r>
              <a:rPr lang="en-US" b="1" dirty="0">
                <a:solidFill>
                  <a:schemeClr val="bg1"/>
                </a:solidFill>
                <a:latin typeface="Times New Roman" panose="02020603050405020304" pitchFamily="18" charset="0"/>
                <a:cs typeface="Times New Roman" panose="02020603050405020304" pitchFamily="18" charset="0"/>
              </a:rPr>
              <a:t>Student Name: </a:t>
            </a:r>
            <a:r>
              <a:rPr lang="en-US" b="1" dirty="0" err="1">
                <a:solidFill>
                  <a:schemeClr val="bg1"/>
                </a:solidFill>
                <a:latin typeface="Times New Roman" panose="02020603050405020304" pitchFamily="18" charset="0"/>
                <a:cs typeface="Times New Roman" panose="02020603050405020304" pitchFamily="18" charset="0"/>
              </a:rPr>
              <a:t>tomas</a:t>
            </a:r>
            <a:r>
              <a:rPr lang="en-US" b="1" dirty="0">
                <a:solidFill>
                  <a:schemeClr val="bg1"/>
                </a:solidFill>
                <a:latin typeface="Times New Roman" panose="02020603050405020304" pitchFamily="18" charset="0"/>
                <a:cs typeface="Times New Roman" panose="02020603050405020304" pitchFamily="18" charset="0"/>
              </a:rPr>
              <a:t> </a:t>
            </a:r>
            <a:r>
              <a:rPr lang="en-US" b="1" dirty="0" err="1">
                <a:solidFill>
                  <a:schemeClr val="bg1"/>
                </a:solidFill>
                <a:latin typeface="Times New Roman" panose="02020603050405020304" pitchFamily="18" charset="0"/>
                <a:cs typeface="Times New Roman" panose="02020603050405020304" pitchFamily="18" charset="0"/>
              </a:rPr>
              <a:t>tancos</a:t>
            </a:r>
            <a:endParaRPr lang="en-US" b="1" dirty="0">
              <a:solidFill>
                <a:schemeClr val="bg1"/>
              </a:solidFill>
              <a:latin typeface="Times New Roman" panose="02020603050405020304" pitchFamily="18" charset="0"/>
              <a:cs typeface="Times New Roman" panose="02020603050405020304" pitchFamily="18" charset="0"/>
            </a:endParaRPr>
          </a:p>
          <a:p>
            <a:r>
              <a:rPr lang="en-US" b="1" dirty="0">
                <a:solidFill>
                  <a:schemeClr val="bg1"/>
                </a:solidFill>
                <a:latin typeface="Times New Roman" panose="02020603050405020304" pitchFamily="18" charset="0"/>
                <a:cs typeface="Times New Roman" panose="02020603050405020304" pitchFamily="18" charset="0"/>
              </a:rPr>
              <a:t>Student ID: 2126603</a:t>
            </a:r>
          </a:p>
          <a:p>
            <a:endParaRPr lang="en-US" dirty="0"/>
          </a:p>
        </p:txBody>
      </p:sp>
    </p:spTree>
    <p:extLst>
      <p:ext uri="{BB962C8B-B14F-4D97-AF65-F5344CB8AC3E}">
        <p14:creationId xmlns:p14="http://schemas.microsoft.com/office/powerpoint/2010/main" val="3607578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1154953" y="2603500"/>
            <a:ext cx="9952757" cy="3416300"/>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Digital skills are the skills that can be explained with the use of digital devices, communication applications, networking, etc. (Van et al. 2017). Digital technology is making our daily life easy and comfortable. Digital technology can be used for allowing educators to share resources for increasing knowledge among the people. The technology helps to make automation of the tasks. There should have to increase in technology use for the students. The purpose of the assessment is to explain the influence of digital skills and research methods.</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5078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554" y="973668"/>
            <a:ext cx="9068546" cy="706964"/>
          </a:xfrm>
        </p:spPr>
        <p:txBody>
          <a:bodyPr/>
          <a:lstStyle/>
          <a:p>
            <a:r>
              <a:rPr lang="en-US" sz="4000" dirty="0">
                <a:latin typeface="Times New Roman" panose="02020603050405020304" pitchFamily="18" charset="0"/>
                <a:cs typeface="Times New Roman" panose="02020603050405020304" pitchFamily="18" charset="0"/>
              </a:rPr>
              <a:t>Literature review of technology use</a:t>
            </a:r>
          </a:p>
        </p:txBody>
      </p:sp>
      <p:sp>
        <p:nvSpPr>
          <p:cNvPr id="3" name="Content Placeholder 2"/>
          <p:cNvSpPr>
            <a:spLocks noGrp="1"/>
          </p:cNvSpPr>
          <p:nvPr>
            <p:ph idx="1"/>
          </p:nvPr>
        </p:nvSpPr>
        <p:spPr>
          <a:xfrm>
            <a:off x="901700" y="2603500"/>
            <a:ext cx="5334000" cy="3416300"/>
          </a:xfrm>
        </p:spPr>
        <p:txBody>
          <a:bodyPr>
            <a:normAutofit/>
          </a:bodyPr>
          <a:lstStyle/>
          <a:p>
            <a:pPr lvl="0"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Digital technology makes student life easy and comfortable (Clark-Wilson et al. 2020).</a:t>
            </a:r>
          </a:p>
          <a:p>
            <a:pPr lvl="0"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Paul Wolfram and </a:t>
            </a:r>
            <a:r>
              <a:rPr lang="en-US" sz="2000" b="1" dirty="0" err="1">
                <a:latin typeface="Times New Roman" panose="02020603050405020304" pitchFamily="18" charset="0"/>
                <a:cs typeface="Times New Roman" panose="02020603050405020304" pitchFamily="18" charset="0"/>
              </a:rPr>
              <a:t>Nic</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Lutsey</a:t>
            </a:r>
            <a:r>
              <a:rPr lang="en-US" sz="2000" b="1" dirty="0">
                <a:latin typeface="Times New Roman" panose="02020603050405020304" pitchFamily="18" charset="0"/>
                <a:cs typeface="Times New Roman" panose="02020603050405020304" pitchFamily="18" charset="0"/>
              </a:rPr>
              <a:t> said to increase the technology used by the student.</a:t>
            </a:r>
          </a:p>
          <a:p>
            <a:pPr lvl="0"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Use technology to enhance the traditional reading experience</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5984" t="13459" r="27519" b="13596"/>
          <a:stretch/>
        </p:blipFill>
        <p:spPr>
          <a:xfrm>
            <a:off x="7036231" y="2386739"/>
            <a:ext cx="4541003" cy="4122550"/>
          </a:xfrm>
          <a:prstGeom prst="rect">
            <a:avLst/>
          </a:prstGeom>
        </p:spPr>
      </p:pic>
    </p:spTree>
    <p:extLst>
      <p:ext uri="{BB962C8B-B14F-4D97-AF65-F5344CB8AC3E}">
        <p14:creationId xmlns:p14="http://schemas.microsoft.com/office/powerpoint/2010/main" val="211559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8615" y="935568"/>
            <a:ext cx="8761413" cy="706964"/>
          </a:xfrm>
        </p:spPr>
        <p:txBody>
          <a:bodyPr/>
          <a:lstStyle/>
          <a:p>
            <a:r>
              <a:rPr lang="en-US" sz="4000" dirty="0">
                <a:latin typeface="Times New Roman" panose="02020603050405020304" pitchFamily="18" charset="0"/>
                <a:cs typeface="Times New Roman" panose="02020603050405020304" pitchFamily="18" charset="0"/>
              </a:rPr>
              <a:t>Research method of technology use</a:t>
            </a:r>
          </a:p>
        </p:txBody>
      </p:sp>
      <p:sp>
        <p:nvSpPr>
          <p:cNvPr id="3" name="Content Placeholder 2"/>
          <p:cNvSpPr>
            <a:spLocks noGrp="1"/>
          </p:cNvSpPr>
          <p:nvPr>
            <p:ph idx="1"/>
          </p:nvPr>
        </p:nvSpPr>
        <p:spPr>
          <a:xfrm>
            <a:off x="848615" y="2501900"/>
            <a:ext cx="5025243" cy="4123752"/>
          </a:xfrm>
        </p:spPr>
        <p:txBody>
          <a:bodyPr>
            <a:normAutofit/>
          </a:bodyPr>
          <a:lstStyle/>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Quantitative research method is digital method of collecting information (Rutberg et al. 2018).</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Survey, polls, interview can be taken in quantitative methods.</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Questionnaires can be used in quantitative research (</a:t>
            </a:r>
            <a:r>
              <a:rPr lang="en-US" sz="2000" b="1" dirty="0" err="1">
                <a:latin typeface="Times New Roman" panose="02020603050405020304" pitchFamily="18" charset="0"/>
                <a:cs typeface="Times New Roman" panose="02020603050405020304" pitchFamily="18" charset="0"/>
              </a:rPr>
              <a:t>Rosellini</a:t>
            </a:r>
            <a:r>
              <a:rPr lang="en-US" sz="2000" b="1" dirty="0">
                <a:latin typeface="Times New Roman" panose="02020603050405020304" pitchFamily="18" charset="0"/>
                <a:cs typeface="Times New Roman" panose="02020603050405020304" pitchFamily="18" charset="0"/>
              </a:rPr>
              <a:t> et al. 2021).</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96150" y="2779533"/>
            <a:ext cx="4858575" cy="3568485"/>
          </a:xfrm>
          <a:prstGeom prst="rect">
            <a:avLst/>
          </a:prstGeom>
        </p:spPr>
      </p:pic>
    </p:spTree>
    <p:extLst>
      <p:ext uri="{BB962C8B-B14F-4D97-AF65-F5344CB8AC3E}">
        <p14:creationId xmlns:p14="http://schemas.microsoft.com/office/powerpoint/2010/main" val="338839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Times New Roman" panose="02020603050405020304" pitchFamily="18" charset="0"/>
                <a:cs typeface="Times New Roman" panose="02020603050405020304" pitchFamily="18" charset="0"/>
              </a:rPr>
              <a:t>Ethical considerations of technology</a:t>
            </a:r>
          </a:p>
        </p:txBody>
      </p:sp>
      <p:sp>
        <p:nvSpPr>
          <p:cNvPr id="3" name="Content Placeholder 2"/>
          <p:cNvSpPr>
            <a:spLocks noGrp="1"/>
          </p:cNvSpPr>
          <p:nvPr>
            <p:ph idx="1"/>
          </p:nvPr>
        </p:nvSpPr>
        <p:spPr>
          <a:xfrm>
            <a:off x="634255" y="2425700"/>
            <a:ext cx="5301596" cy="812800"/>
          </a:xfrm>
        </p:spPr>
        <p:txBody>
          <a:bodyPr>
            <a:normAutofit fontScale="92500" lnSpcReduction="20000"/>
          </a:bodyPr>
          <a:lstStyle/>
          <a:p>
            <a:pPr>
              <a:buFont typeface="Wingdings" panose="05000000000000000000" pitchFamily="2" charset="2"/>
              <a:buChar char="q"/>
            </a:pPr>
            <a:r>
              <a:rPr lang="en-US" sz="2000" dirty="0">
                <a:latin typeface="Times New Roman" panose="02020603050405020304" pitchFamily="18" charset="0"/>
                <a:cs typeface="Times New Roman" panose="02020603050405020304" pitchFamily="18" charset="0"/>
              </a:rPr>
              <a:t>There are a lot ethical consideration of technology used that use to take permission to use technology.</a:t>
            </a:r>
          </a:p>
        </p:txBody>
      </p:sp>
      <p:sp>
        <p:nvSpPr>
          <p:cNvPr id="4" name="Content Placeholder 2"/>
          <p:cNvSpPr txBox="1">
            <a:spLocks/>
          </p:cNvSpPr>
          <p:nvPr/>
        </p:nvSpPr>
        <p:spPr>
          <a:xfrm>
            <a:off x="634255" y="3555571"/>
            <a:ext cx="5115616" cy="306220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Misuse of personal information (Fox et al. 2018). </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Autonomous technology</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Respect for employees and customers</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Moral use of data and information.</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69803" y="2425699"/>
            <a:ext cx="5234695" cy="4192077"/>
          </a:xfrm>
          <a:prstGeom prst="rect">
            <a:avLst/>
          </a:prstGeom>
        </p:spPr>
      </p:pic>
    </p:spTree>
    <p:extLst>
      <p:ext uri="{BB962C8B-B14F-4D97-AF65-F5344CB8AC3E}">
        <p14:creationId xmlns:p14="http://schemas.microsoft.com/office/powerpoint/2010/main" val="245776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Times New Roman" panose="02020603050405020304" pitchFamily="18" charset="0"/>
                <a:cs typeface="Times New Roman" panose="02020603050405020304" pitchFamily="18" charset="0"/>
              </a:rPr>
              <a:t>Research timeline</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0199" y="2413000"/>
            <a:ext cx="8811315" cy="4356100"/>
          </a:xfrm>
          <a:prstGeom prst="rect">
            <a:avLst/>
          </a:prstGeom>
        </p:spPr>
      </p:pic>
    </p:spTree>
    <p:extLst>
      <p:ext uri="{BB962C8B-B14F-4D97-AF65-F5344CB8AC3E}">
        <p14:creationId xmlns:p14="http://schemas.microsoft.com/office/powerpoint/2010/main" val="438177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Times New Roman" panose="02020603050405020304" pitchFamily="18" charset="0"/>
                <a:cs typeface="Times New Roman" panose="02020603050405020304" pitchFamily="18" charset="0"/>
              </a:rPr>
              <a:t>Hypothesis</a:t>
            </a:r>
          </a:p>
        </p:txBody>
      </p:sp>
      <p:sp>
        <p:nvSpPr>
          <p:cNvPr id="3" name="Content Placeholder 2"/>
          <p:cNvSpPr>
            <a:spLocks noGrp="1"/>
          </p:cNvSpPr>
          <p:nvPr>
            <p:ph idx="1"/>
          </p:nvPr>
        </p:nvSpPr>
        <p:spPr>
          <a:xfrm>
            <a:off x="555687" y="2610106"/>
            <a:ext cx="5044367" cy="3992172"/>
          </a:xfrm>
        </p:spPr>
        <p:txBody>
          <a:bodyPr>
            <a:normAutofit/>
          </a:bodyPr>
          <a:lstStyle/>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Technology helps in the formal knowledge (</a:t>
            </a:r>
            <a:r>
              <a:rPr lang="en-US" sz="2000" b="1" dirty="0" err="1">
                <a:latin typeface="Times New Roman" panose="02020603050405020304" pitchFamily="18" charset="0"/>
                <a:cs typeface="Times New Roman" panose="02020603050405020304" pitchFamily="18" charset="0"/>
              </a:rPr>
              <a:t>Sumane</a:t>
            </a:r>
            <a:r>
              <a:rPr lang="en-US" sz="2000" b="1" dirty="0">
                <a:latin typeface="Times New Roman" panose="02020603050405020304" pitchFamily="18" charset="0"/>
                <a:cs typeface="Times New Roman" panose="02020603050405020304" pitchFamily="18" charset="0"/>
              </a:rPr>
              <a:t> et al. 2018).</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Technology decreases absenteeism of the student.</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Technology helps to lower dropout rates.</a:t>
            </a:r>
          </a:p>
          <a:p>
            <a:pPr algn="just">
              <a:lnSpc>
                <a:spcPct val="150000"/>
              </a:lnSpc>
              <a:buFont typeface="Wingdings" panose="05000000000000000000" pitchFamily="2" charset="2"/>
              <a:buChar char="v"/>
            </a:pPr>
            <a:r>
              <a:rPr lang="en-US" sz="2000" b="1" dirty="0">
                <a:latin typeface="Times New Roman" panose="02020603050405020304" pitchFamily="18" charset="0"/>
                <a:cs typeface="Times New Roman" panose="02020603050405020304" pitchFamily="18" charset="0"/>
              </a:rPr>
              <a:t>Technology gives the motivation to learn more (Green et al. 2019).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0054" y="2464015"/>
            <a:ext cx="6591946" cy="4138263"/>
          </a:xfrm>
          <a:prstGeom prst="rect">
            <a:avLst/>
          </a:prstGeom>
        </p:spPr>
      </p:pic>
    </p:spTree>
    <p:extLst>
      <p:ext uri="{BB962C8B-B14F-4D97-AF65-F5344CB8AC3E}">
        <p14:creationId xmlns:p14="http://schemas.microsoft.com/office/powerpoint/2010/main" val="3925420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1154954" y="2603500"/>
            <a:ext cx="10143310" cy="3416300"/>
          </a:xfrm>
        </p:spPr>
        <p:txBody>
          <a:bodyP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Technology is the symbol of the modern era. It is increasing day by day for the welfare of humans. There should have to increase in the technology used for making the task easy and comfortable. Student can do their learning process is easy with the welfare technology used. There should have to take the step for increasing technology used.</a:t>
            </a:r>
          </a:p>
          <a:p>
            <a:pPr marL="0" indent="0" algn="just">
              <a:lnSpc>
                <a:spcPct val="150000"/>
              </a:lnSpc>
              <a:buNone/>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30461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Times New Roman" panose="02020603050405020304" pitchFamily="18" charset="0"/>
                <a:cs typeface="Times New Roman" panose="02020603050405020304" pitchFamily="18" charset="0"/>
              </a:rPr>
              <a:t>Reference</a:t>
            </a:r>
          </a:p>
        </p:txBody>
      </p:sp>
      <p:sp>
        <p:nvSpPr>
          <p:cNvPr id="3" name="Content Placeholder 2"/>
          <p:cNvSpPr>
            <a:spLocks noGrp="1"/>
          </p:cNvSpPr>
          <p:nvPr>
            <p:ph idx="1"/>
          </p:nvPr>
        </p:nvSpPr>
        <p:spPr>
          <a:xfrm>
            <a:off x="1154954" y="2247039"/>
            <a:ext cx="10468775" cy="4386236"/>
          </a:xfrm>
        </p:spPr>
        <p:txBody>
          <a:bodyPr>
            <a:noAutofit/>
          </a:bodyPr>
          <a:lstStyle/>
          <a:p>
            <a:pPr marL="0" indent="0">
              <a:buNone/>
            </a:pPr>
            <a:r>
              <a:rPr lang="en-US" sz="1600" dirty="0">
                <a:latin typeface="Times New Roman" panose="02020603050405020304" pitchFamily="18" charset="0"/>
                <a:cs typeface="Times New Roman" panose="02020603050405020304" pitchFamily="18" charset="0"/>
              </a:rPr>
              <a:t>Clark-Wilson, A., </a:t>
            </a:r>
            <a:r>
              <a:rPr lang="en-US" sz="1600" dirty="0" err="1">
                <a:latin typeface="Times New Roman" panose="02020603050405020304" pitchFamily="18" charset="0"/>
                <a:cs typeface="Times New Roman" panose="02020603050405020304" pitchFamily="18" charset="0"/>
              </a:rPr>
              <a:t>Robutti</a:t>
            </a:r>
            <a:r>
              <a:rPr lang="en-US" sz="1600" dirty="0">
                <a:latin typeface="Times New Roman" panose="02020603050405020304" pitchFamily="18" charset="0"/>
                <a:cs typeface="Times New Roman" panose="02020603050405020304" pitchFamily="18" charset="0"/>
              </a:rPr>
              <a:t>, O. and Thomas, M., (2020). Teaching with digital technology. </a:t>
            </a:r>
            <a:r>
              <a:rPr lang="en-US" sz="1600" i="1" dirty="0" err="1">
                <a:latin typeface="Times New Roman" panose="02020603050405020304" pitchFamily="18" charset="0"/>
                <a:cs typeface="Times New Roman" panose="02020603050405020304" pitchFamily="18" charset="0"/>
              </a:rPr>
              <a:t>Zdm</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52</a:t>
            </a:r>
            <a:r>
              <a:rPr lang="en-US" sz="1600" dirty="0">
                <a:latin typeface="Times New Roman" panose="02020603050405020304" pitchFamily="18" charset="0"/>
                <a:cs typeface="Times New Roman" panose="02020603050405020304" pitchFamily="18" charset="0"/>
              </a:rPr>
              <a:t>(7), pp.1223-1242.</a:t>
            </a:r>
          </a:p>
          <a:p>
            <a:pPr marL="0" indent="0">
              <a:buNone/>
            </a:pPr>
            <a:r>
              <a:rPr lang="en-US" sz="1600" dirty="0">
                <a:latin typeface="Times New Roman" panose="02020603050405020304" pitchFamily="18" charset="0"/>
                <a:cs typeface="Times New Roman" panose="02020603050405020304" pitchFamily="18" charset="0"/>
              </a:rPr>
              <a:t>Fox, C., (2018). The misuse of technology in the modern classroom and a guide for solutions.</a:t>
            </a:r>
          </a:p>
          <a:p>
            <a:pPr marL="0" indent="0">
              <a:buNone/>
            </a:pPr>
            <a:r>
              <a:rPr lang="en-US" sz="1600" dirty="0" err="1">
                <a:latin typeface="Times New Roman" panose="02020603050405020304" pitchFamily="18" charset="0"/>
                <a:cs typeface="Times New Roman" panose="02020603050405020304" pitchFamily="18" charset="0"/>
              </a:rPr>
              <a:t>Geen</a:t>
            </a:r>
            <a:r>
              <a:rPr lang="en-US" sz="1600" dirty="0">
                <a:latin typeface="Times New Roman" panose="02020603050405020304" pitchFamily="18" charset="0"/>
                <a:cs typeface="Times New Roman" panose="02020603050405020304" pitchFamily="18" charset="0"/>
              </a:rPr>
              <a:t>, R.G., (2019). Social motivation. </a:t>
            </a:r>
            <a:r>
              <a:rPr lang="en-US" sz="1600" i="1" dirty="0">
                <a:latin typeface="Times New Roman" panose="02020603050405020304" pitchFamily="18" charset="0"/>
                <a:cs typeface="Times New Roman" panose="02020603050405020304" pitchFamily="18" charset="0"/>
              </a:rPr>
              <a:t>Companion Encyclopedia of Psychology</a:t>
            </a:r>
            <a:r>
              <a:rPr lang="en-US" sz="1600" dirty="0">
                <a:latin typeface="Times New Roman" panose="02020603050405020304" pitchFamily="18" charset="0"/>
                <a:cs typeface="Times New Roman" panose="02020603050405020304" pitchFamily="18" charset="0"/>
              </a:rPr>
              <a:t>, pp.522-541.</a:t>
            </a:r>
          </a:p>
          <a:p>
            <a:pPr marL="0" indent="0">
              <a:buNone/>
            </a:pPr>
            <a:r>
              <a:rPr lang="en-US" sz="1600" dirty="0">
                <a:latin typeface="Times New Roman" panose="02020603050405020304" pitchFamily="18" charset="0"/>
                <a:cs typeface="Times New Roman" panose="02020603050405020304" pitchFamily="18" charset="0"/>
              </a:rPr>
              <a:t>Rasmussen, M.H., </a:t>
            </a:r>
            <a:r>
              <a:rPr lang="en-US" sz="1600" dirty="0" err="1">
                <a:latin typeface="Times New Roman" panose="02020603050405020304" pitchFamily="18" charset="0"/>
                <a:cs typeface="Times New Roman" panose="02020603050405020304" pitchFamily="18" charset="0"/>
              </a:rPr>
              <a:t>Lefrançois</a:t>
            </a:r>
            <a:r>
              <a:rPr lang="en-US" sz="1600" dirty="0">
                <a:latin typeface="Times New Roman" panose="02020603050405020304" pitchFamily="18" charset="0"/>
                <a:cs typeface="Times New Roman" panose="02020603050405020304" pitchFamily="18" charset="0"/>
              </a:rPr>
              <a:t>, M., </a:t>
            </a:r>
            <a:r>
              <a:rPr lang="en-US" sz="1600" dirty="0" err="1">
                <a:latin typeface="Times New Roman" panose="02020603050405020304" pitchFamily="18" charset="0"/>
                <a:cs typeface="Times New Roman" panose="02020603050405020304" pitchFamily="18" charset="0"/>
              </a:rPr>
              <a:t>Pauwels</a:t>
            </a:r>
            <a:r>
              <a:rPr lang="en-US" sz="1600" dirty="0">
                <a:latin typeface="Times New Roman" panose="02020603050405020304" pitchFamily="18" charset="0"/>
                <a:cs typeface="Times New Roman" panose="02020603050405020304" pitchFamily="18" charset="0"/>
              </a:rPr>
              <a:t>, P., </a:t>
            </a:r>
            <a:r>
              <a:rPr lang="en-US" sz="1600" dirty="0" err="1">
                <a:latin typeface="Times New Roman" panose="02020603050405020304" pitchFamily="18" charset="0"/>
                <a:cs typeface="Times New Roman" panose="02020603050405020304" pitchFamily="18" charset="0"/>
              </a:rPr>
              <a:t>Hviid</a:t>
            </a:r>
            <a:r>
              <a:rPr lang="en-US" sz="1600" dirty="0">
                <a:latin typeface="Times New Roman" panose="02020603050405020304" pitchFamily="18" charset="0"/>
                <a:cs typeface="Times New Roman" panose="02020603050405020304" pitchFamily="18" charset="0"/>
              </a:rPr>
              <a:t>, C.A. and </a:t>
            </a:r>
            <a:r>
              <a:rPr lang="en-US" sz="1600" dirty="0" err="1">
                <a:latin typeface="Times New Roman" panose="02020603050405020304" pitchFamily="18" charset="0"/>
                <a:cs typeface="Times New Roman" panose="02020603050405020304" pitchFamily="18" charset="0"/>
              </a:rPr>
              <a:t>Karlshøj</a:t>
            </a:r>
            <a:r>
              <a:rPr lang="en-US" sz="1600" dirty="0">
                <a:latin typeface="Times New Roman" panose="02020603050405020304" pitchFamily="18" charset="0"/>
                <a:cs typeface="Times New Roman" panose="02020603050405020304" pitchFamily="18" charset="0"/>
              </a:rPr>
              <a:t>, J., (2019). Managing interrelated project information in AEC Knowledge Graphs. </a:t>
            </a:r>
            <a:r>
              <a:rPr lang="en-US" sz="1600" i="1" dirty="0">
                <a:latin typeface="Times New Roman" panose="02020603050405020304" pitchFamily="18" charset="0"/>
                <a:cs typeface="Times New Roman" panose="02020603050405020304" pitchFamily="18" charset="0"/>
              </a:rPr>
              <a:t>Automation in Construction</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108</a:t>
            </a:r>
            <a:r>
              <a:rPr lang="en-US" sz="1600" dirty="0">
                <a:latin typeface="Times New Roman" panose="02020603050405020304" pitchFamily="18" charset="0"/>
                <a:cs typeface="Times New Roman" panose="02020603050405020304" pitchFamily="18" charset="0"/>
              </a:rPr>
              <a:t>, p.102956.</a:t>
            </a:r>
          </a:p>
          <a:p>
            <a:pPr marL="0" indent="0">
              <a:buNone/>
            </a:pPr>
            <a:r>
              <a:rPr lang="en-US" sz="1600" dirty="0" err="1">
                <a:latin typeface="Times New Roman" panose="02020603050405020304" pitchFamily="18" charset="0"/>
                <a:cs typeface="Times New Roman" panose="02020603050405020304" pitchFamily="18" charset="0"/>
              </a:rPr>
              <a:t>Rosellini</a:t>
            </a:r>
            <a:r>
              <a:rPr lang="en-US" sz="1600" dirty="0">
                <a:latin typeface="Times New Roman" panose="02020603050405020304" pitchFamily="18" charset="0"/>
                <a:cs typeface="Times New Roman" panose="02020603050405020304" pitchFamily="18" charset="0"/>
              </a:rPr>
              <a:t>, A.J. and Brown, T.A., (2021). Developing and validating clinical questionnaires. </a:t>
            </a:r>
            <a:r>
              <a:rPr lang="en-US" sz="1600" i="1" dirty="0">
                <a:latin typeface="Times New Roman" panose="02020603050405020304" pitchFamily="18" charset="0"/>
                <a:cs typeface="Times New Roman" panose="02020603050405020304" pitchFamily="18" charset="0"/>
              </a:rPr>
              <a:t>Annual review of clinical psychology</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17</a:t>
            </a:r>
            <a:r>
              <a:rPr lang="en-US" sz="1600" dirty="0">
                <a:latin typeface="Times New Roman" panose="02020603050405020304" pitchFamily="18" charset="0"/>
                <a:cs typeface="Times New Roman" panose="02020603050405020304" pitchFamily="18" charset="0"/>
              </a:rPr>
              <a:t>, pp.55-81.</a:t>
            </a:r>
          </a:p>
          <a:p>
            <a:pPr marL="0" indent="0">
              <a:buNone/>
            </a:pPr>
            <a:r>
              <a:rPr lang="en-US" sz="1600" dirty="0">
                <a:latin typeface="Times New Roman" panose="02020603050405020304" pitchFamily="18" charset="0"/>
                <a:cs typeface="Times New Roman" panose="02020603050405020304" pitchFamily="18" charset="0"/>
              </a:rPr>
              <a:t>Rutberg, S. and </a:t>
            </a:r>
            <a:r>
              <a:rPr lang="en-US" sz="1600" dirty="0" err="1">
                <a:latin typeface="Times New Roman" panose="02020603050405020304" pitchFamily="18" charset="0"/>
                <a:cs typeface="Times New Roman" panose="02020603050405020304" pitchFamily="18" charset="0"/>
              </a:rPr>
              <a:t>Bouikidis</a:t>
            </a:r>
            <a:r>
              <a:rPr lang="en-US" sz="1600" dirty="0">
                <a:latin typeface="Times New Roman" panose="02020603050405020304" pitchFamily="18" charset="0"/>
                <a:cs typeface="Times New Roman" panose="02020603050405020304" pitchFamily="18" charset="0"/>
              </a:rPr>
              <a:t>, C.D., (2018). Focusing on the fundamentals: A simplistic differentiation between qualitative and quantitative research. </a:t>
            </a:r>
            <a:r>
              <a:rPr lang="en-US" sz="1600" i="1" dirty="0">
                <a:latin typeface="Times New Roman" panose="02020603050405020304" pitchFamily="18" charset="0"/>
                <a:cs typeface="Times New Roman" panose="02020603050405020304" pitchFamily="18" charset="0"/>
              </a:rPr>
              <a:t>Nephrology Nursing Journal</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45</a:t>
            </a:r>
            <a:r>
              <a:rPr lang="en-US" sz="1600" dirty="0">
                <a:latin typeface="Times New Roman" panose="02020603050405020304" pitchFamily="18" charset="0"/>
                <a:cs typeface="Times New Roman" panose="02020603050405020304" pitchFamily="18" charset="0"/>
              </a:rPr>
              <a:t>(2), pp.209-213.</a:t>
            </a:r>
          </a:p>
          <a:p>
            <a:pPr marL="0" indent="0">
              <a:buNone/>
            </a:pPr>
            <a:r>
              <a:rPr lang="en-US" sz="1600" dirty="0" err="1">
                <a:latin typeface="Times New Roman" panose="02020603050405020304" pitchFamily="18" charset="0"/>
                <a:cs typeface="Times New Roman" panose="02020603050405020304" pitchFamily="18" charset="0"/>
              </a:rPr>
              <a:t>Šūmane</a:t>
            </a:r>
            <a:r>
              <a:rPr lang="en-US" sz="1600" dirty="0">
                <a:latin typeface="Times New Roman" panose="02020603050405020304" pitchFamily="18" charset="0"/>
                <a:cs typeface="Times New Roman" panose="02020603050405020304" pitchFamily="18" charset="0"/>
              </a:rPr>
              <a:t>, S., </a:t>
            </a:r>
            <a:r>
              <a:rPr lang="en-US" sz="1600" dirty="0" err="1">
                <a:latin typeface="Times New Roman" panose="02020603050405020304" pitchFamily="18" charset="0"/>
                <a:cs typeface="Times New Roman" panose="02020603050405020304" pitchFamily="18" charset="0"/>
              </a:rPr>
              <a:t>Kunda</a:t>
            </a:r>
            <a:r>
              <a:rPr lang="en-US" sz="1600" dirty="0">
                <a:latin typeface="Times New Roman" panose="02020603050405020304" pitchFamily="18" charset="0"/>
                <a:cs typeface="Times New Roman" panose="02020603050405020304" pitchFamily="18" charset="0"/>
              </a:rPr>
              <a:t>, I., </a:t>
            </a:r>
            <a:r>
              <a:rPr lang="en-US" sz="1600" dirty="0" err="1">
                <a:latin typeface="Times New Roman" panose="02020603050405020304" pitchFamily="18" charset="0"/>
                <a:cs typeface="Times New Roman" panose="02020603050405020304" pitchFamily="18" charset="0"/>
              </a:rPr>
              <a:t>Knickel</a:t>
            </a:r>
            <a:r>
              <a:rPr lang="en-US" sz="1600" dirty="0">
                <a:latin typeface="Times New Roman" panose="02020603050405020304" pitchFamily="18" charset="0"/>
                <a:cs typeface="Times New Roman" panose="02020603050405020304" pitchFamily="18" charset="0"/>
              </a:rPr>
              <a:t>, K., Strauss, A., </a:t>
            </a:r>
            <a:r>
              <a:rPr lang="en-US" sz="1600" dirty="0" err="1">
                <a:latin typeface="Times New Roman" panose="02020603050405020304" pitchFamily="18" charset="0"/>
                <a:cs typeface="Times New Roman" panose="02020603050405020304" pitchFamily="18" charset="0"/>
              </a:rPr>
              <a:t>Tisenkopfs</a:t>
            </a:r>
            <a:r>
              <a:rPr lang="en-US" sz="1600" dirty="0">
                <a:latin typeface="Times New Roman" panose="02020603050405020304" pitchFamily="18" charset="0"/>
                <a:cs typeface="Times New Roman" panose="02020603050405020304" pitchFamily="18" charset="0"/>
              </a:rPr>
              <a:t>, T., des </a:t>
            </a:r>
            <a:r>
              <a:rPr lang="en-US" sz="1600" dirty="0" err="1">
                <a:latin typeface="Times New Roman" panose="02020603050405020304" pitchFamily="18" charset="0"/>
                <a:cs typeface="Times New Roman" panose="02020603050405020304" pitchFamily="18" charset="0"/>
              </a:rPr>
              <a:t>Ios</a:t>
            </a:r>
            <a:r>
              <a:rPr lang="en-US" sz="1600" dirty="0">
                <a:latin typeface="Times New Roman" panose="02020603050405020304" pitchFamily="18" charset="0"/>
                <a:cs typeface="Times New Roman" panose="02020603050405020304" pitchFamily="18" charset="0"/>
              </a:rPr>
              <a:t> Rios, I., Rivera, M., </a:t>
            </a:r>
            <a:r>
              <a:rPr lang="en-US" sz="1600" dirty="0" err="1">
                <a:latin typeface="Times New Roman" panose="02020603050405020304" pitchFamily="18" charset="0"/>
                <a:cs typeface="Times New Roman" panose="02020603050405020304" pitchFamily="18" charset="0"/>
              </a:rPr>
              <a:t>Chebach</a:t>
            </a:r>
            <a:r>
              <a:rPr lang="en-US" sz="1600" dirty="0">
                <a:latin typeface="Times New Roman" panose="02020603050405020304" pitchFamily="18" charset="0"/>
                <a:cs typeface="Times New Roman" panose="02020603050405020304" pitchFamily="18" charset="0"/>
              </a:rPr>
              <a:t>, T. and Ashkenazy, A., (2018). Local and farmers' knowledge matters! How integrating informal and formal knowledge enhances sustainable and resilient agriculture. </a:t>
            </a:r>
            <a:r>
              <a:rPr lang="en-US" sz="1600" i="1" dirty="0">
                <a:latin typeface="Times New Roman" panose="02020603050405020304" pitchFamily="18" charset="0"/>
                <a:cs typeface="Times New Roman" panose="02020603050405020304" pitchFamily="18" charset="0"/>
              </a:rPr>
              <a:t>Journal of Rural Studies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59</a:t>
            </a:r>
            <a:r>
              <a:rPr lang="en-US" sz="1600" dirty="0">
                <a:latin typeface="Times New Roman" panose="02020603050405020304" pitchFamily="18" charset="0"/>
                <a:cs typeface="Times New Roman" panose="02020603050405020304" pitchFamily="18" charset="0"/>
              </a:rPr>
              <a:t>, pp.232-241.</a:t>
            </a:r>
          </a:p>
          <a:p>
            <a:pPr marL="0" indent="0">
              <a:buNone/>
            </a:pPr>
            <a:r>
              <a:rPr lang="en-US" sz="1600" dirty="0">
                <a:latin typeface="Times New Roman" panose="02020603050405020304" pitchFamily="18" charset="0"/>
                <a:cs typeface="Times New Roman" panose="02020603050405020304" pitchFamily="18" charset="0"/>
              </a:rPr>
              <a:t>Van </a:t>
            </a:r>
            <a:r>
              <a:rPr lang="en-US" sz="1600" dirty="0" err="1">
                <a:latin typeface="Times New Roman" panose="02020603050405020304" pitchFamily="18" charset="0"/>
                <a:cs typeface="Times New Roman" panose="02020603050405020304" pitchFamily="18" charset="0"/>
              </a:rPr>
              <a:t>Laar</a:t>
            </a:r>
            <a:r>
              <a:rPr lang="en-US" sz="1600" dirty="0">
                <a:latin typeface="Times New Roman" panose="02020603050405020304" pitchFamily="18" charset="0"/>
                <a:cs typeface="Times New Roman" panose="02020603050405020304" pitchFamily="18" charset="0"/>
              </a:rPr>
              <a:t>, E., Van </a:t>
            </a:r>
            <a:r>
              <a:rPr lang="en-US" sz="1600" dirty="0" err="1">
                <a:latin typeface="Times New Roman" panose="02020603050405020304" pitchFamily="18" charset="0"/>
                <a:cs typeface="Times New Roman" panose="02020603050405020304" pitchFamily="18" charset="0"/>
              </a:rPr>
              <a:t>Deursen</a:t>
            </a:r>
            <a:r>
              <a:rPr lang="en-US" sz="1600" dirty="0">
                <a:latin typeface="Times New Roman" panose="02020603050405020304" pitchFamily="18" charset="0"/>
                <a:cs typeface="Times New Roman" panose="02020603050405020304" pitchFamily="18" charset="0"/>
              </a:rPr>
              <a:t>, A.J., Van </a:t>
            </a:r>
            <a:r>
              <a:rPr lang="en-US" sz="1600" dirty="0" err="1">
                <a:latin typeface="Times New Roman" panose="02020603050405020304" pitchFamily="18" charset="0"/>
                <a:cs typeface="Times New Roman" panose="02020603050405020304" pitchFamily="18" charset="0"/>
              </a:rPr>
              <a:t>Dijk</a:t>
            </a:r>
            <a:r>
              <a:rPr lang="en-US" sz="1600" dirty="0">
                <a:latin typeface="Times New Roman" panose="02020603050405020304" pitchFamily="18" charset="0"/>
                <a:cs typeface="Times New Roman" panose="02020603050405020304" pitchFamily="18" charset="0"/>
              </a:rPr>
              <a:t>, J.A. and De </a:t>
            </a:r>
            <a:r>
              <a:rPr lang="en-US" sz="1600" dirty="0" err="1">
                <a:latin typeface="Times New Roman" panose="02020603050405020304" pitchFamily="18" charset="0"/>
                <a:cs typeface="Times New Roman" panose="02020603050405020304" pitchFamily="18" charset="0"/>
              </a:rPr>
              <a:t>Haan</a:t>
            </a:r>
            <a:r>
              <a:rPr lang="en-US" sz="1600" dirty="0">
                <a:latin typeface="Times New Roman" panose="02020603050405020304" pitchFamily="18" charset="0"/>
                <a:cs typeface="Times New Roman" panose="02020603050405020304" pitchFamily="18" charset="0"/>
              </a:rPr>
              <a:t>, J., (2017). The relation between 21st-century skills and digital skills: A systematic literature review. </a:t>
            </a:r>
            <a:r>
              <a:rPr lang="en-US" sz="1600" i="1" dirty="0">
                <a:latin typeface="Times New Roman" panose="02020603050405020304" pitchFamily="18" charset="0"/>
                <a:cs typeface="Times New Roman" panose="02020603050405020304" pitchFamily="18" charset="0"/>
              </a:rPr>
              <a:t>Computers in human behavior</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72</a:t>
            </a:r>
            <a:r>
              <a:rPr lang="en-US" sz="1600" dirty="0">
                <a:latin typeface="Times New Roman" panose="02020603050405020304" pitchFamily="18" charset="0"/>
                <a:cs typeface="Times New Roman" panose="02020603050405020304" pitchFamily="18" charset="0"/>
              </a:rPr>
              <a:t>, pp.577-588.</a:t>
            </a:r>
          </a:p>
          <a:p>
            <a:pPr marL="0" indent="0">
              <a:buNone/>
            </a:pP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80270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243</TotalTime>
  <Words>1338</Words>
  <Application>Microsoft Office PowerPoint</Application>
  <PresentationFormat>Widescreen</PresentationFormat>
  <Paragraphs>66</Paragraphs>
  <Slides>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Times New Roman</vt:lpstr>
      <vt:lpstr>Wingdings</vt:lpstr>
      <vt:lpstr>Wingdings 3</vt:lpstr>
      <vt:lpstr>Ion Boardroom</vt:lpstr>
      <vt:lpstr>Module code and title: BMSW4003 Digital skills and Research Methods</vt:lpstr>
      <vt:lpstr>Introduction</vt:lpstr>
      <vt:lpstr>Literature review of technology use</vt:lpstr>
      <vt:lpstr>Research method of technology use</vt:lpstr>
      <vt:lpstr>Ethical considerations of technology</vt:lpstr>
      <vt:lpstr>Research timeline</vt:lpstr>
      <vt:lpstr>Hypothesis</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Tomas Tancos</cp:lastModifiedBy>
  <cp:revision>26</cp:revision>
  <dcterms:created xsi:type="dcterms:W3CDTF">2022-06-22T05:48:33Z</dcterms:created>
  <dcterms:modified xsi:type="dcterms:W3CDTF">2022-06-29T18:10:38Z</dcterms:modified>
</cp:coreProperties>
</file>