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53682" autoAdjust="0"/>
  </p:normalViewPr>
  <p:slideViewPr>
    <p:cSldViewPr snapToGrid="0">
      <p:cViewPr varScale="1">
        <p:scale>
          <a:sx n="37" d="100"/>
          <a:sy n="37" d="100"/>
        </p:scale>
        <p:origin x="1812"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ristine holtere" userId="7b8a07ee60957f91" providerId="LiveId" clId="{114A9AA2-554F-4D7B-8A2D-48971CE15CFF}"/>
    <pc:docChg chg="custSel modSld">
      <pc:chgData name="kristine holtere" userId="7b8a07ee60957f91" providerId="LiveId" clId="{114A9AA2-554F-4D7B-8A2D-48971CE15CFF}" dt="2023-11-12T18:01:04.327" v="26" actId="20577"/>
      <pc:docMkLst>
        <pc:docMk/>
      </pc:docMkLst>
      <pc:sldChg chg="modSp mod">
        <pc:chgData name="kristine holtere" userId="7b8a07ee60957f91" providerId="LiveId" clId="{114A9AA2-554F-4D7B-8A2D-48971CE15CFF}" dt="2023-11-12T18:01:04.327" v="26" actId="20577"/>
        <pc:sldMkLst>
          <pc:docMk/>
          <pc:sldMk cId="2030365442" sldId="256"/>
        </pc:sldMkLst>
        <pc:spChg chg="mod">
          <ac:chgData name="kristine holtere" userId="7b8a07ee60957f91" providerId="LiveId" clId="{114A9AA2-554F-4D7B-8A2D-48971CE15CFF}" dt="2023-11-12T18:01:04.327" v="26" actId="20577"/>
          <ac:spMkLst>
            <pc:docMk/>
            <pc:sldMk cId="2030365442" sldId="256"/>
            <ac:spMk id="3" creationId="{BC7DBCA5-14C7-22C7-E85F-7D52B25869D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583B08-D2F3-4D3C-86CC-260E93982DF6}" type="datetimeFigureOut">
              <a:rPr lang="en-IN" smtClean="0"/>
              <a:t>12-11-2023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55FE96-11F9-4933-95F7-1C7A10E1B5D4}" type="slidenum">
              <a:rPr lang="en-IN" smtClean="0"/>
              <a:t>‹#›</a:t>
            </a:fld>
            <a:endParaRPr lang="en-IN"/>
          </a:p>
        </p:txBody>
      </p:sp>
    </p:spTree>
    <p:extLst>
      <p:ext uri="{BB962C8B-B14F-4D97-AF65-F5344CB8AC3E}">
        <p14:creationId xmlns:p14="http://schemas.microsoft.com/office/powerpoint/2010/main" val="35507905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Rooms being cleaned to the brand standards tend to provide more satisfaction to the guests and ensure the best experience to be held by the guests. The training presentation will discuss the measures by which the rooms can be kept clean. It will make use of the employee engagement model, which is the Job demands-resources model. The model will result in achieving standards and ensuring safety for the people.</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555FE96-11F9-4933-95F7-1C7A10E1B5D4}" type="slidenum">
              <a:rPr lang="en-IN" smtClean="0"/>
              <a:t>2</a:t>
            </a:fld>
            <a:endParaRPr lang="en-IN"/>
          </a:p>
        </p:txBody>
      </p:sp>
    </p:spTree>
    <p:extLst>
      <p:ext uri="{BB962C8B-B14F-4D97-AF65-F5344CB8AC3E}">
        <p14:creationId xmlns:p14="http://schemas.microsoft.com/office/powerpoint/2010/main" val="34541623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The employees must stand responsible for obeying the standardized checklist. The rooms must be kept clean and tidy as per the instructions noted down in the checklist, irrespective of the experience level held by the workers. The bathrooms must be disinfected and the wash basins must be kept clean. The workers must change the bedsheets, and pillow covers and ensure that the rooms maintain their standard.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555FE96-11F9-4933-95F7-1C7A10E1B5D4}" type="slidenum">
              <a:rPr lang="en-IN" smtClean="0"/>
              <a:t>3</a:t>
            </a:fld>
            <a:endParaRPr lang="en-IN"/>
          </a:p>
        </p:txBody>
      </p:sp>
    </p:spTree>
    <p:extLst>
      <p:ext uri="{BB962C8B-B14F-4D97-AF65-F5344CB8AC3E}">
        <p14:creationId xmlns:p14="http://schemas.microsoft.com/office/powerpoint/2010/main" val="4035050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The employees must be trained properly so that they can anticipate the services based on providing services to the clients. The employees must know to </a:t>
            </a:r>
            <a:r>
              <a:rPr lang="en-IN" sz="1800" dirty="0" err="1">
                <a:effectLst/>
                <a:latin typeface="Times New Roman" panose="02020603050405020304" pitchFamily="18" charset="0"/>
                <a:ea typeface="Times New Roman" panose="02020603050405020304" pitchFamily="18" charset="0"/>
              </a:rPr>
              <a:t>fulfill</a:t>
            </a:r>
            <a:r>
              <a:rPr lang="en-IN" sz="1800" dirty="0">
                <a:effectLst/>
                <a:latin typeface="Times New Roman" panose="02020603050405020304" pitchFamily="18" charset="0"/>
                <a:ea typeface="Times New Roman" panose="02020603050405020304" pitchFamily="18" charset="0"/>
              </a:rPr>
              <a:t> the requirements of the guest before the guest addresses something. The employees must perform small actions, like - keeping the luggage in the room before the arrival of the guest and providing fresh towels and toiletries. This will result in properly greeting the clients and making the clients happy.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555FE96-11F9-4933-95F7-1C7A10E1B5D4}" type="slidenum">
              <a:rPr lang="en-IN" smtClean="0"/>
              <a:t>4</a:t>
            </a:fld>
            <a:endParaRPr lang="en-IN"/>
          </a:p>
        </p:txBody>
      </p:sp>
    </p:spTree>
    <p:extLst>
      <p:ext uri="{BB962C8B-B14F-4D97-AF65-F5344CB8AC3E}">
        <p14:creationId xmlns:p14="http://schemas.microsoft.com/office/powerpoint/2010/main" val="38519590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The team members must be trained in such a manner that they stand responsible for providing attention to each necessary detail while performing the room cleaning. The supervision must involve observing whether the room generals are working properly and if not then necessary substitutes are to be provided. For example, the team members of the Ritz-Carlton tend to provide the best services to the clients by providing the best attention to the clients and performing discrete and anticipatory services.</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555FE96-11F9-4933-95F7-1C7A10E1B5D4}" type="slidenum">
              <a:rPr lang="en-IN" smtClean="0"/>
              <a:t>5</a:t>
            </a:fld>
            <a:endParaRPr lang="en-IN"/>
          </a:p>
        </p:txBody>
      </p:sp>
    </p:spTree>
    <p:extLst>
      <p:ext uri="{BB962C8B-B14F-4D97-AF65-F5344CB8AC3E}">
        <p14:creationId xmlns:p14="http://schemas.microsoft.com/office/powerpoint/2010/main" val="13708345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The employees must be trained to conduct regular inspections. Regular inspections must be performed by the workers or the employees in charge of the room. Besides checking the room, the electronic gadgets are also to be looked after. Regular inspections involve checking the work of the housekeepers and seeing the cleaning done by them. It will help in judging whether the rooms are up to the standard or not.</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555FE96-11F9-4933-95F7-1C7A10E1B5D4}" type="slidenum">
              <a:rPr lang="en-IN" smtClean="0"/>
              <a:t>6</a:t>
            </a:fld>
            <a:endParaRPr lang="en-IN"/>
          </a:p>
        </p:txBody>
      </p:sp>
    </p:spTree>
    <p:extLst>
      <p:ext uri="{BB962C8B-B14F-4D97-AF65-F5344CB8AC3E}">
        <p14:creationId xmlns:p14="http://schemas.microsoft.com/office/powerpoint/2010/main" val="4664623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Training programs must be arranged to train the team members to learn the necessary procedures for keeping the rooms neat and clean. The training procedure will teach them to conduct regular inspections of the rooms and also teach the methods based on how the regular inspection is to be performed. It will teach the team members to make use of the best cleaning products and provide excellent service to the clients.</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555FE96-11F9-4933-95F7-1C7A10E1B5D4}" type="slidenum">
              <a:rPr lang="en-IN" smtClean="0"/>
              <a:t>7</a:t>
            </a:fld>
            <a:endParaRPr lang="en-IN"/>
          </a:p>
        </p:txBody>
      </p:sp>
    </p:spTree>
    <p:extLst>
      <p:ext uri="{BB962C8B-B14F-4D97-AF65-F5344CB8AC3E}">
        <p14:creationId xmlns:p14="http://schemas.microsoft.com/office/powerpoint/2010/main" val="13170529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It can be stated that the Job demand resources model is the employee engagement model being used to train the team members. This particular employee engagement model is considered to be one of the best and most popular employee engagement models, which creates a high level of job demand and a low level of job resources. It helps the team members to achieve their work goals as well as their individual goals.</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555FE96-11F9-4933-95F7-1C7A10E1B5D4}" type="slidenum">
              <a:rPr lang="en-IN" smtClean="0"/>
              <a:t>8</a:t>
            </a:fld>
            <a:endParaRPr lang="en-IN"/>
          </a:p>
        </p:txBody>
      </p:sp>
    </p:spTree>
    <p:extLst>
      <p:ext uri="{BB962C8B-B14F-4D97-AF65-F5344CB8AC3E}">
        <p14:creationId xmlns:p14="http://schemas.microsoft.com/office/powerpoint/2010/main" val="10219453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The job demand resources model is the employee engagement model to be used in achieving brand standards. This particular model allows the team members to get engaged and work in collaboration. The collaboration results in communicating the team members with one another and helps in achieving the brand standards. The model results in improving the well-being of the employees by which the brand standards can be achieved.</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555FE96-11F9-4933-95F7-1C7A10E1B5D4}" type="slidenum">
              <a:rPr lang="en-IN" smtClean="0"/>
              <a:t>9</a:t>
            </a:fld>
            <a:endParaRPr lang="en-IN"/>
          </a:p>
        </p:txBody>
      </p:sp>
    </p:spTree>
    <p:extLst>
      <p:ext uri="{BB962C8B-B14F-4D97-AF65-F5344CB8AC3E}">
        <p14:creationId xmlns:p14="http://schemas.microsoft.com/office/powerpoint/2010/main" val="21777062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The job demand resources model assists in maintaining health and safety procedures by reducing the job demands for the team members responsible for working after the hotels. It results in improved communication among the team members along with an improved level of collaboration. Performing particular actions results in sharing the best safety methods and supporting each other to assist in keeping oneself safe.</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555FE96-11F9-4933-95F7-1C7A10E1B5D4}" type="slidenum">
              <a:rPr lang="en-IN" smtClean="0"/>
              <a:t>10</a:t>
            </a:fld>
            <a:endParaRPr lang="en-IN"/>
          </a:p>
        </p:txBody>
      </p:sp>
    </p:spTree>
    <p:extLst>
      <p:ext uri="{BB962C8B-B14F-4D97-AF65-F5344CB8AC3E}">
        <p14:creationId xmlns:p14="http://schemas.microsoft.com/office/powerpoint/2010/main" val="34444033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800" dirty="0">
                <a:effectLst/>
                <a:latin typeface="Times New Roman" panose="02020603050405020304" pitchFamily="18" charset="0"/>
                <a:ea typeface="Times New Roman" panose="02020603050405020304" pitchFamily="18" charset="0"/>
              </a:rPr>
              <a:t>Henceforth, it can be concluded that the presentation is based on providing necessary training to the team members for the new room cleaning checklist being prepared. Several measures are undertaken and proper training programs are decided to be arranged for improving the skills and the services provided by the team members towards the clients.</a:t>
            </a:r>
            <a:endParaRPr lang="en-IN" sz="1800" dirty="0">
              <a:effectLst/>
              <a:latin typeface="Arial" panose="020B0604020202020204" pitchFamily="34" charset="0"/>
              <a:ea typeface="Arial" panose="020B0604020202020204" pitchFamily="34" charset="0"/>
            </a:endParaRPr>
          </a:p>
          <a:p>
            <a:pPr>
              <a:lnSpc>
                <a:spcPct val="115000"/>
              </a:lnSpc>
            </a:pPr>
            <a:br>
              <a:rPr lang="en-IN" sz="1800" dirty="0">
                <a:effectLst/>
                <a:latin typeface="Times New Roman" panose="02020603050405020304" pitchFamily="18" charset="0"/>
                <a:ea typeface="Times New Roman" panose="02020603050405020304" pitchFamily="18" charset="0"/>
              </a:rPr>
            </a:br>
            <a:r>
              <a:rPr lang="en-IN" sz="1800" dirty="0">
                <a:effectLst/>
                <a:latin typeface="Times New Roman" panose="02020603050405020304" pitchFamily="18" charset="0"/>
                <a:ea typeface="Times New Roman" panose="02020603050405020304" pitchFamily="18" charset="0"/>
              </a:rPr>
              <a: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555FE96-11F9-4933-95F7-1C7A10E1B5D4}" type="slidenum">
              <a:rPr lang="en-IN" smtClean="0"/>
              <a:t>11</a:t>
            </a:fld>
            <a:endParaRPr lang="en-IN"/>
          </a:p>
        </p:txBody>
      </p:sp>
    </p:spTree>
    <p:extLst>
      <p:ext uri="{BB962C8B-B14F-4D97-AF65-F5344CB8AC3E}">
        <p14:creationId xmlns:p14="http://schemas.microsoft.com/office/powerpoint/2010/main" val="262827276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6A0E5CC3-94A7-449A-B042-7C2C31EC9083}" type="datetimeFigureOut">
              <a:rPr lang="en-IN" smtClean="0"/>
              <a:t>12-11-2023</a:t>
            </a:fld>
            <a:endParaRPr lang="en-IN"/>
          </a:p>
        </p:txBody>
      </p:sp>
      <p:sp>
        <p:nvSpPr>
          <p:cNvPr id="5" name="Footer Placeholder 4"/>
          <p:cNvSpPr>
            <a:spLocks noGrp="1"/>
          </p:cNvSpPr>
          <p:nvPr>
            <p:ph type="ftr" sz="quarter" idx="11"/>
          </p:nvPr>
        </p:nvSpPr>
        <p:spPr>
          <a:xfrm>
            <a:off x="2692397" y="5037663"/>
            <a:ext cx="5214635" cy="279400"/>
          </a:xfrm>
        </p:spPr>
        <p:txBody>
          <a:bodyPr/>
          <a:lstStyle/>
          <a:p>
            <a:endParaRPr lang="en-IN"/>
          </a:p>
        </p:txBody>
      </p:sp>
      <p:sp>
        <p:nvSpPr>
          <p:cNvPr id="6" name="Slide Number Placeholder 5"/>
          <p:cNvSpPr>
            <a:spLocks noGrp="1"/>
          </p:cNvSpPr>
          <p:nvPr>
            <p:ph type="sldNum" sz="quarter" idx="12"/>
          </p:nvPr>
        </p:nvSpPr>
        <p:spPr>
          <a:xfrm>
            <a:off x="8956900" y="5037663"/>
            <a:ext cx="551167" cy="279400"/>
          </a:xfrm>
        </p:spPr>
        <p:txBody>
          <a:bodyPr/>
          <a:lstStyle/>
          <a:p>
            <a:fld id="{AF65360E-2C5C-410D-A073-3C35F14B44E4}" type="slidenum">
              <a:rPr lang="en-IN" smtClean="0"/>
              <a:t>‹#›</a:t>
            </a:fld>
            <a:endParaRPr lang="en-IN"/>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010228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0E5CC3-94A7-449A-B042-7C2C31EC9083}" type="datetimeFigureOut">
              <a:rPr lang="en-IN" smtClean="0"/>
              <a:t>12-11-2023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F65360E-2C5C-410D-A073-3C35F14B44E4}" type="slidenum">
              <a:rPr lang="en-IN" smtClean="0"/>
              <a:t>‹#›</a:t>
            </a:fld>
            <a:endParaRPr lang="en-IN"/>
          </a:p>
        </p:txBody>
      </p:sp>
    </p:spTree>
    <p:extLst>
      <p:ext uri="{BB962C8B-B14F-4D97-AF65-F5344CB8AC3E}">
        <p14:creationId xmlns:p14="http://schemas.microsoft.com/office/powerpoint/2010/main" val="11346590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0E5CC3-94A7-449A-B042-7C2C31EC9083}" type="datetimeFigureOut">
              <a:rPr lang="en-IN" smtClean="0"/>
              <a:t>12-11-2023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F65360E-2C5C-410D-A073-3C35F14B44E4}" type="slidenum">
              <a:rPr lang="en-IN" smtClean="0"/>
              <a:t>‹#›</a:t>
            </a:fld>
            <a:endParaRPr lang="en-IN"/>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799015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A0E5CC3-94A7-449A-B042-7C2C31EC9083}" type="datetimeFigureOut">
              <a:rPr lang="en-IN" smtClean="0"/>
              <a:t>12-11-2023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F65360E-2C5C-410D-A073-3C35F14B44E4}" type="slidenum">
              <a:rPr lang="en-IN" smtClean="0"/>
              <a:t>‹#›</a:t>
            </a:fld>
            <a:endParaRPr lang="en-IN"/>
          </a:p>
        </p:txBody>
      </p:sp>
    </p:spTree>
    <p:extLst>
      <p:ext uri="{BB962C8B-B14F-4D97-AF65-F5344CB8AC3E}">
        <p14:creationId xmlns:p14="http://schemas.microsoft.com/office/powerpoint/2010/main" val="15117186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0E5CC3-94A7-449A-B042-7C2C31EC9083}" type="datetimeFigureOut">
              <a:rPr lang="en-IN" smtClean="0"/>
              <a:t>12-11-2023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AF65360E-2C5C-410D-A073-3C35F14B44E4}" type="slidenum">
              <a:rPr lang="en-IN" smtClean="0"/>
              <a:t>‹#›</a:t>
            </a:fld>
            <a:endParaRPr lang="en-IN"/>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283485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A0E5CC3-94A7-449A-B042-7C2C31EC9083}" type="datetimeFigureOut">
              <a:rPr lang="en-IN" smtClean="0"/>
              <a:t>12-11-2023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F65360E-2C5C-410D-A073-3C35F14B44E4}"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137064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A0E5CC3-94A7-449A-B042-7C2C31EC9083}" type="datetimeFigureOut">
              <a:rPr lang="en-IN" smtClean="0"/>
              <a:t>12-11-2023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AF65360E-2C5C-410D-A073-3C35F14B44E4}" type="slidenum">
              <a:rPr lang="en-IN" smtClean="0"/>
              <a:t>‹#›</a:t>
            </a:fld>
            <a:endParaRPr lang="en-IN"/>
          </a:p>
        </p:txBody>
      </p:sp>
    </p:spTree>
    <p:extLst>
      <p:ext uri="{BB962C8B-B14F-4D97-AF65-F5344CB8AC3E}">
        <p14:creationId xmlns:p14="http://schemas.microsoft.com/office/powerpoint/2010/main" val="17362564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A0E5CC3-94A7-449A-B042-7C2C31EC9083}" type="datetimeFigureOut">
              <a:rPr lang="en-IN" smtClean="0"/>
              <a:t>12-11-2023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F65360E-2C5C-410D-A073-3C35F14B44E4}" type="slidenum">
              <a:rPr lang="en-IN" smtClean="0"/>
              <a:t>‹#›</a:t>
            </a:fld>
            <a:endParaRPr lang="en-IN"/>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818392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A0E5CC3-94A7-449A-B042-7C2C31EC9083}" type="datetimeFigureOut">
              <a:rPr lang="en-IN" smtClean="0"/>
              <a:t>12-11-2023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F65360E-2C5C-410D-A073-3C35F14B44E4}" type="slidenum">
              <a:rPr lang="en-IN" smtClean="0"/>
              <a:t>‹#›</a:t>
            </a:fld>
            <a:endParaRPr lang="en-IN"/>
          </a:p>
        </p:txBody>
      </p:sp>
    </p:spTree>
    <p:extLst>
      <p:ext uri="{BB962C8B-B14F-4D97-AF65-F5344CB8AC3E}">
        <p14:creationId xmlns:p14="http://schemas.microsoft.com/office/powerpoint/2010/main" val="320300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A0E5CC3-94A7-449A-B042-7C2C31EC9083}" type="datetimeFigureOut">
              <a:rPr lang="en-IN" smtClean="0"/>
              <a:t>12-11-2023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F65360E-2C5C-410D-A073-3C35F14B44E4}" type="slidenum">
              <a:rPr lang="en-IN" smtClean="0"/>
              <a:t>‹#›</a:t>
            </a:fld>
            <a:endParaRPr lang="en-IN"/>
          </a:p>
        </p:txBody>
      </p:sp>
    </p:spTree>
    <p:extLst>
      <p:ext uri="{BB962C8B-B14F-4D97-AF65-F5344CB8AC3E}">
        <p14:creationId xmlns:p14="http://schemas.microsoft.com/office/powerpoint/2010/main" val="4100971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0E5CC3-94A7-449A-B042-7C2C31EC9083}" type="datetimeFigureOut">
              <a:rPr lang="en-IN" smtClean="0"/>
              <a:t>12-11-2023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F65360E-2C5C-410D-A073-3C35F14B44E4}" type="slidenum">
              <a:rPr lang="en-IN" smtClean="0"/>
              <a:t>‹#›</a:t>
            </a:fld>
            <a:endParaRPr lang="en-IN"/>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171828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0E5CC3-94A7-449A-B042-7C2C31EC9083}" type="datetimeFigureOut">
              <a:rPr lang="en-IN" smtClean="0"/>
              <a:t>12-11-2023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F65360E-2C5C-410D-A073-3C35F14B44E4}" type="slidenum">
              <a:rPr lang="en-IN" smtClean="0"/>
              <a:t>‹#›</a:t>
            </a:fld>
            <a:endParaRPr lang="en-IN"/>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924103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0E5CC3-94A7-449A-B042-7C2C31EC9083}" type="datetimeFigureOut">
              <a:rPr lang="en-IN" smtClean="0"/>
              <a:t>12-11-2023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F65360E-2C5C-410D-A073-3C35F14B44E4}" type="slidenum">
              <a:rPr lang="en-IN" smtClean="0"/>
              <a:t>‹#›</a:t>
            </a:fld>
            <a:endParaRPr lang="en-IN"/>
          </a:p>
        </p:txBody>
      </p:sp>
    </p:spTree>
    <p:extLst>
      <p:ext uri="{BB962C8B-B14F-4D97-AF65-F5344CB8AC3E}">
        <p14:creationId xmlns:p14="http://schemas.microsoft.com/office/powerpoint/2010/main" val="15983655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0E5CC3-94A7-449A-B042-7C2C31EC9083}" type="datetimeFigureOut">
              <a:rPr lang="en-IN" smtClean="0"/>
              <a:t>12-11-2023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F65360E-2C5C-410D-A073-3C35F14B44E4}" type="slidenum">
              <a:rPr lang="en-IN" smtClean="0"/>
              <a:t>‹#›</a:t>
            </a:fld>
            <a:endParaRPr lang="en-IN"/>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829624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0E5CC3-94A7-449A-B042-7C2C31EC9083}" type="datetimeFigureOut">
              <a:rPr lang="en-IN" smtClean="0"/>
              <a:t>12-11-2023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F65360E-2C5C-410D-A073-3C35F14B44E4}" type="slidenum">
              <a:rPr lang="en-IN" smtClean="0"/>
              <a:t>‹#›</a:t>
            </a:fld>
            <a:endParaRPr lang="en-IN"/>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829326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0E5CC3-94A7-449A-B042-7C2C31EC9083}" type="datetimeFigureOut">
              <a:rPr lang="en-IN" smtClean="0"/>
              <a:t>12-11-2023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F65360E-2C5C-410D-A073-3C35F14B44E4}"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233601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0E5CC3-94A7-449A-B042-7C2C31EC9083}" type="datetimeFigureOut">
              <a:rPr lang="en-IN" smtClean="0"/>
              <a:t>12-11-2023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F65360E-2C5C-410D-A073-3C35F14B44E4}" type="slidenum">
              <a:rPr lang="en-IN" smtClean="0"/>
              <a:t>‹#›</a:t>
            </a:fld>
            <a:endParaRPr lang="en-IN"/>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445109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A0E5CC3-94A7-449A-B042-7C2C31EC9083}" type="datetimeFigureOut">
              <a:rPr lang="en-IN" smtClean="0"/>
              <a:t>12-11-2023</a:t>
            </a:fld>
            <a:endParaRPr lang="en-IN"/>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F65360E-2C5C-410D-A073-3C35F14B44E4}" type="slidenum">
              <a:rPr lang="en-IN" smtClean="0"/>
              <a:t>‹#›</a:t>
            </a:fld>
            <a:endParaRPr lang="en-IN"/>
          </a:p>
        </p:txBody>
      </p:sp>
    </p:spTree>
    <p:extLst>
      <p:ext uri="{BB962C8B-B14F-4D97-AF65-F5344CB8AC3E}">
        <p14:creationId xmlns:p14="http://schemas.microsoft.com/office/powerpoint/2010/main" val="7194535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00226-2551-1277-811B-96A4B3E49C09}"/>
              </a:ext>
            </a:extLst>
          </p:cNvPr>
          <p:cNvSpPr>
            <a:spLocks noGrp="1"/>
          </p:cNvSpPr>
          <p:nvPr>
            <p:ph type="ctrTitle"/>
          </p:nvPr>
        </p:nvSpPr>
        <p:spPr/>
        <p:txBody>
          <a:bodyPr/>
          <a:lstStyle/>
          <a:p>
            <a:r>
              <a:rPr lang="en-IN" b="1" i="0" dirty="0">
                <a:solidFill>
                  <a:srgbClr val="1F1F1F"/>
                </a:solidFill>
                <a:effectLst/>
                <a:latin typeface="Google Sans"/>
              </a:rPr>
              <a:t>Operating Hotel Facilities</a:t>
            </a:r>
            <a:endParaRPr lang="en-IN" b="1" dirty="0"/>
          </a:p>
        </p:txBody>
      </p:sp>
      <p:sp>
        <p:nvSpPr>
          <p:cNvPr id="3" name="Subtitle 2">
            <a:extLst>
              <a:ext uri="{FF2B5EF4-FFF2-40B4-BE49-F238E27FC236}">
                <a16:creationId xmlns:a16="http://schemas.microsoft.com/office/drawing/2014/main" id="{BC7DBCA5-14C7-22C7-E85F-7D52B25869D7}"/>
              </a:ext>
            </a:extLst>
          </p:cNvPr>
          <p:cNvSpPr>
            <a:spLocks noGrp="1"/>
          </p:cNvSpPr>
          <p:nvPr>
            <p:ph type="subTitle" idx="1"/>
          </p:nvPr>
        </p:nvSpPr>
        <p:spPr/>
        <p:txBody>
          <a:bodyPr>
            <a:normAutofit lnSpcReduction="10000"/>
          </a:bodyPr>
          <a:lstStyle/>
          <a:p>
            <a:r>
              <a:rPr lang="en-US" dirty="0"/>
              <a:t>Name of the student:</a:t>
            </a:r>
          </a:p>
          <a:p>
            <a:r>
              <a:rPr lang="en-US" dirty="0"/>
              <a:t>Kristine </a:t>
            </a:r>
            <a:r>
              <a:rPr lang="en-US" dirty="0" err="1"/>
              <a:t>Holtere</a:t>
            </a:r>
            <a:endParaRPr lang="en-US" dirty="0"/>
          </a:p>
          <a:p>
            <a:r>
              <a:rPr lang="en-US" dirty="0"/>
              <a:t>Student </a:t>
            </a:r>
            <a:r>
              <a:rPr lang="en-US"/>
              <a:t>ID:2235440</a:t>
            </a:r>
            <a:endParaRPr lang="en-IN" dirty="0"/>
          </a:p>
        </p:txBody>
      </p:sp>
    </p:spTree>
    <p:extLst>
      <p:ext uri="{BB962C8B-B14F-4D97-AF65-F5344CB8AC3E}">
        <p14:creationId xmlns:p14="http://schemas.microsoft.com/office/powerpoint/2010/main" val="20303654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7DFAE-69E2-A73A-CB9C-1C49A19F518B}"/>
              </a:ext>
            </a:extLst>
          </p:cNvPr>
          <p:cNvSpPr>
            <a:spLocks noGrp="1"/>
          </p:cNvSpPr>
          <p:nvPr>
            <p:ph type="title"/>
          </p:nvPr>
        </p:nvSpPr>
        <p:spPr/>
        <p:txBody>
          <a:bodyPr>
            <a:normAutofit/>
          </a:bodyPr>
          <a:lstStyle/>
          <a:p>
            <a:r>
              <a:rPr lang="en-IN" sz="2800" b="1" dirty="0">
                <a:effectLst/>
                <a:latin typeface="Times New Roman" panose="02020603050405020304" pitchFamily="18" charset="0"/>
                <a:ea typeface="Times New Roman" panose="02020603050405020304" pitchFamily="18" charset="0"/>
              </a:rPr>
              <a:t>Introduction </a:t>
            </a:r>
            <a:br>
              <a:rPr lang="en-IN" sz="2800" dirty="0">
                <a:effectLst/>
                <a:latin typeface="Arial" panose="020B0604020202020204" pitchFamily="34" charset="0"/>
                <a:ea typeface="Arial" panose="020B0604020202020204" pitchFamily="34" charset="0"/>
              </a:rPr>
            </a:br>
            <a:endParaRPr lang="en-IN" sz="2800" dirty="0"/>
          </a:p>
        </p:txBody>
      </p:sp>
      <p:sp>
        <p:nvSpPr>
          <p:cNvPr id="3" name="Content Placeholder 2">
            <a:extLst>
              <a:ext uri="{FF2B5EF4-FFF2-40B4-BE49-F238E27FC236}">
                <a16:creationId xmlns:a16="http://schemas.microsoft.com/office/drawing/2014/main" id="{612FD4D6-7023-810A-D9C3-EEB035965E81}"/>
              </a:ext>
            </a:extLst>
          </p:cNvPr>
          <p:cNvSpPr>
            <a:spLocks noGrp="1"/>
          </p:cNvSpPr>
          <p:nvPr>
            <p:ph idx="1"/>
          </p:nvPr>
        </p:nvSpPr>
        <p:spPr>
          <a:xfrm>
            <a:off x="1295401" y="2556932"/>
            <a:ext cx="5509845" cy="3318936"/>
          </a:xfrm>
        </p:spPr>
        <p:txBody>
          <a:bodyPr>
            <a:normAutofit fontScale="85000" lnSpcReduction="20000"/>
          </a:bodyPr>
          <a:lstStyle/>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Rooms being cleaned to brand standards provide more satisfaction to the guests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It will stand responsible for discussing the measures by which the rooms can be kept clean</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It will make use of an employee engagement model, which is the Job demands-resources model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The engagement model will ensure that the brand standards are achieved, along with looking after the health and safety of the people </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4" name="Picture 3">
            <a:extLst>
              <a:ext uri="{FF2B5EF4-FFF2-40B4-BE49-F238E27FC236}">
                <a16:creationId xmlns:a16="http://schemas.microsoft.com/office/drawing/2014/main" id="{ADD26797-4689-B447-CC3D-178E40E488A8}"/>
              </a:ext>
            </a:extLst>
          </p:cNvPr>
          <p:cNvPicPr>
            <a:picLocks noChangeAspect="1"/>
          </p:cNvPicPr>
          <p:nvPr/>
        </p:nvPicPr>
        <p:blipFill>
          <a:blip r:embed="rId3"/>
          <a:stretch>
            <a:fillRect/>
          </a:stretch>
        </p:blipFill>
        <p:spPr>
          <a:xfrm>
            <a:off x="7385539" y="3044407"/>
            <a:ext cx="3760629" cy="2509725"/>
          </a:xfrm>
          <a:prstGeom prst="rect">
            <a:avLst/>
          </a:prstGeom>
        </p:spPr>
      </p:pic>
    </p:spTree>
    <p:extLst>
      <p:ext uri="{BB962C8B-B14F-4D97-AF65-F5344CB8AC3E}">
        <p14:creationId xmlns:p14="http://schemas.microsoft.com/office/powerpoint/2010/main" val="36966761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BF596-B421-D9FD-A1B5-AF7A17B3AFC0}"/>
              </a:ext>
            </a:extLst>
          </p:cNvPr>
          <p:cNvSpPr>
            <a:spLocks noGrp="1"/>
          </p:cNvSpPr>
          <p:nvPr>
            <p:ph type="title"/>
          </p:nvPr>
        </p:nvSpPr>
        <p:spPr/>
        <p:txBody>
          <a:bodyPr>
            <a:normAutofit/>
          </a:bodyPr>
          <a:lstStyle/>
          <a:p>
            <a:r>
              <a:rPr lang="en-IN" sz="2800" b="1" dirty="0">
                <a:effectLst/>
                <a:latin typeface="Times New Roman" panose="02020603050405020304" pitchFamily="18" charset="0"/>
                <a:ea typeface="Times New Roman" panose="02020603050405020304" pitchFamily="18" charset="0"/>
              </a:rPr>
              <a:t>Employees must obey the standardized checklist</a:t>
            </a:r>
            <a:br>
              <a:rPr lang="en-IN" sz="2800" dirty="0">
                <a:effectLst/>
                <a:latin typeface="Arial" panose="020B0604020202020204" pitchFamily="34" charset="0"/>
                <a:ea typeface="Arial" panose="020B0604020202020204" pitchFamily="34" charset="0"/>
              </a:rPr>
            </a:br>
            <a:endParaRPr lang="en-IN" sz="2800" dirty="0"/>
          </a:p>
        </p:txBody>
      </p:sp>
      <p:sp>
        <p:nvSpPr>
          <p:cNvPr id="3" name="Content Placeholder 2">
            <a:extLst>
              <a:ext uri="{FF2B5EF4-FFF2-40B4-BE49-F238E27FC236}">
                <a16:creationId xmlns:a16="http://schemas.microsoft.com/office/drawing/2014/main" id="{C83D66A2-AAF8-2EF7-9F88-1A14A0A78F28}"/>
              </a:ext>
            </a:extLst>
          </p:cNvPr>
          <p:cNvSpPr>
            <a:spLocks noGrp="1"/>
          </p:cNvSpPr>
          <p:nvPr>
            <p:ph idx="1"/>
          </p:nvPr>
        </p:nvSpPr>
        <p:spPr>
          <a:xfrm>
            <a:off x="1295401" y="2556932"/>
            <a:ext cx="5808784" cy="3318936"/>
          </a:xfrm>
        </p:spPr>
        <p:txBody>
          <a:bodyPr>
            <a:normAutofit fontScale="85000" lnSpcReduction="20000"/>
          </a:bodyPr>
          <a:lstStyle/>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Employees must follow the necessary things stated in the standardized checklist</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The rooms must be cleaned as per the instructions present in the checklist, irrespective of the experience level</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The bathrooms must be disinfected and the wash basins must be cleaned</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The workers must change the bedsheets, and the pillow covers and ensure that the rooms are kept in a standardized manner </a:t>
            </a:r>
            <a:r>
              <a:rPr lang="en-IN" sz="1800" u="none" strike="noStrike" dirty="0">
                <a:solidFill>
                  <a:srgbClr val="222222"/>
                </a:solidFill>
                <a:effectLst/>
                <a:latin typeface="Times New Roman" panose="02020603050405020304" pitchFamily="18" charset="0"/>
                <a:ea typeface="Arial" panose="020B0604020202020204" pitchFamily="34" charset="0"/>
              </a:rPr>
              <a:t>(Khalil et al., 2022)</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4" name="Picture 3">
            <a:extLst>
              <a:ext uri="{FF2B5EF4-FFF2-40B4-BE49-F238E27FC236}">
                <a16:creationId xmlns:a16="http://schemas.microsoft.com/office/drawing/2014/main" id="{58408A3F-DD93-C3B1-567E-B7891402ADB8}"/>
              </a:ext>
            </a:extLst>
          </p:cNvPr>
          <p:cNvPicPr>
            <a:picLocks noChangeAspect="1"/>
          </p:cNvPicPr>
          <p:nvPr/>
        </p:nvPicPr>
        <p:blipFill>
          <a:blip r:embed="rId3"/>
          <a:stretch>
            <a:fillRect/>
          </a:stretch>
        </p:blipFill>
        <p:spPr>
          <a:xfrm>
            <a:off x="7884502" y="3086037"/>
            <a:ext cx="3012096" cy="1961113"/>
          </a:xfrm>
          <a:prstGeom prst="rect">
            <a:avLst/>
          </a:prstGeom>
        </p:spPr>
      </p:pic>
    </p:spTree>
    <p:extLst>
      <p:ext uri="{BB962C8B-B14F-4D97-AF65-F5344CB8AC3E}">
        <p14:creationId xmlns:p14="http://schemas.microsoft.com/office/powerpoint/2010/main" val="37510339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A3EFF-D2A5-3148-AA84-876F4F06EE75}"/>
              </a:ext>
            </a:extLst>
          </p:cNvPr>
          <p:cNvSpPr>
            <a:spLocks noGrp="1"/>
          </p:cNvSpPr>
          <p:nvPr>
            <p:ph type="title"/>
          </p:nvPr>
        </p:nvSpPr>
        <p:spPr/>
        <p:txBody>
          <a:bodyPr>
            <a:normAutofit/>
          </a:bodyPr>
          <a:lstStyle/>
          <a:p>
            <a:r>
              <a:rPr lang="en-IN" sz="2800" b="1" dirty="0">
                <a:effectLst/>
                <a:latin typeface="Times New Roman" panose="02020603050405020304" pitchFamily="18" charset="0"/>
                <a:ea typeface="Times New Roman" panose="02020603050405020304" pitchFamily="18" charset="0"/>
              </a:rPr>
              <a:t>The employees must know to anticipate the services </a:t>
            </a:r>
            <a:br>
              <a:rPr lang="en-IN" sz="2800" dirty="0">
                <a:effectLst/>
                <a:latin typeface="Arial" panose="020B0604020202020204" pitchFamily="34" charset="0"/>
                <a:ea typeface="Arial" panose="020B0604020202020204" pitchFamily="34" charset="0"/>
              </a:rPr>
            </a:br>
            <a:endParaRPr lang="en-IN" sz="2800" dirty="0"/>
          </a:p>
        </p:txBody>
      </p:sp>
      <p:sp>
        <p:nvSpPr>
          <p:cNvPr id="3" name="Content Placeholder 2">
            <a:extLst>
              <a:ext uri="{FF2B5EF4-FFF2-40B4-BE49-F238E27FC236}">
                <a16:creationId xmlns:a16="http://schemas.microsoft.com/office/drawing/2014/main" id="{EDC870C5-C091-C3BB-96F3-35C1B5C100EB}"/>
              </a:ext>
            </a:extLst>
          </p:cNvPr>
          <p:cNvSpPr>
            <a:spLocks noGrp="1"/>
          </p:cNvSpPr>
          <p:nvPr>
            <p:ph idx="1"/>
          </p:nvPr>
        </p:nvSpPr>
        <p:spPr>
          <a:xfrm>
            <a:off x="1295401" y="2556932"/>
            <a:ext cx="5808784" cy="3318936"/>
          </a:xfrm>
        </p:spPr>
        <p:txBody>
          <a:bodyPr>
            <a:normAutofit fontScale="92500" lnSpcReduction="20000"/>
          </a:bodyPr>
          <a:lstStyle/>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The employees must be trained properly to anticipate the services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They must know how to </a:t>
            </a:r>
            <a:r>
              <a:rPr lang="en-IN" sz="1800" u="none" strike="noStrike" dirty="0" err="1">
                <a:effectLst/>
                <a:latin typeface="Times New Roman" panose="02020603050405020304" pitchFamily="18" charset="0"/>
                <a:ea typeface="Times New Roman" panose="02020603050405020304" pitchFamily="18" charset="0"/>
              </a:rPr>
              <a:t>fulfill</a:t>
            </a:r>
            <a:r>
              <a:rPr lang="en-IN" sz="1800" u="none" strike="noStrike" dirty="0">
                <a:effectLst/>
                <a:latin typeface="Times New Roman" panose="02020603050405020304" pitchFamily="18" charset="0"/>
                <a:ea typeface="Times New Roman" panose="02020603050405020304" pitchFamily="18" charset="0"/>
              </a:rPr>
              <a:t> the requirements of the guests before the guests utter something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They must keep the luggage in the room before the guest arrive </a:t>
            </a:r>
            <a:r>
              <a:rPr lang="en-IN" sz="1800" u="none" strike="noStrike" dirty="0">
                <a:solidFill>
                  <a:srgbClr val="222222"/>
                </a:solidFill>
                <a:effectLst/>
                <a:latin typeface="Times New Roman" panose="02020603050405020304" pitchFamily="18" charset="0"/>
                <a:ea typeface="Arial" panose="020B0604020202020204" pitchFamily="34" charset="0"/>
              </a:rPr>
              <a:t>(</a:t>
            </a:r>
            <a:r>
              <a:rPr lang="en-IN" sz="1800" u="none" strike="noStrike" dirty="0" err="1">
                <a:solidFill>
                  <a:srgbClr val="222222"/>
                </a:solidFill>
                <a:effectLst/>
                <a:latin typeface="Times New Roman" panose="02020603050405020304" pitchFamily="18" charset="0"/>
                <a:ea typeface="Arial" panose="020B0604020202020204" pitchFamily="34" charset="0"/>
              </a:rPr>
              <a:t>Koutoulas</a:t>
            </a:r>
            <a:r>
              <a:rPr lang="en-IN" sz="1800" u="none" strike="noStrike" dirty="0">
                <a:solidFill>
                  <a:srgbClr val="222222"/>
                </a:solidFill>
                <a:effectLst/>
                <a:latin typeface="Times New Roman" panose="02020603050405020304" pitchFamily="18" charset="0"/>
                <a:ea typeface="Arial" panose="020B0604020202020204" pitchFamily="34" charset="0"/>
              </a:rPr>
              <a:t> and </a:t>
            </a:r>
            <a:r>
              <a:rPr lang="en-IN" sz="1800" u="none" strike="noStrike" dirty="0" err="1">
                <a:solidFill>
                  <a:srgbClr val="222222"/>
                </a:solidFill>
                <a:effectLst/>
                <a:latin typeface="Times New Roman" panose="02020603050405020304" pitchFamily="18" charset="0"/>
                <a:ea typeface="Arial" panose="020B0604020202020204" pitchFamily="34" charset="0"/>
              </a:rPr>
              <a:t>Vagena</a:t>
            </a:r>
            <a:r>
              <a:rPr lang="en-IN" sz="1800" u="none" strike="noStrike" dirty="0">
                <a:solidFill>
                  <a:srgbClr val="222222"/>
                </a:solidFill>
                <a:effectLst/>
                <a:latin typeface="Times New Roman" panose="02020603050405020304" pitchFamily="18" charset="0"/>
                <a:ea typeface="Arial" panose="020B0604020202020204" pitchFamily="34" charset="0"/>
              </a:rPr>
              <a:t>, 2023)</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They must provide fresh towels and toiletries and take proper care of the clients</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4" name="Picture 3">
            <a:extLst>
              <a:ext uri="{FF2B5EF4-FFF2-40B4-BE49-F238E27FC236}">
                <a16:creationId xmlns:a16="http://schemas.microsoft.com/office/drawing/2014/main" id="{BB679713-24ED-1CAC-1A48-8F05D71D2970}"/>
              </a:ext>
            </a:extLst>
          </p:cNvPr>
          <p:cNvPicPr>
            <a:picLocks noChangeAspect="1"/>
          </p:cNvPicPr>
          <p:nvPr/>
        </p:nvPicPr>
        <p:blipFill>
          <a:blip r:embed="rId3"/>
          <a:stretch>
            <a:fillRect/>
          </a:stretch>
        </p:blipFill>
        <p:spPr>
          <a:xfrm>
            <a:off x="7781558" y="2998299"/>
            <a:ext cx="3252455" cy="2436202"/>
          </a:xfrm>
          <a:prstGeom prst="rect">
            <a:avLst/>
          </a:prstGeom>
        </p:spPr>
      </p:pic>
    </p:spTree>
    <p:extLst>
      <p:ext uri="{BB962C8B-B14F-4D97-AF65-F5344CB8AC3E}">
        <p14:creationId xmlns:p14="http://schemas.microsoft.com/office/powerpoint/2010/main" val="8792604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91165-D693-A28A-FFE5-C0AB5D1E3C3B}"/>
              </a:ext>
            </a:extLst>
          </p:cNvPr>
          <p:cNvSpPr>
            <a:spLocks noGrp="1"/>
          </p:cNvSpPr>
          <p:nvPr>
            <p:ph type="title"/>
          </p:nvPr>
        </p:nvSpPr>
        <p:spPr/>
        <p:txBody>
          <a:bodyPr>
            <a:normAutofit/>
          </a:bodyPr>
          <a:lstStyle/>
          <a:p>
            <a:r>
              <a:rPr lang="en-IN" sz="2800" b="1" dirty="0">
                <a:effectLst/>
                <a:latin typeface="Times New Roman" panose="02020603050405020304" pitchFamily="18" charset="0"/>
                <a:ea typeface="Times New Roman" panose="02020603050405020304" pitchFamily="18" charset="0"/>
              </a:rPr>
              <a:t>Provide attention to each necessary detail</a:t>
            </a:r>
            <a:br>
              <a:rPr lang="en-IN" sz="2800" dirty="0">
                <a:effectLst/>
                <a:latin typeface="Arial" panose="020B0604020202020204" pitchFamily="34" charset="0"/>
                <a:ea typeface="Arial" panose="020B0604020202020204" pitchFamily="34" charset="0"/>
              </a:rPr>
            </a:br>
            <a:endParaRPr lang="en-IN" sz="2800" dirty="0"/>
          </a:p>
        </p:txBody>
      </p:sp>
      <p:sp>
        <p:nvSpPr>
          <p:cNvPr id="3" name="Content Placeholder 2">
            <a:extLst>
              <a:ext uri="{FF2B5EF4-FFF2-40B4-BE49-F238E27FC236}">
                <a16:creationId xmlns:a16="http://schemas.microsoft.com/office/drawing/2014/main" id="{976B19F7-BCD3-94C5-7314-85E1F391ED6F}"/>
              </a:ext>
            </a:extLst>
          </p:cNvPr>
          <p:cNvSpPr>
            <a:spLocks noGrp="1"/>
          </p:cNvSpPr>
          <p:nvPr>
            <p:ph idx="1"/>
          </p:nvPr>
        </p:nvSpPr>
        <p:spPr>
          <a:xfrm>
            <a:off x="1295401" y="2556932"/>
            <a:ext cx="6160476" cy="3318936"/>
          </a:xfrm>
        </p:spPr>
        <p:txBody>
          <a:bodyPr>
            <a:normAutofit fontScale="92500" lnSpcReduction="20000"/>
          </a:bodyPr>
          <a:lstStyle/>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The team members working as employees must be taught to provide attention to each necessary detail while conducting room cleaning</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The supervision must also involve observing the room generals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Counterparts of the room generals must be present to provide attentive and unobtrusive services to the clients </a:t>
            </a:r>
            <a:r>
              <a:rPr lang="en-IN" sz="1800" u="none" strike="noStrike" dirty="0">
                <a:solidFill>
                  <a:srgbClr val="222222"/>
                </a:solidFill>
                <a:effectLst/>
                <a:latin typeface="Times New Roman" panose="02020603050405020304" pitchFamily="18" charset="0"/>
                <a:ea typeface="Arial" panose="020B0604020202020204" pitchFamily="34" charset="0"/>
              </a:rPr>
              <a:t>(</a:t>
            </a:r>
            <a:r>
              <a:rPr lang="en-IN" sz="1800" u="none" strike="noStrike" dirty="0" err="1">
                <a:solidFill>
                  <a:srgbClr val="222222"/>
                </a:solidFill>
                <a:effectLst/>
                <a:latin typeface="Times New Roman" panose="02020603050405020304" pitchFamily="18" charset="0"/>
                <a:ea typeface="Arial" panose="020B0604020202020204" pitchFamily="34" charset="0"/>
              </a:rPr>
              <a:t>Kyule</a:t>
            </a:r>
            <a:r>
              <a:rPr lang="en-IN" sz="1800" u="none" strike="noStrike" dirty="0">
                <a:solidFill>
                  <a:srgbClr val="222222"/>
                </a:solidFill>
                <a:effectLst/>
                <a:latin typeface="Times New Roman" panose="02020603050405020304" pitchFamily="18" charset="0"/>
                <a:ea typeface="Arial" panose="020B0604020202020204" pitchFamily="34" charset="0"/>
              </a:rPr>
              <a:t>, 2022)</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For example, the team members of the Ritz-Carlton provides the best discreet and anticipatory services </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4" name="Picture 3">
            <a:extLst>
              <a:ext uri="{FF2B5EF4-FFF2-40B4-BE49-F238E27FC236}">
                <a16:creationId xmlns:a16="http://schemas.microsoft.com/office/drawing/2014/main" id="{EBE0C8BD-F49E-A09D-1227-66C0A32A653D}"/>
              </a:ext>
            </a:extLst>
          </p:cNvPr>
          <p:cNvPicPr>
            <a:picLocks noChangeAspect="1"/>
          </p:cNvPicPr>
          <p:nvPr/>
        </p:nvPicPr>
        <p:blipFill>
          <a:blip r:embed="rId3"/>
          <a:stretch>
            <a:fillRect/>
          </a:stretch>
        </p:blipFill>
        <p:spPr>
          <a:xfrm>
            <a:off x="7713784" y="3025775"/>
            <a:ext cx="3652838" cy="2381250"/>
          </a:xfrm>
          <a:prstGeom prst="rect">
            <a:avLst/>
          </a:prstGeom>
        </p:spPr>
      </p:pic>
    </p:spTree>
    <p:extLst>
      <p:ext uri="{BB962C8B-B14F-4D97-AF65-F5344CB8AC3E}">
        <p14:creationId xmlns:p14="http://schemas.microsoft.com/office/powerpoint/2010/main" val="17501822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4A6DE-37C1-5EBF-3409-268B67BB6343}"/>
              </a:ext>
            </a:extLst>
          </p:cNvPr>
          <p:cNvSpPr>
            <a:spLocks noGrp="1"/>
          </p:cNvSpPr>
          <p:nvPr>
            <p:ph type="title"/>
          </p:nvPr>
        </p:nvSpPr>
        <p:spPr/>
        <p:txBody>
          <a:bodyPr>
            <a:normAutofit/>
          </a:bodyPr>
          <a:lstStyle/>
          <a:p>
            <a:r>
              <a:rPr lang="en-IN" sz="2800" b="1" dirty="0">
                <a:effectLst/>
                <a:latin typeface="Times New Roman" panose="02020603050405020304" pitchFamily="18" charset="0"/>
                <a:ea typeface="Times New Roman" panose="02020603050405020304" pitchFamily="18" charset="0"/>
              </a:rPr>
              <a:t>Conduct regular inspections </a:t>
            </a:r>
            <a:br>
              <a:rPr lang="en-IN" sz="2800" dirty="0">
                <a:effectLst/>
                <a:latin typeface="Arial" panose="020B0604020202020204" pitchFamily="34" charset="0"/>
                <a:ea typeface="Arial" panose="020B0604020202020204" pitchFamily="34" charset="0"/>
              </a:rPr>
            </a:br>
            <a:endParaRPr lang="en-IN" sz="2800" dirty="0"/>
          </a:p>
        </p:txBody>
      </p:sp>
      <p:sp>
        <p:nvSpPr>
          <p:cNvPr id="3" name="Content Placeholder 2">
            <a:extLst>
              <a:ext uri="{FF2B5EF4-FFF2-40B4-BE49-F238E27FC236}">
                <a16:creationId xmlns:a16="http://schemas.microsoft.com/office/drawing/2014/main" id="{E4D3D03B-B6D9-0B74-DC8E-A329F1B01FF0}"/>
              </a:ext>
            </a:extLst>
          </p:cNvPr>
          <p:cNvSpPr>
            <a:spLocks noGrp="1"/>
          </p:cNvSpPr>
          <p:nvPr>
            <p:ph idx="1"/>
          </p:nvPr>
        </p:nvSpPr>
        <p:spPr>
          <a:xfrm>
            <a:off x="1295401" y="2556932"/>
            <a:ext cx="5738445" cy="3318936"/>
          </a:xfrm>
        </p:spPr>
        <p:txBody>
          <a:bodyPr/>
          <a:lstStyle/>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The rooms must be regularly inspected by the workers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The employees must be trained to regularly check the rooms and look after the electronic gadgets </a:t>
            </a:r>
            <a:r>
              <a:rPr lang="en-IN" sz="1800" u="none" strike="noStrike" dirty="0">
                <a:solidFill>
                  <a:srgbClr val="222222"/>
                </a:solidFill>
                <a:effectLst/>
                <a:latin typeface="Times New Roman" panose="02020603050405020304" pitchFamily="18" charset="0"/>
                <a:ea typeface="Arial" panose="020B0604020202020204" pitchFamily="34" charset="0"/>
              </a:rPr>
              <a:t>(</a:t>
            </a:r>
            <a:r>
              <a:rPr lang="en-IN" sz="1800" u="none" strike="noStrike" dirty="0" err="1">
                <a:solidFill>
                  <a:srgbClr val="222222"/>
                </a:solidFill>
                <a:effectLst/>
                <a:latin typeface="Times New Roman" panose="02020603050405020304" pitchFamily="18" charset="0"/>
                <a:ea typeface="Arial" panose="020B0604020202020204" pitchFamily="34" charset="0"/>
              </a:rPr>
              <a:t>Murimi</a:t>
            </a:r>
            <a:r>
              <a:rPr lang="en-IN" sz="1800" u="none" strike="noStrike" dirty="0">
                <a:solidFill>
                  <a:srgbClr val="222222"/>
                </a:solidFill>
                <a:effectLst/>
                <a:latin typeface="Times New Roman" panose="02020603050405020304" pitchFamily="18" charset="0"/>
                <a:ea typeface="Arial" panose="020B0604020202020204" pitchFamily="34" charset="0"/>
              </a:rPr>
              <a:t> et al., 2021)</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The employees must check the work of the housekeepers and see whether the cleaning by the housekeeper can hold the standards of the room</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4" name="Picture 3">
            <a:extLst>
              <a:ext uri="{FF2B5EF4-FFF2-40B4-BE49-F238E27FC236}">
                <a16:creationId xmlns:a16="http://schemas.microsoft.com/office/drawing/2014/main" id="{382832D0-DB96-0256-CA92-C32DB70682CC}"/>
              </a:ext>
            </a:extLst>
          </p:cNvPr>
          <p:cNvPicPr>
            <a:picLocks noChangeAspect="1"/>
          </p:cNvPicPr>
          <p:nvPr/>
        </p:nvPicPr>
        <p:blipFill>
          <a:blip r:embed="rId3"/>
          <a:stretch>
            <a:fillRect/>
          </a:stretch>
        </p:blipFill>
        <p:spPr>
          <a:xfrm>
            <a:off x="7578237" y="3162971"/>
            <a:ext cx="3583090" cy="2106857"/>
          </a:xfrm>
          <a:prstGeom prst="rect">
            <a:avLst/>
          </a:prstGeom>
        </p:spPr>
      </p:pic>
    </p:spTree>
    <p:extLst>
      <p:ext uri="{BB962C8B-B14F-4D97-AF65-F5344CB8AC3E}">
        <p14:creationId xmlns:p14="http://schemas.microsoft.com/office/powerpoint/2010/main" val="5842853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EDBE7-8411-9CAD-75BD-16621E9F666B}"/>
              </a:ext>
            </a:extLst>
          </p:cNvPr>
          <p:cNvSpPr>
            <a:spLocks noGrp="1"/>
          </p:cNvSpPr>
          <p:nvPr>
            <p:ph type="title"/>
          </p:nvPr>
        </p:nvSpPr>
        <p:spPr/>
        <p:txBody>
          <a:bodyPr>
            <a:normAutofit/>
          </a:bodyPr>
          <a:lstStyle/>
          <a:p>
            <a:r>
              <a:rPr lang="en-IN" sz="2800" b="1" dirty="0">
                <a:effectLst/>
                <a:latin typeface="Times New Roman" panose="02020603050405020304" pitchFamily="18" charset="0"/>
                <a:ea typeface="Times New Roman" panose="02020603050405020304" pitchFamily="18" charset="0"/>
              </a:rPr>
              <a:t>Develop the necessary training programs</a:t>
            </a:r>
            <a:br>
              <a:rPr lang="en-IN" sz="2800" dirty="0">
                <a:effectLst/>
                <a:latin typeface="Arial" panose="020B0604020202020204" pitchFamily="34" charset="0"/>
                <a:ea typeface="Arial" panose="020B0604020202020204" pitchFamily="34" charset="0"/>
              </a:rPr>
            </a:br>
            <a:endParaRPr lang="en-IN" sz="2800" dirty="0"/>
          </a:p>
        </p:txBody>
      </p:sp>
      <p:sp>
        <p:nvSpPr>
          <p:cNvPr id="3" name="Content Placeholder 2">
            <a:extLst>
              <a:ext uri="{FF2B5EF4-FFF2-40B4-BE49-F238E27FC236}">
                <a16:creationId xmlns:a16="http://schemas.microsoft.com/office/drawing/2014/main" id="{384CC5AC-5864-3F1B-F95D-43C3808A6B0A}"/>
              </a:ext>
            </a:extLst>
          </p:cNvPr>
          <p:cNvSpPr>
            <a:spLocks noGrp="1"/>
          </p:cNvSpPr>
          <p:nvPr>
            <p:ph idx="1"/>
          </p:nvPr>
        </p:nvSpPr>
        <p:spPr>
          <a:xfrm>
            <a:off x="1295401" y="2556932"/>
            <a:ext cx="5650522" cy="3318936"/>
          </a:xfrm>
        </p:spPr>
        <p:txBody>
          <a:bodyPr/>
          <a:lstStyle/>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The necessary training programs are to be developed to train the team members to learn the procedures based on keeping the rooms clean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The training program must teach them to conduct regular inspection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The training will teach them to make use of the best cleaning products and equipment</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4" name="Picture 3">
            <a:extLst>
              <a:ext uri="{FF2B5EF4-FFF2-40B4-BE49-F238E27FC236}">
                <a16:creationId xmlns:a16="http://schemas.microsoft.com/office/drawing/2014/main" id="{C5827DB2-2EA4-AFAE-C19B-EF4ED9146F7F}"/>
              </a:ext>
            </a:extLst>
          </p:cNvPr>
          <p:cNvPicPr>
            <a:picLocks noChangeAspect="1"/>
          </p:cNvPicPr>
          <p:nvPr/>
        </p:nvPicPr>
        <p:blipFill>
          <a:blip r:embed="rId3"/>
          <a:stretch>
            <a:fillRect/>
          </a:stretch>
        </p:blipFill>
        <p:spPr>
          <a:xfrm>
            <a:off x="7455877" y="3142818"/>
            <a:ext cx="3676650" cy="2147164"/>
          </a:xfrm>
          <a:prstGeom prst="rect">
            <a:avLst/>
          </a:prstGeom>
        </p:spPr>
      </p:pic>
    </p:spTree>
    <p:extLst>
      <p:ext uri="{BB962C8B-B14F-4D97-AF65-F5344CB8AC3E}">
        <p14:creationId xmlns:p14="http://schemas.microsoft.com/office/powerpoint/2010/main" val="36137853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4282C-6CF4-4D24-5FB3-808D9402EB1D}"/>
              </a:ext>
            </a:extLst>
          </p:cNvPr>
          <p:cNvSpPr>
            <a:spLocks noGrp="1"/>
          </p:cNvSpPr>
          <p:nvPr>
            <p:ph type="title"/>
          </p:nvPr>
        </p:nvSpPr>
        <p:spPr/>
        <p:txBody>
          <a:bodyPr>
            <a:normAutofit/>
          </a:bodyPr>
          <a:lstStyle/>
          <a:p>
            <a:r>
              <a:rPr lang="en-IN" sz="2800" b="1" dirty="0">
                <a:effectLst/>
                <a:latin typeface="Times New Roman" panose="02020603050405020304" pitchFamily="18" charset="0"/>
                <a:ea typeface="Times New Roman" panose="02020603050405020304" pitchFamily="18" charset="0"/>
              </a:rPr>
              <a:t>Employee engagement model used to train the employees</a:t>
            </a:r>
            <a:br>
              <a:rPr lang="en-IN" sz="2800" dirty="0">
                <a:effectLst/>
                <a:latin typeface="Arial" panose="020B0604020202020204" pitchFamily="34" charset="0"/>
                <a:ea typeface="Arial" panose="020B0604020202020204" pitchFamily="34" charset="0"/>
              </a:rPr>
            </a:br>
            <a:endParaRPr lang="en-IN" sz="2800" dirty="0"/>
          </a:p>
        </p:txBody>
      </p:sp>
      <p:sp>
        <p:nvSpPr>
          <p:cNvPr id="3" name="Content Placeholder 2">
            <a:extLst>
              <a:ext uri="{FF2B5EF4-FFF2-40B4-BE49-F238E27FC236}">
                <a16:creationId xmlns:a16="http://schemas.microsoft.com/office/drawing/2014/main" id="{BCD13E06-A99E-E476-0F79-40A69DA6847E}"/>
              </a:ext>
            </a:extLst>
          </p:cNvPr>
          <p:cNvSpPr>
            <a:spLocks noGrp="1"/>
          </p:cNvSpPr>
          <p:nvPr>
            <p:ph idx="1"/>
          </p:nvPr>
        </p:nvSpPr>
        <p:spPr>
          <a:xfrm>
            <a:off x="1295401" y="2556932"/>
            <a:ext cx="6283568" cy="3318936"/>
          </a:xfrm>
        </p:spPr>
        <p:txBody>
          <a:bodyPr>
            <a:normAutofit fontScale="92500" lnSpcReduction="20000"/>
          </a:bodyPr>
          <a:lstStyle/>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The job demand resources model is the employee engagement model being used to train the team members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It is considered to be one of the most popular employee engagement model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It creates a high level of job demand and a low level of job resources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It assists team members in achieving the work goals </a:t>
            </a:r>
            <a:r>
              <a:rPr lang="en-IN" sz="1800" u="none" strike="noStrike" dirty="0">
                <a:solidFill>
                  <a:srgbClr val="222222"/>
                </a:solidFill>
                <a:effectLst/>
                <a:latin typeface="Times New Roman" panose="02020603050405020304" pitchFamily="18" charset="0"/>
                <a:ea typeface="Arial" panose="020B0604020202020204" pitchFamily="34" charset="0"/>
              </a:rPr>
              <a:t>(</a:t>
            </a:r>
            <a:r>
              <a:rPr lang="en-IN" sz="1800" u="none" strike="noStrike" dirty="0" err="1">
                <a:solidFill>
                  <a:srgbClr val="222222"/>
                </a:solidFill>
                <a:effectLst/>
                <a:latin typeface="Times New Roman" panose="02020603050405020304" pitchFamily="18" charset="0"/>
                <a:ea typeface="Arial" panose="020B0604020202020204" pitchFamily="34" charset="0"/>
              </a:rPr>
              <a:t>Priyangika</a:t>
            </a:r>
            <a:r>
              <a:rPr lang="en-IN" sz="1800" u="none" strike="noStrike" dirty="0">
                <a:solidFill>
                  <a:srgbClr val="222222"/>
                </a:solidFill>
                <a:effectLst/>
                <a:latin typeface="Times New Roman" panose="02020603050405020304" pitchFamily="18" charset="0"/>
                <a:ea typeface="Arial" panose="020B0604020202020204" pitchFamily="34" charset="0"/>
              </a:rPr>
              <a:t> et al., 2020)</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4" name="Picture 3">
            <a:extLst>
              <a:ext uri="{FF2B5EF4-FFF2-40B4-BE49-F238E27FC236}">
                <a16:creationId xmlns:a16="http://schemas.microsoft.com/office/drawing/2014/main" id="{4904A5ED-1DDE-8EC6-FF4C-05D2980AAE50}"/>
              </a:ext>
            </a:extLst>
          </p:cNvPr>
          <p:cNvPicPr>
            <a:picLocks noChangeAspect="1"/>
          </p:cNvPicPr>
          <p:nvPr/>
        </p:nvPicPr>
        <p:blipFill>
          <a:blip r:embed="rId3"/>
          <a:stretch>
            <a:fillRect/>
          </a:stretch>
        </p:blipFill>
        <p:spPr>
          <a:xfrm>
            <a:off x="8000999" y="3200400"/>
            <a:ext cx="3433317" cy="1606793"/>
          </a:xfrm>
          <a:prstGeom prst="rect">
            <a:avLst/>
          </a:prstGeom>
        </p:spPr>
      </p:pic>
    </p:spTree>
    <p:extLst>
      <p:ext uri="{BB962C8B-B14F-4D97-AF65-F5344CB8AC3E}">
        <p14:creationId xmlns:p14="http://schemas.microsoft.com/office/powerpoint/2010/main" val="5502502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0D51B-2432-FC26-6DAB-4FE210F97F2B}"/>
              </a:ext>
            </a:extLst>
          </p:cNvPr>
          <p:cNvSpPr>
            <a:spLocks noGrp="1"/>
          </p:cNvSpPr>
          <p:nvPr>
            <p:ph type="title"/>
          </p:nvPr>
        </p:nvSpPr>
        <p:spPr/>
        <p:txBody>
          <a:bodyPr>
            <a:noAutofit/>
          </a:bodyPr>
          <a:lstStyle/>
          <a:p>
            <a:r>
              <a:rPr lang="en-IN" sz="2800" b="1" dirty="0">
                <a:effectLst/>
                <a:latin typeface="Times New Roman" panose="02020603050405020304" pitchFamily="18" charset="0"/>
                <a:ea typeface="Times New Roman" panose="02020603050405020304" pitchFamily="18" charset="0"/>
              </a:rPr>
              <a:t>The job demand resources model assists in achieving brand standards</a:t>
            </a:r>
            <a:br>
              <a:rPr lang="en-IN" sz="2800" dirty="0">
                <a:effectLst/>
                <a:latin typeface="Arial" panose="020B0604020202020204" pitchFamily="34" charset="0"/>
                <a:ea typeface="Arial" panose="020B0604020202020204" pitchFamily="34" charset="0"/>
              </a:rPr>
            </a:br>
            <a:endParaRPr lang="en-IN" sz="2800" dirty="0"/>
          </a:p>
        </p:txBody>
      </p:sp>
      <p:sp>
        <p:nvSpPr>
          <p:cNvPr id="3" name="Content Placeholder 2">
            <a:extLst>
              <a:ext uri="{FF2B5EF4-FFF2-40B4-BE49-F238E27FC236}">
                <a16:creationId xmlns:a16="http://schemas.microsoft.com/office/drawing/2014/main" id="{2FA2CE84-BCB5-17A1-E21D-6C3F908F6FBB}"/>
              </a:ext>
            </a:extLst>
          </p:cNvPr>
          <p:cNvSpPr>
            <a:spLocks noGrp="1"/>
          </p:cNvSpPr>
          <p:nvPr>
            <p:ph idx="1"/>
          </p:nvPr>
        </p:nvSpPr>
        <p:spPr>
          <a:xfrm>
            <a:off x="1295401" y="2556932"/>
            <a:ext cx="6178061" cy="3318936"/>
          </a:xfrm>
        </p:spPr>
        <p:txBody>
          <a:bodyPr>
            <a:normAutofit fontScale="92500" lnSpcReduction="20000"/>
          </a:bodyPr>
          <a:lstStyle/>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The job demand resources model used to train the team members assists in achieving brand standards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It improves the engagement of the team members </a:t>
            </a:r>
            <a:r>
              <a:rPr lang="en-IN" sz="1800" u="none" strike="noStrike" dirty="0">
                <a:solidFill>
                  <a:srgbClr val="222222"/>
                </a:solidFill>
                <a:effectLst/>
                <a:latin typeface="Times New Roman" panose="02020603050405020304" pitchFamily="18" charset="0"/>
                <a:ea typeface="Arial" panose="020B0604020202020204" pitchFamily="34" charset="0"/>
              </a:rPr>
              <a:t>(Rawal et al., 2020)</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It improves the well-being of the employees and helps in achieving brand standards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The model assists the team members in working in collaboration and communicating with one another </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4" name="Picture 3">
            <a:extLst>
              <a:ext uri="{FF2B5EF4-FFF2-40B4-BE49-F238E27FC236}">
                <a16:creationId xmlns:a16="http://schemas.microsoft.com/office/drawing/2014/main" id="{35D79356-C126-22DC-C641-66EBC46C4AE5}"/>
              </a:ext>
            </a:extLst>
          </p:cNvPr>
          <p:cNvPicPr>
            <a:picLocks noChangeAspect="1"/>
          </p:cNvPicPr>
          <p:nvPr/>
        </p:nvPicPr>
        <p:blipFill>
          <a:blip r:embed="rId3"/>
          <a:stretch>
            <a:fillRect/>
          </a:stretch>
        </p:blipFill>
        <p:spPr>
          <a:xfrm>
            <a:off x="7903342" y="3025225"/>
            <a:ext cx="3323319" cy="2109483"/>
          </a:xfrm>
          <a:prstGeom prst="rect">
            <a:avLst/>
          </a:prstGeom>
        </p:spPr>
      </p:pic>
    </p:spTree>
    <p:extLst>
      <p:ext uri="{BB962C8B-B14F-4D97-AF65-F5344CB8AC3E}">
        <p14:creationId xmlns:p14="http://schemas.microsoft.com/office/powerpoint/2010/main" val="11433383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0AD51-A8CD-06A1-43BF-29A720B5458A}"/>
              </a:ext>
            </a:extLst>
          </p:cNvPr>
          <p:cNvSpPr>
            <a:spLocks noGrp="1"/>
          </p:cNvSpPr>
          <p:nvPr>
            <p:ph type="title"/>
          </p:nvPr>
        </p:nvSpPr>
        <p:spPr/>
        <p:txBody>
          <a:bodyPr>
            <a:noAutofit/>
          </a:bodyPr>
          <a:lstStyle/>
          <a:p>
            <a:r>
              <a:rPr lang="en-IN" sz="2800" b="1" dirty="0">
                <a:effectLst/>
                <a:latin typeface="Times New Roman" panose="02020603050405020304" pitchFamily="18" charset="0"/>
                <a:ea typeface="Times New Roman" panose="02020603050405020304" pitchFamily="18" charset="0"/>
              </a:rPr>
              <a:t>The job demand resources model assists in maintaining healthy and safety procedures</a:t>
            </a:r>
            <a:br>
              <a:rPr lang="en-IN" sz="2800" dirty="0">
                <a:effectLst/>
                <a:latin typeface="Arial" panose="020B0604020202020204" pitchFamily="34" charset="0"/>
                <a:ea typeface="Arial" panose="020B0604020202020204" pitchFamily="34" charset="0"/>
              </a:rPr>
            </a:br>
            <a:endParaRPr lang="en-IN" sz="2800" dirty="0"/>
          </a:p>
        </p:txBody>
      </p:sp>
      <p:sp>
        <p:nvSpPr>
          <p:cNvPr id="3" name="Content Placeholder 2">
            <a:extLst>
              <a:ext uri="{FF2B5EF4-FFF2-40B4-BE49-F238E27FC236}">
                <a16:creationId xmlns:a16="http://schemas.microsoft.com/office/drawing/2014/main" id="{959C0920-F690-5AA5-04ED-DA21A7D6AF1A}"/>
              </a:ext>
            </a:extLst>
          </p:cNvPr>
          <p:cNvSpPr>
            <a:spLocks noGrp="1"/>
          </p:cNvSpPr>
          <p:nvPr>
            <p:ph idx="1"/>
          </p:nvPr>
        </p:nvSpPr>
        <p:spPr>
          <a:xfrm>
            <a:off x="1295400" y="2556932"/>
            <a:ext cx="5720861" cy="3318936"/>
          </a:xfrm>
        </p:spPr>
        <p:txBody>
          <a:bodyPr>
            <a:normAutofit fontScale="92500"/>
          </a:bodyPr>
          <a:lstStyle/>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The job demand resources model, acting as one of the best employee engagement model assist in the maintenance of the health and safety procedures of the team members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It stands responsible for reducing the job demands by which the safety of the team members can be ensured</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It results in improved communication</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It results in improved collaboration </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4" name="Picture 3">
            <a:extLst>
              <a:ext uri="{FF2B5EF4-FFF2-40B4-BE49-F238E27FC236}">
                <a16:creationId xmlns:a16="http://schemas.microsoft.com/office/drawing/2014/main" id="{3AB0FA2C-8CEB-7EBC-8A44-06B463573BB7}"/>
              </a:ext>
            </a:extLst>
          </p:cNvPr>
          <p:cNvPicPr>
            <a:picLocks noChangeAspect="1"/>
          </p:cNvPicPr>
          <p:nvPr/>
        </p:nvPicPr>
        <p:blipFill>
          <a:blip r:embed="rId3"/>
          <a:stretch>
            <a:fillRect/>
          </a:stretch>
        </p:blipFill>
        <p:spPr>
          <a:xfrm>
            <a:off x="7859584" y="3429000"/>
            <a:ext cx="3037014" cy="1885792"/>
          </a:xfrm>
          <a:prstGeom prst="rect">
            <a:avLst/>
          </a:prstGeom>
        </p:spPr>
      </p:pic>
    </p:spTree>
    <p:extLst>
      <p:ext uri="{BB962C8B-B14F-4D97-AF65-F5344CB8AC3E}">
        <p14:creationId xmlns:p14="http://schemas.microsoft.com/office/powerpoint/2010/main" val="35106075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7120B-CF30-EF88-FD8F-30704E5DBA2E}"/>
              </a:ext>
            </a:extLst>
          </p:cNvPr>
          <p:cNvSpPr>
            <a:spLocks noGrp="1"/>
          </p:cNvSpPr>
          <p:nvPr>
            <p:ph type="title"/>
          </p:nvPr>
        </p:nvSpPr>
        <p:spPr/>
        <p:txBody>
          <a:bodyPr>
            <a:normAutofit/>
          </a:bodyPr>
          <a:lstStyle/>
          <a:p>
            <a:r>
              <a:rPr lang="en-IN" sz="2800" b="1" dirty="0">
                <a:effectLst/>
                <a:latin typeface="Times New Roman" panose="02020603050405020304" pitchFamily="18" charset="0"/>
                <a:ea typeface="Times New Roman" panose="02020603050405020304" pitchFamily="18" charset="0"/>
              </a:rPr>
              <a:t>Conclusion </a:t>
            </a:r>
            <a:br>
              <a:rPr lang="en-IN" sz="2800" dirty="0">
                <a:effectLst/>
                <a:latin typeface="Arial" panose="020B0604020202020204" pitchFamily="34" charset="0"/>
                <a:ea typeface="Arial" panose="020B0604020202020204" pitchFamily="34" charset="0"/>
              </a:rPr>
            </a:br>
            <a:endParaRPr lang="en-IN" sz="2800" dirty="0"/>
          </a:p>
        </p:txBody>
      </p:sp>
      <p:sp>
        <p:nvSpPr>
          <p:cNvPr id="3" name="Content Placeholder 2">
            <a:extLst>
              <a:ext uri="{FF2B5EF4-FFF2-40B4-BE49-F238E27FC236}">
                <a16:creationId xmlns:a16="http://schemas.microsoft.com/office/drawing/2014/main" id="{7A8272B1-B1BA-5860-A9BA-7C50FD7BAB7C}"/>
              </a:ext>
            </a:extLst>
          </p:cNvPr>
          <p:cNvSpPr>
            <a:spLocks noGrp="1"/>
          </p:cNvSpPr>
          <p:nvPr>
            <p:ph idx="1"/>
          </p:nvPr>
        </p:nvSpPr>
        <p:spPr>
          <a:xfrm>
            <a:off x="1295401" y="2556932"/>
            <a:ext cx="5896707" cy="3318936"/>
          </a:xfrm>
        </p:spPr>
        <p:txBody>
          <a:bodyPr>
            <a:normAutofit fontScale="85000" lnSpcReduction="10000"/>
          </a:bodyPr>
          <a:lstStyle/>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The sole purpose of the presentation is to provide necessary training to the team members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The subject field being, working on the new room cleaning checklist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Proper training programs are to be arranged for the team members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Employees must obey standardized checklist and anticipate the services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The team members must conduct regular inspections and provide attention to each necessary detail</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4" name="Picture 3">
            <a:extLst>
              <a:ext uri="{FF2B5EF4-FFF2-40B4-BE49-F238E27FC236}">
                <a16:creationId xmlns:a16="http://schemas.microsoft.com/office/drawing/2014/main" id="{EDCF5AF8-A16F-4B5F-4222-5E0DFEEA5119}"/>
              </a:ext>
            </a:extLst>
          </p:cNvPr>
          <p:cNvPicPr>
            <a:picLocks noChangeAspect="1"/>
          </p:cNvPicPr>
          <p:nvPr/>
        </p:nvPicPr>
        <p:blipFill>
          <a:blip r:embed="rId3"/>
          <a:stretch>
            <a:fillRect/>
          </a:stretch>
        </p:blipFill>
        <p:spPr>
          <a:xfrm>
            <a:off x="7723676" y="3240086"/>
            <a:ext cx="3411354" cy="1952627"/>
          </a:xfrm>
          <a:prstGeom prst="rect">
            <a:avLst/>
          </a:prstGeom>
        </p:spPr>
      </p:pic>
    </p:spTree>
    <p:extLst>
      <p:ext uri="{BB962C8B-B14F-4D97-AF65-F5344CB8AC3E}">
        <p14:creationId xmlns:p14="http://schemas.microsoft.com/office/powerpoint/2010/main" val="19835199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4A3FB-1359-8B58-E064-82A42D374C4E}"/>
              </a:ext>
            </a:extLst>
          </p:cNvPr>
          <p:cNvSpPr>
            <a:spLocks noGrp="1"/>
          </p:cNvSpPr>
          <p:nvPr>
            <p:ph type="title"/>
          </p:nvPr>
        </p:nvSpPr>
        <p:spPr/>
        <p:txBody>
          <a:bodyPr>
            <a:normAutofit/>
          </a:bodyPr>
          <a:lstStyle/>
          <a:p>
            <a:r>
              <a:rPr lang="en-IN" sz="2800" b="1" dirty="0">
                <a:effectLst/>
                <a:latin typeface="Times New Roman" panose="02020603050405020304" pitchFamily="18" charset="0"/>
                <a:ea typeface="Times New Roman" panose="02020603050405020304" pitchFamily="18" charset="0"/>
              </a:rPr>
              <a:t>References:</a:t>
            </a:r>
            <a:br>
              <a:rPr lang="en-IN" sz="2800" dirty="0">
                <a:effectLst/>
                <a:latin typeface="Arial" panose="020B0604020202020204" pitchFamily="34" charset="0"/>
                <a:ea typeface="Arial" panose="020B0604020202020204" pitchFamily="34" charset="0"/>
              </a:rPr>
            </a:br>
            <a:endParaRPr lang="en-IN" sz="2800" dirty="0"/>
          </a:p>
        </p:txBody>
      </p:sp>
      <p:sp>
        <p:nvSpPr>
          <p:cNvPr id="3" name="Content Placeholder 2">
            <a:extLst>
              <a:ext uri="{FF2B5EF4-FFF2-40B4-BE49-F238E27FC236}">
                <a16:creationId xmlns:a16="http://schemas.microsoft.com/office/drawing/2014/main" id="{0524DA16-0BE8-3FB3-718C-962AE12EE4BA}"/>
              </a:ext>
            </a:extLst>
          </p:cNvPr>
          <p:cNvSpPr>
            <a:spLocks noGrp="1"/>
          </p:cNvSpPr>
          <p:nvPr>
            <p:ph idx="1"/>
          </p:nvPr>
        </p:nvSpPr>
        <p:spPr/>
        <p:txBody>
          <a:bodyPr>
            <a:normAutofit fontScale="55000" lnSpcReduction="20000"/>
          </a:bodyPr>
          <a:lstStyle/>
          <a:p>
            <a:pPr algn="just">
              <a:lnSpc>
                <a:spcPct val="150000"/>
              </a:lnSpc>
            </a:pPr>
            <a:r>
              <a:rPr lang="en-IN" sz="1800" dirty="0">
                <a:solidFill>
                  <a:srgbClr val="222222"/>
                </a:solidFill>
                <a:effectLst/>
                <a:latin typeface="Times New Roman" panose="02020603050405020304" pitchFamily="18" charset="0"/>
                <a:ea typeface="Arial" panose="020B0604020202020204" pitchFamily="34" charset="0"/>
              </a:rPr>
              <a:t>Khalil, N., Abdullah, S.N.C., </a:t>
            </a:r>
            <a:r>
              <a:rPr lang="en-IN" sz="1800" dirty="0" err="1">
                <a:solidFill>
                  <a:srgbClr val="222222"/>
                </a:solidFill>
                <a:effectLst/>
                <a:latin typeface="Times New Roman" panose="02020603050405020304" pitchFamily="18" charset="0"/>
                <a:ea typeface="Arial" panose="020B0604020202020204" pitchFamily="34" charset="0"/>
              </a:rPr>
              <a:t>Haron</a:t>
            </a:r>
            <a:r>
              <a:rPr lang="en-IN" sz="1800" dirty="0">
                <a:solidFill>
                  <a:srgbClr val="222222"/>
                </a:solidFill>
                <a:effectLst/>
                <a:latin typeface="Times New Roman" panose="02020603050405020304" pitchFamily="18" charset="0"/>
                <a:ea typeface="Arial" panose="020B0604020202020204" pitchFamily="34" charset="0"/>
              </a:rPr>
              <a:t>, S.N. and Hamid, M.Y., 2022. A review of green practices and initiatives from stakeholder’s perspectives towards sustainable hotel operations and performance impact. </a:t>
            </a:r>
            <a:r>
              <a:rPr lang="en-IN" sz="1800" i="1" dirty="0">
                <a:effectLst/>
                <a:latin typeface="Arial" panose="020B0604020202020204" pitchFamily="34" charset="0"/>
                <a:ea typeface="Arial" panose="020B0604020202020204" pitchFamily="34" charset="0"/>
              </a:rPr>
              <a:t>Journal of Facilities Management</a:t>
            </a:r>
            <a:r>
              <a:rPr lang="en-IN" sz="1800" dirty="0">
                <a:effectLst/>
                <a:latin typeface="Arial" panose="020B0604020202020204" pitchFamily="34" charset="0"/>
                <a:ea typeface="Arial" panose="020B0604020202020204" pitchFamily="34" charset="0"/>
              </a:rPr>
              <a:t>, (ahead-of-print).</a:t>
            </a:r>
          </a:p>
          <a:p>
            <a:pPr algn="just">
              <a:lnSpc>
                <a:spcPct val="150000"/>
              </a:lnSpc>
            </a:pPr>
            <a:r>
              <a:rPr lang="en-IN" sz="1800" dirty="0" err="1">
                <a:solidFill>
                  <a:srgbClr val="222222"/>
                </a:solidFill>
                <a:effectLst/>
                <a:latin typeface="Times New Roman" panose="02020603050405020304" pitchFamily="18" charset="0"/>
                <a:ea typeface="Arial" panose="020B0604020202020204" pitchFamily="34" charset="0"/>
              </a:rPr>
              <a:t>Koutoulas</a:t>
            </a:r>
            <a:r>
              <a:rPr lang="en-IN" sz="1800" dirty="0">
                <a:solidFill>
                  <a:srgbClr val="222222"/>
                </a:solidFill>
                <a:effectLst/>
                <a:latin typeface="Times New Roman" panose="02020603050405020304" pitchFamily="18" charset="0"/>
                <a:ea typeface="Arial" panose="020B0604020202020204" pitchFamily="34" charset="0"/>
              </a:rPr>
              <a:t>, D. and </a:t>
            </a:r>
            <a:r>
              <a:rPr lang="en-IN" sz="1800" dirty="0" err="1">
                <a:solidFill>
                  <a:srgbClr val="222222"/>
                </a:solidFill>
                <a:effectLst/>
                <a:latin typeface="Times New Roman" panose="02020603050405020304" pitchFamily="18" charset="0"/>
                <a:ea typeface="Arial" panose="020B0604020202020204" pitchFamily="34" charset="0"/>
              </a:rPr>
              <a:t>Vagena</a:t>
            </a:r>
            <a:r>
              <a:rPr lang="en-IN" sz="1800" dirty="0">
                <a:solidFill>
                  <a:srgbClr val="222222"/>
                </a:solidFill>
                <a:effectLst/>
                <a:latin typeface="Times New Roman" panose="02020603050405020304" pitchFamily="18" charset="0"/>
                <a:ea typeface="Arial" panose="020B0604020202020204" pitchFamily="34" charset="0"/>
              </a:rPr>
              <a:t>, A., 2023. The present and future of hotel star ratings through the eyes of star rating operators. </a:t>
            </a:r>
            <a:r>
              <a:rPr lang="en-IN" sz="1800" i="1" dirty="0">
                <a:effectLst/>
                <a:latin typeface="Arial" panose="020B0604020202020204" pitchFamily="34" charset="0"/>
                <a:ea typeface="Arial" panose="020B0604020202020204" pitchFamily="34" charset="0"/>
              </a:rPr>
              <a:t>Journal of Tourism Futures</a:t>
            </a:r>
            <a:r>
              <a:rPr lang="en-IN" sz="1800" dirty="0">
                <a:effectLst/>
                <a:latin typeface="Arial" panose="020B0604020202020204" pitchFamily="34" charset="0"/>
                <a:ea typeface="Arial" panose="020B0604020202020204" pitchFamily="34" charset="0"/>
              </a:rPr>
              <a:t>.</a:t>
            </a:r>
          </a:p>
          <a:p>
            <a:pPr algn="just">
              <a:lnSpc>
                <a:spcPct val="150000"/>
              </a:lnSpc>
            </a:pPr>
            <a:r>
              <a:rPr lang="en-IN" sz="1800" dirty="0" err="1">
                <a:solidFill>
                  <a:srgbClr val="222222"/>
                </a:solidFill>
                <a:effectLst/>
                <a:latin typeface="Times New Roman" panose="02020603050405020304" pitchFamily="18" charset="0"/>
                <a:ea typeface="Arial" panose="020B0604020202020204" pitchFamily="34" charset="0"/>
              </a:rPr>
              <a:t>Kyule</a:t>
            </a:r>
            <a:r>
              <a:rPr lang="en-IN" sz="1800" dirty="0">
                <a:solidFill>
                  <a:srgbClr val="222222"/>
                </a:solidFill>
                <a:effectLst/>
                <a:latin typeface="Times New Roman" panose="02020603050405020304" pitchFamily="18" charset="0"/>
                <a:ea typeface="Arial" panose="020B0604020202020204" pitchFamily="34" charset="0"/>
              </a:rPr>
              <a:t>, A.K., 2022. Influence of Hotel Ambience and Performance of Hotels in Uganda. A Critical Literature Review. </a:t>
            </a:r>
            <a:r>
              <a:rPr lang="en-IN" sz="1800" i="1" dirty="0">
                <a:effectLst/>
                <a:latin typeface="Arial" panose="020B0604020202020204" pitchFamily="34" charset="0"/>
                <a:ea typeface="Arial" panose="020B0604020202020204" pitchFamily="34" charset="0"/>
              </a:rPr>
              <a:t>Journal of Modern Hospitality</a:t>
            </a:r>
            <a:r>
              <a:rPr lang="en-IN" sz="1800" dirty="0">
                <a:effectLst/>
                <a:latin typeface="Arial" panose="020B0604020202020204" pitchFamily="34" charset="0"/>
                <a:ea typeface="Arial" panose="020B0604020202020204" pitchFamily="34" charset="0"/>
              </a:rPr>
              <a:t>, </a:t>
            </a:r>
            <a:r>
              <a:rPr lang="en-IN" sz="1800" i="1" dirty="0">
                <a:effectLst/>
                <a:latin typeface="Arial" panose="020B0604020202020204" pitchFamily="34" charset="0"/>
                <a:ea typeface="Arial" panose="020B0604020202020204" pitchFamily="34" charset="0"/>
              </a:rPr>
              <a:t>1</a:t>
            </a:r>
            <a:r>
              <a:rPr lang="en-IN" sz="1800" dirty="0">
                <a:effectLst/>
                <a:latin typeface="Arial" panose="020B0604020202020204" pitchFamily="34" charset="0"/>
                <a:ea typeface="Arial" panose="020B0604020202020204" pitchFamily="34" charset="0"/>
              </a:rPr>
              <a:t>(1), pp.40-53.</a:t>
            </a:r>
          </a:p>
          <a:p>
            <a:pPr algn="just">
              <a:lnSpc>
                <a:spcPct val="150000"/>
              </a:lnSpc>
            </a:pPr>
            <a:r>
              <a:rPr lang="en-IN" sz="1800" dirty="0" err="1">
                <a:solidFill>
                  <a:srgbClr val="222222"/>
                </a:solidFill>
                <a:effectLst/>
                <a:latin typeface="Times New Roman" panose="02020603050405020304" pitchFamily="18" charset="0"/>
                <a:ea typeface="Arial" panose="020B0604020202020204" pitchFamily="34" charset="0"/>
              </a:rPr>
              <a:t>Murimi</a:t>
            </a:r>
            <a:r>
              <a:rPr lang="en-IN" sz="1800" dirty="0">
                <a:solidFill>
                  <a:srgbClr val="222222"/>
                </a:solidFill>
                <a:effectLst/>
                <a:latin typeface="Times New Roman" panose="02020603050405020304" pitchFamily="18" charset="0"/>
                <a:ea typeface="Arial" panose="020B0604020202020204" pitchFamily="34" charset="0"/>
              </a:rPr>
              <a:t>, M., </a:t>
            </a:r>
            <a:r>
              <a:rPr lang="en-IN" sz="1800" dirty="0" err="1">
                <a:solidFill>
                  <a:srgbClr val="222222"/>
                </a:solidFill>
                <a:effectLst/>
                <a:latin typeface="Times New Roman" panose="02020603050405020304" pitchFamily="18" charset="0"/>
                <a:ea typeface="Arial" panose="020B0604020202020204" pitchFamily="34" charset="0"/>
              </a:rPr>
              <a:t>Wadongo</a:t>
            </a:r>
            <a:r>
              <a:rPr lang="en-IN" sz="1800" dirty="0">
                <a:solidFill>
                  <a:srgbClr val="222222"/>
                </a:solidFill>
                <a:effectLst/>
                <a:latin typeface="Times New Roman" panose="02020603050405020304" pitchFamily="18" charset="0"/>
                <a:ea typeface="Arial" panose="020B0604020202020204" pitchFamily="34" charset="0"/>
              </a:rPr>
              <a:t>, B. and </a:t>
            </a:r>
            <a:r>
              <a:rPr lang="en-IN" sz="1800" dirty="0" err="1">
                <a:solidFill>
                  <a:srgbClr val="222222"/>
                </a:solidFill>
                <a:effectLst/>
                <a:latin typeface="Times New Roman" panose="02020603050405020304" pitchFamily="18" charset="0"/>
                <a:ea typeface="Arial" panose="020B0604020202020204" pitchFamily="34" charset="0"/>
              </a:rPr>
              <a:t>Olielo</a:t>
            </a:r>
            <a:r>
              <a:rPr lang="en-IN" sz="1800" dirty="0">
                <a:solidFill>
                  <a:srgbClr val="222222"/>
                </a:solidFill>
                <a:effectLst/>
                <a:latin typeface="Times New Roman" panose="02020603050405020304" pitchFamily="18" charset="0"/>
                <a:ea typeface="Arial" panose="020B0604020202020204" pitchFamily="34" charset="0"/>
              </a:rPr>
              <a:t>, T., 2021. Determinants of revenue management practices and their impacts on the financial performance of hotels in Kenya: a proposed theoretical framework. </a:t>
            </a:r>
            <a:r>
              <a:rPr lang="en-IN" sz="1800" i="1" dirty="0">
                <a:effectLst/>
                <a:latin typeface="Arial" panose="020B0604020202020204" pitchFamily="34" charset="0"/>
                <a:ea typeface="Arial" panose="020B0604020202020204" pitchFamily="34" charset="0"/>
              </a:rPr>
              <a:t>Future business journal</a:t>
            </a:r>
            <a:r>
              <a:rPr lang="en-IN" sz="1800" dirty="0">
                <a:effectLst/>
                <a:latin typeface="Arial" panose="020B0604020202020204" pitchFamily="34" charset="0"/>
                <a:ea typeface="Arial" panose="020B0604020202020204" pitchFamily="34" charset="0"/>
              </a:rPr>
              <a:t>, </a:t>
            </a:r>
            <a:r>
              <a:rPr lang="en-IN" sz="1800" i="1" dirty="0">
                <a:effectLst/>
                <a:latin typeface="Arial" panose="020B0604020202020204" pitchFamily="34" charset="0"/>
                <a:ea typeface="Arial" panose="020B0604020202020204" pitchFamily="34" charset="0"/>
              </a:rPr>
              <a:t>7</a:t>
            </a:r>
            <a:r>
              <a:rPr lang="en-IN" sz="1800" dirty="0">
                <a:effectLst/>
                <a:latin typeface="Arial" panose="020B0604020202020204" pitchFamily="34" charset="0"/>
                <a:ea typeface="Arial" panose="020B0604020202020204" pitchFamily="34" charset="0"/>
              </a:rPr>
              <a:t>(1), pp.1-7.</a:t>
            </a:r>
          </a:p>
          <a:p>
            <a:pPr algn="just">
              <a:lnSpc>
                <a:spcPct val="150000"/>
              </a:lnSpc>
            </a:pPr>
            <a:r>
              <a:rPr lang="en-IN" sz="1800" dirty="0" err="1">
                <a:solidFill>
                  <a:srgbClr val="222222"/>
                </a:solidFill>
                <a:effectLst/>
                <a:latin typeface="Times New Roman" panose="02020603050405020304" pitchFamily="18" charset="0"/>
                <a:ea typeface="Arial" panose="020B0604020202020204" pitchFamily="34" charset="0"/>
              </a:rPr>
              <a:t>Priyangika</a:t>
            </a:r>
            <a:r>
              <a:rPr lang="en-IN" sz="1800" dirty="0">
                <a:solidFill>
                  <a:srgbClr val="222222"/>
                </a:solidFill>
                <a:effectLst/>
                <a:latin typeface="Times New Roman" panose="02020603050405020304" pitchFamily="18" charset="0"/>
                <a:ea typeface="Arial" panose="020B0604020202020204" pitchFamily="34" charset="0"/>
              </a:rPr>
              <a:t>, K.D.T., Perera, B.A.K.S. and </a:t>
            </a:r>
            <a:r>
              <a:rPr lang="en-IN" sz="1800" dirty="0" err="1">
                <a:solidFill>
                  <a:srgbClr val="222222"/>
                </a:solidFill>
                <a:effectLst/>
                <a:latin typeface="Times New Roman" panose="02020603050405020304" pitchFamily="18" charset="0"/>
                <a:ea typeface="Arial" panose="020B0604020202020204" pitchFamily="34" charset="0"/>
              </a:rPr>
              <a:t>Wickremanayake</a:t>
            </a:r>
            <a:r>
              <a:rPr lang="en-IN" sz="1800" dirty="0">
                <a:solidFill>
                  <a:srgbClr val="222222"/>
                </a:solidFill>
                <a:effectLst/>
                <a:latin typeface="Times New Roman" panose="02020603050405020304" pitchFamily="18" charset="0"/>
                <a:ea typeface="Arial" panose="020B0604020202020204" pitchFamily="34" charset="0"/>
              </a:rPr>
              <a:t> Karunaratne, T.L., 2020. Facilities management roles in the hotel industry: the skills and competencies required. </a:t>
            </a:r>
            <a:r>
              <a:rPr lang="en-IN" sz="1800" i="1" dirty="0">
                <a:effectLst/>
                <a:latin typeface="Arial" panose="020B0604020202020204" pitchFamily="34" charset="0"/>
                <a:ea typeface="Arial" panose="020B0604020202020204" pitchFamily="34" charset="0"/>
              </a:rPr>
              <a:t>Journal of Quality Assurance in Hospitality &amp; Tourism</a:t>
            </a:r>
            <a:r>
              <a:rPr lang="en-IN" sz="1800" dirty="0">
                <a:effectLst/>
                <a:latin typeface="Arial" panose="020B0604020202020204" pitchFamily="34" charset="0"/>
                <a:ea typeface="Arial" panose="020B0604020202020204" pitchFamily="34" charset="0"/>
              </a:rPr>
              <a:t>, </a:t>
            </a:r>
            <a:r>
              <a:rPr lang="en-IN" sz="1800" i="1" dirty="0">
                <a:effectLst/>
                <a:latin typeface="Arial" panose="020B0604020202020204" pitchFamily="34" charset="0"/>
                <a:ea typeface="Arial" panose="020B0604020202020204" pitchFamily="34" charset="0"/>
              </a:rPr>
              <a:t>21</a:t>
            </a:r>
            <a:r>
              <a:rPr lang="en-IN" sz="1800" dirty="0">
                <a:effectLst/>
                <a:latin typeface="Arial" panose="020B0604020202020204" pitchFamily="34" charset="0"/>
                <a:ea typeface="Arial" panose="020B0604020202020204" pitchFamily="34" charset="0"/>
              </a:rPr>
              <a:t>(4), pp.454-473.</a:t>
            </a:r>
          </a:p>
          <a:p>
            <a:pPr algn="just">
              <a:lnSpc>
                <a:spcPct val="150000"/>
              </a:lnSpc>
            </a:pPr>
            <a:r>
              <a:rPr lang="en-IN" sz="1800" dirty="0">
                <a:solidFill>
                  <a:srgbClr val="222222"/>
                </a:solidFill>
                <a:effectLst/>
                <a:latin typeface="Times New Roman" panose="02020603050405020304" pitchFamily="18" charset="0"/>
                <a:ea typeface="Arial" panose="020B0604020202020204" pitchFamily="34" charset="0"/>
              </a:rPr>
              <a:t>Rawal, Y.S., Pal, S., Bagchi, P. and Dani, R., 2020. Hygiene and safety: A review of the hotel industry in the era of COVID-19 pandemic. </a:t>
            </a:r>
            <a:r>
              <a:rPr lang="en-IN" sz="1800" i="1" dirty="0">
                <a:effectLst/>
                <a:latin typeface="Arial" panose="020B0604020202020204" pitchFamily="34" charset="0"/>
                <a:ea typeface="Arial" panose="020B0604020202020204" pitchFamily="34" charset="0"/>
              </a:rPr>
              <a:t>Bioscience Biotechnology Research Communications</a:t>
            </a:r>
            <a:r>
              <a:rPr lang="en-IN" sz="1800" dirty="0">
                <a:effectLst/>
                <a:latin typeface="Arial" panose="020B0604020202020204" pitchFamily="34" charset="0"/>
                <a:ea typeface="Arial" panose="020B0604020202020204" pitchFamily="34" charset="0"/>
              </a:rPr>
              <a:t>, </a:t>
            </a:r>
            <a:r>
              <a:rPr lang="en-IN" sz="1800" i="1" dirty="0">
                <a:effectLst/>
                <a:latin typeface="Arial" panose="020B0604020202020204" pitchFamily="34" charset="0"/>
                <a:ea typeface="Arial" panose="020B0604020202020204" pitchFamily="34" charset="0"/>
              </a:rPr>
              <a:t>13</a:t>
            </a:r>
            <a:r>
              <a:rPr lang="en-IN" sz="1800" dirty="0">
                <a:effectLst/>
                <a:latin typeface="Arial" panose="020B0604020202020204" pitchFamily="34" charset="0"/>
                <a:ea typeface="Arial" panose="020B0604020202020204" pitchFamily="34" charset="0"/>
              </a:rPr>
              <a:t>(10), pp.79-83.</a:t>
            </a:r>
          </a:p>
          <a:p>
            <a:pPr algn="just">
              <a:lnSpc>
                <a:spcPct val="150000"/>
              </a:lnSpc>
            </a:pPr>
            <a:r>
              <a:rPr lang="en-IN" sz="1800" dirty="0">
                <a:effectLst/>
                <a:latin typeface="Times New Roman" panose="02020603050405020304" pitchFamily="18" charset="0"/>
                <a:ea typeface="Times New Roman" panose="02020603050405020304" pitchFamily="18" charset="0"/>
              </a:rPr>
              <a:t> </a:t>
            </a:r>
            <a:endParaRPr lang="en-IN" sz="1800" dirty="0">
              <a:effectLst/>
              <a:latin typeface="Arial" panose="020B0604020202020204" pitchFamily="34" charset="0"/>
              <a:ea typeface="Arial" panose="020B0604020202020204" pitchFamily="34" charset="0"/>
            </a:endParaRPr>
          </a:p>
          <a:p>
            <a:endParaRPr lang="en-IN" dirty="0"/>
          </a:p>
        </p:txBody>
      </p:sp>
    </p:spTree>
    <p:extLst>
      <p:ext uri="{BB962C8B-B14F-4D97-AF65-F5344CB8AC3E}">
        <p14:creationId xmlns:p14="http://schemas.microsoft.com/office/powerpoint/2010/main" val="32097964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8</TotalTime>
  <Words>1708</Words>
  <Application>Microsoft Office PowerPoint</Application>
  <PresentationFormat>Widescreen</PresentationFormat>
  <Paragraphs>82</Paragraphs>
  <Slides>12</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Garamond</vt:lpstr>
      <vt:lpstr>Google Sans</vt:lpstr>
      <vt:lpstr>Times New Roman</vt:lpstr>
      <vt:lpstr>Organic</vt:lpstr>
      <vt:lpstr>Operating Hotel Facilities</vt:lpstr>
      <vt:lpstr>Introduction  </vt:lpstr>
      <vt:lpstr>Employees must obey the standardized checklist </vt:lpstr>
      <vt:lpstr>The employees must know to anticipate the services  </vt:lpstr>
      <vt:lpstr>Provide attention to each necessary detail </vt:lpstr>
      <vt:lpstr>Conduct regular inspections  </vt:lpstr>
      <vt:lpstr>Develop the necessary training programs </vt:lpstr>
      <vt:lpstr>Employee engagement model used to train the employees </vt:lpstr>
      <vt:lpstr>The job demand resources model assists in achieving brand standards </vt:lpstr>
      <vt:lpstr>The job demand resources model assists in maintaining healthy and safety procedures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Operating Hotel Facilities</dc:title>
  <dc:creator>Dark Devil</dc:creator>
  <cp:lastModifiedBy>Kristine Holtere (2235440)</cp:lastModifiedBy>
  <cp:revision>1</cp:revision>
  <dcterms:created xsi:type="dcterms:W3CDTF">2023-11-10T13:01:30Z</dcterms:created>
  <dcterms:modified xsi:type="dcterms:W3CDTF">2023-11-12T18:01:05Z</dcterms:modified>
</cp:coreProperties>
</file>