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7" autoAdjust="0"/>
    <p:restoredTop sz="77394" autoAdjust="0"/>
  </p:normalViewPr>
  <p:slideViewPr>
    <p:cSldViewPr snapToGrid="0">
      <p:cViewPr varScale="1">
        <p:scale>
          <a:sx n="53" d="100"/>
          <a:sy n="53" d="100"/>
        </p:scale>
        <p:origin x="121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zabela Filipek" userId="4b7361d141364271" providerId="LiveId" clId="{8D45BADC-1C42-4DAC-955C-1CA05D51230D}"/>
    <pc:docChg chg="custSel modSld">
      <pc:chgData name="Izabela Filipek" userId="4b7361d141364271" providerId="LiveId" clId="{8D45BADC-1C42-4DAC-955C-1CA05D51230D}" dt="2023-10-26T13:15:06.910" v="154" actId="27636"/>
      <pc:docMkLst>
        <pc:docMk/>
      </pc:docMkLst>
      <pc:sldChg chg="modSp mod">
        <pc:chgData name="Izabela Filipek" userId="4b7361d141364271" providerId="LiveId" clId="{8D45BADC-1C42-4DAC-955C-1CA05D51230D}" dt="2023-10-26T13:15:06.910" v="154" actId="27636"/>
        <pc:sldMkLst>
          <pc:docMk/>
          <pc:sldMk cId="1960490548" sldId="256"/>
        </pc:sldMkLst>
        <pc:spChg chg="mod">
          <ac:chgData name="Izabela Filipek" userId="4b7361d141364271" providerId="LiveId" clId="{8D45BADC-1C42-4DAC-955C-1CA05D51230D}" dt="2023-10-26T13:14:26.695" v="151"/>
          <ac:spMkLst>
            <pc:docMk/>
            <pc:sldMk cId="1960490548" sldId="256"/>
            <ac:spMk id="2" creationId="{00000000-0000-0000-0000-000000000000}"/>
          </ac:spMkLst>
        </pc:spChg>
        <pc:spChg chg="mod">
          <ac:chgData name="Izabela Filipek" userId="4b7361d141364271" providerId="LiveId" clId="{8D45BADC-1C42-4DAC-955C-1CA05D51230D}" dt="2023-10-26T13:15:06.910" v="154" actId="27636"/>
          <ac:spMkLst>
            <pc:docMk/>
            <pc:sldMk cId="1960490548" sldId="256"/>
            <ac:spMk id="3" creationId="{00000000-0000-0000-0000-000000000000}"/>
          </ac:spMkLst>
        </pc:spChg>
        <pc:picChg chg="mod">
          <ac:chgData name="Izabela Filipek" userId="4b7361d141364271" providerId="LiveId" clId="{8D45BADC-1C42-4DAC-955C-1CA05D51230D}" dt="2023-10-26T13:14:42.567" v="152" actId="14100"/>
          <ac:picMkLst>
            <pc:docMk/>
            <pc:sldMk cId="1960490548" sldId="256"/>
            <ac:picMk id="5" creationId="{00000000-0000-0000-0000-000000000000}"/>
          </ac:picMkLst>
        </pc:picChg>
      </pc:sldChg>
      <pc:sldChg chg="modNotesTx">
        <pc:chgData name="Izabela Filipek" userId="4b7361d141364271" providerId="LiveId" clId="{8D45BADC-1C42-4DAC-955C-1CA05D51230D}" dt="2023-10-26T11:26:36.580" v="149" actId="20577"/>
        <pc:sldMkLst>
          <pc:docMk/>
          <pc:sldMk cId="1537539099" sldId="257"/>
        </pc:sldMkLst>
      </pc:sldChg>
      <pc:sldChg chg="modSp mod modNotesTx">
        <pc:chgData name="Izabela Filipek" userId="4b7361d141364271" providerId="LiveId" clId="{8D45BADC-1C42-4DAC-955C-1CA05D51230D}" dt="2023-10-25T11:46:51.408" v="113" actId="20577"/>
        <pc:sldMkLst>
          <pc:docMk/>
          <pc:sldMk cId="1444316492" sldId="258"/>
        </pc:sldMkLst>
        <pc:spChg chg="mod">
          <ac:chgData name="Izabela Filipek" userId="4b7361d141364271" providerId="LiveId" clId="{8D45BADC-1C42-4DAC-955C-1CA05D51230D}" dt="2023-10-25T11:43:14.854" v="111" actId="20577"/>
          <ac:spMkLst>
            <pc:docMk/>
            <pc:sldMk cId="1444316492" sldId="258"/>
            <ac:spMk id="3" creationId="{00000000-0000-0000-0000-000000000000}"/>
          </ac:spMkLst>
        </pc:spChg>
      </pc:sldChg>
      <pc:sldChg chg="modSp mod">
        <pc:chgData name="Izabela Filipek" userId="4b7361d141364271" providerId="LiveId" clId="{8D45BADC-1C42-4DAC-955C-1CA05D51230D}" dt="2023-10-25T11:37:07.608" v="109" actId="20577"/>
        <pc:sldMkLst>
          <pc:docMk/>
          <pc:sldMk cId="3237167138" sldId="259"/>
        </pc:sldMkLst>
        <pc:spChg chg="mod">
          <ac:chgData name="Izabela Filipek" userId="4b7361d141364271" providerId="LiveId" clId="{8D45BADC-1C42-4DAC-955C-1CA05D51230D}" dt="2023-10-25T11:37:07.608" v="109" actId="20577"/>
          <ac:spMkLst>
            <pc:docMk/>
            <pc:sldMk cId="3237167138" sldId="259"/>
            <ac:spMk id="3" creationId="{00000000-0000-0000-0000-000000000000}"/>
          </ac:spMkLst>
        </pc:spChg>
      </pc:sldChg>
      <pc:sldChg chg="modSp mod modNotesTx">
        <pc:chgData name="Izabela Filipek" userId="4b7361d141364271" providerId="LiveId" clId="{8D45BADC-1C42-4DAC-955C-1CA05D51230D}" dt="2023-10-25T11:34:50.592" v="98" actId="20577"/>
        <pc:sldMkLst>
          <pc:docMk/>
          <pc:sldMk cId="1538899627" sldId="260"/>
        </pc:sldMkLst>
        <pc:spChg chg="mod">
          <ac:chgData name="Izabela Filipek" userId="4b7361d141364271" providerId="LiveId" clId="{8D45BADC-1C42-4DAC-955C-1CA05D51230D}" dt="2023-10-25T11:34:50.592" v="98" actId="20577"/>
          <ac:spMkLst>
            <pc:docMk/>
            <pc:sldMk cId="1538899627" sldId="260"/>
            <ac:spMk id="3" creationId="{00000000-0000-0000-0000-000000000000}"/>
          </ac:spMkLst>
        </pc:spChg>
      </pc:sldChg>
      <pc:sldChg chg="modSp mod">
        <pc:chgData name="Izabela Filipek" userId="4b7361d141364271" providerId="LiveId" clId="{8D45BADC-1C42-4DAC-955C-1CA05D51230D}" dt="2023-10-25T11:35:39.252" v="100" actId="20577"/>
        <pc:sldMkLst>
          <pc:docMk/>
          <pc:sldMk cId="259913730" sldId="261"/>
        </pc:sldMkLst>
        <pc:spChg chg="mod">
          <ac:chgData name="Izabela Filipek" userId="4b7361d141364271" providerId="LiveId" clId="{8D45BADC-1C42-4DAC-955C-1CA05D51230D}" dt="2023-10-25T11:35:39.252" v="100" actId="20577"/>
          <ac:spMkLst>
            <pc:docMk/>
            <pc:sldMk cId="259913730" sldId="26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FF19A7-8F7D-44A4-A39F-F9746E150040}" type="datetimeFigureOut">
              <a:rPr lang="en-US" smtClean="0"/>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0EADD6-B08A-4734-B5C3-864D991985DD}" type="slidenum">
              <a:rPr lang="en-US" smtClean="0"/>
              <a:t>‹#›</a:t>
            </a:fld>
            <a:endParaRPr lang="en-US"/>
          </a:p>
        </p:txBody>
      </p:sp>
    </p:spTree>
    <p:extLst>
      <p:ext uri="{BB962C8B-B14F-4D97-AF65-F5344CB8AC3E}">
        <p14:creationId xmlns:p14="http://schemas.microsoft.com/office/powerpoint/2010/main" val="4015979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a:t>
            </a:r>
            <a:r>
              <a:rPr lang="en-US" dirty="0"/>
              <a:t>the modern world, the ability to effectively communicate with guests from diverse linguistic regions is critical. Multilingualism is the degree of linguistic ability not only in good command of more languages and lesser ability in active or passive in a particular language. </a:t>
            </a:r>
          </a:p>
          <a:p>
            <a:r>
              <a:rPr lang="en-US" dirty="0"/>
              <a:t>Multilingualism and language awareness skills between hotel staff in the Diversity Hotel and Spa London are beneficial and critical.</a:t>
            </a:r>
          </a:p>
          <a:p>
            <a:r>
              <a:rPr lang="en-US" dirty="0"/>
              <a:t>In this document we will outline the benefits of multilingualism and explain the advantages of language awareness skills, focusing on Spanish</a:t>
            </a:r>
            <a:r>
              <a:rPr lang="en-US" baseline="0" dirty="0"/>
              <a:t> </a:t>
            </a:r>
            <a:r>
              <a:rPr lang="en-US" dirty="0"/>
              <a:t>language. </a:t>
            </a:r>
            <a:r>
              <a:rPr lang="en-US" sz="1200" b="0" i="0" kern="1200" dirty="0">
                <a:solidFill>
                  <a:schemeClr val="tx1"/>
                </a:solidFill>
                <a:effectLst/>
                <a:latin typeface="+mn-lt"/>
                <a:ea typeface="+mn-ea"/>
                <a:cs typeface="+mn-cs"/>
              </a:rPr>
              <a:t>Spanish, our chosen language, is spoken in various countries and regions. While it may be challenging, the reward of learning is high, considering the vast number of potential Spanish-speaking guests. The difficulty in learning a language is subjective, but dedication and structured training can overcome the challenge.</a:t>
            </a:r>
            <a:r>
              <a:rPr lang="en-US" dirty="0"/>
              <a:t> We will look at practical examples from the hotel.</a:t>
            </a:r>
          </a:p>
        </p:txBody>
      </p:sp>
      <p:sp>
        <p:nvSpPr>
          <p:cNvPr id="4" name="Slide Number Placeholder 3"/>
          <p:cNvSpPr>
            <a:spLocks noGrp="1"/>
          </p:cNvSpPr>
          <p:nvPr>
            <p:ph type="sldNum" sz="quarter" idx="10"/>
          </p:nvPr>
        </p:nvSpPr>
        <p:spPr/>
        <p:txBody>
          <a:bodyPr/>
          <a:lstStyle/>
          <a:p>
            <a:fld id="{8F0EADD6-B08A-4734-B5C3-864D991985DD}" type="slidenum">
              <a:rPr lang="en-US" smtClean="0"/>
              <a:t>2</a:t>
            </a:fld>
            <a:endParaRPr lang="en-US"/>
          </a:p>
        </p:txBody>
      </p:sp>
    </p:spTree>
    <p:extLst>
      <p:ext uri="{BB962C8B-B14F-4D97-AF65-F5344CB8AC3E}">
        <p14:creationId xmlns:p14="http://schemas.microsoft.com/office/powerpoint/2010/main" val="689254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Spanish is easy to learn for English speakers because </a:t>
            </a:r>
            <a:r>
              <a:rPr lang="en-US" dirty="0"/>
              <a:t>use the same Latin alphabet</a:t>
            </a:r>
          </a:p>
          <a:p>
            <a:r>
              <a:rPr lang="en-US" sz="1200" dirty="0"/>
              <a:t>Multilingual enhances guest experiences. </a:t>
            </a:r>
            <a:r>
              <a:rPr lang="en-US" sz="1200"/>
              <a:t>For example </a:t>
            </a:r>
            <a:r>
              <a:rPr lang="en-US" sz="1200" dirty="0"/>
              <a:t>if Spanish-speaking guests arrives at Diversity Hotel and Spa and an employee is able to communicate in Spanish, the employee can offer a well welcome and make guests feel at home this will improve their customer experience leading to satisfaction.</a:t>
            </a:r>
          </a:p>
          <a:p>
            <a:r>
              <a:rPr lang="en-US" sz="1200" dirty="0"/>
              <a:t> Improves cultural sensitivity </a:t>
            </a:r>
            <a:r>
              <a:rPr lang="en-US" sz="1200" kern="1200" dirty="0">
                <a:solidFill>
                  <a:schemeClr val="tx1"/>
                </a:solidFill>
                <a:effectLst/>
                <a:latin typeface="+mn-lt"/>
                <a:ea typeface="+mn-ea"/>
                <a:cs typeface="+mn-cs"/>
              </a:rPr>
              <a:t>Moving on, we look at the benefits of Multilingualism at our hotel. Our world currently is very globalized, attracting diverse clients at Diversity Hotel &amp; Spa London. Our multilingual staff, proficient in Spanish, can plays special roles in catering to the diverse linguistic needs of our guests, ultimately driving an increase in bookings, garnering positive online reviews, and fortifying our brand reputation. When communicating in Spanish, it is important to note that politeness is paramount. Addressing customers formally using '</a:t>
            </a:r>
            <a:r>
              <a:rPr lang="en-US" sz="1200" kern="1200" dirty="0" err="1">
                <a:solidFill>
                  <a:schemeClr val="tx1"/>
                </a:solidFill>
                <a:effectLst/>
                <a:latin typeface="+mn-lt"/>
                <a:ea typeface="+mn-ea"/>
                <a:cs typeface="+mn-cs"/>
              </a:rPr>
              <a:t>Usted</a:t>
            </a:r>
            <a:r>
              <a:rPr lang="en-US" sz="1200" kern="1200" dirty="0">
                <a:solidFill>
                  <a:schemeClr val="tx1"/>
                </a:solidFill>
                <a:effectLst/>
                <a:latin typeface="+mn-lt"/>
                <a:ea typeface="+mn-ea"/>
                <a:cs typeface="+mn-cs"/>
              </a:rPr>
              <a:t>' is customary, and showing respect through titles like '</a:t>
            </a:r>
            <a:r>
              <a:rPr lang="en-US" sz="1200" kern="1200" dirty="0" err="1">
                <a:solidFill>
                  <a:schemeClr val="tx1"/>
                </a:solidFill>
                <a:effectLst/>
                <a:latin typeface="+mn-lt"/>
                <a:ea typeface="+mn-ea"/>
                <a:cs typeface="+mn-cs"/>
              </a:rPr>
              <a:t>Señor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Señora</a:t>
            </a:r>
            <a:r>
              <a:rPr lang="en-US" sz="1200" kern="1200" dirty="0">
                <a:solidFill>
                  <a:schemeClr val="tx1"/>
                </a:solidFill>
                <a:effectLst/>
                <a:latin typeface="+mn-lt"/>
                <a:ea typeface="+mn-ea"/>
                <a:cs typeface="+mn-cs"/>
              </a:rPr>
              <a:t> is vital. Moreover, recognizing regional variations, such as the use of '</a:t>
            </a:r>
            <a:r>
              <a:rPr lang="en-US" sz="1200" kern="1200" dirty="0" err="1">
                <a:solidFill>
                  <a:schemeClr val="tx1"/>
                </a:solidFill>
                <a:effectLst/>
                <a:latin typeface="+mn-lt"/>
                <a:ea typeface="+mn-ea"/>
                <a:cs typeface="+mn-cs"/>
              </a:rPr>
              <a:t>Tú</a:t>
            </a:r>
            <a:r>
              <a:rPr lang="en-US" sz="1200" kern="1200" dirty="0">
                <a:solidFill>
                  <a:schemeClr val="tx1"/>
                </a:solidFill>
                <a:effectLst/>
                <a:latin typeface="+mn-lt"/>
                <a:ea typeface="+mn-ea"/>
                <a:cs typeface="+mn-cs"/>
              </a:rPr>
              <a:t>' in Latin America, is equally important. This could mean addressing a guest as '</a:t>
            </a:r>
            <a:r>
              <a:rPr lang="en-US" sz="1200" kern="1200" dirty="0" err="1">
                <a:solidFill>
                  <a:schemeClr val="tx1"/>
                </a:solidFill>
                <a:effectLst/>
                <a:latin typeface="+mn-lt"/>
                <a:ea typeface="+mn-ea"/>
                <a:cs typeface="+mn-cs"/>
              </a:rPr>
              <a:t>Señor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López</a:t>
            </a:r>
            <a:r>
              <a:rPr lang="en-US" sz="1200" kern="1200" dirty="0">
                <a:solidFill>
                  <a:schemeClr val="tx1"/>
                </a:solidFill>
                <a:effectLst/>
                <a:latin typeface="+mn-lt"/>
                <a:ea typeface="+mn-ea"/>
                <a:cs typeface="+mn-cs"/>
              </a:rPr>
              <a:t>' rather than just '</a:t>
            </a:r>
            <a:r>
              <a:rPr lang="en-US" sz="1200" kern="1200" dirty="0" err="1">
                <a:solidFill>
                  <a:schemeClr val="tx1"/>
                </a:solidFill>
                <a:effectLst/>
                <a:latin typeface="+mn-lt"/>
                <a:ea typeface="+mn-ea"/>
                <a:cs typeface="+mn-cs"/>
              </a:rPr>
              <a:t>López</a:t>
            </a:r>
            <a:r>
              <a:rPr lang="en-US" sz="1200" kern="1200" dirty="0">
                <a:solidFill>
                  <a:schemeClr val="tx1"/>
                </a:solidFill>
                <a:effectLst/>
                <a:latin typeface="+mn-lt"/>
                <a:ea typeface="+mn-ea"/>
                <a:cs typeface="+mn-cs"/>
              </a:rPr>
              <a:t>.'</a:t>
            </a:r>
            <a:r>
              <a:rPr lang="en-US" sz="1200" dirty="0"/>
              <a:t> Additionally staff that understands Spanish culture such as preferences, dietary requirements and customs can provide culturally sensitive services to Spanish speaking guests in the Diversity Hotel and Spa London, this will prevent cultural misunderstandings. </a:t>
            </a:r>
          </a:p>
        </p:txBody>
      </p:sp>
      <p:sp>
        <p:nvSpPr>
          <p:cNvPr id="4" name="Slide Number Placeholder 3"/>
          <p:cNvSpPr>
            <a:spLocks noGrp="1"/>
          </p:cNvSpPr>
          <p:nvPr>
            <p:ph type="sldNum" sz="quarter" idx="10"/>
          </p:nvPr>
        </p:nvSpPr>
        <p:spPr/>
        <p:txBody>
          <a:bodyPr/>
          <a:lstStyle/>
          <a:p>
            <a:fld id="{8F0EADD6-B08A-4734-B5C3-864D991985DD}" type="slidenum">
              <a:rPr lang="en-US" smtClean="0"/>
              <a:t>3</a:t>
            </a:fld>
            <a:endParaRPr lang="en-US"/>
          </a:p>
        </p:txBody>
      </p:sp>
    </p:spTree>
    <p:extLst>
      <p:ext uri="{BB962C8B-B14F-4D97-AF65-F5344CB8AC3E}">
        <p14:creationId xmlns:p14="http://schemas.microsoft.com/office/powerpoint/2010/main" val="3327942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Importance of Language Awareness Skills</a:t>
            </a:r>
          </a:p>
          <a:p>
            <a:r>
              <a:rPr lang="en-US" dirty="0"/>
              <a:t>Language awareness skills among our staff are paramount in ensuring effective communication within Diversity Hotel &amp; Spa London. When Spanish-speaking guests arrive, the ability of our staff to communicate clearly about services, bookings, and guest preferences is essential for creating an enjoyable and smooth stay. This commitment to language awareness extends beyond the individual guest interaction; it contributes to the positive reputation of the hotel. Satisfied guests are not only likely to leave positive online reviews but are also more inclined to recommend our hotel through word-of-mouth. For instance, when our staff provides exceptional service to Spanish-speaking guests, it not only enhances the guest experience but also serves as a catalyst for business growth as these satisfied guests are more likely to recommend our establishment to others, further expanding our clientele and reputation.</a:t>
            </a:r>
          </a:p>
        </p:txBody>
      </p:sp>
      <p:sp>
        <p:nvSpPr>
          <p:cNvPr id="4" name="Slide Number Placeholder 3"/>
          <p:cNvSpPr>
            <a:spLocks noGrp="1"/>
          </p:cNvSpPr>
          <p:nvPr>
            <p:ph type="sldNum" sz="quarter" idx="10"/>
          </p:nvPr>
        </p:nvSpPr>
        <p:spPr/>
        <p:txBody>
          <a:bodyPr/>
          <a:lstStyle/>
          <a:p>
            <a:fld id="{8F0EADD6-B08A-4734-B5C3-864D991985DD}" type="slidenum">
              <a:rPr lang="en-US" smtClean="0"/>
              <a:t>4</a:t>
            </a:fld>
            <a:endParaRPr lang="en-US"/>
          </a:p>
        </p:txBody>
      </p:sp>
    </p:spTree>
    <p:extLst>
      <p:ext uri="{BB962C8B-B14F-4D97-AF65-F5344CB8AC3E}">
        <p14:creationId xmlns:p14="http://schemas.microsoft.com/office/powerpoint/2010/main" val="4127122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Hotel &amp;Spa is committed to offer exceptional guest experience hence recognize the benefits of multilingualism and language awareness skills among the staff to improve in the areas the hotel should:</a:t>
            </a:r>
          </a:p>
          <a:p>
            <a:r>
              <a:rPr lang="en-US" dirty="0"/>
              <a:t>Encourage all the staff members to additional languages particularly, those that are commonly spoken by the guests such as Spanish language. This can be facilitated by providing language learning course, resources, and incentives to support their learning journey. </a:t>
            </a:r>
          </a:p>
          <a:p>
            <a:r>
              <a:rPr lang="en-US" dirty="0"/>
              <a:t>The hotel can also identify multilingual staff members who can communicate in relative languages according to guests demographics. They should utilize their language skills to offer assistance and interact with guests. </a:t>
            </a:r>
          </a:p>
          <a:p>
            <a:endParaRPr lang="en-US" dirty="0"/>
          </a:p>
        </p:txBody>
      </p:sp>
      <p:sp>
        <p:nvSpPr>
          <p:cNvPr id="4" name="Slide Number Placeholder 3"/>
          <p:cNvSpPr>
            <a:spLocks noGrp="1"/>
          </p:cNvSpPr>
          <p:nvPr>
            <p:ph type="sldNum" sz="quarter" idx="10"/>
          </p:nvPr>
        </p:nvSpPr>
        <p:spPr/>
        <p:txBody>
          <a:bodyPr/>
          <a:lstStyle/>
          <a:p>
            <a:fld id="{8F0EADD6-B08A-4734-B5C3-864D991985DD}" type="slidenum">
              <a:rPr lang="en-US" smtClean="0"/>
              <a:t>5</a:t>
            </a:fld>
            <a:endParaRPr lang="en-US"/>
          </a:p>
        </p:txBody>
      </p:sp>
    </p:spTree>
    <p:extLst>
      <p:ext uri="{BB962C8B-B14F-4D97-AF65-F5344CB8AC3E}">
        <p14:creationId xmlns:p14="http://schemas.microsoft.com/office/powerpoint/2010/main" val="1458676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0EADD6-B08A-4734-B5C3-864D991985DD}" type="slidenum">
              <a:rPr lang="en-US" smtClean="0"/>
              <a:t>6</a:t>
            </a:fld>
            <a:endParaRPr lang="en-US"/>
          </a:p>
        </p:txBody>
      </p:sp>
    </p:spTree>
    <p:extLst>
      <p:ext uri="{BB962C8B-B14F-4D97-AF65-F5344CB8AC3E}">
        <p14:creationId xmlns:p14="http://schemas.microsoft.com/office/powerpoint/2010/main" val="232876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9F45017-7D2A-4990-B1C0-B5486FBDEA31}"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4052962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9F45017-7D2A-4990-B1C0-B5486FBDEA31}"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735232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F45017-7D2A-4990-B1C0-B5486FBDEA31}"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1175218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F45017-7D2A-4990-B1C0-B5486FBDEA31}"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2552993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9F45017-7D2A-4990-B1C0-B5486FBDEA31}" type="datetimeFigureOut">
              <a:rPr lang="en-US" smtClean="0"/>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2437507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F45017-7D2A-4990-B1C0-B5486FBDEA31}"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2161518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F45017-7D2A-4990-B1C0-B5486FBDEA31}" type="datetimeFigureOut">
              <a:rPr lang="en-US" smtClean="0"/>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2444189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F45017-7D2A-4990-B1C0-B5486FBDEA31}"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491878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F45017-7D2A-4990-B1C0-B5486FBDEA31}"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1298803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9F45017-7D2A-4990-B1C0-B5486FBDEA31}"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1821022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9F45017-7D2A-4990-B1C0-B5486FBDEA31}"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79A196-BA0A-4747-9EE3-0FAA14454F87}" type="slidenum">
              <a:rPr lang="en-US" smtClean="0"/>
              <a:t>‹#›</a:t>
            </a:fld>
            <a:endParaRPr lang="en-US"/>
          </a:p>
        </p:txBody>
      </p:sp>
    </p:spTree>
    <p:extLst>
      <p:ext uri="{BB962C8B-B14F-4D97-AF65-F5344CB8AC3E}">
        <p14:creationId xmlns:p14="http://schemas.microsoft.com/office/powerpoint/2010/main" val="3022836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F45017-7D2A-4990-B1C0-B5486FBDEA31}" type="datetimeFigureOut">
              <a:rPr lang="en-US" smtClean="0"/>
              <a:t>10/26/2023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79A196-BA0A-4747-9EE3-0FAA14454F87}" type="slidenum">
              <a:rPr lang="en-US" smtClean="0"/>
              <a:t>‹#›</a:t>
            </a:fld>
            <a:endParaRPr lang="en-US"/>
          </a:p>
        </p:txBody>
      </p:sp>
    </p:spTree>
    <p:extLst>
      <p:ext uri="{BB962C8B-B14F-4D97-AF65-F5344CB8AC3E}">
        <p14:creationId xmlns:p14="http://schemas.microsoft.com/office/powerpoint/2010/main" val="7606380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sz="5400" dirty="0">
                <a:latin typeface="+mn-lt"/>
                <a:cs typeface="Arial" panose="020B0604020202020204" pitchFamily="34" charset="0"/>
              </a:rPr>
              <a:t>Benefits of Multilingualism and Importance of Language awareness Skill</a:t>
            </a:r>
            <a:br>
              <a:rPr lang="en-US" sz="5400" dirty="0">
                <a:latin typeface="+mn-lt"/>
                <a:cs typeface="Arial" panose="020B0604020202020204" pitchFamily="34" charset="0"/>
              </a:rPr>
            </a:br>
            <a:r>
              <a:rPr lang="en-US" sz="5400" dirty="0">
                <a:latin typeface="+mn-lt"/>
                <a:cs typeface="Arial" panose="020B0604020202020204" pitchFamily="34" charset="0"/>
              </a:rPr>
              <a:t>Recording-20231026_135453</a:t>
            </a:r>
            <a:br>
              <a:rPr lang="en-US" sz="5400" dirty="0">
                <a:latin typeface="+mn-lt"/>
                <a:cs typeface="Arial" panose="020B0604020202020204" pitchFamily="34" charset="0"/>
              </a:rPr>
            </a:br>
            <a:endParaRPr lang="en-US" sz="5400" dirty="0">
              <a:latin typeface="+mn-lt"/>
              <a:cs typeface="Arial" panose="020B0604020202020204" pitchFamily="34" charset="0"/>
            </a:endParaRPr>
          </a:p>
        </p:txBody>
      </p:sp>
      <p:sp>
        <p:nvSpPr>
          <p:cNvPr id="3" name="Subtitle 2"/>
          <p:cNvSpPr>
            <a:spLocks noGrp="1"/>
          </p:cNvSpPr>
          <p:nvPr>
            <p:ph type="subTitle" idx="1"/>
          </p:nvPr>
        </p:nvSpPr>
        <p:spPr>
          <a:xfrm>
            <a:off x="1524000" y="3602038"/>
            <a:ext cx="9144000" cy="1655762"/>
          </a:xfrm>
        </p:spPr>
        <p:txBody>
          <a:bodyPr>
            <a:normAutofit/>
          </a:bodyPr>
          <a:lstStyle/>
          <a:p>
            <a:r>
              <a:rPr lang="en-US" sz="1500" dirty="0"/>
              <a:t>student Name: Izabela Filipek</a:t>
            </a:r>
          </a:p>
          <a:p>
            <a:r>
              <a:rPr lang="en-US" sz="1500" dirty="0"/>
              <a:t>Course: BMIH 5003</a:t>
            </a:r>
          </a:p>
          <a:p>
            <a:r>
              <a:rPr lang="en-US" sz="1500" dirty="0"/>
              <a:t>Lecturer: Giulia </a:t>
            </a:r>
            <a:r>
              <a:rPr lang="en-US" sz="1500" dirty="0" err="1"/>
              <a:t>Chifari</a:t>
            </a:r>
            <a:endParaRPr lang="en-US" sz="1500" dirty="0"/>
          </a:p>
          <a:p>
            <a:r>
              <a:rPr lang="en-US" sz="1500" dirty="0"/>
              <a:t>Date: 24/10/2023</a:t>
            </a:r>
          </a:p>
          <a:p>
            <a:endParaRPr lang="en-US" sz="2800" dirty="0"/>
          </a:p>
          <a:p>
            <a:endParaRPr lang="en-US" sz="2800" dirty="0"/>
          </a:p>
        </p:txBody>
      </p:sp>
      <p:pic>
        <p:nvPicPr>
          <p:cNvPr id="5" name="Picture 4"/>
          <p:cNvPicPr>
            <a:picLocks noChangeAspect="1"/>
          </p:cNvPicPr>
          <p:nvPr/>
        </p:nvPicPr>
        <p:blipFill>
          <a:blip r:embed="rId2"/>
          <a:stretch>
            <a:fillRect/>
          </a:stretch>
        </p:blipFill>
        <p:spPr>
          <a:xfrm>
            <a:off x="862642" y="3509962"/>
            <a:ext cx="2322908" cy="2614793"/>
          </a:xfrm>
          <a:prstGeom prst="rect">
            <a:avLst/>
          </a:prstGeom>
        </p:spPr>
      </p:pic>
    </p:spTree>
    <p:extLst>
      <p:ext uri="{BB962C8B-B14F-4D97-AF65-F5344CB8AC3E}">
        <p14:creationId xmlns:p14="http://schemas.microsoft.com/office/powerpoint/2010/main" val="1960490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sz="half" idx="1"/>
          </p:nvPr>
        </p:nvSpPr>
        <p:spPr>
          <a:xfrm>
            <a:off x="838200" y="1825624"/>
            <a:ext cx="5181600" cy="5032375"/>
          </a:xfrm>
        </p:spPr>
        <p:txBody>
          <a:bodyPr>
            <a:normAutofit fontScale="70000" lnSpcReduction="20000"/>
          </a:bodyPr>
          <a:lstStyle/>
          <a:p>
            <a:r>
              <a:rPr lang="en-US" dirty="0"/>
              <a:t>Multilingualism in the hospitality industry enriches guest interactions</a:t>
            </a:r>
          </a:p>
          <a:p>
            <a:pPr marL="0" indent="0" algn="ctr">
              <a:buNone/>
            </a:pPr>
            <a:r>
              <a:rPr lang="en-US" b="1" dirty="0">
                <a:solidFill>
                  <a:srgbClr val="C00000"/>
                </a:solidFill>
              </a:rPr>
              <a:t>Language- Spanish</a:t>
            </a:r>
          </a:p>
          <a:p>
            <a:r>
              <a:rPr lang="en-US" dirty="0"/>
              <a:t>Spoken across Spain and Latin America, and other countries and regions.</a:t>
            </a:r>
          </a:p>
          <a:p>
            <a:r>
              <a:rPr lang="en-US" dirty="0"/>
              <a:t>Staff conversing with guests in their native language can create a positive impression.</a:t>
            </a:r>
          </a:p>
          <a:p>
            <a:r>
              <a:rPr lang="en-US" dirty="0"/>
              <a:t>It may be challenging to learn for people from very distinct cultures, but the reward of learning is high, considering the vast number of potential Spanish-speaking guests.</a:t>
            </a:r>
          </a:p>
          <a:p>
            <a:r>
              <a:rPr lang="en-US" dirty="0"/>
              <a:t>Dedication and structured training can make learning the language easy.</a:t>
            </a:r>
          </a:p>
          <a:p>
            <a:r>
              <a:rPr lang="en-US" dirty="0"/>
              <a:t>Spanish may not be difficult to learn for English speakers as English and Spanish share common roots and have a lot of common history.</a:t>
            </a:r>
          </a:p>
        </p:txBody>
      </p:sp>
      <p:pic>
        <p:nvPicPr>
          <p:cNvPr id="5" name="Content Placeholder 4"/>
          <p:cNvPicPr>
            <a:picLocks noGrp="1" noChangeAspect="1"/>
          </p:cNvPicPr>
          <p:nvPr>
            <p:ph sz="half" idx="2"/>
          </p:nvPr>
        </p:nvPicPr>
        <p:blipFill>
          <a:blip r:embed="rId3"/>
          <a:stretch>
            <a:fillRect/>
          </a:stretch>
        </p:blipFill>
        <p:spPr>
          <a:xfrm>
            <a:off x="6243320" y="217488"/>
            <a:ext cx="5181600" cy="2505392"/>
          </a:xfrm>
          <a:prstGeom prst="rect">
            <a:avLst/>
          </a:prstGeom>
        </p:spPr>
      </p:pic>
      <p:pic>
        <p:nvPicPr>
          <p:cNvPr id="6" name="Picture 5"/>
          <p:cNvPicPr>
            <a:picLocks noChangeAspect="1"/>
          </p:cNvPicPr>
          <p:nvPr/>
        </p:nvPicPr>
        <p:blipFill>
          <a:blip r:embed="rId4"/>
          <a:stretch>
            <a:fillRect/>
          </a:stretch>
        </p:blipFill>
        <p:spPr>
          <a:xfrm>
            <a:off x="6200140" y="2643664"/>
            <a:ext cx="5267960" cy="1190625"/>
          </a:xfrm>
          <a:prstGeom prst="rect">
            <a:avLst/>
          </a:prstGeom>
        </p:spPr>
      </p:pic>
      <p:pic>
        <p:nvPicPr>
          <p:cNvPr id="7" name="Picture 6"/>
          <p:cNvPicPr>
            <a:picLocks noChangeAspect="1"/>
          </p:cNvPicPr>
          <p:nvPr/>
        </p:nvPicPr>
        <p:blipFill>
          <a:blip r:embed="rId5"/>
          <a:stretch>
            <a:fillRect/>
          </a:stretch>
        </p:blipFill>
        <p:spPr>
          <a:xfrm>
            <a:off x="6243320" y="3747531"/>
            <a:ext cx="5224780" cy="2803050"/>
          </a:xfrm>
          <a:prstGeom prst="rect">
            <a:avLst/>
          </a:prstGeom>
        </p:spPr>
      </p:pic>
    </p:spTree>
    <p:extLst>
      <p:ext uri="{BB962C8B-B14F-4D97-AF65-F5344CB8AC3E}">
        <p14:creationId xmlns:p14="http://schemas.microsoft.com/office/powerpoint/2010/main" val="1537539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Multilingualism for Hotel Staff</a:t>
            </a:r>
          </a:p>
        </p:txBody>
      </p:sp>
      <p:sp>
        <p:nvSpPr>
          <p:cNvPr id="3" name="Content Placeholder 2"/>
          <p:cNvSpPr>
            <a:spLocks noGrp="1"/>
          </p:cNvSpPr>
          <p:nvPr>
            <p:ph sz="half" idx="1"/>
          </p:nvPr>
        </p:nvSpPr>
        <p:spPr>
          <a:xfrm>
            <a:off x="838200" y="1825625"/>
            <a:ext cx="5181600" cy="5118872"/>
          </a:xfrm>
        </p:spPr>
        <p:txBody>
          <a:bodyPr>
            <a:normAutofit fontScale="62500" lnSpcReduction="20000"/>
          </a:bodyPr>
          <a:lstStyle/>
          <a:p>
            <a:r>
              <a:rPr lang="en-US" dirty="0"/>
              <a:t>The world now is very globalized, and Diversity Hotel and Spa London attracts guests from various linguistic backgrounds. </a:t>
            </a:r>
          </a:p>
          <a:p>
            <a:r>
              <a:rPr lang="en-US" dirty="0"/>
              <a:t>Multilingual staff who can speak Spanish, can cater to the needs of guests, leading to increased bookings, positive online reviews, and enhanced brand reputation.</a:t>
            </a:r>
          </a:p>
          <a:p>
            <a:r>
              <a:rPr lang="en-US" dirty="0"/>
              <a:t>Staff who understand Spanish culture, including preferences, dietary requirements, and customs, can provide culturally sensitive services and prevent cultural misunderstandings.</a:t>
            </a:r>
          </a:p>
          <a:p>
            <a:pPr marL="0" indent="0" algn="ctr">
              <a:buNone/>
            </a:pPr>
            <a:r>
              <a:rPr lang="en-US" b="1" dirty="0"/>
              <a:t>Politeness in Spanish</a:t>
            </a:r>
          </a:p>
          <a:p>
            <a:pPr>
              <a:buFont typeface="Wingdings" panose="05000000000000000000" pitchFamily="2" charset="2"/>
              <a:buChar char="Ø"/>
            </a:pPr>
            <a:r>
              <a:rPr lang="en-US" dirty="0"/>
              <a:t>Politeness is paramount.</a:t>
            </a:r>
          </a:p>
          <a:p>
            <a:pPr>
              <a:buFont typeface="Wingdings" panose="05000000000000000000" pitchFamily="2" charset="2"/>
              <a:buChar char="Ø"/>
            </a:pPr>
            <a:r>
              <a:rPr lang="en-US" dirty="0"/>
              <a:t>Addressing customers formally using "</a:t>
            </a:r>
            <a:r>
              <a:rPr lang="en-US" dirty="0" err="1"/>
              <a:t>Usted</a:t>
            </a:r>
            <a:r>
              <a:rPr lang="en-US" dirty="0"/>
              <a:t>" is customary, and showing respect through titles like "</a:t>
            </a:r>
            <a:r>
              <a:rPr lang="en-US" dirty="0" err="1"/>
              <a:t>Señor</a:t>
            </a:r>
            <a:r>
              <a:rPr lang="en-US" dirty="0"/>
              <a:t>" and "</a:t>
            </a:r>
            <a:r>
              <a:rPr lang="en-US" dirty="0" err="1"/>
              <a:t>Señora</a:t>
            </a:r>
            <a:r>
              <a:rPr lang="en-US" dirty="0"/>
              <a:t>" is vital.</a:t>
            </a:r>
          </a:p>
          <a:p>
            <a:pPr>
              <a:buFont typeface="Wingdings" panose="05000000000000000000" pitchFamily="2" charset="2"/>
              <a:buChar char="Ø"/>
            </a:pPr>
            <a:r>
              <a:rPr lang="en-US" dirty="0"/>
              <a:t>Awareness of regional variations, such as the use of "</a:t>
            </a:r>
            <a:r>
              <a:rPr lang="en-US" dirty="0" err="1"/>
              <a:t>Tú</a:t>
            </a:r>
            <a:r>
              <a:rPr lang="en-US" dirty="0"/>
              <a:t>" in Latin America, is equally important</a:t>
            </a:r>
          </a:p>
          <a:p>
            <a:pPr>
              <a:buFont typeface="Wingdings" panose="05000000000000000000" pitchFamily="2" charset="2"/>
              <a:buChar char="Ø"/>
            </a:pPr>
            <a:r>
              <a:rPr lang="en-US" dirty="0"/>
              <a:t>Some guests would be addressed as "</a:t>
            </a:r>
            <a:r>
              <a:rPr lang="en-US" dirty="0" err="1"/>
              <a:t>Señor</a:t>
            </a:r>
            <a:r>
              <a:rPr lang="en-US" dirty="0"/>
              <a:t> </a:t>
            </a:r>
            <a:r>
              <a:rPr lang="en-US" dirty="0" err="1"/>
              <a:t>López</a:t>
            </a:r>
            <a:r>
              <a:rPr lang="en-US" dirty="0"/>
              <a:t>" rather than just "</a:t>
            </a:r>
            <a:r>
              <a:rPr lang="en-US" dirty="0" err="1"/>
              <a:t>López</a:t>
            </a:r>
            <a:r>
              <a:rPr lang="en-US" dirty="0"/>
              <a:t>."</a:t>
            </a:r>
          </a:p>
        </p:txBody>
      </p:sp>
      <p:pic>
        <p:nvPicPr>
          <p:cNvPr id="5" name="Content Placeholder 4"/>
          <p:cNvPicPr>
            <a:picLocks noGrp="1" noChangeAspect="1"/>
          </p:cNvPicPr>
          <p:nvPr>
            <p:ph sz="half" idx="2"/>
          </p:nvPr>
        </p:nvPicPr>
        <p:blipFill>
          <a:blip r:embed="rId3"/>
          <a:stretch>
            <a:fillRect/>
          </a:stretch>
        </p:blipFill>
        <p:spPr>
          <a:xfrm>
            <a:off x="6243320" y="1245965"/>
            <a:ext cx="5181600" cy="2422018"/>
          </a:xfrm>
          <a:prstGeom prst="rect">
            <a:avLst/>
          </a:prstGeom>
        </p:spPr>
      </p:pic>
      <p:pic>
        <p:nvPicPr>
          <p:cNvPr id="6" name="Picture 5"/>
          <p:cNvPicPr>
            <a:picLocks noChangeAspect="1"/>
          </p:cNvPicPr>
          <p:nvPr/>
        </p:nvPicPr>
        <p:blipFill>
          <a:blip r:embed="rId4"/>
          <a:stretch>
            <a:fillRect/>
          </a:stretch>
        </p:blipFill>
        <p:spPr>
          <a:xfrm>
            <a:off x="6243320" y="3667983"/>
            <a:ext cx="2857500" cy="3007137"/>
          </a:xfrm>
          <a:prstGeom prst="rect">
            <a:avLst/>
          </a:prstGeom>
        </p:spPr>
      </p:pic>
      <p:sp>
        <p:nvSpPr>
          <p:cNvPr id="7" name="Dodecagon 6"/>
          <p:cNvSpPr/>
          <p:nvPr/>
        </p:nvSpPr>
        <p:spPr>
          <a:xfrm>
            <a:off x="9479280" y="3820271"/>
            <a:ext cx="2407920" cy="2854849"/>
          </a:xfrm>
          <a:prstGeom prst="dodecagon">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 sz="3200" dirty="0">
                <a:solidFill>
                  <a:schemeClr val="accent2"/>
                </a:solidFill>
              </a:rPr>
              <a:t>Hola como te puedo servir</a:t>
            </a:r>
            <a:endParaRPr lang="en-US" sz="3200" dirty="0">
              <a:solidFill>
                <a:schemeClr val="accent2"/>
              </a:solidFill>
            </a:endParaRPr>
          </a:p>
        </p:txBody>
      </p:sp>
    </p:spTree>
    <p:extLst>
      <p:ext uri="{BB962C8B-B14F-4D97-AF65-F5344CB8AC3E}">
        <p14:creationId xmlns:p14="http://schemas.microsoft.com/office/powerpoint/2010/main" val="1444316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 of Language Awareness Skills</a:t>
            </a:r>
          </a:p>
        </p:txBody>
      </p:sp>
      <p:sp>
        <p:nvSpPr>
          <p:cNvPr id="3" name="Content Placeholder 2"/>
          <p:cNvSpPr>
            <a:spLocks noGrp="1"/>
          </p:cNvSpPr>
          <p:nvPr>
            <p:ph sz="half" idx="1"/>
          </p:nvPr>
        </p:nvSpPr>
        <p:spPr/>
        <p:txBody>
          <a:bodyPr>
            <a:normAutofit fontScale="70000" lnSpcReduction="20000"/>
          </a:bodyPr>
          <a:lstStyle/>
          <a:p>
            <a:r>
              <a:rPr lang="en-US" dirty="0"/>
              <a:t>Language awareness skills among staff facilitates effective communication in the hotel setting. </a:t>
            </a:r>
          </a:p>
          <a:p>
            <a:r>
              <a:rPr lang="en-US" dirty="0"/>
              <a:t>If Spanish-speaking guest arrive in the Diversity Hotel and Spa London the staff can communicate clearly about services, bookings, and preferences to ensure guest have an enjoyable and smooth stay.</a:t>
            </a:r>
          </a:p>
          <a:p>
            <a:r>
              <a:rPr lang="en-US" dirty="0"/>
              <a:t>The Diversity Hotel and Spa staff having a commitment to language awareness to guests from diverse linguistics can contribute to a positive reputation of the hotel not only online, but also through word-of-word recommendations. </a:t>
            </a:r>
          </a:p>
          <a:p>
            <a:r>
              <a:rPr lang="en-US" dirty="0"/>
              <a:t>For instance, if the staff provides an exceptional services to Spanish-speaking guests it will facilitate business growth as they will recommend the hotel to others. </a:t>
            </a:r>
          </a:p>
        </p:txBody>
      </p:sp>
      <p:pic>
        <p:nvPicPr>
          <p:cNvPr id="5" name="Content Placeholder 4"/>
          <p:cNvPicPr>
            <a:picLocks noGrp="1" noChangeAspect="1"/>
          </p:cNvPicPr>
          <p:nvPr>
            <p:ph sz="half" idx="2"/>
          </p:nvPr>
        </p:nvPicPr>
        <p:blipFill>
          <a:blip r:embed="rId3"/>
          <a:stretch>
            <a:fillRect/>
          </a:stretch>
        </p:blipFill>
        <p:spPr>
          <a:xfrm>
            <a:off x="7360217" y="1332073"/>
            <a:ext cx="3993583" cy="3108685"/>
          </a:xfrm>
          <a:prstGeom prst="rect">
            <a:avLst/>
          </a:prstGeom>
        </p:spPr>
      </p:pic>
      <p:pic>
        <p:nvPicPr>
          <p:cNvPr id="6" name="Picture 5"/>
          <p:cNvPicPr>
            <a:picLocks noChangeAspect="1"/>
          </p:cNvPicPr>
          <p:nvPr/>
        </p:nvPicPr>
        <p:blipFill>
          <a:blip r:embed="rId4"/>
          <a:stretch>
            <a:fillRect/>
          </a:stretch>
        </p:blipFill>
        <p:spPr>
          <a:xfrm>
            <a:off x="6587331" y="4082142"/>
            <a:ext cx="5604669" cy="2775857"/>
          </a:xfrm>
          <a:prstGeom prst="rect">
            <a:avLst/>
          </a:prstGeom>
        </p:spPr>
      </p:pic>
    </p:spTree>
    <p:extLst>
      <p:ext uri="{BB962C8B-B14F-4D97-AF65-F5344CB8AC3E}">
        <p14:creationId xmlns:p14="http://schemas.microsoft.com/office/powerpoint/2010/main" val="3237167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2468"/>
            <a:ext cx="10515600" cy="1325563"/>
          </a:xfrm>
          <a:blipFill dpi="0" rotWithShape="1">
            <a:blip r:embed="rId3">
              <a:alphaModFix amt="27000"/>
            </a:blip>
            <a:srcRect/>
            <a:stretch>
              <a:fillRect/>
            </a:stretch>
          </a:blipFill>
        </p:spPr>
        <p:txBody>
          <a:bodyPr/>
          <a:lstStyle/>
          <a:p>
            <a:pPr algn="ctr"/>
            <a:r>
              <a:rPr lang="en-US" dirty="0"/>
              <a:t>Conclusion </a:t>
            </a:r>
          </a:p>
        </p:txBody>
      </p:sp>
      <p:sp>
        <p:nvSpPr>
          <p:cNvPr id="3" name="Content Placeholder 2"/>
          <p:cNvSpPr>
            <a:spLocks noGrp="1"/>
          </p:cNvSpPr>
          <p:nvPr>
            <p:ph idx="1"/>
          </p:nvPr>
        </p:nvSpPr>
        <p:spPr>
          <a:blipFill dpi="0" rotWithShape="1">
            <a:blip r:embed="rId3">
              <a:alphaModFix amt="0"/>
            </a:blip>
            <a:srcRect/>
            <a:stretch>
              <a:fillRect/>
            </a:stretch>
          </a:blipFill>
        </p:spPr>
        <p:txBody>
          <a:bodyPr>
            <a:normAutofit fontScale="77500" lnSpcReduction="20000"/>
          </a:bodyPr>
          <a:lstStyle/>
          <a:p>
            <a:endParaRPr lang="en-US" dirty="0">
              <a:solidFill>
                <a:srgbClr val="7030A0"/>
              </a:solidFill>
            </a:endParaRPr>
          </a:p>
          <a:p>
            <a:pPr>
              <a:buFont typeface="Wingdings" panose="05000000000000000000" pitchFamily="2" charset="2"/>
              <a:buChar char="v"/>
            </a:pPr>
            <a:r>
              <a:rPr lang="en-US" dirty="0">
                <a:solidFill>
                  <a:srgbClr val="7030A0"/>
                </a:solidFill>
              </a:rPr>
              <a:t>Multilingualism in the hotel industry is a powerful tool for engaging a diverse customer base.</a:t>
            </a:r>
          </a:p>
          <a:p>
            <a:pPr>
              <a:buFont typeface="Wingdings" panose="05000000000000000000" pitchFamily="2" charset="2"/>
              <a:buChar char="v"/>
            </a:pPr>
            <a:r>
              <a:rPr lang="en-US" dirty="0">
                <a:solidFill>
                  <a:srgbClr val="7030A0"/>
                </a:solidFill>
              </a:rPr>
              <a:t> Speaking a guest's native language creates a welcoming and inclusive atmosphere, leading to higher satisfaction and loyalty.</a:t>
            </a:r>
          </a:p>
          <a:p>
            <a:pPr>
              <a:buFont typeface="Wingdings" panose="05000000000000000000" pitchFamily="2" charset="2"/>
              <a:buChar char="v"/>
            </a:pPr>
            <a:r>
              <a:rPr lang="en-US" dirty="0">
                <a:solidFill>
                  <a:srgbClr val="7030A0"/>
                </a:solidFill>
              </a:rPr>
              <a:t>Multilingual staff facilitates smoother communication and effective problem-solving, reducing misunderstandings.</a:t>
            </a:r>
          </a:p>
          <a:p>
            <a:pPr>
              <a:buFont typeface="Wingdings" panose="05000000000000000000" pitchFamily="2" charset="2"/>
              <a:buChar char="v"/>
            </a:pPr>
            <a:r>
              <a:rPr lang="en-US" dirty="0">
                <a:solidFill>
                  <a:srgbClr val="7030A0"/>
                </a:solidFill>
              </a:rPr>
              <a:t>Enhanced international collaboration and partnerships are possible with multilingual employees, resulting in operational efficiency.</a:t>
            </a:r>
          </a:p>
          <a:p>
            <a:pPr>
              <a:buFont typeface="Wingdings" panose="05000000000000000000" pitchFamily="2" charset="2"/>
              <a:buChar char="v"/>
            </a:pPr>
            <a:r>
              <a:rPr lang="en-US" dirty="0">
                <a:solidFill>
                  <a:srgbClr val="7030A0"/>
                </a:solidFill>
              </a:rPr>
              <a:t>Language skills provide a competitive advantage for staff and boost career prospects.</a:t>
            </a:r>
          </a:p>
          <a:p>
            <a:pPr>
              <a:buFont typeface="Wingdings" panose="05000000000000000000" pitchFamily="2" charset="2"/>
              <a:buChar char="v"/>
            </a:pPr>
            <a:r>
              <a:rPr lang="en-US" dirty="0">
                <a:solidFill>
                  <a:srgbClr val="7030A0"/>
                </a:solidFill>
              </a:rPr>
              <a:t>Overall, fostering multilingualism is an investment in Diversity Hotel &amp; Spa London success and reputation, ensuring exceptional guest experiences and continued growth.</a:t>
            </a:r>
          </a:p>
          <a:p>
            <a:pPr marL="0" indent="0">
              <a:buNone/>
            </a:pPr>
            <a:endParaRPr lang="en-US" dirty="0">
              <a:solidFill>
                <a:srgbClr val="7030A0"/>
              </a:solidFill>
            </a:endParaRPr>
          </a:p>
        </p:txBody>
      </p:sp>
      <p:sp>
        <p:nvSpPr>
          <p:cNvPr id="4" name="Rectangle 3"/>
          <p:cNvSpPr/>
          <p:nvPr/>
        </p:nvSpPr>
        <p:spPr>
          <a:xfrm>
            <a:off x="3856831" y="5715298"/>
            <a:ext cx="3381054"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THE END##</a:t>
            </a:r>
          </a:p>
        </p:txBody>
      </p:sp>
    </p:spTree>
    <p:extLst>
      <p:ext uri="{BB962C8B-B14F-4D97-AF65-F5344CB8AC3E}">
        <p14:creationId xmlns:p14="http://schemas.microsoft.com/office/powerpoint/2010/main" val="1538899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a:xfrm>
            <a:off x="838200" y="1345721"/>
            <a:ext cx="10515600" cy="5193102"/>
          </a:xfrm>
        </p:spPr>
        <p:txBody>
          <a:bodyPr>
            <a:normAutofit lnSpcReduction="10000"/>
          </a:bodyPr>
          <a:lstStyle/>
          <a:p>
            <a:r>
              <a:rPr lang="en-US" dirty="0" err="1"/>
              <a:t>Drobot</a:t>
            </a:r>
            <a:r>
              <a:rPr lang="en-US" dirty="0"/>
              <a:t>, I.A., 2021. Multilingualism and awareness of cultural differences in communication. In Multilingualism-Interdisciplinary Topics. Intech Open.</a:t>
            </a:r>
          </a:p>
          <a:p>
            <a:r>
              <a:rPr lang="en-US" dirty="0"/>
              <a:t>Dawson, M., Madera, J.M. and Neal, J.A., 2011. Managing bilingual employees: Communication strategies for hospitality managers. Worldwide Hospitality and Tourism Themes, 3(4), pp.319-334.</a:t>
            </a:r>
          </a:p>
          <a:p>
            <a:r>
              <a:rPr lang="en-US" dirty="0" err="1"/>
              <a:t>Eguchi</a:t>
            </a:r>
            <a:r>
              <a:rPr lang="en-US" dirty="0"/>
              <a:t>, S., 2015. Journal of International and Intercultural Communication.</a:t>
            </a:r>
          </a:p>
          <a:p>
            <a:r>
              <a:rPr lang="en-US" dirty="0" err="1"/>
              <a:t>Teare</a:t>
            </a:r>
            <a:r>
              <a:rPr lang="en-US" dirty="0"/>
              <a:t>, R., 1990. International Journal of Contemporary Hospitality Management. Marketing Intelligence &amp; Planning, 8(5), pp.12-14.</a:t>
            </a:r>
          </a:p>
          <a:p>
            <a:r>
              <a:rPr lang="en-US" dirty="0"/>
              <a:t>Adler, N.J., 1983. Cross-cultural management research: The ostrich and the trend. Academy of management Review, 8(2), pp.226-232.</a:t>
            </a:r>
          </a:p>
          <a:p>
            <a:endParaRPr lang="en-US" dirty="0"/>
          </a:p>
          <a:p>
            <a:endParaRPr lang="en-US" dirty="0"/>
          </a:p>
          <a:p>
            <a:endParaRPr lang="en-US" dirty="0"/>
          </a:p>
        </p:txBody>
      </p:sp>
    </p:spTree>
    <p:extLst>
      <p:ext uri="{BB962C8B-B14F-4D97-AF65-F5344CB8AC3E}">
        <p14:creationId xmlns:p14="http://schemas.microsoft.com/office/powerpoint/2010/main" val="2599137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465</TotalTime>
  <Words>1307</Words>
  <Application>Microsoft Office PowerPoint</Application>
  <PresentationFormat>Widescreen</PresentationFormat>
  <Paragraphs>60</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Wingdings</vt:lpstr>
      <vt:lpstr>Office Theme</vt:lpstr>
      <vt:lpstr>Benefits of Multilingualism and Importance of Language awareness Skill Recording-20231026_135453 </vt:lpstr>
      <vt:lpstr>Introduction </vt:lpstr>
      <vt:lpstr>Benefits of Multilingualism for Hotel Staff</vt:lpstr>
      <vt:lpstr>Advantages of Language Awareness Skills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Multilingualism and Importance of Language awareness Skill</dc:title>
  <dc:creator>user</dc:creator>
  <cp:lastModifiedBy>Izabela Filipek</cp:lastModifiedBy>
  <cp:revision>24</cp:revision>
  <dcterms:created xsi:type="dcterms:W3CDTF">2023-10-06T08:25:13Z</dcterms:created>
  <dcterms:modified xsi:type="dcterms:W3CDTF">2023-10-26T13:15:17Z</dcterms:modified>
</cp:coreProperties>
</file>