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35"/>
  </p:notesMasterIdLst>
  <p:sldIdLst>
    <p:sldId id="295" r:id="rId2"/>
    <p:sldId id="296" r:id="rId3"/>
    <p:sldId id="297" r:id="rId4"/>
    <p:sldId id="256" r:id="rId5"/>
    <p:sldId id="264" r:id="rId6"/>
    <p:sldId id="257" r:id="rId7"/>
    <p:sldId id="258" r:id="rId8"/>
    <p:sldId id="266" r:id="rId9"/>
    <p:sldId id="267" r:id="rId10"/>
    <p:sldId id="263" r:id="rId11"/>
    <p:sldId id="268"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9" r:id="rId31"/>
    <p:sldId id="291" r:id="rId32"/>
    <p:sldId id="293" r:id="rId33"/>
    <p:sldId id="294"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col"/>
        <c:grouping val="clustered"/>
        <c:varyColors val="0"/>
        <c:ser>
          <c:idx val="0"/>
          <c:order val="0"/>
          <c:tx>
            <c:strRef>
              <c:f>Sheet1!$B$1</c:f>
              <c:strCache>
                <c:ptCount val="1"/>
                <c:pt idx="0">
                  <c:v>Series 1</c:v>
                </c:pt>
              </c:strCache>
            </c:strRef>
          </c:tx>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CFC6-42A1-A9B8-29FA08BAA1FF}"/>
            </c:ext>
          </c:extLst>
        </c:ser>
        <c:ser>
          <c:idx val="1"/>
          <c:order val="1"/>
          <c:tx>
            <c:strRef>
              <c:f>Sheet1!$C$1</c:f>
              <c:strCache>
                <c:ptCount val="1"/>
                <c:pt idx="0">
                  <c:v>Series 2</c:v>
                </c:pt>
              </c:strCache>
            </c:strRef>
          </c:tx>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CFC6-42A1-A9B8-29FA08BAA1FF}"/>
            </c:ext>
          </c:extLst>
        </c:ser>
        <c:ser>
          <c:idx val="2"/>
          <c:order val="2"/>
          <c:tx>
            <c:strRef>
              <c:f>Sheet1!$D$1</c:f>
              <c:strCache>
                <c:ptCount val="1"/>
                <c:pt idx="0">
                  <c:v>Series 3</c:v>
                </c:pt>
              </c:strCache>
            </c:strRef>
          </c:tx>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CFC6-42A1-A9B8-29FA08BAA1FF}"/>
            </c:ext>
          </c:extLst>
        </c:ser>
        <c:dLbls>
          <c:showLegendKey val="0"/>
          <c:showVal val="0"/>
          <c:showCatName val="0"/>
          <c:showSerName val="0"/>
          <c:showPercent val="0"/>
          <c:showBubbleSize val="0"/>
        </c:dLbls>
        <c:gapWidth val="150"/>
        <c:axId val="150857216"/>
        <c:axId val="148386880"/>
      </c:barChart>
      <c:catAx>
        <c:axId val="150857216"/>
        <c:scaling>
          <c:orientation val="minMax"/>
        </c:scaling>
        <c:delete val="0"/>
        <c:axPos val="b"/>
        <c:numFmt formatCode="General" sourceLinked="0"/>
        <c:majorTickMark val="out"/>
        <c:minorTickMark val="none"/>
        <c:tickLblPos val="nextTo"/>
        <c:crossAx val="148386880"/>
        <c:crosses val="autoZero"/>
        <c:auto val="1"/>
        <c:lblAlgn val="ctr"/>
        <c:lblOffset val="100"/>
        <c:noMultiLvlLbl val="0"/>
      </c:catAx>
      <c:valAx>
        <c:axId val="148386880"/>
        <c:scaling>
          <c:orientation val="minMax"/>
        </c:scaling>
        <c:delete val="0"/>
        <c:axPos val="l"/>
        <c:majorGridlines/>
        <c:numFmt formatCode="General" sourceLinked="1"/>
        <c:majorTickMark val="out"/>
        <c:minorTickMark val="none"/>
        <c:tickLblPos val="nextTo"/>
        <c:crossAx val="150857216"/>
        <c:crosses val="autoZero"/>
        <c:crossBetween val="between"/>
      </c:valAx>
    </c:plotArea>
    <c:legend>
      <c:legendPos val="r"/>
      <c:overlay val="0"/>
    </c:legend>
    <c:plotVisOnly val="1"/>
    <c:dispBlanksAs val="gap"/>
    <c:showDLblsOverMax val="0"/>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F635B2-5286-4055-85FE-1E0DBF2DAC3F}" type="datetimeFigureOut">
              <a:rPr lang="en-GB" smtClean="0"/>
              <a:t>22/05/2018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FC94EC-CFED-42A8-9DC0-0AFCED75F2ED}" type="slidenum">
              <a:rPr lang="en-GB" smtClean="0"/>
              <a:t>‹#›</a:t>
            </a:fld>
            <a:endParaRPr lang="en-GB"/>
          </a:p>
        </p:txBody>
      </p:sp>
    </p:spTree>
    <p:extLst>
      <p:ext uri="{BB962C8B-B14F-4D97-AF65-F5344CB8AC3E}">
        <p14:creationId xmlns:p14="http://schemas.microsoft.com/office/powerpoint/2010/main" val="2411319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1974, Kenneth </a:t>
            </a:r>
            <a:r>
              <a:rPr lang="en-GB" dirty="0" err="1" smtClean="0"/>
              <a:t>W.Thomas</a:t>
            </a:r>
            <a:r>
              <a:rPr lang="en-GB" dirty="0" smtClean="0"/>
              <a:t> and Ralph H. </a:t>
            </a:r>
            <a:r>
              <a:rPr lang="en-GB" dirty="0" err="1" smtClean="0"/>
              <a:t>Kilmann</a:t>
            </a:r>
            <a:r>
              <a:rPr lang="en-GB" dirty="0" smtClean="0"/>
              <a:t> introduced their Thomas–</a:t>
            </a:r>
            <a:r>
              <a:rPr lang="en-GB" dirty="0" err="1" smtClean="0"/>
              <a:t>Kilmann</a:t>
            </a:r>
            <a:r>
              <a:rPr lang="en-GB" dirty="0" smtClean="0"/>
              <a:t> Conflict Mode Instrument </a:t>
            </a:r>
            <a:endParaRPr lang="en-GB" dirty="0"/>
          </a:p>
        </p:txBody>
      </p:sp>
      <p:sp>
        <p:nvSpPr>
          <p:cNvPr id="4" name="Slide Number Placeholder 3"/>
          <p:cNvSpPr>
            <a:spLocks noGrp="1"/>
          </p:cNvSpPr>
          <p:nvPr>
            <p:ph type="sldNum" sz="quarter" idx="10"/>
          </p:nvPr>
        </p:nvSpPr>
        <p:spPr/>
        <p:txBody>
          <a:bodyPr/>
          <a:lstStyle/>
          <a:p>
            <a:fld id="{23FC94EC-CFED-42A8-9DC0-0AFCED75F2ED}" type="slidenum">
              <a:rPr lang="en-GB" smtClean="0"/>
              <a:t>3</a:t>
            </a:fld>
            <a:endParaRPr lang="en-GB"/>
          </a:p>
        </p:txBody>
      </p:sp>
    </p:spTree>
    <p:extLst>
      <p:ext uri="{BB962C8B-B14F-4D97-AF65-F5344CB8AC3E}">
        <p14:creationId xmlns:p14="http://schemas.microsoft.com/office/powerpoint/2010/main" val="2417961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12</a:t>
            </a:fld>
            <a:endParaRPr lang="en-US"/>
          </a:p>
        </p:txBody>
      </p:sp>
    </p:spTree>
    <p:extLst>
      <p:ext uri="{BB962C8B-B14F-4D97-AF65-F5344CB8AC3E}">
        <p14:creationId xmlns:p14="http://schemas.microsoft.com/office/powerpoint/2010/main" val="318455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E3DC8C53-A59E-4A2F-A1D4-270655F51D6E}" type="slidenum">
              <a:rPr lang="en-GB" smtClean="0"/>
              <a:pPr/>
              <a:t>13</a:t>
            </a:fld>
            <a:endParaRPr lang="en-GB"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r>
              <a:rPr lang="en-GB" dirty="0" smtClean="0"/>
              <a:t>Dates, names refs </a:t>
            </a:r>
            <a:r>
              <a:rPr lang="en-GB" dirty="0" err="1" smtClean="0"/>
              <a:t>etc</a:t>
            </a:r>
            <a:r>
              <a:rPr lang="en-GB" dirty="0" smtClean="0"/>
              <a:t> should be accurate.</a:t>
            </a:r>
          </a:p>
          <a:p>
            <a:pPr eaLnBrk="1" hangingPunct="1"/>
            <a:r>
              <a:rPr lang="en-GB" dirty="0" smtClean="0"/>
              <a:t>Each slide should deal with one concept or one idea, only the essential details as points should be included; cardinal sin of too much on one slide to be avoided</a:t>
            </a:r>
          </a:p>
          <a:p>
            <a:pPr eaLnBrk="1" hangingPunct="1"/>
            <a:r>
              <a:rPr lang="en-GB" dirty="0" smtClean="0"/>
              <a:t>Visibly obvious and clear – try to avoid clutter or unnecessary info – this is a bit personal/subjective but try and keep the background simple – for example this or this?</a:t>
            </a:r>
          </a:p>
        </p:txBody>
      </p:sp>
    </p:spTree>
    <p:extLst>
      <p:ext uri="{BB962C8B-B14F-4D97-AF65-F5344CB8AC3E}">
        <p14:creationId xmlns:p14="http://schemas.microsoft.com/office/powerpoint/2010/main" val="2482551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7CDF6F91-CB5D-4518-93A4-566346F4584C}" type="slidenum">
              <a:rPr lang="en-GB" smtClean="0"/>
              <a:pPr/>
              <a:t>14</a:t>
            </a:fld>
            <a:endParaRPr lang="en-GB" smtClean="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r>
              <a:rPr lang="en-GB" dirty="0" smtClean="0"/>
              <a:t>Familiarise yourself with the equipment and the programme so that you are confident about using it on the day.</a:t>
            </a:r>
          </a:p>
          <a:p>
            <a:pPr eaLnBrk="1" hangingPunct="1"/>
            <a:r>
              <a:rPr lang="en-GB" dirty="0" smtClean="0"/>
              <a:t>Visibility; font size; highlight the salient info if you want</a:t>
            </a:r>
          </a:p>
          <a:p>
            <a:pPr eaLnBrk="1" hangingPunct="1"/>
            <a:r>
              <a:rPr lang="en-GB" dirty="0" smtClean="0"/>
              <a:t>Remember about visual impairments – colour blind for instance; remember contrasting</a:t>
            </a:r>
          </a:p>
          <a:p>
            <a:pPr eaLnBrk="1" hangingPunct="1"/>
            <a:r>
              <a:rPr lang="en-GB" dirty="0" smtClean="0"/>
              <a:t>Background not too cluttered but consistency is good, use images to highlight the main idea or to bring some humour into the proceedings.</a:t>
            </a:r>
          </a:p>
          <a:p>
            <a:pPr eaLnBrk="1" hangingPunct="1"/>
            <a:r>
              <a:rPr lang="en-GB" dirty="0" smtClean="0"/>
              <a:t>Can reveal the info slowly if you want. People tend to read the slides before they listen to you. As you put it up to see give them some time to absorb the slide and then go over the points. The points should be in brief – you can add to them.</a:t>
            </a:r>
          </a:p>
          <a:p>
            <a:pPr eaLnBrk="1" hangingPunct="1"/>
            <a:r>
              <a:rPr lang="en-GB" dirty="0" smtClean="0"/>
              <a:t>Title slide, intro slide, slide of topics (one for each page), concluding slide and refs if necessary.</a:t>
            </a:r>
          </a:p>
        </p:txBody>
      </p:sp>
    </p:spTree>
    <p:extLst>
      <p:ext uri="{BB962C8B-B14F-4D97-AF65-F5344CB8AC3E}">
        <p14:creationId xmlns:p14="http://schemas.microsoft.com/office/powerpoint/2010/main" val="3892680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D928503-5F8F-415A-B1D8-7535D91EBD2D}" type="slidenum">
              <a:rPr lang="en-GB" smtClean="0"/>
              <a:pPr/>
              <a:t>15</a:t>
            </a:fld>
            <a:endParaRPr lang="en-GB" smtClean="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r>
              <a:rPr lang="en-GB" smtClean="0"/>
              <a:t>Know the equipment in the room – try it prior so that you don’t get any shocks; know how dark the room needs to be for max visibility.</a:t>
            </a:r>
          </a:p>
          <a:p>
            <a:pPr eaLnBrk="1" hangingPunct="1"/>
            <a:r>
              <a:rPr lang="en-GB" smtClean="0"/>
              <a:t>Practice doing the presentation to your friends – time it; make a note of where it doesn’t quite work, where there might be a conceptual leap or where some info is missing – alter your presentation – don’t assume people will understand. Prepare handouts etc if you are going to use them. </a:t>
            </a:r>
          </a:p>
          <a:p>
            <a:pPr eaLnBrk="1" hangingPunct="1"/>
            <a:r>
              <a:rPr lang="en-GB" smtClean="0"/>
              <a:t>Know your info – practice saying it out loud; remember the sequence of information. Have your notes to hand just in case you need a reminder of what you want to say.</a:t>
            </a:r>
          </a:p>
          <a:p>
            <a:pPr eaLnBrk="1" hangingPunct="1"/>
            <a:r>
              <a:rPr lang="en-GB" smtClean="0"/>
              <a:t>Know when to change your slides and what follows on.</a:t>
            </a:r>
          </a:p>
          <a:p>
            <a:pPr eaLnBrk="1" hangingPunct="1"/>
            <a:r>
              <a:rPr lang="en-GB" smtClean="0"/>
              <a:t>Don’t be drunk or late</a:t>
            </a:r>
          </a:p>
        </p:txBody>
      </p:sp>
    </p:spTree>
    <p:extLst>
      <p:ext uri="{BB962C8B-B14F-4D97-AF65-F5344CB8AC3E}">
        <p14:creationId xmlns:p14="http://schemas.microsoft.com/office/powerpoint/2010/main" val="3420232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F15A4411-EA40-4C01-8279-AD0F5A609573}" type="slidenum">
              <a:rPr lang="en-GB" smtClean="0"/>
              <a:pPr/>
              <a:t>16</a:t>
            </a:fld>
            <a:endParaRPr lang="en-GB" smtClean="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r>
              <a:rPr lang="en-GB" smtClean="0"/>
              <a:t>Don’t give out handouts and then expect people to not read them. Make sure your timing is right; don’t pass around distracting info</a:t>
            </a:r>
          </a:p>
          <a:p>
            <a:pPr eaLnBrk="1" hangingPunct="1"/>
            <a:r>
              <a:rPr lang="en-GB" smtClean="0"/>
              <a:t>Don’t move off the slide too quickly, give people time</a:t>
            </a:r>
          </a:p>
          <a:p>
            <a:pPr eaLnBrk="1" hangingPunct="1"/>
            <a:r>
              <a:rPr lang="en-GB" smtClean="0"/>
              <a:t>Don’t ONLY read the slide.</a:t>
            </a:r>
          </a:p>
          <a:p>
            <a:pPr eaLnBrk="1" hangingPunct="1"/>
            <a:r>
              <a:rPr lang="en-GB" smtClean="0"/>
              <a:t>If you lose your place don’t worry, we are all human. Never introduce yourself as ‘rubbish’ – don’t put your work down.</a:t>
            </a:r>
          </a:p>
        </p:txBody>
      </p:sp>
    </p:spTree>
    <p:extLst>
      <p:ext uri="{BB962C8B-B14F-4D97-AF65-F5344CB8AC3E}">
        <p14:creationId xmlns:p14="http://schemas.microsoft.com/office/powerpoint/2010/main" val="3664114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smtClean="0"/>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smtClean="0"/>
              <a:t>Don’t fidget, twiddle, stroke your neck, bite your nails etc.</a:t>
            </a:r>
          </a:p>
          <a:p>
            <a:pPr eaLnBrk="1" hangingPunct="1"/>
            <a:r>
              <a:rPr lang="en-GB" smtClean="0"/>
              <a:t>Project your voice back – too quiet and no-one can hear you – you will bore them.</a:t>
            </a:r>
            <a:endParaRPr lang="en-US" smtClean="0"/>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17</a:t>
            </a:fld>
            <a:endParaRPr lang="en-GB" smtClean="0"/>
          </a:p>
        </p:txBody>
      </p:sp>
    </p:spTree>
    <p:extLst>
      <p:ext uri="{BB962C8B-B14F-4D97-AF65-F5344CB8AC3E}">
        <p14:creationId xmlns:p14="http://schemas.microsoft.com/office/powerpoint/2010/main" val="395923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dirty="0" smtClean="0"/>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dirty="0" smtClean="0"/>
              <a:t>Don’t fidget, twiddle, stroke your neck, bite your nails etc.</a:t>
            </a:r>
          </a:p>
          <a:p>
            <a:pPr eaLnBrk="1" hangingPunct="1"/>
            <a:r>
              <a:rPr lang="en-GB" dirty="0" smtClean="0"/>
              <a:t>Project your voice back – too quiet and no-one can hear you – you will bore them.</a:t>
            </a:r>
            <a:endParaRPr lang="en-US" dirty="0" smtClean="0"/>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18</a:t>
            </a:fld>
            <a:endParaRPr lang="en-GB" smtClean="0"/>
          </a:p>
        </p:txBody>
      </p:sp>
    </p:spTree>
    <p:extLst>
      <p:ext uri="{BB962C8B-B14F-4D97-AF65-F5344CB8AC3E}">
        <p14:creationId xmlns:p14="http://schemas.microsoft.com/office/powerpoint/2010/main" val="4163504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19</a:t>
            </a:fld>
            <a:endParaRPr lang="en-US"/>
          </a:p>
        </p:txBody>
      </p:sp>
    </p:spTree>
    <p:extLst>
      <p:ext uri="{BB962C8B-B14F-4D97-AF65-F5344CB8AC3E}">
        <p14:creationId xmlns:p14="http://schemas.microsoft.com/office/powerpoint/2010/main" val="8118666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26</a:t>
            </a:fld>
            <a:endParaRPr lang="en-US"/>
          </a:p>
        </p:txBody>
      </p:sp>
    </p:spTree>
    <p:extLst>
      <p:ext uri="{BB962C8B-B14F-4D97-AF65-F5344CB8AC3E}">
        <p14:creationId xmlns:p14="http://schemas.microsoft.com/office/powerpoint/2010/main" val="3606434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186888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2348432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1067299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4028676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3027920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1915258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4020229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2062308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425040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3651150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2796034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2EBEDE3-953C-4FE5-94EA-9DBD61014A8B}" type="slidenum">
              <a:rPr lang="en-GB" smtClean="0"/>
              <a:pPr/>
              <a:t>‹#›</a:t>
            </a:fld>
            <a:endParaRPr lang="en-GB" dirty="0"/>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12761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143102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1256386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25192137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2415642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13511257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10F61E3-CD79-44DC-A893-0146BEC5ECE3}" type="datetimeFigureOut">
              <a:rPr lang="en-US" smtClean="0"/>
              <a:pPr/>
              <a:t>5/22/2018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4067153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E10F61E3-CD79-44DC-A893-0146BEC5ECE3}" type="datetimeFigureOut">
              <a:rPr lang="en-US" smtClean="0"/>
              <a:pPr/>
              <a:t>5/22/2018</a:t>
            </a:fld>
            <a:endParaRPr lang="en-GB" dirty="0"/>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GB" dirty="0"/>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02EBEDE3-953C-4FE5-94EA-9DBD61014A8B}" type="slidenum">
              <a:rPr lang="en-GB" smtClean="0"/>
              <a:pPr/>
              <a:t>‹#›</a:t>
            </a:fld>
            <a:endParaRPr lang="en-GB" dirty="0"/>
          </a:p>
        </p:txBody>
      </p:sp>
    </p:spTree>
    <p:extLst>
      <p:ext uri="{BB962C8B-B14F-4D97-AF65-F5344CB8AC3E}">
        <p14:creationId xmlns:p14="http://schemas.microsoft.com/office/powerpoint/2010/main" val="366730628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trinitysaintdavid.ac.uk/en/archaeologyhistoryandanthropology/staff/luciattal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Effective team work</a:t>
            </a:r>
            <a:endParaRPr lang="en-GB" dirty="0"/>
          </a:p>
        </p:txBody>
      </p:sp>
      <p:sp>
        <p:nvSpPr>
          <p:cNvPr id="3" name="Subtitle 2"/>
          <p:cNvSpPr>
            <a:spLocks noGrp="1"/>
          </p:cNvSpPr>
          <p:nvPr>
            <p:ph type="subTitle" idx="1"/>
          </p:nvPr>
        </p:nvSpPr>
        <p:spPr/>
        <p:txBody>
          <a:bodyPr/>
          <a:lstStyle/>
          <a:p>
            <a:r>
              <a:rPr lang="en-GB" dirty="0" smtClean="0"/>
              <a:t>Week 5</a:t>
            </a:r>
            <a:endParaRPr lang="en-GB" dirty="0"/>
          </a:p>
        </p:txBody>
      </p:sp>
    </p:spTree>
    <p:extLst>
      <p:ext uri="{BB962C8B-B14F-4D97-AF65-F5344CB8AC3E}">
        <p14:creationId xmlns:p14="http://schemas.microsoft.com/office/powerpoint/2010/main" val="3570723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 view</a:t>
            </a:r>
            <a:endParaRPr lang="en-GB" dirty="0"/>
          </a:p>
        </p:txBody>
      </p:sp>
      <p:sp>
        <p:nvSpPr>
          <p:cNvPr id="3" name="Content Placeholder 2"/>
          <p:cNvSpPr>
            <a:spLocks noGrp="1"/>
          </p:cNvSpPr>
          <p:nvPr>
            <p:ph sz="quarter" idx="13"/>
          </p:nvPr>
        </p:nvSpPr>
        <p:spPr/>
        <p:txBody>
          <a:bodyPr/>
          <a:lstStyle/>
          <a:p>
            <a:r>
              <a:rPr lang="en-GB" dirty="0" smtClean="0"/>
              <a:t>Thomas </a:t>
            </a:r>
            <a:r>
              <a:rPr lang="en-GB" dirty="0" err="1" smtClean="0"/>
              <a:t>Kilman</a:t>
            </a:r>
            <a:r>
              <a:rPr lang="en-GB" dirty="0" smtClean="0"/>
              <a:t> – Conflict Questionnaire</a:t>
            </a:r>
          </a:p>
          <a:p>
            <a:r>
              <a:rPr lang="en-GB" dirty="0" smtClean="0"/>
              <a:t>Assessment 2</a:t>
            </a:r>
          </a:p>
          <a:p>
            <a:r>
              <a:rPr lang="en-GB" dirty="0" smtClean="0"/>
              <a:t>Presentation </a:t>
            </a:r>
            <a:endParaRPr lang="en-GB" dirty="0"/>
          </a:p>
        </p:txBody>
      </p:sp>
    </p:spTree>
    <p:extLst>
      <p:ext uri="{BB962C8B-B14F-4D97-AF65-F5344CB8AC3E}">
        <p14:creationId xmlns:p14="http://schemas.microsoft.com/office/powerpoint/2010/main" val="1404643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Thomas </a:t>
            </a:r>
            <a:r>
              <a:rPr lang="en-GB" dirty="0" err="1" smtClean="0"/>
              <a:t>Kilman</a:t>
            </a:r>
            <a:endParaRPr lang="en-GB" dirty="0"/>
          </a:p>
        </p:txBody>
      </p:sp>
      <p:pic>
        <p:nvPicPr>
          <p:cNvPr id="4" name="Content Placeholder 3"/>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1932650" y="2853887"/>
            <a:ext cx="5278699" cy="2450389"/>
          </a:xfrm>
        </p:spPr>
      </p:pic>
    </p:spTree>
    <p:extLst>
      <p:ext uri="{BB962C8B-B14F-4D97-AF65-F5344CB8AC3E}">
        <p14:creationId xmlns:p14="http://schemas.microsoft.com/office/powerpoint/2010/main" val="907212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Assignment 2- Presentation</a:t>
            </a:r>
            <a:endParaRPr lang="en-GB" dirty="0"/>
          </a:p>
        </p:txBody>
      </p:sp>
      <p:sp>
        <p:nvSpPr>
          <p:cNvPr id="5" name="Content Placeholder 4"/>
          <p:cNvSpPr>
            <a:spLocks noGrp="1"/>
          </p:cNvSpPr>
          <p:nvPr>
            <p:ph idx="1"/>
          </p:nvPr>
        </p:nvSpPr>
        <p:spPr/>
        <p:txBody>
          <a:bodyPr/>
          <a:lstStyle/>
          <a:p>
            <a:r>
              <a:rPr lang="en-GB" dirty="0" smtClean="0"/>
              <a:t>In groups of 3-5 you are to deliver  a presentation on ‘</a:t>
            </a:r>
            <a:r>
              <a:rPr lang="en-GB" dirty="0" smtClean="0">
                <a:solidFill>
                  <a:srgbClr val="FF0000"/>
                </a:solidFill>
              </a:rPr>
              <a:t>How to create and maintain an effective team’. </a:t>
            </a:r>
            <a:r>
              <a:rPr lang="en-GB" dirty="0" smtClean="0"/>
              <a:t>The date you have been assigned for the presentation is </a:t>
            </a:r>
            <a:r>
              <a:rPr lang="en-GB" dirty="0" smtClean="0">
                <a:solidFill>
                  <a:srgbClr val="FF0000"/>
                </a:solidFill>
              </a:rPr>
              <a:t>5</a:t>
            </a:r>
            <a:r>
              <a:rPr lang="en-GB" baseline="30000" dirty="0" smtClean="0">
                <a:solidFill>
                  <a:srgbClr val="FF0000"/>
                </a:solidFill>
              </a:rPr>
              <a:t>th</a:t>
            </a:r>
            <a:r>
              <a:rPr lang="en-GB" dirty="0" smtClean="0">
                <a:solidFill>
                  <a:srgbClr val="FF0000"/>
                </a:solidFill>
              </a:rPr>
              <a:t> June 2018</a:t>
            </a:r>
            <a:r>
              <a:rPr lang="en-GB" dirty="0" smtClean="0"/>
              <a:t>.</a:t>
            </a:r>
          </a:p>
          <a:p>
            <a:r>
              <a:rPr lang="en-GB" dirty="0" smtClean="0"/>
              <a:t>The presentation will cover the module Learning Outcome – Prepare and deliver a short presentation within a team working context.</a:t>
            </a:r>
          </a:p>
          <a:p>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Assessment (see Assignment Specification for full details)</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The presentation will be assessed on the  following outcomes:</a:t>
            </a:r>
          </a:p>
          <a:p>
            <a:r>
              <a:rPr lang="en-GB" dirty="0" smtClean="0"/>
              <a:t>Use a range of </a:t>
            </a:r>
            <a:r>
              <a:rPr lang="en-GB" dirty="0" smtClean="0">
                <a:solidFill>
                  <a:srgbClr val="FF0000"/>
                </a:solidFill>
              </a:rPr>
              <a:t>literature sources </a:t>
            </a:r>
            <a:r>
              <a:rPr lang="en-GB" dirty="0" smtClean="0"/>
              <a:t>to support your work.</a:t>
            </a:r>
          </a:p>
          <a:p>
            <a:r>
              <a:rPr lang="en-GB" dirty="0" smtClean="0"/>
              <a:t>Ensure </a:t>
            </a:r>
            <a:r>
              <a:rPr lang="en-GB" dirty="0" smtClean="0">
                <a:solidFill>
                  <a:srgbClr val="FF0000"/>
                </a:solidFill>
              </a:rPr>
              <a:t>sources are reliable</a:t>
            </a:r>
            <a:r>
              <a:rPr lang="en-GB" dirty="0" smtClean="0"/>
              <a:t>, valid, credible and current.</a:t>
            </a:r>
          </a:p>
          <a:p>
            <a:r>
              <a:rPr lang="en-GB" dirty="0" smtClean="0"/>
              <a:t>Apply relevant </a:t>
            </a:r>
            <a:r>
              <a:rPr lang="en-GB" dirty="0" smtClean="0">
                <a:solidFill>
                  <a:srgbClr val="FF0000"/>
                </a:solidFill>
              </a:rPr>
              <a:t>theories</a:t>
            </a:r>
            <a:r>
              <a:rPr lang="en-GB" dirty="0" smtClean="0"/>
              <a:t>.</a:t>
            </a:r>
          </a:p>
          <a:p>
            <a:r>
              <a:rPr lang="en-GB" dirty="0" smtClean="0"/>
              <a:t>Employ Harvard referencing</a:t>
            </a:r>
            <a:r>
              <a:rPr lang="en-GB" dirty="0"/>
              <a:t>. </a:t>
            </a:r>
            <a:endParaRPr lang="en-GB" dirty="0" smtClean="0"/>
          </a:p>
          <a:p>
            <a:r>
              <a:rPr lang="en-GB" dirty="0" smtClean="0"/>
              <a:t>Produce </a:t>
            </a:r>
            <a:r>
              <a:rPr lang="en-GB" dirty="0"/>
              <a:t>a presentation in a suitable format.</a:t>
            </a:r>
          </a:p>
          <a:p>
            <a:r>
              <a:rPr lang="en-GB" dirty="0"/>
              <a:t>Use a range of </a:t>
            </a:r>
            <a:r>
              <a:rPr lang="en-GB" dirty="0">
                <a:solidFill>
                  <a:srgbClr val="FF0000"/>
                </a:solidFill>
              </a:rPr>
              <a:t>IT packages- </a:t>
            </a:r>
            <a:r>
              <a:rPr lang="en-GB" dirty="0"/>
              <a:t>Word processing, power point.</a:t>
            </a:r>
          </a:p>
          <a:p>
            <a:endParaRPr lang="en-GB" dirty="0" smtClean="0"/>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Guidance</a:t>
            </a:r>
            <a:endParaRPr lang="en-GB" dirty="0"/>
          </a:p>
        </p:txBody>
      </p:sp>
      <p:sp>
        <p:nvSpPr>
          <p:cNvPr id="3" name="Content Placeholder 2"/>
          <p:cNvSpPr>
            <a:spLocks noGrp="1"/>
          </p:cNvSpPr>
          <p:nvPr>
            <p:ph idx="1"/>
          </p:nvPr>
        </p:nvSpPr>
        <p:spPr/>
        <p:txBody>
          <a:bodyPr/>
          <a:lstStyle/>
          <a:p>
            <a:r>
              <a:rPr lang="en-GB" dirty="0" smtClean="0"/>
              <a:t>The presentation must be delivered using power point slides however, to enhance your presentation </a:t>
            </a:r>
            <a:r>
              <a:rPr lang="en-GB" dirty="0" smtClean="0">
                <a:solidFill>
                  <a:srgbClr val="FF0000"/>
                </a:solidFill>
              </a:rPr>
              <a:t>other media </a:t>
            </a:r>
            <a:r>
              <a:rPr lang="en-GB" dirty="0" smtClean="0"/>
              <a:t>may be also used.</a:t>
            </a:r>
          </a:p>
          <a:p>
            <a:r>
              <a:rPr lang="en-GB" dirty="0" smtClean="0"/>
              <a:t>All members of the </a:t>
            </a:r>
            <a:r>
              <a:rPr lang="en-GB" dirty="0" smtClean="0">
                <a:solidFill>
                  <a:srgbClr val="FF0000"/>
                </a:solidFill>
              </a:rPr>
              <a:t>team</a:t>
            </a:r>
            <a:r>
              <a:rPr lang="en-GB" dirty="0" smtClean="0"/>
              <a:t> must prepare and deliver a part of the presentation.</a:t>
            </a:r>
          </a:p>
          <a:p>
            <a:r>
              <a:rPr lang="en-GB" dirty="0" smtClean="0"/>
              <a:t>The presentation must be no longer than </a:t>
            </a:r>
            <a:r>
              <a:rPr lang="en-GB" dirty="0" smtClean="0">
                <a:solidFill>
                  <a:srgbClr val="FF0000"/>
                </a:solidFill>
              </a:rPr>
              <a:t>15 minutes</a:t>
            </a:r>
            <a:r>
              <a:rPr lang="en-GB" dirty="0" smtClean="0"/>
              <a:t>. Marks will be deducted if the presentation is too long or too short.</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Tips</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smtClean="0"/>
              <a:t>The team need to think about</a:t>
            </a:r>
          </a:p>
          <a:p>
            <a:r>
              <a:rPr lang="en-GB" dirty="0" smtClean="0"/>
              <a:t>the </a:t>
            </a:r>
            <a:r>
              <a:rPr lang="en-GB" dirty="0" smtClean="0">
                <a:solidFill>
                  <a:srgbClr val="FF0000"/>
                </a:solidFill>
              </a:rPr>
              <a:t>resources</a:t>
            </a:r>
            <a:r>
              <a:rPr lang="en-GB" dirty="0" smtClean="0"/>
              <a:t> they will require </a:t>
            </a:r>
          </a:p>
          <a:p>
            <a:r>
              <a:rPr lang="en-GB" dirty="0" smtClean="0"/>
              <a:t>the </a:t>
            </a:r>
            <a:r>
              <a:rPr lang="en-GB" dirty="0" smtClean="0">
                <a:solidFill>
                  <a:srgbClr val="FF0000"/>
                </a:solidFill>
              </a:rPr>
              <a:t>timings</a:t>
            </a:r>
            <a:r>
              <a:rPr lang="en-GB" dirty="0" smtClean="0"/>
              <a:t> of individual delivery within the presentation</a:t>
            </a:r>
          </a:p>
          <a:p>
            <a:r>
              <a:rPr lang="en-GB" dirty="0" smtClean="0"/>
              <a:t>the physical environment, check they are </a:t>
            </a:r>
            <a:r>
              <a:rPr lang="en-GB" dirty="0" smtClean="0">
                <a:solidFill>
                  <a:srgbClr val="FF0000"/>
                </a:solidFill>
              </a:rPr>
              <a:t>competent in using the IT </a:t>
            </a:r>
            <a:r>
              <a:rPr lang="en-GB" dirty="0" smtClean="0"/>
              <a:t>resources</a:t>
            </a:r>
          </a:p>
          <a:p>
            <a:r>
              <a:rPr lang="en-GB" dirty="0" smtClean="0"/>
              <a:t>ensure they have </a:t>
            </a:r>
            <a:r>
              <a:rPr lang="en-GB" dirty="0" smtClean="0">
                <a:solidFill>
                  <a:srgbClr val="FF0000"/>
                </a:solidFill>
              </a:rPr>
              <a:t>practised</a:t>
            </a:r>
            <a:r>
              <a:rPr lang="en-GB" dirty="0" smtClean="0"/>
              <a:t> their presentation enough to ensure confidence of ALL team members in the content of the  presentation  </a:t>
            </a:r>
          </a:p>
          <a:p>
            <a:r>
              <a:rPr lang="en-GB" dirty="0" smtClean="0"/>
              <a:t>their ability to deliver </a:t>
            </a:r>
            <a:r>
              <a:rPr lang="en-GB" dirty="0" smtClean="0">
                <a:solidFill>
                  <a:srgbClr val="FF0000"/>
                </a:solidFill>
              </a:rPr>
              <a:t>without</a:t>
            </a:r>
            <a:r>
              <a:rPr lang="en-GB" dirty="0" smtClean="0"/>
              <a:t> relying on notes</a:t>
            </a:r>
          </a:p>
          <a:p>
            <a:r>
              <a:rPr lang="en-GB" dirty="0" smtClean="0"/>
              <a:t>Preparation for </a:t>
            </a:r>
            <a:r>
              <a:rPr lang="en-GB" dirty="0" smtClean="0">
                <a:solidFill>
                  <a:srgbClr val="FF0000"/>
                </a:solidFill>
              </a:rPr>
              <a:t>questions</a:t>
            </a:r>
            <a:r>
              <a:rPr lang="en-GB" dirty="0" smtClean="0"/>
              <a:t> from the audience</a:t>
            </a:r>
          </a:p>
          <a:p>
            <a:endParaRPr lang="en-GB" dirty="0" smtClean="0"/>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Question</a:t>
            </a:r>
            <a:endParaRPr lang="en-GB" dirty="0"/>
          </a:p>
        </p:txBody>
      </p:sp>
      <p:sp>
        <p:nvSpPr>
          <p:cNvPr id="3" name="Content Placeholder 2"/>
          <p:cNvSpPr>
            <a:spLocks noGrp="1"/>
          </p:cNvSpPr>
          <p:nvPr>
            <p:ph idx="1"/>
          </p:nvPr>
        </p:nvSpPr>
        <p:spPr/>
        <p:txBody>
          <a:bodyPr/>
          <a:lstStyle/>
          <a:p>
            <a:r>
              <a:rPr lang="en-GB" dirty="0" smtClean="0"/>
              <a:t>Prepare and deliver a presentation that demonstrates your </a:t>
            </a:r>
            <a:r>
              <a:rPr lang="en-GB" dirty="0" smtClean="0">
                <a:solidFill>
                  <a:srgbClr val="FF0000"/>
                </a:solidFill>
              </a:rPr>
              <a:t>knowledge</a:t>
            </a:r>
            <a:r>
              <a:rPr lang="en-GB" dirty="0" smtClean="0"/>
              <a:t> and </a:t>
            </a:r>
            <a:r>
              <a:rPr lang="en-GB" dirty="0" smtClean="0">
                <a:solidFill>
                  <a:srgbClr val="FF0000"/>
                </a:solidFill>
              </a:rPr>
              <a:t>understanding</a:t>
            </a:r>
            <a:r>
              <a:rPr lang="en-GB" dirty="0" smtClean="0"/>
              <a:t> of </a:t>
            </a:r>
            <a:r>
              <a:rPr lang="en-GB" dirty="0" smtClean="0">
                <a:solidFill>
                  <a:srgbClr val="FF0000"/>
                </a:solidFill>
              </a:rPr>
              <a:t>how to create and maintain an effective team.</a:t>
            </a:r>
          </a:p>
          <a:p>
            <a:r>
              <a:rPr lang="en-GB" dirty="0" smtClean="0"/>
              <a:t>Remember you are required to support your presentation with </a:t>
            </a:r>
            <a:r>
              <a:rPr lang="en-GB" dirty="0" smtClean="0">
                <a:solidFill>
                  <a:srgbClr val="FF0000"/>
                </a:solidFill>
              </a:rPr>
              <a:t>theories</a:t>
            </a:r>
            <a:r>
              <a:rPr lang="en-GB" dirty="0" smtClean="0"/>
              <a:t> and </a:t>
            </a:r>
            <a:r>
              <a:rPr lang="en-GB" dirty="0" smtClean="0">
                <a:solidFill>
                  <a:srgbClr val="FF0000"/>
                </a:solidFill>
              </a:rPr>
              <a:t>organisational examples</a:t>
            </a:r>
            <a:r>
              <a:rPr lang="en-GB" dirty="0" smtClean="0"/>
              <a:t>.</a:t>
            </a:r>
          </a:p>
          <a:p>
            <a:endParaRPr lang="en-GB" dirty="0" smtClean="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of Presentation Content</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The following are some prompts to help you with the content of the presentation:</a:t>
            </a:r>
          </a:p>
          <a:p>
            <a:r>
              <a:rPr lang="en-GB" dirty="0" smtClean="0"/>
              <a:t>Think about providing a </a:t>
            </a:r>
            <a:r>
              <a:rPr lang="en-GB" dirty="0" smtClean="0">
                <a:solidFill>
                  <a:srgbClr val="FF0000"/>
                </a:solidFill>
              </a:rPr>
              <a:t>definition of a team/group (and the differences</a:t>
            </a:r>
            <a:r>
              <a:rPr lang="en-GB" dirty="0" smtClean="0"/>
              <a:t>)</a:t>
            </a:r>
          </a:p>
          <a:p>
            <a:r>
              <a:rPr lang="en-GB" dirty="0" smtClean="0">
                <a:solidFill>
                  <a:srgbClr val="FF0000"/>
                </a:solidFill>
              </a:rPr>
              <a:t>Characteristics of effective teams </a:t>
            </a:r>
            <a:r>
              <a:rPr lang="en-GB" dirty="0" smtClean="0"/>
              <a:t>– trust . . </a:t>
            </a:r>
          </a:p>
          <a:p>
            <a:r>
              <a:rPr lang="en-GB" dirty="0" smtClean="0">
                <a:solidFill>
                  <a:srgbClr val="FF0000"/>
                </a:solidFill>
              </a:rPr>
              <a:t>Managing teams </a:t>
            </a:r>
            <a:r>
              <a:rPr lang="en-GB" dirty="0" smtClean="0"/>
              <a:t>through </a:t>
            </a:r>
            <a:r>
              <a:rPr lang="en-GB" dirty="0" smtClean="0">
                <a:solidFill>
                  <a:srgbClr val="FF0000"/>
                </a:solidFill>
              </a:rPr>
              <a:t>Tuckman’s stages </a:t>
            </a:r>
            <a:r>
              <a:rPr lang="en-GB" dirty="0" smtClean="0"/>
              <a:t>of development</a:t>
            </a:r>
          </a:p>
          <a:p>
            <a:r>
              <a:rPr lang="en-GB" dirty="0" smtClean="0"/>
              <a:t>Using </a:t>
            </a:r>
            <a:r>
              <a:rPr lang="en-GB" dirty="0" smtClean="0">
                <a:solidFill>
                  <a:srgbClr val="FF0000"/>
                </a:solidFill>
              </a:rPr>
              <a:t>Belbin’s tools to understand roles</a:t>
            </a:r>
            <a:r>
              <a:rPr lang="en-GB" dirty="0" smtClean="0"/>
              <a:t>, strengths</a:t>
            </a:r>
          </a:p>
          <a:p>
            <a:r>
              <a:rPr lang="en-GB" dirty="0" smtClean="0"/>
              <a:t>The importance of </a:t>
            </a:r>
            <a:r>
              <a:rPr lang="en-GB" dirty="0" smtClean="0">
                <a:solidFill>
                  <a:srgbClr val="FF0000"/>
                </a:solidFill>
              </a:rPr>
              <a:t>positive group dynamics</a:t>
            </a:r>
          </a:p>
          <a:p>
            <a:r>
              <a:rPr lang="en-GB" dirty="0" smtClean="0"/>
              <a:t>Effective </a:t>
            </a:r>
            <a:r>
              <a:rPr lang="en-GB" dirty="0" smtClean="0">
                <a:solidFill>
                  <a:srgbClr val="FF0000"/>
                </a:solidFill>
              </a:rPr>
              <a:t>conflict </a:t>
            </a:r>
            <a:r>
              <a:rPr lang="en-GB" dirty="0" smtClean="0"/>
              <a:t>handling</a:t>
            </a:r>
          </a:p>
          <a:p>
            <a:endParaRPr lang="en-GB" dirty="0" smtClean="0"/>
          </a:p>
          <a:p>
            <a:pPr marL="0" indent="0">
              <a:buNone/>
            </a:pPr>
            <a:r>
              <a:rPr lang="en-GB" dirty="0" smtClean="0"/>
              <a:t>Also support this discussion with </a:t>
            </a:r>
            <a:r>
              <a:rPr lang="en-GB" dirty="0" smtClean="0">
                <a:solidFill>
                  <a:srgbClr val="FF0000"/>
                </a:solidFill>
              </a:rPr>
              <a:t>organisational examples </a:t>
            </a:r>
            <a:r>
              <a:rPr lang="en-GB" dirty="0" smtClean="0"/>
              <a:t>- Remember some of the video clips you have viewed in class.</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It is important to be well </a:t>
            </a:r>
            <a:r>
              <a:rPr lang="en-GB" dirty="0" smtClean="0">
                <a:solidFill>
                  <a:srgbClr val="FF0000"/>
                </a:solidFill>
              </a:rPr>
              <a:t>rehearsed</a:t>
            </a:r>
            <a:r>
              <a:rPr lang="en-GB" dirty="0" smtClean="0"/>
              <a:t> and effective through presentation style and interesting power point slides etc.</a:t>
            </a:r>
          </a:p>
          <a:p>
            <a:r>
              <a:rPr lang="en-GB" dirty="0" smtClean="0"/>
              <a:t>Make sure your presentation is ‘</a:t>
            </a:r>
            <a:r>
              <a:rPr lang="en-GB" dirty="0" smtClean="0">
                <a:solidFill>
                  <a:srgbClr val="FF0000"/>
                </a:solidFill>
              </a:rPr>
              <a:t>On Time</a:t>
            </a:r>
            <a:r>
              <a:rPr lang="en-GB" dirty="0" smtClean="0"/>
              <a:t>’.</a:t>
            </a:r>
          </a:p>
          <a:p>
            <a:r>
              <a:rPr lang="en-GB" dirty="0" smtClean="0"/>
              <a:t>Ensure your presentation contains evidence of </a:t>
            </a:r>
            <a:r>
              <a:rPr lang="en-GB" dirty="0" smtClean="0">
                <a:solidFill>
                  <a:srgbClr val="FF0000"/>
                </a:solidFill>
              </a:rPr>
              <a:t>academic research </a:t>
            </a:r>
            <a:r>
              <a:rPr lang="en-GB" dirty="0" smtClean="0"/>
              <a:t>through </a:t>
            </a:r>
            <a:r>
              <a:rPr lang="en-GB" dirty="0" smtClean="0">
                <a:solidFill>
                  <a:srgbClr val="FF0000"/>
                </a:solidFill>
              </a:rPr>
              <a:t>definitions/quotes</a:t>
            </a:r>
            <a:r>
              <a:rPr lang="en-GB" dirty="0" smtClean="0"/>
              <a:t>. Remember to </a:t>
            </a:r>
            <a:r>
              <a:rPr lang="en-GB" dirty="0" smtClean="0">
                <a:solidFill>
                  <a:srgbClr val="FF0000"/>
                </a:solidFill>
              </a:rPr>
              <a:t>reference these correctly</a:t>
            </a:r>
            <a:r>
              <a:rPr lang="en-GB" dirty="0" smtClean="0"/>
              <a:t>.</a:t>
            </a:r>
          </a:p>
          <a:p>
            <a:r>
              <a:rPr lang="en-GB" dirty="0" smtClean="0"/>
              <a:t>Review your notes from the Academic and Employability Skills module on ‘</a:t>
            </a:r>
            <a:r>
              <a:rPr lang="en-GB" dirty="0" smtClean="0">
                <a:solidFill>
                  <a:srgbClr val="FF0000"/>
                </a:solidFill>
              </a:rPr>
              <a:t>Presentations</a:t>
            </a:r>
            <a:r>
              <a:rPr lang="en-GB" dirty="0" smtClean="0"/>
              <a:t>’</a:t>
            </a:r>
          </a:p>
          <a:p>
            <a:r>
              <a:rPr lang="en-GB" dirty="0" smtClean="0"/>
              <a:t>Be prepared for </a:t>
            </a:r>
            <a:r>
              <a:rPr lang="en-GB" dirty="0" smtClean="0">
                <a:solidFill>
                  <a:srgbClr val="FF0000"/>
                </a:solidFill>
              </a:rPr>
              <a:t>questions</a:t>
            </a:r>
            <a:r>
              <a:rPr lang="en-GB" dirty="0" smtClean="0"/>
              <a:t> from the audience  you are delivering to.</a:t>
            </a:r>
          </a:p>
          <a:p>
            <a:r>
              <a:rPr lang="en-GB" dirty="0" smtClean="0"/>
              <a:t>Remember before your presentation - Practice, Practice, Practice.</a:t>
            </a:r>
          </a:p>
          <a:p>
            <a:r>
              <a:rPr lang="en-GB" dirty="0" smtClean="0"/>
              <a:t>Hand in on the day – Contribution audit, presentation plan, slides, speaker notes for each person. </a:t>
            </a:r>
          </a:p>
          <a:p>
            <a:r>
              <a:rPr lang="en-GB" dirty="0" smtClean="0"/>
              <a:t>Submit slides to </a:t>
            </a:r>
            <a:r>
              <a:rPr lang="en-GB" dirty="0" err="1" smtClean="0">
                <a:solidFill>
                  <a:srgbClr val="FF0000"/>
                </a:solidFill>
              </a:rPr>
              <a:t>Turnitin</a:t>
            </a:r>
            <a:r>
              <a:rPr lang="en-GB" dirty="0" smtClean="0">
                <a:solidFill>
                  <a:srgbClr val="FF0000"/>
                </a:solidFill>
              </a:rPr>
              <a:t> by 23:59 on 4</a:t>
            </a:r>
            <a:r>
              <a:rPr lang="en-GB" baseline="30000" dirty="0" smtClean="0">
                <a:solidFill>
                  <a:srgbClr val="FF0000"/>
                </a:solidFill>
              </a:rPr>
              <a:t>th</a:t>
            </a:r>
            <a:r>
              <a:rPr lang="en-GB" dirty="0" smtClean="0">
                <a:solidFill>
                  <a:srgbClr val="FF0000"/>
                </a:solidFill>
              </a:rPr>
              <a:t> June 2018. </a:t>
            </a:r>
          </a:p>
          <a:p>
            <a:r>
              <a:rPr lang="en-GB" dirty="0" smtClean="0"/>
              <a:t>Good luck- And remember it is a skills development opportunity and not a life or death situation so ENJOY and LEARN FROM THE EXPERIENCE. </a:t>
            </a:r>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323528" y="1916832"/>
            <a:ext cx="8252654" cy="1055077"/>
          </a:xfrm>
        </p:spPr>
        <p:txBody>
          <a:bodyPr/>
          <a:lstStyle/>
          <a:p>
            <a:pPr eaLnBrk="1" fontAlgn="auto" hangingPunct="1">
              <a:spcAft>
                <a:spcPts val="0"/>
              </a:spcAft>
              <a:defRPr/>
            </a:pPr>
            <a:r>
              <a:rPr lang="en-GB" sz="3600" cap="none" dirty="0" smtClean="0">
                <a:solidFill>
                  <a:schemeClr val="tx2"/>
                </a:solidFill>
              </a:rPr>
              <a:t>Creating Good Presentations</a:t>
            </a:r>
            <a:endParaRPr lang="en-GB" sz="3600" cap="none" dirty="0">
              <a:solidFill>
                <a:schemeClr val="tx2"/>
              </a:solidFill>
            </a:endParaRPr>
          </a:p>
        </p:txBody>
      </p:sp>
    </p:spTree>
    <p:extLst>
      <p:ext uri="{BB962C8B-B14F-4D97-AF65-F5344CB8AC3E}">
        <p14:creationId xmlns:p14="http://schemas.microsoft.com/office/powerpoint/2010/main" val="19607259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274638"/>
            <a:ext cx="7924800" cy="877154"/>
          </a:xfrm>
        </p:spPr>
        <p:txBody>
          <a:bodyPr/>
          <a:lstStyle/>
          <a:p>
            <a:pPr algn="ctr" eaLnBrk="1" fontAlgn="auto" hangingPunct="1">
              <a:spcAft>
                <a:spcPts val="0"/>
              </a:spcAft>
              <a:defRPr/>
            </a:pPr>
            <a:r>
              <a:rPr lang="en-GB" sz="3600" cap="none" dirty="0">
                <a:solidFill>
                  <a:schemeClr val="tx2">
                    <a:satMod val="200000"/>
                  </a:schemeClr>
                </a:solidFill>
              </a:rPr>
              <a:t>The aim of your presentation</a:t>
            </a:r>
          </a:p>
        </p:txBody>
      </p:sp>
      <p:sp>
        <p:nvSpPr>
          <p:cNvPr id="11267" name="Rectangle 3"/>
          <p:cNvSpPr>
            <a:spLocks noGrp="1" noChangeArrowheads="1"/>
          </p:cNvSpPr>
          <p:nvPr>
            <p:ph sz="quarter" idx="13"/>
          </p:nvPr>
        </p:nvSpPr>
        <p:spPr/>
        <p:txBody>
          <a:bodyPr>
            <a:normAutofit fontScale="85000" lnSpcReduction="20000"/>
          </a:bodyPr>
          <a:lstStyle/>
          <a:p>
            <a:pPr eaLnBrk="1" hangingPunct="1">
              <a:lnSpc>
                <a:spcPct val="200000"/>
              </a:lnSpc>
            </a:pPr>
            <a:r>
              <a:rPr lang="en-GB" sz="3200" dirty="0" smtClean="0"/>
              <a:t>To send a clear, persuasive message confidently</a:t>
            </a:r>
          </a:p>
          <a:p>
            <a:pPr eaLnBrk="1" hangingPunct="1">
              <a:lnSpc>
                <a:spcPct val="200000"/>
              </a:lnSpc>
            </a:pPr>
            <a:r>
              <a:rPr lang="en-GB" sz="3200" dirty="0" smtClean="0"/>
              <a:t>To engage your audience</a:t>
            </a:r>
          </a:p>
          <a:p>
            <a:pPr eaLnBrk="1" hangingPunct="1">
              <a:lnSpc>
                <a:spcPct val="200000"/>
              </a:lnSpc>
            </a:pPr>
            <a:r>
              <a:rPr lang="en-GB" sz="3200" dirty="0" smtClean="0"/>
              <a:t>To present info accurately and memorably </a:t>
            </a:r>
          </a:p>
        </p:txBody>
      </p:sp>
    </p:spTree>
    <p:extLst>
      <p:ext uri="{BB962C8B-B14F-4D97-AF65-F5344CB8AC3E}">
        <p14:creationId xmlns:p14="http://schemas.microsoft.com/office/powerpoint/2010/main" val="37611697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09600" y="274638"/>
            <a:ext cx="7924800" cy="859570"/>
          </a:xfrm>
        </p:spPr>
        <p:txBody>
          <a:bodyPr/>
          <a:lstStyle/>
          <a:p>
            <a:pPr algn="ctr" eaLnBrk="1" fontAlgn="auto" hangingPunct="1">
              <a:spcAft>
                <a:spcPts val="0"/>
              </a:spcAft>
              <a:defRPr/>
            </a:pPr>
            <a:r>
              <a:rPr lang="en-GB" sz="3600" cap="none" dirty="0">
                <a:solidFill>
                  <a:schemeClr val="tx2">
                    <a:satMod val="200000"/>
                  </a:schemeClr>
                </a:solidFill>
                <a:latin typeface="+mn-lt"/>
              </a:rPr>
              <a:t>The ABC of </a:t>
            </a:r>
            <a:r>
              <a:rPr lang="en-GB" sz="3600" cap="none" dirty="0" smtClean="0">
                <a:solidFill>
                  <a:schemeClr val="tx2">
                    <a:satMod val="200000"/>
                  </a:schemeClr>
                </a:solidFill>
                <a:latin typeface="+mn-lt"/>
              </a:rPr>
              <a:t>Presenting</a:t>
            </a:r>
            <a:endParaRPr lang="en-GB" sz="3600" cap="none" dirty="0">
              <a:solidFill>
                <a:schemeClr val="tx2">
                  <a:satMod val="200000"/>
                </a:schemeClr>
              </a:solidFill>
              <a:latin typeface="+mn-lt"/>
            </a:endParaRPr>
          </a:p>
        </p:txBody>
      </p:sp>
      <p:sp>
        <p:nvSpPr>
          <p:cNvPr id="12291" name="Rectangle 3"/>
          <p:cNvSpPr>
            <a:spLocks noGrp="1" noChangeArrowheads="1"/>
          </p:cNvSpPr>
          <p:nvPr>
            <p:ph sz="quarter" idx="13"/>
          </p:nvPr>
        </p:nvSpPr>
        <p:spPr>
          <a:xfrm>
            <a:off x="857250" y="1318846"/>
            <a:ext cx="7772400" cy="4753342"/>
          </a:xfrm>
        </p:spPr>
        <p:txBody>
          <a:bodyPr>
            <a:noAutofit/>
          </a:bodyPr>
          <a:lstStyle/>
          <a:p>
            <a:pPr eaLnBrk="1" hangingPunct="1">
              <a:lnSpc>
                <a:spcPct val="150000"/>
              </a:lnSpc>
            </a:pPr>
            <a:r>
              <a:rPr lang="en-GB" sz="2400" dirty="0" smtClean="0">
                <a:solidFill>
                  <a:schemeClr val="tx2"/>
                </a:solidFill>
              </a:rPr>
              <a:t>A</a:t>
            </a:r>
            <a:r>
              <a:rPr lang="en-GB" sz="2400" dirty="0" smtClean="0"/>
              <a:t>ccuracy</a:t>
            </a:r>
          </a:p>
          <a:p>
            <a:pPr lvl="1" eaLnBrk="1" hangingPunct="1">
              <a:lnSpc>
                <a:spcPct val="150000"/>
              </a:lnSpc>
            </a:pPr>
            <a:r>
              <a:rPr lang="en-GB" sz="2400" dirty="0" smtClean="0"/>
              <a:t>Spelling, content etc</a:t>
            </a:r>
          </a:p>
          <a:p>
            <a:pPr eaLnBrk="1" hangingPunct="1">
              <a:lnSpc>
                <a:spcPct val="150000"/>
              </a:lnSpc>
            </a:pPr>
            <a:r>
              <a:rPr lang="en-GB" sz="2400" dirty="0" smtClean="0">
                <a:solidFill>
                  <a:schemeClr val="tx2"/>
                </a:solidFill>
              </a:rPr>
              <a:t>B</a:t>
            </a:r>
            <a:r>
              <a:rPr lang="en-GB" sz="2400" dirty="0" smtClean="0"/>
              <a:t>revity</a:t>
            </a:r>
          </a:p>
          <a:p>
            <a:pPr lvl="1" eaLnBrk="1" hangingPunct="1">
              <a:lnSpc>
                <a:spcPct val="150000"/>
              </a:lnSpc>
            </a:pPr>
            <a:r>
              <a:rPr lang="en-GB" sz="2400" dirty="0" smtClean="0"/>
              <a:t>Points should be what the audience </a:t>
            </a:r>
            <a:r>
              <a:rPr lang="en-GB" sz="2400" b="1" i="1" dirty="0" smtClean="0"/>
              <a:t>must know</a:t>
            </a:r>
          </a:p>
          <a:p>
            <a:pPr eaLnBrk="1" hangingPunct="1">
              <a:lnSpc>
                <a:spcPct val="150000"/>
              </a:lnSpc>
            </a:pPr>
            <a:r>
              <a:rPr lang="en-GB" sz="2400" dirty="0" smtClean="0">
                <a:solidFill>
                  <a:schemeClr val="tx2"/>
                </a:solidFill>
              </a:rPr>
              <a:t>C</a:t>
            </a:r>
            <a:r>
              <a:rPr lang="en-GB" sz="2400" dirty="0" smtClean="0"/>
              <a:t>larity</a:t>
            </a:r>
          </a:p>
          <a:p>
            <a:pPr lvl="1" eaLnBrk="1" hangingPunct="1">
              <a:lnSpc>
                <a:spcPct val="150000"/>
              </a:lnSpc>
            </a:pPr>
            <a:r>
              <a:rPr lang="en-GB" sz="2400" dirty="0" smtClean="0"/>
              <a:t>Neat, simple, uncluttered </a:t>
            </a:r>
          </a:p>
        </p:txBody>
      </p:sp>
    </p:spTree>
    <p:extLst>
      <p:ext uri="{BB962C8B-B14F-4D97-AF65-F5344CB8AC3E}">
        <p14:creationId xmlns:p14="http://schemas.microsoft.com/office/powerpoint/2010/main" val="21619935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274639"/>
            <a:ext cx="7924800" cy="806816"/>
          </a:xfrm>
        </p:spPr>
        <p:txBody>
          <a:bodyPr/>
          <a:lstStyle/>
          <a:p>
            <a:pPr algn="ctr" eaLnBrk="1" fontAlgn="auto" hangingPunct="1">
              <a:spcAft>
                <a:spcPts val="0"/>
              </a:spcAft>
              <a:defRPr/>
            </a:pPr>
            <a:r>
              <a:rPr lang="en-GB" sz="3600" cap="none" dirty="0" smtClean="0">
                <a:solidFill>
                  <a:schemeClr val="tx2">
                    <a:satMod val="200000"/>
                  </a:schemeClr>
                </a:solidFill>
              </a:rPr>
              <a:t>Creating </a:t>
            </a:r>
            <a:r>
              <a:rPr lang="en-GB" sz="3600" cap="none" dirty="0">
                <a:solidFill>
                  <a:schemeClr val="tx2">
                    <a:satMod val="200000"/>
                  </a:schemeClr>
                </a:solidFill>
              </a:rPr>
              <a:t>your PowerPoint </a:t>
            </a:r>
          </a:p>
        </p:txBody>
      </p:sp>
      <p:sp>
        <p:nvSpPr>
          <p:cNvPr id="14339" name="Rectangle 3"/>
          <p:cNvSpPr>
            <a:spLocks noGrp="1" noChangeArrowheads="1"/>
          </p:cNvSpPr>
          <p:nvPr>
            <p:ph sz="quarter" idx="13"/>
          </p:nvPr>
        </p:nvSpPr>
        <p:spPr>
          <a:xfrm>
            <a:off x="609600" y="1186962"/>
            <a:ext cx="7924800" cy="4589584"/>
          </a:xfrm>
        </p:spPr>
        <p:txBody>
          <a:bodyPr>
            <a:noAutofit/>
          </a:bodyPr>
          <a:lstStyle/>
          <a:p>
            <a:pPr eaLnBrk="1" hangingPunct="1">
              <a:lnSpc>
                <a:spcPct val="150000"/>
              </a:lnSpc>
            </a:pPr>
            <a:r>
              <a:rPr lang="en-GB" sz="2000" dirty="0" smtClean="0"/>
              <a:t>Remember visibility </a:t>
            </a:r>
          </a:p>
          <a:p>
            <a:pPr eaLnBrk="1" hangingPunct="1">
              <a:lnSpc>
                <a:spcPct val="150000"/>
              </a:lnSpc>
            </a:pPr>
            <a:r>
              <a:rPr lang="en-GB" sz="2000" dirty="0" smtClean="0"/>
              <a:t>Make it interesting</a:t>
            </a:r>
          </a:p>
          <a:p>
            <a:pPr eaLnBrk="1" hangingPunct="1">
              <a:lnSpc>
                <a:spcPct val="150000"/>
              </a:lnSpc>
            </a:pPr>
            <a:r>
              <a:rPr lang="en-GB" sz="2000" dirty="0" smtClean="0"/>
              <a:t>Plan the sequence</a:t>
            </a:r>
          </a:p>
          <a:p>
            <a:pPr lvl="1" eaLnBrk="1" hangingPunct="1">
              <a:lnSpc>
                <a:spcPct val="150000"/>
              </a:lnSpc>
            </a:pPr>
            <a:r>
              <a:rPr lang="en-GB" sz="2000" dirty="0" smtClean="0"/>
              <a:t>Title slide</a:t>
            </a:r>
          </a:p>
          <a:p>
            <a:pPr lvl="1" eaLnBrk="1" hangingPunct="1">
              <a:lnSpc>
                <a:spcPct val="150000"/>
              </a:lnSpc>
            </a:pPr>
            <a:r>
              <a:rPr lang="en-GB" sz="2000" dirty="0" smtClean="0"/>
              <a:t>Intro slide</a:t>
            </a:r>
          </a:p>
          <a:p>
            <a:pPr lvl="1" eaLnBrk="1" hangingPunct="1">
              <a:lnSpc>
                <a:spcPct val="150000"/>
              </a:lnSpc>
            </a:pPr>
            <a:r>
              <a:rPr lang="en-GB" sz="2000" dirty="0" smtClean="0"/>
              <a:t>Slides of topics</a:t>
            </a:r>
          </a:p>
          <a:p>
            <a:pPr lvl="1" eaLnBrk="1" hangingPunct="1">
              <a:lnSpc>
                <a:spcPct val="150000"/>
              </a:lnSpc>
            </a:pPr>
            <a:r>
              <a:rPr lang="en-GB" sz="2000" dirty="0" smtClean="0"/>
              <a:t>Concluding slide (+ refs if necessary)</a:t>
            </a:r>
          </a:p>
        </p:txBody>
      </p:sp>
    </p:spTree>
    <p:extLst>
      <p:ext uri="{BB962C8B-B14F-4D97-AF65-F5344CB8AC3E}">
        <p14:creationId xmlns:p14="http://schemas.microsoft.com/office/powerpoint/2010/main" val="35857962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09600" y="274638"/>
            <a:ext cx="7924800" cy="1009039"/>
          </a:xfrm>
        </p:spPr>
        <p:txBody>
          <a:bodyPr/>
          <a:lstStyle/>
          <a:p>
            <a:pPr algn="ctr" eaLnBrk="1" fontAlgn="auto" hangingPunct="1">
              <a:spcAft>
                <a:spcPts val="0"/>
              </a:spcAft>
              <a:defRPr/>
            </a:pPr>
            <a:r>
              <a:rPr lang="en-GB" sz="3600" cap="none" dirty="0">
                <a:solidFill>
                  <a:schemeClr val="tx2">
                    <a:satMod val="200000"/>
                  </a:schemeClr>
                </a:solidFill>
              </a:rPr>
              <a:t>Before the presentation</a:t>
            </a:r>
          </a:p>
        </p:txBody>
      </p:sp>
      <p:sp>
        <p:nvSpPr>
          <p:cNvPr id="15363" name="Rectangle 3"/>
          <p:cNvSpPr>
            <a:spLocks noGrp="1" noChangeArrowheads="1"/>
          </p:cNvSpPr>
          <p:nvPr>
            <p:ph sz="quarter" idx="13"/>
          </p:nvPr>
        </p:nvSpPr>
        <p:spPr>
          <a:xfrm>
            <a:off x="609600" y="1433146"/>
            <a:ext cx="7924800" cy="4281854"/>
          </a:xfrm>
        </p:spPr>
        <p:txBody>
          <a:bodyPr>
            <a:normAutofit/>
          </a:bodyPr>
          <a:lstStyle/>
          <a:p>
            <a:pPr eaLnBrk="1" hangingPunct="1">
              <a:lnSpc>
                <a:spcPct val="200000"/>
              </a:lnSpc>
            </a:pPr>
            <a:r>
              <a:rPr lang="en-GB" sz="2800" dirty="0" smtClean="0"/>
              <a:t>Preparation</a:t>
            </a:r>
          </a:p>
          <a:p>
            <a:pPr lvl="1" eaLnBrk="1" hangingPunct="1">
              <a:lnSpc>
                <a:spcPct val="200000"/>
              </a:lnSpc>
            </a:pPr>
            <a:r>
              <a:rPr lang="en-GB" sz="2800" dirty="0" smtClean="0"/>
              <a:t>Know the equipment </a:t>
            </a:r>
          </a:p>
          <a:p>
            <a:pPr lvl="1" eaLnBrk="1" hangingPunct="1">
              <a:lnSpc>
                <a:spcPct val="200000"/>
              </a:lnSpc>
            </a:pPr>
            <a:r>
              <a:rPr lang="en-GB" sz="2800" dirty="0" smtClean="0"/>
              <a:t>Know the room</a:t>
            </a:r>
          </a:p>
          <a:p>
            <a:pPr lvl="1" eaLnBrk="1" hangingPunct="1">
              <a:lnSpc>
                <a:spcPct val="200000"/>
              </a:lnSpc>
            </a:pPr>
            <a:r>
              <a:rPr lang="en-GB" sz="2800" dirty="0" smtClean="0"/>
              <a:t>Know the information</a:t>
            </a:r>
          </a:p>
        </p:txBody>
      </p:sp>
    </p:spTree>
    <p:extLst>
      <p:ext uri="{BB962C8B-B14F-4D97-AF65-F5344CB8AC3E}">
        <p14:creationId xmlns:p14="http://schemas.microsoft.com/office/powerpoint/2010/main" val="23195275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274638"/>
            <a:ext cx="7924800" cy="965077"/>
          </a:xfrm>
        </p:spPr>
        <p:txBody>
          <a:bodyPr/>
          <a:lstStyle/>
          <a:p>
            <a:pPr algn="ctr" eaLnBrk="1" fontAlgn="auto" hangingPunct="1">
              <a:spcAft>
                <a:spcPts val="0"/>
              </a:spcAft>
              <a:defRPr/>
            </a:pPr>
            <a:r>
              <a:rPr lang="en-GB" sz="3600" cap="none" dirty="0">
                <a:solidFill>
                  <a:schemeClr val="tx2">
                    <a:satMod val="200000"/>
                  </a:schemeClr>
                </a:solidFill>
              </a:rPr>
              <a:t>During the presentation</a:t>
            </a:r>
          </a:p>
        </p:txBody>
      </p:sp>
      <p:sp>
        <p:nvSpPr>
          <p:cNvPr id="16387" name="Rectangle 3"/>
          <p:cNvSpPr>
            <a:spLocks noGrp="1" noChangeArrowheads="1"/>
          </p:cNvSpPr>
          <p:nvPr>
            <p:ph sz="quarter" idx="13"/>
          </p:nvPr>
        </p:nvSpPr>
        <p:spPr/>
        <p:txBody>
          <a:bodyPr>
            <a:normAutofit fontScale="92500" lnSpcReduction="20000"/>
          </a:bodyPr>
          <a:lstStyle/>
          <a:p>
            <a:pPr eaLnBrk="1" hangingPunct="1">
              <a:lnSpc>
                <a:spcPct val="200000"/>
              </a:lnSpc>
            </a:pPr>
            <a:r>
              <a:rPr lang="en-GB" sz="2800" dirty="0" smtClean="0"/>
              <a:t>Breathe</a:t>
            </a:r>
          </a:p>
          <a:p>
            <a:pPr eaLnBrk="1" hangingPunct="1">
              <a:lnSpc>
                <a:spcPct val="200000"/>
              </a:lnSpc>
            </a:pPr>
            <a:r>
              <a:rPr lang="en-GB" sz="2800" dirty="0" smtClean="0"/>
              <a:t>Take your time</a:t>
            </a:r>
          </a:p>
          <a:p>
            <a:pPr eaLnBrk="1" hangingPunct="1">
              <a:lnSpc>
                <a:spcPct val="200000"/>
              </a:lnSpc>
            </a:pPr>
            <a:r>
              <a:rPr lang="en-GB" sz="2800" dirty="0" smtClean="0"/>
              <a:t>Don’t ONLY read the slides</a:t>
            </a:r>
          </a:p>
          <a:p>
            <a:pPr eaLnBrk="1" hangingPunct="1">
              <a:lnSpc>
                <a:spcPct val="200000"/>
              </a:lnSpc>
            </a:pPr>
            <a:r>
              <a:rPr lang="en-GB" sz="2800" dirty="0" smtClean="0"/>
              <a:t>Don’t ONLY read your notes</a:t>
            </a:r>
          </a:p>
        </p:txBody>
      </p:sp>
    </p:spTree>
    <p:extLst>
      <p:ext uri="{BB962C8B-B14F-4D97-AF65-F5344CB8AC3E}">
        <p14:creationId xmlns:p14="http://schemas.microsoft.com/office/powerpoint/2010/main" val="52907372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33193"/>
          </a:xfrm>
        </p:spPr>
        <p:txBody>
          <a:bodyPr/>
          <a:lstStyle/>
          <a:p>
            <a:pPr algn="ctr" eaLnBrk="1" fontAlgn="auto" hangingPunct="1">
              <a:spcAft>
                <a:spcPts val="0"/>
              </a:spcAft>
              <a:defRPr/>
            </a:pPr>
            <a:r>
              <a:rPr lang="en-GB" sz="3600" cap="none" dirty="0" smtClean="0">
                <a:solidFill>
                  <a:schemeClr val="tx2">
                    <a:satMod val="200000"/>
                  </a:schemeClr>
                </a:solidFill>
              </a:rPr>
              <a:t>Presenting yourself</a:t>
            </a:r>
            <a:endParaRPr lang="en-US" sz="3600" cap="none" dirty="0">
              <a:solidFill>
                <a:schemeClr val="tx2">
                  <a:satMod val="200000"/>
                </a:schemeClr>
              </a:solidFill>
            </a:endParaRPr>
          </a:p>
        </p:txBody>
      </p:sp>
      <p:sp>
        <p:nvSpPr>
          <p:cNvPr id="17411" name="Content Placeholder 2"/>
          <p:cNvSpPr>
            <a:spLocks noGrp="1"/>
          </p:cNvSpPr>
          <p:nvPr>
            <p:ph sz="quarter" idx="13"/>
          </p:nvPr>
        </p:nvSpPr>
        <p:spPr>
          <a:xfrm>
            <a:off x="609600" y="1292469"/>
            <a:ext cx="7924800" cy="4422531"/>
          </a:xfrm>
        </p:spPr>
        <p:txBody>
          <a:bodyPr>
            <a:noAutofit/>
          </a:bodyPr>
          <a:lstStyle/>
          <a:p>
            <a:pPr eaLnBrk="1" hangingPunct="1">
              <a:lnSpc>
                <a:spcPct val="200000"/>
              </a:lnSpc>
            </a:pPr>
            <a:r>
              <a:rPr lang="en-GB" sz="2400" dirty="0" smtClean="0"/>
              <a:t>Open body language</a:t>
            </a:r>
          </a:p>
          <a:p>
            <a:pPr eaLnBrk="1" hangingPunct="1">
              <a:lnSpc>
                <a:spcPct val="200000"/>
              </a:lnSpc>
            </a:pPr>
            <a:r>
              <a:rPr lang="en-GB" sz="2400" dirty="0" smtClean="0"/>
              <a:t>Eye contact</a:t>
            </a:r>
          </a:p>
          <a:p>
            <a:pPr eaLnBrk="1" hangingPunct="1">
              <a:lnSpc>
                <a:spcPct val="200000"/>
              </a:lnSpc>
            </a:pPr>
            <a:r>
              <a:rPr lang="en-GB" sz="2400" dirty="0" smtClean="0"/>
              <a:t>Use gestures</a:t>
            </a:r>
          </a:p>
          <a:p>
            <a:pPr eaLnBrk="1" hangingPunct="1">
              <a:lnSpc>
                <a:spcPct val="200000"/>
              </a:lnSpc>
            </a:pPr>
            <a:r>
              <a:rPr lang="en-GB" sz="2400" dirty="0" smtClean="0"/>
              <a:t>Don’t fiddle</a:t>
            </a:r>
          </a:p>
          <a:p>
            <a:pPr eaLnBrk="1" hangingPunct="1">
              <a:lnSpc>
                <a:spcPct val="200000"/>
              </a:lnSpc>
            </a:pPr>
            <a:r>
              <a:rPr lang="en-GB" sz="2400" dirty="0" smtClean="0"/>
              <a:t>Speak out into the room</a:t>
            </a:r>
            <a:endParaRPr lang="en-US" sz="2400" dirty="0" smtClean="0"/>
          </a:p>
        </p:txBody>
      </p:sp>
    </p:spTree>
    <p:extLst>
      <p:ext uri="{BB962C8B-B14F-4D97-AF65-F5344CB8AC3E}">
        <p14:creationId xmlns:p14="http://schemas.microsoft.com/office/powerpoint/2010/main" val="8480212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937" y="274637"/>
            <a:ext cx="8423031" cy="1193677"/>
          </a:xfrm>
        </p:spPr>
        <p:txBody>
          <a:bodyPr/>
          <a:lstStyle/>
          <a:p>
            <a:pPr algn="ctr">
              <a:defRPr/>
            </a:pPr>
            <a:r>
              <a:rPr lang="en-US" sz="3600" cap="none" dirty="0">
                <a:solidFill>
                  <a:schemeClr val="tx2"/>
                </a:solidFill>
              </a:rPr>
              <a:t>Creating a PowerPoint </a:t>
            </a:r>
            <a:r>
              <a:rPr lang="en-US" sz="3600" cap="none" dirty="0" smtClean="0">
                <a:solidFill>
                  <a:schemeClr val="tx2"/>
                </a:solidFill>
              </a:rPr>
              <a:t>Presentation</a:t>
            </a:r>
            <a:endParaRPr lang="en-US" sz="3600" cap="none" dirty="0">
              <a:solidFill>
                <a:schemeClr val="tx2">
                  <a:satMod val="200000"/>
                </a:schemeClr>
              </a:solidFill>
            </a:endParaRPr>
          </a:p>
        </p:txBody>
      </p:sp>
      <p:pic>
        <p:nvPicPr>
          <p:cNvPr id="1028" name="Picture 4" descr="C:\Users\Julia\AppData\Local\Microsoft\Windows\Temporary Internet Files\Content.IE5\CSNG6JXD\MP900414035[1].jpg"/>
          <p:cNvPicPr>
            <a:picLocks noGrp="1" noChangeAspect="1" noChangeArrowheads="1"/>
          </p:cNvPicPr>
          <p:nvPr>
            <p:ph sz="quarter" idx="13"/>
          </p:nvPr>
        </p:nvPicPr>
        <p:blipFill>
          <a:blip r:embed="rId3" cstate="email">
            <a:extLst>
              <a:ext uri="{28A0092B-C50C-407E-A947-70E740481C1C}">
                <a14:useLocalDpi xmlns:a14="http://schemas.microsoft.com/office/drawing/2010/main" val="0"/>
              </a:ext>
            </a:extLst>
          </a:blip>
          <a:srcRect/>
          <a:stretch>
            <a:fillRect/>
          </a:stretch>
        </p:blipFill>
        <p:spPr bwMode="auto">
          <a:xfrm>
            <a:off x="3044365" y="1734671"/>
            <a:ext cx="2978365" cy="3755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35906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457200" y="1207799"/>
            <a:ext cx="4038600" cy="4525963"/>
          </a:xfrm>
        </p:spPr>
        <p:txBody>
          <a:bodyPr/>
          <a:lstStyle/>
          <a:p>
            <a:r>
              <a:rPr lang="en-US" dirty="0" smtClean="0"/>
              <a:t>Home – similar functions to Word</a:t>
            </a:r>
          </a:p>
          <a:p>
            <a:r>
              <a:rPr lang="en-US" dirty="0" smtClean="0"/>
              <a:t>Insert – pictures, film, hyperlink, tables, charts</a:t>
            </a:r>
          </a:p>
          <a:p>
            <a:r>
              <a:rPr lang="en-US" dirty="0" smtClean="0"/>
              <a:t>Design – themes of the slides, background</a:t>
            </a:r>
          </a:p>
          <a:p>
            <a:endParaRPr lang="en-US" dirty="0"/>
          </a:p>
        </p:txBody>
      </p:sp>
      <p:sp>
        <p:nvSpPr>
          <p:cNvPr id="12" name="Content Placeholder 11"/>
          <p:cNvSpPr>
            <a:spLocks noGrp="1"/>
          </p:cNvSpPr>
          <p:nvPr>
            <p:ph sz="quarter" idx="14"/>
          </p:nvPr>
        </p:nvSpPr>
        <p:spPr>
          <a:xfrm>
            <a:off x="4648200" y="1215370"/>
            <a:ext cx="4038600" cy="4525963"/>
          </a:xfrm>
        </p:spPr>
        <p:txBody>
          <a:bodyPr/>
          <a:lstStyle/>
          <a:p>
            <a:r>
              <a:rPr lang="en-US" dirty="0"/>
              <a:t>Animations – moving objects in the slide</a:t>
            </a:r>
          </a:p>
          <a:p>
            <a:r>
              <a:rPr lang="en-US" dirty="0" smtClean="0"/>
              <a:t>Slide Show – see the show</a:t>
            </a:r>
          </a:p>
          <a:p>
            <a:r>
              <a:rPr lang="en-US" dirty="0" smtClean="0"/>
              <a:t>Review  - Spelling, Thesaurus</a:t>
            </a:r>
          </a:p>
          <a:p>
            <a:r>
              <a:rPr lang="en-US" dirty="0" smtClean="0"/>
              <a:t>View  - seeing the slides</a:t>
            </a:r>
          </a:p>
        </p:txBody>
      </p:sp>
      <p:sp>
        <p:nvSpPr>
          <p:cNvPr id="2" name="Title 1"/>
          <p:cNvSpPr>
            <a:spLocks noGrp="1"/>
          </p:cNvSpPr>
          <p:nvPr>
            <p:ph type="title"/>
          </p:nvPr>
        </p:nvSpPr>
        <p:spPr>
          <a:xfrm>
            <a:off x="457200" y="64799"/>
            <a:ext cx="8229600" cy="955109"/>
          </a:xfrm>
        </p:spPr>
        <p:txBody>
          <a:bodyPr/>
          <a:lstStyle/>
          <a:p>
            <a:pPr algn="ctr"/>
            <a:r>
              <a:rPr lang="en-US" sz="3600" cap="none" dirty="0" smtClean="0">
                <a:solidFill>
                  <a:schemeClr val="tx2"/>
                </a:solidFill>
              </a:rPr>
              <a:t>The Tool </a:t>
            </a:r>
            <a:r>
              <a:rPr lang="en-US" sz="3600" cap="none" dirty="0">
                <a:solidFill>
                  <a:schemeClr val="tx2"/>
                </a:solidFill>
              </a:rPr>
              <a:t>B</a:t>
            </a:r>
            <a:r>
              <a:rPr lang="en-US" sz="3600" cap="none" dirty="0" smtClean="0">
                <a:solidFill>
                  <a:schemeClr val="tx2"/>
                </a:solidFill>
              </a:rPr>
              <a:t>ar</a:t>
            </a:r>
            <a:endParaRPr lang="en-US" sz="3600" cap="none" dirty="0">
              <a:solidFill>
                <a:schemeClr val="tx2"/>
              </a:solidFill>
            </a:endParaRPr>
          </a:p>
        </p:txBody>
      </p:sp>
      <p:pic>
        <p:nvPicPr>
          <p:cNvPr id="9" name="Picture 8"/>
          <p:cNvPicPr>
            <a:picLocks noChangeAspect="1"/>
          </p:cNvPicPr>
          <p:nvPr/>
        </p:nvPicPr>
        <p:blipFill>
          <a:blip r:embed="rId3" cstate="print"/>
          <a:stretch>
            <a:fillRect/>
          </a:stretch>
        </p:blipFill>
        <p:spPr>
          <a:xfrm>
            <a:off x="395536" y="4221088"/>
            <a:ext cx="8089900" cy="1841500"/>
          </a:xfrm>
          <a:prstGeom prst="rect">
            <a:avLst/>
          </a:prstGeom>
        </p:spPr>
      </p:pic>
    </p:spTree>
    <p:extLst>
      <p:ext uri="{BB962C8B-B14F-4D97-AF65-F5344CB8AC3E}">
        <p14:creationId xmlns:p14="http://schemas.microsoft.com/office/powerpoint/2010/main" val="324732689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p:cNvGraphicFramePr/>
          <p:nvPr>
            <p:extLst/>
          </p:nvPr>
        </p:nvGraphicFramePr>
        <p:xfrm>
          <a:off x="1512849" y="1696915"/>
          <a:ext cx="6096000" cy="4232719"/>
        </p:xfrm>
        <a:graphic>
          <a:graphicData uri="http://schemas.openxmlformats.org/drawingml/2006/chart">
            <c:chart xmlns:c="http://schemas.openxmlformats.org/drawingml/2006/chart" xmlns:r="http://schemas.openxmlformats.org/officeDocument/2006/relationships" r:id="rId2"/>
          </a:graphicData>
        </a:graphic>
      </p:graphicFrame>
      <p:sp>
        <p:nvSpPr>
          <p:cNvPr id="7" name="Title 6"/>
          <p:cNvSpPr>
            <a:spLocks noGrp="1"/>
          </p:cNvSpPr>
          <p:nvPr>
            <p:ph type="title"/>
          </p:nvPr>
        </p:nvSpPr>
        <p:spPr/>
        <p:txBody>
          <a:bodyPr>
            <a:noAutofit/>
          </a:bodyPr>
          <a:lstStyle/>
          <a:p>
            <a:pPr algn="ctr"/>
            <a:r>
              <a:rPr lang="en-GB" sz="3600" cap="none" dirty="0" smtClean="0">
                <a:solidFill>
                  <a:schemeClr val="tx2"/>
                </a:solidFill>
              </a:rPr>
              <a:t>Charts: </a:t>
            </a:r>
            <a:br>
              <a:rPr lang="en-GB" sz="3600" cap="none" dirty="0" smtClean="0">
                <a:solidFill>
                  <a:schemeClr val="tx2"/>
                </a:solidFill>
              </a:rPr>
            </a:br>
            <a:r>
              <a:rPr lang="en-GB" sz="3600" cap="none" dirty="0" smtClean="0">
                <a:solidFill>
                  <a:schemeClr val="tx2"/>
                </a:solidFill>
              </a:rPr>
              <a:t>Copying data from Excel into PP</a:t>
            </a:r>
            <a:endParaRPr lang="en-GB" sz="3600" cap="none" dirty="0">
              <a:solidFill>
                <a:schemeClr val="tx2"/>
              </a:solidFill>
            </a:endParaRPr>
          </a:p>
        </p:txBody>
      </p:sp>
    </p:spTree>
    <p:extLst>
      <p:ext uri="{BB962C8B-B14F-4D97-AF65-F5344CB8AC3E}">
        <p14:creationId xmlns:p14="http://schemas.microsoft.com/office/powerpoint/2010/main" val="24307831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74638"/>
            <a:ext cx="7924800" cy="894739"/>
          </a:xfrm>
        </p:spPr>
        <p:txBody>
          <a:bodyPr/>
          <a:lstStyle/>
          <a:p>
            <a:pPr algn="ctr"/>
            <a:r>
              <a:rPr lang="en-US" sz="3600" cap="none" dirty="0" smtClean="0">
                <a:solidFill>
                  <a:schemeClr val="tx2"/>
                </a:solidFill>
              </a:rPr>
              <a:t>New Slide and Slide types</a:t>
            </a:r>
            <a:endParaRPr lang="en-US" sz="3600" cap="none" dirty="0">
              <a:solidFill>
                <a:schemeClr val="tx2"/>
              </a:solidFill>
            </a:endParaRPr>
          </a:p>
        </p:txBody>
      </p:sp>
      <p:pic>
        <p:nvPicPr>
          <p:cNvPr id="7" name="Content Placeholder 6"/>
          <p:cNvPicPr>
            <a:picLocks noGrp="1" noChangeAspect="1"/>
          </p:cNvPicPr>
          <p:nvPr>
            <p:ph sz="quarter" idx="13"/>
          </p:nvPr>
        </p:nvPicPr>
        <p:blipFill>
          <a:blip r:embed="rId2" cstate="print"/>
          <a:stretch>
            <a:fillRect/>
          </a:stretch>
        </p:blipFill>
        <p:spPr>
          <a:xfrm>
            <a:off x="2787216" y="1477108"/>
            <a:ext cx="3569567" cy="4114800"/>
          </a:xfrm>
        </p:spPr>
      </p:pic>
    </p:spTree>
    <p:extLst>
      <p:ext uri="{BB962C8B-B14F-4D97-AF65-F5344CB8AC3E}">
        <p14:creationId xmlns:p14="http://schemas.microsoft.com/office/powerpoint/2010/main" val="168876713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12324"/>
          </a:xfrm>
        </p:spPr>
        <p:txBody>
          <a:bodyPr/>
          <a:lstStyle/>
          <a:p>
            <a:pPr algn="ctr"/>
            <a:r>
              <a:rPr lang="en-US" sz="3600" cap="none" dirty="0" smtClean="0">
                <a:solidFill>
                  <a:schemeClr val="tx2"/>
                </a:solidFill>
              </a:rPr>
              <a:t>Choosing a theme</a:t>
            </a:r>
            <a:endParaRPr lang="en-US" sz="3600" cap="none" dirty="0">
              <a:solidFill>
                <a:schemeClr val="tx2"/>
              </a:solidFill>
            </a:endParaRPr>
          </a:p>
        </p:txBody>
      </p:sp>
      <p:pic>
        <p:nvPicPr>
          <p:cNvPr id="4" name="Content Placeholder 3"/>
          <p:cNvPicPr>
            <a:picLocks noGrp="1" noChangeAspect="1"/>
          </p:cNvPicPr>
          <p:nvPr>
            <p:ph sz="quarter" idx="13"/>
          </p:nvPr>
        </p:nvPicPr>
        <p:blipFill>
          <a:blip r:embed="rId2" cstate="print"/>
          <a:stretch>
            <a:fillRect/>
          </a:stretch>
        </p:blipFill>
        <p:spPr>
          <a:xfrm>
            <a:off x="1881236" y="1600200"/>
            <a:ext cx="5381528" cy="4114800"/>
          </a:xfrm>
        </p:spPr>
      </p:pic>
    </p:spTree>
    <p:extLst>
      <p:ext uri="{BB962C8B-B14F-4D97-AF65-F5344CB8AC3E}">
        <p14:creationId xmlns:p14="http://schemas.microsoft.com/office/powerpoint/2010/main" val="385452014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57347"/>
          </a:xfrm>
        </p:spPr>
        <p:txBody>
          <a:bodyPr/>
          <a:lstStyle/>
          <a:p>
            <a:pPr algn="ctr"/>
            <a:r>
              <a:rPr lang="en-US" sz="3600" cap="none" dirty="0" smtClean="0">
                <a:solidFill>
                  <a:schemeClr val="tx2"/>
                </a:solidFill>
              </a:rPr>
              <a:t>Colours and Fonts</a:t>
            </a:r>
            <a:endParaRPr lang="en-US" sz="3600" cap="none" dirty="0">
              <a:solidFill>
                <a:schemeClr val="tx2"/>
              </a:solidFill>
            </a:endParaRPr>
          </a:p>
        </p:txBody>
      </p:sp>
      <p:sp>
        <p:nvSpPr>
          <p:cNvPr id="3" name="Content Placeholder 2"/>
          <p:cNvSpPr>
            <a:spLocks noGrp="1"/>
          </p:cNvSpPr>
          <p:nvPr>
            <p:ph sz="quarter" idx="13"/>
          </p:nvPr>
        </p:nvSpPr>
        <p:spPr>
          <a:xfrm>
            <a:off x="609600" y="931985"/>
            <a:ext cx="7924800" cy="4783015"/>
          </a:xfrm>
        </p:spPr>
        <p:txBody>
          <a:bodyPr>
            <a:normAutofit/>
          </a:bodyPr>
          <a:lstStyle/>
          <a:p>
            <a:pPr>
              <a:lnSpc>
                <a:spcPct val="150000"/>
              </a:lnSpc>
            </a:pPr>
            <a:r>
              <a:rPr lang="en-US" sz="2000" dirty="0" smtClean="0"/>
              <a:t>Choose contrasting colours</a:t>
            </a:r>
          </a:p>
          <a:p>
            <a:pPr>
              <a:lnSpc>
                <a:spcPct val="150000"/>
              </a:lnSpc>
            </a:pPr>
            <a:r>
              <a:rPr lang="en-US" sz="2000" dirty="0" smtClean="0"/>
              <a:t>Choose a clear bold font</a:t>
            </a:r>
          </a:p>
        </p:txBody>
      </p:sp>
      <p:pic>
        <p:nvPicPr>
          <p:cNvPr id="4" name="Picture 3"/>
          <p:cNvPicPr>
            <a:picLocks noChangeAspect="1"/>
          </p:cNvPicPr>
          <p:nvPr/>
        </p:nvPicPr>
        <p:blipFill>
          <a:blip r:embed="rId2" cstate="print"/>
          <a:stretch>
            <a:fillRect/>
          </a:stretch>
        </p:blipFill>
        <p:spPr>
          <a:xfrm>
            <a:off x="2459302" y="2060017"/>
            <a:ext cx="4876800" cy="3784600"/>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6229687"/>
            <a:ext cx="1691680" cy="620882"/>
          </a:xfrm>
          <a:prstGeom prst="rect">
            <a:avLst/>
          </a:prstGeom>
        </p:spPr>
      </p:pic>
    </p:spTree>
    <p:extLst>
      <p:ext uri="{BB962C8B-B14F-4D97-AF65-F5344CB8AC3E}">
        <p14:creationId xmlns:p14="http://schemas.microsoft.com/office/powerpoint/2010/main" val="1662788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10100"/>
          </a:xfrm>
        </p:spPr>
        <p:txBody>
          <a:bodyPr/>
          <a:lstStyle/>
          <a:p>
            <a:pPr algn="ctr"/>
            <a:r>
              <a:rPr lang="en-US" sz="3600" cap="none" dirty="0" smtClean="0">
                <a:solidFill>
                  <a:schemeClr val="tx2"/>
                </a:solidFill>
              </a:rPr>
              <a:t>Backgrounds </a:t>
            </a:r>
            <a:endParaRPr lang="en-US" sz="3600" cap="none" dirty="0">
              <a:solidFill>
                <a:schemeClr val="tx2"/>
              </a:solidFill>
            </a:endParaRPr>
          </a:p>
        </p:txBody>
      </p:sp>
      <p:sp>
        <p:nvSpPr>
          <p:cNvPr id="3" name="Content Placeholder 2"/>
          <p:cNvSpPr>
            <a:spLocks noGrp="1"/>
          </p:cNvSpPr>
          <p:nvPr>
            <p:ph sz="quarter" idx="13"/>
          </p:nvPr>
        </p:nvSpPr>
        <p:spPr>
          <a:xfrm>
            <a:off x="609600" y="1099038"/>
            <a:ext cx="7924800" cy="4615962"/>
          </a:xfrm>
        </p:spPr>
        <p:txBody>
          <a:bodyPr>
            <a:normAutofit/>
          </a:bodyPr>
          <a:lstStyle/>
          <a:p>
            <a:r>
              <a:rPr lang="en-US" sz="2000" dirty="0" smtClean="0"/>
              <a:t>Go to Design, Background </a:t>
            </a:r>
            <a:r>
              <a:rPr lang="en-US" sz="2000" dirty="0"/>
              <a:t>S</a:t>
            </a:r>
            <a:r>
              <a:rPr lang="en-US" sz="2000" dirty="0" smtClean="0"/>
              <a:t>tyles</a:t>
            </a:r>
          </a:p>
          <a:p>
            <a:r>
              <a:rPr lang="en-US" sz="2000" dirty="0" smtClean="0"/>
              <a:t>Choose style or insert a picture </a:t>
            </a:r>
          </a:p>
          <a:p>
            <a:r>
              <a:rPr lang="en-US" sz="2000" dirty="0"/>
              <a:t>W</a:t>
            </a:r>
            <a:r>
              <a:rPr lang="en-US" sz="2000" dirty="0" smtClean="0"/>
              <a:t>iden picture in </a:t>
            </a:r>
            <a:r>
              <a:rPr lang="en-US" sz="2000" dirty="0"/>
              <a:t>page </a:t>
            </a:r>
            <a:r>
              <a:rPr lang="en-US" sz="2000" dirty="0" smtClean="0"/>
              <a:t>set up, if necessary </a:t>
            </a:r>
            <a:endParaRPr lang="en-US" sz="2000" dirty="0"/>
          </a:p>
        </p:txBody>
      </p:sp>
      <p:pic>
        <p:nvPicPr>
          <p:cNvPr id="5" name="Picture 4"/>
          <p:cNvPicPr>
            <a:picLocks noChangeAspect="1"/>
          </p:cNvPicPr>
          <p:nvPr/>
        </p:nvPicPr>
        <p:blipFill rotWithShape="1">
          <a:blip r:embed="rId2" cstate="print"/>
          <a:srcRect b="54171"/>
          <a:stretch/>
        </p:blipFill>
        <p:spPr>
          <a:xfrm>
            <a:off x="982965" y="2688981"/>
            <a:ext cx="6858000" cy="2415396"/>
          </a:xfrm>
          <a:prstGeom prst="rect">
            <a:avLst/>
          </a:prstGeom>
        </p:spPr>
      </p:pic>
    </p:spTree>
    <p:extLst>
      <p:ext uri="{BB962C8B-B14F-4D97-AF65-F5344CB8AC3E}">
        <p14:creationId xmlns:p14="http://schemas.microsoft.com/office/powerpoint/2010/main" val="27679155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0677"/>
            <a:ext cx="7924800" cy="773723"/>
          </a:xfrm>
        </p:spPr>
        <p:txBody>
          <a:bodyPr/>
          <a:lstStyle/>
          <a:p>
            <a:pPr algn="ctr"/>
            <a:r>
              <a:rPr lang="en-US" sz="3600" cap="none" dirty="0" smtClean="0">
                <a:solidFill>
                  <a:schemeClr val="tx2"/>
                </a:solidFill>
              </a:rPr>
              <a:t>Inserting Pictures </a:t>
            </a:r>
            <a:endParaRPr lang="en-US" sz="3600" cap="none" dirty="0">
              <a:solidFill>
                <a:schemeClr val="tx2"/>
              </a:solidFill>
            </a:endParaRPr>
          </a:p>
        </p:txBody>
      </p:sp>
      <p:sp>
        <p:nvSpPr>
          <p:cNvPr id="3" name="Content Placeholder 2"/>
          <p:cNvSpPr>
            <a:spLocks noGrp="1"/>
          </p:cNvSpPr>
          <p:nvPr>
            <p:ph sz="quarter" idx="13"/>
          </p:nvPr>
        </p:nvSpPr>
        <p:spPr>
          <a:xfrm>
            <a:off x="609600" y="1028700"/>
            <a:ext cx="7924800" cy="4686300"/>
          </a:xfrm>
        </p:spPr>
        <p:txBody>
          <a:bodyPr/>
          <a:lstStyle/>
          <a:p>
            <a:r>
              <a:rPr lang="en-US" dirty="0" smtClean="0"/>
              <a:t>Pictures from </a:t>
            </a:r>
          </a:p>
          <a:p>
            <a:pPr lvl="1"/>
            <a:r>
              <a:rPr lang="en-US" dirty="0"/>
              <a:t>Y</a:t>
            </a:r>
            <a:r>
              <a:rPr lang="en-US" dirty="0" smtClean="0"/>
              <a:t>our files</a:t>
            </a:r>
          </a:p>
          <a:p>
            <a:pPr lvl="1"/>
            <a:r>
              <a:rPr lang="en-US" dirty="0" smtClean="0"/>
              <a:t>From clip art</a:t>
            </a:r>
          </a:p>
          <a:p>
            <a:pPr lvl="1"/>
            <a:r>
              <a:rPr lang="en-US" dirty="0"/>
              <a:t>F</a:t>
            </a:r>
            <a:r>
              <a:rPr lang="en-US" dirty="0" smtClean="0"/>
              <a:t>rom online sources</a:t>
            </a:r>
            <a:br>
              <a:rPr lang="en-US" dirty="0" smtClean="0"/>
            </a:br>
            <a:endParaRPr lang="en-US" dirty="0" smtClean="0"/>
          </a:p>
          <a:p>
            <a:r>
              <a:rPr lang="en-US" dirty="0" smtClean="0"/>
              <a:t>Adjusting your pictures </a:t>
            </a:r>
            <a:endParaRPr lang="en-US" dirty="0"/>
          </a:p>
        </p:txBody>
      </p:sp>
      <p:pic>
        <p:nvPicPr>
          <p:cNvPr id="7" name="Picture 6"/>
          <p:cNvPicPr>
            <a:picLocks noChangeAspect="1"/>
          </p:cNvPicPr>
          <p:nvPr/>
        </p:nvPicPr>
        <p:blipFill>
          <a:blip r:embed="rId2" cstate="print"/>
          <a:stretch>
            <a:fillRect/>
          </a:stretch>
        </p:blipFill>
        <p:spPr>
          <a:xfrm>
            <a:off x="221821" y="3862577"/>
            <a:ext cx="8719956" cy="1490320"/>
          </a:xfrm>
          <a:prstGeom prst="rect">
            <a:avLst/>
          </a:prstGeom>
        </p:spPr>
      </p:pic>
      <p:pic>
        <p:nvPicPr>
          <p:cNvPr id="8" name="Picture 7"/>
          <p:cNvPicPr>
            <a:picLocks noChangeAspect="1"/>
          </p:cNvPicPr>
          <p:nvPr/>
        </p:nvPicPr>
        <p:blipFill>
          <a:blip r:embed="rId3" cstate="print"/>
          <a:stretch>
            <a:fillRect/>
          </a:stretch>
        </p:blipFill>
        <p:spPr>
          <a:xfrm>
            <a:off x="4209583" y="1028700"/>
            <a:ext cx="3998016" cy="2363468"/>
          </a:xfrm>
          <a:prstGeom prst="rect">
            <a:avLst/>
          </a:prstGeom>
        </p:spPr>
      </p:pic>
    </p:spTree>
    <p:extLst>
      <p:ext uri="{BB962C8B-B14F-4D97-AF65-F5344CB8AC3E}">
        <p14:creationId xmlns:p14="http://schemas.microsoft.com/office/powerpoint/2010/main" val="327151619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3092"/>
            <a:ext cx="7924800" cy="650631"/>
          </a:xfrm>
        </p:spPr>
        <p:txBody>
          <a:bodyPr/>
          <a:lstStyle/>
          <a:p>
            <a:pPr algn="ctr"/>
            <a:r>
              <a:rPr lang="en-US" sz="3600" cap="none" dirty="0" smtClean="0">
                <a:solidFill>
                  <a:schemeClr val="tx2"/>
                </a:solidFill>
              </a:rPr>
              <a:t>Inserting more info</a:t>
            </a:r>
            <a:endParaRPr lang="en-US" sz="3600" cap="none" dirty="0">
              <a:solidFill>
                <a:schemeClr val="tx2"/>
              </a:solidFill>
            </a:endParaRPr>
          </a:p>
        </p:txBody>
      </p:sp>
      <p:sp>
        <p:nvSpPr>
          <p:cNvPr id="3" name="Content Placeholder 2"/>
          <p:cNvSpPr>
            <a:spLocks noGrp="1"/>
          </p:cNvSpPr>
          <p:nvPr>
            <p:ph sz="quarter" idx="13"/>
          </p:nvPr>
        </p:nvSpPr>
        <p:spPr>
          <a:xfrm>
            <a:off x="457200" y="905608"/>
            <a:ext cx="8229600" cy="5433646"/>
          </a:xfrm>
        </p:spPr>
        <p:txBody>
          <a:bodyPr>
            <a:normAutofit/>
          </a:bodyPr>
          <a:lstStyle/>
          <a:p>
            <a:r>
              <a:rPr lang="en-US" sz="2400" dirty="0" smtClean="0"/>
              <a:t>Header and footer</a:t>
            </a:r>
          </a:p>
          <a:p>
            <a:pPr lvl="1"/>
            <a:r>
              <a:rPr lang="en-US" sz="2400" dirty="0" smtClean="0"/>
              <a:t>Page number</a:t>
            </a:r>
          </a:p>
          <a:p>
            <a:pPr lvl="1"/>
            <a:r>
              <a:rPr lang="en-US" sz="2400" dirty="0" smtClean="0"/>
              <a:t>Date</a:t>
            </a:r>
          </a:p>
          <a:p>
            <a:pPr lvl="1"/>
            <a:r>
              <a:rPr lang="en-US" sz="2400" dirty="0" smtClean="0"/>
              <a:t>Time </a:t>
            </a:r>
          </a:p>
          <a:p>
            <a:pPr lvl="1"/>
            <a:r>
              <a:rPr lang="en-US" sz="2400" dirty="0" smtClean="0"/>
              <a:t>Title or author</a:t>
            </a:r>
            <a:r>
              <a:rPr lang="en-US" sz="2000" dirty="0" smtClean="0"/>
              <a:t/>
            </a:r>
            <a:br>
              <a:rPr lang="en-US" sz="2000" dirty="0" smtClean="0"/>
            </a:br>
            <a:r>
              <a:rPr lang="en-US" sz="2000" dirty="0" smtClean="0"/>
              <a:t/>
            </a:r>
            <a:br>
              <a:rPr lang="en-US" sz="2000" dirty="0" smtClean="0"/>
            </a:br>
            <a:endParaRPr lang="en-US" sz="2000" dirty="0" smtClean="0"/>
          </a:p>
          <a:p>
            <a:pPr>
              <a:lnSpc>
                <a:spcPct val="110000"/>
              </a:lnSpc>
            </a:pPr>
            <a:r>
              <a:rPr lang="en-US" sz="2400" dirty="0" smtClean="0"/>
              <a:t>Text box – available on ‘</a:t>
            </a:r>
            <a:r>
              <a:rPr lang="en-US" sz="2400" dirty="0" smtClean="0">
                <a:solidFill>
                  <a:schemeClr val="tx2"/>
                </a:solidFill>
              </a:rPr>
              <a:t>Home</a:t>
            </a:r>
            <a:r>
              <a:rPr lang="en-US" sz="2400" dirty="0" smtClean="0"/>
              <a:t>’ tab, in ‘</a:t>
            </a:r>
            <a:r>
              <a:rPr lang="en-US" sz="2400" dirty="0" smtClean="0">
                <a:solidFill>
                  <a:schemeClr val="tx2"/>
                </a:solidFill>
              </a:rPr>
              <a:t>Drawing</a:t>
            </a:r>
            <a:r>
              <a:rPr lang="en-US" sz="2400" dirty="0" smtClean="0"/>
              <a:t>’ section</a:t>
            </a:r>
          </a:p>
          <a:p>
            <a:pPr>
              <a:lnSpc>
                <a:spcPct val="110000"/>
              </a:lnSpc>
            </a:pPr>
            <a:r>
              <a:rPr lang="en-US" sz="2400" dirty="0" smtClean="0"/>
              <a:t>Hyperlink – available on ‘Insert’ tab, in ‘</a:t>
            </a:r>
            <a:r>
              <a:rPr lang="en-US" sz="2400" dirty="0">
                <a:solidFill>
                  <a:schemeClr val="tx2"/>
                </a:solidFill>
              </a:rPr>
              <a:t>L</a:t>
            </a:r>
            <a:r>
              <a:rPr lang="en-US" sz="2400" dirty="0" smtClean="0">
                <a:solidFill>
                  <a:schemeClr val="tx2"/>
                </a:solidFill>
              </a:rPr>
              <a:t>inks</a:t>
            </a:r>
            <a:r>
              <a:rPr lang="en-US" sz="2400" dirty="0" smtClean="0"/>
              <a:t>’ section</a:t>
            </a:r>
          </a:p>
        </p:txBody>
      </p:sp>
      <p:sp>
        <p:nvSpPr>
          <p:cNvPr id="7" name="Right Brace 6"/>
          <p:cNvSpPr/>
          <p:nvPr/>
        </p:nvSpPr>
        <p:spPr>
          <a:xfrm>
            <a:off x="3787810" y="945157"/>
            <a:ext cx="1208314" cy="2620108"/>
          </a:xfrm>
          <a:prstGeom prst="rightBrace">
            <a:avLst>
              <a:gd name="adj1" fmla="val 8333"/>
              <a:gd name="adj2" fmla="val 51914"/>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4996542" y="1655047"/>
            <a:ext cx="3127550" cy="1200329"/>
          </a:xfrm>
          <a:prstGeom prst="rect">
            <a:avLst/>
          </a:prstGeom>
          <a:noFill/>
        </p:spPr>
        <p:txBody>
          <a:bodyPr wrap="square" rtlCol="0">
            <a:spAutoFit/>
          </a:bodyPr>
          <a:lstStyle/>
          <a:p>
            <a:r>
              <a:rPr lang="en-GB" sz="2400" dirty="0" smtClean="0"/>
              <a:t>Available on ‘</a:t>
            </a:r>
            <a:r>
              <a:rPr lang="en-GB" sz="2400" dirty="0" smtClean="0">
                <a:solidFill>
                  <a:schemeClr val="tx2"/>
                </a:solidFill>
              </a:rPr>
              <a:t>Insert</a:t>
            </a:r>
            <a:r>
              <a:rPr lang="en-GB" sz="2400" dirty="0" smtClean="0"/>
              <a:t>’ tab, </a:t>
            </a:r>
          </a:p>
          <a:p>
            <a:r>
              <a:rPr lang="en-GB" sz="2400" dirty="0" smtClean="0"/>
              <a:t>in ‘</a:t>
            </a:r>
            <a:r>
              <a:rPr lang="en-GB" sz="2400" dirty="0">
                <a:solidFill>
                  <a:schemeClr val="tx2"/>
                </a:solidFill>
              </a:rPr>
              <a:t>T</a:t>
            </a:r>
            <a:r>
              <a:rPr lang="en-GB" sz="2400" dirty="0" smtClean="0">
                <a:solidFill>
                  <a:schemeClr val="tx2"/>
                </a:solidFill>
              </a:rPr>
              <a:t>ext</a:t>
            </a:r>
            <a:r>
              <a:rPr lang="en-GB" sz="2400" dirty="0" smtClean="0"/>
              <a:t>’ section</a:t>
            </a:r>
            <a:endParaRPr lang="en-GB" sz="2400" dirty="0"/>
          </a:p>
        </p:txBody>
      </p:sp>
    </p:spTree>
    <p:extLst>
      <p:ext uri="{BB962C8B-B14F-4D97-AF65-F5344CB8AC3E}">
        <p14:creationId xmlns:p14="http://schemas.microsoft.com/office/powerpoint/2010/main" val="31895446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89231"/>
          </a:xfrm>
        </p:spPr>
        <p:txBody>
          <a:bodyPr/>
          <a:lstStyle/>
          <a:p>
            <a:r>
              <a:rPr lang="en-US" sz="4000" cap="none" dirty="0" smtClean="0">
                <a:solidFill>
                  <a:schemeClr val="tx2"/>
                </a:solidFill>
              </a:rPr>
              <a:t>Lists</a:t>
            </a:r>
            <a:r>
              <a:rPr lang="en-US" sz="3600" cap="none" dirty="0" smtClean="0">
                <a:solidFill>
                  <a:schemeClr val="tx2"/>
                </a:solidFill>
              </a:rPr>
              <a:t> </a:t>
            </a:r>
            <a:endParaRPr lang="en-US" sz="3600" cap="none" dirty="0">
              <a:solidFill>
                <a:schemeClr val="tx2"/>
              </a:solidFill>
            </a:endParaRPr>
          </a:p>
        </p:txBody>
      </p:sp>
      <p:sp>
        <p:nvSpPr>
          <p:cNvPr id="3" name="Content Placeholder 2"/>
          <p:cNvSpPr>
            <a:spLocks noGrp="1"/>
          </p:cNvSpPr>
          <p:nvPr>
            <p:ph sz="quarter" idx="13"/>
          </p:nvPr>
        </p:nvSpPr>
        <p:spPr>
          <a:xfrm>
            <a:off x="609600" y="1178169"/>
            <a:ext cx="7924800" cy="4536831"/>
          </a:xfrm>
        </p:spPr>
        <p:txBody>
          <a:bodyPr>
            <a:normAutofit/>
          </a:bodyPr>
          <a:lstStyle/>
          <a:p>
            <a:r>
              <a:rPr lang="en-US" sz="2400" dirty="0" smtClean="0"/>
              <a:t>Bullet points</a:t>
            </a:r>
          </a:p>
          <a:p>
            <a:pPr lvl="1"/>
            <a:r>
              <a:rPr lang="en-US" sz="2400" dirty="0" smtClean="0"/>
              <a:t>Customise bullet points</a:t>
            </a:r>
          </a:p>
          <a:p>
            <a:r>
              <a:rPr lang="en-US" sz="2400" dirty="0" smtClean="0"/>
              <a:t>Number lists</a:t>
            </a:r>
          </a:p>
          <a:p>
            <a:pPr lvl="1"/>
            <a:r>
              <a:rPr lang="en-US" sz="2400" dirty="0" smtClean="0"/>
              <a:t>Customise number list</a:t>
            </a:r>
          </a:p>
        </p:txBody>
      </p:sp>
      <p:pic>
        <p:nvPicPr>
          <p:cNvPr id="4" name="Picture 3"/>
          <p:cNvPicPr>
            <a:picLocks noChangeAspect="1"/>
          </p:cNvPicPr>
          <p:nvPr/>
        </p:nvPicPr>
        <p:blipFill>
          <a:blip r:embed="rId2" cstate="print"/>
          <a:stretch>
            <a:fillRect/>
          </a:stretch>
        </p:blipFill>
        <p:spPr>
          <a:xfrm>
            <a:off x="2510357" y="3711708"/>
            <a:ext cx="3990202" cy="1880200"/>
          </a:xfrm>
          <a:prstGeom prst="rect">
            <a:avLst/>
          </a:prstGeom>
        </p:spPr>
      </p:pic>
      <p:pic>
        <p:nvPicPr>
          <p:cNvPr id="5" name="Picture 4"/>
          <p:cNvPicPr>
            <a:picLocks noChangeAspect="1"/>
          </p:cNvPicPr>
          <p:nvPr/>
        </p:nvPicPr>
        <p:blipFill>
          <a:blip r:embed="rId3" cstate="print"/>
          <a:stretch>
            <a:fillRect/>
          </a:stretch>
        </p:blipFill>
        <p:spPr>
          <a:xfrm>
            <a:off x="5261022" y="746325"/>
            <a:ext cx="3006790" cy="2644162"/>
          </a:xfrm>
          <a:prstGeom prst="rect">
            <a:avLst/>
          </a:prstGeom>
        </p:spPr>
      </p:pic>
    </p:spTree>
    <p:extLst>
      <p:ext uri="{BB962C8B-B14F-4D97-AF65-F5344CB8AC3E}">
        <p14:creationId xmlns:p14="http://schemas.microsoft.com/office/powerpoint/2010/main" val="350093114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15608"/>
          </a:xfrm>
        </p:spPr>
        <p:txBody>
          <a:bodyPr/>
          <a:lstStyle/>
          <a:p>
            <a:pPr algn="ctr"/>
            <a:r>
              <a:rPr lang="en-US" sz="3600" cap="none" dirty="0" smtClean="0">
                <a:solidFill>
                  <a:schemeClr val="tx2"/>
                </a:solidFill>
              </a:rPr>
              <a:t>Animations</a:t>
            </a:r>
            <a:r>
              <a:rPr lang="en-US" dirty="0" smtClean="0"/>
              <a:t> </a:t>
            </a:r>
            <a:endParaRPr lang="en-US" dirty="0"/>
          </a:p>
        </p:txBody>
      </p:sp>
      <p:sp>
        <p:nvSpPr>
          <p:cNvPr id="3" name="Content Placeholder 2"/>
          <p:cNvSpPr>
            <a:spLocks noGrp="1"/>
          </p:cNvSpPr>
          <p:nvPr>
            <p:ph sz="quarter" idx="13"/>
          </p:nvPr>
        </p:nvSpPr>
        <p:spPr>
          <a:xfrm>
            <a:off x="609600" y="1204546"/>
            <a:ext cx="7924800" cy="4510454"/>
          </a:xfrm>
        </p:spPr>
        <p:txBody>
          <a:bodyPr>
            <a:normAutofit/>
          </a:bodyPr>
          <a:lstStyle/>
          <a:p>
            <a:r>
              <a:rPr lang="en-US" sz="2400" dirty="0" smtClean="0"/>
              <a:t>4 types</a:t>
            </a:r>
          </a:p>
          <a:p>
            <a:pPr lvl="1"/>
            <a:r>
              <a:rPr lang="en-US" sz="2400" dirty="0" smtClean="0"/>
              <a:t>Entrance – how something arrives on the slide</a:t>
            </a:r>
          </a:p>
          <a:p>
            <a:pPr lvl="1"/>
            <a:r>
              <a:rPr lang="en-US" sz="2400" dirty="0" smtClean="0"/>
              <a:t>Emphasis – draws attention to something</a:t>
            </a:r>
          </a:p>
          <a:p>
            <a:pPr lvl="1"/>
            <a:r>
              <a:rPr lang="en-US" sz="2400" dirty="0" smtClean="0"/>
              <a:t>Exit – how something leaves the slide</a:t>
            </a:r>
          </a:p>
          <a:p>
            <a:pPr lvl="1"/>
            <a:r>
              <a:rPr lang="en-US" sz="2400" dirty="0" smtClean="0"/>
              <a:t>Motion – determines a path of movement in the slide</a:t>
            </a:r>
          </a:p>
          <a:p>
            <a:r>
              <a:rPr lang="en-US" sz="2400" dirty="0" smtClean="0"/>
              <a:t>Animations can be customised </a:t>
            </a:r>
            <a:endParaRPr lang="en-US" sz="2400" dirty="0"/>
          </a:p>
        </p:txBody>
      </p:sp>
    </p:spTree>
    <p:extLst>
      <p:ext uri="{BB962C8B-B14F-4D97-AF65-F5344CB8AC3E}">
        <p14:creationId xmlns:p14="http://schemas.microsoft.com/office/powerpoint/2010/main" val="308024386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5" y="0"/>
            <a:ext cx="3100754" cy="728188"/>
          </a:xfrm>
        </p:spPr>
        <p:txBody>
          <a:bodyPr/>
          <a:lstStyle/>
          <a:p>
            <a:pPr algn="l"/>
            <a:r>
              <a:rPr lang="en-US" sz="3600" cap="none" dirty="0" smtClean="0">
                <a:solidFill>
                  <a:schemeClr val="tx2"/>
                </a:solidFill>
              </a:rPr>
              <a:t>To Animate</a:t>
            </a:r>
            <a:endParaRPr lang="en-US" sz="3600" cap="none" dirty="0">
              <a:solidFill>
                <a:schemeClr val="tx2"/>
              </a:solidFill>
            </a:endParaRPr>
          </a:p>
        </p:txBody>
      </p:sp>
      <p:sp>
        <p:nvSpPr>
          <p:cNvPr id="3" name="Content Placeholder 2"/>
          <p:cNvSpPr>
            <a:spLocks noGrp="1"/>
          </p:cNvSpPr>
          <p:nvPr>
            <p:ph sz="quarter" idx="13"/>
          </p:nvPr>
        </p:nvSpPr>
        <p:spPr>
          <a:xfrm>
            <a:off x="211015" y="826477"/>
            <a:ext cx="8475785" cy="5743208"/>
          </a:xfrm>
        </p:spPr>
        <p:txBody>
          <a:bodyPr>
            <a:noAutofit/>
          </a:bodyPr>
          <a:lstStyle/>
          <a:p>
            <a:r>
              <a:rPr lang="en-US" sz="2400" dirty="0" smtClean="0"/>
              <a:t>Highlight the part of the slide that you want to animate</a:t>
            </a:r>
          </a:p>
          <a:p>
            <a:r>
              <a:rPr lang="en-US" sz="2400" dirty="0" smtClean="0"/>
              <a:t>Choose </a:t>
            </a:r>
            <a:r>
              <a:rPr lang="en-US" sz="2400" dirty="0" smtClean="0">
                <a:solidFill>
                  <a:schemeClr val="tx2"/>
                </a:solidFill>
              </a:rPr>
              <a:t>‘Animation’ </a:t>
            </a:r>
            <a:r>
              <a:rPr lang="en-US" sz="2400" dirty="0" smtClean="0"/>
              <a:t>tab</a:t>
            </a:r>
          </a:p>
          <a:p>
            <a:r>
              <a:rPr lang="en-US" sz="2400" dirty="0" smtClean="0"/>
              <a:t>Choose </a:t>
            </a:r>
            <a:r>
              <a:rPr lang="en-US" sz="2400" dirty="0" smtClean="0">
                <a:solidFill>
                  <a:schemeClr val="tx2"/>
                </a:solidFill>
              </a:rPr>
              <a:t>‘Custom Animation’ </a:t>
            </a:r>
            <a:r>
              <a:rPr lang="en-US" sz="2400" dirty="0" smtClean="0"/>
              <a:t>in tool bar</a:t>
            </a:r>
          </a:p>
          <a:p>
            <a:r>
              <a:rPr lang="en-US" sz="2400" dirty="0" smtClean="0">
                <a:solidFill>
                  <a:schemeClr val="tx2"/>
                </a:solidFill>
              </a:rPr>
              <a:t>‘Add Effect’ </a:t>
            </a:r>
            <a:r>
              <a:rPr lang="en-US" sz="2400" dirty="0" smtClean="0"/>
              <a:t>appears</a:t>
            </a:r>
          </a:p>
          <a:p>
            <a:pPr lvl="1"/>
            <a:r>
              <a:rPr lang="en-US" sz="2400" dirty="0" smtClean="0"/>
              <a:t>Choose which of the 4 types of animation you want. </a:t>
            </a:r>
          </a:p>
          <a:p>
            <a:pPr lvl="1"/>
            <a:r>
              <a:rPr lang="en-US" sz="2400" dirty="0" smtClean="0"/>
              <a:t>Then select your effect from the submenu</a:t>
            </a:r>
          </a:p>
          <a:p>
            <a:r>
              <a:rPr lang="en-US" sz="2400" dirty="0" smtClean="0"/>
              <a:t>Select ‘Auto Preview’ to see the animation</a:t>
            </a:r>
            <a:endParaRPr lang="en-US" sz="2400" dirty="0"/>
          </a:p>
        </p:txBody>
      </p:sp>
    </p:spTree>
    <p:extLst>
      <p:ext uri="{BB962C8B-B14F-4D97-AF65-F5344CB8AC3E}">
        <p14:creationId xmlns:p14="http://schemas.microsoft.com/office/powerpoint/2010/main" val="83524022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65077"/>
          </a:xfrm>
        </p:spPr>
        <p:txBody>
          <a:bodyPr/>
          <a:lstStyle/>
          <a:p>
            <a:pPr algn="ctr"/>
            <a:r>
              <a:rPr lang="en-US" sz="3600" cap="none" dirty="0" smtClean="0">
                <a:solidFill>
                  <a:schemeClr val="tx2"/>
                </a:solidFill>
              </a:rPr>
              <a:t>To adapt your Effect</a:t>
            </a:r>
            <a:endParaRPr lang="en-US" sz="3600" cap="none" dirty="0">
              <a:solidFill>
                <a:schemeClr val="tx2"/>
              </a:solidFill>
            </a:endParaRPr>
          </a:p>
        </p:txBody>
      </p:sp>
      <p:pic>
        <p:nvPicPr>
          <p:cNvPr id="4" name="Content Placeholder 3"/>
          <p:cNvPicPr>
            <a:picLocks noGrp="1" noChangeAspect="1"/>
          </p:cNvPicPr>
          <p:nvPr>
            <p:ph sz="quarter" idx="13"/>
          </p:nvPr>
        </p:nvPicPr>
        <p:blipFill>
          <a:blip r:embed="rId2" cstate="print"/>
          <a:stretch>
            <a:fillRect/>
          </a:stretch>
        </p:blipFill>
        <p:spPr>
          <a:xfrm>
            <a:off x="1691680" y="1808402"/>
            <a:ext cx="5750919" cy="2974613"/>
          </a:xfrm>
        </p:spPr>
      </p:pic>
    </p:spTree>
    <p:extLst>
      <p:ext uri="{BB962C8B-B14F-4D97-AF65-F5344CB8AC3E}">
        <p14:creationId xmlns:p14="http://schemas.microsoft.com/office/powerpoint/2010/main" val="37293588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92516"/>
          </a:xfrm>
        </p:spPr>
        <p:txBody>
          <a:bodyPr/>
          <a:lstStyle/>
          <a:p>
            <a:pPr algn="ctr"/>
            <a:r>
              <a:rPr lang="en-US" sz="3600" cap="none" dirty="0" smtClean="0">
                <a:solidFill>
                  <a:schemeClr val="tx2"/>
                </a:solidFill>
              </a:rPr>
              <a:t>Review Tab</a:t>
            </a:r>
            <a:endParaRPr lang="en-US" sz="3600" cap="none" dirty="0">
              <a:solidFill>
                <a:schemeClr val="tx2"/>
              </a:solidFill>
            </a:endParaRPr>
          </a:p>
        </p:txBody>
      </p:sp>
      <p:sp>
        <p:nvSpPr>
          <p:cNvPr id="3" name="Content Placeholder 2"/>
          <p:cNvSpPr>
            <a:spLocks noGrp="1"/>
          </p:cNvSpPr>
          <p:nvPr>
            <p:ph sz="quarter" idx="13"/>
          </p:nvPr>
        </p:nvSpPr>
        <p:spPr>
          <a:xfrm>
            <a:off x="609600" y="967154"/>
            <a:ext cx="7924800" cy="4747846"/>
          </a:xfrm>
        </p:spPr>
        <p:txBody>
          <a:bodyPr>
            <a:normAutofit/>
          </a:bodyPr>
          <a:lstStyle/>
          <a:p>
            <a:r>
              <a:rPr lang="en-US" sz="2800" dirty="0" smtClean="0"/>
              <a:t>Spelling, Thesaurus etc.</a:t>
            </a:r>
            <a:endParaRPr lang="en-US" sz="2800" dirty="0"/>
          </a:p>
        </p:txBody>
      </p:sp>
      <p:pic>
        <p:nvPicPr>
          <p:cNvPr id="5" name="Picture 4"/>
          <p:cNvPicPr>
            <a:picLocks noChangeAspect="1"/>
          </p:cNvPicPr>
          <p:nvPr/>
        </p:nvPicPr>
        <p:blipFill rotWithShape="1">
          <a:blip r:embed="rId2" cstate="print"/>
          <a:srcRect b="46726"/>
          <a:stretch/>
        </p:blipFill>
        <p:spPr>
          <a:xfrm>
            <a:off x="227953" y="1999648"/>
            <a:ext cx="8675324" cy="3091097"/>
          </a:xfrm>
          <a:prstGeom prst="rect">
            <a:avLst/>
          </a:prstGeom>
        </p:spPr>
      </p:pic>
    </p:spTree>
    <p:extLst>
      <p:ext uri="{BB962C8B-B14F-4D97-AF65-F5344CB8AC3E}">
        <p14:creationId xmlns:p14="http://schemas.microsoft.com/office/powerpoint/2010/main" val="25540837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04593"/>
          </a:xfrm>
        </p:spPr>
        <p:txBody>
          <a:bodyPr/>
          <a:lstStyle/>
          <a:p>
            <a:pPr algn="ctr"/>
            <a:r>
              <a:rPr lang="en-US" sz="3600" cap="none" dirty="0" smtClean="0">
                <a:solidFill>
                  <a:schemeClr val="tx2"/>
                </a:solidFill>
              </a:rPr>
              <a:t>Save as…</a:t>
            </a:r>
            <a:endParaRPr lang="en-US" sz="3600" cap="none" dirty="0">
              <a:solidFill>
                <a:schemeClr val="tx2"/>
              </a:solidFill>
            </a:endParaRPr>
          </a:p>
        </p:txBody>
      </p:sp>
      <p:sp>
        <p:nvSpPr>
          <p:cNvPr id="3" name="Content Placeholder 2"/>
          <p:cNvSpPr>
            <a:spLocks noGrp="1"/>
          </p:cNvSpPr>
          <p:nvPr>
            <p:ph sz="quarter" idx="13"/>
          </p:nvPr>
        </p:nvSpPr>
        <p:spPr>
          <a:xfrm>
            <a:off x="609600" y="1134208"/>
            <a:ext cx="7924800" cy="4580792"/>
          </a:xfrm>
        </p:spPr>
        <p:txBody>
          <a:bodyPr>
            <a:normAutofit/>
          </a:bodyPr>
          <a:lstStyle/>
          <a:p>
            <a:pPr>
              <a:lnSpc>
                <a:spcPct val="200000"/>
              </a:lnSpc>
            </a:pPr>
            <a:r>
              <a:rPr lang="en-US" sz="2400" dirty="0" smtClean="0"/>
              <a:t>Save as a PowerPoint file (.ppt or .pptx)</a:t>
            </a:r>
          </a:p>
          <a:p>
            <a:pPr>
              <a:lnSpc>
                <a:spcPct val="200000"/>
              </a:lnSpc>
            </a:pPr>
            <a:r>
              <a:rPr lang="en-US" sz="2400" dirty="0" smtClean="0"/>
              <a:t>Save as ‘PowerPoint Show’ .ppts</a:t>
            </a:r>
          </a:p>
          <a:p>
            <a:pPr>
              <a:lnSpc>
                <a:spcPct val="200000"/>
              </a:lnSpc>
            </a:pPr>
            <a:r>
              <a:rPr lang="en-US" sz="2400" dirty="0" smtClean="0"/>
              <a:t>Save as pdf file  (.pdf) when you want to upload the file to Moodle, the web etc. and don’t need to make any further changes.</a:t>
            </a:r>
            <a:endParaRPr lang="en-US" sz="2400" dirty="0"/>
          </a:p>
        </p:txBody>
      </p:sp>
    </p:spTree>
    <p:extLst>
      <p:ext uri="{BB962C8B-B14F-4D97-AF65-F5344CB8AC3E}">
        <p14:creationId xmlns:p14="http://schemas.microsoft.com/office/powerpoint/2010/main" val="31877433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74931"/>
          </a:xfrm>
        </p:spPr>
        <p:txBody>
          <a:bodyPr/>
          <a:lstStyle/>
          <a:p>
            <a:pPr algn="ctr"/>
            <a:r>
              <a:rPr lang="en-GB" sz="3600" cap="none" dirty="0" smtClean="0">
                <a:solidFill>
                  <a:schemeClr val="tx2"/>
                </a:solidFill>
              </a:rPr>
              <a:t>In Summary</a:t>
            </a:r>
            <a:endParaRPr lang="en-GB" sz="3600" cap="none" dirty="0">
              <a:solidFill>
                <a:schemeClr val="tx2"/>
              </a:solidFill>
            </a:endParaRPr>
          </a:p>
        </p:txBody>
      </p:sp>
      <p:sp>
        <p:nvSpPr>
          <p:cNvPr id="3" name="Content Placeholder 2"/>
          <p:cNvSpPr>
            <a:spLocks noGrp="1"/>
          </p:cNvSpPr>
          <p:nvPr>
            <p:ph sz="quarter" idx="13"/>
          </p:nvPr>
        </p:nvSpPr>
        <p:spPr>
          <a:xfrm>
            <a:off x="609600" y="1125415"/>
            <a:ext cx="7924800" cy="4589585"/>
          </a:xfrm>
        </p:spPr>
        <p:txBody>
          <a:bodyPr>
            <a:normAutofit fontScale="85000" lnSpcReduction="10000"/>
          </a:bodyPr>
          <a:lstStyle/>
          <a:p>
            <a:pPr>
              <a:lnSpc>
                <a:spcPct val="200000"/>
              </a:lnSpc>
            </a:pPr>
            <a:r>
              <a:rPr lang="en-GB" sz="2800" dirty="0" smtClean="0"/>
              <a:t>Presenting material is a necessary skill these days both in academia and employment</a:t>
            </a:r>
          </a:p>
          <a:p>
            <a:pPr>
              <a:lnSpc>
                <a:spcPct val="200000"/>
              </a:lnSpc>
            </a:pPr>
            <a:r>
              <a:rPr lang="en-GB" sz="2800" dirty="0" smtClean="0"/>
              <a:t>To present using PowerPoint follow the </a:t>
            </a:r>
            <a:r>
              <a:rPr lang="en-GB" sz="2800" dirty="0" smtClean="0">
                <a:solidFill>
                  <a:schemeClr val="tx2"/>
                </a:solidFill>
              </a:rPr>
              <a:t>ABC</a:t>
            </a:r>
            <a:r>
              <a:rPr lang="en-GB" sz="2800" dirty="0" smtClean="0"/>
              <a:t> of presentations</a:t>
            </a:r>
          </a:p>
          <a:p>
            <a:pPr>
              <a:lnSpc>
                <a:spcPct val="200000"/>
              </a:lnSpc>
            </a:pPr>
            <a:r>
              <a:rPr lang="en-GB" sz="2800" dirty="0" smtClean="0"/>
              <a:t>Using PowerPoint effectively means being accurate, brief and clear*</a:t>
            </a:r>
          </a:p>
          <a:p>
            <a:endParaRPr lang="en-GB" dirty="0"/>
          </a:p>
        </p:txBody>
      </p:sp>
      <p:sp>
        <p:nvSpPr>
          <p:cNvPr id="5" name="TextBox 4"/>
          <p:cNvSpPr txBox="1"/>
          <p:nvPr/>
        </p:nvSpPr>
        <p:spPr>
          <a:xfrm>
            <a:off x="2628900" y="6229686"/>
            <a:ext cx="4589585" cy="253916"/>
          </a:xfrm>
          <a:prstGeom prst="rect">
            <a:avLst/>
          </a:prstGeom>
          <a:noFill/>
        </p:spPr>
        <p:txBody>
          <a:bodyPr wrap="square" rtlCol="0">
            <a:spAutoFit/>
          </a:bodyPr>
          <a:lstStyle/>
          <a:p>
            <a:r>
              <a:rPr lang="en-GB" sz="1050" dirty="0" smtClean="0"/>
              <a:t>*Modified from an original presentation by </a:t>
            </a:r>
            <a:r>
              <a:rPr lang="en-GB" sz="1050" dirty="0" smtClean="0">
                <a:hlinkClick r:id="rId2"/>
              </a:rPr>
              <a:t>Luci Attala TSD </a:t>
            </a:r>
            <a:r>
              <a:rPr lang="en-GB" sz="1050" dirty="0" smtClean="0"/>
              <a:t>2011.</a:t>
            </a:r>
            <a:endParaRPr lang="en-GB" sz="1050" dirty="0"/>
          </a:p>
        </p:txBody>
      </p:sp>
    </p:spTree>
    <p:extLst>
      <p:ext uri="{BB962C8B-B14F-4D97-AF65-F5344CB8AC3E}">
        <p14:creationId xmlns:p14="http://schemas.microsoft.com/office/powerpoint/2010/main" val="195798975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271</TotalTime>
  <Words>1709</Words>
  <Application>Microsoft Office PowerPoint</Application>
  <PresentationFormat>On-screen Show (4:3)</PresentationFormat>
  <Paragraphs>193</Paragraphs>
  <Slides>33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Tw Cen MT</vt:lpstr>
      <vt:lpstr>Droplet</vt:lpstr>
      <vt:lpstr>Effective team work</vt:lpstr>
      <vt:lpstr>Over view</vt:lpstr>
      <vt:lpstr>Thomas Kilman</vt:lpstr>
      <vt:lpstr>Assignment 2- Presentation</vt:lpstr>
      <vt:lpstr>Assessment (see Assignment Specification for full details)</vt:lpstr>
      <vt:lpstr>Guidance</vt:lpstr>
      <vt:lpstr>Tips</vt:lpstr>
      <vt:lpstr>Presentation Question</vt:lpstr>
      <vt:lpstr>Overview of Presentation Content</vt:lpstr>
      <vt:lpstr>Remember</vt:lpstr>
      <vt:lpstr>Creating Good Presentations</vt:lpstr>
      <vt:lpstr>The aim of your presentation</vt:lpstr>
      <vt:lpstr>The ABC of Presenting</vt:lpstr>
      <vt:lpstr>Creating your PowerPoint </vt:lpstr>
      <vt:lpstr>Before the presentation</vt:lpstr>
      <vt:lpstr>During the presentation</vt:lpstr>
      <vt:lpstr>Presenting yourself</vt:lpstr>
      <vt:lpstr>Creating a PowerPoint Presentation</vt:lpstr>
      <vt:lpstr>The Tool Bar</vt:lpstr>
      <vt:lpstr>Charts:  Copying data from Excel into PP</vt:lpstr>
      <vt:lpstr>New Slide and Slide types</vt:lpstr>
      <vt:lpstr>Choosing a theme</vt:lpstr>
      <vt:lpstr>Colours and Fonts</vt:lpstr>
      <vt:lpstr>Backgrounds </vt:lpstr>
      <vt:lpstr>Inserting Pictures </vt:lpstr>
      <vt:lpstr>Inserting more info</vt:lpstr>
      <vt:lpstr>Lists </vt:lpstr>
      <vt:lpstr>Animations </vt:lpstr>
      <vt:lpstr>To Animate</vt:lpstr>
      <vt:lpstr>To adapt your Effect</vt:lpstr>
      <vt:lpstr>Review Tab</vt:lpstr>
      <vt:lpstr>Save as…</vt:lpstr>
      <vt:lpstr>In Summary</vt:lpstr>
    </vt:vector>
  </TitlesOfParts>
  <Company>0wn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 Presentation</dc:title>
  <dc:creator>0wner</dc:creator>
  <cp:lastModifiedBy>Shehla Khan</cp:lastModifiedBy>
  <cp:revision>37</cp:revision>
  <dcterms:created xsi:type="dcterms:W3CDTF">2016-01-17T14:29:16Z</dcterms:created>
  <dcterms:modified xsi:type="dcterms:W3CDTF">2018-05-22T13:48:07Z</dcterms:modified>
</cp:coreProperties>
</file>