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bookmarkIdSeed="2">
  <p:sldMasterIdLst>
    <p:sldMasterId id="2147483649" r:id="rId1"/>
  </p:sldMasterIdLst>
  <p:notesMasterIdLst>
    <p:notesMasterId r:id="rId24"/>
  </p:notesMasterIdLst>
  <p:handoutMasterIdLst>
    <p:handoutMasterId r:id="rId25"/>
  </p:handoutMasterIdLst>
  <p:sldIdLst>
    <p:sldId id="314" r:id="rId2"/>
    <p:sldId id="316" r:id="rId3"/>
    <p:sldId id="377" r:id="rId4"/>
    <p:sldId id="370" r:id="rId5"/>
    <p:sldId id="399" r:id="rId6"/>
    <p:sldId id="397" r:id="rId7"/>
    <p:sldId id="398" r:id="rId8"/>
    <p:sldId id="378" r:id="rId9"/>
    <p:sldId id="379" r:id="rId10"/>
    <p:sldId id="372" r:id="rId11"/>
    <p:sldId id="373" r:id="rId12"/>
    <p:sldId id="374" r:id="rId13"/>
    <p:sldId id="375" r:id="rId14"/>
    <p:sldId id="376" r:id="rId15"/>
    <p:sldId id="380" r:id="rId16"/>
    <p:sldId id="381" r:id="rId17"/>
    <p:sldId id="386" r:id="rId18"/>
    <p:sldId id="388" r:id="rId19"/>
    <p:sldId id="389" r:id="rId20"/>
    <p:sldId id="390" r:id="rId21"/>
    <p:sldId id="391" r:id="rId22"/>
    <p:sldId id="392" r:id="rId23"/>
  </p:sldIdLst>
  <p:sldSz cx="9144000" cy="6858000" type="screen4x3"/>
  <p:notesSz cx="7302500" cy="9588500"/>
  <p:defaultTex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p:defaultTextStyle>
  <p:extLst>
    <p:ext uri="{521415D9-36F7-43E2-AB2F-B90AF26B5E84}">
      <p14:sectionLst xmlns:p14="http://schemas.microsoft.com/office/powerpoint/2010/main">
        <p14:section name="Default Section" id="{A40789CF-04C3-4F9F-B261-665585167B4D}">
          <p14:sldIdLst>
            <p14:sldId id="314"/>
            <p14:sldId id="316"/>
            <p14:sldId id="377"/>
            <p14:sldId id="370"/>
            <p14:sldId id="399"/>
            <p14:sldId id="397"/>
            <p14:sldId id="398"/>
            <p14:sldId id="378"/>
            <p14:sldId id="379"/>
            <p14:sldId id="372"/>
            <p14:sldId id="373"/>
            <p14:sldId id="374"/>
            <p14:sldId id="375"/>
            <p14:sldId id="376"/>
            <p14:sldId id="380"/>
            <p14:sldId id="381"/>
            <p14:sldId id="386"/>
            <p14:sldId id="388"/>
            <p14:sldId id="389"/>
            <p14:sldId id="390"/>
            <p14:sldId id="391"/>
            <p14:sldId id="392"/>
          </p14:sldIdLst>
        </p14:section>
        <p14:section name="Untitled Section" id="{F0775640-F074-4B4C-9F63-5684BD74D74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2B3E5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5" autoAdjust="0"/>
    <p:restoredTop sz="96433" autoAdjust="0"/>
  </p:normalViewPr>
  <p:slideViewPr>
    <p:cSldViewPr snapToGrid="0">
      <p:cViewPr varScale="1">
        <p:scale>
          <a:sx n="101" d="100"/>
          <a:sy n="101" d="100"/>
        </p:scale>
        <p:origin x="843" y="5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74" d="100"/>
          <a:sy n="74" d="100"/>
        </p:scale>
        <p:origin x="1893" y="45"/>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smtClean="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smtClean="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smtClean="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smtClean="0"/>
            </a:lvl1pPr>
          </a:lstStyle>
          <a:p>
            <a:pPr>
              <a:defRPr/>
            </a:pPr>
            <a:fld id="{085AE3E6-3B06-4DEE-8B65-79A38B662D6E}" type="slidenum">
              <a:rPr lang="en-US" altLang="en-US"/>
              <a:pPr>
                <a:defRPr/>
              </a:pPr>
              <a:t>‹#›</a:t>
            </a:fld>
            <a:endParaRPr lang="en-US" altLang="en-US"/>
          </a:p>
        </p:txBody>
      </p:sp>
    </p:spTree>
    <p:extLst>
      <p:ext uri="{BB962C8B-B14F-4D97-AF65-F5344CB8AC3E}">
        <p14:creationId xmlns:p14="http://schemas.microsoft.com/office/powerpoint/2010/main" val="40646287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smtClean="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smtClean="0">
                <a:latin typeface="Times New Roman" panose="02020603050405020304" pitchFamily="18" charset="0"/>
              </a:defRPr>
            </a:lvl1pPr>
          </a:lstStyle>
          <a:p>
            <a:pPr>
              <a:defRPr/>
            </a:pPr>
            <a:fld id="{91D68F69-EA38-4BF2-AACB-9A80CFE5F833}" type="slidenum">
              <a:rPr lang="en-US" altLang="en-US"/>
              <a:pPr>
                <a:defRPr/>
              </a:pPr>
              <a:t>‹#›</a:t>
            </a:fld>
            <a:endParaRPr lang="en-US" altLang="en-US"/>
          </a:p>
        </p:txBody>
      </p:sp>
    </p:spTree>
    <p:extLst>
      <p:ext uri="{BB962C8B-B14F-4D97-AF65-F5344CB8AC3E}">
        <p14:creationId xmlns:p14="http://schemas.microsoft.com/office/powerpoint/2010/main" val="17048036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33797" name="Rectangle 5"/>
          <p:cNvSpPr>
            <a:spLocks noGrp="1" noChangeArrowheads="1"/>
          </p:cNvSpPr>
          <p:nvPr>
            <p:ph type="ctrTitle"/>
          </p:nvPr>
        </p:nvSpPr>
        <p:spPr>
          <a:xfrm>
            <a:off x="1179513" y="182563"/>
            <a:ext cx="7772400" cy="706437"/>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defRPr sz="2000" b="0">
                <a:latin typeface="Helvetica-Narrow" pitchFamily="34" charset="0"/>
              </a:defRPr>
            </a:lvl1pPr>
          </a:lstStyle>
          <a:p>
            <a:pPr lvl="0"/>
            <a:r>
              <a:rPr lang="en-US" altLang="en-US" noProof="0"/>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Monotype Sorts" pitchFamily="2" charset="2"/>
              <a:buNone/>
              <a:defRPr/>
            </a:lvl1pPr>
          </a:lstStyle>
          <a:p>
            <a:pPr lvl="0"/>
            <a:r>
              <a:rPr lang="en-US" altLang="en-US" noProof="0"/>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l">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9" name="Rectangle 9"/>
          <p:cNvSpPr>
            <a:spLocks noGrp="1" noChangeArrowheads="1"/>
          </p:cNvSpPr>
          <p:nvPr>
            <p:ph type="sldNum" sz="quarter" idx="12"/>
          </p:nvPr>
        </p:nvSpPr>
        <p:spPr bwMode="auto">
          <a:xfrm>
            <a:off x="65532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smtClean="0">
                <a:solidFill>
                  <a:srgbClr val="660066"/>
                </a:solidFill>
                <a:latin typeface="Impact" panose="020B0806030902050204" pitchFamily="34" charset="0"/>
              </a:defRPr>
            </a:lvl1pPr>
          </a:lstStyle>
          <a:p>
            <a:pPr>
              <a:defRPr/>
            </a:pPr>
            <a:fld id="{23E998F6-3482-401C-B7FE-C90059762FA7}" type="slidenum">
              <a:rPr lang="en-US" altLang="en-US"/>
              <a:pPr>
                <a:defRPr/>
              </a:pPr>
              <a:t>‹#›</a:t>
            </a:fld>
            <a:endParaRPr lang="en-US" altLang="en-US"/>
          </a:p>
        </p:txBody>
      </p:sp>
    </p:spTree>
    <p:extLst>
      <p:ext uri="{BB962C8B-B14F-4D97-AF65-F5344CB8AC3E}">
        <p14:creationId xmlns:p14="http://schemas.microsoft.com/office/powerpoint/2010/main" val="301544405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dirty="0"/>
              <a:t>WEB</a:t>
            </a:r>
          </a:p>
        </p:txBody>
      </p:sp>
    </p:spTree>
    <p:extLst>
      <p:ext uri="{BB962C8B-B14F-4D97-AF65-F5344CB8AC3E}">
        <p14:creationId xmlns:p14="http://schemas.microsoft.com/office/powerpoint/2010/main" val="2259016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827785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047750"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38675"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966181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129313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605257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4222065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814641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593714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357622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311537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1027" name="Rectangle 3"/>
          <p:cNvSpPr>
            <a:spLocks noGrp="1" noChangeArrowheads="1"/>
          </p:cNvSpPr>
          <p:nvPr>
            <p:ph type="title"/>
          </p:nvPr>
        </p:nvSpPr>
        <p:spPr bwMode="auto">
          <a:xfrm>
            <a:off x="257175" y="0"/>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8" name="Rectangle 69"/>
          <p:cNvSpPr>
            <a:spLocks noChangeArrowheads="1"/>
          </p:cNvSpPr>
          <p:nvPr/>
        </p:nvSpPr>
        <p:spPr bwMode="auto">
          <a:xfrm>
            <a:off x="7934325" y="6537325"/>
            <a:ext cx="12096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r>
              <a:rPr lang="en-US" altLang="en-US" sz="1000"/>
              <a:t>Mike Dacey</a:t>
            </a:r>
            <a:endParaRPr lang="en-US" altLang="en-US" sz="1400">
              <a:latin typeface="Times New Roman" panose="02020603050405020304" pitchFamily="18" charset="0"/>
            </a:endParaRPr>
          </a:p>
        </p:txBody>
      </p:sp>
      <p:sp>
        <p:nvSpPr>
          <p:cNvPr id="1029" name="Text Box 70"/>
          <p:cNvSpPr txBox="1">
            <a:spLocks noChangeArrowheads="1"/>
          </p:cNvSpPr>
          <p:nvPr/>
        </p:nvSpPr>
        <p:spPr bwMode="auto">
          <a:xfrm>
            <a:off x="4268788" y="6546850"/>
            <a:ext cx="33972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spcBef>
                <a:spcPct val="50000"/>
              </a:spcBef>
            </a:pPr>
            <a:fld id="{A8AD1263-4F9C-453B-B47E-27E02C13953D}" type="slidenum">
              <a:rPr lang="en-US" altLang="en-US" sz="1000"/>
              <a:pPr>
                <a:spcBef>
                  <a:spcPct val="50000"/>
                </a:spcBef>
              </a:pPr>
              <a:t>‹#›</a:t>
            </a:fld>
            <a:endParaRPr lang="en-US" altLang="en-US" sz="100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000" smtClean="0"/>
            </a:lvl1pPr>
          </a:lstStyle>
          <a:p>
            <a:pPr>
              <a:defRPr/>
            </a:pPr>
            <a:r>
              <a:rPr lang="en-US" altLang="en-US" dirty="0"/>
              <a:t>WEB</a:t>
            </a:r>
          </a:p>
        </p:txBody>
      </p:sp>
      <p:sp>
        <p:nvSpPr>
          <p:cNvPr id="1031" name="Freeform 233"/>
          <p:cNvSpPr>
            <a:spLocks/>
          </p:cNvSpPr>
          <p:nvPr/>
        </p:nvSpPr>
        <p:spPr bwMode="auto">
          <a:xfrm>
            <a:off x="930275" y="1852613"/>
            <a:ext cx="34925" cy="17462"/>
          </a:xfrm>
          <a:custGeom>
            <a:avLst/>
            <a:gdLst>
              <a:gd name="T0" fmla="*/ 9284 w 79"/>
              <a:gd name="T1" fmla="*/ 14451 h 29"/>
              <a:gd name="T2" fmla="*/ 11494 w 79"/>
              <a:gd name="T3" fmla="*/ 15053 h 29"/>
              <a:gd name="T4" fmla="*/ 15031 w 79"/>
              <a:gd name="T5" fmla="*/ 15656 h 29"/>
              <a:gd name="T6" fmla="*/ 18568 w 79"/>
              <a:gd name="T7" fmla="*/ 16258 h 29"/>
              <a:gd name="T8" fmla="*/ 22547 w 79"/>
              <a:gd name="T9" fmla="*/ 16860 h 29"/>
              <a:gd name="T10" fmla="*/ 26083 w 79"/>
              <a:gd name="T11" fmla="*/ 17462 h 29"/>
              <a:gd name="T12" fmla="*/ 30062 w 79"/>
              <a:gd name="T13" fmla="*/ 17462 h 29"/>
              <a:gd name="T14" fmla="*/ 31830 w 79"/>
              <a:gd name="T15" fmla="*/ 17462 h 29"/>
              <a:gd name="T16" fmla="*/ 33599 w 79"/>
              <a:gd name="T17" fmla="*/ 16258 h 29"/>
              <a:gd name="T18" fmla="*/ 34483 w 79"/>
              <a:gd name="T19" fmla="*/ 13849 h 29"/>
              <a:gd name="T20" fmla="*/ 34925 w 79"/>
              <a:gd name="T21" fmla="*/ 11441 h 29"/>
              <a:gd name="T22" fmla="*/ 34925 w 79"/>
              <a:gd name="T23" fmla="*/ 9634 h 29"/>
              <a:gd name="T24" fmla="*/ 34925 w 79"/>
              <a:gd name="T25" fmla="*/ 9032 h 29"/>
              <a:gd name="T26" fmla="*/ 32715 w 79"/>
              <a:gd name="T27" fmla="*/ 7828 h 29"/>
              <a:gd name="T28" fmla="*/ 28736 w 79"/>
              <a:gd name="T29" fmla="*/ 6624 h 29"/>
              <a:gd name="T30" fmla="*/ 24315 w 79"/>
              <a:gd name="T31" fmla="*/ 5419 h 29"/>
              <a:gd name="T32" fmla="*/ 20778 w 79"/>
              <a:gd name="T33" fmla="*/ 3613 h 29"/>
              <a:gd name="T34" fmla="*/ 17684 w 79"/>
              <a:gd name="T35" fmla="*/ 1806 h 29"/>
              <a:gd name="T36" fmla="*/ 13705 w 79"/>
              <a:gd name="T37" fmla="*/ 602 h 29"/>
              <a:gd name="T38" fmla="*/ 9284 w 79"/>
              <a:gd name="T39" fmla="*/ 0 h 29"/>
              <a:gd name="T40" fmla="*/ 6631 w 79"/>
              <a:gd name="T41" fmla="*/ 1204 h 29"/>
              <a:gd name="T42" fmla="*/ 3979 w 79"/>
              <a:gd name="T43" fmla="*/ 4817 h 29"/>
              <a:gd name="T44" fmla="*/ 1326 w 79"/>
              <a:gd name="T45" fmla="*/ 7828 h 29"/>
              <a:gd name="T46" fmla="*/ 0 w 79"/>
              <a:gd name="T47" fmla="*/ 10838 h 29"/>
              <a:gd name="T48" fmla="*/ 442 w 79"/>
              <a:gd name="T49" fmla="*/ 12645 h 29"/>
              <a:gd name="T50" fmla="*/ 2210 w 79"/>
              <a:gd name="T51" fmla="*/ 13849 h 29"/>
              <a:gd name="T52" fmla="*/ 4863 w 79"/>
              <a:gd name="T53" fmla="*/ 13849 h 29"/>
              <a:gd name="T54" fmla="*/ 7516 w 79"/>
              <a:gd name="T55" fmla="*/ 14451 h 29"/>
              <a:gd name="T56" fmla="*/ 9284 w 79"/>
              <a:gd name="T57" fmla="*/ 14451 h 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2" name="Freeform 234"/>
          <p:cNvSpPr>
            <a:spLocks/>
          </p:cNvSpPr>
          <p:nvPr/>
        </p:nvSpPr>
        <p:spPr bwMode="auto">
          <a:xfrm>
            <a:off x="930275" y="1852613"/>
            <a:ext cx="28575" cy="17462"/>
          </a:xfrm>
          <a:custGeom>
            <a:avLst/>
            <a:gdLst>
              <a:gd name="T0" fmla="*/ 20985 w 64"/>
              <a:gd name="T1" fmla="*/ 3880 h 27"/>
              <a:gd name="T2" fmla="*/ 17859 w 64"/>
              <a:gd name="T3" fmla="*/ 1940 h 27"/>
              <a:gd name="T4" fmla="*/ 13841 w 64"/>
              <a:gd name="T5" fmla="*/ 647 h 27"/>
              <a:gd name="T6" fmla="*/ 9376 w 64"/>
              <a:gd name="T7" fmla="*/ 0 h 27"/>
              <a:gd name="T8" fmla="*/ 6697 w 64"/>
              <a:gd name="T9" fmla="*/ 1293 h 27"/>
              <a:gd name="T10" fmla="*/ 4018 w 64"/>
              <a:gd name="T11" fmla="*/ 5174 h 27"/>
              <a:gd name="T12" fmla="*/ 1339 w 64"/>
              <a:gd name="T13" fmla="*/ 8408 h 27"/>
              <a:gd name="T14" fmla="*/ 0 w 64"/>
              <a:gd name="T15" fmla="*/ 11641 h 27"/>
              <a:gd name="T16" fmla="*/ 446 w 64"/>
              <a:gd name="T17" fmla="*/ 13582 h 27"/>
              <a:gd name="T18" fmla="*/ 2232 w 64"/>
              <a:gd name="T19" fmla="*/ 14875 h 27"/>
              <a:gd name="T20" fmla="*/ 4911 w 64"/>
              <a:gd name="T21" fmla="*/ 14875 h 27"/>
              <a:gd name="T22" fmla="*/ 7590 w 64"/>
              <a:gd name="T23" fmla="*/ 15522 h 27"/>
              <a:gd name="T24" fmla="*/ 9376 w 64"/>
              <a:gd name="T25" fmla="*/ 15522 h 27"/>
              <a:gd name="T26" fmla="*/ 11609 w 64"/>
              <a:gd name="T27" fmla="*/ 16169 h 27"/>
              <a:gd name="T28" fmla="*/ 14288 w 64"/>
              <a:gd name="T29" fmla="*/ 16815 h 27"/>
              <a:gd name="T30" fmla="*/ 17413 w 64"/>
              <a:gd name="T31" fmla="*/ 16815 h 27"/>
              <a:gd name="T32" fmla="*/ 20538 w 64"/>
              <a:gd name="T33" fmla="*/ 17462 h 27"/>
              <a:gd name="T34" fmla="*/ 22771 w 64"/>
              <a:gd name="T35" fmla="*/ 17462 h 27"/>
              <a:gd name="T36" fmla="*/ 25450 w 64"/>
              <a:gd name="T37" fmla="*/ 16815 h 27"/>
              <a:gd name="T38" fmla="*/ 27682 w 64"/>
              <a:gd name="T39" fmla="*/ 16815 h 27"/>
              <a:gd name="T40" fmla="*/ 28575 w 64"/>
              <a:gd name="T41" fmla="*/ 15522 h 27"/>
              <a:gd name="T42" fmla="*/ 28575 w 64"/>
              <a:gd name="T43" fmla="*/ 13582 h 27"/>
              <a:gd name="T44" fmla="*/ 28129 w 64"/>
              <a:gd name="T45" fmla="*/ 10995 h 27"/>
              <a:gd name="T46" fmla="*/ 25450 w 64"/>
              <a:gd name="T47" fmla="*/ 7114 h 27"/>
              <a:gd name="T48" fmla="*/ 20985 w 64"/>
              <a:gd name="T49" fmla="*/ 3880 h 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3" name="Freeform 235"/>
          <p:cNvSpPr>
            <a:spLocks/>
          </p:cNvSpPr>
          <p:nvPr/>
        </p:nvSpPr>
        <p:spPr bwMode="auto">
          <a:xfrm>
            <a:off x="1485900" y="1817688"/>
            <a:ext cx="44450" cy="30162"/>
          </a:xfrm>
          <a:custGeom>
            <a:avLst/>
            <a:gdLst>
              <a:gd name="T0" fmla="*/ 35387 w 103"/>
              <a:gd name="T1" fmla="*/ 29593 h 53"/>
              <a:gd name="T2" fmla="*/ 34093 w 103"/>
              <a:gd name="T3" fmla="*/ 30162 h 53"/>
              <a:gd name="T4" fmla="*/ 31503 w 103"/>
              <a:gd name="T5" fmla="*/ 29593 h 53"/>
              <a:gd name="T6" fmla="*/ 27619 w 103"/>
              <a:gd name="T7" fmla="*/ 29024 h 53"/>
              <a:gd name="T8" fmla="*/ 22872 w 103"/>
              <a:gd name="T9" fmla="*/ 28455 h 53"/>
              <a:gd name="T10" fmla="*/ 18557 w 103"/>
              <a:gd name="T11" fmla="*/ 27317 h 53"/>
              <a:gd name="T12" fmla="*/ 14673 w 103"/>
              <a:gd name="T13" fmla="*/ 25609 h 53"/>
              <a:gd name="T14" fmla="*/ 11652 w 103"/>
              <a:gd name="T15" fmla="*/ 24471 h 53"/>
              <a:gd name="T16" fmla="*/ 9494 w 103"/>
              <a:gd name="T17" fmla="*/ 23333 h 53"/>
              <a:gd name="T18" fmla="*/ 7768 w 103"/>
              <a:gd name="T19" fmla="*/ 21626 h 53"/>
              <a:gd name="T20" fmla="*/ 6042 w 103"/>
              <a:gd name="T21" fmla="*/ 20487 h 53"/>
              <a:gd name="T22" fmla="*/ 3452 w 103"/>
              <a:gd name="T23" fmla="*/ 20487 h 53"/>
              <a:gd name="T24" fmla="*/ 0 w 103"/>
              <a:gd name="T25" fmla="*/ 20487 h 53"/>
              <a:gd name="T26" fmla="*/ 2158 w 103"/>
              <a:gd name="T27" fmla="*/ 19349 h 53"/>
              <a:gd name="T28" fmla="*/ 4316 w 103"/>
              <a:gd name="T29" fmla="*/ 17642 h 53"/>
              <a:gd name="T30" fmla="*/ 5610 w 103"/>
              <a:gd name="T31" fmla="*/ 15935 h 53"/>
              <a:gd name="T32" fmla="*/ 7768 w 103"/>
              <a:gd name="T33" fmla="*/ 13089 h 53"/>
              <a:gd name="T34" fmla="*/ 9494 w 103"/>
              <a:gd name="T35" fmla="*/ 10813 h 53"/>
              <a:gd name="T36" fmla="*/ 12083 w 103"/>
              <a:gd name="T37" fmla="*/ 7967 h 53"/>
              <a:gd name="T38" fmla="*/ 14241 w 103"/>
              <a:gd name="T39" fmla="*/ 5691 h 53"/>
              <a:gd name="T40" fmla="*/ 16399 w 103"/>
              <a:gd name="T41" fmla="*/ 2845 h 53"/>
              <a:gd name="T42" fmla="*/ 18988 w 103"/>
              <a:gd name="T43" fmla="*/ 569 h 53"/>
              <a:gd name="T44" fmla="*/ 22009 w 103"/>
              <a:gd name="T45" fmla="*/ 0 h 53"/>
              <a:gd name="T46" fmla="*/ 24599 w 103"/>
              <a:gd name="T47" fmla="*/ 0 h 53"/>
              <a:gd name="T48" fmla="*/ 27619 w 103"/>
              <a:gd name="T49" fmla="*/ 1707 h 53"/>
              <a:gd name="T50" fmla="*/ 30209 w 103"/>
              <a:gd name="T51" fmla="*/ 2845 h 53"/>
              <a:gd name="T52" fmla="*/ 32367 w 103"/>
              <a:gd name="T53" fmla="*/ 3984 h 53"/>
              <a:gd name="T54" fmla="*/ 34956 w 103"/>
              <a:gd name="T55" fmla="*/ 6260 h 53"/>
              <a:gd name="T56" fmla="*/ 37114 w 103"/>
              <a:gd name="T57" fmla="*/ 7967 h 53"/>
              <a:gd name="T58" fmla="*/ 40134 w 103"/>
              <a:gd name="T59" fmla="*/ 11382 h 53"/>
              <a:gd name="T60" fmla="*/ 42724 w 103"/>
              <a:gd name="T61" fmla="*/ 14796 h 53"/>
              <a:gd name="T62" fmla="*/ 44450 w 103"/>
              <a:gd name="T63" fmla="*/ 17073 h 53"/>
              <a:gd name="T64" fmla="*/ 42292 w 103"/>
              <a:gd name="T65" fmla="*/ 17642 h 53"/>
              <a:gd name="T66" fmla="*/ 38840 w 103"/>
              <a:gd name="T67" fmla="*/ 18780 h 53"/>
              <a:gd name="T68" fmla="*/ 36682 w 103"/>
              <a:gd name="T69" fmla="*/ 19918 h 53"/>
              <a:gd name="T70" fmla="*/ 35387 w 103"/>
              <a:gd name="T71" fmla="*/ 23902 h 53"/>
              <a:gd name="T72" fmla="*/ 35387 w 103"/>
              <a:gd name="T73" fmla="*/ 29593 h 5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4" name="Rectangle 312"/>
          <p:cNvSpPr>
            <a:spLocks noGrp="1" noChangeArrowheads="1"/>
          </p:cNvSpPr>
          <p:nvPr>
            <p:ph type="body" idx="1"/>
          </p:nvPr>
        </p:nvSpPr>
        <p:spPr bwMode="auto">
          <a:xfrm>
            <a:off x="1047750" y="1724025"/>
            <a:ext cx="7029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Tree>
  </p:cSld>
  <p:clrMap bg1="lt1" tx1="dk1" bg2="lt2" tx2="dk2" accent1="accent1" accent2="accent2" accent3="accent3" accent4="accent4" accent5="accent5" accent6="accent6" hlink="hlink" folHlink="folHlink"/>
  <p:sldLayoutIdLst>
    <p:sldLayoutId id="2147483672"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p:titleStyle>
    <p:body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a:t>WEB</a:t>
            </a:r>
          </a:p>
        </p:txBody>
      </p:sp>
      <p:sp>
        <p:nvSpPr>
          <p:cNvPr id="5123" name="Rectangle 2"/>
          <p:cNvSpPr>
            <a:spLocks noGrp="1" noChangeArrowheads="1"/>
          </p:cNvSpPr>
          <p:nvPr>
            <p:ph type="title"/>
          </p:nvPr>
        </p:nvSpPr>
        <p:spPr>
          <a:xfrm>
            <a:off x="266700" y="688975"/>
            <a:ext cx="8686800" cy="844550"/>
          </a:xfrm>
        </p:spPr>
        <p:txBody>
          <a:bodyPr/>
          <a:lstStyle/>
          <a:p>
            <a:r>
              <a:rPr lang="en-US" altLang="en-US" sz="4000" dirty="0" err="1"/>
              <a:t>ExpressJS</a:t>
            </a:r>
            <a:r>
              <a:rPr lang="en-US" altLang="en-US" sz="4000" dirty="0"/>
              <a:t> Docker Setup</a:t>
            </a:r>
          </a:p>
        </p:txBody>
      </p:sp>
      <p:sp>
        <p:nvSpPr>
          <p:cNvPr id="5124" name="Rectangle 3"/>
          <p:cNvSpPr>
            <a:spLocks noGrp="1" noChangeArrowheads="1"/>
          </p:cNvSpPr>
          <p:nvPr>
            <p:ph type="body" idx="1"/>
          </p:nvPr>
        </p:nvSpPr>
        <p:spPr>
          <a:xfrm>
            <a:off x="1036638" y="2103438"/>
            <a:ext cx="7029450" cy="4114800"/>
          </a:xfrm>
        </p:spPr>
        <p:txBody>
          <a:bodyPr/>
          <a:lstStyle/>
          <a:p>
            <a:pPr>
              <a:buFont typeface="Monotype Sorts" pitchFamily="2" charset="2"/>
              <a:buNone/>
            </a:pPr>
            <a:r>
              <a:rPr lang="en-US" altLang="en-US" sz="3200" dirty="0"/>
              <a:t>Lecturer: Michael Dacey</a:t>
            </a:r>
          </a:p>
          <a:p>
            <a:pPr>
              <a:buFont typeface="Monotype Sorts" pitchFamily="2" charset="2"/>
              <a:buNone/>
            </a:pPr>
            <a:endParaRPr lang="en-US" altLang="en-US" sz="3200" dirty="0"/>
          </a:p>
          <a:p>
            <a:pPr>
              <a:buFont typeface="Monotype Sorts" pitchFamily="2" charset="2"/>
              <a:buNone/>
            </a:pPr>
            <a:r>
              <a:rPr lang="en-US" altLang="en-US" sz="3200" dirty="0"/>
              <a:t>E-mail: michael.dacey@uwtsd.ac.uk</a:t>
            </a:r>
          </a:p>
          <a:p>
            <a:pPr>
              <a:buFont typeface="Monotype Sorts" pitchFamily="2" charset="2"/>
              <a:buNone/>
            </a:pPr>
            <a:endParaRPr lang="en-US" altLang="en-US" sz="3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Setup</a:t>
            </a:r>
          </a:p>
        </p:txBody>
      </p:sp>
      <p:sp>
        <p:nvSpPr>
          <p:cNvPr id="3" name="Content Placeholder 2"/>
          <p:cNvSpPr>
            <a:spLocks noGrp="1"/>
          </p:cNvSpPr>
          <p:nvPr>
            <p:ph idx="1"/>
          </p:nvPr>
        </p:nvSpPr>
        <p:spPr>
          <a:xfrm>
            <a:off x="1047750" y="2236494"/>
            <a:ext cx="7029450" cy="3602331"/>
          </a:xfrm>
        </p:spPr>
        <p:txBody>
          <a:bodyPr/>
          <a:lstStyle/>
          <a:p>
            <a:r>
              <a:rPr lang="en-GB" dirty="0"/>
              <a:t>Pre-requisites</a:t>
            </a:r>
          </a:p>
          <a:p>
            <a:pPr lvl="1"/>
            <a:r>
              <a:rPr lang="en-GB" dirty="0"/>
              <a:t>Node.js and Express.js installed and working</a:t>
            </a:r>
          </a:p>
          <a:p>
            <a:pPr lvl="1"/>
            <a:r>
              <a:rPr lang="en-GB" dirty="0"/>
              <a:t>Basic </a:t>
            </a:r>
            <a:r>
              <a:rPr lang="en-GB" dirty="0" err="1"/>
              <a:t>webservice</a:t>
            </a:r>
            <a:r>
              <a:rPr lang="en-GB" dirty="0"/>
              <a:t> in express.js has been built</a:t>
            </a:r>
          </a:p>
          <a:p>
            <a:pPr lvl="1"/>
            <a:r>
              <a:rPr lang="en-GB" dirty="0" err="1"/>
              <a:t>Postgresql</a:t>
            </a:r>
            <a:r>
              <a:rPr lang="en-GB" dirty="0"/>
              <a:t> drivers have been installed in node.js (</a:t>
            </a:r>
            <a:r>
              <a:rPr lang="en-GB" dirty="0" err="1"/>
              <a:t>pg</a:t>
            </a:r>
            <a:r>
              <a:rPr lang="en-GB" dirty="0"/>
              <a:t> and </a:t>
            </a:r>
            <a:r>
              <a:rPr lang="en-GB" dirty="0" err="1"/>
              <a:t>pg</a:t>
            </a:r>
            <a:r>
              <a:rPr lang="en-GB" dirty="0"/>
              <a:t>-format)</a:t>
            </a:r>
          </a:p>
          <a:p>
            <a:endParaRPr lang="en-GB" dirty="0"/>
          </a:p>
          <a:p>
            <a:r>
              <a:rPr lang="en-GB" dirty="0"/>
              <a:t>Create a new file called </a:t>
            </a:r>
            <a:r>
              <a:rPr lang="en-GB" b="1" dirty="0"/>
              <a:t>pgdbstudent.js</a:t>
            </a:r>
            <a:r>
              <a:rPr lang="en-GB" dirty="0"/>
              <a:t> in the “</a:t>
            </a:r>
            <a:r>
              <a:rPr lang="en-GB" dirty="0" err="1"/>
              <a:t>nodewebservice</a:t>
            </a:r>
            <a:r>
              <a:rPr lang="en-GB" dirty="0"/>
              <a:t>” directory</a:t>
            </a:r>
            <a:endParaRPr lang="en-GB" b="1" dirty="0"/>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4952388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Setup (</a:t>
            </a:r>
            <a:r>
              <a:rPr lang="en-GB" dirty="0" err="1"/>
              <a:t>Cont</a:t>
            </a:r>
            <a:r>
              <a:rPr lang="en-GB" dirty="0"/>
              <a:t>)</a:t>
            </a:r>
          </a:p>
        </p:txBody>
      </p:sp>
      <p:sp>
        <p:nvSpPr>
          <p:cNvPr id="3" name="Content Placeholder 2"/>
          <p:cNvSpPr>
            <a:spLocks noGrp="1"/>
          </p:cNvSpPr>
          <p:nvPr>
            <p:ph idx="1"/>
          </p:nvPr>
        </p:nvSpPr>
        <p:spPr>
          <a:xfrm>
            <a:off x="257176" y="1037511"/>
            <a:ext cx="3933358" cy="4801314"/>
          </a:xfrm>
        </p:spPr>
        <p:txBody>
          <a:bodyPr/>
          <a:lstStyle/>
          <a:p>
            <a:r>
              <a:rPr lang="en-GB" dirty="0"/>
              <a:t>Open up a terminal window and change to the directory containing both the “</a:t>
            </a:r>
            <a:r>
              <a:rPr lang="en-GB" dirty="0" err="1"/>
              <a:t>nodewebservice</a:t>
            </a:r>
            <a:r>
              <a:rPr lang="en-GB" dirty="0"/>
              <a:t>” sub-directory </a:t>
            </a:r>
            <a:r>
              <a:rPr lang="en-GB" dirty="0">
                <a:solidFill>
                  <a:srgbClr val="FF0000"/>
                </a:solidFill>
              </a:rPr>
              <a:t>and the “</a:t>
            </a:r>
            <a:r>
              <a:rPr lang="en-GB" b="1" dirty="0" err="1">
                <a:solidFill>
                  <a:srgbClr val="FF0000"/>
                </a:solidFill>
              </a:rPr>
              <a:t>docker</a:t>
            </a:r>
            <a:r>
              <a:rPr lang="en-GB" b="1" dirty="0">
                <a:solidFill>
                  <a:srgbClr val="FF0000"/>
                </a:solidFill>
              </a:rPr>
              <a:t>-compose</a:t>
            </a:r>
            <a:r>
              <a:rPr lang="en-GB" dirty="0">
                <a:solidFill>
                  <a:srgbClr val="FF0000"/>
                </a:solidFill>
              </a:rPr>
              <a:t>” file</a:t>
            </a:r>
          </a:p>
          <a:p>
            <a:r>
              <a:rPr lang="en-GB" b="1" dirty="0"/>
              <a:t>Edit the “</a:t>
            </a:r>
            <a:r>
              <a:rPr lang="en-GB" b="1" dirty="0" err="1"/>
              <a:t>docker</a:t>
            </a:r>
            <a:r>
              <a:rPr lang="en-GB" b="1" dirty="0"/>
              <a:t>-compose” file </a:t>
            </a:r>
            <a:r>
              <a:rPr lang="en-GB" dirty="0"/>
              <a:t>and temporarily comment out the web server while we test the web service and </a:t>
            </a:r>
            <a:r>
              <a:rPr lang="en-GB" dirty="0" err="1"/>
              <a:t>Postgresql</a:t>
            </a:r>
            <a:r>
              <a:rPr lang="en-GB" dirty="0"/>
              <a:t> database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4149128" y="1037511"/>
            <a:ext cx="4686331" cy="5078313"/>
          </a:xfrm>
          <a:prstGeom prst="rect">
            <a:avLst/>
          </a:prstGeom>
          <a:solidFill>
            <a:schemeClr val="accent6">
              <a:lumMod val="20000"/>
              <a:lumOff val="80000"/>
            </a:schemeClr>
          </a:solidFill>
          <a:ln>
            <a:solidFill>
              <a:schemeClr val="tx1"/>
            </a:solidFill>
          </a:ln>
        </p:spPr>
        <p:txBody>
          <a:bodyPr wrap="square" rtlCol="0">
            <a:spAutoFit/>
          </a:bodyPr>
          <a:lstStyle/>
          <a:p>
            <a:r>
              <a:rPr lang="en-GB" dirty="0">
                <a:solidFill>
                  <a:schemeClr val="bg1">
                    <a:lumMod val="50000"/>
                  </a:schemeClr>
                </a:solidFill>
              </a:rPr>
              <a:t>version: "3.6“</a:t>
            </a:r>
          </a:p>
          <a:p>
            <a:r>
              <a:rPr lang="en-GB" dirty="0">
                <a:solidFill>
                  <a:schemeClr val="bg1">
                    <a:lumMod val="50000"/>
                  </a:schemeClr>
                </a:solidFill>
              </a:rPr>
              <a:t>services:</a:t>
            </a:r>
          </a:p>
          <a:p>
            <a:r>
              <a:rPr lang="en-GB" dirty="0">
                <a:solidFill>
                  <a:schemeClr val="accent1">
                    <a:lumMod val="25000"/>
                  </a:schemeClr>
                </a:solidFill>
              </a:rPr>
              <a:t>  # webserver:</a:t>
            </a:r>
          </a:p>
          <a:p>
            <a:r>
              <a:rPr lang="en-GB" dirty="0">
                <a:solidFill>
                  <a:schemeClr val="accent1">
                    <a:lumMod val="25000"/>
                  </a:schemeClr>
                </a:solidFill>
              </a:rPr>
              <a:t>    # build:</a:t>
            </a:r>
          </a:p>
          <a:p>
            <a:r>
              <a:rPr lang="en-GB" dirty="0">
                <a:solidFill>
                  <a:schemeClr val="accent1">
                    <a:lumMod val="25000"/>
                  </a:schemeClr>
                </a:solidFill>
              </a:rPr>
              <a:t>      # context: .</a:t>
            </a:r>
          </a:p>
          <a:p>
            <a:r>
              <a:rPr lang="en-GB" dirty="0">
                <a:solidFill>
                  <a:schemeClr val="accent1">
                    <a:lumMod val="25000"/>
                  </a:schemeClr>
                </a:solidFill>
              </a:rPr>
              <a:t>      # </a:t>
            </a:r>
            <a:r>
              <a:rPr lang="en-GB" dirty="0" err="1">
                <a:solidFill>
                  <a:schemeClr val="accent1">
                    <a:lumMod val="25000"/>
                  </a:schemeClr>
                </a:solidFill>
              </a:rPr>
              <a:t>dockerfile</a:t>
            </a:r>
            <a:r>
              <a:rPr lang="en-GB" dirty="0">
                <a:solidFill>
                  <a:schemeClr val="accent1">
                    <a:lumMod val="25000"/>
                  </a:schemeClr>
                </a:solidFill>
              </a:rPr>
              <a:t>: </a:t>
            </a:r>
            <a:r>
              <a:rPr lang="en-GB" dirty="0" err="1">
                <a:solidFill>
                  <a:schemeClr val="accent1">
                    <a:lumMod val="25000"/>
                  </a:schemeClr>
                </a:solidFill>
              </a:rPr>
              <a:t>Dockerfile</a:t>
            </a:r>
            <a:endParaRPr lang="en-GB" dirty="0">
              <a:solidFill>
                <a:schemeClr val="accent1">
                  <a:lumMod val="25000"/>
                </a:schemeClr>
              </a:solidFill>
            </a:endParaRPr>
          </a:p>
          <a:p>
            <a:r>
              <a:rPr lang="en-GB" dirty="0">
                <a:solidFill>
                  <a:schemeClr val="accent1">
                    <a:lumMod val="25000"/>
                  </a:schemeClr>
                </a:solidFill>
              </a:rPr>
              <a:t>      # target: webserver</a:t>
            </a:r>
          </a:p>
          <a:p>
            <a:r>
              <a:rPr lang="en-GB" dirty="0">
                <a:solidFill>
                  <a:schemeClr val="accent1">
                    <a:lumMod val="25000"/>
                  </a:schemeClr>
                </a:solidFill>
              </a:rPr>
              <a:t>    # image: node-a-webserver</a:t>
            </a:r>
          </a:p>
          <a:p>
            <a:r>
              <a:rPr lang="en-GB" dirty="0">
                <a:solidFill>
                  <a:schemeClr val="accent1">
                    <a:lumMod val="25000"/>
                  </a:schemeClr>
                </a:solidFill>
              </a:rPr>
              <a:t>    # restart: always</a:t>
            </a:r>
          </a:p>
          <a:p>
            <a:r>
              <a:rPr lang="en-GB" dirty="0">
                <a:solidFill>
                  <a:schemeClr val="accent1">
                    <a:lumMod val="25000"/>
                  </a:schemeClr>
                </a:solidFill>
              </a:rPr>
              <a:t>    # ports:</a:t>
            </a:r>
          </a:p>
          <a:p>
            <a:r>
              <a:rPr lang="en-GB" dirty="0">
                <a:solidFill>
                  <a:schemeClr val="accent1">
                    <a:lumMod val="25000"/>
                  </a:schemeClr>
                </a:solidFill>
              </a:rPr>
              <a:t>       # - </a:t>
            </a:r>
            <a:r>
              <a:rPr lang="en-GB">
                <a:solidFill>
                  <a:schemeClr val="accent1">
                    <a:lumMod val="25000"/>
                  </a:schemeClr>
                </a:solidFill>
              </a:rPr>
              <a:t>"81:80"</a:t>
            </a:r>
            <a:endParaRPr lang="en-GB" dirty="0">
              <a:solidFill>
                <a:schemeClr val="accent1">
                  <a:lumMod val="25000"/>
                </a:schemeClr>
              </a:solidFill>
            </a:endParaRPr>
          </a:p>
          <a:p>
            <a:r>
              <a:rPr lang="en-GB" dirty="0">
                <a:solidFill>
                  <a:schemeClr val="accent1">
                    <a:lumMod val="25000"/>
                  </a:schemeClr>
                </a:solidFill>
              </a:rPr>
              <a:t>    # networks:</a:t>
            </a:r>
          </a:p>
          <a:p>
            <a:r>
              <a:rPr lang="en-GB" dirty="0">
                <a:solidFill>
                  <a:schemeClr val="accent1">
                    <a:lumMod val="25000"/>
                  </a:schemeClr>
                </a:solidFill>
              </a:rPr>
              <a:t>       # - </a:t>
            </a:r>
            <a:r>
              <a:rPr lang="en-GB" dirty="0" err="1">
                <a:solidFill>
                  <a:schemeClr val="accent1">
                    <a:lumMod val="25000"/>
                  </a:schemeClr>
                </a:solidFill>
              </a:rPr>
              <a:t>dbnetwork</a:t>
            </a:r>
            <a:endParaRPr lang="en-GB" dirty="0">
              <a:solidFill>
                <a:schemeClr val="accent1">
                  <a:lumMod val="25000"/>
                </a:schemeClr>
              </a:solidFill>
            </a:endParaRPr>
          </a:p>
          <a:p>
            <a:r>
              <a:rPr lang="en-GB" dirty="0">
                <a:solidFill>
                  <a:schemeClr val="accent1">
                    <a:lumMod val="25000"/>
                  </a:schemeClr>
                </a:solidFill>
              </a:rPr>
              <a:t>    # volumes:</a:t>
            </a:r>
          </a:p>
          <a:p>
            <a:r>
              <a:rPr lang="en-GB" dirty="0">
                <a:solidFill>
                  <a:schemeClr val="accent1">
                    <a:lumMod val="25000"/>
                  </a:schemeClr>
                </a:solidFill>
              </a:rPr>
              <a:t>      # - ./</a:t>
            </a:r>
            <a:r>
              <a:rPr lang="en-GB" dirty="0" err="1">
                <a:solidFill>
                  <a:schemeClr val="accent1">
                    <a:lumMod val="25000"/>
                  </a:schemeClr>
                </a:solidFill>
              </a:rPr>
              <a:t>nodewebserver</a:t>
            </a:r>
            <a:r>
              <a:rPr lang="en-GB" dirty="0">
                <a:solidFill>
                  <a:schemeClr val="accent1">
                    <a:lumMod val="25000"/>
                  </a:schemeClr>
                </a:solidFill>
              </a:rPr>
              <a:t>:/</a:t>
            </a:r>
            <a:r>
              <a:rPr lang="en-GB" dirty="0" err="1">
                <a:solidFill>
                  <a:schemeClr val="accent1">
                    <a:lumMod val="25000"/>
                  </a:schemeClr>
                </a:solidFill>
              </a:rPr>
              <a:t>var</a:t>
            </a:r>
            <a:r>
              <a:rPr lang="en-GB" dirty="0">
                <a:solidFill>
                  <a:schemeClr val="accent1">
                    <a:lumMod val="25000"/>
                  </a:schemeClr>
                </a:solidFill>
              </a:rPr>
              <a:t>/www/node</a:t>
            </a:r>
          </a:p>
          <a:p>
            <a:r>
              <a:rPr lang="en-GB" dirty="0"/>
              <a:t> </a:t>
            </a:r>
            <a:r>
              <a:rPr lang="en-GB" dirty="0">
                <a:solidFill>
                  <a:schemeClr val="bg1">
                    <a:lumMod val="50000"/>
                  </a:schemeClr>
                </a:solidFill>
              </a:rPr>
              <a:t> </a:t>
            </a:r>
            <a:r>
              <a:rPr lang="en-GB" dirty="0" err="1">
                <a:solidFill>
                  <a:schemeClr val="bg1">
                    <a:lumMod val="50000"/>
                  </a:schemeClr>
                </a:solidFill>
              </a:rPr>
              <a:t>webservice</a:t>
            </a:r>
            <a:r>
              <a:rPr lang="en-GB" dirty="0">
                <a:solidFill>
                  <a:schemeClr val="bg1">
                    <a:lumMod val="50000"/>
                  </a:schemeClr>
                </a:solidFill>
              </a:rPr>
              <a:t>:</a:t>
            </a:r>
          </a:p>
          <a:p>
            <a:r>
              <a:rPr lang="en-GB" dirty="0">
                <a:solidFill>
                  <a:schemeClr val="bg1">
                    <a:lumMod val="50000"/>
                  </a:schemeClr>
                </a:solidFill>
              </a:rPr>
              <a:t>    build:</a:t>
            </a:r>
          </a:p>
          <a:p>
            <a:r>
              <a:rPr lang="en-GB" dirty="0">
                <a:solidFill>
                  <a:schemeClr val="bg1">
                    <a:lumMod val="50000"/>
                  </a:schemeClr>
                </a:solidFill>
              </a:rPr>
              <a:t>      context: .</a:t>
            </a:r>
          </a:p>
        </p:txBody>
      </p:sp>
    </p:spTree>
    <p:extLst>
      <p:ext uri="{BB962C8B-B14F-4D97-AF65-F5344CB8AC3E}">
        <p14:creationId xmlns:p14="http://schemas.microsoft.com/office/powerpoint/2010/main" val="11251675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Running our Web Service and Database</a:t>
            </a:r>
          </a:p>
        </p:txBody>
      </p:sp>
      <p:sp>
        <p:nvSpPr>
          <p:cNvPr id="3" name="Content Placeholder 2"/>
          <p:cNvSpPr>
            <a:spLocks noGrp="1"/>
          </p:cNvSpPr>
          <p:nvPr>
            <p:ph idx="1"/>
          </p:nvPr>
        </p:nvSpPr>
        <p:spPr>
          <a:xfrm>
            <a:off x="1047750" y="784459"/>
            <a:ext cx="7029450" cy="4532652"/>
          </a:xfrm>
        </p:spPr>
        <p:txBody>
          <a:bodyPr/>
          <a:lstStyle/>
          <a:p>
            <a:r>
              <a:rPr lang="en-GB" dirty="0"/>
              <a:t>To run our </a:t>
            </a:r>
            <a:r>
              <a:rPr lang="en-GB" dirty="0" err="1"/>
              <a:t>webservice</a:t>
            </a:r>
            <a:r>
              <a:rPr lang="en-GB" dirty="0"/>
              <a:t> and the </a:t>
            </a:r>
            <a:r>
              <a:rPr lang="en-GB" dirty="0" err="1"/>
              <a:t>Postgresql</a:t>
            </a:r>
            <a:r>
              <a:rPr lang="en-GB" dirty="0"/>
              <a:t> database</a:t>
            </a:r>
          </a:p>
          <a:p>
            <a:r>
              <a:rPr lang="en-GB" dirty="0">
                <a:solidFill>
                  <a:srgbClr val="FF0000"/>
                </a:solidFill>
              </a:rPr>
              <a:t>In the directory containing the “</a:t>
            </a:r>
            <a:r>
              <a:rPr lang="en-GB" dirty="0" err="1">
                <a:solidFill>
                  <a:srgbClr val="FF0000"/>
                </a:solidFill>
              </a:rPr>
              <a:t>docker</a:t>
            </a:r>
            <a:r>
              <a:rPr lang="en-GB" dirty="0">
                <a:solidFill>
                  <a:srgbClr val="FF0000"/>
                </a:solidFill>
              </a:rPr>
              <a:t>-compose” file we type</a:t>
            </a:r>
          </a:p>
          <a:p>
            <a:endParaRPr lang="en-GB" dirty="0"/>
          </a:p>
          <a:p>
            <a:endParaRPr lang="en-GB" dirty="0"/>
          </a:p>
          <a:p>
            <a:endParaRPr lang="en-GB" dirty="0"/>
          </a:p>
          <a:p>
            <a:endParaRPr lang="en-GB" dirty="0"/>
          </a:p>
          <a:p>
            <a:endParaRPr lang="en-GB" dirty="0"/>
          </a:p>
          <a:p>
            <a:endParaRPr lang="en-GB" dirty="0"/>
          </a:p>
          <a:p>
            <a:endParaRPr lang="en-GB" dirty="0"/>
          </a:p>
          <a:p>
            <a:r>
              <a:rPr lang="en-GB" dirty="0"/>
              <a:t>The last line tells us the service is running and you will find it on port 1339</a:t>
            </a:r>
            <a:br>
              <a:rPr lang="en-GB" dirty="0"/>
            </a:br>
            <a:r>
              <a:rPr lang="en-GB" dirty="0"/>
              <a:t>You can actually access it as </a:t>
            </a:r>
            <a:r>
              <a:rPr lang="en-GB" b="1" dirty="0">
                <a:solidFill>
                  <a:srgbClr val="FF0000"/>
                </a:solidFill>
              </a:rPr>
              <a:t>http://webservice:1339 </a:t>
            </a:r>
            <a:r>
              <a:rPr lang="en-GB" dirty="0"/>
              <a:t>from your code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933960" y="1843302"/>
            <a:ext cx="7563317" cy="2308324"/>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docker</a:t>
            </a:r>
            <a:r>
              <a:rPr lang="en-GB" dirty="0">
                <a:solidFill>
                  <a:schemeClr val="accent1">
                    <a:lumMod val="50000"/>
                  </a:schemeClr>
                </a:solidFill>
              </a:rPr>
              <a:t>-compose up</a:t>
            </a:r>
          </a:p>
          <a:p>
            <a:r>
              <a:rPr lang="en-GB" dirty="0">
                <a:solidFill>
                  <a:schemeClr val="accent1">
                    <a:lumMod val="50000"/>
                  </a:schemeClr>
                </a:solidFill>
              </a:rPr>
              <a:t>…..</a:t>
            </a:r>
          </a:p>
          <a:p>
            <a:r>
              <a:rPr lang="en-GB" dirty="0">
                <a:solidFill>
                  <a:schemeClr val="accent1">
                    <a:lumMod val="50000"/>
                  </a:schemeClr>
                </a:solidFill>
              </a:rPr>
              <a:t>…..</a:t>
            </a:r>
          </a:p>
          <a:p>
            <a:r>
              <a:rPr lang="en-GB" dirty="0">
                <a:solidFill>
                  <a:schemeClr val="bg1"/>
                </a:solidFill>
              </a:rPr>
              <a:t>webservice_1     | &gt; nodewebservice@1.0.0 run /</a:t>
            </a:r>
            <a:r>
              <a:rPr lang="en-GB" dirty="0" err="1">
                <a:solidFill>
                  <a:schemeClr val="bg1"/>
                </a:solidFill>
              </a:rPr>
              <a:t>var</a:t>
            </a:r>
            <a:r>
              <a:rPr lang="en-GB" dirty="0">
                <a:solidFill>
                  <a:schemeClr val="bg1"/>
                </a:solidFill>
              </a:rPr>
              <a:t>/www/node</a:t>
            </a:r>
          </a:p>
          <a:p>
            <a:r>
              <a:rPr lang="en-GB" dirty="0">
                <a:solidFill>
                  <a:schemeClr val="bg1"/>
                </a:solidFill>
              </a:rPr>
              <a:t>webservice_1     | &gt; node ./</a:t>
            </a:r>
            <a:r>
              <a:rPr lang="en-GB" dirty="0" err="1">
                <a:solidFill>
                  <a:schemeClr val="bg1"/>
                </a:solidFill>
              </a:rPr>
              <a:t>dist</a:t>
            </a:r>
            <a:r>
              <a:rPr lang="en-GB" dirty="0">
                <a:solidFill>
                  <a:schemeClr val="bg1"/>
                </a:solidFill>
              </a:rPr>
              <a:t>/service.js</a:t>
            </a:r>
          </a:p>
          <a:p>
            <a:r>
              <a:rPr lang="en-GB" dirty="0">
                <a:solidFill>
                  <a:schemeClr val="bg1"/>
                </a:solidFill>
              </a:rPr>
              <a:t>webservice_1     |</a:t>
            </a:r>
          </a:p>
          <a:p>
            <a:r>
              <a:rPr lang="en-GB" dirty="0">
                <a:solidFill>
                  <a:schemeClr val="bg1"/>
                </a:solidFill>
              </a:rPr>
              <a:t>webservice_1     | Example web service listening at http://localhost:1339</a:t>
            </a:r>
          </a:p>
          <a:p>
            <a:endParaRPr lang="en-GB" dirty="0">
              <a:solidFill>
                <a:schemeClr val="bg1"/>
              </a:solidFill>
            </a:endParaRPr>
          </a:p>
        </p:txBody>
      </p:sp>
      <p:sp>
        <p:nvSpPr>
          <p:cNvPr id="6" name="TextBox 5"/>
          <p:cNvSpPr txBox="1"/>
          <p:nvPr/>
        </p:nvSpPr>
        <p:spPr>
          <a:xfrm>
            <a:off x="231000" y="5774332"/>
            <a:ext cx="8662949" cy="646331"/>
          </a:xfrm>
          <a:prstGeom prst="rect">
            <a:avLst/>
          </a:prstGeom>
          <a:solidFill>
            <a:schemeClr val="bg1"/>
          </a:solidFill>
          <a:ln w="12700">
            <a:solidFill>
              <a:schemeClr val="tx1"/>
            </a:solidFill>
          </a:ln>
        </p:spPr>
        <p:txBody>
          <a:bodyPr wrap="none" rtlCol="0">
            <a:spAutoFit/>
          </a:bodyPr>
          <a:lstStyle/>
          <a:p>
            <a:r>
              <a:rPr lang="en-GB" dirty="0"/>
              <a:t>Errors?: </a:t>
            </a:r>
          </a:p>
          <a:p>
            <a:pPr marL="285750" indent="-285750">
              <a:buFont typeface="Wingdings" panose="05000000000000000000" pitchFamily="2" charset="2"/>
              <a:buChar char="v"/>
            </a:pPr>
            <a:r>
              <a:rPr lang="en-GB" dirty="0"/>
              <a:t>Problem with </a:t>
            </a:r>
            <a:r>
              <a:rPr lang="en-GB" dirty="0" err="1"/>
              <a:t>npx</a:t>
            </a:r>
            <a:r>
              <a:rPr lang="en-GB" dirty="0"/>
              <a:t> </a:t>
            </a:r>
            <a:r>
              <a:rPr lang="en-GB" dirty="0" err="1"/>
              <a:t>symlink</a:t>
            </a:r>
            <a:r>
              <a:rPr lang="en-GB" dirty="0"/>
              <a:t>? </a:t>
            </a:r>
            <a:r>
              <a:rPr lang="en-GB" dirty="0">
                <a:sym typeface="Wingdings" panose="05000000000000000000" pitchFamily="2" charset="2"/>
              </a:rPr>
              <a:t> </a:t>
            </a:r>
            <a:r>
              <a:rPr lang="en-GB" i="1" dirty="0">
                <a:sym typeface="Wingdings" panose="05000000000000000000" pitchFamily="2" charset="2"/>
              </a:rPr>
              <a:t>try changing </a:t>
            </a:r>
            <a:r>
              <a:rPr lang="en-GB" i="1" dirty="0" err="1">
                <a:sym typeface="Wingdings" panose="05000000000000000000" pitchFamily="2" charset="2"/>
              </a:rPr>
              <a:t>Dockerfile</a:t>
            </a:r>
            <a:r>
              <a:rPr lang="en-GB" i="1" dirty="0">
                <a:sym typeface="Wingdings" panose="05000000000000000000" pitchFamily="2" charset="2"/>
              </a:rPr>
              <a:t> “</a:t>
            </a:r>
            <a:r>
              <a:rPr lang="en-GB" i="1" dirty="0" err="1">
                <a:sym typeface="Wingdings" panose="05000000000000000000" pitchFamily="2" charset="2"/>
              </a:rPr>
              <a:t>npm</a:t>
            </a:r>
            <a:r>
              <a:rPr lang="en-GB" i="1" dirty="0">
                <a:sym typeface="Wingdings" panose="05000000000000000000" pitchFamily="2" charset="2"/>
              </a:rPr>
              <a:t> install -g </a:t>
            </a:r>
            <a:r>
              <a:rPr lang="en-GB" i="1" dirty="0" err="1">
                <a:sym typeface="Wingdings" panose="05000000000000000000" pitchFamily="2" charset="2"/>
              </a:rPr>
              <a:t>npx</a:t>
            </a:r>
            <a:r>
              <a:rPr lang="en-GB" i="1" dirty="0">
                <a:sym typeface="Wingdings" panose="05000000000000000000" pitchFamily="2" charset="2"/>
              </a:rPr>
              <a:t> </a:t>
            </a:r>
            <a:r>
              <a:rPr lang="en-GB" i="1" dirty="0">
                <a:solidFill>
                  <a:srgbClr val="FF0000"/>
                </a:solidFill>
                <a:sym typeface="Wingdings" panose="05000000000000000000" pitchFamily="2" charset="2"/>
              </a:rPr>
              <a:t>--force</a:t>
            </a:r>
            <a:r>
              <a:rPr lang="en-GB" i="1" dirty="0">
                <a:sym typeface="Wingdings" panose="05000000000000000000" pitchFamily="2" charset="2"/>
              </a:rPr>
              <a:t>”</a:t>
            </a:r>
            <a:endParaRPr lang="en-GB" i="1" dirty="0"/>
          </a:p>
        </p:txBody>
      </p:sp>
      <p:pic>
        <p:nvPicPr>
          <p:cNvPr id="7" name="Picture 6" descr="File:Singapore road sign - Warning - Other danger.svg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928192" y="1874369"/>
            <a:ext cx="405554" cy="405554"/>
          </a:xfrm>
          <a:prstGeom prst="rect">
            <a:avLst/>
          </a:prstGeom>
        </p:spPr>
      </p:pic>
      <p:sp>
        <p:nvSpPr>
          <p:cNvPr id="8" name="TextBox 7"/>
          <p:cNvSpPr txBox="1"/>
          <p:nvPr/>
        </p:nvSpPr>
        <p:spPr>
          <a:xfrm>
            <a:off x="5325832" y="1874369"/>
            <a:ext cx="2403222" cy="369332"/>
          </a:xfrm>
          <a:prstGeom prst="rect">
            <a:avLst/>
          </a:prstGeom>
          <a:noFill/>
        </p:spPr>
        <p:txBody>
          <a:bodyPr wrap="none" rtlCol="0">
            <a:spAutoFit/>
          </a:bodyPr>
          <a:lstStyle/>
          <a:p>
            <a:r>
              <a:rPr lang="en-GB" b="1" dirty="0">
                <a:solidFill>
                  <a:srgbClr val="FF0000"/>
                </a:solidFill>
              </a:rPr>
              <a:t>Do not use Git-Bash</a:t>
            </a:r>
          </a:p>
        </p:txBody>
      </p:sp>
    </p:spTree>
    <p:extLst>
      <p:ext uri="{BB962C8B-B14F-4D97-AF65-F5344CB8AC3E}">
        <p14:creationId xmlns:p14="http://schemas.microsoft.com/office/powerpoint/2010/main" val="37521763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C1FC7-6399-91F5-DD8E-0B96444BC95E}"/>
              </a:ext>
            </a:extLst>
          </p:cNvPr>
          <p:cNvSpPr>
            <a:spLocks noGrp="1"/>
          </p:cNvSpPr>
          <p:nvPr>
            <p:ph type="title"/>
          </p:nvPr>
        </p:nvSpPr>
        <p:spPr/>
        <p:txBody>
          <a:bodyPr/>
          <a:lstStyle/>
          <a:p>
            <a:r>
              <a:rPr lang="en-GB" dirty="0"/>
              <a:t>Warning!!</a:t>
            </a:r>
          </a:p>
        </p:txBody>
      </p:sp>
      <p:sp>
        <p:nvSpPr>
          <p:cNvPr id="3" name="Content Placeholder 2">
            <a:extLst>
              <a:ext uri="{FF2B5EF4-FFF2-40B4-BE49-F238E27FC236}">
                <a16:creationId xmlns:a16="http://schemas.microsoft.com/office/drawing/2014/main" id="{B278ABFD-550C-B1C2-D3EC-F77E3918A467}"/>
              </a:ext>
            </a:extLst>
          </p:cNvPr>
          <p:cNvSpPr>
            <a:spLocks noGrp="1"/>
          </p:cNvSpPr>
          <p:nvPr>
            <p:ph idx="1"/>
          </p:nvPr>
        </p:nvSpPr>
        <p:spPr>
          <a:xfrm>
            <a:off x="1047750" y="1236028"/>
            <a:ext cx="7029450" cy="4114800"/>
          </a:xfrm>
        </p:spPr>
        <p:txBody>
          <a:bodyPr/>
          <a:lstStyle/>
          <a:p>
            <a:r>
              <a:rPr lang="en-GB" dirty="0"/>
              <a:t>If you see permissions errors such as…</a:t>
            </a:r>
          </a:p>
          <a:p>
            <a:endParaRPr lang="en-GB" dirty="0"/>
          </a:p>
          <a:p>
            <a:endParaRPr lang="en-GB" dirty="0"/>
          </a:p>
          <a:p>
            <a:endParaRPr lang="en-GB" dirty="0"/>
          </a:p>
          <a:p>
            <a:r>
              <a:rPr lang="en-GB" dirty="0"/>
              <a:t>…and you are using WSL (ubuntu) then run </a:t>
            </a:r>
            <a:r>
              <a:rPr lang="en-GB" b="1" dirty="0"/>
              <a:t>docker-compose up</a:t>
            </a:r>
            <a:r>
              <a:rPr lang="en-GB" dirty="0"/>
              <a:t> in a Command Prompt window in Windows instead of WSL</a:t>
            </a:r>
          </a:p>
          <a:p>
            <a:r>
              <a:rPr lang="en-GB" dirty="0"/>
              <a:t>Once you have run it once in a Command Prompt window then the required directories and files are created and then you can run Docker in the WSL window.</a:t>
            </a:r>
          </a:p>
          <a:p>
            <a:pPr lvl="1"/>
            <a:r>
              <a:rPr lang="en-GB" dirty="0"/>
              <a:t>Alternatively, just keep using docker from the Command Prompt window</a:t>
            </a:r>
            <a:br>
              <a:rPr lang="en-GB" dirty="0"/>
            </a:br>
            <a:endParaRPr lang="en-GB" dirty="0"/>
          </a:p>
        </p:txBody>
      </p:sp>
      <p:sp>
        <p:nvSpPr>
          <p:cNvPr id="4" name="Footer Placeholder 3">
            <a:extLst>
              <a:ext uri="{FF2B5EF4-FFF2-40B4-BE49-F238E27FC236}">
                <a16:creationId xmlns:a16="http://schemas.microsoft.com/office/drawing/2014/main" id="{DBA5BFC6-7026-0175-9BBF-88466CC4E313}"/>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22F9CC7A-2435-846F-84D9-54F13BD57511}"/>
              </a:ext>
            </a:extLst>
          </p:cNvPr>
          <p:cNvSpPr txBox="1"/>
          <p:nvPr/>
        </p:nvSpPr>
        <p:spPr>
          <a:xfrm>
            <a:off x="837823" y="1737634"/>
            <a:ext cx="7898725" cy="923330"/>
          </a:xfrm>
          <a:prstGeom prst="rect">
            <a:avLst/>
          </a:prstGeom>
          <a:noFill/>
        </p:spPr>
        <p:txBody>
          <a:bodyPr wrap="square" rtlCol="0">
            <a:spAutoFit/>
          </a:bodyPr>
          <a:lstStyle/>
          <a:p>
            <a:r>
              <a:rPr lang="en-GB" dirty="0"/>
              <a:t>“</a:t>
            </a:r>
            <a:r>
              <a:rPr lang="en-GB" sz="1800" i="1" dirty="0"/>
              <a:t>fixing permissions on existing directory /var/lib/</a:t>
            </a:r>
            <a:r>
              <a:rPr lang="en-GB" sz="1800" i="1" dirty="0" err="1"/>
              <a:t>postgresql</a:t>
            </a:r>
            <a:r>
              <a:rPr lang="en-GB" sz="1800" i="1" dirty="0"/>
              <a:t>/data/</a:t>
            </a:r>
            <a:r>
              <a:rPr lang="en-GB" sz="1800" i="1" dirty="0" err="1"/>
              <a:t>pgdata</a:t>
            </a:r>
            <a:r>
              <a:rPr lang="en-GB" sz="1800" i="1" dirty="0"/>
              <a:t> ... </a:t>
            </a:r>
            <a:r>
              <a:rPr lang="en-GB" sz="1800" i="1" dirty="0" err="1"/>
              <a:t>initdb</a:t>
            </a:r>
            <a:r>
              <a:rPr lang="en-GB" sz="1800" i="1" dirty="0"/>
              <a:t>: error: could not change permissions of directory "/var/lib/</a:t>
            </a:r>
            <a:r>
              <a:rPr lang="en-GB" sz="1800" i="1" dirty="0" err="1"/>
              <a:t>postgresql</a:t>
            </a:r>
            <a:r>
              <a:rPr lang="en-GB" sz="1800" i="1" dirty="0"/>
              <a:t>/data/</a:t>
            </a:r>
            <a:r>
              <a:rPr lang="en-GB" sz="1800" i="1" dirty="0" err="1"/>
              <a:t>pgdata</a:t>
            </a:r>
            <a:r>
              <a:rPr lang="en-GB" sz="1800" i="1" dirty="0"/>
              <a:t>": Operation not permitted</a:t>
            </a:r>
            <a:r>
              <a:rPr lang="en-GB" dirty="0"/>
              <a:t>”</a:t>
            </a:r>
          </a:p>
        </p:txBody>
      </p:sp>
      <p:sp>
        <p:nvSpPr>
          <p:cNvPr id="6" name="TextBox 5">
            <a:extLst>
              <a:ext uri="{FF2B5EF4-FFF2-40B4-BE49-F238E27FC236}">
                <a16:creationId xmlns:a16="http://schemas.microsoft.com/office/drawing/2014/main" id="{5AC854A9-0585-9519-2FC7-E708F64BFADD}"/>
              </a:ext>
            </a:extLst>
          </p:cNvPr>
          <p:cNvSpPr txBox="1"/>
          <p:nvPr/>
        </p:nvSpPr>
        <p:spPr>
          <a:xfrm>
            <a:off x="257174" y="5467449"/>
            <a:ext cx="8686799" cy="923330"/>
          </a:xfrm>
          <a:prstGeom prst="rect">
            <a:avLst/>
          </a:prstGeom>
          <a:noFill/>
          <a:ln>
            <a:solidFill>
              <a:schemeClr val="tx1"/>
            </a:solidFill>
          </a:ln>
        </p:spPr>
        <p:txBody>
          <a:bodyPr wrap="square" rtlCol="0">
            <a:spAutoFit/>
          </a:bodyPr>
          <a:lstStyle/>
          <a:p>
            <a:r>
              <a:rPr lang="en-GB" dirty="0"/>
              <a:t>This seems to an interoperability limitation when sharing between WSL and Windows. Trying to change ownership or permissions in WSL has no effect, so it appears that the simplest solution is to just let Windows do its thing!!</a:t>
            </a:r>
          </a:p>
        </p:txBody>
      </p:sp>
    </p:spTree>
    <p:extLst>
      <p:ext uri="{BB962C8B-B14F-4D97-AF65-F5344CB8AC3E}">
        <p14:creationId xmlns:p14="http://schemas.microsoft.com/office/powerpoint/2010/main" val="36154235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happened?</a:t>
            </a:r>
          </a:p>
        </p:txBody>
      </p:sp>
      <p:sp>
        <p:nvSpPr>
          <p:cNvPr id="3" name="Content Placeholder 2"/>
          <p:cNvSpPr>
            <a:spLocks noGrp="1"/>
          </p:cNvSpPr>
          <p:nvPr>
            <p:ph idx="1"/>
          </p:nvPr>
        </p:nvSpPr>
        <p:spPr>
          <a:xfrm>
            <a:off x="1047750" y="1724025"/>
            <a:ext cx="7029450" cy="638977"/>
          </a:xfrm>
        </p:spPr>
        <p:txBody>
          <a:bodyPr/>
          <a:lstStyle/>
          <a:p>
            <a:r>
              <a:rPr lang="en-GB" dirty="0"/>
              <a:t>Three containers are running:</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Rounded Rectangle 4"/>
          <p:cNvSpPr/>
          <p:nvPr/>
        </p:nvSpPr>
        <p:spPr bwMode="auto">
          <a:xfrm>
            <a:off x="2035743" y="2887580"/>
            <a:ext cx="1458228" cy="991402"/>
          </a:xfrm>
          <a:prstGeom prst="round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a:ln>
                  <a:noFill/>
                </a:ln>
                <a:solidFill>
                  <a:schemeClr val="tx1"/>
                </a:solidFill>
                <a:effectLst/>
                <a:latin typeface="Helvetica" panose="020B0604020202020204" pitchFamily="34" charset="0"/>
              </a:rPr>
              <a:t>Postgresql</a:t>
            </a:r>
            <a:endParaRPr kumimoji="0" lang="en-GB" sz="1800" b="0" i="0" u="none" strike="noStrike" cap="none" normalizeH="0" baseline="0" dirty="0">
              <a:ln>
                <a:noFill/>
              </a:ln>
              <a:solidFill>
                <a:schemeClr val="tx1"/>
              </a:solidFill>
              <a:effectLst/>
              <a:latin typeface="Helvetica" panose="020B0604020202020204" pitchFamily="34" charset="0"/>
            </a:endParaRPr>
          </a:p>
          <a:p>
            <a:pPr marL="0" marR="0" indent="0" algn="ctr" defTabSz="914400" rtl="0" eaLnBrk="0" fontAlgn="base" latinLnBrk="0" hangingPunct="0">
              <a:lnSpc>
                <a:spcPct val="100000"/>
              </a:lnSpc>
              <a:spcBef>
                <a:spcPct val="0"/>
              </a:spcBef>
              <a:spcAft>
                <a:spcPct val="0"/>
              </a:spcAft>
              <a:buClrTx/>
              <a:buSzTx/>
              <a:buFontTx/>
              <a:buNone/>
              <a:tabLst/>
            </a:pPr>
            <a:r>
              <a:rPr lang="en-GB" dirty="0"/>
              <a:t>Database</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6" name="Rounded Rectangle 5"/>
          <p:cNvSpPr/>
          <p:nvPr/>
        </p:nvSpPr>
        <p:spPr bwMode="auto">
          <a:xfrm>
            <a:off x="2111141" y="4262756"/>
            <a:ext cx="1458228" cy="991402"/>
          </a:xfrm>
          <a:prstGeom prst="round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a:ln>
                  <a:noFill/>
                </a:ln>
                <a:solidFill>
                  <a:schemeClr val="tx1"/>
                </a:solidFill>
                <a:effectLst/>
                <a:latin typeface="Helvetica" panose="020B0604020202020204" pitchFamily="34" charset="0"/>
              </a:rPr>
              <a:t>Adminer</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7" name="Rounded Rectangle 6"/>
          <p:cNvSpPr/>
          <p:nvPr/>
        </p:nvSpPr>
        <p:spPr bwMode="auto">
          <a:xfrm>
            <a:off x="5305124" y="3057993"/>
            <a:ext cx="1458228" cy="991402"/>
          </a:xfrm>
          <a:prstGeom prst="round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a:ln>
                  <a:noFill/>
                </a:ln>
                <a:solidFill>
                  <a:schemeClr val="tx1"/>
                </a:solidFill>
                <a:effectLst/>
                <a:latin typeface="Helvetica" panose="020B0604020202020204" pitchFamily="34" charset="0"/>
              </a:rPr>
              <a:t>WebService</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8" name="Oval 7"/>
          <p:cNvSpPr/>
          <p:nvPr/>
        </p:nvSpPr>
        <p:spPr bwMode="auto">
          <a:xfrm>
            <a:off x="5909912" y="3975234"/>
            <a:ext cx="173254" cy="173254"/>
          </a:xfrm>
          <a:prstGeom prst="ellipse">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9" name="TextBox 8"/>
          <p:cNvSpPr txBox="1"/>
          <p:nvPr/>
        </p:nvSpPr>
        <p:spPr>
          <a:xfrm>
            <a:off x="5734352" y="4117812"/>
            <a:ext cx="697627" cy="369332"/>
          </a:xfrm>
          <a:prstGeom prst="rect">
            <a:avLst/>
          </a:prstGeom>
          <a:noFill/>
        </p:spPr>
        <p:txBody>
          <a:bodyPr wrap="none" rtlCol="0">
            <a:spAutoFit/>
          </a:bodyPr>
          <a:lstStyle/>
          <a:p>
            <a:r>
              <a:rPr lang="en-GB" dirty="0"/>
              <a:t>1339</a:t>
            </a:r>
          </a:p>
        </p:txBody>
      </p:sp>
      <p:sp>
        <p:nvSpPr>
          <p:cNvPr id="10" name="Oval 9"/>
          <p:cNvSpPr/>
          <p:nvPr/>
        </p:nvSpPr>
        <p:spPr bwMode="auto">
          <a:xfrm>
            <a:off x="3434615" y="4997287"/>
            <a:ext cx="173254" cy="173254"/>
          </a:xfrm>
          <a:prstGeom prst="ellipse">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1" name="TextBox 10"/>
          <p:cNvSpPr txBox="1"/>
          <p:nvPr/>
        </p:nvSpPr>
        <p:spPr>
          <a:xfrm>
            <a:off x="3521242" y="5150459"/>
            <a:ext cx="697627" cy="369332"/>
          </a:xfrm>
          <a:prstGeom prst="rect">
            <a:avLst/>
          </a:prstGeom>
          <a:noFill/>
        </p:spPr>
        <p:txBody>
          <a:bodyPr wrap="none" rtlCol="0">
            <a:spAutoFit/>
          </a:bodyPr>
          <a:lstStyle/>
          <a:p>
            <a:r>
              <a:rPr lang="en-GB" dirty="0"/>
              <a:t>8080</a:t>
            </a:r>
          </a:p>
        </p:txBody>
      </p:sp>
      <p:sp>
        <p:nvSpPr>
          <p:cNvPr id="12" name="Oval 11"/>
          <p:cNvSpPr/>
          <p:nvPr/>
        </p:nvSpPr>
        <p:spPr bwMode="auto">
          <a:xfrm>
            <a:off x="3400926" y="3596362"/>
            <a:ext cx="173254" cy="173254"/>
          </a:xfrm>
          <a:prstGeom prst="ellipse">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3" name="TextBox 12"/>
          <p:cNvSpPr txBox="1"/>
          <p:nvPr/>
        </p:nvSpPr>
        <p:spPr>
          <a:xfrm>
            <a:off x="3453267" y="3764388"/>
            <a:ext cx="697627" cy="369332"/>
          </a:xfrm>
          <a:prstGeom prst="rect">
            <a:avLst/>
          </a:prstGeom>
          <a:noFill/>
        </p:spPr>
        <p:txBody>
          <a:bodyPr wrap="none" rtlCol="0">
            <a:spAutoFit/>
          </a:bodyPr>
          <a:lstStyle/>
          <a:p>
            <a:r>
              <a:rPr lang="en-GB" dirty="0"/>
              <a:t>5432</a:t>
            </a:r>
          </a:p>
        </p:txBody>
      </p:sp>
      <p:sp>
        <p:nvSpPr>
          <p:cNvPr id="14" name="Oval 13"/>
          <p:cNvSpPr/>
          <p:nvPr/>
        </p:nvSpPr>
        <p:spPr bwMode="auto">
          <a:xfrm>
            <a:off x="6248401" y="5834685"/>
            <a:ext cx="173254" cy="173254"/>
          </a:xfrm>
          <a:prstGeom prst="ellipse">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5" name="TextBox 14"/>
          <p:cNvSpPr txBox="1"/>
          <p:nvPr/>
        </p:nvSpPr>
        <p:spPr>
          <a:xfrm>
            <a:off x="6385948" y="5736646"/>
            <a:ext cx="1454244" cy="369332"/>
          </a:xfrm>
          <a:prstGeom prst="rect">
            <a:avLst/>
          </a:prstGeom>
          <a:noFill/>
        </p:spPr>
        <p:txBody>
          <a:bodyPr wrap="none" rtlCol="0">
            <a:spAutoFit/>
          </a:bodyPr>
          <a:lstStyle/>
          <a:p>
            <a:r>
              <a:rPr lang="en-GB" dirty="0"/>
              <a:t>Port number</a:t>
            </a:r>
          </a:p>
        </p:txBody>
      </p:sp>
    </p:spTree>
    <p:extLst>
      <p:ext uri="{BB962C8B-B14F-4D97-AF65-F5344CB8AC3E}">
        <p14:creationId xmlns:p14="http://schemas.microsoft.com/office/powerpoint/2010/main" val="25983748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803BB-4B48-D4CB-67DD-1EC8342E0CF5}"/>
              </a:ext>
            </a:extLst>
          </p:cNvPr>
          <p:cNvSpPr>
            <a:spLocks noGrp="1"/>
          </p:cNvSpPr>
          <p:nvPr>
            <p:ph type="title"/>
          </p:nvPr>
        </p:nvSpPr>
        <p:spPr/>
        <p:txBody>
          <a:bodyPr/>
          <a:lstStyle/>
          <a:p>
            <a:r>
              <a:rPr lang="en-GB" dirty="0"/>
              <a:t>Note</a:t>
            </a:r>
          </a:p>
        </p:txBody>
      </p:sp>
      <p:sp>
        <p:nvSpPr>
          <p:cNvPr id="3" name="Content Placeholder 2">
            <a:extLst>
              <a:ext uri="{FF2B5EF4-FFF2-40B4-BE49-F238E27FC236}">
                <a16:creationId xmlns:a16="http://schemas.microsoft.com/office/drawing/2014/main" id="{065A8FD9-3F87-31E5-08D5-EDC13754009B}"/>
              </a:ext>
            </a:extLst>
          </p:cNvPr>
          <p:cNvSpPr>
            <a:spLocks noGrp="1"/>
          </p:cNvSpPr>
          <p:nvPr>
            <p:ph idx="1"/>
          </p:nvPr>
        </p:nvSpPr>
        <p:spPr>
          <a:xfrm>
            <a:off x="1047750" y="890711"/>
            <a:ext cx="7029450" cy="3686027"/>
          </a:xfrm>
        </p:spPr>
        <p:txBody>
          <a:bodyPr/>
          <a:lstStyle/>
          <a:p>
            <a:r>
              <a:rPr lang="en-GB" dirty="0"/>
              <a:t>I have set the docker-compose file to use </a:t>
            </a:r>
            <a:r>
              <a:rPr lang="en-GB" dirty="0" err="1"/>
              <a:t>nodemon</a:t>
            </a:r>
            <a:r>
              <a:rPr lang="en-GB" dirty="0"/>
              <a:t> which means that you should be able to run the service, database, etc. in a separate window</a:t>
            </a:r>
          </a:p>
          <a:p>
            <a:r>
              <a:rPr lang="en-GB" dirty="0"/>
              <a:t>Make edits in a second window and </a:t>
            </a:r>
            <a:r>
              <a:rPr lang="en-GB" dirty="0" err="1"/>
              <a:t>nodemon</a:t>
            </a:r>
            <a:r>
              <a:rPr lang="en-GB" dirty="0"/>
              <a:t> should automatically build and run them</a:t>
            </a:r>
          </a:p>
          <a:p>
            <a:pPr lvl="1"/>
            <a:r>
              <a:rPr lang="en-GB" dirty="0"/>
              <a:t>That is, you should not need to stop docker-compose each time you make new edits to the files.</a:t>
            </a:r>
          </a:p>
          <a:p>
            <a:endParaRPr lang="en-GB" dirty="0"/>
          </a:p>
          <a:p>
            <a:r>
              <a:rPr lang="en-GB" dirty="0"/>
              <a:t>Hint: you may need to hit &lt;enter&gt; to kick </a:t>
            </a:r>
            <a:r>
              <a:rPr lang="en-GB" dirty="0" err="1"/>
              <a:t>nodemon</a:t>
            </a:r>
            <a:r>
              <a:rPr lang="en-GB" dirty="0"/>
              <a:t> into action…..you should not need to do this but I have had to do this in the past.</a:t>
            </a:r>
          </a:p>
        </p:txBody>
      </p:sp>
      <p:sp>
        <p:nvSpPr>
          <p:cNvPr id="4" name="Footer Placeholder 3">
            <a:extLst>
              <a:ext uri="{FF2B5EF4-FFF2-40B4-BE49-F238E27FC236}">
                <a16:creationId xmlns:a16="http://schemas.microsoft.com/office/drawing/2014/main" id="{EFA2AB40-BD4E-EECA-5B2F-D071E2B09394}"/>
              </a:ext>
            </a:extLst>
          </p:cNvPr>
          <p:cNvSpPr>
            <a:spLocks noGrp="1"/>
          </p:cNvSpPr>
          <p:nvPr>
            <p:ph type="ftr" sz="quarter" idx="10"/>
          </p:nvPr>
        </p:nvSpPr>
        <p:spPr/>
        <p:txBody>
          <a:bodyPr/>
          <a:lstStyle/>
          <a:p>
            <a:pPr>
              <a:defRPr/>
            </a:pPr>
            <a:r>
              <a:rPr lang="en-US" altLang="en-US"/>
              <a:t>WEB</a:t>
            </a:r>
            <a:endParaRPr lang="en-US" altLang="en-US" dirty="0"/>
          </a:p>
        </p:txBody>
      </p:sp>
      <p:pic>
        <p:nvPicPr>
          <p:cNvPr id="10" name="Picture 9">
            <a:extLst>
              <a:ext uri="{FF2B5EF4-FFF2-40B4-BE49-F238E27FC236}">
                <a16:creationId xmlns:a16="http://schemas.microsoft.com/office/drawing/2014/main" id="{A1AA3F77-C413-56A6-70A0-0BFA9B0FB5A9}"/>
              </a:ext>
            </a:extLst>
          </p:cNvPr>
          <p:cNvPicPr>
            <a:picLocks noChangeAspect="1"/>
          </p:cNvPicPr>
          <p:nvPr/>
        </p:nvPicPr>
        <p:blipFill>
          <a:blip r:embed="rId2"/>
          <a:stretch>
            <a:fillRect/>
          </a:stretch>
        </p:blipFill>
        <p:spPr>
          <a:xfrm>
            <a:off x="3369761" y="4576738"/>
            <a:ext cx="5694864" cy="2232838"/>
          </a:xfrm>
          <a:prstGeom prst="rect">
            <a:avLst/>
          </a:prstGeom>
        </p:spPr>
      </p:pic>
      <p:sp>
        <p:nvSpPr>
          <p:cNvPr id="7" name="TextBox 6">
            <a:extLst>
              <a:ext uri="{FF2B5EF4-FFF2-40B4-BE49-F238E27FC236}">
                <a16:creationId xmlns:a16="http://schemas.microsoft.com/office/drawing/2014/main" id="{7EEAB5EA-A8A0-7B84-38A2-5B3752CC3598}"/>
              </a:ext>
            </a:extLst>
          </p:cNvPr>
          <p:cNvSpPr txBox="1"/>
          <p:nvPr/>
        </p:nvSpPr>
        <p:spPr>
          <a:xfrm>
            <a:off x="3519389" y="4748702"/>
            <a:ext cx="2249334" cy="369332"/>
          </a:xfrm>
          <a:prstGeom prst="rect">
            <a:avLst/>
          </a:prstGeom>
          <a:noFill/>
        </p:spPr>
        <p:txBody>
          <a:bodyPr wrap="none" rtlCol="0">
            <a:spAutoFit/>
          </a:bodyPr>
          <a:lstStyle/>
          <a:p>
            <a:r>
              <a:rPr lang="en-GB" i="1" dirty="0">
                <a:solidFill>
                  <a:srgbClr val="FF0000"/>
                </a:solidFill>
              </a:rPr>
              <a:t>docker-compose up</a:t>
            </a:r>
          </a:p>
        </p:txBody>
      </p:sp>
      <p:sp>
        <p:nvSpPr>
          <p:cNvPr id="8" name="TextBox 7">
            <a:extLst>
              <a:ext uri="{FF2B5EF4-FFF2-40B4-BE49-F238E27FC236}">
                <a16:creationId xmlns:a16="http://schemas.microsoft.com/office/drawing/2014/main" id="{E1946072-14AC-B38B-2936-622EE978692A}"/>
              </a:ext>
            </a:extLst>
          </p:cNvPr>
          <p:cNvSpPr txBox="1"/>
          <p:nvPr/>
        </p:nvSpPr>
        <p:spPr>
          <a:xfrm>
            <a:off x="6860344" y="5508491"/>
            <a:ext cx="1411605" cy="369332"/>
          </a:xfrm>
          <a:prstGeom prst="rect">
            <a:avLst/>
          </a:prstGeom>
          <a:noFill/>
        </p:spPr>
        <p:txBody>
          <a:bodyPr wrap="none" rtlCol="0">
            <a:spAutoFit/>
          </a:bodyPr>
          <a:lstStyle/>
          <a:p>
            <a:r>
              <a:rPr lang="en-GB" i="1" dirty="0">
                <a:solidFill>
                  <a:srgbClr val="FF0000"/>
                </a:solidFill>
              </a:rPr>
              <a:t>vi service.js</a:t>
            </a:r>
          </a:p>
        </p:txBody>
      </p:sp>
    </p:spTree>
    <p:extLst>
      <p:ext uri="{BB962C8B-B14F-4D97-AF65-F5344CB8AC3E}">
        <p14:creationId xmlns:p14="http://schemas.microsoft.com/office/powerpoint/2010/main" val="41152760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Postgresql</a:t>
            </a:r>
            <a:r>
              <a:rPr lang="en-GB" dirty="0"/>
              <a:t> Database Setup</a:t>
            </a:r>
          </a:p>
        </p:txBody>
      </p:sp>
      <p:sp>
        <p:nvSpPr>
          <p:cNvPr id="3" name="Content Placeholder 2"/>
          <p:cNvSpPr>
            <a:spLocks noGrp="1"/>
          </p:cNvSpPr>
          <p:nvPr>
            <p:ph idx="1"/>
          </p:nvPr>
        </p:nvSpPr>
        <p:spPr>
          <a:xfrm>
            <a:off x="1047750" y="1301477"/>
            <a:ext cx="7029450" cy="886351"/>
          </a:xfrm>
        </p:spPr>
        <p:txBody>
          <a:bodyPr/>
          <a:lstStyle/>
          <a:p>
            <a:r>
              <a:rPr lang="en-GB" dirty="0"/>
              <a:t>From your browser type </a:t>
            </a:r>
            <a:r>
              <a:rPr lang="en-GB" b="1" dirty="0"/>
              <a:t>http://localhost:8080</a:t>
            </a:r>
          </a:p>
          <a:p>
            <a:r>
              <a:rPr lang="en-GB" dirty="0"/>
              <a:t>You will see the login page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5" name="Picture 4"/>
          <p:cNvPicPr>
            <a:picLocks noChangeAspect="1"/>
          </p:cNvPicPr>
          <p:nvPr/>
        </p:nvPicPr>
        <p:blipFill>
          <a:blip r:embed="rId2"/>
          <a:stretch>
            <a:fillRect/>
          </a:stretch>
        </p:blipFill>
        <p:spPr>
          <a:xfrm>
            <a:off x="892349" y="2529033"/>
            <a:ext cx="7340252" cy="3915652"/>
          </a:xfrm>
          <a:prstGeom prst="rect">
            <a:avLst/>
          </a:prstGeom>
        </p:spPr>
      </p:pic>
      <p:sp>
        <p:nvSpPr>
          <p:cNvPr id="6" name="TextBox 5"/>
          <p:cNvSpPr txBox="1"/>
          <p:nvPr/>
        </p:nvSpPr>
        <p:spPr>
          <a:xfrm>
            <a:off x="1527175" y="4173703"/>
            <a:ext cx="2403222" cy="1477328"/>
          </a:xfrm>
          <a:prstGeom prst="rect">
            <a:avLst/>
          </a:prstGeom>
          <a:noFill/>
        </p:spPr>
        <p:txBody>
          <a:bodyPr wrap="none" rtlCol="0">
            <a:spAutoFit/>
          </a:bodyPr>
          <a:lstStyle/>
          <a:p>
            <a:r>
              <a:rPr lang="en-GB" dirty="0"/>
              <a:t>System: </a:t>
            </a:r>
            <a:r>
              <a:rPr lang="en-GB" b="1" dirty="0"/>
              <a:t>PostgreSQL</a:t>
            </a:r>
          </a:p>
          <a:p>
            <a:r>
              <a:rPr lang="en-GB" dirty="0"/>
              <a:t>Server: </a:t>
            </a:r>
            <a:r>
              <a:rPr lang="en-GB" b="1" dirty="0" err="1"/>
              <a:t>postgres</a:t>
            </a:r>
            <a:endParaRPr lang="en-GB" b="1" dirty="0"/>
          </a:p>
          <a:p>
            <a:r>
              <a:rPr lang="en-GB" dirty="0"/>
              <a:t>Username: </a:t>
            </a:r>
            <a:r>
              <a:rPr lang="en-GB" b="1" dirty="0" err="1"/>
              <a:t>docker</a:t>
            </a:r>
            <a:endParaRPr lang="en-GB" b="1" dirty="0"/>
          </a:p>
          <a:p>
            <a:r>
              <a:rPr lang="en-GB" dirty="0"/>
              <a:t>Password: </a:t>
            </a:r>
            <a:r>
              <a:rPr lang="en-GB" b="1" dirty="0"/>
              <a:t>password</a:t>
            </a:r>
          </a:p>
          <a:p>
            <a:r>
              <a:rPr lang="en-GB" dirty="0"/>
              <a:t>Database: </a:t>
            </a:r>
            <a:r>
              <a:rPr lang="en-GB" b="1" dirty="0" err="1"/>
              <a:t>mydb</a:t>
            </a:r>
            <a:endParaRPr lang="en-GB" dirty="0"/>
          </a:p>
        </p:txBody>
      </p:sp>
    </p:spTree>
    <p:extLst>
      <p:ext uri="{BB962C8B-B14F-4D97-AF65-F5344CB8AC3E}">
        <p14:creationId xmlns:p14="http://schemas.microsoft.com/office/powerpoint/2010/main" val="7389656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Schema</a:t>
            </a:r>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5" name="Picture 4"/>
          <p:cNvPicPr>
            <a:picLocks noChangeAspect="1"/>
          </p:cNvPicPr>
          <p:nvPr/>
        </p:nvPicPr>
        <p:blipFill>
          <a:blip r:embed="rId2"/>
          <a:stretch>
            <a:fillRect/>
          </a:stretch>
        </p:blipFill>
        <p:spPr>
          <a:xfrm>
            <a:off x="552100" y="952353"/>
            <a:ext cx="7074678" cy="5341860"/>
          </a:xfrm>
          <a:prstGeom prst="rect">
            <a:avLst/>
          </a:prstGeom>
        </p:spPr>
      </p:pic>
      <p:sp>
        <p:nvSpPr>
          <p:cNvPr id="6" name="Oval 5"/>
          <p:cNvSpPr/>
          <p:nvPr/>
        </p:nvSpPr>
        <p:spPr bwMode="auto">
          <a:xfrm>
            <a:off x="3853944" y="3231254"/>
            <a:ext cx="1615627" cy="527323"/>
          </a:xfrm>
          <a:prstGeom prst="ellipse">
            <a:avLst/>
          </a:prstGeom>
          <a:noFill/>
          <a:ln w="381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7" name="Oval 6"/>
          <p:cNvSpPr/>
          <p:nvPr/>
        </p:nvSpPr>
        <p:spPr bwMode="auto">
          <a:xfrm>
            <a:off x="1246314" y="2703931"/>
            <a:ext cx="1615627" cy="527323"/>
          </a:xfrm>
          <a:prstGeom prst="ellipse">
            <a:avLst/>
          </a:prstGeom>
          <a:noFill/>
          <a:ln w="381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5378136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Create Table</a:t>
            </a:r>
          </a:p>
        </p:txBody>
      </p:sp>
      <p:sp>
        <p:nvSpPr>
          <p:cNvPr id="3" name="Content Placeholder 2"/>
          <p:cNvSpPr>
            <a:spLocks noGrp="1"/>
          </p:cNvSpPr>
          <p:nvPr>
            <p:ph idx="1"/>
          </p:nvPr>
        </p:nvSpPr>
        <p:spPr/>
        <p:txBody>
          <a:bodyPr/>
          <a:lstStyle/>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5" name="Picture 4"/>
          <p:cNvPicPr>
            <a:picLocks noChangeAspect="1"/>
          </p:cNvPicPr>
          <p:nvPr/>
        </p:nvPicPr>
        <p:blipFill>
          <a:blip r:embed="rId2"/>
          <a:stretch>
            <a:fillRect/>
          </a:stretch>
        </p:blipFill>
        <p:spPr>
          <a:xfrm>
            <a:off x="164274" y="1804975"/>
            <a:ext cx="8815452" cy="3248049"/>
          </a:xfrm>
          <a:prstGeom prst="rect">
            <a:avLst/>
          </a:prstGeom>
        </p:spPr>
      </p:pic>
      <p:sp>
        <p:nvSpPr>
          <p:cNvPr id="6" name="TextBox 5"/>
          <p:cNvSpPr txBox="1"/>
          <p:nvPr/>
        </p:nvSpPr>
        <p:spPr>
          <a:xfrm>
            <a:off x="6984221" y="1323917"/>
            <a:ext cx="1749197" cy="369332"/>
          </a:xfrm>
          <a:prstGeom prst="rect">
            <a:avLst/>
          </a:prstGeom>
          <a:noFill/>
        </p:spPr>
        <p:txBody>
          <a:bodyPr wrap="none" rtlCol="0">
            <a:spAutoFit/>
          </a:bodyPr>
          <a:lstStyle/>
          <a:p>
            <a:r>
              <a:rPr lang="en-GB" dirty="0"/>
              <a:t>Auto Increment</a:t>
            </a:r>
          </a:p>
        </p:txBody>
      </p:sp>
      <p:cxnSp>
        <p:nvCxnSpPr>
          <p:cNvPr id="8" name="Straight Arrow Connector 7"/>
          <p:cNvCxnSpPr/>
          <p:nvPr/>
        </p:nvCxnSpPr>
        <p:spPr bwMode="auto">
          <a:xfrm>
            <a:off x="7691058" y="1724025"/>
            <a:ext cx="426346" cy="141747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 name="Rounded Rectangle 6"/>
          <p:cNvSpPr/>
          <p:nvPr/>
        </p:nvSpPr>
        <p:spPr bwMode="auto">
          <a:xfrm>
            <a:off x="2933934" y="2872226"/>
            <a:ext cx="2804908" cy="1525870"/>
          </a:xfrm>
          <a:prstGeom prst="roundRect">
            <a:avLst/>
          </a:prstGeom>
          <a:noFill/>
          <a:ln w="381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9" name="TextBox 8"/>
          <p:cNvSpPr txBox="1"/>
          <p:nvPr/>
        </p:nvSpPr>
        <p:spPr>
          <a:xfrm>
            <a:off x="2754419" y="5277571"/>
            <a:ext cx="3545404" cy="646331"/>
          </a:xfrm>
          <a:prstGeom prst="rect">
            <a:avLst/>
          </a:prstGeom>
          <a:noFill/>
        </p:spPr>
        <p:txBody>
          <a:bodyPr wrap="square" rtlCol="0">
            <a:spAutoFit/>
          </a:bodyPr>
          <a:lstStyle/>
          <a:p>
            <a:r>
              <a:rPr lang="en-GB" dirty="0">
                <a:solidFill>
                  <a:srgbClr val="FF0000"/>
                </a:solidFill>
              </a:rPr>
              <a:t>Provide your database table field details and save them</a:t>
            </a:r>
          </a:p>
        </p:txBody>
      </p:sp>
      <p:sp>
        <p:nvSpPr>
          <p:cNvPr id="10" name="Oval 9"/>
          <p:cNvSpPr/>
          <p:nvPr/>
        </p:nvSpPr>
        <p:spPr bwMode="auto">
          <a:xfrm>
            <a:off x="2877835" y="4637427"/>
            <a:ext cx="729277" cy="459169"/>
          </a:xfrm>
          <a:prstGeom prst="ellipse">
            <a:avLst/>
          </a:prstGeom>
          <a:noFill/>
          <a:ln w="381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3933498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Primary Key</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5" name="Picture 4"/>
          <p:cNvPicPr>
            <a:picLocks noChangeAspect="1"/>
          </p:cNvPicPr>
          <p:nvPr/>
        </p:nvPicPr>
        <p:blipFill>
          <a:blip r:embed="rId2"/>
          <a:stretch>
            <a:fillRect/>
          </a:stretch>
        </p:blipFill>
        <p:spPr>
          <a:xfrm>
            <a:off x="257175" y="782339"/>
            <a:ext cx="2328880" cy="3071835"/>
          </a:xfrm>
          <a:prstGeom prst="rect">
            <a:avLst/>
          </a:prstGeom>
        </p:spPr>
      </p:pic>
      <p:pic>
        <p:nvPicPr>
          <p:cNvPr id="6" name="Picture 5"/>
          <p:cNvPicPr>
            <a:picLocks noChangeAspect="1"/>
          </p:cNvPicPr>
          <p:nvPr/>
        </p:nvPicPr>
        <p:blipFill>
          <a:blip r:embed="rId3"/>
          <a:stretch>
            <a:fillRect/>
          </a:stretch>
        </p:blipFill>
        <p:spPr>
          <a:xfrm>
            <a:off x="2512269" y="3402594"/>
            <a:ext cx="6296071" cy="2005027"/>
          </a:xfrm>
          <a:prstGeom prst="rect">
            <a:avLst/>
          </a:prstGeom>
        </p:spPr>
      </p:pic>
      <p:cxnSp>
        <p:nvCxnSpPr>
          <p:cNvPr id="8" name="Straight Connector 7"/>
          <p:cNvCxnSpPr/>
          <p:nvPr/>
        </p:nvCxnSpPr>
        <p:spPr bwMode="auto">
          <a:xfrm>
            <a:off x="510493" y="3623941"/>
            <a:ext cx="1997095" cy="1817580"/>
          </a:xfrm>
          <a:prstGeom prst="line">
            <a:avLst/>
          </a:prstGeom>
          <a:solidFill>
            <a:schemeClr val="accent1"/>
          </a:solidFill>
          <a:ln w="28575"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Connector 9"/>
          <p:cNvCxnSpPr/>
          <p:nvPr/>
        </p:nvCxnSpPr>
        <p:spPr bwMode="auto">
          <a:xfrm flipV="1">
            <a:off x="1421615" y="3402594"/>
            <a:ext cx="1090654" cy="125107"/>
          </a:xfrm>
          <a:prstGeom prst="line">
            <a:avLst/>
          </a:prstGeom>
          <a:solidFill>
            <a:schemeClr val="accent1"/>
          </a:solidFill>
          <a:ln w="28575"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TextBox 10"/>
          <p:cNvSpPr txBox="1"/>
          <p:nvPr/>
        </p:nvSpPr>
        <p:spPr>
          <a:xfrm>
            <a:off x="3696869" y="2318256"/>
            <a:ext cx="2356122" cy="646331"/>
          </a:xfrm>
          <a:prstGeom prst="rect">
            <a:avLst/>
          </a:prstGeom>
          <a:noFill/>
        </p:spPr>
        <p:txBody>
          <a:bodyPr wrap="square" rtlCol="0">
            <a:spAutoFit/>
          </a:bodyPr>
          <a:lstStyle/>
          <a:p>
            <a:r>
              <a:rPr lang="en-GB" dirty="0"/>
              <a:t>Make the “Id” field a primary key</a:t>
            </a:r>
          </a:p>
        </p:txBody>
      </p:sp>
      <p:cxnSp>
        <p:nvCxnSpPr>
          <p:cNvPr id="13" name="Straight Arrow Connector 12"/>
          <p:cNvCxnSpPr/>
          <p:nvPr/>
        </p:nvCxnSpPr>
        <p:spPr bwMode="auto">
          <a:xfrm flipH="1">
            <a:off x="4089556" y="2928324"/>
            <a:ext cx="511019" cy="160440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6645115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Add Row of Data</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5" name="Picture 4"/>
          <p:cNvPicPr>
            <a:picLocks noChangeAspect="1"/>
          </p:cNvPicPr>
          <p:nvPr/>
        </p:nvPicPr>
        <p:blipFill>
          <a:blip r:embed="rId2"/>
          <a:stretch>
            <a:fillRect/>
          </a:stretch>
        </p:blipFill>
        <p:spPr>
          <a:xfrm>
            <a:off x="396743" y="1308876"/>
            <a:ext cx="5500728" cy="2243154"/>
          </a:xfrm>
          <a:prstGeom prst="rect">
            <a:avLst/>
          </a:prstGeom>
        </p:spPr>
      </p:pic>
      <p:cxnSp>
        <p:nvCxnSpPr>
          <p:cNvPr id="8" name="Straight Connector 7"/>
          <p:cNvCxnSpPr/>
          <p:nvPr/>
        </p:nvCxnSpPr>
        <p:spPr bwMode="auto">
          <a:xfrm flipH="1">
            <a:off x="3786626" y="2255146"/>
            <a:ext cx="168294" cy="349227"/>
          </a:xfrm>
          <a:prstGeom prst="line">
            <a:avLst/>
          </a:prstGeom>
          <a:solidFill>
            <a:schemeClr val="accent1"/>
          </a:solidFill>
          <a:ln w="19050" cap="flat" cmpd="sng" algn="ctr">
            <a:solidFill>
              <a:schemeClr val="tx1"/>
            </a:solidFill>
            <a:prstDash val="dashDot"/>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Connector 9"/>
          <p:cNvCxnSpPr/>
          <p:nvPr/>
        </p:nvCxnSpPr>
        <p:spPr bwMode="auto">
          <a:xfrm>
            <a:off x="4706636" y="2277585"/>
            <a:ext cx="3321012" cy="326788"/>
          </a:xfrm>
          <a:prstGeom prst="line">
            <a:avLst/>
          </a:prstGeom>
          <a:solidFill>
            <a:schemeClr val="accent1"/>
          </a:solidFill>
          <a:ln w="19050" cap="flat" cmpd="sng" algn="ctr">
            <a:solidFill>
              <a:schemeClr val="tx1"/>
            </a:solidFill>
            <a:prstDash val="dashDot"/>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1" name="Picture 10"/>
          <p:cNvPicPr>
            <a:picLocks noChangeAspect="1"/>
          </p:cNvPicPr>
          <p:nvPr/>
        </p:nvPicPr>
        <p:blipFill>
          <a:blip r:embed="rId3"/>
          <a:stretch>
            <a:fillRect/>
          </a:stretch>
        </p:blipFill>
        <p:spPr>
          <a:xfrm>
            <a:off x="3786626" y="2604373"/>
            <a:ext cx="4241022" cy="4195049"/>
          </a:xfrm>
          <a:prstGeom prst="rect">
            <a:avLst/>
          </a:prstGeom>
        </p:spPr>
      </p:pic>
      <p:sp>
        <p:nvSpPr>
          <p:cNvPr id="9" name="Rounded Rectangle 8"/>
          <p:cNvSpPr/>
          <p:nvPr/>
        </p:nvSpPr>
        <p:spPr bwMode="auto">
          <a:xfrm>
            <a:off x="5132981" y="3459194"/>
            <a:ext cx="2816128" cy="3194047"/>
          </a:xfrm>
          <a:prstGeom prst="roundRect">
            <a:avLst>
              <a:gd name="adj" fmla="val 8300"/>
            </a:avLst>
          </a:prstGeom>
          <a:noFill/>
          <a:ln w="381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23003597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Show Rows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6" name="Picture 5"/>
          <p:cNvPicPr>
            <a:picLocks noChangeAspect="1"/>
          </p:cNvPicPr>
          <p:nvPr/>
        </p:nvPicPr>
        <p:blipFill>
          <a:blip r:embed="rId2"/>
          <a:stretch>
            <a:fillRect/>
          </a:stretch>
        </p:blipFill>
        <p:spPr>
          <a:xfrm>
            <a:off x="379394" y="1062032"/>
            <a:ext cx="2595581" cy="1323985"/>
          </a:xfrm>
          <a:prstGeom prst="rect">
            <a:avLst/>
          </a:prstGeom>
        </p:spPr>
      </p:pic>
      <p:cxnSp>
        <p:nvCxnSpPr>
          <p:cNvPr id="8" name="Straight Connector 7"/>
          <p:cNvCxnSpPr/>
          <p:nvPr/>
        </p:nvCxnSpPr>
        <p:spPr bwMode="auto">
          <a:xfrm>
            <a:off x="1374405" y="1929777"/>
            <a:ext cx="7303980" cy="1059460"/>
          </a:xfrm>
          <a:prstGeom prst="line">
            <a:avLst/>
          </a:prstGeom>
          <a:solidFill>
            <a:schemeClr val="accent1"/>
          </a:solidFill>
          <a:ln w="19050"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Connector 9"/>
          <p:cNvCxnSpPr/>
          <p:nvPr/>
        </p:nvCxnSpPr>
        <p:spPr bwMode="auto">
          <a:xfrm>
            <a:off x="488054" y="2019534"/>
            <a:ext cx="2950261" cy="988378"/>
          </a:xfrm>
          <a:prstGeom prst="line">
            <a:avLst/>
          </a:prstGeom>
          <a:solidFill>
            <a:schemeClr val="accent1"/>
          </a:solidFill>
          <a:ln w="19050"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1" name="Picture 10"/>
          <p:cNvPicPr>
            <a:picLocks noChangeAspect="1"/>
          </p:cNvPicPr>
          <p:nvPr/>
        </p:nvPicPr>
        <p:blipFill>
          <a:blip r:embed="rId3"/>
          <a:stretch>
            <a:fillRect/>
          </a:stretch>
        </p:blipFill>
        <p:spPr>
          <a:xfrm>
            <a:off x="3348558" y="2989237"/>
            <a:ext cx="5429290" cy="3548088"/>
          </a:xfrm>
          <a:prstGeom prst="rect">
            <a:avLst/>
          </a:prstGeom>
        </p:spPr>
      </p:pic>
    </p:spTree>
    <p:extLst>
      <p:ext uri="{BB962C8B-B14F-4D97-AF65-F5344CB8AC3E}">
        <p14:creationId xmlns:p14="http://schemas.microsoft.com/office/powerpoint/2010/main" val="21571089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Postgresql</a:t>
            </a:r>
            <a:r>
              <a:rPr lang="en-GB" dirty="0"/>
              <a:t> Notes</a:t>
            </a:r>
          </a:p>
        </p:txBody>
      </p:sp>
      <p:sp>
        <p:nvSpPr>
          <p:cNvPr id="3" name="Content Placeholder 2"/>
          <p:cNvSpPr>
            <a:spLocks noGrp="1"/>
          </p:cNvSpPr>
          <p:nvPr>
            <p:ph idx="1"/>
          </p:nvPr>
        </p:nvSpPr>
        <p:spPr>
          <a:xfrm>
            <a:off x="1047749" y="1301477"/>
            <a:ext cx="7260387" cy="3680040"/>
          </a:xfrm>
        </p:spPr>
        <p:txBody>
          <a:bodyPr/>
          <a:lstStyle/>
          <a:p>
            <a:r>
              <a:rPr lang="en-GB" dirty="0"/>
              <a:t>SQL statements in </a:t>
            </a:r>
            <a:r>
              <a:rPr lang="en-GB" dirty="0" err="1"/>
              <a:t>Postgresql</a:t>
            </a:r>
            <a:r>
              <a:rPr lang="en-GB" dirty="0"/>
              <a:t> are a little different to other SQL implementation</a:t>
            </a:r>
          </a:p>
          <a:p>
            <a:r>
              <a:rPr lang="en-GB" dirty="0"/>
              <a:t>A table of field name is interpreted as </a:t>
            </a:r>
            <a:r>
              <a:rPr lang="en-GB" b="1" dirty="0"/>
              <a:t>an all lower case </a:t>
            </a:r>
            <a:r>
              <a:rPr lang="en-GB" dirty="0"/>
              <a:t>name </a:t>
            </a:r>
            <a:r>
              <a:rPr lang="en-GB" b="1" dirty="0"/>
              <a:t>unless included in double quotes</a:t>
            </a:r>
          </a:p>
          <a:p>
            <a:pPr lvl="1"/>
            <a:r>
              <a:rPr lang="en-GB" dirty="0"/>
              <a:t>Say you have a table Student then</a:t>
            </a:r>
            <a:br>
              <a:rPr lang="en-GB" dirty="0"/>
            </a:br>
            <a:r>
              <a:rPr lang="en-GB" i="1" dirty="0"/>
              <a:t>SELECT * FROM Student</a:t>
            </a:r>
            <a:r>
              <a:rPr lang="en-GB" dirty="0"/>
              <a:t> reads from the table </a:t>
            </a:r>
            <a:r>
              <a:rPr lang="en-GB" b="1" i="1" dirty="0">
                <a:solidFill>
                  <a:srgbClr val="FF0000"/>
                </a:solidFill>
              </a:rPr>
              <a:t>s</a:t>
            </a:r>
            <a:r>
              <a:rPr lang="en-GB" i="1" dirty="0"/>
              <a:t>tudent</a:t>
            </a:r>
            <a:br>
              <a:rPr lang="en-GB" dirty="0"/>
            </a:br>
            <a:r>
              <a:rPr lang="en-GB" dirty="0"/>
              <a:t>whereas,</a:t>
            </a:r>
            <a:br>
              <a:rPr lang="en-GB" dirty="0"/>
            </a:br>
            <a:r>
              <a:rPr lang="en-GB" i="1" dirty="0"/>
              <a:t>SELECT * FROM </a:t>
            </a:r>
            <a:r>
              <a:rPr lang="en-GB" b="1" i="1" dirty="0">
                <a:solidFill>
                  <a:srgbClr val="FF0000"/>
                </a:solidFill>
              </a:rPr>
              <a:t>“</a:t>
            </a:r>
            <a:r>
              <a:rPr lang="en-GB" i="1" dirty="0"/>
              <a:t>Student</a:t>
            </a:r>
            <a:r>
              <a:rPr lang="en-GB" b="1" i="1" dirty="0">
                <a:solidFill>
                  <a:srgbClr val="FF0000"/>
                </a:solidFill>
              </a:rPr>
              <a:t>”</a:t>
            </a:r>
            <a:r>
              <a:rPr lang="en-GB" i="1" dirty="0"/>
              <a:t> </a:t>
            </a:r>
            <a:r>
              <a:rPr lang="en-GB" dirty="0"/>
              <a:t>reads from the table </a:t>
            </a:r>
            <a:r>
              <a:rPr lang="en-GB" b="1" i="1" dirty="0">
                <a:solidFill>
                  <a:srgbClr val="FF0000"/>
                </a:solidFill>
              </a:rPr>
              <a:t>S</a:t>
            </a:r>
            <a:r>
              <a:rPr lang="en-GB" i="1" dirty="0"/>
              <a:t>tudent</a:t>
            </a:r>
          </a:p>
          <a:p>
            <a:r>
              <a:rPr lang="en-GB" dirty="0"/>
              <a:t>String </a:t>
            </a:r>
            <a:r>
              <a:rPr lang="en-GB" b="1" dirty="0"/>
              <a:t>values</a:t>
            </a:r>
            <a:r>
              <a:rPr lang="en-GB" dirty="0"/>
              <a:t> must be included within single quotes, such as:</a:t>
            </a:r>
            <a:br>
              <a:rPr lang="en-GB" dirty="0"/>
            </a:br>
            <a:r>
              <a:rPr lang="en-GB" i="1" dirty="0"/>
              <a:t>SELECT * FROM “Student” WHERE “Name”=</a:t>
            </a:r>
            <a:r>
              <a:rPr lang="en-GB" b="1" i="1" dirty="0">
                <a:solidFill>
                  <a:srgbClr val="FF0000"/>
                </a:solidFill>
              </a:rPr>
              <a:t>‘</a:t>
            </a:r>
            <a:r>
              <a:rPr lang="en-GB" i="1" dirty="0"/>
              <a:t>Fred</a:t>
            </a:r>
            <a:r>
              <a:rPr lang="en-GB" b="1" i="1" dirty="0">
                <a:solidFill>
                  <a:srgbClr val="FF0000"/>
                </a:solidFill>
              </a:rPr>
              <a:t>’</a:t>
            </a:r>
            <a:endParaRPr lang="en-GB" b="1" dirty="0">
              <a:solidFill>
                <a:srgbClr val="FF0000"/>
              </a:solidFill>
            </a:endParaRP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Rectangle 4"/>
          <p:cNvSpPr/>
          <p:nvPr/>
        </p:nvSpPr>
        <p:spPr bwMode="auto">
          <a:xfrm>
            <a:off x="2351038" y="5311502"/>
            <a:ext cx="4454195" cy="769539"/>
          </a:xfrm>
          <a:prstGeom prst="rect">
            <a:avLst/>
          </a:prstGeom>
          <a:noFill/>
          <a:ln w="19050"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Note:</a:t>
            </a:r>
            <a:r>
              <a:rPr kumimoji="0" lang="en-GB" sz="1800" b="1" i="0" u="none" strike="noStrike" cap="none" normalizeH="0" baseline="0" dirty="0">
                <a:ln>
                  <a:noFill/>
                </a:ln>
                <a:solidFill>
                  <a:schemeClr val="tx1"/>
                </a:solidFill>
                <a:effectLst/>
                <a:latin typeface="Helvetica" panose="020B0604020202020204" pitchFamily="34" charset="0"/>
              </a:rPr>
              <a:t> </a:t>
            </a:r>
            <a:r>
              <a:rPr kumimoji="0" lang="en-GB" sz="1800" b="1" i="0" u="none" strike="noStrike" cap="none" normalizeH="0" baseline="0" dirty="0" err="1">
                <a:ln>
                  <a:noFill/>
                </a:ln>
                <a:solidFill>
                  <a:schemeClr val="tx1"/>
                </a:solidFill>
                <a:effectLst/>
                <a:latin typeface="Helvetica" panose="020B0604020202020204" pitchFamily="34" charset="0"/>
              </a:rPr>
              <a:t>Postgres</a:t>
            </a:r>
            <a:r>
              <a:rPr kumimoji="0" lang="en-GB" sz="1800" b="1" i="0" u="none" strike="noStrike" cap="none" normalizeH="0" baseline="0" dirty="0">
                <a:ln>
                  <a:noFill/>
                </a:ln>
                <a:solidFill>
                  <a:schemeClr val="tx1"/>
                </a:solidFill>
                <a:effectLst/>
                <a:latin typeface="Helvetica" panose="020B0604020202020204" pitchFamily="34" charset="0"/>
              </a:rPr>
              <a:t>-format </a:t>
            </a:r>
            <a:r>
              <a:rPr kumimoji="0" lang="en-GB" sz="1800" b="0" i="0" u="none" strike="noStrike" cap="none" normalizeH="0" baseline="0" dirty="0">
                <a:ln>
                  <a:noFill/>
                </a:ln>
                <a:solidFill>
                  <a:schemeClr val="tx1"/>
                </a:solidFill>
                <a:effectLst/>
                <a:latin typeface="Helvetica" panose="020B0604020202020204" pitchFamily="34" charset="0"/>
              </a:rPr>
              <a:t>automatically</a:t>
            </a:r>
            <a:r>
              <a:rPr kumimoji="0" lang="en-GB" sz="1800" b="0" i="0" u="none" strike="noStrike" cap="none" normalizeH="0" dirty="0">
                <a:ln>
                  <a:noFill/>
                </a:ln>
                <a:solidFill>
                  <a:schemeClr val="tx1"/>
                </a:solidFill>
                <a:effectLst/>
                <a:latin typeface="Helvetica" panose="020B0604020202020204" pitchFamily="34" charset="0"/>
              </a:rPr>
              <a:t> adds single quotes around string values</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42805133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pg</a:t>
            </a:r>
            <a:r>
              <a:rPr lang="en-GB" dirty="0"/>
              <a:t> Package</a:t>
            </a:r>
          </a:p>
        </p:txBody>
      </p:sp>
      <p:sp>
        <p:nvSpPr>
          <p:cNvPr id="3" name="Content Placeholder 2"/>
          <p:cNvSpPr>
            <a:spLocks noGrp="1"/>
          </p:cNvSpPr>
          <p:nvPr>
            <p:ph idx="1"/>
          </p:nvPr>
        </p:nvSpPr>
        <p:spPr>
          <a:xfrm>
            <a:off x="1047750" y="1227221"/>
            <a:ext cx="7029450" cy="2204185"/>
          </a:xfrm>
        </p:spPr>
        <p:txBody>
          <a:bodyPr/>
          <a:lstStyle/>
          <a:p>
            <a:r>
              <a:rPr lang="en-GB" dirty="0"/>
              <a:t>To use the </a:t>
            </a:r>
            <a:r>
              <a:rPr lang="en-GB" dirty="0" err="1"/>
              <a:t>Postgresql</a:t>
            </a:r>
            <a:r>
              <a:rPr lang="en-GB" dirty="0"/>
              <a:t> database from our web service we need to use the “</a:t>
            </a:r>
            <a:r>
              <a:rPr lang="en-GB" dirty="0" err="1"/>
              <a:t>pg</a:t>
            </a:r>
            <a:r>
              <a:rPr lang="en-GB" dirty="0"/>
              <a:t>” package we have already installed</a:t>
            </a:r>
          </a:p>
          <a:p>
            <a:r>
              <a:rPr lang="en-GB" dirty="0"/>
              <a:t>You can use a connection pool </a:t>
            </a:r>
            <a:r>
              <a:rPr lang="en-GB" dirty="0">
                <a:sym typeface="Wingdings" panose="05000000000000000000" pitchFamily="2" charset="2"/>
              </a:rPr>
              <a:t> the best approach</a:t>
            </a:r>
          </a:p>
          <a:p>
            <a:pPr marL="0" indent="0">
              <a:buNone/>
            </a:pPr>
            <a:r>
              <a:rPr lang="en-GB" dirty="0">
                <a:sym typeface="Wingdings" panose="05000000000000000000" pitchFamily="2" charset="2"/>
              </a:rPr>
              <a:t>     OR</a:t>
            </a:r>
          </a:p>
          <a:p>
            <a:r>
              <a:rPr lang="en-GB" dirty="0">
                <a:sym typeface="Wingdings" panose="05000000000000000000" pitchFamily="2" charset="2"/>
              </a:rPr>
              <a:t>Use the Client class which we will use to keep things simple</a:t>
            </a:r>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429451" y="3470323"/>
            <a:ext cx="6795335" cy="2031325"/>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const</a:t>
            </a:r>
            <a:r>
              <a:rPr lang="en-GB" dirty="0"/>
              <a:t> client =  new </a:t>
            </a:r>
            <a:r>
              <a:rPr lang="en-GB" b="1" dirty="0"/>
              <a:t>Client</a:t>
            </a:r>
            <a:r>
              <a:rPr lang="en-GB" dirty="0"/>
              <a:t>( {</a:t>
            </a:r>
          </a:p>
          <a:p>
            <a:r>
              <a:rPr lang="en-GB" dirty="0"/>
              <a:t>	host: "</a:t>
            </a:r>
            <a:r>
              <a:rPr lang="en-GB" dirty="0" err="1"/>
              <a:t>postgres</a:t>
            </a:r>
            <a:r>
              <a:rPr lang="en-GB" dirty="0"/>
              <a:t>",		</a:t>
            </a:r>
            <a:r>
              <a:rPr lang="en-GB" dirty="0">
                <a:sym typeface="Wingdings" panose="05000000000000000000" pitchFamily="2" charset="2"/>
              </a:rPr>
              <a:t> URL for the database</a:t>
            </a:r>
            <a:endParaRPr lang="en-GB" dirty="0"/>
          </a:p>
          <a:p>
            <a:r>
              <a:rPr lang="en-GB" dirty="0"/>
              <a:t>	port: 5432,		</a:t>
            </a:r>
            <a:r>
              <a:rPr lang="en-GB" dirty="0">
                <a:sym typeface="Wingdings" panose="05000000000000000000" pitchFamily="2" charset="2"/>
              </a:rPr>
              <a:t> </a:t>
            </a:r>
            <a:r>
              <a:rPr lang="en-GB" dirty="0" err="1">
                <a:sym typeface="Wingdings" panose="05000000000000000000" pitchFamily="2" charset="2"/>
              </a:rPr>
              <a:t>Postgresql</a:t>
            </a:r>
            <a:r>
              <a:rPr lang="en-GB" dirty="0">
                <a:sym typeface="Wingdings" panose="05000000000000000000" pitchFamily="2" charset="2"/>
              </a:rPr>
              <a:t> port</a:t>
            </a:r>
            <a:endParaRPr lang="en-GB" dirty="0"/>
          </a:p>
          <a:p>
            <a:pPr lvl="2"/>
            <a:r>
              <a:rPr lang="en-GB" dirty="0"/>
              <a:t>user: "</a:t>
            </a:r>
            <a:r>
              <a:rPr lang="en-GB" dirty="0" err="1"/>
              <a:t>docker</a:t>
            </a:r>
            <a:r>
              <a:rPr lang="en-GB" dirty="0"/>
              <a:t>",		</a:t>
            </a:r>
            <a:r>
              <a:rPr lang="en-GB" dirty="0">
                <a:sym typeface="Wingdings" panose="05000000000000000000" pitchFamily="2" charset="2"/>
              </a:rPr>
              <a:t> Admin username</a:t>
            </a:r>
            <a:endParaRPr lang="en-GB" dirty="0"/>
          </a:p>
          <a:p>
            <a:r>
              <a:rPr lang="en-GB" dirty="0"/>
              <a:t>	password: "password", 	</a:t>
            </a:r>
            <a:r>
              <a:rPr lang="en-GB" dirty="0">
                <a:sym typeface="Wingdings" panose="05000000000000000000" pitchFamily="2" charset="2"/>
              </a:rPr>
              <a:t> Admin password</a:t>
            </a:r>
            <a:endParaRPr lang="en-GB" dirty="0"/>
          </a:p>
          <a:p>
            <a:r>
              <a:rPr lang="en-GB" dirty="0"/>
              <a:t>	database: "</a:t>
            </a:r>
            <a:r>
              <a:rPr lang="en-GB" dirty="0" err="1"/>
              <a:t>mydb</a:t>
            </a:r>
            <a:r>
              <a:rPr lang="en-GB" dirty="0"/>
              <a:t>“		</a:t>
            </a:r>
            <a:r>
              <a:rPr lang="en-GB" dirty="0">
                <a:sym typeface="Wingdings" panose="05000000000000000000" pitchFamily="2" charset="2"/>
              </a:rPr>
              <a:t> Database name</a:t>
            </a:r>
            <a:endParaRPr lang="en-GB" dirty="0"/>
          </a:p>
          <a:p>
            <a:r>
              <a:rPr lang="en-GB" dirty="0"/>
              <a:t>} );	</a:t>
            </a:r>
          </a:p>
        </p:txBody>
      </p:sp>
    </p:spTree>
    <p:extLst>
      <p:ext uri="{BB962C8B-B14F-4D97-AF65-F5344CB8AC3E}">
        <p14:creationId xmlns:p14="http://schemas.microsoft.com/office/powerpoint/2010/main" val="13322602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Queries</a:t>
            </a:r>
          </a:p>
        </p:txBody>
      </p:sp>
      <p:sp>
        <p:nvSpPr>
          <p:cNvPr id="3" name="Content Placeholder 2"/>
          <p:cNvSpPr>
            <a:spLocks noGrp="1"/>
          </p:cNvSpPr>
          <p:nvPr>
            <p:ph idx="1"/>
          </p:nvPr>
        </p:nvSpPr>
        <p:spPr>
          <a:xfrm>
            <a:off x="1047750" y="1020279"/>
            <a:ext cx="7029450" cy="1920240"/>
          </a:xfrm>
        </p:spPr>
        <p:txBody>
          <a:bodyPr/>
          <a:lstStyle/>
          <a:p>
            <a:r>
              <a:rPr lang="en-GB" dirty="0"/>
              <a:t>To connect to the database call </a:t>
            </a:r>
            <a:r>
              <a:rPr lang="en-GB" b="1" dirty="0"/>
              <a:t>connect() </a:t>
            </a:r>
            <a:r>
              <a:rPr lang="en-GB" dirty="0"/>
              <a:t>on the client</a:t>
            </a:r>
          </a:p>
          <a:p>
            <a:r>
              <a:rPr lang="en-GB" dirty="0"/>
              <a:t>Once connected, you can execute a </a:t>
            </a:r>
            <a:r>
              <a:rPr lang="en-GB" b="1" dirty="0"/>
              <a:t>query() </a:t>
            </a:r>
            <a:r>
              <a:rPr lang="en-GB" dirty="0"/>
              <a:t>on the client</a:t>
            </a:r>
          </a:p>
          <a:p>
            <a:r>
              <a:rPr lang="en-GB" dirty="0"/>
              <a:t>A query is actually any SQL statement </a:t>
            </a:r>
            <a:r>
              <a:rPr lang="en-GB" b="1" u="sng" dirty="0"/>
              <a:t>not</a:t>
            </a:r>
            <a:r>
              <a:rPr lang="en-GB" dirty="0"/>
              <a:t> just SELECT</a:t>
            </a:r>
          </a:p>
          <a:p>
            <a:r>
              <a:rPr lang="en-GB" dirty="0"/>
              <a:t>However, we will want to create the query string by inserting values into it using the </a:t>
            </a:r>
            <a:r>
              <a:rPr lang="en-GB" b="1" dirty="0"/>
              <a:t>format()</a:t>
            </a:r>
            <a:r>
              <a:rPr lang="en-GB" dirty="0"/>
              <a:t> function</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047750" y="2921598"/>
            <a:ext cx="7485046" cy="3416320"/>
          </a:xfrm>
          <a:prstGeom prst="rect">
            <a:avLst/>
          </a:prstGeom>
          <a:solidFill>
            <a:schemeClr val="accent6">
              <a:lumMod val="20000"/>
              <a:lumOff val="80000"/>
            </a:schemeClr>
          </a:solidFill>
          <a:ln>
            <a:solidFill>
              <a:schemeClr val="tx1"/>
            </a:solidFill>
          </a:ln>
        </p:spPr>
        <p:txBody>
          <a:bodyPr wrap="square" rtlCol="0">
            <a:spAutoFit/>
          </a:bodyPr>
          <a:lstStyle/>
          <a:p>
            <a:r>
              <a:rPr lang="en-GB" dirty="0"/>
              <a:t>let query;</a:t>
            </a:r>
          </a:p>
          <a:p>
            <a:r>
              <a:rPr lang="en-GB" dirty="0"/>
              <a:t>let id= 4;</a:t>
            </a:r>
          </a:p>
          <a:p>
            <a:r>
              <a:rPr lang="en-GB" dirty="0"/>
              <a:t>let results;</a:t>
            </a:r>
          </a:p>
          <a:p>
            <a:endParaRPr lang="en-GB" dirty="0"/>
          </a:p>
          <a:p>
            <a:r>
              <a:rPr lang="en-GB" dirty="0" err="1"/>
              <a:t>const</a:t>
            </a:r>
            <a:r>
              <a:rPr lang="en-GB" dirty="0">
                <a:solidFill>
                  <a:srgbClr val="0070C0"/>
                </a:solidFill>
              </a:rPr>
              <a:t> client</a:t>
            </a:r>
            <a:r>
              <a:rPr lang="en-GB" dirty="0"/>
              <a:t> = new Client( ….. );</a:t>
            </a:r>
          </a:p>
          <a:p>
            <a:endParaRPr lang="en-GB" dirty="0"/>
          </a:p>
          <a:p>
            <a:r>
              <a:rPr lang="en-GB" dirty="0"/>
              <a:t>await </a:t>
            </a:r>
            <a:r>
              <a:rPr lang="en-GB" dirty="0" err="1">
                <a:solidFill>
                  <a:srgbClr val="0070C0"/>
                </a:solidFill>
              </a:rPr>
              <a:t>client.</a:t>
            </a:r>
            <a:r>
              <a:rPr lang="en-GB" b="1" dirty="0" err="1"/>
              <a:t>connect</a:t>
            </a:r>
            <a:r>
              <a:rPr lang="en-GB" b="1" dirty="0"/>
              <a:t>()</a:t>
            </a:r>
            <a:r>
              <a:rPr lang="en-GB" dirty="0"/>
              <a:t>;</a:t>
            </a:r>
          </a:p>
          <a:p>
            <a:endParaRPr lang="en-GB" dirty="0"/>
          </a:p>
          <a:p>
            <a:r>
              <a:rPr lang="en-GB" dirty="0"/>
              <a:t>query = </a:t>
            </a:r>
            <a:r>
              <a:rPr lang="en-GB" b="1" dirty="0"/>
              <a:t>format(</a:t>
            </a:r>
            <a:r>
              <a:rPr lang="en-GB" dirty="0"/>
              <a:t> ‘</a:t>
            </a:r>
            <a:r>
              <a:rPr lang="en-GB" dirty="0">
                <a:solidFill>
                  <a:srgbClr val="FF0000"/>
                </a:solidFill>
              </a:rPr>
              <a:t>SELECT * FROM "Student“ WHERE Id = %L</a:t>
            </a:r>
            <a:r>
              <a:rPr lang="en-GB" dirty="0"/>
              <a:t>’, id </a:t>
            </a:r>
            <a:r>
              <a:rPr lang="en-GB" b="1" dirty="0"/>
              <a:t>)</a:t>
            </a:r>
            <a:r>
              <a:rPr lang="en-GB" dirty="0"/>
              <a:t>;</a:t>
            </a:r>
          </a:p>
          <a:p>
            <a:endParaRPr lang="en-GB" dirty="0"/>
          </a:p>
          <a:p>
            <a:r>
              <a:rPr lang="en-GB" dirty="0"/>
              <a:t>results = await </a:t>
            </a:r>
            <a:r>
              <a:rPr lang="en-GB" dirty="0" err="1">
                <a:solidFill>
                  <a:srgbClr val="0070C0"/>
                </a:solidFill>
              </a:rPr>
              <a:t>client.</a:t>
            </a:r>
            <a:r>
              <a:rPr lang="en-GB" b="1" dirty="0" err="1"/>
              <a:t>query</a:t>
            </a:r>
            <a:r>
              <a:rPr lang="en-GB" b="1" dirty="0"/>
              <a:t>(query)</a:t>
            </a:r>
            <a:r>
              <a:rPr lang="en-GB" dirty="0"/>
              <a:t>;</a:t>
            </a:r>
          </a:p>
          <a:p>
            <a:r>
              <a:rPr lang="en-GB" dirty="0"/>
              <a:t>	</a:t>
            </a:r>
          </a:p>
        </p:txBody>
      </p:sp>
      <p:sp>
        <p:nvSpPr>
          <p:cNvPr id="6" name="Arc 5"/>
          <p:cNvSpPr/>
          <p:nvPr/>
        </p:nvSpPr>
        <p:spPr bwMode="auto">
          <a:xfrm>
            <a:off x="7711594" y="5017567"/>
            <a:ext cx="365606" cy="372872"/>
          </a:xfrm>
          <a:prstGeom prst="arc">
            <a:avLst>
              <a:gd name="adj1" fmla="val 10982685"/>
              <a:gd name="adj2" fmla="val 0"/>
            </a:avLst>
          </a:prstGeom>
          <a:noFill/>
          <a:ln w="28575" cap="flat" cmpd="sng" algn="ctr">
            <a:solidFill>
              <a:schemeClr val="tx1"/>
            </a:solidFill>
            <a:prstDash val="solid"/>
            <a:round/>
            <a:headEnd type="arrow" w="lg" len="lg"/>
            <a:tailEnd type="none" w="lg" len="lg"/>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7" name="TextBox 6"/>
          <p:cNvSpPr txBox="1"/>
          <p:nvPr/>
        </p:nvSpPr>
        <p:spPr>
          <a:xfrm>
            <a:off x="7128826" y="4101450"/>
            <a:ext cx="1678086" cy="923330"/>
          </a:xfrm>
          <a:prstGeom prst="rect">
            <a:avLst/>
          </a:prstGeom>
          <a:noFill/>
        </p:spPr>
        <p:txBody>
          <a:bodyPr wrap="square" rtlCol="0">
            <a:spAutoFit/>
          </a:bodyPr>
          <a:lstStyle/>
          <a:p>
            <a:r>
              <a:rPr lang="en-GB" dirty="0"/>
              <a:t>“id” </a:t>
            </a:r>
            <a:r>
              <a:rPr lang="en-GB" i="1" dirty="0"/>
              <a:t>value is copied into here</a:t>
            </a:r>
          </a:p>
        </p:txBody>
      </p:sp>
    </p:spTree>
    <p:extLst>
      <p:ext uri="{BB962C8B-B14F-4D97-AF65-F5344CB8AC3E}">
        <p14:creationId xmlns:p14="http://schemas.microsoft.com/office/powerpoint/2010/main" val="39146885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047750" y="1724025"/>
            <a:ext cx="7531302" cy="4114800"/>
          </a:xfrm>
        </p:spPr>
        <p:txBody>
          <a:bodyPr/>
          <a:lstStyle/>
          <a:p>
            <a:pPr marL="0" indent="0">
              <a:buNone/>
            </a:pPr>
            <a:r>
              <a:rPr lang="en-GB" sz="4000" dirty="0"/>
              <a:t>The full code for handling the Student database table will be provided for you!!</a:t>
            </a:r>
          </a:p>
          <a:p>
            <a:pPr marL="0" indent="0" algn="ctr">
              <a:buNone/>
            </a:pPr>
            <a:r>
              <a:rPr lang="en-GB" sz="4000" dirty="0">
                <a:solidFill>
                  <a:srgbClr val="FF0000"/>
                </a:solidFill>
              </a:rPr>
              <a:t>pgdbstudent.js</a:t>
            </a:r>
          </a:p>
          <a:p>
            <a:pPr marL="0" indent="0">
              <a:buNone/>
            </a:pPr>
            <a:r>
              <a:rPr lang="en-GB" sz="4000" dirty="0"/>
              <a:t>Add it to the “</a:t>
            </a:r>
            <a:r>
              <a:rPr lang="en-GB" sz="4000" dirty="0" err="1"/>
              <a:t>nodewebservice</a:t>
            </a:r>
            <a:r>
              <a:rPr lang="en-GB" sz="4000" dirty="0"/>
              <a:t>” directory</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8761563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Express</a:t>
            </a:r>
          </a:p>
        </p:txBody>
      </p:sp>
      <p:sp>
        <p:nvSpPr>
          <p:cNvPr id="3" name="Content Placeholder 2"/>
          <p:cNvSpPr>
            <a:spLocks noGrp="1"/>
          </p:cNvSpPr>
          <p:nvPr>
            <p:ph idx="1"/>
          </p:nvPr>
        </p:nvSpPr>
        <p:spPr/>
        <p:txBody>
          <a:bodyPr/>
          <a:lstStyle/>
          <a:p>
            <a:r>
              <a:rPr lang="en-GB" dirty="0"/>
              <a:t>We can modify our web service to use the database</a:t>
            </a:r>
            <a:br>
              <a:rPr lang="en-GB" dirty="0"/>
            </a:br>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579024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Insert</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459674" y="3999517"/>
            <a:ext cx="7606297" cy="2031325"/>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service.post</a:t>
            </a:r>
            <a:r>
              <a:rPr lang="en-GB" dirty="0"/>
              <a:t>('/students', </a:t>
            </a:r>
            <a:r>
              <a:rPr lang="en-GB" dirty="0" err="1"/>
              <a:t>async</a:t>
            </a:r>
            <a:r>
              <a:rPr lang="en-GB" dirty="0"/>
              <a:t> (</a:t>
            </a:r>
            <a:r>
              <a:rPr lang="en-GB" dirty="0" err="1"/>
              <a:t>req</a:t>
            </a:r>
            <a:r>
              <a:rPr lang="en-GB" dirty="0"/>
              <a:t>, res) =&gt; {</a:t>
            </a:r>
          </a:p>
          <a:p>
            <a:r>
              <a:rPr lang="en-GB" dirty="0"/>
              <a:t>    await </a:t>
            </a:r>
            <a:r>
              <a:rPr lang="en-GB" dirty="0" err="1"/>
              <a:t>db.Insert</a:t>
            </a:r>
            <a:r>
              <a:rPr lang="en-GB" dirty="0"/>
              <a:t>({</a:t>
            </a:r>
          </a:p>
          <a:p>
            <a:r>
              <a:rPr lang="en-GB" dirty="0"/>
              <a:t>          Name: </a:t>
            </a:r>
            <a:r>
              <a:rPr lang="en-GB" dirty="0">
                <a:solidFill>
                  <a:srgbClr val="FF0000"/>
                </a:solidFill>
              </a:rPr>
              <a:t>req.body.name</a:t>
            </a:r>
            <a:r>
              <a:rPr lang="en-GB" dirty="0"/>
              <a:t>,</a:t>
            </a:r>
          </a:p>
          <a:p>
            <a:r>
              <a:rPr lang="en-GB" dirty="0"/>
              <a:t>          Age: </a:t>
            </a:r>
            <a:r>
              <a:rPr lang="en-GB" dirty="0" err="1">
                <a:solidFill>
                  <a:srgbClr val="FF0000"/>
                </a:solidFill>
              </a:rPr>
              <a:t>req.body.age</a:t>
            </a:r>
            <a:r>
              <a:rPr lang="en-GB" dirty="0"/>
              <a:t>,</a:t>
            </a:r>
          </a:p>
          <a:p>
            <a:r>
              <a:rPr lang="en-GB" dirty="0"/>
              <a:t>          Course: </a:t>
            </a:r>
            <a:r>
              <a:rPr lang="en-GB" dirty="0" err="1">
                <a:solidFill>
                  <a:srgbClr val="FF0000"/>
                </a:solidFill>
              </a:rPr>
              <a:t>req.body.course</a:t>
            </a:r>
            <a:endParaRPr lang="en-GB" dirty="0">
              <a:solidFill>
                <a:srgbClr val="FF0000"/>
              </a:solidFill>
            </a:endParaRPr>
          </a:p>
          <a:p>
            <a:r>
              <a:rPr lang="en-GB" dirty="0"/>
              <a:t>     }, res);</a:t>
            </a:r>
          </a:p>
          <a:p>
            <a:r>
              <a:rPr lang="en-GB" dirty="0"/>
              <a:t>});</a:t>
            </a:r>
          </a:p>
        </p:txBody>
      </p:sp>
      <p:sp>
        <p:nvSpPr>
          <p:cNvPr id="6" name="TextBox 5"/>
          <p:cNvSpPr txBox="1"/>
          <p:nvPr/>
        </p:nvSpPr>
        <p:spPr>
          <a:xfrm>
            <a:off x="121185" y="1350797"/>
            <a:ext cx="6963009" cy="2031325"/>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service.post</a:t>
            </a:r>
            <a:r>
              <a:rPr lang="en-GB" dirty="0"/>
              <a:t>('/students', </a:t>
            </a:r>
            <a:r>
              <a:rPr lang="en-GB" dirty="0" err="1"/>
              <a:t>async</a:t>
            </a:r>
            <a:r>
              <a:rPr lang="en-GB" dirty="0"/>
              <a:t> (</a:t>
            </a:r>
            <a:r>
              <a:rPr lang="en-GB" dirty="0" err="1"/>
              <a:t>req</a:t>
            </a:r>
            <a:r>
              <a:rPr lang="en-GB" dirty="0"/>
              <a:t>, res) =&gt; {</a:t>
            </a:r>
          </a:p>
          <a:p>
            <a:r>
              <a:rPr lang="en-GB" dirty="0"/>
              <a:t>     console.log("Add student");</a:t>
            </a:r>
          </a:p>
          <a:p>
            <a:r>
              <a:rPr lang="en-GB" dirty="0"/>
              <a:t>     console.log(</a:t>
            </a:r>
            <a:r>
              <a:rPr lang="en-GB" dirty="0">
                <a:solidFill>
                  <a:srgbClr val="FF0000"/>
                </a:solidFill>
              </a:rPr>
              <a:t>req.body.name</a:t>
            </a:r>
            <a:r>
              <a:rPr lang="en-GB" dirty="0"/>
              <a:t>);</a:t>
            </a:r>
          </a:p>
          <a:p>
            <a:r>
              <a:rPr lang="en-GB" dirty="0"/>
              <a:t>     console.log(</a:t>
            </a:r>
            <a:r>
              <a:rPr lang="en-GB" dirty="0" err="1">
                <a:solidFill>
                  <a:srgbClr val="FF0000"/>
                </a:solidFill>
              </a:rPr>
              <a:t>req.body.age</a:t>
            </a:r>
            <a:r>
              <a:rPr lang="en-GB" dirty="0"/>
              <a:t>);</a:t>
            </a:r>
          </a:p>
          <a:p>
            <a:r>
              <a:rPr lang="en-GB" dirty="0"/>
              <a:t>     console.log(</a:t>
            </a:r>
            <a:r>
              <a:rPr lang="en-GB" dirty="0" err="1">
                <a:solidFill>
                  <a:srgbClr val="FF0000"/>
                </a:solidFill>
              </a:rPr>
              <a:t>req.body.course</a:t>
            </a:r>
            <a:r>
              <a:rPr lang="en-GB" dirty="0"/>
              <a:t>);</a:t>
            </a:r>
          </a:p>
          <a:p>
            <a:r>
              <a:rPr lang="en-GB" dirty="0"/>
              <a:t>     </a:t>
            </a:r>
            <a:r>
              <a:rPr lang="en-GB" dirty="0" err="1"/>
              <a:t>res.status</a:t>
            </a:r>
            <a:r>
              <a:rPr lang="en-GB" dirty="0"/>
              <a:t>(201).end();</a:t>
            </a:r>
          </a:p>
          <a:p>
            <a:r>
              <a:rPr lang="en-GB" dirty="0"/>
              <a:t>});</a:t>
            </a:r>
          </a:p>
        </p:txBody>
      </p:sp>
      <p:sp>
        <p:nvSpPr>
          <p:cNvPr id="8" name="TextBox 7"/>
          <p:cNvSpPr txBox="1"/>
          <p:nvPr/>
        </p:nvSpPr>
        <p:spPr>
          <a:xfrm>
            <a:off x="5683718" y="1395663"/>
            <a:ext cx="1146468" cy="369332"/>
          </a:xfrm>
          <a:prstGeom prst="rect">
            <a:avLst/>
          </a:prstGeom>
          <a:noFill/>
        </p:spPr>
        <p:txBody>
          <a:bodyPr wrap="none" rtlCol="0">
            <a:spAutoFit/>
          </a:bodyPr>
          <a:lstStyle/>
          <a:p>
            <a:r>
              <a:rPr lang="en-GB" b="1" dirty="0"/>
              <a:t>BEFORE</a:t>
            </a:r>
          </a:p>
        </p:txBody>
      </p:sp>
      <p:sp>
        <p:nvSpPr>
          <p:cNvPr id="9" name="TextBox 8"/>
          <p:cNvSpPr txBox="1"/>
          <p:nvPr/>
        </p:nvSpPr>
        <p:spPr>
          <a:xfrm>
            <a:off x="6995962" y="4068406"/>
            <a:ext cx="954107" cy="369332"/>
          </a:xfrm>
          <a:prstGeom prst="rect">
            <a:avLst/>
          </a:prstGeom>
          <a:noFill/>
        </p:spPr>
        <p:txBody>
          <a:bodyPr wrap="none" rtlCol="0">
            <a:spAutoFit/>
          </a:bodyPr>
          <a:lstStyle/>
          <a:p>
            <a:r>
              <a:rPr lang="en-GB" b="1" dirty="0"/>
              <a:t>AFTER</a:t>
            </a:r>
          </a:p>
        </p:txBody>
      </p:sp>
      <p:sp>
        <p:nvSpPr>
          <p:cNvPr id="3" name="TextBox 2"/>
          <p:cNvSpPr txBox="1"/>
          <p:nvPr/>
        </p:nvSpPr>
        <p:spPr>
          <a:xfrm>
            <a:off x="459674" y="636127"/>
            <a:ext cx="3817071" cy="646331"/>
          </a:xfrm>
          <a:prstGeom prst="rect">
            <a:avLst/>
          </a:prstGeom>
          <a:noFill/>
        </p:spPr>
        <p:txBody>
          <a:bodyPr wrap="none" rtlCol="0">
            <a:spAutoFit/>
          </a:bodyPr>
          <a:lstStyle/>
          <a:p>
            <a:r>
              <a:rPr lang="en-GB" dirty="0">
                <a:solidFill>
                  <a:srgbClr val="FF0000"/>
                </a:solidFill>
              </a:rPr>
              <a:t>Near top of file put</a:t>
            </a:r>
          </a:p>
          <a:p>
            <a:r>
              <a:rPr lang="en-GB" dirty="0" err="1">
                <a:solidFill>
                  <a:srgbClr val="FF0000"/>
                </a:solidFill>
              </a:rPr>
              <a:t>const</a:t>
            </a:r>
            <a:r>
              <a:rPr lang="en-GB" dirty="0">
                <a:solidFill>
                  <a:srgbClr val="FF0000"/>
                </a:solidFill>
              </a:rPr>
              <a:t> </a:t>
            </a:r>
            <a:r>
              <a:rPr lang="en-GB" dirty="0" err="1">
                <a:solidFill>
                  <a:srgbClr val="FF0000"/>
                </a:solidFill>
              </a:rPr>
              <a:t>db</a:t>
            </a:r>
            <a:r>
              <a:rPr lang="en-GB" dirty="0">
                <a:solidFill>
                  <a:srgbClr val="FF0000"/>
                </a:solidFill>
              </a:rPr>
              <a:t> = require("./</a:t>
            </a:r>
            <a:r>
              <a:rPr lang="en-GB" dirty="0" err="1">
                <a:solidFill>
                  <a:srgbClr val="FF0000"/>
                </a:solidFill>
              </a:rPr>
              <a:t>pgdbstudent</a:t>
            </a:r>
            <a:r>
              <a:rPr lang="en-GB" dirty="0">
                <a:solidFill>
                  <a:srgbClr val="FF0000"/>
                </a:solidFill>
              </a:rPr>
              <a:t>");</a:t>
            </a:r>
          </a:p>
        </p:txBody>
      </p:sp>
    </p:spTree>
    <p:extLst>
      <p:ext uri="{BB962C8B-B14F-4D97-AF65-F5344CB8AC3E}">
        <p14:creationId xmlns:p14="http://schemas.microsoft.com/office/powerpoint/2010/main" val="29875081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Select All &amp; By Name</a:t>
            </a:r>
          </a:p>
        </p:txBody>
      </p:sp>
      <p:sp>
        <p:nvSpPr>
          <p:cNvPr id="3" name="Content Placeholder 2"/>
          <p:cNvSpPr>
            <a:spLocks noGrp="1"/>
          </p:cNvSpPr>
          <p:nvPr>
            <p:ph idx="1"/>
          </p:nvPr>
        </p:nvSpPr>
        <p:spPr>
          <a:xfrm>
            <a:off x="1047750" y="906048"/>
            <a:ext cx="7029450" cy="460739"/>
          </a:xfrm>
        </p:spPr>
        <p:txBody>
          <a:bodyPr/>
          <a:lstStyle/>
          <a:p>
            <a:r>
              <a:rPr lang="en-GB" dirty="0"/>
              <a:t>This…..</a:t>
            </a:r>
          </a:p>
          <a:p>
            <a:endParaRPr lang="en-GB" dirty="0"/>
          </a:p>
          <a:p>
            <a:endParaRPr lang="en-GB" dirty="0"/>
          </a:p>
          <a:p>
            <a:endParaRPr lang="en-GB" dirty="0"/>
          </a:p>
          <a:p>
            <a:endParaRPr lang="en-GB" dirty="0"/>
          </a:p>
          <a:p>
            <a:endParaRPr lang="en-GB" dirty="0"/>
          </a:p>
          <a:p>
            <a:endParaRPr lang="en-GB" dirty="0"/>
          </a:p>
          <a:p>
            <a:r>
              <a:rPr lang="en-GB" dirty="0"/>
              <a:t>…..becomes this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TextBox 5"/>
          <p:cNvSpPr txBox="1"/>
          <p:nvPr/>
        </p:nvSpPr>
        <p:spPr>
          <a:xfrm>
            <a:off x="79375" y="739267"/>
            <a:ext cx="6383989" cy="3970318"/>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service.get</a:t>
            </a:r>
            <a:r>
              <a:rPr lang="en-GB" dirty="0"/>
              <a:t>('/students', </a:t>
            </a:r>
            <a:r>
              <a:rPr lang="en-GB" dirty="0" err="1"/>
              <a:t>async</a:t>
            </a:r>
            <a:r>
              <a:rPr lang="en-GB" dirty="0"/>
              <a:t> (</a:t>
            </a:r>
            <a:r>
              <a:rPr lang="en-GB" dirty="0" err="1"/>
              <a:t>req</a:t>
            </a:r>
            <a:r>
              <a:rPr lang="en-GB" dirty="0"/>
              <a:t>, res) =&gt; {</a:t>
            </a:r>
          </a:p>
          <a:p>
            <a:r>
              <a:rPr lang="en-GB" dirty="0"/>
              <a:t>     let data = [];</a:t>
            </a:r>
          </a:p>
          <a:p>
            <a:r>
              <a:rPr lang="en-GB" dirty="0"/>
              <a:t>     if(</a:t>
            </a:r>
            <a:r>
              <a:rPr lang="en-GB" dirty="0" err="1"/>
              <a:t>typeof</a:t>
            </a:r>
            <a:r>
              <a:rPr lang="en-GB" dirty="0"/>
              <a:t> </a:t>
            </a:r>
            <a:r>
              <a:rPr lang="en-GB" dirty="0">
                <a:solidFill>
                  <a:srgbClr val="FF0000"/>
                </a:solidFill>
              </a:rPr>
              <a:t>req.query.name</a:t>
            </a:r>
            <a:r>
              <a:rPr lang="en-GB" dirty="0"/>
              <a:t> === "string")</a:t>
            </a:r>
          </a:p>
          <a:p>
            <a:r>
              <a:rPr lang="en-GB" dirty="0"/>
              <a:t>     {</a:t>
            </a:r>
          </a:p>
          <a:p>
            <a:r>
              <a:rPr lang="en-GB" dirty="0"/>
              <a:t>            console.log("Read the students' details");</a:t>
            </a:r>
          </a:p>
          <a:p>
            <a:r>
              <a:rPr lang="en-GB" dirty="0"/>
              <a:t>            ….	</a:t>
            </a:r>
          </a:p>
          <a:p>
            <a:r>
              <a:rPr lang="en-GB" dirty="0"/>
              <a:t>     }</a:t>
            </a:r>
          </a:p>
          <a:p>
            <a:r>
              <a:rPr lang="en-GB" dirty="0"/>
              <a:t>    else</a:t>
            </a:r>
          </a:p>
          <a:p>
            <a:r>
              <a:rPr lang="en-GB" dirty="0"/>
              <a:t>    {</a:t>
            </a:r>
          </a:p>
          <a:p>
            <a:r>
              <a:rPr lang="en-GB" dirty="0"/>
              <a:t>         console.log("Read all student details");</a:t>
            </a:r>
          </a:p>
          <a:p>
            <a:r>
              <a:rPr lang="en-GB" dirty="0"/>
              <a:t>          …</a:t>
            </a:r>
          </a:p>
          <a:p>
            <a:r>
              <a:rPr lang="en-GB" dirty="0"/>
              <a:t>    }</a:t>
            </a:r>
          </a:p>
          <a:p>
            <a:r>
              <a:rPr lang="en-GB" dirty="0"/>
              <a:t>    </a:t>
            </a:r>
            <a:r>
              <a:rPr lang="en-GB" dirty="0" err="1"/>
              <a:t>res.send</a:t>
            </a:r>
            <a:r>
              <a:rPr lang="en-GB" dirty="0"/>
              <a:t>(data);</a:t>
            </a:r>
          </a:p>
          <a:p>
            <a:r>
              <a:rPr lang="en-GB" dirty="0"/>
              <a:t>});</a:t>
            </a:r>
          </a:p>
        </p:txBody>
      </p:sp>
      <p:sp>
        <p:nvSpPr>
          <p:cNvPr id="5" name="TextBox 4"/>
          <p:cNvSpPr txBox="1"/>
          <p:nvPr/>
        </p:nvSpPr>
        <p:spPr>
          <a:xfrm>
            <a:off x="1658019" y="4757295"/>
            <a:ext cx="7394541" cy="1754326"/>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service.get</a:t>
            </a:r>
            <a:r>
              <a:rPr lang="en-GB" dirty="0"/>
              <a:t>('/students', </a:t>
            </a:r>
            <a:r>
              <a:rPr lang="en-GB" dirty="0" err="1"/>
              <a:t>async</a:t>
            </a:r>
            <a:r>
              <a:rPr lang="en-GB" dirty="0"/>
              <a:t> (</a:t>
            </a:r>
            <a:r>
              <a:rPr lang="en-GB" dirty="0" err="1"/>
              <a:t>req</a:t>
            </a:r>
            <a:r>
              <a:rPr lang="en-GB" dirty="0"/>
              <a:t>, res) =&gt; {</a:t>
            </a:r>
          </a:p>
          <a:p>
            <a:r>
              <a:rPr lang="en-GB" dirty="0"/>
              <a:t>     if(</a:t>
            </a:r>
            <a:r>
              <a:rPr lang="en-GB" dirty="0" err="1"/>
              <a:t>typeof</a:t>
            </a:r>
            <a:r>
              <a:rPr lang="en-GB" dirty="0"/>
              <a:t> </a:t>
            </a:r>
            <a:r>
              <a:rPr lang="en-GB" dirty="0">
                <a:solidFill>
                  <a:srgbClr val="FF0000"/>
                </a:solidFill>
              </a:rPr>
              <a:t>req.query.name</a:t>
            </a:r>
            <a:r>
              <a:rPr lang="en-GB" dirty="0"/>
              <a:t> === "string")</a:t>
            </a:r>
          </a:p>
          <a:p>
            <a:r>
              <a:rPr lang="en-GB" dirty="0"/>
              <a:t>         await </a:t>
            </a:r>
            <a:r>
              <a:rPr lang="en-GB" dirty="0" err="1"/>
              <a:t>db.SelectByName</a:t>
            </a:r>
            <a:r>
              <a:rPr lang="en-GB" dirty="0"/>
              <a:t>(</a:t>
            </a:r>
            <a:r>
              <a:rPr lang="en-GB" dirty="0">
                <a:solidFill>
                  <a:srgbClr val="FF0000"/>
                </a:solidFill>
              </a:rPr>
              <a:t>req.query.name</a:t>
            </a:r>
            <a:r>
              <a:rPr lang="en-GB" dirty="0"/>
              <a:t>, res);</a:t>
            </a:r>
          </a:p>
          <a:p>
            <a:r>
              <a:rPr lang="en-GB" dirty="0"/>
              <a:t>     else</a:t>
            </a:r>
          </a:p>
          <a:p>
            <a:r>
              <a:rPr lang="en-GB" dirty="0"/>
              <a:t>          await </a:t>
            </a:r>
            <a:r>
              <a:rPr lang="en-GB" dirty="0" err="1"/>
              <a:t>db.Select</a:t>
            </a:r>
            <a:r>
              <a:rPr lang="en-GB" dirty="0"/>
              <a:t>(res);</a:t>
            </a:r>
          </a:p>
          <a:p>
            <a:r>
              <a:rPr lang="en-GB" dirty="0"/>
              <a:t>});</a:t>
            </a:r>
          </a:p>
        </p:txBody>
      </p:sp>
      <p:sp>
        <p:nvSpPr>
          <p:cNvPr id="7" name="TextBox 6"/>
          <p:cNvSpPr txBox="1"/>
          <p:nvPr/>
        </p:nvSpPr>
        <p:spPr>
          <a:xfrm>
            <a:off x="5144703" y="788958"/>
            <a:ext cx="1146468" cy="369332"/>
          </a:xfrm>
          <a:prstGeom prst="rect">
            <a:avLst/>
          </a:prstGeom>
          <a:noFill/>
        </p:spPr>
        <p:txBody>
          <a:bodyPr wrap="none" rtlCol="0">
            <a:spAutoFit/>
          </a:bodyPr>
          <a:lstStyle/>
          <a:p>
            <a:r>
              <a:rPr lang="en-GB" b="1" dirty="0"/>
              <a:t>BEFORE</a:t>
            </a:r>
          </a:p>
        </p:txBody>
      </p:sp>
      <p:sp>
        <p:nvSpPr>
          <p:cNvPr id="8" name="TextBox 7"/>
          <p:cNvSpPr txBox="1"/>
          <p:nvPr/>
        </p:nvSpPr>
        <p:spPr>
          <a:xfrm>
            <a:off x="7910362" y="4823573"/>
            <a:ext cx="954107" cy="369332"/>
          </a:xfrm>
          <a:prstGeom prst="rect">
            <a:avLst/>
          </a:prstGeom>
          <a:noFill/>
        </p:spPr>
        <p:txBody>
          <a:bodyPr wrap="none" rtlCol="0">
            <a:spAutoFit/>
          </a:bodyPr>
          <a:lstStyle/>
          <a:p>
            <a:r>
              <a:rPr lang="en-GB" b="1" dirty="0"/>
              <a:t>AFTER</a:t>
            </a:r>
          </a:p>
        </p:txBody>
      </p:sp>
    </p:spTree>
    <p:extLst>
      <p:ext uri="{BB962C8B-B14F-4D97-AF65-F5344CB8AC3E}">
        <p14:creationId xmlns:p14="http://schemas.microsoft.com/office/powerpoint/2010/main" val="9266438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Select By Id</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TextBox 5"/>
          <p:cNvSpPr txBox="1"/>
          <p:nvPr/>
        </p:nvSpPr>
        <p:spPr>
          <a:xfrm>
            <a:off x="512511" y="1736064"/>
            <a:ext cx="7462019" cy="1477328"/>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service.get</a:t>
            </a:r>
            <a:r>
              <a:rPr lang="en-GB" dirty="0"/>
              <a:t>('/students/:id', </a:t>
            </a:r>
            <a:r>
              <a:rPr lang="en-GB" dirty="0" err="1"/>
              <a:t>async</a:t>
            </a:r>
            <a:r>
              <a:rPr lang="en-GB" dirty="0"/>
              <a:t> (</a:t>
            </a:r>
            <a:r>
              <a:rPr lang="en-GB" dirty="0" err="1"/>
              <a:t>req</a:t>
            </a:r>
            <a:r>
              <a:rPr lang="en-GB" dirty="0"/>
              <a:t>, res) =&gt; {</a:t>
            </a:r>
          </a:p>
          <a:p>
            <a:r>
              <a:rPr lang="en-GB" dirty="0"/>
              <a:t>    console.log("Read a student's details");</a:t>
            </a:r>
          </a:p>
          <a:p>
            <a:r>
              <a:rPr lang="en-GB" dirty="0"/>
              <a:t>    console.log(</a:t>
            </a:r>
            <a:r>
              <a:rPr lang="en-GB" dirty="0">
                <a:solidFill>
                  <a:srgbClr val="FF0000"/>
                </a:solidFill>
              </a:rPr>
              <a:t>req.params.id</a:t>
            </a:r>
            <a:r>
              <a:rPr lang="en-GB" dirty="0"/>
              <a:t>);</a:t>
            </a:r>
          </a:p>
          <a:p>
            <a:r>
              <a:rPr lang="en-GB" dirty="0"/>
              <a:t>    </a:t>
            </a:r>
            <a:r>
              <a:rPr lang="en-GB" dirty="0" err="1"/>
              <a:t>res.send</a:t>
            </a:r>
            <a:r>
              <a:rPr lang="en-GB" dirty="0"/>
              <a:t>({ Id: </a:t>
            </a:r>
            <a:r>
              <a:rPr lang="en-GB" dirty="0">
                <a:solidFill>
                  <a:srgbClr val="FF0000"/>
                </a:solidFill>
              </a:rPr>
              <a:t>req.params.id</a:t>
            </a:r>
            <a:r>
              <a:rPr lang="en-GB" dirty="0"/>
              <a:t>, </a:t>
            </a:r>
            <a:r>
              <a:rPr lang="en-GB" dirty="0" err="1"/>
              <a:t>Name:"Fred</a:t>
            </a:r>
            <a:r>
              <a:rPr lang="en-GB" dirty="0"/>
              <a:t>", Age:23, Course: "SE" });</a:t>
            </a:r>
          </a:p>
          <a:p>
            <a:r>
              <a:rPr lang="en-GB" dirty="0"/>
              <a:t>});</a:t>
            </a:r>
          </a:p>
        </p:txBody>
      </p:sp>
      <p:sp>
        <p:nvSpPr>
          <p:cNvPr id="5" name="TextBox 4"/>
          <p:cNvSpPr txBox="1"/>
          <p:nvPr/>
        </p:nvSpPr>
        <p:spPr>
          <a:xfrm>
            <a:off x="1316322" y="3717766"/>
            <a:ext cx="7394541" cy="923330"/>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service.get</a:t>
            </a:r>
            <a:r>
              <a:rPr lang="en-GB" dirty="0"/>
              <a:t>('/students/:id', </a:t>
            </a:r>
            <a:r>
              <a:rPr lang="en-GB" dirty="0" err="1"/>
              <a:t>async</a:t>
            </a:r>
            <a:r>
              <a:rPr lang="en-GB" dirty="0"/>
              <a:t> (</a:t>
            </a:r>
            <a:r>
              <a:rPr lang="en-GB" dirty="0" err="1"/>
              <a:t>req</a:t>
            </a:r>
            <a:r>
              <a:rPr lang="en-GB" dirty="0"/>
              <a:t>, res) =&gt; {</a:t>
            </a:r>
          </a:p>
          <a:p>
            <a:r>
              <a:rPr lang="en-GB" dirty="0"/>
              <a:t>      await </a:t>
            </a:r>
            <a:r>
              <a:rPr lang="en-GB" dirty="0" err="1"/>
              <a:t>db.SelectById</a:t>
            </a:r>
            <a:r>
              <a:rPr lang="en-GB" dirty="0"/>
              <a:t>(</a:t>
            </a:r>
            <a:r>
              <a:rPr lang="en-GB" dirty="0" err="1"/>
              <a:t>parseInt</a:t>
            </a:r>
            <a:r>
              <a:rPr lang="en-GB" dirty="0"/>
              <a:t>(</a:t>
            </a:r>
            <a:r>
              <a:rPr lang="en-GB" dirty="0">
                <a:solidFill>
                  <a:srgbClr val="FF0000"/>
                </a:solidFill>
              </a:rPr>
              <a:t>req.params.id</a:t>
            </a:r>
            <a:r>
              <a:rPr lang="en-GB" dirty="0"/>
              <a:t>), res);</a:t>
            </a:r>
          </a:p>
          <a:p>
            <a:r>
              <a:rPr lang="en-GB" dirty="0"/>
              <a:t>});</a:t>
            </a:r>
          </a:p>
        </p:txBody>
      </p:sp>
      <p:sp>
        <p:nvSpPr>
          <p:cNvPr id="7" name="TextBox 6"/>
          <p:cNvSpPr txBox="1"/>
          <p:nvPr/>
        </p:nvSpPr>
        <p:spPr>
          <a:xfrm>
            <a:off x="6651055" y="1841347"/>
            <a:ext cx="1146468" cy="369332"/>
          </a:xfrm>
          <a:prstGeom prst="rect">
            <a:avLst/>
          </a:prstGeom>
          <a:noFill/>
        </p:spPr>
        <p:txBody>
          <a:bodyPr wrap="none" rtlCol="0">
            <a:spAutoFit/>
          </a:bodyPr>
          <a:lstStyle/>
          <a:p>
            <a:r>
              <a:rPr lang="en-GB" b="1" dirty="0"/>
              <a:t>BEFORE</a:t>
            </a:r>
          </a:p>
        </p:txBody>
      </p:sp>
      <p:sp>
        <p:nvSpPr>
          <p:cNvPr id="8" name="TextBox 7"/>
          <p:cNvSpPr txBox="1"/>
          <p:nvPr/>
        </p:nvSpPr>
        <p:spPr>
          <a:xfrm>
            <a:off x="7568665" y="3784044"/>
            <a:ext cx="954107" cy="369332"/>
          </a:xfrm>
          <a:prstGeom prst="rect">
            <a:avLst/>
          </a:prstGeom>
          <a:noFill/>
        </p:spPr>
        <p:txBody>
          <a:bodyPr wrap="none" rtlCol="0">
            <a:spAutoFit/>
          </a:bodyPr>
          <a:lstStyle/>
          <a:p>
            <a:r>
              <a:rPr lang="en-GB" b="1" dirty="0"/>
              <a:t>AFTER</a:t>
            </a:r>
          </a:p>
        </p:txBody>
      </p:sp>
    </p:spTree>
    <p:extLst>
      <p:ext uri="{BB962C8B-B14F-4D97-AF65-F5344CB8AC3E}">
        <p14:creationId xmlns:p14="http://schemas.microsoft.com/office/powerpoint/2010/main" val="15168377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Delete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TextBox 5"/>
          <p:cNvSpPr txBox="1"/>
          <p:nvPr/>
        </p:nvSpPr>
        <p:spPr>
          <a:xfrm>
            <a:off x="512511" y="1736064"/>
            <a:ext cx="7462019" cy="1477328"/>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service.delete</a:t>
            </a:r>
            <a:r>
              <a:rPr lang="en-GB" dirty="0"/>
              <a:t>('/students/:id', </a:t>
            </a:r>
            <a:r>
              <a:rPr lang="en-GB" dirty="0" err="1"/>
              <a:t>async</a:t>
            </a:r>
            <a:r>
              <a:rPr lang="en-GB" dirty="0"/>
              <a:t> (</a:t>
            </a:r>
            <a:r>
              <a:rPr lang="en-GB" dirty="0" err="1"/>
              <a:t>req</a:t>
            </a:r>
            <a:r>
              <a:rPr lang="en-GB" dirty="0"/>
              <a:t>, res) =&gt; {</a:t>
            </a:r>
          </a:p>
          <a:p>
            <a:r>
              <a:rPr lang="en-GB" dirty="0"/>
              <a:t>    console.log("Delete student");</a:t>
            </a:r>
          </a:p>
          <a:p>
            <a:r>
              <a:rPr lang="en-GB" dirty="0"/>
              <a:t>    console.log(</a:t>
            </a:r>
            <a:r>
              <a:rPr lang="en-GB" dirty="0">
                <a:solidFill>
                  <a:srgbClr val="FF0000"/>
                </a:solidFill>
              </a:rPr>
              <a:t>req.params.id</a:t>
            </a:r>
            <a:r>
              <a:rPr lang="en-GB" dirty="0"/>
              <a:t>);</a:t>
            </a:r>
          </a:p>
          <a:p>
            <a:r>
              <a:rPr lang="en-GB" dirty="0"/>
              <a:t>    </a:t>
            </a:r>
            <a:r>
              <a:rPr lang="en-GB" dirty="0" err="1"/>
              <a:t>res.end</a:t>
            </a:r>
            <a:r>
              <a:rPr lang="en-GB" dirty="0"/>
              <a:t>();</a:t>
            </a:r>
          </a:p>
          <a:p>
            <a:r>
              <a:rPr lang="en-GB" dirty="0"/>
              <a:t>});</a:t>
            </a:r>
          </a:p>
        </p:txBody>
      </p:sp>
      <p:sp>
        <p:nvSpPr>
          <p:cNvPr id="5" name="TextBox 4"/>
          <p:cNvSpPr txBox="1"/>
          <p:nvPr/>
        </p:nvSpPr>
        <p:spPr>
          <a:xfrm>
            <a:off x="1316322" y="3717766"/>
            <a:ext cx="7394541" cy="923330"/>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service.delete</a:t>
            </a:r>
            <a:r>
              <a:rPr lang="en-GB" dirty="0"/>
              <a:t>('/students/:id', </a:t>
            </a:r>
            <a:r>
              <a:rPr lang="en-GB" dirty="0" err="1"/>
              <a:t>async</a:t>
            </a:r>
            <a:r>
              <a:rPr lang="en-GB" dirty="0"/>
              <a:t> (</a:t>
            </a:r>
            <a:r>
              <a:rPr lang="en-GB" dirty="0" err="1"/>
              <a:t>req</a:t>
            </a:r>
            <a:r>
              <a:rPr lang="en-GB" dirty="0"/>
              <a:t>, res) =&gt; {</a:t>
            </a:r>
          </a:p>
          <a:p>
            <a:r>
              <a:rPr lang="en-GB" dirty="0"/>
              <a:t>     await </a:t>
            </a:r>
            <a:r>
              <a:rPr lang="en-GB" dirty="0" err="1"/>
              <a:t>db.Delete</a:t>
            </a:r>
            <a:r>
              <a:rPr lang="en-GB" dirty="0"/>
              <a:t>(</a:t>
            </a:r>
            <a:r>
              <a:rPr lang="en-GB" dirty="0" err="1"/>
              <a:t>parseInt</a:t>
            </a:r>
            <a:r>
              <a:rPr lang="en-GB" dirty="0"/>
              <a:t>(</a:t>
            </a:r>
            <a:r>
              <a:rPr lang="en-GB" dirty="0">
                <a:solidFill>
                  <a:srgbClr val="FF0000"/>
                </a:solidFill>
              </a:rPr>
              <a:t>req.params.id</a:t>
            </a:r>
            <a:r>
              <a:rPr lang="en-GB" dirty="0"/>
              <a:t>), res);	</a:t>
            </a:r>
          </a:p>
          <a:p>
            <a:r>
              <a:rPr lang="en-GB" dirty="0"/>
              <a:t>});	</a:t>
            </a:r>
          </a:p>
        </p:txBody>
      </p:sp>
      <p:sp>
        <p:nvSpPr>
          <p:cNvPr id="7" name="TextBox 6"/>
          <p:cNvSpPr txBox="1"/>
          <p:nvPr/>
        </p:nvSpPr>
        <p:spPr>
          <a:xfrm>
            <a:off x="6651055" y="1841347"/>
            <a:ext cx="1146468" cy="369332"/>
          </a:xfrm>
          <a:prstGeom prst="rect">
            <a:avLst/>
          </a:prstGeom>
          <a:noFill/>
        </p:spPr>
        <p:txBody>
          <a:bodyPr wrap="none" rtlCol="0">
            <a:spAutoFit/>
          </a:bodyPr>
          <a:lstStyle/>
          <a:p>
            <a:r>
              <a:rPr lang="en-GB" b="1" dirty="0"/>
              <a:t>BEFORE</a:t>
            </a:r>
          </a:p>
        </p:txBody>
      </p:sp>
      <p:sp>
        <p:nvSpPr>
          <p:cNvPr id="8" name="TextBox 7"/>
          <p:cNvSpPr txBox="1"/>
          <p:nvPr/>
        </p:nvSpPr>
        <p:spPr>
          <a:xfrm>
            <a:off x="7664918" y="3717766"/>
            <a:ext cx="954107" cy="369332"/>
          </a:xfrm>
          <a:prstGeom prst="rect">
            <a:avLst/>
          </a:prstGeom>
          <a:noFill/>
        </p:spPr>
        <p:txBody>
          <a:bodyPr wrap="none" rtlCol="0">
            <a:spAutoFit/>
          </a:bodyPr>
          <a:lstStyle/>
          <a:p>
            <a:r>
              <a:rPr lang="en-GB" b="1" dirty="0"/>
              <a:t>AFTER</a:t>
            </a:r>
          </a:p>
        </p:txBody>
      </p:sp>
    </p:spTree>
    <p:extLst>
      <p:ext uri="{BB962C8B-B14F-4D97-AF65-F5344CB8AC3E}">
        <p14:creationId xmlns:p14="http://schemas.microsoft.com/office/powerpoint/2010/main" val="4134843552"/>
      </p:ext>
    </p:extLst>
  </p:cSld>
  <p:clrMapOvr>
    <a:masterClrMapping/>
  </p:clrMapOvr>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90053</TotalTime>
  <Words>1512</Words>
  <Application>Microsoft Office PowerPoint</Application>
  <PresentationFormat>On-screen Show (4:3)</PresentationFormat>
  <Paragraphs>232</Paragraphs>
  <Slides>22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Helvetica-Narrow</vt:lpstr>
      <vt:lpstr>Monotype Sorts</vt:lpstr>
      <vt:lpstr>Arial</vt:lpstr>
      <vt:lpstr>Helvetica</vt:lpstr>
      <vt:lpstr>Impact</vt:lpstr>
      <vt:lpstr>Times New Roman</vt:lpstr>
      <vt:lpstr>Wingdings</vt:lpstr>
      <vt:lpstr>os-slides</vt:lpstr>
      <vt:lpstr>ExpressJS Docker Setup</vt:lpstr>
      <vt:lpstr>Setup</vt:lpstr>
      <vt:lpstr>Setup (Cont)</vt:lpstr>
      <vt:lpstr>Running our Web Service and Database</vt:lpstr>
      <vt:lpstr>Warning!!</vt:lpstr>
      <vt:lpstr>What happened?</vt:lpstr>
      <vt:lpstr>Note</vt:lpstr>
      <vt:lpstr>Postgresql Database Setup</vt:lpstr>
      <vt:lpstr>Schema</vt:lpstr>
      <vt:lpstr>Create Table</vt:lpstr>
      <vt:lpstr>Primary Key</vt:lpstr>
      <vt:lpstr>Add Row of Data</vt:lpstr>
      <vt:lpstr>Show Rows</vt:lpstr>
      <vt:lpstr>Postgresql Notes</vt:lpstr>
      <vt:lpstr>pg Package</vt:lpstr>
      <vt:lpstr>Queries</vt:lpstr>
      <vt:lpstr>PowerPoint Presentation</vt:lpstr>
      <vt:lpstr>Express</vt:lpstr>
      <vt:lpstr>Insert</vt:lpstr>
      <vt:lpstr>Select All &amp; By Name</vt:lpstr>
      <vt:lpstr>Select By Id</vt:lpstr>
      <vt:lpstr>Delete</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WAN Introduction</dc:title>
  <dc:creator>Michael Dacey</dc:creator>
  <cp:lastModifiedBy>Michael Dacey</cp:lastModifiedBy>
  <cp:revision>1374</cp:revision>
  <cp:lastPrinted>2001-06-14T13:58:17Z</cp:lastPrinted>
  <dcterms:created xsi:type="dcterms:W3CDTF">1999-06-25T18:38:26Z</dcterms:created>
  <dcterms:modified xsi:type="dcterms:W3CDTF">2022-11-21T11:48:31Z</dcterms:modified>
</cp:coreProperties>
</file>