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96" d="100"/>
          <a:sy n="96" d="100"/>
        </p:scale>
        <p:origin x="92"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ano Benedictus (2412206)" userId="de1674a0-f0ef-4bae-814f-15735b8643dc" providerId="ADAL" clId="{91470F7B-EB7A-4028-B5A9-2F3669BE389A}"/>
    <pc:docChg chg="modSld">
      <pc:chgData name="Camano Benedictus (2412206)" userId="de1674a0-f0ef-4bae-814f-15735b8643dc" providerId="ADAL" clId="{91470F7B-EB7A-4028-B5A9-2F3669BE389A}" dt="2026-03-20T21:00:14.147" v="41" actId="20577"/>
      <pc:docMkLst>
        <pc:docMk/>
      </pc:docMkLst>
      <pc:sldChg chg="modSp mod">
        <pc:chgData name="Camano Benedictus (2412206)" userId="de1674a0-f0ef-4bae-814f-15735b8643dc" providerId="ADAL" clId="{91470F7B-EB7A-4028-B5A9-2F3669BE389A}" dt="2026-03-20T21:00:14.147" v="41" actId="20577"/>
        <pc:sldMkLst>
          <pc:docMk/>
          <pc:sldMk cId="4073879746" sldId="256"/>
        </pc:sldMkLst>
        <pc:spChg chg="mod">
          <ac:chgData name="Camano Benedictus (2412206)" userId="de1674a0-f0ef-4bae-814f-15735b8643dc" providerId="ADAL" clId="{91470F7B-EB7A-4028-B5A9-2F3669BE389A}" dt="2026-03-20T21:00:14.147" v="41" actId="20577"/>
          <ac:spMkLst>
            <pc:docMk/>
            <pc:sldMk cId="4073879746" sldId="256"/>
            <ac:spMk id="6" creationId="{81BB423D-D17E-421E-B87A-B530AE276A1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52E2FD-04EF-4F27-AF39-B6E669CCAB82}"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7CD0D-9B27-4998-B522-F56409371005}" type="slidenum">
              <a:rPr lang="en-US" smtClean="0"/>
              <a:t>‹#›</a:t>
            </a:fld>
            <a:endParaRPr lang="en-US"/>
          </a:p>
        </p:txBody>
      </p:sp>
    </p:spTree>
    <p:extLst>
      <p:ext uri="{BB962C8B-B14F-4D97-AF65-F5344CB8AC3E}">
        <p14:creationId xmlns:p14="http://schemas.microsoft.com/office/powerpoint/2010/main" val="556572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Information systems are very important in modern </a:t>
            </a:r>
            <a:r>
              <a:rPr lang="en-US" dirty="0" err="1"/>
              <a:t>organisations</a:t>
            </a:r>
            <a:r>
              <a:rPr lang="en-US" dirty="0"/>
              <a:t> because they support daily operations and improve decision-making (Fila and others, 2025). HSBC UK is a large financial </a:t>
            </a:r>
            <a:r>
              <a:rPr lang="en-US" dirty="0" err="1"/>
              <a:t>organisation</a:t>
            </a:r>
            <a:r>
              <a:rPr lang="en-US" dirty="0"/>
              <a:t> that needs advanced systems to manage customer data and financial transactions. The company wants to </a:t>
            </a:r>
            <a:r>
              <a:rPr lang="en-US" dirty="0" err="1"/>
              <a:t>modernise</a:t>
            </a:r>
            <a:r>
              <a:rPr lang="en-US" dirty="0"/>
              <a:t> its systems to improve efficiency and customer experience. This presentation explains different types of information systems and their role in business operations. It also compares major systems, discusses ethical issues such as privacy and artificial intelligence risks, and presents real-world examples. Finally, it provides recommendations to improve </a:t>
            </a:r>
            <a:r>
              <a:rPr lang="en-US" dirty="0" err="1"/>
              <a:t>organisational</a:t>
            </a:r>
            <a:r>
              <a:rPr lang="en-US" dirty="0"/>
              <a:t> performance using modern information systems (</a:t>
            </a:r>
            <a:r>
              <a:rPr lang="en-US" dirty="0" err="1"/>
              <a:t>Mukhsin</a:t>
            </a:r>
            <a:r>
              <a:rPr lang="en-US" dirty="0"/>
              <a:t>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2</a:t>
            </a:fld>
            <a:endParaRPr lang="en-US"/>
          </a:p>
        </p:txBody>
      </p:sp>
    </p:spTree>
    <p:extLst>
      <p:ext uri="{BB962C8B-B14F-4D97-AF65-F5344CB8AC3E}">
        <p14:creationId xmlns:p14="http://schemas.microsoft.com/office/powerpoint/2010/main" val="2269797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information system is a structured system that includes hardware, software, data, people, and processes working together (Fila and others, 2025). From a technical perspective, it includes computers, databases, and networks. From a business perspective, it helps </a:t>
            </a:r>
            <a:r>
              <a:rPr lang="en-US" dirty="0" err="1"/>
              <a:t>organisations</a:t>
            </a:r>
            <a:r>
              <a:rPr lang="en-US" dirty="0"/>
              <a:t> achieve their goals by providing useful information. In HSBC UK, information systems are used to manage customer accounts, financial data, and communication. These systems are important because they allow managers to make better decisions based on accurate and timely information. Therefore, information systems play a key role in improving efficiency and performance in modern </a:t>
            </a:r>
            <a:r>
              <a:rPr lang="en-US" dirty="0" err="1"/>
              <a:t>organisations</a:t>
            </a:r>
            <a:r>
              <a:rPr lang="en-US" dirty="0"/>
              <a:t> (Grego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3</a:t>
            </a:fld>
            <a:endParaRPr lang="en-US"/>
          </a:p>
        </p:txBody>
      </p:sp>
    </p:spTree>
    <p:extLst>
      <p:ext uri="{BB962C8B-B14F-4D97-AF65-F5344CB8AC3E}">
        <p14:creationId xmlns:p14="http://schemas.microsoft.com/office/powerpoint/2010/main" val="1673876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Information systems play a key role in improving efficiency by automating business processes and reducing manual work (</a:t>
            </a:r>
            <a:r>
              <a:rPr lang="en-US" dirty="0" err="1"/>
              <a:t>Mukhsin</a:t>
            </a:r>
            <a:r>
              <a:rPr lang="en-US" dirty="0"/>
              <a:t> and others, 2025). In HSBC UK, these systems process transactions quickly and reduce errors. They also support decision-making by providing managers with real-time data and reports. This helps in planning and forecasting. In addition, information systems improve customer experience by offering digital banking services such as mobile apps and online transactions. As competition increases, </a:t>
            </a:r>
            <a:r>
              <a:rPr lang="en-US" dirty="0" err="1"/>
              <a:t>organisations</a:t>
            </a:r>
            <a:r>
              <a:rPr lang="en-US" dirty="0"/>
              <a:t> must use advanced systems to remain competitive. Therefore, information systems are important tools for achieving both operational and strategic goals (Forman and </a:t>
            </a:r>
            <a:r>
              <a:rPr lang="en-US" dirty="0" err="1"/>
              <a:t>McElheran</a:t>
            </a:r>
            <a:r>
              <a:rPr lang="en-US" dirty="0"/>
              <a:t>, 2025).</a:t>
            </a:r>
          </a:p>
        </p:txBody>
      </p:sp>
      <p:sp>
        <p:nvSpPr>
          <p:cNvPr id="4" name="Slide Number Placeholder 3"/>
          <p:cNvSpPr>
            <a:spLocks noGrp="1"/>
          </p:cNvSpPr>
          <p:nvPr>
            <p:ph type="sldNum" sz="quarter" idx="5"/>
          </p:nvPr>
        </p:nvSpPr>
        <p:spPr/>
        <p:txBody>
          <a:bodyPr/>
          <a:lstStyle/>
          <a:p>
            <a:fld id="{2CF7CD0D-9B27-4998-B522-F56409371005}" type="slidenum">
              <a:rPr lang="en-US" smtClean="0"/>
              <a:t>4</a:t>
            </a:fld>
            <a:endParaRPr lang="en-US"/>
          </a:p>
        </p:txBody>
      </p:sp>
    </p:spTree>
    <p:extLst>
      <p:ext uri="{BB962C8B-B14F-4D97-AF65-F5344CB8AC3E}">
        <p14:creationId xmlns:p14="http://schemas.microsoft.com/office/powerpoint/2010/main" val="709022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Transaction Processing Systems are used to process routine and repetitive transactions in </a:t>
            </a:r>
            <a:r>
              <a:rPr lang="en-US" dirty="0" err="1"/>
              <a:t>organisations</a:t>
            </a:r>
            <a:r>
              <a:rPr lang="en-US" dirty="0"/>
              <a:t> (</a:t>
            </a:r>
            <a:r>
              <a:rPr lang="en-US" dirty="0" err="1"/>
              <a:t>Kocaoglu</a:t>
            </a:r>
            <a:r>
              <a:rPr lang="en-US" dirty="0"/>
              <a:t>, 2024). In HSBC UK, TPS manages activities such as deposits, withdrawals, and payments. These systems ensure that transactions are processed quickly and accurately, which is very important in the banking sector. TPS improves efficiency by reducing errors and saving time. However, TPS mainly focuses on operational tasks and does not provide detailed analysis for decision-making. Therefore, it must be supported by other systems such as MIS and DSS to improve overall business performance (</a:t>
            </a:r>
            <a:r>
              <a:rPr lang="en-US" dirty="0" err="1"/>
              <a:t>Verbivska</a:t>
            </a:r>
            <a:r>
              <a:rPr lang="en-US" dirty="0"/>
              <a:t> and others, 2023).</a:t>
            </a:r>
          </a:p>
        </p:txBody>
      </p:sp>
      <p:sp>
        <p:nvSpPr>
          <p:cNvPr id="4" name="Slide Number Placeholder 3"/>
          <p:cNvSpPr>
            <a:spLocks noGrp="1"/>
          </p:cNvSpPr>
          <p:nvPr>
            <p:ph type="sldNum" sz="quarter" idx="5"/>
          </p:nvPr>
        </p:nvSpPr>
        <p:spPr/>
        <p:txBody>
          <a:bodyPr/>
          <a:lstStyle/>
          <a:p>
            <a:fld id="{2CF7CD0D-9B27-4998-B522-F56409371005}" type="slidenum">
              <a:rPr lang="en-US" smtClean="0"/>
              <a:t>5</a:t>
            </a:fld>
            <a:endParaRPr lang="en-US"/>
          </a:p>
        </p:txBody>
      </p:sp>
    </p:spTree>
    <p:extLst>
      <p:ext uri="{BB962C8B-B14F-4D97-AF65-F5344CB8AC3E}">
        <p14:creationId xmlns:p14="http://schemas.microsoft.com/office/powerpoint/2010/main" val="577716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Management Information Systems are used to generate regular reports that help managers make decisions (Fila and others, 2025). In HSBC UK, MIS provides information such as financial summaries, customer activity reports, and performance data. These reports help managers plan, control operations, and monitor progress. MIS improves decision-making by providing accurate and timely information. However, MIS mainly focuses on structured data and routine decisions. It may not be suitable for complex or unstructured problems. Therefore, </a:t>
            </a:r>
            <a:r>
              <a:rPr lang="en-US" dirty="0" err="1"/>
              <a:t>organisations</a:t>
            </a:r>
            <a:r>
              <a:rPr lang="en-US" dirty="0"/>
              <a:t> also use advanced systems such as DSS for better analysis and decision-making (</a:t>
            </a:r>
            <a:r>
              <a:rPr lang="en-US" dirty="0" err="1"/>
              <a:t>Mukhsin</a:t>
            </a:r>
            <a:r>
              <a:rPr lang="en-US" dirty="0"/>
              <a:t>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6</a:t>
            </a:fld>
            <a:endParaRPr lang="en-US"/>
          </a:p>
        </p:txBody>
      </p:sp>
    </p:spTree>
    <p:extLst>
      <p:ext uri="{BB962C8B-B14F-4D97-AF65-F5344CB8AC3E}">
        <p14:creationId xmlns:p14="http://schemas.microsoft.com/office/powerpoint/2010/main" val="4092586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Decision Support Systems are designed to help managers make complex and non-routine decisions (Banerjee and Bandyopadhyay, 2024). In HSBC UK, DSS can be used for risk analysis, investment decisions, and forecasting. These systems use data models, analytical tools, and simulations to provide insights. DSS improves decision quality by </a:t>
            </a:r>
            <a:r>
              <a:rPr lang="en-US" dirty="0" err="1"/>
              <a:t>analysing</a:t>
            </a:r>
            <a:r>
              <a:rPr lang="en-US" dirty="0"/>
              <a:t> large amounts of data. However, DSS requires skilled users and high-quality data to be effective. It is more complex than TPS and MIS. Therefore, </a:t>
            </a:r>
            <a:r>
              <a:rPr lang="en-US" dirty="0" err="1"/>
              <a:t>organisations</a:t>
            </a:r>
            <a:r>
              <a:rPr lang="en-US" dirty="0"/>
              <a:t> must ensure proper training and data management to gain full benefits from DSS (Grego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7</a:t>
            </a:fld>
            <a:endParaRPr lang="en-US"/>
          </a:p>
        </p:txBody>
      </p:sp>
    </p:spTree>
    <p:extLst>
      <p:ext uri="{BB962C8B-B14F-4D97-AF65-F5344CB8AC3E}">
        <p14:creationId xmlns:p14="http://schemas.microsoft.com/office/powerpoint/2010/main" val="2912316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Enterprise Resource Planning systems integrate various business processes such as finance, human resources, and operations into a single system (</a:t>
            </a:r>
            <a:r>
              <a:rPr lang="en-US" dirty="0" err="1"/>
              <a:t>Kocaoglu</a:t>
            </a:r>
            <a:r>
              <a:rPr lang="en-US" dirty="0"/>
              <a:t>, 2024). In HSBC UK, ERP systems help in managing internal processes efficiently. These systems improve communication and coordination between departments by providing a shared database. ERP reduces duplication of data and improves accuracy. However, ERP systems can be expensive and complex to implement. </a:t>
            </a:r>
            <a:r>
              <a:rPr lang="en-US" dirty="0" err="1"/>
              <a:t>Organisations</a:t>
            </a:r>
            <a:r>
              <a:rPr lang="en-US" dirty="0"/>
              <a:t> need proper planning and training for successful implementation. Despite these challenges, ERP systems provide significant benefits in improving efficiency and </a:t>
            </a:r>
            <a:r>
              <a:rPr lang="en-US" dirty="0" err="1"/>
              <a:t>organisational</a:t>
            </a:r>
            <a:r>
              <a:rPr lang="en-US" dirty="0"/>
              <a:t> performance (</a:t>
            </a:r>
            <a:r>
              <a:rPr lang="en-US" dirty="0" err="1"/>
              <a:t>Verbivska</a:t>
            </a:r>
            <a:r>
              <a:rPr lang="en-US" dirty="0"/>
              <a:t> and others, 2023).</a:t>
            </a:r>
          </a:p>
        </p:txBody>
      </p:sp>
      <p:sp>
        <p:nvSpPr>
          <p:cNvPr id="4" name="Slide Number Placeholder 3"/>
          <p:cNvSpPr>
            <a:spLocks noGrp="1"/>
          </p:cNvSpPr>
          <p:nvPr>
            <p:ph type="sldNum" sz="quarter" idx="5"/>
          </p:nvPr>
        </p:nvSpPr>
        <p:spPr/>
        <p:txBody>
          <a:bodyPr/>
          <a:lstStyle/>
          <a:p>
            <a:fld id="{2CF7CD0D-9B27-4998-B522-F56409371005}" type="slidenum">
              <a:rPr lang="en-US" smtClean="0"/>
              <a:t>8</a:t>
            </a:fld>
            <a:endParaRPr lang="en-US"/>
          </a:p>
        </p:txBody>
      </p:sp>
    </p:spTree>
    <p:extLst>
      <p:ext uri="{BB962C8B-B14F-4D97-AF65-F5344CB8AC3E}">
        <p14:creationId xmlns:p14="http://schemas.microsoft.com/office/powerpoint/2010/main" val="12774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Customer Relationship Management systems are used to manage interactions with customers and improve relationships. In HSBC UK, CRM systems store customer data, track interactions, and support </a:t>
            </a:r>
            <a:r>
              <a:rPr lang="en-US" dirty="0" err="1"/>
              <a:t>personalised</a:t>
            </a:r>
            <a:r>
              <a:rPr lang="en-US" dirty="0"/>
              <a:t> services. These systems help </a:t>
            </a:r>
            <a:r>
              <a:rPr lang="en-US" dirty="0" err="1"/>
              <a:t>organisations</a:t>
            </a:r>
            <a:r>
              <a:rPr lang="en-US" dirty="0"/>
              <a:t> understand customer needs and improve satisfaction. CRM also supports marketing strategies by </a:t>
            </a:r>
            <a:r>
              <a:rPr lang="en-US" dirty="0" err="1"/>
              <a:t>analysing</a:t>
            </a:r>
            <a:r>
              <a:rPr lang="en-US" dirty="0"/>
              <a:t> customer </a:t>
            </a:r>
            <a:r>
              <a:rPr lang="en-US" dirty="0" err="1"/>
              <a:t>behaviour</a:t>
            </a:r>
            <a:r>
              <a:rPr lang="en-US" dirty="0"/>
              <a:t>. However, CRM systems require proper data management and security to protect customer information. If implemented effectively, CRM systems can improve customer loyalty and business performance. Therefore, CRM is an important system for </a:t>
            </a:r>
            <a:r>
              <a:rPr lang="en-US" dirty="0" err="1"/>
              <a:t>organisations</a:t>
            </a:r>
            <a:r>
              <a:rPr lang="en-US" dirty="0"/>
              <a:t> that focus on customer experience (</a:t>
            </a:r>
            <a:r>
              <a:rPr lang="en-US" dirty="0" err="1"/>
              <a:t>Mukhsin</a:t>
            </a:r>
            <a:r>
              <a:rPr lang="en-US" dirty="0"/>
              <a:t>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9</a:t>
            </a:fld>
            <a:endParaRPr lang="en-US"/>
          </a:p>
        </p:txBody>
      </p:sp>
    </p:spTree>
    <p:extLst>
      <p:ext uri="{BB962C8B-B14F-4D97-AF65-F5344CB8AC3E}">
        <p14:creationId xmlns:p14="http://schemas.microsoft.com/office/powerpoint/2010/main" val="3787477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TPS, MIS, and DSS serve different purposes in </a:t>
            </a:r>
            <a:r>
              <a:rPr lang="en-US" dirty="0" err="1"/>
              <a:t>organisations</a:t>
            </a:r>
            <a:r>
              <a:rPr lang="en-US" dirty="0"/>
              <a:t>. TPS handles daily transactions, MIS provides reports, and DSS supports complex decisions. In HSBC UK, these systems work together to support operations and management. TPS ensures efficiency, MIS supports monitoring, and DSS improves strategic decision-making. Each system is important because it supports different levels of management. However, no single system is enough on its own. </a:t>
            </a:r>
            <a:r>
              <a:rPr lang="en-US" dirty="0" err="1"/>
              <a:t>Organisations</a:t>
            </a:r>
            <a:r>
              <a:rPr lang="en-US" dirty="0"/>
              <a:t> must integrate these systems to achieve better results. This integration improves overall performance and helps </a:t>
            </a:r>
            <a:r>
              <a:rPr lang="en-US" dirty="0" err="1"/>
              <a:t>organisations</a:t>
            </a:r>
            <a:r>
              <a:rPr lang="en-US" dirty="0"/>
              <a:t> respond to changes effectively (Fila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10</a:t>
            </a:fld>
            <a:endParaRPr lang="en-US"/>
          </a:p>
        </p:txBody>
      </p:sp>
    </p:spTree>
    <p:extLst>
      <p:ext uri="{BB962C8B-B14F-4D97-AF65-F5344CB8AC3E}">
        <p14:creationId xmlns:p14="http://schemas.microsoft.com/office/powerpoint/2010/main" val="1149503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Information systems provide many benefits to </a:t>
            </a:r>
            <a:r>
              <a:rPr lang="en-US" dirty="0" err="1"/>
              <a:t>organisations</a:t>
            </a:r>
            <a:r>
              <a:rPr lang="en-US" dirty="0"/>
              <a:t> by improving efficiency and reducing operational costs (</a:t>
            </a:r>
            <a:r>
              <a:rPr lang="en-US" dirty="0" err="1"/>
              <a:t>Mukhsin</a:t>
            </a:r>
            <a:r>
              <a:rPr lang="en-US" dirty="0"/>
              <a:t> and others, 2025). In HSBC UK, automated systems reduce manual work and improve transaction speed. These systems also provide accurate and timely information, which helps managers make better decisions. In addition, information systems improve customer experience by offering fast and reliable services such as online banking. This increases customer satisfaction and loyalty. However, </a:t>
            </a:r>
            <a:r>
              <a:rPr lang="en-US" dirty="0" err="1"/>
              <a:t>organisations</a:t>
            </a:r>
            <a:r>
              <a:rPr lang="en-US" dirty="0"/>
              <a:t> must invest in proper infrastructure and training to gain these benefits. Overall, information systems play a key role in improving </a:t>
            </a:r>
            <a:r>
              <a:rPr lang="en-US" dirty="0" err="1"/>
              <a:t>organisational</a:t>
            </a:r>
            <a:r>
              <a:rPr lang="en-US" dirty="0"/>
              <a:t> performance and competitiveness (Forman and </a:t>
            </a:r>
            <a:r>
              <a:rPr lang="en-US" dirty="0" err="1"/>
              <a:t>McElheran</a:t>
            </a:r>
            <a:r>
              <a:rPr lang="en-US" dirty="0"/>
              <a:t>, 2025).</a:t>
            </a:r>
          </a:p>
        </p:txBody>
      </p:sp>
      <p:sp>
        <p:nvSpPr>
          <p:cNvPr id="4" name="Slide Number Placeholder 3"/>
          <p:cNvSpPr>
            <a:spLocks noGrp="1"/>
          </p:cNvSpPr>
          <p:nvPr>
            <p:ph type="sldNum" sz="quarter" idx="5"/>
          </p:nvPr>
        </p:nvSpPr>
        <p:spPr/>
        <p:txBody>
          <a:bodyPr/>
          <a:lstStyle/>
          <a:p>
            <a:fld id="{2CF7CD0D-9B27-4998-B522-F56409371005}" type="slidenum">
              <a:rPr lang="en-US" smtClean="0"/>
              <a:t>11</a:t>
            </a:fld>
            <a:endParaRPr lang="en-US"/>
          </a:p>
        </p:txBody>
      </p:sp>
    </p:spTree>
    <p:extLst>
      <p:ext uri="{BB962C8B-B14F-4D97-AF65-F5344CB8AC3E}">
        <p14:creationId xmlns:p14="http://schemas.microsoft.com/office/powerpoint/2010/main" val="89258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Despite their benefits, information systems also have limitations. One major limitation is the high cost of implementation and maintenance, especially for large </a:t>
            </a:r>
            <a:r>
              <a:rPr lang="en-US" dirty="0" err="1"/>
              <a:t>organisations</a:t>
            </a:r>
            <a:r>
              <a:rPr lang="en-US" dirty="0"/>
              <a:t> like HSBC UK. These systems also require skilled employees to manage and operate them effectively (Grego and others, 2025). Without proper training, the systems may not be used efficiently. In addition, information systems are exposed to risks such as cyberattacks and system failures. These risks can affect business operations and customer trust. Therefore, </a:t>
            </a:r>
            <a:r>
              <a:rPr lang="en-US" dirty="0" err="1"/>
              <a:t>organisations</a:t>
            </a:r>
            <a:r>
              <a:rPr lang="en-US" dirty="0"/>
              <a:t> must invest in security measures and employee training to </a:t>
            </a:r>
            <a:r>
              <a:rPr lang="en-US" dirty="0" err="1"/>
              <a:t>minimise</a:t>
            </a:r>
            <a:r>
              <a:rPr lang="en-US" dirty="0"/>
              <a:t> these challenges and ensure effective use of information systems (</a:t>
            </a:r>
            <a:r>
              <a:rPr lang="en-US" dirty="0" err="1"/>
              <a:t>Odimarha</a:t>
            </a:r>
            <a:r>
              <a:rPr lang="en-US" dirty="0"/>
              <a:t> and others, 2024).</a:t>
            </a:r>
          </a:p>
        </p:txBody>
      </p:sp>
      <p:sp>
        <p:nvSpPr>
          <p:cNvPr id="4" name="Slide Number Placeholder 3"/>
          <p:cNvSpPr>
            <a:spLocks noGrp="1"/>
          </p:cNvSpPr>
          <p:nvPr>
            <p:ph type="sldNum" sz="quarter" idx="5"/>
          </p:nvPr>
        </p:nvSpPr>
        <p:spPr/>
        <p:txBody>
          <a:bodyPr/>
          <a:lstStyle/>
          <a:p>
            <a:fld id="{2CF7CD0D-9B27-4998-B522-F56409371005}" type="slidenum">
              <a:rPr lang="en-US" smtClean="0"/>
              <a:t>12</a:t>
            </a:fld>
            <a:endParaRPr lang="en-US"/>
          </a:p>
        </p:txBody>
      </p:sp>
    </p:spTree>
    <p:extLst>
      <p:ext uri="{BB962C8B-B14F-4D97-AF65-F5344CB8AC3E}">
        <p14:creationId xmlns:p14="http://schemas.microsoft.com/office/powerpoint/2010/main" val="1626733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Integration of information systems is important for improving </a:t>
            </a:r>
            <a:r>
              <a:rPr lang="en-US" dirty="0" err="1"/>
              <a:t>organisational</a:t>
            </a:r>
            <a:r>
              <a:rPr lang="en-US" dirty="0"/>
              <a:t> performance. In HSBC UK, systems such as TPS, MIS, DSS, ERP, and CRM must work together to share data effectively (</a:t>
            </a:r>
            <a:r>
              <a:rPr lang="en-US" dirty="0" err="1"/>
              <a:t>Verbivska</a:t>
            </a:r>
            <a:r>
              <a:rPr lang="en-US" dirty="0"/>
              <a:t> and others, 2023). Integration reduces duplication of data and improves accuracy. It also improves communication between departments, which supports better decision-making. However, integration can be complex and requires proper planning and technical support. </a:t>
            </a:r>
            <a:r>
              <a:rPr lang="en-US" dirty="0" err="1"/>
              <a:t>Organisations</a:t>
            </a:r>
            <a:r>
              <a:rPr lang="en-US" dirty="0"/>
              <a:t> must ensure that systems are compatible and secure. When integration is successful, it improves efficiency, coordination, and overall business performance (</a:t>
            </a:r>
            <a:r>
              <a:rPr lang="en-US" dirty="0" err="1"/>
              <a:t>Mukhsin</a:t>
            </a:r>
            <a:r>
              <a:rPr lang="en-US" dirty="0"/>
              <a:t>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13</a:t>
            </a:fld>
            <a:endParaRPr lang="en-US"/>
          </a:p>
        </p:txBody>
      </p:sp>
    </p:spTree>
    <p:extLst>
      <p:ext uri="{BB962C8B-B14F-4D97-AF65-F5344CB8AC3E}">
        <p14:creationId xmlns:p14="http://schemas.microsoft.com/office/powerpoint/2010/main" val="630096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Information systems play a key role in digital transformation by enabling </a:t>
            </a:r>
            <a:r>
              <a:rPr lang="en-US" dirty="0" err="1"/>
              <a:t>organisations</a:t>
            </a:r>
            <a:r>
              <a:rPr lang="en-US" dirty="0"/>
              <a:t> to adopt new technologies and improve processes (</a:t>
            </a:r>
            <a:r>
              <a:rPr lang="en-US" dirty="0" err="1"/>
              <a:t>Mukhsin</a:t>
            </a:r>
            <a:r>
              <a:rPr lang="en-US" dirty="0"/>
              <a:t> and others, 2025). In HSBC UK, digital transformation includes online banking, mobile applications, and data analytics. These systems help the </a:t>
            </a:r>
            <a:r>
              <a:rPr lang="en-US" dirty="0" err="1"/>
              <a:t>organisation</a:t>
            </a:r>
            <a:r>
              <a:rPr lang="en-US" dirty="0"/>
              <a:t> become more flexible and responsive to customer needs. They also support innovation by enabling new services and products. However, digital transformation requires strong leadership and investment in technology. </a:t>
            </a:r>
            <a:r>
              <a:rPr lang="en-US" dirty="0" err="1"/>
              <a:t>Organisations</a:t>
            </a:r>
            <a:r>
              <a:rPr lang="en-US" dirty="0"/>
              <a:t> must also manage risks such as cybersecurity threats. Overall, information systems are essential for helping </a:t>
            </a:r>
            <a:r>
              <a:rPr lang="en-US" dirty="0" err="1"/>
              <a:t>organisations</a:t>
            </a:r>
            <a:r>
              <a:rPr lang="en-US" dirty="0"/>
              <a:t> adapt and succeed in a rapidly changing business environment (Forman and </a:t>
            </a:r>
            <a:r>
              <a:rPr lang="en-US" dirty="0" err="1"/>
              <a:t>McElheran</a:t>
            </a:r>
            <a:r>
              <a:rPr lang="en-US" dirty="0"/>
              <a:t>, 2025).</a:t>
            </a:r>
          </a:p>
        </p:txBody>
      </p:sp>
      <p:sp>
        <p:nvSpPr>
          <p:cNvPr id="4" name="Slide Number Placeholder 3"/>
          <p:cNvSpPr>
            <a:spLocks noGrp="1"/>
          </p:cNvSpPr>
          <p:nvPr>
            <p:ph type="sldNum" sz="quarter" idx="5"/>
          </p:nvPr>
        </p:nvSpPr>
        <p:spPr/>
        <p:txBody>
          <a:bodyPr/>
          <a:lstStyle/>
          <a:p>
            <a:fld id="{2CF7CD0D-9B27-4998-B522-F56409371005}" type="slidenum">
              <a:rPr lang="en-US" smtClean="0"/>
              <a:t>14</a:t>
            </a:fld>
            <a:endParaRPr lang="en-US"/>
          </a:p>
        </p:txBody>
      </p:sp>
    </p:spTree>
    <p:extLst>
      <p:ext uri="{BB962C8B-B14F-4D97-AF65-F5344CB8AC3E}">
        <p14:creationId xmlns:p14="http://schemas.microsoft.com/office/powerpoint/2010/main" val="2234801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Data privacy is a major concern in modern </a:t>
            </a:r>
            <a:r>
              <a:rPr lang="en-US" dirty="0" err="1"/>
              <a:t>organisations</a:t>
            </a:r>
            <a:r>
              <a:rPr lang="en-US" dirty="0"/>
              <a:t>, especially in banking. HSBC UK handles sensitive customer information, so it must ensure strong data protection measures (</a:t>
            </a:r>
            <a:r>
              <a:rPr lang="en-US" dirty="0" err="1"/>
              <a:t>Nissenbaum</a:t>
            </a:r>
            <a:r>
              <a:rPr lang="en-US" dirty="0"/>
              <a:t>, 2020). Misuse or leakage of data can damage customer trust and </a:t>
            </a:r>
            <a:r>
              <a:rPr lang="en-US" dirty="0" err="1"/>
              <a:t>organisational</a:t>
            </a:r>
            <a:r>
              <a:rPr lang="en-US" dirty="0"/>
              <a:t> reputation. Therefore, </a:t>
            </a:r>
            <a:r>
              <a:rPr lang="en-US" dirty="0" err="1"/>
              <a:t>organisations</a:t>
            </a:r>
            <a:r>
              <a:rPr lang="en-US" dirty="0"/>
              <a:t> must follow strict data protection policies and regulations. They should also implement secure systems to protect data from </a:t>
            </a:r>
            <a:r>
              <a:rPr lang="en-US" dirty="0" err="1"/>
              <a:t>unauthorised</a:t>
            </a:r>
            <a:r>
              <a:rPr lang="en-US" dirty="0"/>
              <a:t> access. Employees must be trained to handle data responsibly. Ensuring data privacy is not only a legal requirement but also an ethical responsibility. It helps build trust and long-term relationships with customers (Latif and others, 2021).</a:t>
            </a:r>
          </a:p>
        </p:txBody>
      </p:sp>
      <p:sp>
        <p:nvSpPr>
          <p:cNvPr id="4" name="Slide Number Placeholder 3"/>
          <p:cNvSpPr>
            <a:spLocks noGrp="1"/>
          </p:cNvSpPr>
          <p:nvPr>
            <p:ph type="sldNum" sz="quarter" idx="5"/>
          </p:nvPr>
        </p:nvSpPr>
        <p:spPr/>
        <p:txBody>
          <a:bodyPr/>
          <a:lstStyle/>
          <a:p>
            <a:fld id="{2CF7CD0D-9B27-4998-B522-F56409371005}" type="slidenum">
              <a:rPr lang="en-US" smtClean="0"/>
              <a:t>15</a:t>
            </a:fld>
            <a:endParaRPr lang="en-US"/>
          </a:p>
        </p:txBody>
      </p:sp>
    </p:spTree>
    <p:extLst>
      <p:ext uri="{BB962C8B-B14F-4D97-AF65-F5344CB8AC3E}">
        <p14:creationId xmlns:p14="http://schemas.microsoft.com/office/powerpoint/2010/main" val="1816786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Cybersecurity is an important issue for </a:t>
            </a:r>
            <a:r>
              <a:rPr lang="en-US" dirty="0" err="1"/>
              <a:t>organisations</a:t>
            </a:r>
            <a:r>
              <a:rPr lang="en-US" dirty="0"/>
              <a:t> that rely on information systems. HSBC UK faces risks such as hacking, data breaches, and malware attacks (</a:t>
            </a:r>
            <a:r>
              <a:rPr lang="en-US" dirty="0" err="1"/>
              <a:t>Odimarha</a:t>
            </a:r>
            <a:r>
              <a:rPr lang="en-US" dirty="0"/>
              <a:t> and others, 2024). These threats can disrupt operations and cause financial losses. To reduce risks, </a:t>
            </a:r>
            <a:r>
              <a:rPr lang="en-US" dirty="0" err="1"/>
              <a:t>organisations</a:t>
            </a:r>
            <a:r>
              <a:rPr lang="en-US" dirty="0"/>
              <a:t> must implement strong security measures such as encryption, firewalls, and regular system updates. Employees must also be trained to identify and prevent cyber threats. In addition, </a:t>
            </a:r>
            <a:r>
              <a:rPr lang="en-US" dirty="0" err="1"/>
              <a:t>organisations</a:t>
            </a:r>
            <a:r>
              <a:rPr lang="en-US" dirty="0"/>
              <a:t> should regularly monitor systems to detect any suspicious activity. Effective cybersecurity management helps protect data, ensure system reliability, and maintain customer trust (Latif and others, 2021).</a:t>
            </a:r>
          </a:p>
        </p:txBody>
      </p:sp>
      <p:sp>
        <p:nvSpPr>
          <p:cNvPr id="4" name="Slide Number Placeholder 3"/>
          <p:cNvSpPr>
            <a:spLocks noGrp="1"/>
          </p:cNvSpPr>
          <p:nvPr>
            <p:ph type="sldNum" sz="quarter" idx="5"/>
          </p:nvPr>
        </p:nvSpPr>
        <p:spPr/>
        <p:txBody>
          <a:bodyPr/>
          <a:lstStyle/>
          <a:p>
            <a:fld id="{2CF7CD0D-9B27-4998-B522-F56409371005}" type="slidenum">
              <a:rPr lang="en-US" smtClean="0"/>
              <a:t>16</a:t>
            </a:fld>
            <a:endParaRPr lang="en-US"/>
          </a:p>
        </p:txBody>
      </p:sp>
    </p:spTree>
    <p:extLst>
      <p:ext uri="{BB962C8B-B14F-4D97-AF65-F5344CB8AC3E}">
        <p14:creationId xmlns:p14="http://schemas.microsoft.com/office/powerpoint/2010/main" val="3355621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Artificial intelligence is widely used in information systems, but it raises ethical concerns. In HSBC UK, AI may be used for credit scoring and risk assessment. However, AI systems can create bias if the data used is not fair or balanced (Bostrom, 2020). This can lead to unfair decisions and discrimination. In addition, lack of transparency in AI systems makes it difficult to understand how decisions are made. Therefore, </a:t>
            </a:r>
            <a:r>
              <a:rPr lang="en-US" dirty="0" err="1"/>
              <a:t>organisations</a:t>
            </a:r>
            <a:r>
              <a:rPr lang="en-US" dirty="0"/>
              <a:t> must ensure ethical use of AI by using fair data, monitoring outcomes, and maintaining transparency. Ethical AI practices help improve trust and accountability in decision-making processes.</a:t>
            </a:r>
          </a:p>
        </p:txBody>
      </p:sp>
      <p:sp>
        <p:nvSpPr>
          <p:cNvPr id="4" name="Slide Number Placeholder 3"/>
          <p:cNvSpPr>
            <a:spLocks noGrp="1"/>
          </p:cNvSpPr>
          <p:nvPr>
            <p:ph type="sldNum" sz="quarter" idx="5"/>
          </p:nvPr>
        </p:nvSpPr>
        <p:spPr/>
        <p:txBody>
          <a:bodyPr/>
          <a:lstStyle/>
          <a:p>
            <a:fld id="{2CF7CD0D-9B27-4998-B522-F56409371005}" type="slidenum">
              <a:rPr lang="en-US" smtClean="0"/>
              <a:t>17</a:t>
            </a:fld>
            <a:endParaRPr lang="en-US"/>
          </a:p>
        </p:txBody>
      </p:sp>
    </p:spTree>
    <p:extLst>
      <p:ext uri="{BB962C8B-B14F-4D97-AF65-F5344CB8AC3E}">
        <p14:creationId xmlns:p14="http://schemas.microsoft.com/office/powerpoint/2010/main" val="2355688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Information systems allow </a:t>
            </a:r>
            <a:r>
              <a:rPr lang="en-US" dirty="0" err="1"/>
              <a:t>organisations</a:t>
            </a:r>
            <a:r>
              <a:rPr lang="en-US" dirty="0"/>
              <a:t> to monitor employee activities and performance. In HSBC UK, monitoring systems can track productivity and work efficiency. However, excessive monitoring can create ethical concerns and reduce employee trust (</a:t>
            </a:r>
            <a:r>
              <a:rPr lang="en-US" dirty="0" err="1"/>
              <a:t>Nissenbaum</a:t>
            </a:r>
            <a:r>
              <a:rPr lang="en-US" dirty="0"/>
              <a:t>, 2020). Employees may feel uncomfortable if their privacy is not respected. Therefore, </a:t>
            </a:r>
            <a:r>
              <a:rPr lang="en-US" dirty="0" err="1"/>
              <a:t>organisations</a:t>
            </a:r>
            <a:r>
              <a:rPr lang="en-US" dirty="0"/>
              <a:t> must develop clear policies that balance monitoring and employee rights. Transparency is important so employees understand how and why monitoring is used. Ethical practices in employee monitoring help maintain trust, improve morale, and ensure a positive work environment (Latif and others, 2021).</a:t>
            </a:r>
          </a:p>
        </p:txBody>
      </p:sp>
      <p:sp>
        <p:nvSpPr>
          <p:cNvPr id="4" name="Slide Number Placeholder 3"/>
          <p:cNvSpPr>
            <a:spLocks noGrp="1"/>
          </p:cNvSpPr>
          <p:nvPr>
            <p:ph type="sldNum" sz="quarter" idx="5"/>
          </p:nvPr>
        </p:nvSpPr>
        <p:spPr/>
        <p:txBody>
          <a:bodyPr/>
          <a:lstStyle/>
          <a:p>
            <a:fld id="{2CF7CD0D-9B27-4998-B522-F56409371005}" type="slidenum">
              <a:rPr lang="en-US" smtClean="0"/>
              <a:t>18</a:t>
            </a:fld>
            <a:endParaRPr lang="en-US"/>
          </a:p>
        </p:txBody>
      </p:sp>
    </p:spTree>
    <p:extLst>
      <p:ext uri="{BB962C8B-B14F-4D97-AF65-F5344CB8AC3E}">
        <p14:creationId xmlns:p14="http://schemas.microsoft.com/office/powerpoint/2010/main" val="3454903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address ethical issues, </a:t>
            </a:r>
            <a:r>
              <a:rPr lang="en-US" dirty="0" err="1"/>
              <a:t>organisations</a:t>
            </a:r>
            <a:r>
              <a:rPr lang="en-US" dirty="0"/>
              <a:t> must implement effective strategies. HSBC UK should develop strong data protection policies to ensure privacy and security (</a:t>
            </a:r>
            <a:r>
              <a:rPr lang="en-US" dirty="0" err="1"/>
              <a:t>Odimarha</a:t>
            </a:r>
            <a:r>
              <a:rPr lang="en-US" dirty="0"/>
              <a:t> and others, 2024). Regular audits and monitoring can help identify and reduce risks. Employee training is also important to improve awareness of ethical practices and cybersecurity. In addition, </a:t>
            </a:r>
            <a:r>
              <a:rPr lang="en-US" dirty="0" err="1"/>
              <a:t>organisations</a:t>
            </a:r>
            <a:r>
              <a:rPr lang="en-US" dirty="0"/>
              <a:t> should ensure transparency in AI systems and decision-making processes. These measures help reduce risks and ensure responsible use of information systems. By following ethical practices, </a:t>
            </a:r>
            <a:r>
              <a:rPr lang="en-US" dirty="0" err="1"/>
              <a:t>organisations</a:t>
            </a:r>
            <a:r>
              <a:rPr lang="en-US" dirty="0"/>
              <a:t> can build trust, improve reputation, and achieve sustainable business performance (Latif and others, 2021).</a:t>
            </a:r>
          </a:p>
        </p:txBody>
      </p:sp>
      <p:sp>
        <p:nvSpPr>
          <p:cNvPr id="4" name="Slide Number Placeholder 3"/>
          <p:cNvSpPr>
            <a:spLocks noGrp="1"/>
          </p:cNvSpPr>
          <p:nvPr>
            <p:ph type="sldNum" sz="quarter" idx="5"/>
          </p:nvPr>
        </p:nvSpPr>
        <p:spPr/>
        <p:txBody>
          <a:bodyPr/>
          <a:lstStyle/>
          <a:p>
            <a:fld id="{2CF7CD0D-9B27-4998-B522-F56409371005}" type="slidenum">
              <a:rPr lang="en-US" smtClean="0"/>
              <a:t>19</a:t>
            </a:fld>
            <a:endParaRPr lang="en-US"/>
          </a:p>
        </p:txBody>
      </p:sp>
    </p:spTree>
    <p:extLst>
      <p:ext uri="{BB962C8B-B14F-4D97-AF65-F5344CB8AC3E}">
        <p14:creationId xmlns:p14="http://schemas.microsoft.com/office/powerpoint/2010/main" val="694937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HSBC UK has adopted digital banking systems to improve customer experience and efficiency. These systems include mobile banking applications and online services that allow customers to access accounts anytime. This improves convenience and satisfaction. However, digital systems also create challenges such as cybersecurity risks and data privacy concerns. HSBC UK must ensure strong security measures to protect customer data. Despite these challenges, digital systems have improved operational efficiency and service quality. This case shows how information systems can enhance performance while also creating ethical and security challenges (</a:t>
            </a:r>
            <a:r>
              <a:rPr lang="en-US" dirty="0" err="1"/>
              <a:t>Mukhsin</a:t>
            </a:r>
            <a:r>
              <a:rPr lang="en-US" dirty="0"/>
              <a:t>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20</a:t>
            </a:fld>
            <a:endParaRPr lang="en-US"/>
          </a:p>
        </p:txBody>
      </p:sp>
    </p:spTree>
    <p:extLst>
      <p:ext uri="{BB962C8B-B14F-4D97-AF65-F5344CB8AC3E}">
        <p14:creationId xmlns:p14="http://schemas.microsoft.com/office/powerpoint/2010/main" val="7840581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Logistics information systems are used to improve supply chain efficiency by tracking goods and managing operations (</a:t>
            </a:r>
            <a:r>
              <a:rPr lang="en-US" dirty="0" err="1"/>
              <a:t>Verbivska</a:t>
            </a:r>
            <a:r>
              <a:rPr lang="en-US" dirty="0"/>
              <a:t> and others, 2023). Technologies such as barcode systems and GPS tracking help </a:t>
            </a:r>
            <a:r>
              <a:rPr lang="en-US" dirty="0" err="1"/>
              <a:t>organisations</a:t>
            </a:r>
            <a:r>
              <a:rPr lang="en-US" dirty="0"/>
              <a:t> monitor products in real time. These systems improve accuracy and reduce delays. However, challenges include system integration and cybersecurity risks. </a:t>
            </a:r>
            <a:r>
              <a:rPr lang="en-US" dirty="0" err="1"/>
              <a:t>Organisations</a:t>
            </a:r>
            <a:r>
              <a:rPr lang="en-US" dirty="0"/>
              <a:t> must ensure that systems are compatible and secure. This case study shows how information systems can improve efficiency in different industries. HSBC UK can learn from these systems to improve its internal operations and data management (</a:t>
            </a:r>
            <a:r>
              <a:rPr lang="en-US" dirty="0" err="1"/>
              <a:t>Kubáňová</a:t>
            </a:r>
            <a:r>
              <a:rPr lang="en-US" dirty="0"/>
              <a:t> and others, 2022).</a:t>
            </a:r>
          </a:p>
          <a:p>
            <a:endParaRPr lang="en-US" dirty="0"/>
          </a:p>
        </p:txBody>
      </p:sp>
      <p:sp>
        <p:nvSpPr>
          <p:cNvPr id="4" name="Slide Number Placeholder 3"/>
          <p:cNvSpPr>
            <a:spLocks noGrp="1"/>
          </p:cNvSpPr>
          <p:nvPr>
            <p:ph type="sldNum" sz="quarter" idx="5"/>
          </p:nvPr>
        </p:nvSpPr>
        <p:spPr/>
        <p:txBody>
          <a:bodyPr/>
          <a:lstStyle/>
          <a:p>
            <a:fld id="{2CF7CD0D-9B27-4998-B522-F56409371005}" type="slidenum">
              <a:rPr lang="en-US" smtClean="0"/>
              <a:t>21</a:t>
            </a:fld>
            <a:endParaRPr lang="en-US"/>
          </a:p>
        </p:txBody>
      </p:sp>
    </p:spTree>
    <p:extLst>
      <p:ext uri="{BB962C8B-B14F-4D97-AF65-F5344CB8AC3E}">
        <p14:creationId xmlns:p14="http://schemas.microsoft.com/office/powerpoint/2010/main" val="29154454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case studies show that information systems play an important role in improving efficiency and decision-making. In HSBC UK, digital systems have improved customer experience and operational performance. However, these systems also create challenges such as cybersecurity risks and ethical concerns. </a:t>
            </a:r>
            <a:r>
              <a:rPr lang="en-US" dirty="0" err="1"/>
              <a:t>Organisations</a:t>
            </a:r>
            <a:r>
              <a:rPr lang="en-US" dirty="0"/>
              <a:t> must manage these risks carefully to ensure success. Integration of systems and continuous innovation are also important for achieving long-term benefits. These lessons highlight the importance of selecting appropriate systems and implementing them effectively. By addressing challenges and using best practices, </a:t>
            </a:r>
            <a:r>
              <a:rPr lang="en-US" dirty="0" err="1"/>
              <a:t>organisations</a:t>
            </a:r>
            <a:r>
              <a:rPr lang="en-US" dirty="0"/>
              <a:t> can </a:t>
            </a:r>
            <a:r>
              <a:rPr lang="en-US" dirty="0" err="1"/>
              <a:t>maximise</a:t>
            </a:r>
            <a:r>
              <a:rPr lang="en-US" dirty="0"/>
              <a:t> the benefits of information systems (Grego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22</a:t>
            </a:fld>
            <a:endParaRPr lang="en-US"/>
          </a:p>
        </p:txBody>
      </p:sp>
    </p:spTree>
    <p:extLst>
      <p:ext uri="{BB962C8B-B14F-4D97-AF65-F5344CB8AC3E}">
        <p14:creationId xmlns:p14="http://schemas.microsoft.com/office/powerpoint/2010/main" val="835825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information systems are essential for improving efficiency, decision-making, and customer experience in </a:t>
            </a:r>
            <a:r>
              <a:rPr lang="en-US" dirty="0" err="1"/>
              <a:t>organisations</a:t>
            </a:r>
            <a:r>
              <a:rPr lang="en-US" dirty="0"/>
              <a:t>. HSBC UK should integrate different systems such as TPS, MIS, DSS, ERP, and CRM to achieve better performance (Fila and others, 2025). The </a:t>
            </a:r>
            <a:r>
              <a:rPr lang="en-US" dirty="0" err="1"/>
              <a:t>organisation</a:t>
            </a:r>
            <a:r>
              <a:rPr lang="en-US" dirty="0"/>
              <a:t> must also invest in cybersecurity and ethical practices to protect data and maintain trust. Continuous innovation is important to remain competitive in the digital environment. In addition, employee training is necessary to ensure effective use of systems. By following these recommendations, HSBC UK can successfully </a:t>
            </a:r>
            <a:r>
              <a:rPr lang="en-US" dirty="0" err="1"/>
              <a:t>modernise</a:t>
            </a:r>
            <a:r>
              <a:rPr lang="en-US" dirty="0"/>
              <a:t> its information systems and achieve long-term business success (</a:t>
            </a:r>
            <a:r>
              <a:rPr lang="en-US" dirty="0" err="1"/>
              <a:t>Mukhsin</a:t>
            </a:r>
            <a:r>
              <a:rPr lang="en-US" dirty="0"/>
              <a:t> and others, 2025).</a:t>
            </a:r>
          </a:p>
        </p:txBody>
      </p:sp>
      <p:sp>
        <p:nvSpPr>
          <p:cNvPr id="4" name="Slide Number Placeholder 3"/>
          <p:cNvSpPr>
            <a:spLocks noGrp="1"/>
          </p:cNvSpPr>
          <p:nvPr>
            <p:ph type="sldNum" sz="quarter" idx="5"/>
          </p:nvPr>
        </p:nvSpPr>
        <p:spPr/>
        <p:txBody>
          <a:bodyPr/>
          <a:lstStyle/>
          <a:p>
            <a:fld id="{2CF7CD0D-9B27-4998-B522-F56409371005}" type="slidenum">
              <a:rPr lang="en-US" smtClean="0"/>
              <a:t>23</a:t>
            </a:fld>
            <a:endParaRPr lang="en-US"/>
          </a:p>
        </p:txBody>
      </p:sp>
    </p:spTree>
    <p:extLst>
      <p:ext uri="{BB962C8B-B14F-4D97-AF65-F5344CB8AC3E}">
        <p14:creationId xmlns:p14="http://schemas.microsoft.com/office/powerpoint/2010/main" val="38458856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79B6DC1F-1D4F-4781-ADE3-095EA3DBEDA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7521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spTree>
    <p:extLst>
      <p:ext uri="{BB962C8B-B14F-4D97-AF65-F5344CB8AC3E}">
        <p14:creationId xmlns:p14="http://schemas.microsoft.com/office/powerpoint/2010/main" val="671690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0331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887EDD-B696-4B75-81D7-8628E7DB7DA6}"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B6DC1F-1D4F-4781-ADE3-095EA3DBEDAF}" type="slidenum">
              <a:rPr lang="en-US" smtClean="0"/>
              <a:t>‹#›</a:t>
            </a:fld>
            <a:endParaRPr lang="en-US"/>
          </a:p>
        </p:txBody>
      </p:sp>
    </p:spTree>
    <p:extLst>
      <p:ext uri="{BB962C8B-B14F-4D97-AF65-F5344CB8AC3E}">
        <p14:creationId xmlns:p14="http://schemas.microsoft.com/office/powerpoint/2010/main" val="2618326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887EDD-B696-4B75-81D7-8628E7DB7DA6}" type="datetimeFigureOut">
              <a:rPr lang="en-US" smtClean="0"/>
              <a:t>3/20/2026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B6DC1F-1D4F-4781-ADE3-095EA3DBEDA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9339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887EDD-B696-4B75-81D7-8628E7DB7DA6}" type="datetimeFigureOut">
              <a:rPr lang="en-US" smtClean="0"/>
              <a:t>3/20/2026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B6DC1F-1D4F-4781-ADE3-095EA3DBEDA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1723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887EDD-B696-4B75-81D7-8628E7DB7DA6}" type="datetimeFigureOut">
              <a:rPr lang="en-US" smtClean="0"/>
              <a:t>3/20/2026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B6DC1F-1D4F-4781-ADE3-095EA3DBEDAF}" type="slidenum">
              <a:rPr lang="en-US" smtClean="0"/>
              <a:t>‹#›</a:t>
            </a:fld>
            <a:endParaRPr lang="en-US"/>
          </a:p>
        </p:txBody>
      </p:sp>
    </p:spTree>
    <p:extLst>
      <p:ext uri="{BB962C8B-B14F-4D97-AF65-F5344CB8AC3E}">
        <p14:creationId xmlns:p14="http://schemas.microsoft.com/office/powerpoint/2010/main" val="2509612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887EDD-B696-4B75-81D7-8628E7DB7DA6}"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B6DC1F-1D4F-4781-ADE3-095EA3DBEDA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4248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887EDD-B696-4B75-81D7-8628E7DB7DA6}"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B6DC1F-1D4F-4781-ADE3-095EA3DBEDAF}" type="slidenum">
              <a:rPr lang="en-US" smtClean="0"/>
              <a:t>‹#›</a:t>
            </a:fld>
            <a:endParaRPr lang="en-US"/>
          </a:p>
        </p:txBody>
      </p:sp>
    </p:spTree>
    <p:extLst>
      <p:ext uri="{BB962C8B-B14F-4D97-AF65-F5344CB8AC3E}">
        <p14:creationId xmlns:p14="http://schemas.microsoft.com/office/powerpoint/2010/main" val="1504122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887EDD-B696-4B75-81D7-8628E7DB7DA6}"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B6DC1F-1D4F-4781-ADE3-095EA3DBEDAF}" type="slidenum">
              <a:rPr lang="en-US" smtClean="0"/>
              <a:t>‹#›</a:t>
            </a:fld>
            <a:endParaRPr lang="en-US"/>
          </a:p>
        </p:txBody>
      </p:sp>
    </p:spTree>
    <p:extLst>
      <p:ext uri="{BB962C8B-B14F-4D97-AF65-F5344CB8AC3E}">
        <p14:creationId xmlns:p14="http://schemas.microsoft.com/office/powerpoint/2010/main" val="2924519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97823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4016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spTree>
    <p:extLst>
      <p:ext uri="{BB962C8B-B14F-4D97-AF65-F5344CB8AC3E}">
        <p14:creationId xmlns:p14="http://schemas.microsoft.com/office/powerpoint/2010/main" val="1889161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2863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18145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58014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87EDD-B696-4B75-81D7-8628E7DB7DA6}"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B6DC1F-1D4F-4781-ADE3-095EA3DBEDA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999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887EDD-B696-4B75-81D7-8628E7DB7DA6}" type="datetimeFigureOut">
              <a:rPr lang="en-US" smtClean="0"/>
              <a:t>3/20/2026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9B6DC1F-1D4F-4781-ADE3-095EA3DBEDAF}" type="slidenum">
              <a:rPr lang="en-US" smtClean="0"/>
              <a:t>‹#›</a:t>
            </a:fld>
            <a:endParaRPr lang="en-US"/>
          </a:p>
        </p:txBody>
      </p:sp>
    </p:spTree>
    <p:extLst>
      <p:ext uri="{BB962C8B-B14F-4D97-AF65-F5344CB8AC3E}">
        <p14:creationId xmlns:p14="http://schemas.microsoft.com/office/powerpoint/2010/main" val="422455680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66A7C8-BF05-42B7-AD4B-CA1D3668BFA7}"/>
              </a:ext>
            </a:extLst>
          </p:cNvPr>
          <p:cNvSpPr>
            <a:spLocks noGrp="1"/>
          </p:cNvSpPr>
          <p:nvPr>
            <p:ph type="title" idx="4294967295"/>
          </p:nvPr>
        </p:nvSpPr>
        <p:spPr>
          <a:xfrm>
            <a:off x="742950" y="504792"/>
            <a:ext cx="10706100" cy="2138363"/>
          </a:xfrm>
        </p:spPr>
        <p:txBody>
          <a:bodyPr>
            <a:normAutofit/>
          </a:bodyPr>
          <a:lstStyle/>
          <a:p>
            <a:r>
              <a:rPr lang="en-US" sz="4800" b="1" dirty="0"/>
              <a:t>The Role of Information Systems in Enhancing Business Performance</a:t>
            </a:r>
          </a:p>
        </p:txBody>
      </p:sp>
      <p:graphicFrame>
        <p:nvGraphicFramePr>
          <p:cNvPr id="5" name="Table 4">
            <a:extLst>
              <a:ext uri="{FF2B5EF4-FFF2-40B4-BE49-F238E27FC236}">
                <a16:creationId xmlns:a16="http://schemas.microsoft.com/office/drawing/2014/main" id="{A9FFB566-F5AC-4E36-86CA-9DB87650A6C4}"/>
              </a:ext>
            </a:extLst>
          </p:cNvPr>
          <p:cNvGraphicFramePr>
            <a:graphicFrameLocks noGrp="1"/>
          </p:cNvGraphicFramePr>
          <p:nvPr>
            <p:extLst>
              <p:ext uri="{D42A27DB-BD31-4B8C-83A1-F6EECF244321}">
                <p14:modId xmlns:p14="http://schemas.microsoft.com/office/powerpoint/2010/main" val="2750784711"/>
              </p:ext>
            </p:extLst>
          </p:nvPr>
        </p:nvGraphicFramePr>
        <p:xfrm>
          <a:off x="2978443" y="4400524"/>
          <a:ext cx="5902960" cy="1676400"/>
        </p:xfrm>
        <a:graphic>
          <a:graphicData uri="http://schemas.openxmlformats.org/drawingml/2006/table">
            <a:tbl>
              <a:tblPr>
                <a:tableStyleId>{616DA210-FB5B-4158-B5E0-FEB733F419BA}</a:tableStyleId>
              </a:tblPr>
              <a:tblGrid>
                <a:gridCol w="2951480">
                  <a:extLst>
                    <a:ext uri="{9D8B030D-6E8A-4147-A177-3AD203B41FA5}">
                      <a16:colId xmlns:a16="http://schemas.microsoft.com/office/drawing/2014/main" val="1076917825"/>
                    </a:ext>
                  </a:extLst>
                </a:gridCol>
                <a:gridCol w="2951480">
                  <a:extLst>
                    <a:ext uri="{9D8B030D-6E8A-4147-A177-3AD203B41FA5}">
                      <a16:colId xmlns:a16="http://schemas.microsoft.com/office/drawing/2014/main" val="2677880454"/>
                    </a:ext>
                  </a:extLst>
                </a:gridCol>
              </a:tblGrid>
              <a:tr h="263533">
                <a:tc>
                  <a:txBody>
                    <a:bodyPr/>
                    <a:lstStyle/>
                    <a:p>
                      <a:r>
                        <a:rPr lang="en-US" sz="1600" b="1" dirty="0">
                          <a:solidFill>
                            <a:schemeClr val="accent4">
                              <a:lumMod val="75000"/>
                            </a:schemeClr>
                          </a:solidFill>
                        </a:rPr>
                        <a:t>Group Member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b="1" dirty="0">
                          <a:solidFill>
                            <a:schemeClr val="accent4">
                              <a:lumMod val="75000"/>
                            </a:schemeClr>
                          </a:solidFill>
                        </a:rPr>
                        <a:t>Assigned Slides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44944099"/>
                  </a:ext>
                </a:extLst>
              </a:tr>
              <a:tr h="263533">
                <a:tc>
                  <a:txBody>
                    <a:bodyPr/>
                    <a:lstStyle/>
                    <a:p>
                      <a:r>
                        <a:rPr lang="en-US" sz="1600" b="1" dirty="0">
                          <a:solidFill>
                            <a:schemeClr val="accent4">
                              <a:lumMod val="75000"/>
                            </a:schemeClr>
                          </a:solidFill>
                        </a:rPr>
                        <a:t>Camano (Group Leader)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b="1" dirty="0">
                        <a:solidFill>
                          <a:schemeClr val="accent4">
                            <a:lumMod val="75000"/>
                          </a:schemeClr>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48780617"/>
                  </a:ext>
                </a:extLst>
              </a:tr>
              <a:tr h="263533">
                <a:tc>
                  <a:txBody>
                    <a:bodyPr/>
                    <a:lstStyle/>
                    <a:p>
                      <a:r>
                        <a:rPr lang="en-US" sz="1600" b="1">
                          <a:solidFill>
                            <a:schemeClr val="accent4">
                              <a:lumMod val="75000"/>
                            </a:schemeClr>
                          </a:solidFill>
                        </a:rPr>
                        <a:t>Taras Kandelaki</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b="1" dirty="0">
                        <a:solidFill>
                          <a:schemeClr val="accent4">
                            <a:lumMod val="75000"/>
                          </a:schemeClr>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41593487"/>
                  </a:ext>
                </a:extLst>
              </a:tr>
              <a:tr h="263533">
                <a:tc>
                  <a:txBody>
                    <a:bodyPr/>
                    <a:lstStyle/>
                    <a:p>
                      <a:r>
                        <a:rPr lang="en-US" sz="1600" b="1">
                          <a:solidFill>
                            <a:schemeClr val="accent4">
                              <a:lumMod val="75000"/>
                            </a:schemeClr>
                          </a:solidFill>
                        </a:rPr>
                        <a:t>Ahmed Hassanen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b="1" dirty="0">
                        <a:solidFill>
                          <a:schemeClr val="accent4">
                            <a:lumMod val="75000"/>
                          </a:schemeClr>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95791258"/>
                  </a:ext>
                </a:extLst>
              </a:tr>
              <a:tr h="263533">
                <a:tc>
                  <a:txBody>
                    <a:bodyPr/>
                    <a:lstStyle/>
                    <a:p>
                      <a:r>
                        <a:rPr lang="en-US" sz="1600" b="1" dirty="0" err="1">
                          <a:solidFill>
                            <a:schemeClr val="accent4">
                              <a:lumMod val="75000"/>
                            </a:schemeClr>
                          </a:solidFill>
                        </a:rPr>
                        <a:t>Malgorata</a:t>
                      </a:r>
                      <a:r>
                        <a:rPr lang="en-US" sz="1600" b="1" dirty="0">
                          <a:solidFill>
                            <a:schemeClr val="accent4">
                              <a:lumMod val="75000"/>
                            </a:schemeClr>
                          </a:solidFill>
                        </a:rPr>
                        <a:t> Maria </a:t>
                      </a:r>
                      <a:r>
                        <a:rPr lang="en-US" sz="1600" b="1" dirty="0" err="1">
                          <a:solidFill>
                            <a:schemeClr val="accent4">
                              <a:lumMod val="75000"/>
                            </a:schemeClr>
                          </a:solidFill>
                        </a:rPr>
                        <a:t>Dhouib</a:t>
                      </a:r>
                      <a:endParaRPr lang="en-US" sz="1600" b="1" dirty="0">
                        <a:solidFill>
                          <a:schemeClr val="accent4">
                            <a:lumMod val="75000"/>
                          </a:schemeClr>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sz="1600" b="1" dirty="0">
                        <a:solidFill>
                          <a:schemeClr val="accent4">
                            <a:lumMod val="75000"/>
                          </a:schemeClr>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14819807"/>
                  </a:ext>
                </a:extLst>
              </a:tr>
            </a:tbl>
          </a:graphicData>
        </a:graphic>
      </p:graphicFrame>
      <p:sp>
        <p:nvSpPr>
          <p:cNvPr id="6" name="Text Box 1">
            <a:extLst>
              <a:ext uri="{FF2B5EF4-FFF2-40B4-BE49-F238E27FC236}">
                <a16:creationId xmlns:a16="http://schemas.microsoft.com/office/drawing/2014/main" id="{81BB423D-D17E-421E-B87A-B530AE276A1D}"/>
              </a:ext>
            </a:extLst>
          </p:cNvPr>
          <p:cNvSpPr txBox="1"/>
          <p:nvPr/>
        </p:nvSpPr>
        <p:spPr>
          <a:xfrm>
            <a:off x="1948767" y="2828835"/>
            <a:ext cx="7962313" cy="1200329"/>
          </a:xfrm>
          <a:prstGeom prst="rect">
            <a:avLst/>
          </a:prstGeom>
          <a:noFill/>
        </p:spPr>
        <p:txBody>
          <a:bodyPr wrap="square" rtlCol="0" anchor="t">
            <a:spAutoFit/>
          </a:bodyPr>
          <a:lstStyle/>
          <a:p>
            <a:pPr algn="ctr"/>
            <a:r>
              <a:rPr lang="en-US" altLang="en-US" sz="2400" b="1" dirty="0">
                <a:solidFill>
                  <a:schemeClr val="accent4">
                    <a:lumMod val="75000"/>
                  </a:schemeClr>
                </a:solidFill>
              </a:rPr>
              <a:t>Module: </a:t>
            </a:r>
            <a:r>
              <a:rPr lang="en-US" altLang="en-US" sz="2400" dirty="0">
                <a:solidFill>
                  <a:schemeClr val="accent4">
                    <a:lumMod val="75000"/>
                  </a:schemeClr>
                </a:solidFill>
              </a:rPr>
              <a:t>Managing Business Information</a:t>
            </a:r>
          </a:p>
          <a:p>
            <a:pPr algn="ctr"/>
            <a:r>
              <a:rPr lang="en-US" altLang="en-US" sz="2400" b="1" dirty="0">
                <a:solidFill>
                  <a:schemeClr val="accent4">
                    <a:lumMod val="75000"/>
                  </a:schemeClr>
                </a:solidFill>
              </a:rPr>
              <a:t>Module code:</a:t>
            </a:r>
            <a:r>
              <a:rPr lang="en-US" altLang="en-US" sz="2400" dirty="0">
                <a:solidFill>
                  <a:schemeClr val="accent4">
                    <a:lumMod val="75000"/>
                  </a:schemeClr>
                </a:solidFill>
              </a:rPr>
              <a:t> LCLM 5004</a:t>
            </a:r>
          </a:p>
          <a:p>
            <a:pPr algn="ctr"/>
            <a:r>
              <a:rPr lang="en-US" altLang="en-US" sz="2400" b="1" dirty="0">
                <a:solidFill>
                  <a:schemeClr val="accent4">
                    <a:lumMod val="75000"/>
                  </a:schemeClr>
                </a:solidFill>
              </a:rPr>
              <a:t>Lecturer: </a:t>
            </a:r>
            <a:r>
              <a:rPr lang="en-US" altLang="en-US" sz="2400" dirty="0">
                <a:solidFill>
                  <a:schemeClr val="accent4">
                    <a:lumMod val="75000"/>
                  </a:schemeClr>
                </a:solidFill>
              </a:rPr>
              <a:t>Dr. </a:t>
            </a:r>
            <a:r>
              <a:rPr lang="en-US" altLang="en-US" sz="2400" dirty="0" err="1">
                <a:solidFill>
                  <a:schemeClr val="accent4">
                    <a:lumMod val="75000"/>
                  </a:schemeClr>
                </a:solidFill>
              </a:rPr>
              <a:t>Amitave</a:t>
            </a:r>
            <a:r>
              <a:rPr lang="en-US" altLang="en-US" sz="2400" dirty="0">
                <a:solidFill>
                  <a:schemeClr val="accent4">
                    <a:lumMod val="75000"/>
                  </a:schemeClr>
                </a:solidFill>
              </a:rPr>
              <a:t> </a:t>
            </a:r>
            <a:r>
              <a:rPr lang="en-US" altLang="en-US" sz="2400" dirty="0" err="1">
                <a:solidFill>
                  <a:schemeClr val="accent4">
                    <a:lumMod val="75000"/>
                  </a:schemeClr>
                </a:solidFill>
              </a:rPr>
              <a:t>Banik</a:t>
            </a:r>
            <a:endParaRPr lang="en-US" altLang="en-US" sz="2400" dirty="0">
              <a:solidFill>
                <a:schemeClr val="accent4">
                  <a:lumMod val="75000"/>
                </a:schemeClr>
              </a:solidFill>
            </a:endParaRPr>
          </a:p>
        </p:txBody>
      </p:sp>
    </p:spTree>
    <p:extLst>
      <p:ext uri="{BB962C8B-B14F-4D97-AF65-F5344CB8AC3E}">
        <p14:creationId xmlns:p14="http://schemas.microsoft.com/office/powerpoint/2010/main" val="407387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190A-BE28-4629-B7B1-59046286696C}"/>
              </a:ext>
            </a:extLst>
          </p:cNvPr>
          <p:cNvSpPr>
            <a:spLocks noGrp="1"/>
          </p:cNvSpPr>
          <p:nvPr>
            <p:ph type="title"/>
          </p:nvPr>
        </p:nvSpPr>
        <p:spPr/>
        <p:txBody>
          <a:bodyPr/>
          <a:lstStyle/>
          <a:p>
            <a:pPr algn="ctr"/>
            <a:r>
              <a:rPr lang="en-US" b="1" dirty="0"/>
              <a:t>Introduction</a:t>
            </a:r>
          </a:p>
        </p:txBody>
      </p:sp>
      <p:sp>
        <p:nvSpPr>
          <p:cNvPr id="3" name="Content Placeholder 2">
            <a:extLst>
              <a:ext uri="{FF2B5EF4-FFF2-40B4-BE49-F238E27FC236}">
                <a16:creationId xmlns:a16="http://schemas.microsoft.com/office/drawing/2014/main" id="{3798B539-825C-460F-9677-C6727A5B5B38}"/>
              </a:ext>
            </a:extLst>
          </p:cNvPr>
          <p:cNvSpPr>
            <a:spLocks noGrp="1"/>
          </p:cNvSpPr>
          <p:nvPr>
            <p:ph idx="1"/>
          </p:nvPr>
        </p:nvSpPr>
        <p:spPr>
          <a:xfrm>
            <a:off x="838200" y="2512035"/>
            <a:ext cx="6040902" cy="3664928"/>
          </a:xfrm>
        </p:spPr>
        <p:txBody>
          <a:bodyPr>
            <a:normAutofit lnSpcReduction="10000"/>
          </a:bodyPr>
          <a:lstStyle/>
          <a:p>
            <a:pPr algn="just"/>
            <a:r>
              <a:rPr lang="en-US" dirty="0"/>
              <a:t>Information systems are essential for improving business efficiency and performance (Fila and others, 2025).</a:t>
            </a:r>
          </a:p>
          <a:p>
            <a:pPr algn="just"/>
            <a:r>
              <a:rPr lang="en-US" dirty="0"/>
              <a:t>HSBC UK aims to </a:t>
            </a:r>
            <a:r>
              <a:rPr lang="en-US" dirty="0" err="1"/>
              <a:t>modernise</a:t>
            </a:r>
            <a:r>
              <a:rPr lang="en-US" dirty="0"/>
              <a:t> its systems to improve decision-making and customer experience.</a:t>
            </a:r>
          </a:p>
          <a:p>
            <a:pPr algn="just"/>
            <a:r>
              <a:rPr lang="en-US" dirty="0"/>
              <a:t>This presentation explains system types, comparisons, ethical issues, and recommendations.</a:t>
            </a:r>
          </a:p>
        </p:txBody>
      </p:sp>
      <p:pic>
        <p:nvPicPr>
          <p:cNvPr id="7" name="Picture 6">
            <a:extLst>
              <a:ext uri="{FF2B5EF4-FFF2-40B4-BE49-F238E27FC236}">
                <a16:creationId xmlns:a16="http://schemas.microsoft.com/office/drawing/2014/main" id="{0C761861-1747-4588-AA6E-D7D04674891E}"/>
              </a:ext>
            </a:extLst>
          </p:cNvPr>
          <p:cNvPicPr>
            <a:picLocks noChangeAspect="1"/>
          </p:cNvPicPr>
          <p:nvPr/>
        </p:nvPicPr>
        <p:blipFill>
          <a:blip r:embed="rId3"/>
          <a:stretch>
            <a:fillRect/>
          </a:stretch>
        </p:blipFill>
        <p:spPr>
          <a:xfrm>
            <a:off x="7019778" y="2544152"/>
            <a:ext cx="4482173" cy="3632811"/>
          </a:xfrm>
          <a:prstGeom prst="rect">
            <a:avLst/>
          </a:prstGeom>
        </p:spPr>
      </p:pic>
    </p:spTree>
    <p:extLst>
      <p:ext uri="{BB962C8B-B14F-4D97-AF65-F5344CB8AC3E}">
        <p14:creationId xmlns:p14="http://schemas.microsoft.com/office/powerpoint/2010/main" val="1269415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C882-123C-45BB-9242-2CAF72ED2F9C}"/>
              </a:ext>
            </a:extLst>
          </p:cNvPr>
          <p:cNvSpPr>
            <a:spLocks noGrp="1"/>
          </p:cNvSpPr>
          <p:nvPr>
            <p:ph type="title"/>
          </p:nvPr>
        </p:nvSpPr>
        <p:spPr/>
        <p:txBody>
          <a:bodyPr/>
          <a:lstStyle/>
          <a:p>
            <a:pPr algn="ctr"/>
            <a:r>
              <a:rPr lang="en-US" b="1" dirty="0"/>
              <a:t>Definition of Information Systems</a:t>
            </a:r>
          </a:p>
        </p:txBody>
      </p:sp>
      <p:sp>
        <p:nvSpPr>
          <p:cNvPr id="3" name="Content Placeholder 2">
            <a:extLst>
              <a:ext uri="{FF2B5EF4-FFF2-40B4-BE49-F238E27FC236}">
                <a16:creationId xmlns:a16="http://schemas.microsoft.com/office/drawing/2014/main" id="{EA7D9386-C678-456F-816C-148FEA940CE9}"/>
              </a:ext>
            </a:extLst>
          </p:cNvPr>
          <p:cNvSpPr>
            <a:spLocks noGrp="1"/>
          </p:cNvSpPr>
          <p:nvPr>
            <p:ph idx="1"/>
          </p:nvPr>
        </p:nvSpPr>
        <p:spPr>
          <a:xfrm>
            <a:off x="838200" y="2628043"/>
            <a:ext cx="6040902" cy="3548920"/>
          </a:xfrm>
        </p:spPr>
        <p:txBody>
          <a:bodyPr>
            <a:normAutofit/>
          </a:bodyPr>
          <a:lstStyle/>
          <a:p>
            <a:pPr algn="just"/>
            <a:r>
              <a:rPr lang="en-US" sz="2800" dirty="0"/>
              <a:t>An information system is a combination of technology, people, and processes (Fila and others, 2025).</a:t>
            </a:r>
          </a:p>
          <a:p>
            <a:pPr algn="just"/>
            <a:r>
              <a:rPr lang="en-US" sz="2800" dirty="0"/>
              <a:t>It collects, processes, and distributes information for decision-making.</a:t>
            </a:r>
          </a:p>
          <a:p>
            <a:pPr algn="just"/>
            <a:r>
              <a:rPr lang="en-US" sz="2800" dirty="0"/>
              <a:t>It supports both technical and business functions in </a:t>
            </a:r>
            <a:r>
              <a:rPr lang="en-US" sz="2800" dirty="0" err="1"/>
              <a:t>organisations</a:t>
            </a:r>
            <a:r>
              <a:rPr lang="en-US" sz="2800" dirty="0"/>
              <a:t>.</a:t>
            </a:r>
          </a:p>
        </p:txBody>
      </p:sp>
      <p:pic>
        <p:nvPicPr>
          <p:cNvPr id="6" name="Picture 5">
            <a:extLst>
              <a:ext uri="{FF2B5EF4-FFF2-40B4-BE49-F238E27FC236}">
                <a16:creationId xmlns:a16="http://schemas.microsoft.com/office/drawing/2014/main" id="{BD6376A3-4A1D-4BBD-8256-E8ADC38A6E9E}"/>
              </a:ext>
            </a:extLst>
          </p:cNvPr>
          <p:cNvPicPr>
            <a:picLocks noChangeAspect="1"/>
          </p:cNvPicPr>
          <p:nvPr/>
        </p:nvPicPr>
        <p:blipFill>
          <a:blip r:embed="rId3"/>
          <a:stretch>
            <a:fillRect/>
          </a:stretch>
        </p:blipFill>
        <p:spPr>
          <a:xfrm>
            <a:off x="7033846" y="2628044"/>
            <a:ext cx="4491917" cy="3548919"/>
          </a:xfrm>
          <a:prstGeom prst="rect">
            <a:avLst/>
          </a:prstGeom>
        </p:spPr>
      </p:pic>
    </p:spTree>
    <p:extLst>
      <p:ext uri="{BB962C8B-B14F-4D97-AF65-F5344CB8AC3E}">
        <p14:creationId xmlns:p14="http://schemas.microsoft.com/office/powerpoint/2010/main" val="1401214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C04E7-2F2F-4EE7-A4CB-8792CEE00C9F}"/>
              </a:ext>
            </a:extLst>
          </p:cNvPr>
          <p:cNvSpPr>
            <a:spLocks noGrp="1"/>
          </p:cNvSpPr>
          <p:nvPr>
            <p:ph type="title"/>
          </p:nvPr>
        </p:nvSpPr>
        <p:spPr/>
        <p:txBody>
          <a:bodyPr>
            <a:normAutofit fontScale="90000"/>
          </a:bodyPr>
          <a:lstStyle/>
          <a:p>
            <a:pPr algn="ctr"/>
            <a:r>
              <a:rPr lang="en-US" b="1" dirty="0"/>
              <a:t>Role of Information Systems in Business</a:t>
            </a:r>
          </a:p>
        </p:txBody>
      </p:sp>
      <p:sp>
        <p:nvSpPr>
          <p:cNvPr id="3" name="Content Placeholder 2">
            <a:extLst>
              <a:ext uri="{FF2B5EF4-FFF2-40B4-BE49-F238E27FC236}">
                <a16:creationId xmlns:a16="http://schemas.microsoft.com/office/drawing/2014/main" id="{D44A88A1-7EBF-479F-8E32-3EA5000958E3}"/>
              </a:ext>
            </a:extLst>
          </p:cNvPr>
          <p:cNvSpPr>
            <a:spLocks noGrp="1"/>
          </p:cNvSpPr>
          <p:nvPr>
            <p:ph idx="1"/>
          </p:nvPr>
        </p:nvSpPr>
        <p:spPr>
          <a:xfrm>
            <a:off x="838199" y="2506473"/>
            <a:ext cx="6139375" cy="3670490"/>
          </a:xfrm>
        </p:spPr>
        <p:txBody>
          <a:bodyPr>
            <a:normAutofit/>
          </a:bodyPr>
          <a:lstStyle/>
          <a:p>
            <a:pPr algn="just"/>
            <a:r>
              <a:rPr lang="en-US" sz="2800" dirty="0"/>
              <a:t>Information systems improve operational efficiency in </a:t>
            </a:r>
            <a:r>
              <a:rPr lang="en-US" sz="2800" dirty="0" err="1"/>
              <a:t>organisations</a:t>
            </a:r>
            <a:r>
              <a:rPr lang="en-US" sz="2800" dirty="0"/>
              <a:t> (</a:t>
            </a:r>
            <a:r>
              <a:rPr lang="en-US" sz="2800" dirty="0" err="1"/>
              <a:t>Mukhsin</a:t>
            </a:r>
            <a:r>
              <a:rPr lang="en-US" sz="2800" dirty="0"/>
              <a:t> et al., 2025).</a:t>
            </a:r>
          </a:p>
          <a:p>
            <a:pPr algn="just"/>
            <a:r>
              <a:rPr lang="en-US" sz="2800" dirty="0"/>
              <a:t>They support better decision-making using accurate data.</a:t>
            </a:r>
          </a:p>
          <a:p>
            <a:pPr algn="just"/>
            <a:r>
              <a:rPr lang="en-US" sz="2800" dirty="0"/>
              <a:t>They enhance customer service and competitive advantage.</a:t>
            </a:r>
          </a:p>
        </p:txBody>
      </p:sp>
      <p:pic>
        <p:nvPicPr>
          <p:cNvPr id="5" name="Picture 4">
            <a:extLst>
              <a:ext uri="{FF2B5EF4-FFF2-40B4-BE49-F238E27FC236}">
                <a16:creationId xmlns:a16="http://schemas.microsoft.com/office/drawing/2014/main" id="{0F98ACA8-3FF6-494D-ACD9-5DA0DA5387FE}"/>
              </a:ext>
            </a:extLst>
          </p:cNvPr>
          <p:cNvPicPr>
            <a:picLocks noChangeAspect="1"/>
          </p:cNvPicPr>
          <p:nvPr/>
        </p:nvPicPr>
        <p:blipFill>
          <a:blip r:embed="rId3"/>
          <a:stretch>
            <a:fillRect/>
          </a:stretch>
        </p:blipFill>
        <p:spPr>
          <a:xfrm>
            <a:off x="7160456" y="2506474"/>
            <a:ext cx="4406632" cy="3670489"/>
          </a:xfrm>
          <a:prstGeom prst="rect">
            <a:avLst/>
          </a:prstGeom>
        </p:spPr>
      </p:pic>
    </p:spTree>
    <p:extLst>
      <p:ext uri="{BB962C8B-B14F-4D97-AF65-F5344CB8AC3E}">
        <p14:creationId xmlns:p14="http://schemas.microsoft.com/office/powerpoint/2010/main" val="1647317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3D85-A8C2-4147-9FD0-1375A4EA3C4D}"/>
              </a:ext>
            </a:extLst>
          </p:cNvPr>
          <p:cNvSpPr>
            <a:spLocks noGrp="1"/>
          </p:cNvSpPr>
          <p:nvPr>
            <p:ph type="title"/>
          </p:nvPr>
        </p:nvSpPr>
        <p:spPr/>
        <p:txBody>
          <a:bodyPr/>
          <a:lstStyle/>
          <a:p>
            <a:pPr algn="ctr"/>
            <a:r>
              <a:rPr lang="en-US" b="1" dirty="0"/>
              <a:t>Transaction Processing Systems (TPS)</a:t>
            </a:r>
          </a:p>
        </p:txBody>
      </p:sp>
      <p:sp>
        <p:nvSpPr>
          <p:cNvPr id="3" name="Content Placeholder 2">
            <a:extLst>
              <a:ext uri="{FF2B5EF4-FFF2-40B4-BE49-F238E27FC236}">
                <a16:creationId xmlns:a16="http://schemas.microsoft.com/office/drawing/2014/main" id="{9F179451-1313-4393-995F-F0542F9577E0}"/>
              </a:ext>
            </a:extLst>
          </p:cNvPr>
          <p:cNvSpPr>
            <a:spLocks noGrp="1"/>
          </p:cNvSpPr>
          <p:nvPr>
            <p:ph idx="1"/>
          </p:nvPr>
        </p:nvSpPr>
        <p:spPr>
          <a:xfrm>
            <a:off x="838200" y="2574387"/>
            <a:ext cx="5858022" cy="3602575"/>
          </a:xfrm>
        </p:spPr>
        <p:txBody>
          <a:bodyPr>
            <a:normAutofit lnSpcReduction="10000"/>
          </a:bodyPr>
          <a:lstStyle/>
          <a:p>
            <a:pPr algn="just"/>
            <a:r>
              <a:rPr lang="en-US" sz="2800" dirty="0"/>
              <a:t>Transaction Processing Systems handle daily business transactions efficiently (</a:t>
            </a:r>
            <a:r>
              <a:rPr lang="en-US" sz="2800" dirty="0" err="1"/>
              <a:t>Kocaoglu</a:t>
            </a:r>
            <a:r>
              <a:rPr lang="en-US" sz="2800" dirty="0"/>
              <a:t>, 2024).</a:t>
            </a:r>
          </a:p>
          <a:p>
            <a:pPr algn="just"/>
            <a:r>
              <a:rPr lang="en-US" sz="2800" dirty="0"/>
              <a:t>These systems ensure accuracy, speed, and reliability in operations.</a:t>
            </a:r>
          </a:p>
          <a:p>
            <a:pPr algn="just"/>
            <a:r>
              <a:rPr lang="en-US" sz="2800" dirty="0"/>
              <a:t>They are essential for banking activities such as payments and deposits.</a:t>
            </a:r>
          </a:p>
        </p:txBody>
      </p:sp>
      <p:pic>
        <p:nvPicPr>
          <p:cNvPr id="5" name="Picture 4">
            <a:extLst>
              <a:ext uri="{FF2B5EF4-FFF2-40B4-BE49-F238E27FC236}">
                <a16:creationId xmlns:a16="http://schemas.microsoft.com/office/drawing/2014/main" id="{065CEA77-CCBA-45F1-8BEF-D3206A4127FB}"/>
              </a:ext>
            </a:extLst>
          </p:cNvPr>
          <p:cNvPicPr>
            <a:picLocks noChangeAspect="1"/>
          </p:cNvPicPr>
          <p:nvPr/>
        </p:nvPicPr>
        <p:blipFill>
          <a:blip r:embed="rId3"/>
          <a:stretch>
            <a:fillRect/>
          </a:stretch>
        </p:blipFill>
        <p:spPr>
          <a:xfrm>
            <a:off x="6958091" y="2574388"/>
            <a:ext cx="4566794" cy="3602575"/>
          </a:xfrm>
          <a:prstGeom prst="rect">
            <a:avLst/>
          </a:prstGeom>
        </p:spPr>
      </p:pic>
    </p:spTree>
    <p:extLst>
      <p:ext uri="{BB962C8B-B14F-4D97-AF65-F5344CB8AC3E}">
        <p14:creationId xmlns:p14="http://schemas.microsoft.com/office/powerpoint/2010/main" val="2177333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7574C-11F2-4934-8AF3-E4354537B41E}"/>
              </a:ext>
            </a:extLst>
          </p:cNvPr>
          <p:cNvSpPr>
            <a:spLocks noGrp="1"/>
          </p:cNvSpPr>
          <p:nvPr>
            <p:ph type="title"/>
          </p:nvPr>
        </p:nvSpPr>
        <p:spPr/>
        <p:txBody>
          <a:bodyPr>
            <a:normAutofit fontScale="90000"/>
          </a:bodyPr>
          <a:lstStyle/>
          <a:p>
            <a:pPr algn="ctr"/>
            <a:r>
              <a:rPr lang="en-US" b="1" dirty="0"/>
              <a:t>Management Information Systems (MIS)</a:t>
            </a:r>
          </a:p>
        </p:txBody>
      </p:sp>
      <p:sp>
        <p:nvSpPr>
          <p:cNvPr id="3" name="Content Placeholder 2">
            <a:extLst>
              <a:ext uri="{FF2B5EF4-FFF2-40B4-BE49-F238E27FC236}">
                <a16:creationId xmlns:a16="http://schemas.microsoft.com/office/drawing/2014/main" id="{8A3DA954-79DC-47FE-B34D-D25DA7AC1706}"/>
              </a:ext>
            </a:extLst>
          </p:cNvPr>
          <p:cNvSpPr>
            <a:spLocks noGrp="1"/>
          </p:cNvSpPr>
          <p:nvPr>
            <p:ph idx="1"/>
          </p:nvPr>
        </p:nvSpPr>
        <p:spPr>
          <a:xfrm>
            <a:off x="838200" y="2602523"/>
            <a:ext cx="5984631" cy="3574440"/>
          </a:xfrm>
        </p:spPr>
        <p:txBody>
          <a:bodyPr/>
          <a:lstStyle/>
          <a:p>
            <a:pPr algn="just"/>
            <a:r>
              <a:rPr lang="en-US" dirty="0"/>
              <a:t>Management Information Systems provide structured reports for managers (Fila and others, 2025).</a:t>
            </a:r>
          </a:p>
          <a:p>
            <a:pPr algn="just"/>
            <a:r>
              <a:rPr lang="en-US" dirty="0"/>
              <a:t>These systems support planning, control, and decision-making.</a:t>
            </a:r>
          </a:p>
          <a:p>
            <a:pPr algn="just"/>
            <a:r>
              <a:rPr lang="en-US" dirty="0"/>
              <a:t>They help </a:t>
            </a:r>
            <a:r>
              <a:rPr lang="en-US" dirty="0" err="1"/>
              <a:t>organisations</a:t>
            </a:r>
            <a:r>
              <a:rPr lang="en-US" dirty="0"/>
              <a:t> monitor performance effectively.</a:t>
            </a:r>
          </a:p>
        </p:txBody>
      </p:sp>
      <p:pic>
        <p:nvPicPr>
          <p:cNvPr id="5" name="Picture 4">
            <a:extLst>
              <a:ext uri="{FF2B5EF4-FFF2-40B4-BE49-F238E27FC236}">
                <a16:creationId xmlns:a16="http://schemas.microsoft.com/office/drawing/2014/main" id="{C444F044-8338-428A-842A-CD294D6DCC77}"/>
              </a:ext>
            </a:extLst>
          </p:cNvPr>
          <p:cNvPicPr>
            <a:picLocks noChangeAspect="1"/>
          </p:cNvPicPr>
          <p:nvPr/>
        </p:nvPicPr>
        <p:blipFill>
          <a:blip r:embed="rId3"/>
          <a:stretch>
            <a:fillRect/>
          </a:stretch>
        </p:blipFill>
        <p:spPr>
          <a:xfrm>
            <a:off x="7002285" y="2602523"/>
            <a:ext cx="4504208" cy="3574440"/>
          </a:xfrm>
          <a:prstGeom prst="rect">
            <a:avLst/>
          </a:prstGeom>
        </p:spPr>
      </p:pic>
    </p:spTree>
    <p:extLst>
      <p:ext uri="{BB962C8B-B14F-4D97-AF65-F5344CB8AC3E}">
        <p14:creationId xmlns:p14="http://schemas.microsoft.com/office/powerpoint/2010/main" val="2207886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222F6-DB6C-4D94-B4A7-A1B8A86AB3BD}"/>
              </a:ext>
            </a:extLst>
          </p:cNvPr>
          <p:cNvSpPr>
            <a:spLocks noGrp="1"/>
          </p:cNvSpPr>
          <p:nvPr>
            <p:ph type="title"/>
          </p:nvPr>
        </p:nvSpPr>
        <p:spPr/>
        <p:txBody>
          <a:bodyPr/>
          <a:lstStyle/>
          <a:p>
            <a:pPr algn="ctr"/>
            <a:r>
              <a:rPr lang="en-US" b="1" dirty="0"/>
              <a:t>Decision Support Systems (DSS)</a:t>
            </a:r>
          </a:p>
        </p:txBody>
      </p:sp>
      <p:sp>
        <p:nvSpPr>
          <p:cNvPr id="3" name="Content Placeholder 2">
            <a:extLst>
              <a:ext uri="{FF2B5EF4-FFF2-40B4-BE49-F238E27FC236}">
                <a16:creationId xmlns:a16="http://schemas.microsoft.com/office/drawing/2014/main" id="{1A91B66F-C0AA-4AA2-8B47-B8AB24FD93F9}"/>
              </a:ext>
            </a:extLst>
          </p:cNvPr>
          <p:cNvSpPr>
            <a:spLocks noGrp="1"/>
          </p:cNvSpPr>
          <p:nvPr>
            <p:ph idx="1"/>
          </p:nvPr>
        </p:nvSpPr>
        <p:spPr>
          <a:xfrm>
            <a:off x="838200" y="2532217"/>
            <a:ext cx="5829886" cy="3644746"/>
          </a:xfrm>
        </p:spPr>
        <p:txBody>
          <a:bodyPr>
            <a:normAutofit/>
          </a:bodyPr>
          <a:lstStyle/>
          <a:p>
            <a:pPr algn="just"/>
            <a:r>
              <a:rPr lang="en-US" sz="2800" dirty="0"/>
              <a:t>Decision Support Systems assist managers in complex decision-making (Banerjee and Bandyopadhyay, 2024).</a:t>
            </a:r>
          </a:p>
          <a:p>
            <a:pPr algn="just"/>
            <a:r>
              <a:rPr lang="en-US" sz="2800" dirty="0"/>
              <a:t>These systems use data analysis and models to support decisions.</a:t>
            </a:r>
          </a:p>
          <a:p>
            <a:pPr algn="just"/>
            <a:r>
              <a:rPr lang="en-US" sz="2800" dirty="0"/>
              <a:t>They improve strategic planning and problem-solving.</a:t>
            </a:r>
          </a:p>
        </p:txBody>
      </p:sp>
      <p:pic>
        <p:nvPicPr>
          <p:cNvPr id="5" name="Picture 4">
            <a:extLst>
              <a:ext uri="{FF2B5EF4-FFF2-40B4-BE49-F238E27FC236}">
                <a16:creationId xmlns:a16="http://schemas.microsoft.com/office/drawing/2014/main" id="{81907550-92D2-4423-BEBC-6E35C9F20431}"/>
              </a:ext>
            </a:extLst>
          </p:cNvPr>
          <p:cNvPicPr>
            <a:picLocks noChangeAspect="1"/>
          </p:cNvPicPr>
          <p:nvPr/>
        </p:nvPicPr>
        <p:blipFill>
          <a:blip r:embed="rId3"/>
          <a:stretch>
            <a:fillRect/>
          </a:stretch>
        </p:blipFill>
        <p:spPr>
          <a:xfrm>
            <a:off x="6794696" y="2532218"/>
            <a:ext cx="4736049" cy="3644745"/>
          </a:xfrm>
          <a:prstGeom prst="rect">
            <a:avLst/>
          </a:prstGeom>
        </p:spPr>
      </p:pic>
    </p:spTree>
    <p:extLst>
      <p:ext uri="{BB962C8B-B14F-4D97-AF65-F5344CB8AC3E}">
        <p14:creationId xmlns:p14="http://schemas.microsoft.com/office/powerpoint/2010/main" val="2143245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6A033-2D05-4285-99E6-29F0187652C4}"/>
              </a:ext>
            </a:extLst>
          </p:cNvPr>
          <p:cNvSpPr>
            <a:spLocks noGrp="1"/>
          </p:cNvSpPr>
          <p:nvPr>
            <p:ph type="title"/>
          </p:nvPr>
        </p:nvSpPr>
        <p:spPr/>
        <p:txBody>
          <a:bodyPr>
            <a:normAutofit fontScale="90000"/>
          </a:bodyPr>
          <a:lstStyle/>
          <a:p>
            <a:pPr algn="ctr"/>
            <a:r>
              <a:rPr lang="en-US" b="1" dirty="0"/>
              <a:t>Enterprise Resource Planning (ERP) Systems</a:t>
            </a:r>
          </a:p>
        </p:txBody>
      </p:sp>
      <p:sp>
        <p:nvSpPr>
          <p:cNvPr id="3" name="Content Placeholder 2">
            <a:extLst>
              <a:ext uri="{FF2B5EF4-FFF2-40B4-BE49-F238E27FC236}">
                <a16:creationId xmlns:a16="http://schemas.microsoft.com/office/drawing/2014/main" id="{04611134-7A4C-4793-A115-FAE37AF90496}"/>
              </a:ext>
            </a:extLst>
          </p:cNvPr>
          <p:cNvSpPr>
            <a:spLocks noGrp="1"/>
          </p:cNvSpPr>
          <p:nvPr>
            <p:ph idx="1"/>
          </p:nvPr>
        </p:nvSpPr>
        <p:spPr>
          <a:xfrm>
            <a:off x="838200" y="2630657"/>
            <a:ext cx="5731412" cy="3546305"/>
          </a:xfrm>
        </p:spPr>
        <p:txBody>
          <a:bodyPr>
            <a:normAutofit/>
          </a:bodyPr>
          <a:lstStyle/>
          <a:p>
            <a:pPr algn="just"/>
            <a:r>
              <a:rPr lang="en-US" sz="2800" dirty="0"/>
              <a:t>ERP systems integrate different business functions into one system (</a:t>
            </a:r>
            <a:r>
              <a:rPr lang="en-US" sz="2800" dirty="0" err="1"/>
              <a:t>Kocaoglu</a:t>
            </a:r>
            <a:r>
              <a:rPr lang="en-US" sz="2800" dirty="0"/>
              <a:t>, 2024).</a:t>
            </a:r>
          </a:p>
          <a:p>
            <a:pPr algn="just"/>
            <a:r>
              <a:rPr lang="en-US" sz="2800" dirty="0"/>
              <a:t>They improve coordination and data sharing across departments.</a:t>
            </a:r>
          </a:p>
          <a:p>
            <a:pPr algn="just"/>
            <a:r>
              <a:rPr lang="en-US" sz="2800" dirty="0"/>
              <a:t>They support efficiency and </a:t>
            </a:r>
            <a:r>
              <a:rPr lang="en-US" sz="2800" dirty="0" err="1"/>
              <a:t>organisational</a:t>
            </a:r>
            <a:r>
              <a:rPr lang="en-US" sz="2800" dirty="0"/>
              <a:t> performance.</a:t>
            </a:r>
          </a:p>
        </p:txBody>
      </p:sp>
      <p:pic>
        <p:nvPicPr>
          <p:cNvPr id="5" name="Picture 4">
            <a:extLst>
              <a:ext uri="{FF2B5EF4-FFF2-40B4-BE49-F238E27FC236}">
                <a16:creationId xmlns:a16="http://schemas.microsoft.com/office/drawing/2014/main" id="{5AA4F3F8-8842-4E76-A4F5-0EB760998D48}"/>
              </a:ext>
            </a:extLst>
          </p:cNvPr>
          <p:cNvPicPr>
            <a:picLocks noChangeAspect="1"/>
          </p:cNvPicPr>
          <p:nvPr/>
        </p:nvPicPr>
        <p:blipFill>
          <a:blip r:embed="rId3"/>
          <a:stretch>
            <a:fillRect/>
          </a:stretch>
        </p:blipFill>
        <p:spPr>
          <a:xfrm>
            <a:off x="6868493" y="2630658"/>
            <a:ext cx="4658810" cy="3574881"/>
          </a:xfrm>
          <a:prstGeom prst="rect">
            <a:avLst/>
          </a:prstGeom>
        </p:spPr>
      </p:pic>
    </p:spTree>
    <p:extLst>
      <p:ext uri="{BB962C8B-B14F-4D97-AF65-F5344CB8AC3E}">
        <p14:creationId xmlns:p14="http://schemas.microsoft.com/office/powerpoint/2010/main" val="3902996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F63B6-A1A5-478A-9E07-D199B6620636}"/>
              </a:ext>
            </a:extLst>
          </p:cNvPr>
          <p:cNvSpPr>
            <a:spLocks noGrp="1"/>
          </p:cNvSpPr>
          <p:nvPr>
            <p:ph type="title"/>
          </p:nvPr>
        </p:nvSpPr>
        <p:spPr/>
        <p:txBody>
          <a:bodyPr>
            <a:normAutofit fontScale="90000"/>
          </a:bodyPr>
          <a:lstStyle/>
          <a:p>
            <a:pPr algn="ctr"/>
            <a:r>
              <a:rPr lang="en-US" b="1" dirty="0"/>
              <a:t>Customer Relationship Management (CRM)</a:t>
            </a:r>
          </a:p>
        </p:txBody>
      </p:sp>
      <p:sp>
        <p:nvSpPr>
          <p:cNvPr id="3" name="Content Placeholder 2">
            <a:extLst>
              <a:ext uri="{FF2B5EF4-FFF2-40B4-BE49-F238E27FC236}">
                <a16:creationId xmlns:a16="http://schemas.microsoft.com/office/drawing/2014/main" id="{8670A580-6F63-4159-9463-CA783739EEDC}"/>
              </a:ext>
            </a:extLst>
          </p:cNvPr>
          <p:cNvSpPr>
            <a:spLocks noGrp="1"/>
          </p:cNvSpPr>
          <p:nvPr>
            <p:ph idx="1"/>
          </p:nvPr>
        </p:nvSpPr>
        <p:spPr>
          <a:xfrm>
            <a:off x="838200" y="2574387"/>
            <a:ext cx="5801751" cy="3602575"/>
          </a:xfrm>
        </p:spPr>
        <p:txBody>
          <a:bodyPr>
            <a:normAutofit/>
          </a:bodyPr>
          <a:lstStyle/>
          <a:p>
            <a:pPr algn="just"/>
            <a:r>
              <a:rPr lang="en-US" sz="2800" dirty="0"/>
              <a:t>CRM systems manage customer interactions and relationships.</a:t>
            </a:r>
          </a:p>
          <a:p>
            <a:pPr algn="just"/>
            <a:r>
              <a:rPr lang="en-US" sz="2800" dirty="0"/>
              <a:t>They improve customer satisfaction and service quality.</a:t>
            </a:r>
          </a:p>
          <a:p>
            <a:pPr algn="just"/>
            <a:r>
              <a:rPr lang="en-US" sz="2800" dirty="0"/>
              <a:t>They support marketing and sales strategies (</a:t>
            </a:r>
            <a:r>
              <a:rPr lang="en-US" sz="2800" dirty="0" err="1"/>
              <a:t>Mukhsin</a:t>
            </a:r>
            <a:r>
              <a:rPr lang="en-US" sz="2800" dirty="0"/>
              <a:t> and others, 2025).</a:t>
            </a:r>
          </a:p>
        </p:txBody>
      </p:sp>
      <p:pic>
        <p:nvPicPr>
          <p:cNvPr id="5" name="Picture 4">
            <a:extLst>
              <a:ext uri="{FF2B5EF4-FFF2-40B4-BE49-F238E27FC236}">
                <a16:creationId xmlns:a16="http://schemas.microsoft.com/office/drawing/2014/main" id="{E859F35D-58AD-45D3-AD78-90E4072D94D8}"/>
              </a:ext>
            </a:extLst>
          </p:cNvPr>
          <p:cNvPicPr>
            <a:picLocks noChangeAspect="1"/>
          </p:cNvPicPr>
          <p:nvPr/>
        </p:nvPicPr>
        <p:blipFill>
          <a:blip r:embed="rId3"/>
          <a:stretch>
            <a:fillRect/>
          </a:stretch>
        </p:blipFill>
        <p:spPr>
          <a:xfrm>
            <a:off x="6927283" y="2574388"/>
            <a:ext cx="4595330" cy="3602575"/>
          </a:xfrm>
          <a:prstGeom prst="rect">
            <a:avLst/>
          </a:prstGeom>
        </p:spPr>
      </p:pic>
    </p:spTree>
    <p:extLst>
      <p:ext uri="{BB962C8B-B14F-4D97-AF65-F5344CB8AC3E}">
        <p14:creationId xmlns:p14="http://schemas.microsoft.com/office/powerpoint/2010/main" val="577154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5B4ED-1CC9-43E3-B180-DE35024C3487}"/>
              </a:ext>
            </a:extLst>
          </p:cNvPr>
          <p:cNvSpPr>
            <a:spLocks noGrp="1"/>
          </p:cNvSpPr>
          <p:nvPr>
            <p:ph type="title"/>
          </p:nvPr>
        </p:nvSpPr>
        <p:spPr/>
        <p:txBody>
          <a:bodyPr>
            <a:normAutofit fontScale="90000"/>
          </a:bodyPr>
          <a:lstStyle/>
          <a:p>
            <a:pPr algn="ctr"/>
            <a:r>
              <a:rPr lang="en-US" b="1" dirty="0" err="1"/>
              <a:t>Analyse</a:t>
            </a:r>
            <a:r>
              <a:rPr lang="en-US" b="1" dirty="0"/>
              <a:t> and Compare Systems</a:t>
            </a:r>
            <a:br>
              <a:rPr lang="en-US" dirty="0"/>
            </a:br>
            <a:r>
              <a:rPr lang="en-US" dirty="0"/>
              <a:t>(Comparison of TPS, MIS, and DSS)</a:t>
            </a:r>
          </a:p>
        </p:txBody>
      </p:sp>
      <p:sp>
        <p:nvSpPr>
          <p:cNvPr id="3" name="Content Placeholder 2">
            <a:extLst>
              <a:ext uri="{FF2B5EF4-FFF2-40B4-BE49-F238E27FC236}">
                <a16:creationId xmlns:a16="http://schemas.microsoft.com/office/drawing/2014/main" id="{0DB3403C-D6EF-4178-B5CB-DCB1E65B602A}"/>
              </a:ext>
            </a:extLst>
          </p:cNvPr>
          <p:cNvSpPr>
            <a:spLocks noGrp="1"/>
          </p:cNvSpPr>
          <p:nvPr>
            <p:ph idx="1"/>
          </p:nvPr>
        </p:nvSpPr>
        <p:spPr>
          <a:xfrm>
            <a:off x="838200" y="2616591"/>
            <a:ext cx="6329950" cy="3560372"/>
          </a:xfrm>
        </p:spPr>
        <p:txBody>
          <a:bodyPr>
            <a:normAutofit/>
          </a:bodyPr>
          <a:lstStyle/>
          <a:p>
            <a:pPr algn="just"/>
            <a:r>
              <a:rPr lang="en-US" sz="2800" dirty="0"/>
              <a:t>TPS focuses on operations, MIS focuses on reporting, and DSS focuses on decisions.</a:t>
            </a:r>
          </a:p>
          <a:p>
            <a:pPr algn="just"/>
            <a:r>
              <a:rPr lang="en-US" sz="2800" dirty="0"/>
              <a:t>Each system supports different management levels.</a:t>
            </a:r>
          </a:p>
          <a:p>
            <a:pPr algn="just"/>
            <a:r>
              <a:rPr lang="en-US" sz="2800" dirty="0"/>
              <a:t>All systems are important for business success (</a:t>
            </a:r>
            <a:r>
              <a:rPr lang="en-US" sz="2800" dirty="0" err="1"/>
              <a:t>Kubáňová</a:t>
            </a:r>
            <a:r>
              <a:rPr lang="en-US" sz="2800" dirty="0"/>
              <a:t> and others, 2022).</a:t>
            </a:r>
          </a:p>
        </p:txBody>
      </p:sp>
      <p:pic>
        <p:nvPicPr>
          <p:cNvPr id="6" name="Picture 5">
            <a:extLst>
              <a:ext uri="{FF2B5EF4-FFF2-40B4-BE49-F238E27FC236}">
                <a16:creationId xmlns:a16="http://schemas.microsoft.com/office/drawing/2014/main" id="{5CD3C41E-DAED-456F-9091-D95A07416BE6}"/>
              </a:ext>
            </a:extLst>
          </p:cNvPr>
          <p:cNvPicPr>
            <a:picLocks noChangeAspect="1"/>
          </p:cNvPicPr>
          <p:nvPr/>
        </p:nvPicPr>
        <p:blipFill>
          <a:blip r:embed="rId3"/>
          <a:stretch>
            <a:fillRect/>
          </a:stretch>
        </p:blipFill>
        <p:spPr>
          <a:xfrm>
            <a:off x="7168150" y="2489982"/>
            <a:ext cx="4298192" cy="3686981"/>
          </a:xfrm>
          <a:prstGeom prst="rect">
            <a:avLst/>
          </a:prstGeom>
        </p:spPr>
      </p:pic>
    </p:spTree>
    <p:extLst>
      <p:ext uri="{BB962C8B-B14F-4D97-AF65-F5344CB8AC3E}">
        <p14:creationId xmlns:p14="http://schemas.microsoft.com/office/powerpoint/2010/main" val="3969480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C16AB-D6AF-4644-8FCD-4E4A27438845}"/>
              </a:ext>
            </a:extLst>
          </p:cNvPr>
          <p:cNvSpPr>
            <a:spLocks noGrp="1"/>
          </p:cNvSpPr>
          <p:nvPr>
            <p:ph type="title"/>
          </p:nvPr>
        </p:nvSpPr>
        <p:spPr/>
        <p:txBody>
          <a:bodyPr/>
          <a:lstStyle/>
          <a:p>
            <a:pPr algn="ctr"/>
            <a:r>
              <a:rPr lang="en-US" b="1" dirty="0"/>
              <a:t>Benefits of Information Systems</a:t>
            </a:r>
          </a:p>
        </p:txBody>
      </p:sp>
      <p:sp>
        <p:nvSpPr>
          <p:cNvPr id="3" name="Content Placeholder 2">
            <a:extLst>
              <a:ext uri="{FF2B5EF4-FFF2-40B4-BE49-F238E27FC236}">
                <a16:creationId xmlns:a16="http://schemas.microsoft.com/office/drawing/2014/main" id="{ECE189CB-2280-4EA5-A2B2-95A84664B293}"/>
              </a:ext>
            </a:extLst>
          </p:cNvPr>
          <p:cNvSpPr>
            <a:spLocks noGrp="1"/>
          </p:cNvSpPr>
          <p:nvPr>
            <p:ph idx="1"/>
          </p:nvPr>
        </p:nvSpPr>
        <p:spPr>
          <a:xfrm>
            <a:off x="838200" y="2574387"/>
            <a:ext cx="6477000" cy="3602575"/>
          </a:xfrm>
        </p:spPr>
        <p:txBody>
          <a:bodyPr>
            <a:normAutofit/>
          </a:bodyPr>
          <a:lstStyle/>
          <a:p>
            <a:pPr algn="just"/>
            <a:r>
              <a:rPr lang="en-US" sz="2800" dirty="0"/>
              <a:t>Information systems improve efficiency and reduce operational costs (</a:t>
            </a:r>
            <a:r>
              <a:rPr lang="en-US" sz="2800" dirty="0" err="1"/>
              <a:t>Mukhsin</a:t>
            </a:r>
            <a:r>
              <a:rPr lang="en-US" sz="2800" dirty="0"/>
              <a:t> and others, 2025).</a:t>
            </a:r>
          </a:p>
          <a:p>
            <a:pPr algn="just"/>
            <a:r>
              <a:rPr lang="en-US" sz="2800" dirty="0"/>
              <a:t>They provide accurate and timely information for decision-making.</a:t>
            </a:r>
          </a:p>
          <a:p>
            <a:pPr algn="just"/>
            <a:r>
              <a:rPr lang="en-US" sz="2800" dirty="0"/>
              <a:t>They enhance customer experience and service quality.</a:t>
            </a:r>
          </a:p>
        </p:txBody>
      </p:sp>
      <p:pic>
        <p:nvPicPr>
          <p:cNvPr id="5" name="Picture 4">
            <a:extLst>
              <a:ext uri="{FF2B5EF4-FFF2-40B4-BE49-F238E27FC236}">
                <a16:creationId xmlns:a16="http://schemas.microsoft.com/office/drawing/2014/main" id="{A7D8DC7C-F80A-4973-B34F-37DF51F61A46}"/>
              </a:ext>
            </a:extLst>
          </p:cNvPr>
          <p:cNvPicPr>
            <a:picLocks noChangeAspect="1"/>
          </p:cNvPicPr>
          <p:nvPr/>
        </p:nvPicPr>
        <p:blipFill>
          <a:blip r:embed="rId3"/>
          <a:stretch>
            <a:fillRect/>
          </a:stretch>
        </p:blipFill>
        <p:spPr>
          <a:xfrm>
            <a:off x="7519917" y="2574388"/>
            <a:ext cx="3972070" cy="3602575"/>
          </a:xfrm>
          <a:prstGeom prst="rect">
            <a:avLst/>
          </a:prstGeom>
        </p:spPr>
      </p:pic>
    </p:spTree>
    <p:extLst>
      <p:ext uri="{BB962C8B-B14F-4D97-AF65-F5344CB8AC3E}">
        <p14:creationId xmlns:p14="http://schemas.microsoft.com/office/powerpoint/2010/main" val="3138941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8C95-F187-4995-969C-0188E0150684}"/>
              </a:ext>
            </a:extLst>
          </p:cNvPr>
          <p:cNvSpPr>
            <a:spLocks noGrp="1"/>
          </p:cNvSpPr>
          <p:nvPr>
            <p:ph type="title"/>
          </p:nvPr>
        </p:nvSpPr>
        <p:spPr/>
        <p:txBody>
          <a:bodyPr/>
          <a:lstStyle/>
          <a:p>
            <a:pPr algn="ctr"/>
            <a:r>
              <a:rPr lang="en-US" b="1" dirty="0"/>
              <a:t>Limitations of Information Systems</a:t>
            </a:r>
          </a:p>
        </p:txBody>
      </p:sp>
      <p:sp>
        <p:nvSpPr>
          <p:cNvPr id="3" name="Content Placeholder 2">
            <a:extLst>
              <a:ext uri="{FF2B5EF4-FFF2-40B4-BE49-F238E27FC236}">
                <a16:creationId xmlns:a16="http://schemas.microsoft.com/office/drawing/2014/main" id="{0A607200-F223-4019-81F9-D98E985A7BC2}"/>
              </a:ext>
            </a:extLst>
          </p:cNvPr>
          <p:cNvSpPr>
            <a:spLocks noGrp="1"/>
          </p:cNvSpPr>
          <p:nvPr>
            <p:ph idx="1"/>
          </p:nvPr>
        </p:nvSpPr>
        <p:spPr>
          <a:xfrm>
            <a:off x="838200" y="2602523"/>
            <a:ext cx="6378526" cy="3574440"/>
          </a:xfrm>
        </p:spPr>
        <p:txBody>
          <a:bodyPr>
            <a:normAutofit/>
          </a:bodyPr>
          <a:lstStyle/>
          <a:p>
            <a:pPr algn="just"/>
            <a:r>
              <a:rPr lang="en-US" sz="2800" dirty="0"/>
              <a:t>Information systems can be expensive to implement and maintain.</a:t>
            </a:r>
          </a:p>
          <a:p>
            <a:pPr algn="just"/>
            <a:r>
              <a:rPr lang="en-US" sz="2800" dirty="0"/>
              <a:t>They require skilled employees and proper training (</a:t>
            </a:r>
            <a:r>
              <a:rPr lang="en-US" sz="2800" dirty="0" err="1"/>
              <a:t>Kubáňová</a:t>
            </a:r>
            <a:r>
              <a:rPr lang="en-US" sz="2800" dirty="0"/>
              <a:t> and others, 2022).</a:t>
            </a:r>
          </a:p>
          <a:p>
            <a:pPr algn="just"/>
            <a:r>
              <a:rPr lang="en-US" sz="2800" dirty="0"/>
              <a:t>They may face security risks and system failures.</a:t>
            </a:r>
          </a:p>
        </p:txBody>
      </p:sp>
      <p:pic>
        <p:nvPicPr>
          <p:cNvPr id="5" name="Picture 4">
            <a:extLst>
              <a:ext uri="{FF2B5EF4-FFF2-40B4-BE49-F238E27FC236}">
                <a16:creationId xmlns:a16="http://schemas.microsoft.com/office/drawing/2014/main" id="{F32AD9B6-B82C-445F-866E-7B8EA38C772D}"/>
              </a:ext>
            </a:extLst>
          </p:cNvPr>
          <p:cNvPicPr>
            <a:picLocks noChangeAspect="1"/>
          </p:cNvPicPr>
          <p:nvPr/>
        </p:nvPicPr>
        <p:blipFill>
          <a:blip r:embed="rId3"/>
          <a:stretch>
            <a:fillRect/>
          </a:stretch>
        </p:blipFill>
        <p:spPr>
          <a:xfrm>
            <a:off x="7430965" y="2500313"/>
            <a:ext cx="4057650" cy="3676650"/>
          </a:xfrm>
          <a:prstGeom prst="rect">
            <a:avLst/>
          </a:prstGeom>
        </p:spPr>
      </p:pic>
    </p:spTree>
    <p:extLst>
      <p:ext uri="{BB962C8B-B14F-4D97-AF65-F5344CB8AC3E}">
        <p14:creationId xmlns:p14="http://schemas.microsoft.com/office/powerpoint/2010/main" val="3703259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EC51-4166-4681-820E-0CC8DE11E025}"/>
              </a:ext>
            </a:extLst>
          </p:cNvPr>
          <p:cNvSpPr>
            <a:spLocks noGrp="1"/>
          </p:cNvSpPr>
          <p:nvPr>
            <p:ph type="title"/>
          </p:nvPr>
        </p:nvSpPr>
        <p:spPr/>
        <p:txBody>
          <a:bodyPr/>
          <a:lstStyle/>
          <a:p>
            <a:pPr algn="ctr"/>
            <a:r>
              <a:rPr lang="en-US" b="1" dirty="0"/>
              <a:t>Integration of Information Systems</a:t>
            </a:r>
          </a:p>
        </p:txBody>
      </p:sp>
      <p:sp>
        <p:nvSpPr>
          <p:cNvPr id="3" name="Content Placeholder 2">
            <a:extLst>
              <a:ext uri="{FF2B5EF4-FFF2-40B4-BE49-F238E27FC236}">
                <a16:creationId xmlns:a16="http://schemas.microsoft.com/office/drawing/2014/main" id="{B2F0C364-E865-4530-82BA-6C47C482EC3C}"/>
              </a:ext>
            </a:extLst>
          </p:cNvPr>
          <p:cNvSpPr>
            <a:spLocks noGrp="1"/>
          </p:cNvSpPr>
          <p:nvPr>
            <p:ph idx="1"/>
          </p:nvPr>
        </p:nvSpPr>
        <p:spPr>
          <a:xfrm>
            <a:off x="838200" y="2603879"/>
            <a:ext cx="6491068" cy="3573083"/>
          </a:xfrm>
        </p:spPr>
        <p:txBody>
          <a:bodyPr>
            <a:normAutofit lnSpcReduction="10000"/>
          </a:bodyPr>
          <a:lstStyle/>
          <a:p>
            <a:pPr algn="just"/>
            <a:r>
              <a:rPr lang="en-US" sz="3200" dirty="0"/>
              <a:t>Different systems must be integrated for better performance.</a:t>
            </a:r>
          </a:p>
          <a:p>
            <a:pPr algn="just"/>
            <a:r>
              <a:rPr lang="en-US" sz="3200" dirty="0"/>
              <a:t>Integration improves data sharing and coordination.</a:t>
            </a:r>
          </a:p>
          <a:p>
            <a:pPr algn="just"/>
            <a:r>
              <a:rPr lang="en-US" sz="3200" dirty="0"/>
              <a:t>It supports efficient decision-making across departments (</a:t>
            </a:r>
            <a:r>
              <a:rPr lang="en-US" sz="3200" dirty="0" err="1"/>
              <a:t>Kubáňová</a:t>
            </a:r>
            <a:r>
              <a:rPr lang="en-US" sz="3200" dirty="0"/>
              <a:t> and others, 2022).</a:t>
            </a:r>
          </a:p>
        </p:txBody>
      </p:sp>
      <p:pic>
        <p:nvPicPr>
          <p:cNvPr id="5" name="Picture 4">
            <a:extLst>
              <a:ext uri="{FF2B5EF4-FFF2-40B4-BE49-F238E27FC236}">
                <a16:creationId xmlns:a16="http://schemas.microsoft.com/office/drawing/2014/main" id="{1034A5C7-00DE-4B16-A09B-2036E2B97416}"/>
              </a:ext>
            </a:extLst>
          </p:cNvPr>
          <p:cNvPicPr>
            <a:picLocks noChangeAspect="1"/>
          </p:cNvPicPr>
          <p:nvPr/>
        </p:nvPicPr>
        <p:blipFill>
          <a:blip r:embed="rId3"/>
          <a:stretch>
            <a:fillRect/>
          </a:stretch>
        </p:blipFill>
        <p:spPr>
          <a:xfrm>
            <a:off x="7498080" y="2603880"/>
            <a:ext cx="4029221" cy="3573083"/>
          </a:xfrm>
          <a:prstGeom prst="rect">
            <a:avLst/>
          </a:prstGeom>
        </p:spPr>
      </p:pic>
    </p:spTree>
    <p:extLst>
      <p:ext uri="{BB962C8B-B14F-4D97-AF65-F5344CB8AC3E}">
        <p14:creationId xmlns:p14="http://schemas.microsoft.com/office/powerpoint/2010/main" val="124981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2B477-8FB1-41EF-92EF-FB784008D07F}"/>
              </a:ext>
            </a:extLst>
          </p:cNvPr>
          <p:cNvSpPr>
            <a:spLocks noGrp="1"/>
          </p:cNvSpPr>
          <p:nvPr>
            <p:ph type="title"/>
          </p:nvPr>
        </p:nvSpPr>
        <p:spPr/>
        <p:txBody>
          <a:bodyPr>
            <a:normAutofit fontScale="90000"/>
          </a:bodyPr>
          <a:lstStyle/>
          <a:p>
            <a:pPr algn="ctr"/>
            <a:r>
              <a:rPr lang="en-US" b="1" dirty="0"/>
              <a:t>Role of Information Systems in Digital Transformation</a:t>
            </a:r>
          </a:p>
        </p:txBody>
      </p:sp>
      <p:sp>
        <p:nvSpPr>
          <p:cNvPr id="3" name="Content Placeholder 2">
            <a:extLst>
              <a:ext uri="{FF2B5EF4-FFF2-40B4-BE49-F238E27FC236}">
                <a16:creationId xmlns:a16="http://schemas.microsoft.com/office/drawing/2014/main" id="{807F1A0B-F5B9-45D7-8017-518A5A5587CE}"/>
              </a:ext>
            </a:extLst>
          </p:cNvPr>
          <p:cNvSpPr>
            <a:spLocks noGrp="1"/>
          </p:cNvSpPr>
          <p:nvPr>
            <p:ph idx="1"/>
          </p:nvPr>
        </p:nvSpPr>
        <p:spPr>
          <a:xfrm>
            <a:off x="838200" y="2519361"/>
            <a:ext cx="6448865" cy="3657601"/>
          </a:xfrm>
        </p:spPr>
        <p:txBody>
          <a:bodyPr>
            <a:normAutofit lnSpcReduction="10000"/>
          </a:bodyPr>
          <a:lstStyle/>
          <a:p>
            <a:pPr algn="just"/>
            <a:r>
              <a:rPr lang="en-US" sz="3200" dirty="0"/>
              <a:t>Information systems support digital transformation in </a:t>
            </a:r>
            <a:r>
              <a:rPr lang="en-US" sz="3200" dirty="0" err="1"/>
              <a:t>organisations</a:t>
            </a:r>
            <a:r>
              <a:rPr lang="en-US" sz="3200" dirty="0"/>
              <a:t> (</a:t>
            </a:r>
            <a:r>
              <a:rPr lang="en-US" sz="3200" dirty="0" err="1"/>
              <a:t>Kubáňová</a:t>
            </a:r>
            <a:r>
              <a:rPr lang="en-US" sz="3200" dirty="0"/>
              <a:t> and others, 2022).</a:t>
            </a:r>
          </a:p>
          <a:p>
            <a:pPr algn="just"/>
            <a:r>
              <a:rPr lang="en-US" sz="3200" dirty="0"/>
              <a:t>They enable innovation and business agility.</a:t>
            </a:r>
          </a:p>
          <a:p>
            <a:pPr algn="just"/>
            <a:r>
              <a:rPr lang="en-US" sz="3200" dirty="0"/>
              <a:t>They help </a:t>
            </a:r>
            <a:r>
              <a:rPr lang="en-US" sz="3200" dirty="0" err="1"/>
              <a:t>organisations</a:t>
            </a:r>
            <a:r>
              <a:rPr lang="en-US" sz="3200" dirty="0"/>
              <a:t> adapt to changing environments.</a:t>
            </a:r>
          </a:p>
        </p:txBody>
      </p:sp>
      <p:pic>
        <p:nvPicPr>
          <p:cNvPr id="6" name="Picture 5">
            <a:extLst>
              <a:ext uri="{FF2B5EF4-FFF2-40B4-BE49-F238E27FC236}">
                <a16:creationId xmlns:a16="http://schemas.microsoft.com/office/drawing/2014/main" id="{3EBB5CD2-89BF-4E09-9482-ECA0703F6042}"/>
              </a:ext>
            </a:extLst>
          </p:cNvPr>
          <p:cNvPicPr>
            <a:picLocks noChangeAspect="1"/>
          </p:cNvPicPr>
          <p:nvPr/>
        </p:nvPicPr>
        <p:blipFill>
          <a:blip r:embed="rId3"/>
          <a:stretch>
            <a:fillRect/>
          </a:stretch>
        </p:blipFill>
        <p:spPr>
          <a:xfrm>
            <a:off x="7395576" y="2519363"/>
            <a:ext cx="4181475" cy="3657600"/>
          </a:xfrm>
          <a:prstGeom prst="rect">
            <a:avLst/>
          </a:prstGeom>
        </p:spPr>
      </p:pic>
    </p:spTree>
    <p:extLst>
      <p:ext uri="{BB962C8B-B14F-4D97-AF65-F5344CB8AC3E}">
        <p14:creationId xmlns:p14="http://schemas.microsoft.com/office/powerpoint/2010/main" val="4027817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F0D6C-B89A-460D-BCD4-13105E832B90}"/>
              </a:ext>
            </a:extLst>
          </p:cNvPr>
          <p:cNvSpPr>
            <a:spLocks noGrp="1"/>
          </p:cNvSpPr>
          <p:nvPr>
            <p:ph type="title"/>
          </p:nvPr>
        </p:nvSpPr>
        <p:spPr/>
        <p:txBody>
          <a:bodyPr>
            <a:normAutofit fontScale="90000"/>
          </a:bodyPr>
          <a:lstStyle/>
          <a:p>
            <a:pPr algn="ctr"/>
            <a:r>
              <a:rPr lang="en-US" b="1" dirty="0"/>
              <a:t>Ethical Considerations</a:t>
            </a:r>
            <a:br>
              <a:rPr lang="en-US" dirty="0"/>
            </a:br>
            <a:r>
              <a:rPr lang="en-US" dirty="0"/>
              <a:t>(Data Privacy Issues)</a:t>
            </a:r>
          </a:p>
        </p:txBody>
      </p:sp>
      <p:sp>
        <p:nvSpPr>
          <p:cNvPr id="3" name="Content Placeholder 2">
            <a:extLst>
              <a:ext uri="{FF2B5EF4-FFF2-40B4-BE49-F238E27FC236}">
                <a16:creationId xmlns:a16="http://schemas.microsoft.com/office/drawing/2014/main" id="{48BF4B19-65AC-4CC7-B51D-AFF38AEE7124}"/>
              </a:ext>
            </a:extLst>
          </p:cNvPr>
          <p:cNvSpPr>
            <a:spLocks noGrp="1"/>
          </p:cNvSpPr>
          <p:nvPr>
            <p:ph idx="1"/>
          </p:nvPr>
        </p:nvSpPr>
        <p:spPr>
          <a:xfrm>
            <a:off x="838200" y="2557463"/>
            <a:ext cx="6294120" cy="3619500"/>
          </a:xfrm>
        </p:spPr>
        <p:txBody>
          <a:bodyPr>
            <a:normAutofit lnSpcReduction="10000"/>
          </a:bodyPr>
          <a:lstStyle/>
          <a:p>
            <a:pPr algn="just"/>
            <a:r>
              <a:rPr lang="en-US" sz="3200" dirty="0" err="1"/>
              <a:t>Organisations</a:t>
            </a:r>
            <a:r>
              <a:rPr lang="en-US" sz="3200" dirty="0"/>
              <a:t> must protect customer data and privacy (</a:t>
            </a:r>
            <a:r>
              <a:rPr lang="en-US" sz="3200" dirty="0" err="1"/>
              <a:t>Nissenbaum</a:t>
            </a:r>
            <a:r>
              <a:rPr lang="en-US" sz="3200" dirty="0"/>
              <a:t>, 2020).</a:t>
            </a:r>
          </a:p>
          <a:p>
            <a:pPr algn="just"/>
            <a:r>
              <a:rPr lang="en-US" sz="3200" dirty="0"/>
              <a:t>Data misuse can harm customer trust and reputation.</a:t>
            </a:r>
          </a:p>
          <a:p>
            <a:pPr algn="just"/>
            <a:r>
              <a:rPr lang="en-US" sz="3200" dirty="0"/>
              <a:t>Strong policies are required to ensure data protection.</a:t>
            </a:r>
          </a:p>
        </p:txBody>
      </p:sp>
      <p:pic>
        <p:nvPicPr>
          <p:cNvPr id="6" name="Picture 5">
            <a:extLst>
              <a:ext uri="{FF2B5EF4-FFF2-40B4-BE49-F238E27FC236}">
                <a16:creationId xmlns:a16="http://schemas.microsoft.com/office/drawing/2014/main" id="{49431C09-090B-4FC6-9314-09540CF40E35}"/>
              </a:ext>
            </a:extLst>
          </p:cNvPr>
          <p:cNvPicPr>
            <a:picLocks noChangeAspect="1"/>
          </p:cNvPicPr>
          <p:nvPr/>
        </p:nvPicPr>
        <p:blipFill>
          <a:blip r:embed="rId3"/>
          <a:stretch>
            <a:fillRect/>
          </a:stretch>
        </p:blipFill>
        <p:spPr>
          <a:xfrm>
            <a:off x="7358576" y="2557463"/>
            <a:ext cx="4114800" cy="3619500"/>
          </a:xfrm>
          <a:prstGeom prst="rect">
            <a:avLst/>
          </a:prstGeom>
        </p:spPr>
      </p:pic>
    </p:spTree>
    <p:extLst>
      <p:ext uri="{BB962C8B-B14F-4D97-AF65-F5344CB8AC3E}">
        <p14:creationId xmlns:p14="http://schemas.microsoft.com/office/powerpoint/2010/main" val="3340633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780D8-42F1-4C5E-9B0B-DB01B1733CFC}"/>
              </a:ext>
            </a:extLst>
          </p:cNvPr>
          <p:cNvSpPr>
            <a:spLocks noGrp="1"/>
          </p:cNvSpPr>
          <p:nvPr>
            <p:ph type="title"/>
          </p:nvPr>
        </p:nvSpPr>
        <p:spPr/>
        <p:txBody>
          <a:bodyPr/>
          <a:lstStyle/>
          <a:p>
            <a:pPr algn="ctr"/>
            <a:r>
              <a:rPr lang="en-US" b="1" dirty="0"/>
              <a:t>Cybersecurity Risks</a:t>
            </a:r>
          </a:p>
        </p:txBody>
      </p:sp>
      <p:sp>
        <p:nvSpPr>
          <p:cNvPr id="3" name="Content Placeholder 2">
            <a:extLst>
              <a:ext uri="{FF2B5EF4-FFF2-40B4-BE49-F238E27FC236}">
                <a16:creationId xmlns:a16="http://schemas.microsoft.com/office/drawing/2014/main" id="{3517D3FB-B0E5-4D92-A631-18DBBC655975}"/>
              </a:ext>
            </a:extLst>
          </p:cNvPr>
          <p:cNvSpPr>
            <a:spLocks noGrp="1"/>
          </p:cNvSpPr>
          <p:nvPr>
            <p:ph idx="1"/>
          </p:nvPr>
        </p:nvSpPr>
        <p:spPr>
          <a:xfrm>
            <a:off x="838199" y="2630657"/>
            <a:ext cx="6336323" cy="3546305"/>
          </a:xfrm>
        </p:spPr>
        <p:txBody>
          <a:bodyPr>
            <a:normAutofit/>
          </a:bodyPr>
          <a:lstStyle/>
          <a:p>
            <a:pPr algn="just"/>
            <a:r>
              <a:rPr lang="en-US" sz="2800" dirty="0"/>
              <a:t>Information systems are vulnerable to cyberattacks (</a:t>
            </a:r>
            <a:r>
              <a:rPr lang="en-US" sz="2800" dirty="0" err="1"/>
              <a:t>Odimarha</a:t>
            </a:r>
            <a:r>
              <a:rPr lang="en-US" sz="2800" dirty="0"/>
              <a:t> and others, 2024).</a:t>
            </a:r>
          </a:p>
          <a:p>
            <a:pPr algn="just"/>
            <a:r>
              <a:rPr lang="en-US" sz="2800" dirty="0"/>
              <a:t>Cybersecurity threats can disrupt business operations.</a:t>
            </a:r>
          </a:p>
          <a:p>
            <a:pPr algn="just"/>
            <a:r>
              <a:rPr lang="en-US" sz="2800" dirty="0" err="1"/>
              <a:t>Organisations</a:t>
            </a:r>
            <a:r>
              <a:rPr lang="en-US" sz="2800" dirty="0"/>
              <a:t> must implement strong security measures.</a:t>
            </a:r>
          </a:p>
        </p:txBody>
      </p:sp>
      <p:pic>
        <p:nvPicPr>
          <p:cNvPr id="5" name="Picture 4">
            <a:extLst>
              <a:ext uri="{FF2B5EF4-FFF2-40B4-BE49-F238E27FC236}">
                <a16:creationId xmlns:a16="http://schemas.microsoft.com/office/drawing/2014/main" id="{4B3AA21E-E65E-477F-8FBB-15D5056739BE}"/>
              </a:ext>
            </a:extLst>
          </p:cNvPr>
          <p:cNvPicPr>
            <a:picLocks noChangeAspect="1"/>
          </p:cNvPicPr>
          <p:nvPr/>
        </p:nvPicPr>
        <p:blipFill>
          <a:blip r:embed="rId3"/>
          <a:stretch>
            <a:fillRect/>
          </a:stretch>
        </p:blipFill>
        <p:spPr>
          <a:xfrm>
            <a:off x="7410523" y="2528888"/>
            <a:ext cx="4067175" cy="3648075"/>
          </a:xfrm>
          <a:prstGeom prst="rect">
            <a:avLst/>
          </a:prstGeom>
        </p:spPr>
      </p:pic>
    </p:spTree>
    <p:extLst>
      <p:ext uri="{BB962C8B-B14F-4D97-AF65-F5344CB8AC3E}">
        <p14:creationId xmlns:p14="http://schemas.microsoft.com/office/powerpoint/2010/main" val="4189119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2C78-BCC7-4A54-B5FE-C9411F12A5EF}"/>
              </a:ext>
            </a:extLst>
          </p:cNvPr>
          <p:cNvSpPr>
            <a:spLocks noGrp="1"/>
          </p:cNvSpPr>
          <p:nvPr>
            <p:ph type="title"/>
          </p:nvPr>
        </p:nvSpPr>
        <p:spPr/>
        <p:txBody>
          <a:bodyPr/>
          <a:lstStyle/>
          <a:p>
            <a:pPr algn="ctr"/>
            <a:r>
              <a:rPr lang="en-US" b="1" dirty="0"/>
              <a:t>Ethical Issues in Artificial Intelligence</a:t>
            </a:r>
          </a:p>
        </p:txBody>
      </p:sp>
      <p:sp>
        <p:nvSpPr>
          <p:cNvPr id="3" name="Content Placeholder 2">
            <a:extLst>
              <a:ext uri="{FF2B5EF4-FFF2-40B4-BE49-F238E27FC236}">
                <a16:creationId xmlns:a16="http://schemas.microsoft.com/office/drawing/2014/main" id="{0741F5CD-4C29-450F-ABF6-C3286FD55046}"/>
              </a:ext>
            </a:extLst>
          </p:cNvPr>
          <p:cNvSpPr>
            <a:spLocks noGrp="1"/>
          </p:cNvSpPr>
          <p:nvPr>
            <p:ph idx="1"/>
          </p:nvPr>
        </p:nvSpPr>
        <p:spPr>
          <a:xfrm>
            <a:off x="838200" y="2686929"/>
            <a:ext cx="4999892" cy="3490034"/>
          </a:xfrm>
        </p:spPr>
        <p:txBody>
          <a:bodyPr>
            <a:normAutofit/>
          </a:bodyPr>
          <a:lstStyle/>
          <a:p>
            <a:pPr algn="just"/>
            <a:r>
              <a:rPr lang="en-US" sz="2800" dirty="0"/>
              <a:t>AI systems may create bias in decision-making (Bostrom, 2020).</a:t>
            </a:r>
          </a:p>
          <a:p>
            <a:pPr algn="just"/>
            <a:r>
              <a:rPr lang="en-US" sz="2800" dirty="0"/>
              <a:t>Lack of transparency can affect fairness and accountability.</a:t>
            </a:r>
          </a:p>
          <a:p>
            <a:pPr algn="just"/>
            <a:r>
              <a:rPr lang="en-US" sz="2800" dirty="0" err="1"/>
              <a:t>Organisations</a:t>
            </a:r>
            <a:r>
              <a:rPr lang="en-US" sz="2800" dirty="0"/>
              <a:t> must ensure ethical use of AI systems.</a:t>
            </a:r>
          </a:p>
        </p:txBody>
      </p:sp>
      <p:pic>
        <p:nvPicPr>
          <p:cNvPr id="5" name="Picture 4">
            <a:extLst>
              <a:ext uri="{FF2B5EF4-FFF2-40B4-BE49-F238E27FC236}">
                <a16:creationId xmlns:a16="http://schemas.microsoft.com/office/drawing/2014/main" id="{27C115C2-D3F8-49F1-8D79-70B682A3F264}"/>
              </a:ext>
            </a:extLst>
          </p:cNvPr>
          <p:cNvPicPr>
            <a:picLocks noChangeAspect="1"/>
          </p:cNvPicPr>
          <p:nvPr/>
        </p:nvPicPr>
        <p:blipFill>
          <a:blip r:embed="rId3"/>
          <a:stretch>
            <a:fillRect/>
          </a:stretch>
        </p:blipFill>
        <p:spPr>
          <a:xfrm>
            <a:off x="6096000" y="2598095"/>
            <a:ext cx="5412082" cy="3490034"/>
          </a:xfrm>
          <a:prstGeom prst="rect">
            <a:avLst/>
          </a:prstGeom>
        </p:spPr>
      </p:pic>
    </p:spTree>
    <p:extLst>
      <p:ext uri="{BB962C8B-B14F-4D97-AF65-F5344CB8AC3E}">
        <p14:creationId xmlns:p14="http://schemas.microsoft.com/office/powerpoint/2010/main" val="425453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B7E1D-C7BB-4DCB-B11F-B5F9CE72D10A}"/>
              </a:ext>
            </a:extLst>
          </p:cNvPr>
          <p:cNvSpPr>
            <a:spLocks noGrp="1"/>
          </p:cNvSpPr>
          <p:nvPr>
            <p:ph type="title"/>
          </p:nvPr>
        </p:nvSpPr>
        <p:spPr/>
        <p:txBody>
          <a:bodyPr/>
          <a:lstStyle/>
          <a:p>
            <a:pPr algn="ctr"/>
            <a:r>
              <a:rPr lang="en-US" b="1" dirty="0"/>
              <a:t>Employee Monitoring and Ethics</a:t>
            </a:r>
          </a:p>
        </p:txBody>
      </p:sp>
      <p:sp>
        <p:nvSpPr>
          <p:cNvPr id="3" name="Content Placeholder 2">
            <a:extLst>
              <a:ext uri="{FF2B5EF4-FFF2-40B4-BE49-F238E27FC236}">
                <a16:creationId xmlns:a16="http://schemas.microsoft.com/office/drawing/2014/main" id="{AABE8CC2-9DB8-4FE0-B248-710B6B709895}"/>
              </a:ext>
            </a:extLst>
          </p:cNvPr>
          <p:cNvSpPr>
            <a:spLocks noGrp="1"/>
          </p:cNvSpPr>
          <p:nvPr>
            <p:ph idx="1"/>
          </p:nvPr>
        </p:nvSpPr>
        <p:spPr>
          <a:xfrm>
            <a:off x="838200" y="2566987"/>
            <a:ext cx="6491068" cy="3609975"/>
          </a:xfrm>
        </p:spPr>
        <p:txBody>
          <a:bodyPr>
            <a:normAutofit lnSpcReduction="10000"/>
          </a:bodyPr>
          <a:lstStyle/>
          <a:p>
            <a:pPr algn="just"/>
            <a:r>
              <a:rPr lang="en-US" sz="3200" dirty="0"/>
              <a:t>Information systems can be used to monitor employee performance.</a:t>
            </a:r>
          </a:p>
          <a:p>
            <a:pPr algn="just"/>
            <a:r>
              <a:rPr lang="en-US" sz="3200" dirty="0"/>
              <a:t>Excessive monitoring may reduce employee trust and morale (Grego and others, 2025).</a:t>
            </a:r>
          </a:p>
          <a:p>
            <a:pPr algn="just"/>
            <a:r>
              <a:rPr lang="en-US" sz="3200" dirty="0"/>
              <a:t>Ethical guidelines are needed to balance monitoring and privacy.</a:t>
            </a:r>
          </a:p>
        </p:txBody>
      </p:sp>
      <p:pic>
        <p:nvPicPr>
          <p:cNvPr id="6" name="Picture 5">
            <a:extLst>
              <a:ext uri="{FF2B5EF4-FFF2-40B4-BE49-F238E27FC236}">
                <a16:creationId xmlns:a16="http://schemas.microsoft.com/office/drawing/2014/main" id="{EED90540-202B-4C20-98B8-F06F3BD219E4}"/>
              </a:ext>
            </a:extLst>
          </p:cNvPr>
          <p:cNvPicPr>
            <a:picLocks noChangeAspect="1"/>
          </p:cNvPicPr>
          <p:nvPr/>
        </p:nvPicPr>
        <p:blipFill>
          <a:blip r:embed="rId3"/>
          <a:stretch>
            <a:fillRect/>
          </a:stretch>
        </p:blipFill>
        <p:spPr>
          <a:xfrm>
            <a:off x="7438218" y="2566988"/>
            <a:ext cx="4124325" cy="3609975"/>
          </a:xfrm>
          <a:prstGeom prst="rect">
            <a:avLst/>
          </a:prstGeom>
        </p:spPr>
      </p:pic>
    </p:spTree>
    <p:extLst>
      <p:ext uri="{BB962C8B-B14F-4D97-AF65-F5344CB8AC3E}">
        <p14:creationId xmlns:p14="http://schemas.microsoft.com/office/powerpoint/2010/main" val="528110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940C5-EDC0-4AF7-ADED-D9794E70E11F}"/>
              </a:ext>
            </a:extLst>
          </p:cNvPr>
          <p:cNvSpPr>
            <a:spLocks noGrp="1"/>
          </p:cNvSpPr>
          <p:nvPr>
            <p:ph type="title"/>
          </p:nvPr>
        </p:nvSpPr>
        <p:spPr/>
        <p:txBody>
          <a:bodyPr/>
          <a:lstStyle/>
          <a:p>
            <a:pPr algn="ctr"/>
            <a:r>
              <a:rPr lang="en-US" b="1" dirty="0"/>
              <a:t>Mitigation Strategies for Ethical Issues</a:t>
            </a:r>
          </a:p>
        </p:txBody>
      </p:sp>
      <p:sp>
        <p:nvSpPr>
          <p:cNvPr id="3" name="Content Placeholder 2">
            <a:extLst>
              <a:ext uri="{FF2B5EF4-FFF2-40B4-BE49-F238E27FC236}">
                <a16:creationId xmlns:a16="http://schemas.microsoft.com/office/drawing/2014/main" id="{DAFE54FD-0E6A-4587-9AC4-6494394BEDEB}"/>
              </a:ext>
            </a:extLst>
          </p:cNvPr>
          <p:cNvSpPr>
            <a:spLocks noGrp="1"/>
          </p:cNvSpPr>
          <p:nvPr>
            <p:ph idx="1"/>
          </p:nvPr>
        </p:nvSpPr>
        <p:spPr>
          <a:xfrm>
            <a:off x="838199" y="2630657"/>
            <a:ext cx="6448865" cy="3546305"/>
          </a:xfrm>
        </p:spPr>
        <p:txBody>
          <a:bodyPr>
            <a:normAutofit lnSpcReduction="10000"/>
          </a:bodyPr>
          <a:lstStyle/>
          <a:p>
            <a:pPr algn="just"/>
            <a:r>
              <a:rPr lang="en-US" sz="3200" dirty="0" err="1"/>
              <a:t>Organisations</a:t>
            </a:r>
            <a:r>
              <a:rPr lang="en-US" sz="3200" dirty="0"/>
              <a:t> must implement strong data protection policies.</a:t>
            </a:r>
          </a:p>
          <a:p>
            <a:pPr algn="just"/>
            <a:r>
              <a:rPr lang="en-US" sz="3200" dirty="0"/>
              <a:t>Regular audits and monitoring can reduce risks.</a:t>
            </a:r>
          </a:p>
          <a:p>
            <a:pPr algn="just"/>
            <a:r>
              <a:rPr lang="en-US" sz="3200" dirty="0"/>
              <a:t>Training employees improves ethical awareness and compliance (Grego and others, 2025).</a:t>
            </a:r>
          </a:p>
        </p:txBody>
      </p:sp>
      <p:pic>
        <p:nvPicPr>
          <p:cNvPr id="6" name="Picture 5">
            <a:extLst>
              <a:ext uri="{FF2B5EF4-FFF2-40B4-BE49-F238E27FC236}">
                <a16:creationId xmlns:a16="http://schemas.microsoft.com/office/drawing/2014/main" id="{A78617DC-7E72-4145-82AE-39C1F1BFA14F}"/>
              </a:ext>
            </a:extLst>
          </p:cNvPr>
          <p:cNvPicPr>
            <a:picLocks noChangeAspect="1"/>
          </p:cNvPicPr>
          <p:nvPr/>
        </p:nvPicPr>
        <p:blipFill>
          <a:blip r:embed="rId3"/>
          <a:stretch>
            <a:fillRect/>
          </a:stretch>
        </p:blipFill>
        <p:spPr>
          <a:xfrm>
            <a:off x="7460566" y="2500313"/>
            <a:ext cx="4038600" cy="3676650"/>
          </a:xfrm>
          <a:prstGeom prst="rect">
            <a:avLst/>
          </a:prstGeom>
        </p:spPr>
      </p:pic>
    </p:spTree>
    <p:extLst>
      <p:ext uri="{BB962C8B-B14F-4D97-AF65-F5344CB8AC3E}">
        <p14:creationId xmlns:p14="http://schemas.microsoft.com/office/powerpoint/2010/main" val="3762574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EAED0-100B-4B28-B003-23AE9DF060C0}"/>
              </a:ext>
            </a:extLst>
          </p:cNvPr>
          <p:cNvSpPr>
            <a:spLocks noGrp="1"/>
          </p:cNvSpPr>
          <p:nvPr>
            <p:ph type="title"/>
          </p:nvPr>
        </p:nvSpPr>
        <p:spPr/>
        <p:txBody>
          <a:bodyPr>
            <a:normAutofit fontScale="90000"/>
          </a:bodyPr>
          <a:lstStyle/>
          <a:p>
            <a:pPr algn="ctr"/>
            <a:r>
              <a:rPr lang="en-US" b="1" dirty="0"/>
              <a:t>Real-World Case Studies</a:t>
            </a:r>
            <a:br>
              <a:rPr lang="en-US" dirty="0"/>
            </a:br>
            <a:r>
              <a:rPr lang="en-US" dirty="0"/>
              <a:t>(Case Study – HSBC UK Digital Banking)</a:t>
            </a:r>
          </a:p>
        </p:txBody>
      </p:sp>
      <p:sp>
        <p:nvSpPr>
          <p:cNvPr id="3" name="Content Placeholder 2">
            <a:extLst>
              <a:ext uri="{FF2B5EF4-FFF2-40B4-BE49-F238E27FC236}">
                <a16:creationId xmlns:a16="http://schemas.microsoft.com/office/drawing/2014/main" id="{D569060B-E0C4-4831-9E91-E637CA8CF120}"/>
              </a:ext>
            </a:extLst>
          </p:cNvPr>
          <p:cNvSpPr>
            <a:spLocks noGrp="1"/>
          </p:cNvSpPr>
          <p:nvPr>
            <p:ph idx="1"/>
          </p:nvPr>
        </p:nvSpPr>
        <p:spPr>
          <a:xfrm>
            <a:off x="838200" y="2715065"/>
            <a:ext cx="6322255" cy="3461898"/>
          </a:xfrm>
        </p:spPr>
        <p:txBody>
          <a:bodyPr>
            <a:normAutofit/>
          </a:bodyPr>
          <a:lstStyle/>
          <a:p>
            <a:pPr algn="just"/>
            <a:r>
              <a:rPr lang="en-US" sz="3200" dirty="0"/>
              <a:t>HSBC UK uses digital systems to improve customer experience.</a:t>
            </a:r>
          </a:p>
          <a:p>
            <a:pPr algn="just"/>
            <a:r>
              <a:rPr lang="en-US" sz="3200" dirty="0"/>
              <a:t>Mobile banking and online services increase efficiency.</a:t>
            </a:r>
          </a:p>
          <a:p>
            <a:pPr algn="just"/>
            <a:r>
              <a:rPr lang="en-US" sz="3200" dirty="0"/>
              <a:t>Challenges include cybersecurity and data privacy risks.</a:t>
            </a:r>
          </a:p>
        </p:txBody>
      </p:sp>
      <p:pic>
        <p:nvPicPr>
          <p:cNvPr id="6" name="Picture 5">
            <a:extLst>
              <a:ext uri="{FF2B5EF4-FFF2-40B4-BE49-F238E27FC236}">
                <a16:creationId xmlns:a16="http://schemas.microsoft.com/office/drawing/2014/main" id="{05E2A5DD-0288-4FD1-81DA-B1B2E93BFC47}"/>
              </a:ext>
            </a:extLst>
          </p:cNvPr>
          <p:cNvPicPr>
            <a:picLocks noChangeAspect="1"/>
          </p:cNvPicPr>
          <p:nvPr/>
        </p:nvPicPr>
        <p:blipFill>
          <a:blip r:embed="rId3"/>
          <a:stretch>
            <a:fillRect/>
          </a:stretch>
        </p:blipFill>
        <p:spPr>
          <a:xfrm>
            <a:off x="7557455" y="2588455"/>
            <a:ext cx="3922953" cy="3588508"/>
          </a:xfrm>
          <a:prstGeom prst="rect">
            <a:avLst/>
          </a:prstGeom>
        </p:spPr>
      </p:pic>
    </p:spTree>
    <p:extLst>
      <p:ext uri="{BB962C8B-B14F-4D97-AF65-F5344CB8AC3E}">
        <p14:creationId xmlns:p14="http://schemas.microsoft.com/office/powerpoint/2010/main" val="1670047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0D4D-6EF9-41DB-A573-56F54D672B7B}"/>
              </a:ext>
            </a:extLst>
          </p:cNvPr>
          <p:cNvSpPr>
            <a:spLocks noGrp="1"/>
          </p:cNvSpPr>
          <p:nvPr>
            <p:ph type="title"/>
          </p:nvPr>
        </p:nvSpPr>
        <p:spPr/>
        <p:txBody>
          <a:bodyPr>
            <a:normAutofit fontScale="90000"/>
          </a:bodyPr>
          <a:lstStyle/>
          <a:p>
            <a:pPr algn="ctr"/>
            <a:r>
              <a:rPr lang="en-US" b="1" dirty="0"/>
              <a:t>Case Study – Logistics Information Systems</a:t>
            </a:r>
          </a:p>
        </p:txBody>
      </p:sp>
      <p:sp>
        <p:nvSpPr>
          <p:cNvPr id="3" name="Content Placeholder 2">
            <a:extLst>
              <a:ext uri="{FF2B5EF4-FFF2-40B4-BE49-F238E27FC236}">
                <a16:creationId xmlns:a16="http://schemas.microsoft.com/office/drawing/2014/main" id="{044674F3-431E-487D-A1F2-3DC34FB3F3D4}"/>
              </a:ext>
            </a:extLst>
          </p:cNvPr>
          <p:cNvSpPr>
            <a:spLocks noGrp="1"/>
          </p:cNvSpPr>
          <p:nvPr>
            <p:ph idx="1"/>
          </p:nvPr>
        </p:nvSpPr>
        <p:spPr>
          <a:xfrm>
            <a:off x="838199" y="2658793"/>
            <a:ext cx="6434797" cy="3518169"/>
          </a:xfrm>
        </p:spPr>
        <p:txBody>
          <a:bodyPr>
            <a:normAutofit lnSpcReduction="10000"/>
          </a:bodyPr>
          <a:lstStyle/>
          <a:p>
            <a:pPr algn="just"/>
            <a:r>
              <a:rPr lang="en-US" sz="3200" dirty="0"/>
              <a:t>Logistics systems improve supply chain efficiency (</a:t>
            </a:r>
            <a:r>
              <a:rPr lang="en-US" sz="3200" dirty="0" err="1"/>
              <a:t>Verbivska</a:t>
            </a:r>
            <a:r>
              <a:rPr lang="en-US" sz="3200" dirty="0"/>
              <a:t> and others, 2023).</a:t>
            </a:r>
          </a:p>
          <a:p>
            <a:pPr algn="just"/>
            <a:r>
              <a:rPr lang="en-US" sz="3200" dirty="0"/>
              <a:t>Technologies such as barcode and GPS improve tracking.</a:t>
            </a:r>
          </a:p>
          <a:p>
            <a:pPr algn="just"/>
            <a:r>
              <a:rPr lang="en-US" sz="3200" dirty="0"/>
              <a:t>Challenges include system integration and cybersecurity risks.</a:t>
            </a:r>
          </a:p>
        </p:txBody>
      </p:sp>
      <p:pic>
        <p:nvPicPr>
          <p:cNvPr id="6" name="Picture 5">
            <a:extLst>
              <a:ext uri="{FF2B5EF4-FFF2-40B4-BE49-F238E27FC236}">
                <a16:creationId xmlns:a16="http://schemas.microsoft.com/office/drawing/2014/main" id="{5859BEF1-A672-40A8-841A-189E393B7C1D}"/>
              </a:ext>
            </a:extLst>
          </p:cNvPr>
          <p:cNvPicPr>
            <a:picLocks noChangeAspect="1"/>
          </p:cNvPicPr>
          <p:nvPr/>
        </p:nvPicPr>
        <p:blipFill>
          <a:blip r:embed="rId3"/>
          <a:stretch>
            <a:fillRect/>
          </a:stretch>
        </p:blipFill>
        <p:spPr>
          <a:xfrm>
            <a:off x="7396015" y="2452688"/>
            <a:ext cx="4124325" cy="3724275"/>
          </a:xfrm>
          <a:prstGeom prst="rect">
            <a:avLst/>
          </a:prstGeom>
        </p:spPr>
      </p:pic>
    </p:spTree>
    <p:extLst>
      <p:ext uri="{BB962C8B-B14F-4D97-AF65-F5344CB8AC3E}">
        <p14:creationId xmlns:p14="http://schemas.microsoft.com/office/powerpoint/2010/main" val="3014040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4D1DF-56F0-4B39-868C-A7355EA66D0A}"/>
              </a:ext>
            </a:extLst>
          </p:cNvPr>
          <p:cNvSpPr>
            <a:spLocks noGrp="1"/>
          </p:cNvSpPr>
          <p:nvPr>
            <p:ph type="title"/>
          </p:nvPr>
        </p:nvSpPr>
        <p:spPr/>
        <p:txBody>
          <a:bodyPr/>
          <a:lstStyle/>
          <a:p>
            <a:pPr algn="ctr"/>
            <a:r>
              <a:rPr lang="en-US" b="1" dirty="0"/>
              <a:t>Key Takeaways from Case Studies</a:t>
            </a:r>
          </a:p>
        </p:txBody>
      </p:sp>
      <p:sp>
        <p:nvSpPr>
          <p:cNvPr id="3" name="Content Placeholder 2">
            <a:extLst>
              <a:ext uri="{FF2B5EF4-FFF2-40B4-BE49-F238E27FC236}">
                <a16:creationId xmlns:a16="http://schemas.microsoft.com/office/drawing/2014/main" id="{3510D0B3-EC5E-461D-B7D9-D5A34C8108B2}"/>
              </a:ext>
            </a:extLst>
          </p:cNvPr>
          <p:cNvSpPr>
            <a:spLocks noGrp="1"/>
          </p:cNvSpPr>
          <p:nvPr>
            <p:ph idx="1"/>
          </p:nvPr>
        </p:nvSpPr>
        <p:spPr>
          <a:xfrm>
            <a:off x="838200" y="2566987"/>
            <a:ext cx="6547338" cy="3609976"/>
          </a:xfrm>
        </p:spPr>
        <p:txBody>
          <a:bodyPr>
            <a:normAutofit lnSpcReduction="10000"/>
          </a:bodyPr>
          <a:lstStyle/>
          <a:p>
            <a:pPr algn="just"/>
            <a:r>
              <a:rPr lang="en-US" sz="3200" dirty="0"/>
              <a:t>Information systems improve efficiency and decision-making (Grego and others, 2025).</a:t>
            </a:r>
          </a:p>
          <a:p>
            <a:pPr algn="just"/>
            <a:r>
              <a:rPr lang="en-US" sz="3200" dirty="0"/>
              <a:t>Ethical and security challenges must be managed carefully.</a:t>
            </a:r>
          </a:p>
          <a:p>
            <a:pPr algn="just"/>
            <a:r>
              <a:rPr lang="en-US" sz="3200" dirty="0"/>
              <a:t>Integration and innovation are key for success.</a:t>
            </a:r>
          </a:p>
        </p:txBody>
      </p:sp>
      <p:pic>
        <p:nvPicPr>
          <p:cNvPr id="5" name="Picture 4">
            <a:extLst>
              <a:ext uri="{FF2B5EF4-FFF2-40B4-BE49-F238E27FC236}">
                <a16:creationId xmlns:a16="http://schemas.microsoft.com/office/drawing/2014/main" id="{2F189396-F22E-4F73-AFB6-0CA15E9ACCE0}"/>
              </a:ext>
            </a:extLst>
          </p:cNvPr>
          <p:cNvPicPr>
            <a:picLocks noChangeAspect="1"/>
          </p:cNvPicPr>
          <p:nvPr/>
        </p:nvPicPr>
        <p:blipFill>
          <a:blip r:embed="rId3"/>
          <a:stretch>
            <a:fillRect/>
          </a:stretch>
        </p:blipFill>
        <p:spPr>
          <a:xfrm>
            <a:off x="7494929" y="2566988"/>
            <a:ext cx="4067175" cy="3609975"/>
          </a:xfrm>
          <a:prstGeom prst="rect">
            <a:avLst/>
          </a:prstGeom>
        </p:spPr>
      </p:pic>
    </p:spTree>
    <p:extLst>
      <p:ext uri="{BB962C8B-B14F-4D97-AF65-F5344CB8AC3E}">
        <p14:creationId xmlns:p14="http://schemas.microsoft.com/office/powerpoint/2010/main" val="2233932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5EEBB-43DF-4D50-A6B5-8484CE26859C}"/>
              </a:ext>
            </a:extLst>
          </p:cNvPr>
          <p:cNvSpPr>
            <a:spLocks noGrp="1"/>
          </p:cNvSpPr>
          <p:nvPr>
            <p:ph type="title"/>
          </p:nvPr>
        </p:nvSpPr>
        <p:spPr/>
        <p:txBody>
          <a:bodyPr/>
          <a:lstStyle/>
          <a:p>
            <a:pPr algn="ctr"/>
            <a:r>
              <a:rPr lang="en-US" b="1" dirty="0"/>
              <a:t>Conclusion and Recommendations</a:t>
            </a:r>
          </a:p>
        </p:txBody>
      </p:sp>
      <p:sp>
        <p:nvSpPr>
          <p:cNvPr id="3" name="Content Placeholder 2">
            <a:extLst>
              <a:ext uri="{FF2B5EF4-FFF2-40B4-BE49-F238E27FC236}">
                <a16:creationId xmlns:a16="http://schemas.microsoft.com/office/drawing/2014/main" id="{7A33B78C-C24C-4990-A681-599F994CE064}"/>
              </a:ext>
            </a:extLst>
          </p:cNvPr>
          <p:cNvSpPr>
            <a:spLocks noGrp="1"/>
          </p:cNvSpPr>
          <p:nvPr>
            <p:ph idx="1"/>
          </p:nvPr>
        </p:nvSpPr>
        <p:spPr>
          <a:xfrm>
            <a:off x="838199" y="2452687"/>
            <a:ext cx="6420729" cy="3724275"/>
          </a:xfrm>
        </p:spPr>
        <p:txBody>
          <a:bodyPr>
            <a:normAutofit/>
          </a:bodyPr>
          <a:lstStyle/>
          <a:p>
            <a:r>
              <a:rPr lang="en-US" sz="3200" dirty="0"/>
              <a:t>HSBC UK should integrate TPS, MIS, DSS, ERP, and CRM systems.</a:t>
            </a:r>
          </a:p>
          <a:p>
            <a:r>
              <a:rPr lang="en-US" sz="3200" dirty="0"/>
              <a:t>The </a:t>
            </a:r>
            <a:r>
              <a:rPr lang="en-US" sz="3200" dirty="0" err="1"/>
              <a:t>organisation</a:t>
            </a:r>
            <a:r>
              <a:rPr lang="en-US" sz="3200" dirty="0"/>
              <a:t> must invest in cybersecurity and ethical practices.</a:t>
            </a:r>
          </a:p>
          <a:p>
            <a:r>
              <a:rPr lang="en-US" sz="3200" dirty="0"/>
              <a:t>Continuous innovation and training are essential for long-term success.</a:t>
            </a:r>
          </a:p>
        </p:txBody>
      </p:sp>
      <p:pic>
        <p:nvPicPr>
          <p:cNvPr id="5" name="Picture 4">
            <a:extLst>
              <a:ext uri="{FF2B5EF4-FFF2-40B4-BE49-F238E27FC236}">
                <a16:creationId xmlns:a16="http://schemas.microsoft.com/office/drawing/2014/main" id="{8D9C2ED1-E6FB-4C02-BFA9-E264FEEAAF48}"/>
              </a:ext>
            </a:extLst>
          </p:cNvPr>
          <p:cNvPicPr>
            <a:picLocks noChangeAspect="1"/>
          </p:cNvPicPr>
          <p:nvPr/>
        </p:nvPicPr>
        <p:blipFill>
          <a:blip r:embed="rId3"/>
          <a:stretch>
            <a:fillRect/>
          </a:stretch>
        </p:blipFill>
        <p:spPr>
          <a:xfrm>
            <a:off x="7462251" y="2452688"/>
            <a:ext cx="4048125" cy="3724275"/>
          </a:xfrm>
          <a:prstGeom prst="rect">
            <a:avLst/>
          </a:prstGeom>
        </p:spPr>
      </p:pic>
    </p:spTree>
    <p:extLst>
      <p:ext uri="{BB962C8B-B14F-4D97-AF65-F5344CB8AC3E}">
        <p14:creationId xmlns:p14="http://schemas.microsoft.com/office/powerpoint/2010/main" val="2820359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D88EB-65B2-4DD2-8C8D-BA38F7E86972}"/>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FC5A279C-1566-4BCA-94E8-28BE59D92992}"/>
              </a:ext>
            </a:extLst>
          </p:cNvPr>
          <p:cNvSpPr>
            <a:spLocks noGrp="1"/>
          </p:cNvSpPr>
          <p:nvPr>
            <p:ph idx="1"/>
          </p:nvPr>
        </p:nvSpPr>
        <p:spPr>
          <a:xfrm>
            <a:off x="745588" y="2556931"/>
            <a:ext cx="10719581" cy="3632853"/>
          </a:xfrm>
        </p:spPr>
        <p:txBody>
          <a:bodyPr>
            <a:normAutofit fontScale="92500"/>
          </a:bodyPr>
          <a:lstStyle/>
          <a:p>
            <a:r>
              <a:rPr lang="en-US" sz="900" dirty="0" err="1"/>
              <a:t>Lv</a:t>
            </a:r>
            <a:r>
              <a:rPr lang="en-US" sz="900" dirty="0"/>
              <a:t>, D.D. and </a:t>
            </a:r>
            <a:r>
              <a:rPr lang="en-US" sz="900" dirty="0" err="1"/>
              <a:t>Schotter</a:t>
            </a:r>
            <a:r>
              <a:rPr lang="en-US" sz="900" dirty="0"/>
              <a:t>, A.P., 2025. The dark side of powerful platform owners: Aspiration adaptations of digital firms. Academy of Management Perspectives, 39(3), pp.501-520.</a:t>
            </a:r>
          </a:p>
          <a:p>
            <a:r>
              <a:rPr lang="en-US" sz="900" dirty="0"/>
              <a:t>Fila, A.Z., </a:t>
            </a:r>
            <a:r>
              <a:rPr lang="en-US" sz="900" dirty="0" err="1"/>
              <a:t>Mursid</a:t>
            </a:r>
            <a:r>
              <a:rPr lang="en-US" sz="900" dirty="0"/>
              <a:t>, M.C. and </a:t>
            </a:r>
            <a:r>
              <a:rPr lang="en-US" sz="900" dirty="0" err="1"/>
              <a:t>Caniago</a:t>
            </a:r>
            <a:r>
              <a:rPr lang="en-US" sz="900" dirty="0"/>
              <a:t>, S.A., 2025. Management information systems: Characteristics and role in modern organizational transformation. Journal of Information System, Applied, Management, Accounting and Research, 9(2), pp.692-701.</a:t>
            </a:r>
          </a:p>
          <a:p>
            <a:r>
              <a:rPr lang="en-US" sz="900" dirty="0"/>
              <a:t>Grego, M., </a:t>
            </a:r>
            <a:r>
              <a:rPr lang="en-US" sz="900" dirty="0" err="1"/>
              <a:t>Bartosiak</a:t>
            </a:r>
            <a:r>
              <a:rPr lang="en-US" sz="900" dirty="0"/>
              <a:t>, M., </a:t>
            </a:r>
            <a:r>
              <a:rPr lang="en-US" sz="900" dirty="0" err="1"/>
              <a:t>Palese</a:t>
            </a:r>
            <a:r>
              <a:rPr lang="en-US" sz="900" dirty="0"/>
              <a:t>, B., </a:t>
            </a:r>
            <a:r>
              <a:rPr lang="en-US" sz="900" dirty="0" err="1"/>
              <a:t>Piccoli</a:t>
            </a:r>
            <a:r>
              <a:rPr lang="en-US" sz="900" dirty="0"/>
              <a:t>, G. and </a:t>
            </a:r>
            <a:r>
              <a:rPr lang="en-US" sz="900" dirty="0" err="1"/>
              <a:t>Denicolai</a:t>
            </a:r>
            <a:r>
              <a:rPr lang="en-US" sz="900" dirty="0"/>
              <a:t>, S., 2025. Disentangling the ‘digital’: A critical review of information technology capabilities, information technology–enabled capabilities and digital capabilities in business research. International Journal of Management Reviews, 27(2), pp.238-260.</a:t>
            </a:r>
          </a:p>
          <a:p>
            <a:r>
              <a:rPr lang="en-US" sz="900" dirty="0"/>
              <a:t>Forman, C. and </a:t>
            </a:r>
            <a:r>
              <a:rPr lang="en-US" sz="900" dirty="0" err="1"/>
              <a:t>McElheran</a:t>
            </a:r>
            <a:r>
              <a:rPr lang="en-US" sz="900" dirty="0"/>
              <a:t>, K., 2025. Production chain organization in the digital age: information technology use and vertical integration in US manufacturing. Management Science, 71(2), pp.1027-1049.</a:t>
            </a:r>
          </a:p>
          <a:p>
            <a:r>
              <a:rPr lang="en-US" sz="900" dirty="0" err="1"/>
              <a:t>Mukhsin</a:t>
            </a:r>
            <a:r>
              <a:rPr lang="en-US" sz="900" dirty="0"/>
              <a:t>, M., </a:t>
            </a:r>
            <a:r>
              <a:rPr lang="en-US" sz="900" dirty="0" err="1"/>
              <a:t>Tendra</a:t>
            </a:r>
            <a:r>
              <a:rPr lang="en-US" sz="900" dirty="0"/>
              <a:t>, G., </a:t>
            </a:r>
            <a:r>
              <a:rPr lang="en-US" sz="900" dirty="0" err="1"/>
              <a:t>Suhardjo</a:t>
            </a:r>
            <a:r>
              <a:rPr lang="en-US" sz="900" dirty="0"/>
              <a:t>, S., </a:t>
            </a:r>
            <a:r>
              <a:rPr lang="en-US" sz="900" dirty="0" err="1"/>
              <a:t>Suharti</a:t>
            </a:r>
            <a:r>
              <a:rPr lang="en-US" sz="900" dirty="0"/>
              <a:t>, S., </a:t>
            </a:r>
            <a:r>
              <a:rPr lang="en-US" sz="900" dirty="0" err="1"/>
              <a:t>Suyono</a:t>
            </a:r>
            <a:r>
              <a:rPr lang="en-US" sz="900" dirty="0"/>
              <a:t>, S., </a:t>
            </a:r>
            <a:r>
              <a:rPr lang="en-US" sz="900" dirty="0" err="1"/>
              <a:t>Junaedi</a:t>
            </a:r>
            <a:r>
              <a:rPr lang="en-US" sz="900" dirty="0"/>
              <a:t>, A.T., Andi, A., Putri, N.Y., Augustine, Y., Renaldo, N. and Musa, S., 2025. Digital information systems on business agility and innovation in the era of Industry 6.0. Journal of Applied Business and Technology, 6(1), pp.52-67.</a:t>
            </a:r>
          </a:p>
          <a:p>
            <a:r>
              <a:rPr lang="en-US" sz="900" dirty="0"/>
              <a:t>Bekele, A. and </a:t>
            </a:r>
            <a:r>
              <a:rPr lang="en-US" sz="900" dirty="0" err="1"/>
              <a:t>Anbessa</a:t>
            </a:r>
            <a:r>
              <a:rPr lang="en-US" sz="900" dirty="0"/>
              <a:t>, G.T. (2021). Logistics management information system performance of program medicines in public health facilities of East </a:t>
            </a:r>
            <a:r>
              <a:rPr lang="en-US" sz="900" dirty="0" err="1"/>
              <a:t>Gojjam</a:t>
            </a:r>
            <a:r>
              <a:rPr lang="en-US" sz="900" dirty="0"/>
              <a:t> Zone, Northwest Ethiopia: a cross-sectional study. Journal of Multidisciplinary Healthcare, pp.81–89.</a:t>
            </a:r>
          </a:p>
          <a:p>
            <a:r>
              <a:rPr lang="en-US" sz="900" dirty="0" err="1"/>
              <a:t>Kubáňová</a:t>
            </a:r>
            <a:r>
              <a:rPr lang="en-US" sz="900" dirty="0"/>
              <a:t>, J., </a:t>
            </a:r>
            <a:r>
              <a:rPr lang="en-US" sz="900" dirty="0" err="1"/>
              <a:t>Kubasáková</a:t>
            </a:r>
            <a:r>
              <a:rPr lang="en-US" sz="900" dirty="0"/>
              <a:t>, I., </a:t>
            </a:r>
            <a:r>
              <a:rPr lang="en-US" sz="900" dirty="0" err="1"/>
              <a:t>Čulík</a:t>
            </a:r>
            <a:r>
              <a:rPr lang="en-US" sz="900" dirty="0"/>
              <a:t>, K. and </a:t>
            </a:r>
            <a:r>
              <a:rPr lang="en-US" sz="900" dirty="0" err="1"/>
              <a:t>Štítik</a:t>
            </a:r>
            <a:r>
              <a:rPr lang="en-US" sz="900" dirty="0"/>
              <a:t>, L. (2022). Implementation of barcode technology to logistics processes of a company. Sustainability, 14(2), p.790.</a:t>
            </a:r>
          </a:p>
          <a:p>
            <a:r>
              <a:rPr lang="en-US" sz="900" dirty="0"/>
              <a:t>Verma, R., Singh, B.K. and </a:t>
            </a:r>
            <a:r>
              <a:rPr lang="en-US" sz="900" dirty="0" err="1"/>
              <a:t>Zahidi</a:t>
            </a:r>
            <a:r>
              <a:rPr lang="en-US" sz="900" dirty="0"/>
              <a:t>, F. (2024). Management of GPS tracking systems in transportation. In: Intelligent Transportation System and Advanced Technology. Singapore: Springer Nature Singapore, pp.251–263.</a:t>
            </a:r>
          </a:p>
          <a:p>
            <a:r>
              <a:rPr lang="en-US" sz="900" dirty="0" err="1"/>
              <a:t>Kocaoglu</a:t>
            </a:r>
            <a:r>
              <a:rPr lang="en-US" sz="900" dirty="0"/>
              <a:t>, B. (2024). Enterprise applications in logistics (data processing). In: Logistics Information Systems: Digital Transformation and Supply Chain Applications in the 4.0 Era. Cham: Springer Nature Switzerland, pp.121–180.</a:t>
            </a:r>
          </a:p>
          <a:p>
            <a:r>
              <a:rPr lang="en-US" sz="900" dirty="0" err="1"/>
              <a:t>Verbivska</a:t>
            </a:r>
            <a:r>
              <a:rPr lang="en-US" sz="900" dirty="0"/>
              <a:t>, L., </a:t>
            </a:r>
            <a:r>
              <a:rPr lang="en-US" sz="900" dirty="0" err="1"/>
              <a:t>Zhygalkevych</a:t>
            </a:r>
            <a:r>
              <a:rPr lang="en-US" sz="900" dirty="0"/>
              <a:t>, Z., </a:t>
            </a:r>
            <a:r>
              <a:rPr lang="en-US" sz="900" dirty="0" err="1"/>
              <a:t>Fisun</a:t>
            </a:r>
            <a:r>
              <a:rPr lang="en-US" sz="900" dirty="0"/>
              <a:t>, Y., </a:t>
            </a:r>
            <a:r>
              <a:rPr lang="en-US" sz="900" dirty="0" err="1"/>
              <a:t>Chobitok</a:t>
            </a:r>
            <a:r>
              <a:rPr lang="en-US" sz="900" dirty="0"/>
              <a:t>, I. and </a:t>
            </a:r>
            <a:r>
              <a:rPr lang="en-US" sz="900" dirty="0" err="1"/>
              <a:t>Shvedkyi</a:t>
            </a:r>
            <a:r>
              <a:rPr lang="en-US" sz="900" dirty="0"/>
              <a:t>, V. (2023). Digital technologies as a tool of efficient logistics. </a:t>
            </a:r>
            <a:r>
              <a:rPr lang="en-US" sz="900" dirty="0" err="1"/>
              <a:t>Revista</a:t>
            </a:r>
            <a:r>
              <a:rPr lang="en-US" sz="900" dirty="0"/>
              <a:t> de la Universidad del Zulia, 14(39), pp.492–508.</a:t>
            </a:r>
          </a:p>
          <a:p>
            <a:r>
              <a:rPr lang="en-US" sz="900" dirty="0" err="1"/>
              <a:t>Nissenbaum</a:t>
            </a:r>
            <a:r>
              <a:rPr lang="en-US" sz="900" dirty="0"/>
              <a:t>, H., (2020). Protecting privacy in an information age: The problem of privacy in public. In The ethics of information technologies (pp. 141-178). Routledge.</a:t>
            </a:r>
          </a:p>
          <a:p>
            <a:r>
              <a:rPr lang="en-US" sz="900" dirty="0" err="1"/>
              <a:t>Odimarha</a:t>
            </a:r>
            <a:r>
              <a:rPr lang="en-US" sz="900" dirty="0"/>
              <a:t>, A.C., Ayodeji, S.A. and </a:t>
            </a:r>
            <a:r>
              <a:rPr lang="en-US" sz="900" dirty="0" err="1"/>
              <a:t>Abaku</a:t>
            </a:r>
            <a:r>
              <a:rPr lang="en-US" sz="900" dirty="0"/>
              <a:t>, E.A., (2024). Securing the digital supply chain: Cybersecurity best practices for logistics and shipping companies. World Journal of Advanced Science and Technology, 5(1), pp.026-030.</a:t>
            </a:r>
          </a:p>
          <a:p>
            <a:r>
              <a:rPr lang="en-US" sz="900" dirty="0"/>
              <a:t>Latif, M.N.A., Aziz, N.A.A., </a:t>
            </a:r>
            <a:r>
              <a:rPr lang="en-US" sz="900" dirty="0" err="1"/>
              <a:t>Hussin</a:t>
            </a:r>
            <a:r>
              <a:rPr lang="en-US" sz="900" dirty="0"/>
              <a:t>, N.S.N. and Aziz, Z.A., (2021). Cyber security in supply chain management: A systematic review. </a:t>
            </a:r>
            <a:r>
              <a:rPr lang="en-US" sz="900" dirty="0" err="1"/>
              <a:t>LogForum</a:t>
            </a:r>
            <a:r>
              <a:rPr lang="en-US" sz="900" dirty="0"/>
              <a:t>, 17(1), pp.49-57.</a:t>
            </a:r>
          </a:p>
          <a:p>
            <a:r>
              <a:rPr lang="en-US" sz="900" dirty="0"/>
              <a:t>Bostrom, N., 2020. Ethical issues in advanced artificial intelligence. Machine Ethics and Robot Ethics, pp.69-75.</a:t>
            </a:r>
          </a:p>
        </p:txBody>
      </p:sp>
    </p:spTree>
    <p:extLst>
      <p:ext uri="{BB962C8B-B14F-4D97-AF65-F5344CB8AC3E}">
        <p14:creationId xmlns:p14="http://schemas.microsoft.com/office/powerpoint/2010/main" val="12419707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3967</Words>
  <Application>Microsoft Office PowerPoint</Application>
  <PresentationFormat>Widescreen</PresentationFormat>
  <Paragraphs>157</Paragraphs>
  <Slides>24</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Garamond</vt:lpstr>
      <vt:lpstr>Organic</vt:lpstr>
      <vt:lpstr>The Role of Information Systems in Enhancing Business Performance</vt:lpstr>
      <vt:lpstr>Introduction</vt:lpstr>
      <vt:lpstr>Definition of Information Systems</vt:lpstr>
      <vt:lpstr>Role of Information Systems in Business</vt:lpstr>
      <vt:lpstr>Transaction Processing Systems (TPS)</vt:lpstr>
      <vt:lpstr>Management Information Systems (MIS)</vt:lpstr>
      <vt:lpstr>Decision Support Systems (DSS)</vt:lpstr>
      <vt:lpstr>Enterprise Resource Planning (ERP) Systems</vt:lpstr>
      <vt:lpstr>Customer Relationship Management (CRM)</vt:lpstr>
      <vt:lpstr>Analyse and Compare Systems (Comparison of TPS, MIS, and DSS)</vt:lpstr>
      <vt:lpstr>Benefits of Information Systems</vt:lpstr>
      <vt:lpstr>Limitations of Information Systems</vt:lpstr>
      <vt:lpstr>Integration of Information Systems</vt:lpstr>
      <vt:lpstr>Role of Information Systems in Digital Transformation</vt:lpstr>
      <vt:lpstr>Ethical Considerations (Data Privacy Issues)</vt:lpstr>
      <vt:lpstr>Cybersecurity Risks</vt:lpstr>
      <vt:lpstr>Ethical Issues in Artificial Intelligence</vt:lpstr>
      <vt:lpstr>Employee Monitoring and Ethics</vt:lpstr>
      <vt:lpstr>Mitigation Strategies for Ethical Issues</vt:lpstr>
      <vt:lpstr>Real-World Case Studies (Case Study – HSBC UK Digital Banking)</vt:lpstr>
      <vt:lpstr>Case Study – Logistics Information Systems</vt:lpstr>
      <vt:lpstr>Key Takeaways from Case Studies</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3 BROS COMPUTERZ</dc:creator>
  <cp:lastModifiedBy>Camano Benedictus (2412206)</cp:lastModifiedBy>
  <cp:revision>8</cp:revision>
  <dcterms:created xsi:type="dcterms:W3CDTF">2026-03-20T19:00:19Z</dcterms:created>
  <dcterms:modified xsi:type="dcterms:W3CDTF">2026-03-20T21:00:24Z</dcterms:modified>
</cp:coreProperties>
</file>