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11.xml"/>
  <Override ContentType="application/vnd.openxmlformats-officedocument.presentationml.notesSlide+xml" PartName="/ppt/notesSlides/notesSlide24.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17.xml"/>
  <Override ContentType="application/vnd.openxmlformats-officedocument.presentationml.notesSlide+xml" PartName="/ppt/notesSlides/notesSlide16.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4.xml"/>
  <Override ContentType="application/vnd.openxmlformats-officedocument.presentationml.notesSlide+xml" PartName="/ppt/notesSlides/notesSlide25.xml"/>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22.xml"/>
  <Override ContentType="application/vnd.openxmlformats-officedocument.presentationml.notesSlide+xml" PartName="/ppt/notesSlides/notesSlide7.xml"/>
  <Override ContentType="application/vnd.openxmlformats-officedocument.presentationml.notesSlide+xml" PartName="/ppt/notesSlides/notesSlide26.xml"/>
  <Override ContentType="application/vnd.openxmlformats-officedocument.presentationml.notesSlide+xml" PartName="/ppt/notesSlides/notesSlide5.xml"/>
  <Override ContentType="application/vnd.openxmlformats-officedocument.presentationml.notesSlide+xml" PartName="/ppt/notesSlides/notesSlide19.xml"/>
  <Override ContentType="application/vnd.openxmlformats-officedocument.presentationml.notesSlide+xml" PartName="/ppt/notesSlides/notesSlide27.xml"/>
  <Override ContentType="application/vnd.openxmlformats-officedocument.presentationml.notesSlide+xml" PartName="/ppt/notesSlides/notesSlide14.xml"/>
  <Override ContentType="application/vnd.openxmlformats-officedocument.presentationml.notesSlide+xml" PartName="/ppt/notesSlides/notesSlide23.xml"/>
  <Override ContentType="application/vnd.openxmlformats-officedocument.presentationml.notesSlide+xml" PartName="/ppt/notesSlides/notesSlide2.xml"/>
  <Override ContentType="application/vnd.openxmlformats-officedocument.presentationml.notesSlide+xml" PartName="/ppt/notesSlides/notesSlide10.xml"/>
  <Override ContentType="application/vnd.openxmlformats-officedocument.presentationml.tableStyles+xml" PartName="/ppt/tableStyles.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22.xml"/>
  <Override ContentType="application/vnd.openxmlformats-officedocument.presentationml.slide+xml" PartName="/ppt/slides/slide26.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25.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2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23.xml"/>
  <Override ContentType="application/vnd.openxmlformats-officedocument.presentationml.slide+xml" PartName="/ppt/slides/slide27.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59" r:id="rId5"/>
  </p:sldMasterIdLst>
  <p:notesMasterIdLst>
    <p:notesMasterId r:id="rId6"/>
  </p:notesMasterIdLst>
  <p:sldIdLst>
    <p:sldId id="256" r:id="rId7"/>
    <p:sldId id="257" r:id="rId8"/>
    <p:sldId id="258" r:id="rId9"/>
    <p:sldId id="259" r:id="rId10"/>
    <p:sldId id="260" r:id="rId11"/>
    <p:sldId id="261" r:id="rId12"/>
    <p:sldId id="262" r:id="rId13"/>
    <p:sldId id="263" r:id="rId14"/>
    <p:sldId id="264" r:id="rId15"/>
    <p:sldId id="265" r:id="rId16"/>
    <p:sldId id="266" r:id="rId17"/>
    <p:sldId id="267" r:id="rId18"/>
    <p:sldId id="268" r:id="rId19"/>
    <p:sldId id="269" r:id="rId20"/>
    <p:sldId id="270" r:id="rId21"/>
    <p:sldId id="271" r:id="rId22"/>
    <p:sldId id="272" r:id="rId23"/>
    <p:sldId id="273" r:id="rId24"/>
    <p:sldId id="274" r:id="rId25"/>
    <p:sldId id="275" r:id="rId26"/>
    <p:sldId id="276" r:id="rId27"/>
    <p:sldId id="277" r:id="rId28"/>
    <p:sldId id="278" r:id="rId29"/>
    <p:sldId id="279" r:id="rId30"/>
    <p:sldId id="280" r:id="rId31"/>
    <p:sldId id="281" r:id="rId32"/>
    <p:sldId id="282" r:id="rId33"/>
  </p:sldIdLst>
  <p:sldSz cy="5143500" cx="9144000"/>
  <p:notesSz cx="6858000" cy="9144000"/>
  <p:embeddedFontLst>
    <p:embeddedFont>
      <p:font typeface="Bree Serif"/>
      <p:regular r:id="rId34"/>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tableStyles.xml><?xml version="1.0" encoding="utf-8"?>
<a:tblStyleLst xmlns:a="http://schemas.openxmlformats.org/drawingml/2006/main" xmlns:r="http://schemas.openxmlformats.org/officeDocument/2006/relationships" def="{25B1BE21-95CF-4BFD-AED0-4BEB2F906FBA}">
  <a:tblStyle styleId="{25B1BE21-95CF-4BFD-AED0-4BEB2F906FBA}" styleName="Table_0">
    <a:wholeTbl>
      <a:tcTxStyle>
        <a:font>
          <a:latin typeface="Arial"/>
          <a:ea typeface="Arial"/>
          <a:cs typeface="Arial"/>
        </a:font>
        <a:srgbClr val="000000"/>
      </a:tcTxStyle>
      <a:tcStyle>
        <a:tcBdr>
          <a:left>
            <a:ln cap="flat" cmpd="sng" w="12700">
              <a:solidFill>
                <a:srgbClr val="FFFFFF"/>
              </a:solidFill>
              <a:prstDash val="solid"/>
              <a:round/>
              <a:headEnd len="sm" w="sm" type="none"/>
              <a:tailEnd len="sm" w="sm" type="none"/>
            </a:ln>
          </a:left>
          <a:right>
            <a:ln cap="flat" cmpd="sng" w="12700">
              <a:solidFill>
                <a:srgbClr val="FFFFFF"/>
              </a:solidFill>
              <a:prstDash val="solid"/>
              <a:round/>
              <a:headEnd len="sm" w="sm" type="none"/>
              <a:tailEnd len="sm" w="sm" type="none"/>
            </a:ln>
          </a:right>
          <a:top>
            <a:ln cap="flat" cmpd="sng" w="12700">
              <a:solidFill>
                <a:srgbClr val="FFFFFF"/>
              </a:solidFill>
              <a:prstDash val="solid"/>
              <a:round/>
              <a:headEnd len="sm" w="sm" type="none"/>
              <a:tailEnd len="sm" w="sm" type="none"/>
            </a:ln>
          </a:top>
          <a:bottom>
            <a:ln cap="flat" cmpd="sng" w="12700">
              <a:solidFill>
                <a:srgbClr val="FFFFFF"/>
              </a:solidFill>
              <a:prstDash val="solid"/>
              <a:round/>
              <a:headEnd len="sm" w="sm" type="none"/>
              <a:tailEnd len="sm" w="sm" type="none"/>
            </a:ln>
          </a:bottom>
          <a:insideH>
            <a:ln cap="flat" cmpd="sng" w="12700">
              <a:solidFill>
                <a:srgbClr val="FFFFFF"/>
              </a:solidFill>
              <a:prstDash val="solid"/>
              <a:round/>
              <a:headEnd len="sm" w="sm" type="none"/>
              <a:tailEnd len="sm" w="sm" type="none"/>
            </a:ln>
          </a:insideH>
          <a:insideV>
            <a:ln cap="flat" cmpd="sng" w="12700">
              <a:solidFill>
                <a:srgbClr val="FFFFFF"/>
              </a:solidFill>
              <a:prstDash val="solid"/>
              <a:round/>
              <a:headEnd len="sm" w="sm" type="none"/>
              <a:tailEnd len="sm" w="sm" type="none"/>
            </a:ln>
          </a:insideV>
        </a:tcBdr>
      </a:tcStyle>
    </a:wholeTbl>
    <a:band1H>
      <a:tcTxStyle/>
    </a:band1H>
    <a:band2H>
      <a:tcTxStyle/>
    </a:band2H>
    <a:band1V>
      <a:tcTxStyle/>
    </a:band1V>
    <a:band2V>
      <a:tcTxStyle/>
    </a:band2V>
    <a:lastCol>
      <a:tcTxStyle/>
    </a:lastCol>
    <a:firstCol>
      <a:tcTxStyle/>
    </a:firstCol>
    <a:lastRow>
      <a:tcTxStyle/>
    </a:lastRow>
    <a:seCell>
      <a:tcTxStyle/>
    </a:seCell>
    <a:swCell>
      <a:tcTxStyle/>
    </a:swCell>
    <a:firstRow>
      <a:tcTxStyle/>
    </a:firstRow>
    <a:neCell>
      <a:tcTxStyle/>
    </a:neCell>
    <a:nwCell>
      <a:tcTxStyle/>
    </a:nwCell>
  </a:tblStyle>
</a:tblStyleLst>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slide" Target="slides/slide14.xml"/><Relationship Id="rId22" Type="http://schemas.openxmlformats.org/officeDocument/2006/relationships/slide" Target="slides/slide16.xml"/><Relationship Id="rId21" Type="http://schemas.openxmlformats.org/officeDocument/2006/relationships/slide" Target="slides/slide15.xml"/><Relationship Id="rId24" Type="http://schemas.openxmlformats.org/officeDocument/2006/relationships/slide" Target="slides/slide18.xml"/><Relationship Id="rId23" Type="http://schemas.openxmlformats.org/officeDocument/2006/relationships/slide" Target="slides/slide17.xml"/><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tableStyles" Target="tableStyles.xml"/><Relationship Id="rId9" Type="http://schemas.openxmlformats.org/officeDocument/2006/relationships/slide" Target="slides/slide3.xml"/><Relationship Id="rId26" Type="http://schemas.openxmlformats.org/officeDocument/2006/relationships/slide" Target="slides/slide20.xml"/><Relationship Id="rId25" Type="http://schemas.openxmlformats.org/officeDocument/2006/relationships/slide" Target="slides/slide19.xml"/><Relationship Id="rId28" Type="http://schemas.openxmlformats.org/officeDocument/2006/relationships/slide" Target="slides/slide22.xml"/><Relationship Id="rId27" Type="http://schemas.openxmlformats.org/officeDocument/2006/relationships/slide" Target="slides/slide21.xml"/><Relationship Id="rId5" Type="http://schemas.openxmlformats.org/officeDocument/2006/relationships/slideMaster" Target="slideMasters/slideMaster1.xml"/><Relationship Id="rId6" Type="http://schemas.openxmlformats.org/officeDocument/2006/relationships/notesMaster" Target="notesMasters/notesMaster1.xml"/><Relationship Id="rId29" Type="http://schemas.openxmlformats.org/officeDocument/2006/relationships/slide" Target="slides/slide23.xml"/><Relationship Id="rId7" Type="http://schemas.openxmlformats.org/officeDocument/2006/relationships/slide" Target="slides/slide1.xml"/><Relationship Id="rId8" Type="http://schemas.openxmlformats.org/officeDocument/2006/relationships/slide" Target="slides/slide2.xml"/><Relationship Id="rId31" Type="http://schemas.openxmlformats.org/officeDocument/2006/relationships/slide" Target="slides/slide25.xml"/><Relationship Id="rId30" Type="http://schemas.openxmlformats.org/officeDocument/2006/relationships/slide" Target="slides/slide24.xml"/><Relationship Id="rId11" Type="http://schemas.openxmlformats.org/officeDocument/2006/relationships/slide" Target="slides/slide5.xml"/><Relationship Id="rId33" Type="http://schemas.openxmlformats.org/officeDocument/2006/relationships/slide" Target="slides/slide27.xml"/><Relationship Id="rId10" Type="http://schemas.openxmlformats.org/officeDocument/2006/relationships/slide" Target="slides/slide4.xml"/><Relationship Id="rId32" Type="http://schemas.openxmlformats.org/officeDocument/2006/relationships/slide" Target="slides/slide26.xml"/><Relationship Id="rId13" Type="http://schemas.openxmlformats.org/officeDocument/2006/relationships/slide" Target="slides/slide7.xml"/><Relationship Id="rId12" Type="http://schemas.openxmlformats.org/officeDocument/2006/relationships/slide" Target="slides/slide6.xml"/><Relationship Id="rId34" Type="http://schemas.openxmlformats.org/officeDocument/2006/relationships/font" Target="fonts/BreeSerif-regular.fntdata"/><Relationship Id="rId15" Type="http://schemas.openxmlformats.org/officeDocument/2006/relationships/slide" Target="slides/slide9.xml"/><Relationship Id="rId14" Type="http://schemas.openxmlformats.org/officeDocument/2006/relationships/slide" Target="slides/slide8.xml"/><Relationship Id="rId17" Type="http://schemas.openxmlformats.org/officeDocument/2006/relationships/slide" Target="slides/slide11.xml"/><Relationship Id="rId16" Type="http://schemas.openxmlformats.org/officeDocument/2006/relationships/slide" Target="slides/slide10.xml"/><Relationship Id="rId19" Type="http://schemas.openxmlformats.org/officeDocument/2006/relationships/slide" Target="slides/slide13.xml"/><Relationship Id="rId18" Type="http://schemas.openxmlformats.org/officeDocument/2006/relationships/slide" Target="slides/slide1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0" name="Shape 50"/>
        <p:cNvGrpSpPr/>
        <p:nvPr/>
      </p:nvGrpSpPr>
      <p:grpSpPr>
        <a:xfrm>
          <a:off x="0" y="0"/>
          <a:ext cx="0" cy="0"/>
          <a:chOff x="0" y="0"/>
          <a:chExt cx="0" cy="0"/>
        </a:xfrm>
      </p:grpSpPr>
      <p:sp>
        <p:nvSpPr>
          <p:cNvPr id="51" name="Google Shape;51;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52" name="Google Shape;52;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7" name="Shape 57"/>
        <p:cNvGrpSpPr/>
        <p:nvPr/>
      </p:nvGrpSpPr>
      <p:grpSpPr>
        <a:xfrm>
          <a:off x="0" y="0"/>
          <a:ext cx="0" cy="0"/>
          <a:chOff x="0" y="0"/>
          <a:chExt cx="0" cy="0"/>
        </a:xfrm>
      </p:grpSpPr>
      <p:sp>
        <p:nvSpPr>
          <p:cNvPr id="58" name="Google Shape;58;ge42880a40b_0_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9" name="Google Shape;59;ge42880a40b_0_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They bear resemblance to many successful indie rock artists in the early stage of their careers.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4" name="Shape 64"/>
        <p:cNvGrpSpPr/>
        <p:nvPr/>
      </p:nvGrpSpPr>
      <p:grpSpPr>
        <a:xfrm>
          <a:off x="0" y="0"/>
          <a:ext cx="0" cy="0"/>
          <a:chOff x="0" y="0"/>
          <a:chExt cx="0" cy="0"/>
        </a:xfrm>
      </p:grpSpPr>
      <p:sp>
        <p:nvSpPr>
          <p:cNvPr id="65" name="Google Shape;65;ge42880a40b_0_1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6" name="Google Shape;66;ge42880a40b_0_1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Using soundcharts enabled me to delve into these similar artists’ and </a:t>
            </a:r>
            <a:r>
              <a:rPr lang="en-GB"/>
              <a:t>decipher</a:t>
            </a:r>
            <a:r>
              <a:rPr lang="en-GB"/>
              <a:t> their audience’s behaviour, crucial insight ahead of the Plastic Glass marketing plan.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5" name="Shape 75"/>
        <p:cNvGrpSpPr/>
        <p:nvPr/>
      </p:nvGrpSpPr>
      <p:grpSpPr>
        <a:xfrm>
          <a:off x="0" y="0"/>
          <a:ext cx="0" cy="0"/>
          <a:chOff x="0" y="0"/>
          <a:chExt cx="0" cy="0"/>
        </a:xfrm>
      </p:grpSpPr>
      <p:sp>
        <p:nvSpPr>
          <p:cNvPr id="76" name="Google Shape;76;ge42880a40b_0_2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7" name="Google Shape;77;ge42880a40b_0_2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(Soundcharts, 2021) </a:t>
            </a:r>
            <a:endParaRPr/>
          </a:p>
          <a:p>
            <a:pPr indent="0" lvl="0" marL="0" rtl="0" algn="l">
              <a:spcBef>
                <a:spcPts val="0"/>
              </a:spcBef>
              <a:spcAft>
                <a:spcPts val="0"/>
              </a:spcAft>
              <a:buNone/>
            </a:pPr>
            <a:r>
              <a:rPr lang="en-GB"/>
              <a:t>On this slide you can see a handful of screengrabs depicting some similar artists’ audience data, this helped me to further determine which streaming and social platforms to use going forwards with the campaign.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3" name="Shape 83"/>
        <p:cNvGrpSpPr/>
        <p:nvPr/>
      </p:nvGrpSpPr>
      <p:grpSpPr>
        <a:xfrm>
          <a:off x="0" y="0"/>
          <a:ext cx="0" cy="0"/>
          <a:chOff x="0" y="0"/>
          <a:chExt cx="0" cy="0"/>
        </a:xfrm>
      </p:grpSpPr>
      <p:sp>
        <p:nvSpPr>
          <p:cNvPr id="84" name="Google Shape;84;ge42880a40b_0_3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5" name="Google Shape;85;ge42880a40b_0_3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2" name="Shape 92"/>
        <p:cNvGrpSpPr/>
        <p:nvPr/>
      </p:nvGrpSpPr>
      <p:grpSpPr>
        <a:xfrm>
          <a:off x="0" y="0"/>
          <a:ext cx="0" cy="0"/>
          <a:chOff x="0" y="0"/>
          <a:chExt cx="0" cy="0"/>
        </a:xfrm>
      </p:grpSpPr>
      <p:sp>
        <p:nvSpPr>
          <p:cNvPr id="93" name="Google Shape;93;ge42880a40b_0_4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4" name="Google Shape;94;ge42880a40b_0_4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(Survey Monkey, 2021)</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Quantative research - I reached out to Plastic Glass’ fans on social media and asked them to fill out a survey.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0" name="Shape 100"/>
        <p:cNvGrpSpPr/>
        <p:nvPr/>
      </p:nvGrpSpPr>
      <p:grpSpPr>
        <a:xfrm>
          <a:off x="0" y="0"/>
          <a:ext cx="0" cy="0"/>
          <a:chOff x="0" y="0"/>
          <a:chExt cx="0" cy="0"/>
        </a:xfrm>
      </p:grpSpPr>
      <p:sp>
        <p:nvSpPr>
          <p:cNvPr id="101" name="Google Shape;101;ge42880a40b_0_6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2" name="Google Shape;102;ge42880a40b_0_6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The ten questions allowed me to further determine the behavioural habits and demographics of Plastic Glass’ audience such as how to reach them and how they consume their music. It also provided the opportunity to see if people were willing to </a:t>
            </a:r>
            <a:r>
              <a:rPr lang="en-GB"/>
              <a:t>travel</a:t>
            </a:r>
            <a:r>
              <a:rPr lang="en-GB"/>
              <a:t> to see them and purchase merch, two huge factors in the forthcoming marketing campaign.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8" name="Shape 108"/>
        <p:cNvGrpSpPr/>
        <p:nvPr/>
      </p:nvGrpSpPr>
      <p:grpSpPr>
        <a:xfrm>
          <a:off x="0" y="0"/>
          <a:ext cx="0" cy="0"/>
          <a:chOff x="0" y="0"/>
          <a:chExt cx="0" cy="0"/>
        </a:xfrm>
      </p:grpSpPr>
      <p:sp>
        <p:nvSpPr>
          <p:cNvPr id="109" name="Google Shape;109;ge42880a40b_0_7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0" name="Google Shape;110;ge42880a40b_0_7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plasticglass.com/band</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As the survey responses suggested, PG have a broad audience demographic that can be found across their array of social pages. </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7" name="Shape 117"/>
        <p:cNvGrpSpPr/>
        <p:nvPr/>
      </p:nvGrpSpPr>
      <p:grpSpPr>
        <a:xfrm>
          <a:off x="0" y="0"/>
          <a:ext cx="0" cy="0"/>
          <a:chOff x="0" y="0"/>
          <a:chExt cx="0" cy="0"/>
        </a:xfrm>
      </p:grpSpPr>
      <p:sp>
        <p:nvSpPr>
          <p:cNvPr id="118" name="Google Shape;118;ge42880a40b_0_8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9" name="Google Shape;119;ge42880a40b_0_8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292100" lvl="0" marL="457200" rtl="0" algn="l">
              <a:lnSpc>
                <a:spcPct val="115000"/>
              </a:lnSpc>
              <a:spcBef>
                <a:spcPts val="0"/>
              </a:spcBef>
              <a:spcAft>
                <a:spcPts val="0"/>
              </a:spcAft>
              <a:buClr>
                <a:schemeClr val="dk1"/>
              </a:buClr>
              <a:buSzPts val="1000"/>
              <a:buChar char="●"/>
            </a:pPr>
            <a:r>
              <a:rPr lang="en-GB" sz="1000">
                <a:solidFill>
                  <a:schemeClr val="dk1"/>
                </a:solidFill>
              </a:rPr>
              <a:t>The campaign will commence on…</a:t>
            </a:r>
            <a:endParaRPr sz="1000">
              <a:solidFill>
                <a:schemeClr val="dk1"/>
              </a:solidFill>
            </a:endParaRPr>
          </a:p>
          <a:p>
            <a:pPr indent="-292100" lvl="0" marL="457200" rtl="0" algn="l">
              <a:lnSpc>
                <a:spcPct val="115000"/>
              </a:lnSpc>
              <a:spcBef>
                <a:spcPts val="0"/>
              </a:spcBef>
              <a:spcAft>
                <a:spcPts val="0"/>
              </a:spcAft>
              <a:buClr>
                <a:schemeClr val="dk1"/>
              </a:buClr>
              <a:buSzPts val="1000"/>
              <a:buChar char="●"/>
            </a:pPr>
            <a:r>
              <a:t/>
            </a:r>
            <a:endParaRPr sz="1000">
              <a:solidFill>
                <a:schemeClr val="dk1"/>
              </a:solidFill>
            </a:endParaRPr>
          </a:p>
          <a:p>
            <a:pPr indent="-292100" lvl="0" marL="457200" rtl="0" algn="l">
              <a:lnSpc>
                <a:spcPct val="115000"/>
              </a:lnSpc>
              <a:spcBef>
                <a:spcPts val="0"/>
              </a:spcBef>
              <a:spcAft>
                <a:spcPts val="0"/>
              </a:spcAft>
              <a:buClr>
                <a:schemeClr val="dk1"/>
              </a:buClr>
              <a:buSzPts val="1000"/>
              <a:buChar char="●"/>
            </a:pPr>
            <a:r>
              <a:rPr lang="en-GB" sz="1000">
                <a:solidFill>
                  <a:schemeClr val="dk1"/>
                </a:solidFill>
              </a:rPr>
              <a:t>The plan will </a:t>
            </a:r>
            <a:r>
              <a:rPr lang="en-GB" sz="1000">
                <a:solidFill>
                  <a:schemeClr val="dk1"/>
                </a:solidFill>
              </a:rPr>
              <a:t>incorporate</a:t>
            </a:r>
            <a:r>
              <a:rPr lang="en-GB" sz="1000">
                <a:solidFill>
                  <a:schemeClr val="dk1"/>
                </a:solidFill>
              </a:rPr>
              <a:t> an array of marketing tools and techniques in order to… </a:t>
            </a:r>
            <a:endParaRPr>
              <a:solidFill>
                <a:schemeClr val="dk1"/>
              </a:solidFill>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3" name="Shape 123"/>
        <p:cNvGrpSpPr/>
        <p:nvPr/>
      </p:nvGrpSpPr>
      <p:grpSpPr>
        <a:xfrm>
          <a:off x="0" y="0"/>
          <a:ext cx="0" cy="0"/>
          <a:chOff x="0" y="0"/>
          <a:chExt cx="0" cy="0"/>
        </a:xfrm>
      </p:grpSpPr>
      <p:sp>
        <p:nvSpPr>
          <p:cNvPr id="124" name="Google Shape;124;ge42880a40b_0_8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5" name="Google Shape;125;ge42880a40b_0_8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292100" lvl="0" marL="457200" rtl="0" algn="l">
              <a:lnSpc>
                <a:spcPct val="115000"/>
              </a:lnSpc>
              <a:spcBef>
                <a:spcPts val="0"/>
              </a:spcBef>
              <a:spcAft>
                <a:spcPts val="0"/>
              </a:spcAft>
              <a:buClr>
                <a:schemeClr val="dk1"/>
              </a:buClr>
              <a:buSzPts val="1000"/>
              <a:buChar char="-"/>
            </a:pPr>
            <a:r>
              <a:rPr lang="en-GB" sz="1000">
                <a:solidFill>
                  <a:schemeClr val="dk1"/>
                </a:solidFill>
              </a:rPr>
              <a:t> (Ashpreet, 2019). </a:t>
            </a:r>
            <a:endParaRPr>
              <a:solidFill>
                <a:schemeClr val="dk1"/>
              </a:solidFill>
            </a:endParaRPr>
          </a:p>
          <a:p>
            <a:pPr indent="0" lvl="0" marL="0" rtl="0" algn="l">
              <a:spcBef>
                <a:spcPts val="0"/>
              </a:spcBef>
              <a:spcAft>
                <a:spcPts val="0"/>
              </a:spcAft>
              <a:buNone/>
            </a:pPr>
            <a:r>
              <a:rPr lang="en-GB"/>
              <a:t>On the left you can see… </a:t>
            </a:r>
            <a:endParaRPr/>
          </a:p>
          <a:p>
            <a:pPr indent="0" lvl="0" marL="0" rtl="0" algn="l">
              <a:spcBef>
                <a:spcPts val="0"/>
              </a:spcBef>
              <a:spcAft>
                <a:spcPts val="0"/>
              </a:spcAft>
              <a:buNone/>
            </a:pPr>
            <a:r>
              <a:rPr lang="en-GB"/>
              <a:t>Throughout the campaign, the band’s branding will be </a:t>
            </a:r>
            <a:r>
              <a:rPr lang="en-GB"/>
              <a:t>altered</a:t>
            </a:r>
            <a:r>
              <a:rPr lang="en-GB"/>
              <a:t> to consist of black and burgundy colours. </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The narrative of Rags to Redemption is one of working-class strife, and the willingness to escape the grey, smoggy suburbs in search of technicoloured realms.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4" name="Shape 134"/>
        <p:cNvGrpSpPr/>
        <p:nvPr/>
      </p:nvGrpSpPr>
      <p:grpSpPr>
        <a:xfrm>
          <a:off x="0" y="0"/>
          <a:ext cx="0" cy="0"/>
          <a:chOff x="0" y="0"/>
          <a:chExt cx="0" cy="0"/>
        </a:xfrm>
      </p:grpSpPr>
      <p:sp>
        <p:nvSpPr>
          <p:cNvPr id="135" name="Google Shape;135;ge42880a40b_0_10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6" name="Google Shape;136;ge42880a40b_0_10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Denoted Meaning</a:t>
            </a:r>
            <a:endParaRPr/>
          </a:p>
          <a:p>
            <a:pPr indent="0" lvl="0" marL="0" rtl="0" algn="l">
              <a:spcBef>
                <a:spcPts val="0"/>
              </a:spcBef>
              <a:spcAft>
                <a:spcPts val="0"/>
              </a:spcAft>
              <a:buNone/>
            </a:pPr>
            <a:r>
              <a:rPr lang="en-GB"/>
              <a:t>Connoted meaning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1" name="Shape 141"/>
        <p:cNvGrpSpPr/>
        <p:nvPr/>
      </p:nvGrpSpPr>
      <p:grpSpPr>
        <a:xfrm>
          <a:off x="0" y="0"/>
          <a:ext cx="0" cy="0"/>
          <a:chOff x="0" y="0"/>
          <a:chExt cx="0" cy="0"/>
        </a:xfrm>
      </p:grpSpPr>
      <p:sp>
        <p:nvSpPr>
          <p:cNvPr id="142" name="Google Shape;142;ge42880a40b_0_11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3" name="Google Shape;143;ge42880a40b_0_11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Main website - SEO, merchandise page to make purchases easier for fans. </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Once all pages are in order, Plastic Glass’ social pages will play a vital role in the marketing plan. They’ll be used to interact with fans via comments and livestreams, to share press and promotional pieces and to tease</a:t>
            </a:r>
            <a:r>
              <a:rPr lang="en-GB"/>
              <a:t> events and releases with both still and video imagery.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2" name="Shape 152"/>
        <p:cNvGrpSpPr/>
        <p:nvPr/>
      </p:nvGrpSpPr>
      <p:grpSpPr>
        <a:xfrm>
          <a:off x="0" y="0"/>
          <a:ext cx="0" cy="0"/>
          <a:chOff x="0" y="0"/>
          <a:chExt cx="0" cy="0"/>
        </a:xfrm>
      </p:grpSpPr>
      <p:sp>
        <p:nvSpPr>
          <p:cNvPr id="153" name="Google Shape;153;ge42880a40b_0_12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54" name="Google Shape;154;ge42880a40b_0_12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9" name="Shape 159"/>
        <p:cNvGrpSpPr/>
        <p:nvPr/>
      </p:nvGrpSpPr>
      <p:grpSpPr>
        <a:xfrm>
          <a:off x="0" y="0"/>
          <a:ext cx="0" cy="0"/>
          <a:chOff x="0" y="0"/>
          <a:chExt cx="0" cy="0"/>
        </a:xfrm>
      </p:grpSpPr>
      <p:sp>
        <p:nvSpPr>
          <p:cNvPr id="160" name="Google Shape;160;ge42880a40b_0_13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61" name="Google Shape;161;ge42880a40b_0_13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5" name="Shape 165"/>
        <p:cNvGrpSpPr/>
        <p:nvPr/>
      </p:nvGrpSpPr>
      <p:grpSpPr>
        <a:xfrm>
          <a:off x="0" y="0"/>
          <a:ext cx="0" cy="0"/>
          <a:chOff x="0" y="0"/>
          <a:chExt cx="0" cy="0"/>
        </a:xfrm>
      </p:grpSpPr>
      <p:sp>
        <p:nvSpPr>
          <p:cNvPr id="166" name="Google Shape;166;ge42880a40b_0_14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67" name="Google Shape;167;ge42880a40b_0_14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2" name="Shape 172"/>
        <p:cNvGrpSpPr/>
        <p:nvPr/>
      </p:nvGrpSpPr>
      <p:grpSpPr>
        <a:xfrm>
          <a:off x="0" y="0"/>
          <a:ext cx="0" cy="0"/>
          <a:chOff x="0" y="0"/>
          <a:chExt cx="0" cy="0"/>
        </a:xfrm>
      </p:grpSpPr>
      <p:sp>
        <p:nvSpPr>
          <p:cNvPr id="173" name="Google Shape;173;ge42880a40b_0_15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74" name="Google Shape;174;ge42880a40b_0_15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The EP artwork will coincide with the brand partnership throughout the campaign. </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2" name="Shape 182"/>
        <p:cNvGrpSpPr/>
        <p:nvPr/>
      </p:nvGrpSpPr>
      <p:grpSpPr>
        <a:xfrm>
          <a:off x="0" y="0"/>
          <a:ext cx="0" cy="0"/>
          <a:chOff x="0" y="0"/>
          <a:chExt cx="0" cy="0"/>
        </a:xfrm>
      </p:grpSpPr>
      <p:sp>
        <p:nvSpPr>
          <p:cNvPr id="183" name="Google Shape;183;ge42880a40b_0_16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84" name="Google Shape;184;ge42880a40b_0_16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Great exposure in the early days of the campaign. </a:t>
            </a:r>
            <a:endParaRPr/>
          </a:p>
          <a:p>
            <a:pPr indent="0" lvl="0" marL="0" rtl="0" algn="l">
              <a:spcBef>
                <a:spcPts val="0"/>
              </a:spcBef>
              <a:spcAft>
                <a:spcPts val="0"/>
              </a:spcAft>
              <a:buNone/>
            </a:pPr>
            <a:r>
              <a:rPr lang="en-GB"/>
              <a:t>Beer mats be found in pubs to target working-class demographic.</a:t>
            </a:r>
            <a:endParaRPr/>
          </a:p>
          <a:p>
            <a:pPr indent="0" lvl="0" marL="0" rtl="0" algn="l">
              <a:spcBef>
                <a:spcPts val="0"/>
              </a:spcBef>
              <a:spcAft>
                <a:spcPts val="0"/>
              </a:spcAft>
              <a:buNone/>
            </a:pPr>
            <a:r>
              <a:rPr lang="en-GB"/>
              <a:t>Day before fathers day to target those celebrating the occasion</a:t>
            </a: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0" name="Shape 190"/>
        <p:cNvGrpSpPr/>
        <p:nvPr/>
      </p:nvGrpSpPr>
      <p:grpSpPr>
        <a:xfrm>
          <a:off x="0" y="0"/>
          <a:ext cx="0" cy="0"/>
          <a:chOff x="0" y="0"/>
          <a:chExt cx="0" cy="0"/>
        </a:xfrm>
      </p:grpSpPr>
      <p:sp>
        <p:nvSpPr>
          <p:cNvPr id="191" name="Google Shape;191;ge42880a40b_0_17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92" name="Google Shape;192;ge42880a40b_0_17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All EP artwork will come from Doc Marten’s stock photographs</a:t>
            </a: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0" name="Shape 200"/>
        <p:cNvGrpSpPr/>
        <p:nvPr/>
      </p:nvGrpSpPr>
      <p:grpSpPr>
        <a:xfrm>
          <a:off x="0" y="0"/>
          <a:ext cx="0" cy="0"/>
          <a:chOff x="0" y="0"/>
          <a:chExt cx="0" cy="0"/>
        </a:xfrm>
      </p:grpSpPr>
      <p:sp>
        <p:nvSpPr>
          <p:cNvPr id="201" name="Google Shape;201;ge42880a40b_0_18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02" name="Google Shape;202;ge42880a40b_0_18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Friday 13th chosen for ironic purposes</a:t>
            </a: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8" name="Shape 208"/>
        <p:cNvGrpSpPr/>
        <p:nvPr/>
      </p:nvGrpSpPr>
      <p:grpSpPr>
        <a:xfrm>
          <a:off x="0" y="0"/>
          <a:ext cx="0" cy="0"/>
          <a:chOff x="0" y="0"/>
          <a:chExt cx="0" cy="0"/>
        </a:xfrm>
      </p:grpSpPr>
      <p:sp>
        <p:nvSpPr>
          <p:cNvPr id="209" name="Google Shape;209;ge42880a40b_0_19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10" name="Google Shape;210;ge42880a40b_0_19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4" name="Shape 214"/>
        <p:cNvGrpSpPr/>
        <p:nvPr/>
      </p:nvGrpSpPr>
      <p:grpSpPr>
        <a:xfrm>
          <a:off x="0" y="0"/>
          <a:ext cx="0" cy="0"/>
          <a:chOff x="0" y="0"/>
          <a:chExt cx="0" cy="0"/>
        </a:xfrm>
      </p:grpSpPr>
      <p:sp>
        <p:nvSpPr>
          <p:cNvPr id="215" name="Google Shape;215;ge42880a40b_0_20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16" name="Google Shape;216;ge42880a40b_0_20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2" name="Shape 222"/>
        <p:cNvGrpSpPr/>
        <p:nvPr/>
      </p:nvGrpSpPr>
      <p:grpSpPr>
        <a:xfrm>
          <a:off x="0" y="0"/>
          <a:ext cx="0" cy="0"/>
          <a:chOff x="0" y="0"/>
          <a:chExt cx="0" cy="0"/>
        </a:xfrm>
      </p:grpSpPr>
      <p:sp>
        <p:nvSpPr>
          <p:cNvPr id="223" name="Google Shape;223;ge42880a40b_0_21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24" name="Google Shape;224;ge42880a40b_0_21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1" name="Shape 231"/>
        <p:cNvGrpSpPr/>
        <p:nvPr/>
      </p:nvGrpSpPr>
      <p:grpSpPr>
        <a:xfrm>
          <a:off x="0" y="0"/>
          <a:ext cx="0" cy="0"/>
          <a:chOff x="0" y="0"/>
          <a:chExt cx="0" cy="0"/>
        </a:xfrm>
      </p:grpSpPr>
      <p:sp>
        <p:nvSpPr>
          <p:cNvPr id="232" name="Google Shape;232;ge42880a40b_0_22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33" name="Google Shape;233;ge42880a40b_0_22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Subscribe to Plastic Glass Mailing list for a chance to win 2x tickets. </a:t>
            </a:r>
            <a:endParaRPr/>
          </a:p>
          <a:p>
            <a:pPr indent="0" lvl="0" marL="0" rtl="0" algn="l">
              <a:spcBef>
                <a:spcPts val="0"/>
              </a:spcBef>
              <a:spcAft>
                <a:spcPts val="0"/>
              </a:spcAft>
              <a:buNone/>
            </a:pPr>
            <a:r>
              <a:rPr lang="en-GB"/>
              <a:t>Hard of Hearing, Rock Feedback, Clash Magazine, Crack, London in stereo. </a:t>
            </a:r>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2" name="Shape 242"/>
        <p:cNvGrpSpPr/>
        <p:nvPr/>
      </p:nvGrpSpPr>
      <p:grpSpPr>
        <a:xfrm>
          <a:off x="0" y="0"/>
          <a:ext cx="0" cy="0"/>
          <a:chOff x="0" y="0"/>
          <a:chExt cx="0" cy="0"/>
        </a:xfrm>
      </p:grpSpPr>
      <p:sp>
        <p:nvSpPr>
          <p:cNvPr id="243" name="Google Shape;243;ge42880a40b_0_24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44" name="Google Shape;244;ge42880a40b_0_24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4" name="Shape 254"/>
        <p:cNvGrpSpPr/>
        <p:nvPr/>
      </p:nvGrpSpPr>
      <p:grpSpPr>
        <a:xfrm>
          <a:off x="0" y="0"/>
          <a:ext cx="0" cy="0"/>
          <a:chOff x="0" y="0"/>
          <a:chExt cx="0" cy="0"/>
        </a:xfrm>
      </p:grpSpPr>
      <p:sp>
        <p:nvSpPr>
          <p:cNvPr id="255" name="Google Shape;255;ge3dafb822f_1_1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56" name="Google Shape;256;ge3dafb822f_1_1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3" name="Shape 263"/>
        <p:cNvGrpSpPr/>
        <p:nvPr/>
      </p:nvGrpSpPr>
      <p:grpSpPr>
        <a:xfrm>
          <a:off x="0" y="0"/>
          <a:ext cx="0" cy="0"/>
          <a:chOff x="0" y="0"/>
          <a:chExt cx="0" cy="0"/>
        </a:xfrm>
      </p:grpSpPr>
      <p:sp>
        <p:nvSpPr>
          <p:cNvPr id="264" name="Google Shape;264;ge3dafb822f_1_2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65" name="Google Shape;265;ge3dafb822f_1_2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9" name="Shape 269"/>
        <p:cNvGrpSpPr/>
        <p:nvPr/>
      </p:nvGrpSpPr>
      <p:grpSpPr>
        <a:xfrm>
          <a:off x="0" y="0"/>
          <a:ext cx="0" cy="0"/>
          <a:chOff x="0" y="0"/>
          <a:chExt cx="0" cy="0"/>
        </a:xfrm>
      </p:grpSpPr>
      <p:sp>
        <p:nvSpPr>
          <p:cNvPr id="270" name="Google Shape;270;ge3dafb822f_1_3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71" name="Google Shape;271;ge3dafb822f_1_3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Detailed Campaign Timeline is available within the submitted files.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sp>
        <p:nvSpPr>
          <p:cNvPr id="10" name="Google Shape;10;p2"/>
          <p:cNvSpPr txBox="1"/>
          <p:nvPr>
            <p:ph type="ctrTitle"/>
          </p:nvPr>
        </p:nvSpPr>
        <p:spPr>
          <a:xfrm>
            <a:off x="311708" y="744575"/>
            <a:ext cx="8520600" cy="2052600"/>
          </a:xfrm>
          <a:prstGeom prst="rect">
            <a:avLst/>
          </a:prstGeom>
        </p:spPr>
        <p:txBody>
          <a:bodyPr anchorCtr="0" anchor="b" bIns="91425" lIns="91425" spcFirstLastPara="1" rIns="91425" wrap="square" tIns="91425">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p:txBody>
      </p:sp>
      <p:sp>
        <p:nvSpPr>
          <p:cNvPr id="11" name="Google Shape;11;p2"/>
          <p:cNvSpPr txBox="1"/>
          <p:nvPr>
            <p:ph idx="1" type="subTitle"/>
          </p:nvPr>
        </p:nvSpPr>
        <p:spPr>
          <a:xfrm>
            <a:off x="311700" y="2834125"/>
            <a:ext cx="8520600" cy="7926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12" name="Google Shape;12;p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3" name="Shape 13"/>
        <p:cNvGrpSpPr/>
        <p:nvPr/>
      </p:nvGrpSpPr>
      <p:grpSpPr>
        <a:xfrm>
          <a:off x="0" y="0"/>
          <a:ext cx="0" cy="0"/>
          <a:chOff x="0" y="0"/>
          <a:chExt cx="0" cy="0"/>
        </a:xfrm>
      </p:grpSpPr>
      <p:sp>
        <p:nvSpPr>
          <p:cNvPr id="14" name="Google Shape;14;p3"/>
          <p:cNvSpPr txBox="1"/>
          <p:nvPr>
            <p:ph type="title"/>
          </p:nvPr>
        </p:nvSpPr>
        <p:spPr>
          <a:xfrm>
            <a:off x="311700" y="2150850"/>
            <a:ext cx="8520600" cy="841800"/>
          </a:xfrm>
          <a:prstGeom prst="rect">
            <a:avLst/>
          </a:prstGeom>
        </p:spPr>
        <p:txBody>
          <a:bodyPr anchorCtr="0" anchor="ctr" bIns="91425" lIns="91425" spcFirstLastPara="1" rIns="91425" wrap="square" tIns="91425">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15" name="Google Shape;15;p3"/>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6" name="Shape 16"/>
        <p:cNvGrpSpPr/>
        <p:nvPr/>
      </p:nvGrpSpPr>
      <p:grpSpPr>
        <a:xfrm>
          <a:off x="0" y="0"/>
          <a:ext cx="0" cy="0"/>
          <a:chOff x="0" y="0"/>
          <a:chExt cx="0" cy="0"/>
        </a:xfrm>
      </p:grpSpPr>
      <p:sp>
        <p:nvSpPr>
          <p:cNvPr id="17" name="Google Shape;17;p4"/>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18" name="Google Shape;18;p4"/>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19" name="Google Shape;19;p4"/>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0" name="Shape 20"/>
        <p:cNvGrpSpPr/>
        <p:nvPr/>
      </p:nvGrpSpPr>
      <p:grpSpPr>
        <a:xfrm>
          <a:off x="0" y="0"/>
          <a:ext cx="0" cy="0"/>
          <a:chOff x="0" y="0"/>
          <a:chExt cx="0" cy="0"/>
        </a:xfrm>
      </p:grpSpPr>
      <p:sp>
        <p:nvSpPr>
          <p:cNvPr id="21" name="Google Shape;21;p5"/>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2" name="Google Shape;22;p5"/>
          <p:cNvSpPr txBox="1"/>
          <p:nvPr>
            <p:ph idx="1" type="body"/>
          </p:nvPr>
        </p:nvSpPr>
        <p:spPr>
          <a:xfrm>
            <a:off x="3117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3" name="Google Shape;23;p5"/>
          <p:cNvSpPr txBox="1"/>
          <p:nvPr>
            <p:ph idx="2" type="body"/>
          </p:nvPr>
        </p:nvSpPr>
        <p:spPr>
          <a:xfrm>
            <a:off x="48324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4" name="Google Shape;24;p5"/>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5" name="Shape 25"/>
        <p:cNvGrpSpPr/>
        <p:nvPr/>
      </p:nvGrpSpPr>
      <p:grpSpPr>
        <a:xfrm>
          <a:off x="0" y="0"/>
          <a:ext cx="0" cy="0"/>
          <a:chOff x="0" y="0"/>
          <a:chExt cx="0" cy="0"/>
        </a:xfrm>
      </p:grpSpPr>
      <p:sp>
        <p:nvSpPr>
          <p:cNvPr id="26" name="Google Shape;26;p6"/>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7" name="Google Shape;27;p6"/>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28" name="Shape 28"/>
        <p:cNvGrpSpPr/>
        <p:nvPr/>
      </p:nvGrpSpPr>
      <p:grpSpPr>
        <a:xfrm>
          <a:off x="0" y="0"/>
          <a:ext cx="0" cy="0"/>
          <a:chOff x="0" y="0"/>
          <a:chExt cx="0" cy="0"/>
        </a:xfrm>
      </p:grpSpPr>
      <p:sp>
        <p:nvSpPr>
          <p:cNvPr id="29" name="Google Shape;29;p7"/>
          <p:cNvSpPr txBox="1"/>
          <p:nvPr>
            <p:ph type="title"/>
          </p:nvPr>
        </p:nvSpPr>
        <p:spPr>
          <a:xfrm>
            <a:off x="311700" y="555600"/>
            <a:ext cx="2808000" cy="755700"/>
          </a:xfrm>
          <a:prstGeom prst="rect">
            <a:avLst/>
          </a:prstGeom>
        </p:spPr>
        <p:txBody>
          <a:bodyPr anchorCtr="0" anchor="b"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30" name="Google Shape;30;p7"/>
          <p:cNvSpPr txBox="1"/>
          <p:nvPr>
            <p:ph idx="1" type="body"/>
          </p:nvPr>
        </p:nvSpPr>
        <p:spPr>
          <a:xfrm>
            <a:off x="311700" y="1389600"/>
            <a:ext cx="2808000" cy="3179400"/>
          </a:xfrm>
          <a:prstGeom prst="rect">
            <a:avLst/>
          </a:prstGeom>
        </p:spPr>
        <p:txBody>
          <a:bodyPr anchorCtr="0" anchor="t" bIns="91425" lIns="91425" spcFirstLastPara="1" rIns="91425" wrap="square" tIns="91425">
            <a:norm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31" name="Google Shape;31;p7"/>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32" name="Shape 32"/>
        <p:cNvGrpSpPr/>
        <p:nvPr/>
      </p:nvGrpSpPr>
      <p:grpSpPr>
        <a:xfrm>
          <a:off x="0" y="0"/>
          <a:ext cx="0" cy="0"/>
          <a:chOff x="0" y="0"/>
          <a:chExt cx="0" cy="0"/>
        </a:xfrm>
      </p:grpSpPr>
      <p:sp>
        <p:nvSpPr>
          <p:cNvPr id="33" name="Google Shape;33;p8"/>
          <p:cNvSpPr txBox="1"/>
          <p:nvPr>
            <p:ph type="title"/>
          </p:nvPr>
        </p:nvSpPr>
        <p:spPr>
          <a:xfrm>
            <a:off x="490250" y="450150"/>
            <a:ext cx="6367800" cy="4090800"/>
          </a:xfrm>
          <a:prstGeom prst="rect">
            <a:avLst/>
          </a:prstGeom>
        </p:spPr>
        <p:txBody>
          <a:bodyPr anchorCtr="0" anchor="ctr" bIns="91425" lIns="91425" spcFirstLastPara="1" rIns="91425" wrap="square" tIns="91425">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34" name="Google Shape;34;p8"/>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35"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 name="Google Shape;37;p9"/>
          <p:cNvSpPr txBox="1"/>
          <p:nvPr>
            <p:ph type="title"/>
          </p:nvPr>
        </p:nvSpPr>
        <p:spPr>
          <a:xfrm>
            <a:off x="265500" y="1233175"/>
            <a:ext cx="4045200" cy="1482300"/>
          </a:xfrm>
          <a:prstGeom prst="rect">
            <a:avLst/>
          </a:prstGeom>
        </p:spPr>
        <p:txBody>
          <a:bodyPr anchorCtr="0" anchor="b" bIns="91425" lIns="91425" spcFirstLastPara="1" rIns="91425" wrap="square" tIns="91425">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38" name="Google Shape;38;p9"/>
          <p:cNvSpPr txBox="1"/>
          <p:nvPr>
            <p:ph idx="1" type="subTitle"/>
          </p:nvPr>
        </p:nvSpPr>
        <p:spPr>
          <a:xfrm>
            <a:off x="265500" y="2803075"/>
            <a:ext cx="4045200" cy="12351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39" name="Google Shape;39;p9"/>
          <p:cNvSpPr txBox="1"/>
          <p:nvPr>
            <p:ph idx="2" type="body"/>
          </p:nvPr>
        </p:nvSpPr>
        <p:spPr>
          <a:xfrm>
            <a:off x="4939500" y="724075"/>
            <a:ext cx="3837000" cy="3695100"/>
          </a:xfrm>
          <a:prstGeom prst="rect">
            <a:avLst/>
          </a:prstGeom>
        </p:spPr>
        <p:txBody>
          <a:bodyPr anchorCtr="0" anchor="ctr"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40" name="Google Shape;40;p9"/>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41" name="Shape 41"/>
        <p:cNvGrpSpPr/>
        <p:nvPr/>
      </p:nvGrpSpPr>
      <p:grpSpPr>
        <a:xfrm>
          <a:off x="0" y="0"/>
          <a:ext cx="0" cy="0"/>
          <a:chOff x="0" y="0"/>
          <a:chExt cx="0" cy="0"/>
        </a:xfrm>
      </p:grpSpPr>
      <p:sp>
        <p:nvSpPr>
          <p:cNvPr id="42" name="Google Shape;42;p10"/>
          <p:cNvSpPr txBox="1"/>
          <p:nvPr>
            <p:ph idx="1" type="body"/>
          </p:nvPr>
        </p:nvSpPr>
        <p:spPr>
          <a:xfrm>
            <a:off x="311700" y="4230575"/>
            <a:ext cx="5998800" cy="6051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SzPts val="1800"/>
              <a:buNone/>
              <a:defRPr/>
            </a:lvl1pPr>
          </a:lstStyle>
          <a:p/>
        </p:txBody>
      </p:sp>
      <p:sp>
        <p:nvSpPr>
          <p:cNvPr id="43" name="Google Shape;43;p10"/>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44" name="Shape 44"/>
        <p:cNvGrpSpPr/>
        <p:nvPr/>
      </p:nvGrpSpPr>
      <p:grpSpPr>
        <a:xfrm>
          <a:off x="0" y="0"/>
          <a:ext cx="0" cy="0"/>
          <a:chOff x="0" y="0"/>
          <a:chExt cx="0" cy="0"/>
        </a:xfrm>
      </p:grpSpPr>
      <p:sp>
        <p:nvSpPr>
          <p:cNvPr id="45" name="Google Shape;45;p11"/>
          <p:cNvSpPr txBox="1"/>
          <p:nvPr>
            <p:ph hasCustomPrompt="1" type="title"/>
          </p:nvPr>
        </p:nvSpPr>
        <p:spPr>
          <a:xfrm>
            <a:off x="311700" y="1106125"/>
            <a:ext cx="8520600" cy="1963500"/>
          </a:xfrm>
          <a:prstGeom prst="rect">
            <a:avLst/>
          </a:prstGeom>
        </p:spPr>
        <p:txBody>
          <a:bodyPr anchorCtr="0" anchor="b" bIns="91425" lIns="91425" spcFirstLastPara="1" rIns="91425" wrap="square" tIns="91425">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p:nvPr>
            <p:ph idx="1" type="body"/>
          </p:nvPr>
        </p:nvSpPr>
        <p:spPr>
          <a:xfrm>
            <a:off x="311700" y="3152225"/>
            <a:ext cx="8520600" cy="1300800"/>
          </a:xfrm>
          <a:prstGeom prst="rect">
            <a:avLst/>
          </a:prstGeom>
        </p:spPr>
        <p:txBody>
          <a:bodyPr anchorCtr="0" anchor="t" bIns="91425" lIns="91425" spcFirstLastPara="1" rIns="91425" wrap="square" tIns="91425">
            <a:normAutofit/>
          </a:bodyPr>
          <a:lstStyle>
            <a:lvl1pPr indent="-342900" lvl="0" marL="457200" algn="ctr">
              <a:spcBef>
                <a:spcPts val="0"/>
              </a:spcBef>
              <a:spcAft>
                <a:spcPts val="0"/>
              </a:spcAft>
              <a:buSzPts val="1800"/>
              <a:buChar char="●"/>
              <a:defRPr/>
            </a:lvl1pPr>
            <a:lvl2pPr indent="-317500" lvl="1" marL="914400" algn="ctr">
              <a:spcBef>
                <a:spcPts val="0"/>
              </a:spcBef>
              <a:spcAft>
                <a:spcPts val="0"/>
              </a:spcAft>
              <a:buSzPts val="1400"/>
              <a:buChar char="○"/>
              <a:defRPr/>
            </a:lvl2pPr>
            <a:lvl3pPr indent="-317500" lvl="2" marL="1371600" algn="ctr">
              <a:spcBef>
                <a:spcPts val="0"/>
              </a:spcBef>
              <a:spcAft>
                <a:spcPts val="0"/>
              </a:spcAft>
              <a:buSzPts val="1400"/>
              <a:buChar char="■"/>
              <a:defRPr/>
            </a:lvl3pPr>
            <a:lvl4pPr indent="-317500" lvl="3" marL="1828800" algn="ctr">
              <a:spcBef>
                <a:spcPts val="0"/>
              </a:spcBef>
              <a:spcAft>
                <a:spcPts val="0"/>
              </a:spcAft>
              <a:buSzPts val="1400"/>
              <a:buChar char="●"/>
              <a:defRPr/>
            </a:lvl4pPr>
            <a:lvl5pPr indent="-317500" lvl="4" marL="2286000" algn="ctr">
              <a:spcBef>
                <a:spcPts val="0"/>
              </a:spcBef>
              <a:spcAft>
                <a:spcPts val="0"/>
              </a:spcAft>
              <a:buSzPts val="1400"/>
              <a:buChar char="○"/>
              <a:defRPr/>
            </a:lvl5pPr>
            <a:lvl6pPr indent="-317500" lvl="5" marL="2743200" algn="ctr">
              <a:spcBef>
                <a:spcPts val="0"/>
              </a:spcBef>
              <a:spcAft>
                <a:spcPts val="0"/>
              </a:spcAft>
              <a:buSzPts val="1400"/>
              <a:buChar char="■"/>
              <a:defRPr/>
            </a:lvl6pPr>
            <a:lvl7pPr indent="-317500" lvl="6" marL="3200400" algn="ctr">
              <a:spcBef>
                <a:spcPts val="0"/>
              </a:spcBef>
              <a:spcAft>
                <a:spcPts val="0"/>
              </a:spcAft>
              <a:buSzPts val="1400"/>
              <a:buChar char="●"/>
              <a:defRPr/>
            </a:lvl7pPr>
            <a:lvl8pPr indent="-317500" lvl="7" marL="3657600" algn="ctr">
              <a:spcBef>
                <a:spcPts val="0"/>
              </a:spcBef>
              <a:spcAft>
                <a:spcPts val="0"/>
              </a:spcAft>
              <a:buSzPts val="1400"/>
              <a:buChar char="○"/>
              <a:defRPr/>
            </a:lvl8pPr>
            <a:lvl9pPr indent="-317500" lvl="8" marL="4114800" algn="ctr">
              <a:spcBef>
                <a:spcPts val="0"/>
              </a:spcBef>
              <a:spcAft>
                <a:spcPts val="0"/>
              </a:spcAft>
              <a:buSzPts val="1400"/>
              <a:buChar char="■"/>
              <a:defRPr/>
            </a:lvl9pPr>
          </a:lstStyle>
          <a:p/>
        </p:txBody>
      </p:sp>
      <p:sp>
        <p:nvSpPr>
          <p:cNvPr id="47" name="Google Shape;47;p11"/>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48" name="Shape 48"/>
        <p:cNvGrpSpPr/>
        <p:nvPr/>
      </p:nvGrpSpPr>
      <p:grpSpPr>
        <a:xfrm>
          <a:off x="0" y="0"/>
          <a:ext cx="0" cy="0"/>
          <a:chOff x="0" y="0"/>
          <a:chExt cx="0" cy="0"/>
        </a:xfrm>
      </p:grpSpPr>
      <p:sp>
        <p:nvSpPr>
          <p:cNvPr id="49" name="Google Shape;49;p1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rgbClr val="980000"/>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42900" lvl="0" marL="457200">
              <a:lnSpc>
                <a:spcPct val="115000"/>
              </a:lnSpc>
              <a:spcBef>
                <a:spcPts val="0"/>
              </a:spcBef>
              <a:spcAft>
                <a:spcPts val="0"/>
              </a:spcAft>
              <a:buClr>
                <a:schemeClr val="dk2"/>
              </a:buClr>
              <a:buSzPts val="1800"/>
              <a:buChar char="●"/>
              <a:defRPr sz="1800">
                <a:solidFill>
                  <a:schemeClr val="dk2"/>
                </a:solidFill>
              </a:defRPr>
            </a:lvl1pPr>
            <a:lvl2pPr indent="-317500" lvl="1" marL="914400">
              <a:lnSpc>
                <a:spcPct val="115000"/>
              </a:lnSpc>
              <a:spcBef>
                <a:spcPts val="0"/>
              </a:spcBef>
              <a:spcAft>
                <a:spcPts val="0"/>
              </a:spcAft>
              <a:buClr>
                <a:schemeClr val="dk2"/>
              </a:buClr>
              <a:buSzPts val="1400"/>
              <a:buChar char="○"/>
              <a:defRPr>
                <a:solidFill>
                  <a:schemeClr val="dk2"/>
                </a:solidFill>
              </a:defRPr>
            </a:lvl2pPr>
            <a:lvl3pPr indent="-317500" lvl="2" marL="1371600">
              <a:lnSpc>
                <a:spcPct val="115000"/>
              </a:lnSpc>
              <a:spcBef>
                <a:spcPts val="0"/>
              </a:spcBef>
              <a:spcAft>
                <a:spcPts val="0"/>
              </a:spcAft>
              <a:buClr>
                <a:schemeClr val="dk2"/>
              </a:buClr>
              <a:buSzPts val="1400"/>
              <a:buChar char="■"/>
              <a:defRPr>
                <a:solidFill>
                  <a:schemeClr val="dk2"/>
                </a:solidFill>
              </a:defRPr>
            </a:lvl3pPr>
            <a:lvl4pPr indent="-317500" lvl="3" marL="1828800">
              <a:lnSpc>
                <a:spcPct val="115000"/>
              </a:lnSpc>
              <a:spcBef>
                <a:spcPts val="0"/>
              </a:spcBef>
              <a:spcAft>
                <a:spcPts val="0"/>
              </a:spcAft>
              <a:buClr>
                <a:schemeClr val="dk2"/>
              </a:buClr>
              <a:buSzPts val="1400"/>
              <a:buChar char="●"/>
              <a:defRPr>
                <a:solidFill>
                  <a:schemeClr val="dk2"/>
                </a:solidFill>
              </a:defRPr>
            </a:lvl4pPr>
            <a:lvl5pPr indent="-317500" lvl="4" marL="2286000">
              <a:lnSpc>
                <a:spcPct val="115000"/>
              </a:lnSpc>
              <a:spcBef>
                <a:spcPts val="0"/>
              </a:spcBef>
              <a:spcAft>
                <a:spcPts val="0"/>
              </a:spcAft>
              <a:buClr>
                <a:schemeClr val="dk2"/>
              </a:buClr>
              <a:buSzPts val="1400"/>
              <a:buChar char="○"/>
              <a:defRPr>
                <a:solidFill>
                  <a:schemeClr val="dk2"/>
                </a:solidFill>
              </a:defRPr>
            </a:lvl5pPr>
            <a:lvl6pPr indent="-317500" lvl="5" marL="2743200">
              <a:lnSpc>
                <a:spcPct val="115000"/>
              </a:lnSpc>
              <a:spcBef>
                <a:spcPts val="0"/>
              </a:spcBef>
              <a:spcAft>
                <a:spcPts val="0"/>
              </a:spcAft>
              <a:buClr>
                <a:schemeClr val="dk2"/>
              </a:buClr>
              <a:buSzPts val="1400"/>
              <a:buChar char="■"/>
              <a:defRPr>
                <a:solidFill>
                  <a:schemeClr val="dk2"/>
                </a:solidFill>
              </a:defRPr>
            </a:lvl6pPr>
            <a:lvl7pPr indent="-317500" lvl="6" marL="3200400">
              <a:lnSpc>
                <a:spcPct val="115000"/>
              </a:lnSpc>
              <a:spcBef>
                <a:spcPts val="0"/>
              </a:spcBef>
              <a:spcAft>
                <a:spcPts val="0"/>
              </a:spcAft>
              <a:buClr>
                <a:schemeClr val="dk2"/>
              </a:buClr>
              <a:buSzPts val="1400"/>
              <a:buChar char="●"/>
              <a:defRPr>
                <a:solidFill>
                  <a:schemeClr val="dk2"/>
                </a:solidFill>
              </a:defRPr>
            </a:lvl7pPr>
            <a:lvl8pPr indent="-317500" lvl="7" marL="3657600">
              <a:lnSpc>
                <a:spcPct val="115000"/>
              </a:lnSpc>
              <a:spcBef>
                <a:spcPts val="0"/>
              </a:spcBef>
              <a:spcAft>
                <a:spcPts val="0"/>
              </a:spcAft>
              <a:buClr>
                <a:schemeClr val="dk2"/>
              </a:buClr>
              <a:buSzPts val="1400"/>
              <a:buChar char="○"/>
              <a:defRPr>
                <a:solidFill>
                  <a:schemeClr val="dk2"/>
                </a:solidFill>
              </a:defRPr>
            </a:lvl8pPr>
            <a:lvl9pPr indent="-317500" lvl="8" marL="4114800">
              <a:lnSpc>
                <a:spcPct val="115000"/>
              </a:lnSpc>
              <a:spcBef>
                <a:spcPts val="0"/>
              </a:spcBef>
              <a:spcAft>
                <a:spcPts val="0"/>
              </a:spcAft>
              <a:buClr>
                <a:schemeClr val="dk2"/>
              </a:buClr>
              <a:buSzPts val="1400"/>
              <a:buChar char="■"/>
              <a:defRPr>
                <a:solidFill>
                  <a:schemeClr val="dk2"/>
                </a:solidFill>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 Id="rId3" Type="http://schemas.openxmlformats.org/officeDocument/2006/relationships/image" Target="../media/image39.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 Id="rId3" Type="http://schemas.openxmlformats.org/officeDocument/2006/relationships/image" Target="../media/image19.png"/><Relationship Id="rId4" Type="http://schemas.openxmlformats.org/officeDocument/2006/relationships/image" Target="../media/image21.png"/><Relationship Id="rId5" Type="http://schemas.openxmlformats.org/officeDocument/2006/relationships/image" Target="../media/image18.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 Id="rId3" Type="http://schemas.openxmlformats.org/officeDocument/2006/relationships/image" Target="../media/image11.png"/><Relationship Id="rId4" Type="http://schemas.openxmlformats.org/officeDocument/2006/relationships/image" Target="../media/image9.png"/><Relationship Id="rId5" Type="http://schemas.openxmlformats.org/officeDocument/2006/relationships/image" Target="../media/image13.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 Id="rId3" Type="http://schemas.openxmlformats.org/officeDocument/2006/relationships/image" Target="../media/image23.png"/><Relationship Id="rId4" Type="http://schemas.openxmlformats.org/officeDocument/2006/relationships/image" Target="../media/image27.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 Id="rId3" Type="http://schemas.openxmlformats.org/officeDocument/2006/relationships/image" Target="../media/image6.png"/><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 Id="rId3" Type="http://schemas.openxmlformats.org/officeDocument/2006/relationships/image" Target="../media/image2.png"/><Relationship Id="rId4" Type="http://schemas.openxmlformats.org/officeDocument/2006/relationships/image" Target="../media/image12.png"/><Relationship Id="rId5" Type="http://schemas.openxmlformats.org/officeDocument/2006/relationships/image" Target="../media/image3.png"/><Relationship Id="rId6" Type="http://schemas.openxmlformats.org/officeDocument/2006/relationships/image" Target="../media/image7.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Relationship Id="rId3" Type="http://schemas.openxmlformats.org/officeDocument/2006/relationships/image" Target="../media/image5.png"/><Relationship Id="rId4" Type="http://schemas.openxmlformats.org/officeDocument/2006/relationships/image" Target="../media/image8.png"/><Relationship Id="rId5" Type="http://schemas.openxmlformats.org/officeDocument/2006/relationships/image" Target="../media/image10.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0.xml"/><Relationship Id="rId3" Type="http://schemas.openxmlformats.org/officeDocument/2006/relationships/image" Target="../media/image31.png"/><Relationship Id="rId4" Type="http://schemas.openxmlformats.org/officeDocument/2006/relationships/image" Target="../media/image1.png"/><Relationship Id="rId5" Type="http://schemas.openxmlformats.org/officeDocument/2006/relationships/image" Target="../media/image30.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1.xml"/><Relationship Id="rId3" Type="http://schemas.openxmlformats.org/officeDocument/2006/relationships/image" Target="../media/image37.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2.xml"/><Relationship Id="rId3" Type="http://schemas.openxmlformats.org/officeDocument/2006/relationships/image" Target="../media/image25.png"/><Relationship Id="rId4" Type="http://schemas.openxmlformats.org/officeDocument/2006/relationships/image" Target="../media/image15.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3.xml"/><Relationship Id="rId3" Type="http://schemas.openxmlformats.org/officeDocument/2006/relationships/image" Target="../media/image46.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4.xml"/><Relationship Id="rId3" Type="http://schemas.openxmlformats.org/officeDocument/2006/relationships/hyperlink" Target="http://www.youtube.com/watch?v=BzycN35Dy0w" TargetMode="External"/><Relationship Id="rId4" Type="http://schemas.openxmlformats.org/officeDocument/2006/relationships/image" Target="../media/image14.jp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5.xml"/><Relationship Id="rId3" Type="http://schemas.openxmlformats.org/officeDocument/2006/relationships/image" Target="../media/image22.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6.xml"/><Relationship Id="rId3" Type="http://schemas.openxmlformats.org/officeDocument/2006/relationships/image" Target="../media/image26.png"/><Relationship Id="rId4" Type="http://schemas.openxmlformats.org/officeDocument/2006/relationships/image" Target="../media/image43.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7.xml"/><Relationship Id="rId3" Type="http://schemas.openxmlformats.org/officeDocument/2006/relationships/image" Target="../media/image49.png"/><Relationship Id="rId4" Type="http://schemas.openxmlformats.org/officeDocument/2006/relationships/hyperlink" Target="http://www.youtube.com/watch?v=e7GJrnZYSQg" TargetMode="External"/><Relationship Id="rId5" Type="http://schemas.openxmlformats.org/officeDocument/2006/relationships/image" Target="../media/image17.jp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8.xml"/><Relationship Id="rId3" Type="http://schemas.openxmlformats.org/officeDocument/2006/relationships/image" Target="../media/image16.png"/><Relationship Id="rId4" Type="http://schemas.openxmlformats.org/officeDocument/2006/relationships/image" Target="../media/image36.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9.xml"/><Relationship Id="rId3" Type="http://schemas.openxmlformats.org/officeDocument/2006/relationships/image" Target="../media/image20.png"/><Relationship Id="rId4" Type="http://schemas.openxmlformats.org/officeDocument/2006/relationships/image" Target="../media/image47.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0.xml"/><Relationship Id="rId3" Type="http://schemas.openxmlformats.org/officeDocument/2006/relationships/image" Target="../media/image38.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1.xml"/><Relationship Id="rId3" Type="http://schemas.openxmlformats.org/officeDocument/2006/relationships/image" Target="../media/image24.png"/><Relationship Id="rId4" Type="http://schemas.openxmlformats.org/officeDocument/2006/relationships/image" Target="../media/image28.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2.xml"/><Relationship Id="rId3" Type="http://schemas.openxmlformats.org/officeDocument/2006/relationships/image" Target="../media/image30.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3.xml"/><Relationship Id="rId3" Type="http://schemas.openxmlformats.org/officeDocument/2006/relationships/hyperlink" Target="http://www.youtube.com/watch?v=1moG50FeHbM" TargetMode="External"/><Relationship Id="rId4" Type="http://schemas.openxmlformats.org/officeDocument/2006/relationships/image" Target="../media/image29.jpg"/><Relationship Id="rId5" Type="http://schemas.openxmlformats.org/officeDocument/2006/relationships/image" Target="../media/image42.png"/><Relationship Id="rId6" Type="http://schemas.openxmlformats.org/officeDocument/2006/relationships/image" Target="../media/image48.png"/><Relationship Id="rId7" Type="http://schemas.openxmlformats.org/officeDocument/2006/relationships/image" Target="../media/image45.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4.xml"/><Relationship Id="rId3" Type="http://schemas.openxmlformats.org/officeDocument/2006/relationships/image" Target="../media/image40.png"/><Relationship Id="rId4" Type="http://schemas.openxmlformats.org/officeDocument/2006/relationships/image" Target="../media/image34.png"/><Relationship Id="rId5" Type="http://schemas.openxmlformats.org/officeDocument/2006/relationships/image" Target="../media/image33.png"/><Relationship Id="rId6" Type="http://schemas.openxmlformats.org/officeDocument/2006/relationships/image" Target="../media/image44.png"/><Relationship Id="rId7" Type="http://schemas.openxmlformats.org/officeDocument/2006/relationships/image" Target="../media/image35.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5.xml"/><Relationship Id="rId3" Type="http://schemas.openxmlformats.org/officeDocument/2006/relationships/hyperlink" Target="http://www.youtube.com/watch?v=tqQ3x1Vk9pM" TargetMode="External"/><Relationship Id="rId4" Type="http://schemas.openxmlformats.org/officeDocument/2006/relationships/image" Target="../media/image32.jpg"/><Relationship Id="rId5" Type="http://schemas.openxmlformats.org/officeDocument/2006/relationships/image" Target="../media/image41.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7.xml"/><Relationship Id="rId3" Type="http://schemas.openxmlformats.org/officeDocument/2006/relationships/hyperlink" Target="http://www.newsshare.in/burgundy-color-psychology-personality-meaning-5654.html#:~:text=Psychology%20of%20Burgundy%20Color,tint%20are%20interpreted%20as%20sophistication.&amp;text=Burgundy%20can%20be%20seen%20as,a%20feeling%20of%20high%20ambition" TargetMode="External"/><Relationship Id="rId4" Type="http://schemas.openxmlformats.org/officeDocument/2006/relationships/hyperlink" Target="https://www.youtube.com/watch?v=kyBLQaC73Lg" TargetMode="External"/><Relationship Id="rId5" Type="http://schemas.openxmlformats.org/officeDocument/2006/relationships/hyperlink" Target="https://www.surveymonkey.co.uk/r/N7QZCWT?fbclid=IwAR0wS35nZ8gub0RnYUisKmr5M_cU4nCywpHL1zWGdR-6EIugB10kz4vGqYg" TargetMode="External"/><Relationship Id="rId6" Type="http://schemas.openxmlformats.org/officeDocument/2006/relationships/hyperlink" Target="https://soundcharts.com/"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3" name="Shape 53"/>
        <p:cNvGrpSpPr/>
        <p:nvPr/>
      </p:nvGrpSpPr>
      <p:grpSpPr>
        <a:xfrm>
          <a:off x="0" y="0"/>
          <a:ext cx="0" cy="0"/>
          <a:chOff x="0" y="0"/>
          <a:chExt cx="0" cy="0"/>
        </a:xfrm>
      </p:grpSpPr>
      <p:sp>
        <p:nvSpPr>
          <p:cNvPr id="54" name="Google Shape;54;p13"/>
          <p:cNvSpPr txBox="1"/>
          <p:nvPr>
            <p:ph type="ctrTitle"/>
          </p:nvPr>
        </p:nvSpPr>
        <p:spPr>
          <a:xfrm>
            <a:off x="311708" y="744575"/>
            <a:ext cx="8520600" cy="2052600"/>
          </a:xfrm>
          <a:prstGeom prst="rect">
            <a:avLst/>
          </a:prstGeom>
        </p:spPr>
        <p:txBody>
          <a:bodyPr anchorCtr="0" anchor="b" bIns="91425" lIns="91425" spcFirstLastPara="1" rIns="91425" wrap="square" tIns="91425">
            <a:normAutofit fontScale="90000"/>
          </a:bodyPr>
          <a:lstStyle/>
          <a:p>
            <a:pPr indent="0" lvl="0" marL="0" rtl="0" algn="ctr">
              <a:spcBef>
                <a:spcPts val="0"/>
              </a:spcBef>
              <a:spcAft>
                <a:spcPts val="0"/>
              </a:spcAft>
              <a:buNone/>
            </a:pPr>
            <a:r>
              <a:rPr lang="en-GB" sz="4544">
                <a:solidFill>
                  <a:srgbClr val="FFFFFF"/>
                </a:solidFill>
                <a:latin typeface="Bree Serif"/>
                <a:ea typeface="Bree Serif"/>
                <a:cs typeface="Bree Serif"/>
                <a:sym typeface="Bree Serif"/>
              </a:rPr>
              <a:t>ᐆ</a:t>
            </a:r>
            <a:r>
              <a:rPr lang="en-GB" sz="3644">
                <a:solidFill>
                  <a:srgbClr val="FFFFFF"/>
                </a:solidFill>
              </a:rPr>
              <a:t> </a:t>
            </a:r>
            <a:r>
              <a:rPr lang="en-GB" sz="5544">
                <a:solidFill>
                  <a:srgbClr val="FFFFFF"/>
                </a:solidFill>
                <a:latin typeface="Bree Serif"/>
                <a:ea typeface="Bree Serif"/>
                <a:cs typeface="Bree Serif"/>
                <a:sym typeface="Bree Serif"/>
              </a:rPr>
              <a:t>PLASTIC GLASS </a:t>
            </a:r>
            <a:r>
              <a:rPr lang="en-GB" sz="4544">
                <a:solidFill>
                  <a:srgbClr val="FFFFFF"/>
                </a:solidFill>
                <a:latin typeface="Bree Serif"/>
                <a:ea typeface="Bree Serif"/>
                <a:cs typeface="Bree Serif"/>
                <a:sym typeface="Bree Serif"/>
              </a:rPr>
              <a:t>ᐋ</a:t>
            </a:r>
            <a:endParaRPr sz="4544">
              <a:solidFill>
                <a:srgbClr val="FFFFFF"/>
              </a:solidFill>
              <a:latin typeface="Bree Serif"/>
              <a:ea typeface="Bree Serif"/>
              <a:cs typeface="Bree Serif"/>
              <a:sym typeface="Bree Serif"/>
            </a:endParaRPr>
          </a:p>
          <a:p>
            <a:pPr indent="0" lvl="0" marL="0" rtl="0" algn="ctr">
              <a:spcBef>
                <a:spcPts val="0"/>
              </a:spcBef>
              <a:spcAft>
                <a:spcPts val="0"/>
              </a:spcAft>
              <a:buClr>
                <a:schemeClr val="dk1"/>
              </a:buClr>
              <a:buSzPct val="36666"/>
              <a:buFont typeface="Arial"/>
              <a:buNone/>
            </a:pPr>
            <a:r>
              <a:t/>
            </a:r>
            <a:endParaRPr sz="3000">
              <a:latin typeface="Bree Serif"/>
              <a:ea typeface="Bree Serif"/>
              <a:cs typeface="Bree Serif"/>
              <a:sym typeface="Bree Serif"/>
            </a:endParaRPr>
          </a:p>
          <a:p>
            <a:pPr indent="0" lvl="0" marL="0" rtl="0" algn="ctr">
              <a:spcBef>
                <a:spcPts val="0"/>
              </a:spcBef>
              <a:spcAft>
                <a:spcPts val="0"/>
              </a:spcAft>
              <a:buNone/>
            </a:pPr>
            <a:r>
              <a:t/>
            </a:r>
            <a:endParaRPr/>
          </a:p>
        </p:txBody>
      </p:sp>
      <p:sp>
        <p:nvSpPr>
          <p:cNvPr id="55" name="Google Shape;55;p13"/>
          <p:cNvSpPr txBox="1"/>
          <p:nvPr>
            <p:ph idx="1" type="subTitle"/>
          </p:nvPr>
        </p:nvSpPr>
        <p:spPr>
          <a:xfrm>
            <a:off x="311700" y="2075900"/>
            <a:ext cx="8520600" cy="792600"/>
          </a:xfrm>
          <a:prstGeom prst="rect">
            <a:avLst/>
          </a:prstGeom>
        </p:spPr>
        <p:txBody>
          <a:bodyPr anchorCtr="0" anchor="t" bIns="91425" lIns="91425" spcFirstLastPara="1" rIns="91425" wrap="square" tIns="91425">
            <a:noAutofit/>
          </a:bodyPr>
          <a:lstStyle/>
          <a:p>
            <a:pPr indent="0" lvl="0" marL="0" rtl="0" algn="ctr">
              <a:lnSpc>
                <a:spcPct val="95000"/>
              </a:lnSpc>
              <a:spcBef>
                <a:spcPts val="0"/>
              </a:spcBef>
              <a:spcAft>
                <a:spcPts val="0"/>
              </a:spcAft>
              <a:buClr>
                <a:schemeClr val="dk1"/>
              </a:buClr>
              <a:buSzPts val="770"/>
              <a:buFont typeface="Arial"/>
              <a:buNone/>
            </a:pPr>
            <a:r>
              <a:rPr b="1" lang="en-GB" sz="1918">
                <a:solidFill>
                  <a:srgbClr val="FFFFFF"/>
                </a:solidFill>
                <a:latin typeface="Bree Serif"/>
                <a:ea typeface="Bree Serif"/>
                <a:cs typeface="Bree Serif"/>
                <a:sym typeface="Bree Serif"/>
              </a:rPr>
              <a:t>KYRIE MORRIS </a:t>
            </a:r>
            <a:br>
              <a:rPr b="1" lang="en-GB" sz="1918">
                <a:solidFill>
                  <a:srgbClr val="FFFFFF"/>
                </a:solidFill>
                <a:latin typeface="Bree Serif"/>
                <a:ea typeface="Bree Serif"/>
                <a:cs typeface="Bree Serif"/>
                <a:sym typeface="Bree Serif"/>
              </a:rPr>
            </a:br>
            <a:r>
              <a:rPr b="1" lang="en-GB" sz="1918">
                <a:solidFill>
                  <a:srgbClr val="FFFFFF"/>
                </a:solidFill>
                <a:latin typeface="Bree Serif"/>
                <a:ea typeface="Bree Serif"/>
                <a:cs typeface="Bree Serif"/>
                <a:sym typeface="Bree Serif"/>
              </a:rPr>
              <a:t> 2010825</a:t>
            </a:r>
            <a:br>
              <a:rPr b="1" lang="en-GB" sz="1918">
                <a:solidFill>
                  <a:srgbClr val="FFFFFF"/>
                </a:solidFill>
                <a:latin typeface="Bree Serif"/>
                <a:ea typeface="Bree Serif"/>
                <a:cs typeface="Bree Serif"/>
                <a:sym typeface="Bree Serif"/>
              </a:rPr>
            </a:br>
            <a:r>
              <a:rPr b="1" lang="en-GB" sz="1918">
                <a:solidFill>
                  <a:srgbClr val="FFFFFF"/>
                </a:solidFill>
                <a:latin typeface="Bree Serif"/>
                <a:ea typeface="Bree Serif"/>
                <a:cs typeface="Bree Serif"/>
                <a:sym typeface="Bree Serif"/>
              </a:rPr>
              <a:t>DEVELOPMENT IN  INTERNATIONAL MUSIC MARKETING</a:t>
            </a:r>
            <a:endParaRPr b="1" sz="1918">
              <a:solidFill>
                <a:srgbClr val="FFFFFF"/>
              </a:solidFill>
              <a:latin typeface="Bree Serif"/>
              <a:ea typeface="Bree Serif"/>
              <a:cs typeface="Bree Serif"/>
              <a:sym typeface="Bree Serif"/>
            </a:endParaRPr>
          </a:p>
          <a:p>
            <a:pPr indent="0" lvl="0" marL="0" rtl="0" algn="ctr">
              <a:lnSpc>
                <a:spcPct val="95000"/>
              </a:lnSpc>
              <a:spcBef>
                <a:spcPts val="0"/>
              </a:spcBef>
              <a:spcAft>
                <a:spcPts val="0"/>
              </a:spcAft>
              <a:buClr>
                <a:schemeClr val="dk1"/>
              </a:buClr>
              <a:buSzPts val="770"/>
              <a:buFont typeface="Arial"/>
              <a:buNone/>
            </a:pPr>
            <a:r>
              <a:rPr b="1" lang="en-GB" sz="1970">
                <a:solidFill>
                  <a:srgbClr val="FFFFFF"/>
                </a:solidFill>
                <a:latin typeface="Bree Serif"/>
                <a:ea typeface="Bree Serif"/>
                <a:cs typeface="Bree Serif"/>
                <a:sym typeface="Bree Serif"/>
              </a:rPr>
              <a:t>ELEMENT 3 - PRESENTATION</a:t>
            </a:r>
            <a:endParaRPr b="1" sz="3160">
              <a:solidFill>
                <a:srgbClr val="FFFFFF"/>
              </a:solidFill>
            </a:endParaRPr>
          </a:p>
        </p:txBody>
      </p:sp>
      <p:cxnSp>
        <p:nvCxnSpPr>
          <p:cNvPr id="56" name="Google Shape;56;p13"/>
          <p:cNvCxnSpPr/>
          <p:nvPr/>
        </p:nvCxnSpPr>
        <p:spPr>
          <a:xfrm flipH="1" rot="10800000">
            <a:off x="2282350" y="1656325"/>
            <a:ext cx="4564200" cy="11700"/>
          </a:xfrm>
          <a:prstGeom prst="straightConnector1">
            <a:avLst/>
          </a:prstGeom>
          <a:noFill/>
          <a:ln cap="flat" cmpd="sng" w="38100">
            <a:solidFill>
              <a:srgbClr val="FFFFFF"/>
            </a:solidFill>
            <a:prstDash val="solid"/>
            <a:round/>
            <a:headEnd len="med" w="med" type="none"/>
            <a:tailEnd len="med" w="med" type="none"/>
          </a:ln>
        </p:spPr>
      </p:cxn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0" name="Shape 60"/>
        <p:cNvGrpSpPr/>
        <p:nvPr/>
      </p:nvGrpSpPr>
      <p:grpSpPr>
        <a:xfrm>
          <a:off x="0" y="0"/>
          <a:ext cx="0" cy="0"/>
          <a:chOff x="0" y="0"/>
          <a:chExt cx="0" cy="0"/>
        </a:xfrm>
      </p:grpSpPr>
      <p:sp>
        <p:nvSpPr>
          <p:cNvPr id="61" name="Google Shape;61;p14"/>
          <p:cNvSpPr txBox="1"/>
          <p:nvPr>
            <p:ph type="title"/>
          </p:nvPr>
        </p:nvSpPr>
        <p:spPr>
          <a:xfrm>
            <a:off x="311700" y="208550"/>
            <a:ext cx="8520600" cy="5727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i="1" lang="en-GB" sz="3000">
                <a:solidFill>
                  <a:srgbClr val="FFFFFF"/>
                </a:solidFill>
                <a:latin typeface="Bree Serif"/>
                <a:ea typeface="Bree Serif"/>
                <a:cs typeface="Bree Serif"/>
                <a:sym typeface="Bree Serif"/>
              </a:rPr>
              <a:t>ᐆ WHO ARE THEY?</a:t>
            </a:r>
            <a:endParaRPr i="1" sz="4800">
              <a:solidFill>
                <a:srgbClr val="FFFFFF"/>
              </a:solidFill>
              <a:latin typeface="Bree Serif"/>
              <a:ea typeface="Bree Serif"/>
              <a:cs typeface="Bree Serif"/>
              <a:sym typeface="Bree Serif"/>
            </a:endParaRPr>
          </a:p>
        </p:txBody>
      </p:sp>
      <p:sp>
        <p:nvSpPr>
          <p:cNvPr id="62" name="Google Shape;62;p14"/>
          <p:cNvSpPr txBox="1"/>
          <p:nvPr>
            <p:ph idx="1" type="body"/>
          </p:nvPr>
        </p:nvSpPr>
        <p:spPr>
          <a:xfrm>
            <a:off x="4646875" y="1436250"/>
            <a:ext cx="4260300" cy="3416400"/>
          </a:xfrm>
          <a:prstGeom prst="rect">
            <a:avLst/>
          </a:prstGeom>
        </p:spPr>
        <p:txBody>
          <a:bodyPr anchorCtr="0" anchor="t" bIns="91425" lIns="91425" spcFirstLastPara="1" rIns="91425" wrap="square" tIns="91425">
            <a:normAutofit/>
          </a:bodyPr>
          <a:lstStyle/>
          <a:p>
            <a:pPr indent="-336550" lvl="0" marL="457200" rtl="0" algn="l">
              <a:lnSpc>
                <a:spcPct val="95000"/>
              </a:lnSpc>
              <a:spcBef>
                <a:spcPts val="0"/>
              </a:spcBef>
              <a:spcAft>
                <a:spcPts val="0"/>
              </a:spcAft>
              <a:buClr>
                <a:srgbClr val="FFFFFF"/>
              </a:buClr>
              <a:buSzPts val="1700"/>
              <a:buFont typeface="Bree Serif"/>
              <a:buChar char="●"/>
            </a:pPr>
            <a:r>
              <a:rPr lang="en-GB" sz="1700">
                <a:solidFill>
                  <a:srgbClr val="FFFFFF"/>
                </a:solidFill>
                <a:latin typeface="Bree Serif"/>
                <a:ea typeface="Bree Serif"/>
                <a:cs typeface="Bree Serif"/>
                <a:sym typeface="Bree Serif"/>
              </a:rPr>
              <a:t>Four-piece </a:t>
            </a:r>
            <a:r>
              <a:rPr lang="en-GB" sz="1700">
                <a:solidFill>
                  <a:srgbClr val="FFFFFF"/>
                </a:solidFill>
                <a:latin typeface="Bree Serif"/>
                <a:ea typeface="Bree Serif"/>
                <a:cs typeface="Bree Serif"/>
                <a:sym typeface="Bree Serif"/>
              </a:rPr>
              <a:t> indie rock band from the North East city of Sunderland. </a:t>
            </a:r>
            <a:br>
              <a:rPr lang="en-GB" sz="1700">
                <a:solidFill>
                  <a:srgbClr val="FFFFFF"/>
                </a:solidFill>
                <a:latin typeface="Bree Serif"/>
                <a:ea typeface="Bree Serif"/>
                <a:cs typeface="Bree Serif"/>
                <a:sym typeface="Bree Serif"/>
              </a:rPr>
            </a:br>
            <a:endParaRPr sz="1700">
              <a:solidFill>
                <a:srgbClr val="FFFFFF"/>
              </a:solidFill>
              <a:latin typeface="Bree Serif"/>
              <a:ea typeface="Bree Serif"/>
              <a:cs typeface="Bree Serif"/>
              <a:sym typeface="Bree Serif"/>
            </a:endParaRPr>
          </a:p>
          <a:p>
            <a:pPr indent="-336550" lvl="0" marL="457200" rtl="0" algn="l">
              <a:lnSpc>
                <a:spcPct val="95000"/>
              </a:lnSpc>
              <a:spcBef>
                <a:spcPts val="0"/>
              </a:spcBef>
              <a:spcAft>
                <a:spcPts val="0"/>
              </a:spcAft>
              <a:buClr>
                <a:srgbClr val="FFFFFF"/>
              </a:buClr>
              <a:buSzPts val="1700"/>
              <a:buFont typeface="Bree Serif"/>
              <a:buChar char="●"/>
            </a:pPr>
            <a:r>
              <a:rPr lang="en-GB" sz="1700">
                <a:solidFill>
                  <a:srgbClr val="FFFFFF"/>
                </a:solidFill>
                <a:latin typeface="Bree Serif"/>
                <a:ea typeface="Bree Serif"/>
                <a:cs typeface="Bree Serif"/>
                <a:sym typeface="Bree Serif"/>
              </a:rPr>
              <a:t> Lewis Conlin (vocals/guitar), Ben Richardson (bass), Dylan Abbott (guitar) and Frazer Graham (drums). </a:t>
            </a:r>
            <a:br>
              <a:rPr lang="en-GB" sz="1700">
                <a:solidFill>
                  <a:srgbClr val="FFFFFF"/>
                </a:solidFill>
                <a:latin typeface="Bree Serif"/>
                <a:ea typeface="Bree Serif"/>
                <a:cs typeface="Bree Serif"/>
                <a:sym typeface="Bree Serif"/>
              </a:rPr>
            </a:br>
            <a:endParaRPr sz="1700">
              <a:solidFill>
                <a:srgbClr val="FFFFFF"/>
              </a:solidFill>
              <a:latin typeface="Bree Serif"/>
              <a:ea typeface="Bree Serif"/>
              <a:cs typeface="Bree Serif"/>
              <a:sym typeface="Bree Serif"/>
            </a:endParaRPr>
          </a:p>
          <a:p>
            <a:pPr indent="-336550" lvl="0" marL="457200" rtl="0" algn="l">
              <a:lnSpc>
                <a:spcPct val="95000"/>
              </a:lnSpc>
              <a:spcBef>
                <a:spcPts val="0"/>
              </a:spcBef>
              <a:spcAft>
                <a:spcPts val="0"/>
              </a:spcAft>
              <a:buClr>
                <a:srgbClr val="FFFFFF"/>
              </a:buClr>
              <a:buSzPts val="1700"/>
              <a:buFont typeface="Bree Serif"/>
              <a:buChar char="●"/>
            </a:pPr>
            <a:r>
              <a:rPr lang="en-GB" sz="1700">
                <a:solidFill>
                  <a:srgbClr val="FFFFFF"/>
                </a:solidFill>
                <a:latin typeface="Bree Serif"/>
                <a:ea typeface="Bree Serif"/>
                <a:cs typeface="Bree Serif"/>
                <a:sym typeface="Bree Serif"/>
              </a:rPr>
              <a:t>Young, talented, determined and spreading like wildfire throughout the North East. </a:t>
            </a:r>
            <a:endParaRPr sz="1700">
              <a:solidFill>
                <a:srgbClr val="FFFFFF"/>
              </a:solidFill>
              <a:latin typeface="Bree Serif"/>
              <a:ea typeface="Bree Serif"/>
              <a:cs typeface="Bree Serif"/>
              <a:sym typeface="Bree Serif"/>
            </a:endParaRPr>
          </a:p>
        </p:txBody>
      </p:sp>
      <p:pic>
        <p:nvPicPr>
          <p:cNvPr id="63" name="Google Shape;63;p14"/>
          <p:cNvPicPr preferRelativeResize="0"/>
          <p:nvPr/>
        </p:nvPicPr>
        <p:blipFill>
          <a:blip r:embed="rId3">
            <a:alphaModFix/>
          </a:blip>
          <a:stretch>
            <a:fillRect/>
          </a:stretch>
        </p:blipFill>
        <p:spPr>
          <a:xfrm>
            <a:off x="146175" y="1341450"/>
            <a:ext cx="4602874" cy="2589100"/>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7" name="Shape 67"/>
        <p:cNvGrpSpPr/>
        <p:nvPr/>
      </p:nvGrpSpPr>
      <p:grpSpPr>
        <a:xfrm>
          <a:off x="0" y="0"/>
          <a:ext cx="0" cy="0"/>
          <a:chOff x="0" y="0"/>
          <a:chExt cx="0" cy="0"/>
        </a:xfrm>
      </p:grpSpPr>
      <p:sp>
        <p:nvSpPr>
          <p:cNvPr id="68" name="Google Shape;68;p15"/>
          <p:cNvSpPr txBox="1"/>
          <p:nvPr>
            <p:ph type="title"/>
          </p:nvPr>
        </p:nvSpPr>
        <p:spPr>
          <a:xfrm>
            <a:off x="240775" y="102100"/>
            <a:ext cx="8520600" cy="5727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n-GB" sz="3000">
                <a:solidFill>
                  <a:srgbClr val="FFFFFF"/>
                </a:solidFill>
                <a:latin typeface="Bree Serif"/>
                <a:ea typeface="Bree Serif"/>
                <a:cs typeface="Bree Serif"/>
                <a:sym typeface="Bree Serif"/>
              </a:rPr>
              <a:t>ᐆ </a:t>
            </a:r>
            <a:r>
              <a:rPr i="1" lang="en-GB" sz="3000">
                <a:solidFill>
                  <a:srgbClr val="FFFFFF"/>
                </a:solidFill>
                <a:latin typeface="Bree Serif"/>
                <a:ea typeface="Bree Serif"/>
                <a:cs typeface="Bree Serif"/>
                <a:sym typeface="Bree Serif"/>
              </a:rPr>
              <a:t> SIMILAR ARTISTS</a:t>
            </a:r>
            <a:endParaRPr i="1" sz="3000"/>
          </a:p>
        </p:txBody>
      </p:sp>
      <p:sp>
        <p:nvSpPr>
          <p:cNvPr id="69" name="Google Shape;69;p15"/>
          <p:cNvSpPr txBox="1"/>
          <p:nvPr>
            <p:ph idx="1" type="body"/>
          </p:nvPr>
        </p:nvSpPr>
        <p:spPr>
          <a:xfrm>
            <a:off x="311700" y="674800"/>
            <a:ext cx="4158000" cy="23649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Clr>
                <a:schemeClr val="dk1"/>
              </a:buClr>
              <a:buSzPts val="1100"/>
              <a:buFont typeface="Arial"/>
              <a:buNone/>
            </a:pPr>
            <a:r>
              <a:rPr lang="en-GB" sz="1200">
                <a:solidFill>
                  <a:srgbClr val="FFFFFF"/>
                </a:solidFill>
                <a:latin typeface="Bree Serif"/>
                <a:ea typeface="Bree Serif"/>
                <a:cs typeface="Bree Serif"/>
                <a:sym typeface="Bree Serif"/>
              </a:rPr>
              <a:t>Below the mainstream radar:</a:t>
            </a:r>
            <a:endParaRPr sz="1200">
              <a:solidFill>
                <a:srgbClr val="FFFFFF"/>
              </a:solidFill>
              <a:latin typeface="Bree Serif"/>
              <a:ea typeface="Bree Serif"/>
              <a:cs typeface="Bree Serif"/>
              <a:sym typeface="Bree Serif"/>
            </a:endParaRPr>
          </a:p>
        </p:txBody>
      </p:sp>
      <p:pic>
        <p:nvPicPr>
          <p:cNvPr id="70" name="Google Shape;70;p15"/>
          <p:cNvPicPr preferRelativeResize="0"/>
          <p:nvPr/>
        </p:nvPicPr>
        <p:blipFill rotWithShape="1">
          <a:blip r:embed="rId3">
            <a:alphaModFix/>
          </a:blip>
          <a:srcRect b="21203" l="0" r="6976" t="0"/>
          <a:stretch/>
        </p:blipFill>
        <p:spPr>
          <a:xfrm>
            <a:off x="311700" y="1024300"/>
            <a:ext cx="3691083" cy="1759850"/>
          </a:xfrm>
          <a:prstGeom prst="rect">
            <a:avLst/>
          </a:prstGeom>
          <a:noFill/>
          <a:ln>
            <a:noFill/>
          </a:ln>
        </p:spPr>
      </p:pic>
      <p:sp>
        <p:nvSpPr>
          <p:cNvPr id="71" name="Google Shape;71;p15"/>
          <p:cNvSpPr txBox="1"/>
          <p:nvPr/>
        </p:nvSpPr>
        <p:spPr>
          <a:xfrm>
            <a:off x="311688" y="2784150"/>
            <a:ext cx="3949200" cy="3693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0"/>
              </a:spcAft>
              <a:buClr>
                <a:schemeClr val="dk1"/>
              </a:buClr>
              <a:buSzPts val="1100"/>
              <a:buFont typeface="Arial"/>
              <a:buNone/>
            </a:pPr>
            <a:r>
              <a:rPr lang="en-GB" sz="1200">
                <a:solidFill>
                  <a:srgbClr val="FFFFFF"/>
                </a:solidFill>
                <a:latin typeface="Bree Serif"/>
                <a:ea typeface="Bree Serif"/>
                <a:cs typeface="Bree Serif"/>
                <a:sym typeface="Bree Serif"/>
              </a:rPr>
              <a:t>Above</a:t>
            </a:r>
            <a:r>
              <a:rPr lang="en-GB" sz="1200">
                <a:solidFill>
                  <a:srgbClr val="FFFFFF"/>
                </a:solidFill>
                <a:latin typeface="Bree Serif"/>
                <a:ea typeface="Bree Serif"/>
                <a:cs typeface="Bree Serif"/>
                <a:sym typeface="Bree Serif"/>
              </a:rPr>
              <a:t> the mainstream radar:</a:t>
            </a:r>
            <a:endParaRPr/>
          </a:p>
        </p:txBody>
      </p:sp>
      <p:pic>
        <p:nvPicPr>
          <p:cNvPr id="72" name="Google Shape;72;p15"/>
          <p:cNvPicPr preferRelativeResize="0"/>
          <p:nvPr/>
        </p:nvPicPr>
        <p:blipFill rotWithShape="1">
          <a:blip r:embed="rId4">
            <a:alphaModFix/>
          </a:blip>
          <a:srcRect b="16352" l="0" r="5150" t="0"/>
          <a:stretch/>
        </p:blipFill>
        <p:spPr>
          <a:xfrm>
            <a:off x="311700" y="3133655"/>
            <a:ext cx="3691074" cy="1835745"/>
          </a:xfrm>
          <a:prstGeom prst="rect">
            <a:avLst/>
          </a:prstGeom>
          <a:noFill/>
          <a:ln>
            <a:noFill/>
          </a:ln>
        </p:spPr>
      </p:pic>
      <p:pic>
        <p:nvPicPr>
          <p:cNvPr id="73" name="Google Shape;73;p15"/>
          <p:cNvPicPr preferRelativeResize="0"/>
          <p:nvPr/>
        </p:nvPicPr>
        <p:blipFill rotWithShape="1">
          <a:blip r:embed="rId5">
            <a:alphaModFix/>
          </a:blip>
          <a:srcRect b="23809" l="0" r="832" t="0"/>
          <a:stretch/>
        </p:blipFill>
        <p:spPr>
          <a:xfrm>
            <a:off x="4213187" y="329250"/>
            <a:ext cx="4813875" cy="2088775"/>
          </a:xfrm>
          <a:prstGeom prst="rect">
            <a:avLst/>
          </a:prstGeom>
          <a:noFill/>
          <a:ln>
            <a:noFill/>
          </a:ln>
        </p:spPr>
      </p:pic>
      <p:sp>
        <p:nvSpPr>
          <p:cNvPr id="74" name="Google Shape;74;p15"/>
          <p:cNvSpPr txBox="1"/>
          <p:nvPr/>
        </p:nvSpPr>
        <p:spPr>
          <a:xfrm>
            <a:off x="4315975" y="2604625"/>
            <a:ext cx="4608300" cy="2893800"/>
          </a:xfrm>
          <a:prstGeom prst="rect">
            <a:avLst/>
          </a:prstGeom>
          <a:noFill/>
          <a:ln>
            <a:noFill/>
          </a:ln>
        </p:spPr>
        <p:txBody>
          <a:bodyPr anchorCtr="0" anchor="t" bIns="91425" lIns="91425" spcFirstLastPara="1" rIns="91425" wrap="square" tIns="91425">
            <a:spAutoFit/>
          </a:bodyPr>
          <a:lstStyle/>
          <a:p>
            <a:pPr indent="-323850" lvl="0" marL="457200" rtl="0" algn="l">
              <a:spcBef>
                <a:spcPts val="0"/>
              </a:spcBef>
              <a:spcAft>
                <a:spcPts val="0"/>
              </a:spcAft>
              <a:buClr>
                <a:srgbClr val="FFFFFF"/>
              </a:buClr>
              <a:buSzPts val="1500"/>
              <a:buFont typeface="Bree Serif"/>
              <a:buChar char="●"/>
            </a:pPr>
            <a:r>
              <a:rPr lang="en-GB" sz="1500">
                <a:solidFill>
                  <a:srgbClr val="FFFFFF"/>
                </a:solidFill>
                <a:latin typeface="Bree Serif"/>
                <a:ea typeface="Bree Serif"/>
                <a:cs typeface="Bree Serif"/>
                <a:sym typeface="Bree Serif"/>
              </a:rPr>
              <a:t>A  striking resemblance in </a:t>
            </a:r>
            <a:r>
              <a:rPr lang="en-GB" sz="1500">
                <a:solidFill>
                  <a:srgbClr val="FFFFFF"/>
                </a:solidFill>
                <a:latin typeface="Bree Serif"/>
                <a:ea typeface="Bree Serif"/>
                <a:cs typeface="Bree Serif"/>
                <a:sym typeface="Bree Serif"/>
              </a:rPr>
              <a:t>logos</a:t>
            </a:r>
            <a:r>
              <a:rPr lang="en-GB" sz="1500">
                <a:solidFill>
                  <a:srgbClr val="FFFFFF"/>
                </a:solidFill>
                <a:latin typeface="Bree Serif"/>
                <a:ea typeface="Bree Serif"/>
                <a:cs typeface="Bree Serif"/>
                <a:sym typeface="Bree Serif"/>
              </a:rPr>
              <a:t> and iconography.</a:t>
            </a:r>
            <a:br>
              <a:rPr lang="en-GB" sz="1500">
                <a:solidFill>
                  <a:srgbClr val="FFFFFF"/>
                </a:solidFill>
                <a:latin typeface="Bree Serif"/>
                <a:ea typeface="Bree Serif"/>
                <a:cs typeface="Bree Serif"/>
                <a:sym typeface="Bree Serif"/>
              </a:rPr>
            </a:br>
            <a:endParaRPr sz="1500">
              <a:solidFill>
                <a:srgbClr val="FFFFFF"/>
              </a:solidFill>
              <a:latin typeface="Bree Serif"/>
              <a:ea typeface="Bree Serif"/>
              <a:cs typeface="Bree Serif"/>
              <a:sym typeface="Bree Serif"/>
            </a:endParaRPr>
          </a:p>
          <a:p>
            <a:pPr indent="-323850" lvl="0" marL="457200" rtl="0" algn="l">
              <a:spcBef>
                <a:spcPts val="0"/>
              </a:spcBef>
              <a:spcAft>
                <a:spcPts val="0"/>
              </a:spcAft>
              <a:buClr>
                <a:srgbClr val="FFFFFF"/>
              </a:buClr>
              <a:buSzPts val="1500"/>
              <a:buFont typeface="Bree Serif"/>
              <a:buChar char="●"/>
            </a:pPr>
            <a:r>
              <a:rPr lang="en-GB" sz="1500">
                <a:solidFill>
                  <a:srgbClr val="FFFFFF"/>
                </a:solidFill>
                <a:latin typeface="Bree Serif"/>
                <a:ea typeface="Bree Serif"/>
                <a:cs typeface="Bree Serif"/>
                <a:sym typeface="Bree Serif"/>
              </a:rPr>
              <a:t>Arctic Monkey’s debut album,</a:t>
            </a:r>
            <a:r>
              <a:rPr i="1" lang="en-GB" sz="1500">
                <a:solidFill>
                  <a:srgbClr val="FFFFFF"/>
                </a:solidFill>
                <a:latin typeface="Bree Serif"/>
                <a:ea typeface="Bree Serif"/>
                <a:cs typeface="Bree Serif"/>
                <a:sym typeface="Bree Serif"/>
              </a:rPr>
              <a:t> ‘Whatever People Say I Am, That’s What I’m Not</a:t>
            </a:r>
            <a:r>
              <a:rPr lang="en-GB" sz="1500">
                <a:solidFill>
                  <a:srgbClr val="FFFFFF"/>
                </a:solidFill>
                <a:latin typeface="Bree Serif"/>
                <a:ea typeface="Bree Serif"/>
                <a:cs typeface="Bree Serif"/>
                <a:sym typeface="Bree Serif"/>
              </a:rPr>
              <a:t>’,  shares similar visual assets and themes, paralleling Plastic Glass’ adolescent angst, lyrical quip and British, working-class narrative.</a:t>
            </a:r>
            <a:endParaRPr sz="1500">
              <a:solidFill>
                <a:srgbClr val="FFFFFF"/>
              </a:solidFill>
              <a:latin typeface="Bree Serif"/>
              <a:ea typeface="Bree Serif"/>
              <a:cs typeface="Bree Serif"/>
              <a:sym typeface="Bree Serif"/>
            </a:endParaRPr>
          </a:p>
          <a:p>
            <a:pPr indent="0" lvl="0" marL="457200" rtl="0" algn="l">
              <a:spcBef>
                <a:spcPts val="0"/>
              </a:spcBef>
              <a:spcAft>
                <a:spcPts val="0"/>
              </a:spcAft>
              <a:buNone/>
            </a:pPr>
            <a:r>
              <a:t/>
            </a:r>
            <a:endParaRPr>
              <a:solidFill>
                <a:srgbClr val="FFFFFF"/>
              </a:solidFill>
              <a:latin typeface="Bree Serif"/>
              <a:ea typeface="Bree Serif"/>
              <a:cs typeface="Bree Serif"/>
              <a:sym typeface="Bree Serif"/>
            </a:endParaRPr>
          </a:p>
          <a:p>
            <a:pPr indent="0" lvl="0" marL="0" rtl="0" algn="l">
              <a:spcBef>
                <a:spcPts val="0"/>
              </a:spcBef>
              <a:spcAft>
                <a:spcPts val="0"/>
              </a:spcAft>
              <a:buNone/>
            </a:pPr>
            <a:r>
              <a:t/>
            </a:r>
            <a:endParaRPr>
              <a:solidFill>
                <a:srgbClr val="FFFFFF"/>
              </a:solidFill>
              <a:latin typeface="Bree Serif"/>
              <a:ea typeface="Bree Serif"/>
              <a:cs typeface="Bree Serif"/>
              <a:sym typeface="Bree Serif"/>
            </a:endParaRPr>
          </a:p>
          <a:p>
            <a:pPr indent="0" lvl="0" marL="457200" rtl="0" algn="l">
              <a:spcBef>
                <a:spcPts val="0"/>
              </a:spcBef>
              <a:spcAft>
                <a:spcPts val="0"/>
              </a:spcAft>
              <a:buNone/>
            </a:pPr>
            <a:r>
              <a:t/>
            </a:r>
            <a:endParaRPr>
              <a:solidFill>
                <a:srgbClr val="FFFFFF"/>
              </a:solidFill>
              <a:latin typeface="Bree Serif"/>
              <a:ea typeface="Bree Serif"/>
              <a:cs typeface="Bree Serif"/>
              <a:sym typeface="Bree Serif"/>
            </a:endParaRPr>
          </a:p>
          <a:p>
            <a:pPr indent="0" lvl="0" marL="457200" rtl="0" algn="l">
              <a:spcBef>
                <a:spcPts val="0"/>
              </a:spcBef>
              <a:spcAft>
                <a:spcPts val="0"/>
              </a:spcAft>
              <a:buNone/>
            </a:pPr>
            <a:r>
              <a:t/>
            </a:r>
            <a:endParaRPr>
              <a:solidFill>
                <a:srgbClr val="FFFFFF"/>
              </a:solidFill>
              <a:latin typeface="Bree Serif"/>
              <a:ea typeface="Bree Serif"/>
              <a:cs typeface="Bree Serif"/>
              <a:sym typeface="Bree Serif"/>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8" name="Shape 78"/>
        <p:cNvGrpSpPr/>
        <p:nvPr/>
      </p:nvGrpSpPr>
      <p:grpSpPr>
        <a:xfrm>
          <a:off x="0" y="0"/>
          <a:ext cx="0" cy="0"/>
          <a:chOff x="0" y="0"/>
          <a:chExt cx="0" cy="0"/>
        </a:xfrm>
      </p:grpSpPr>
      <p:sp>
        <p:nvSpPr>
          <p:cNvPr id="79" name="Google Shape;79;p16"/>
          <p:cNvSpPr txBox="1"/>
          <p:nvPr>
            <p:ph idx="1" type="body"/>
          </p:nvPr>
        </p:nvSpPr>
        <p:spPr>
          <a:xfrm>
            <a:off x="4710275" y="223340"/>
            <a:ext cx="3673200" cy="2197500"/>
          </a:xfrm>
          <a:prstGeom prst="rect">
            <a:avLst/>
          </a:prstGeom>
          <a:effectLst>
            <a:outerShdw blurRad="57150" rotWithShape="0" algn="bl" dir="5400000" dist="19050">
              <a:srgbClr val="000000">
                <a:alpha val="50000"/>
              </a:srgbClr>
            </a:outerShdw>
          </a:effectLst>
        </p:spPr>
        <p:txBody>
          <a:bodyPr anchorCtr="0" anchor="t" bIns="91425" lIns="91425" spcFirstLastPara="1" rIns="91425" wrap="square" tIns="91425">
            <a:noAutofit/>
          </a:bodyPr>
          <a:lstStyle/>
          <a:p>
            <a:pPr indent="-323850" lvl="0" marL="457200" rtl="0" algn="l">
              <a:spcBef>
                <a:spcPts val="0"/>
              </a:spcBef>
              <a:spcAft>
                <a:spcPts val="0"/>
              </a:spcAft>
              <a:buClr>
                <a:srgbClr val="FFFFFF"/>
              </a:buClr>
              <a:buSzPts val="1500"/>
              <a:buFont typeface="Bree Serif"/>
              <a:buChar char="●"/>
            </a:pPr>
            <a:r>
              <a:rPr i="1" lang="en-GB" sz="1500">
                <a:solidFill>
                  <a:srgbClr val="FFFFFF"/>
                </a:solidFill>
                <a:latin typeface="Bree Serif"/>
                <a:ea typeface="Bree Serif"/>
                <a:cs typeface="Bree Serif"/>
                <a:sym typeface="Bree Serif"/>
              </a:rPr>
              <a:t> </a:t>
            </a:r>
            <a:r>
              <a:rPr lang="en-GB" sz="1500">
                <a:solidFill>
                  <a:srgbClr val="FFFFFF"/>
                </a:solidFill>
                <a:latin typeface="Bree Serif"/>
                <a:ea typeface="Bree Serif"/>
                <a:cs typeface="Bree Serif"/>
                <a:sym typeface="Bree Serif"/>
              </a:rPr>
              <a:t>Similar artists’ fans use Spotify’s streaming services to listen to their music.</a:t>
            </a:r>
            <a:br>
              <a:rPr lang="en-GB" sz="1500">
                <a:solidFill>
                  <a:srgbClr val="FFFFFF"/>
                </a:solidFill>
                <a:latin typeface="Bree Serif"/>
                <a:ea typeface="Bree Serif"/>
                <a:cs typeface="Bree Serif"/>
                <a:sym typeface="Bree Serif"/>
              </a:rPr>
            </a:br>
            <a:endParaRPr sz="1500">
              <a:solidFill>
                <a:srgbClr val="FFFFFF"/>
              </a:solidFill>
              <a:latin typeface="Bree Serif"/>
              <a:ea typeface="Bree Serif"/>
              <a:cs typeface="Bree Serif"/>
              <a:sym typeface="Bree Serif"/>
            </a:endParaRPr>
          </a:p>
          <a:p>
            <a:pPr indent="-323850" lvl="0" marL="457200" rtl="0" algn="l">
              <a:spcBef>
                <a:spcPts val="0"/>
              </a:spcBef>
              <a:spcAft>
                <a:spcPts val="0"/>
              </a:spcAft>
              <a:buClr>
                <a:srgbClr val="FFFFFF"/>
              </a:buClr>
              <a:buSzPts val="1500"/>
              <a:buFont typeface="Bree Serif"/>
              <a:buChar char="●"/>
            </a:pPr>
            <a:r>
              <a:rPr lang="en-GB" sz="1500">
                <a:solidFill>
                  <a:srgbClr val="FFFFFF"/>
                </a:solidFill>
                <a:latin typeface="Bree Serif"/>
                <a:ea typeface="Bree Serif"/>
                <a:cs typeface="Bree Serif"/>
                <a:sym typeface="Bree Serif"/>
              </a:rPr>
              <a:t>They mostly engage with the bands via their Facebook, Instagram and Twitter platforms (Soundcharts, 2021). .</a:t>
            </a:r>
            <a:endParaRPr sz="1500">
              <a:solidFill>
                <a:srgbClr val="FFFFFF"/>
              </a:solidFill>
              <a:latin typeface="Bree Serif"/>
              <a:ea typeface="Bree Serif"/>
              <a:cs typeface="Bree Serif"/>
              <a:sym typeface="Bree Serif"/>
            </a:endParaRPr>
          </a:p>
        </p:txBody>
      </p:sp>
      <p:pic>
        <p:nvPicPr>
          <p:cNvPr id="80" name="Google Shape;80;p16"/>
          <p:cNvPicPr preferRelativeResize="0"/>
          <p:nvPr/>
        </p:nvPicPr>
        <p:blipFill>
          <a:blip r:embed="rId3">
            <a:alphaModFix/>
          </a:blip>
          <a:stretch>
            <a:fillRect/>
          </a:stretch>
        </p:blipFill>
        <p:spPr>
          <a:xfrm>
            <a:off x="82750" y="223350"/>
            <a:ext cx="4248000" cy="2197477"/>
          </a:xfrm>
          <a:prstGeom prst="rect">
            <a:avLst/>
          </a:prstGeom>
          <a:noFill/>
          <a:ln>
            <a:noFill/>
          </a:ln>
        </p:spPr>
      </p:pic>
      <p:pic>
        <p:nvPicPr>
          <p:cNvPr id="81" name="Google Shape;81;p16"/>
          <p:cNvPicPr preferRelativeResize="0"/>
          <p:nvPr/>
        </p:nvPicPr>
        <p:blipFill>
          <a:blip r:embed="rId4">
            <a:alphaModFix/>
          </a:blip>
          <a:stretch>
            <a:fillRect/>
          </a:stretch>
        </p:blipFill>
        <p:spPr>
          <a:xfrm>
            <a:off x="82750" y="2637600"/>
            <a:ext cx="4248000" cy="2211100"/>
          </a:xfrm>
          <a:prstGeom prst="rect">
            <a:avLst/>
          </a:prstGeom>
          <a:noFill/>
          <a:ln>
            <a:noFill/>
          </a:ln>
        </p:spPr>
      </p:pic>
      <p:pic>
        <p:nvPicPr>
          <p:cNvPr id="82" name="Google Shape;82;p16"/>
          <p:cNvPicPr preferRelativeResize="0"/>
          <p:nvPr/>
        </p:nvPicPr>
        <p:blipFill>
          <a:blip r:embed="rId5">
            <a:alphaModFix/>
          </a:blip>
          <a:stretch>
            <a:fillRect/>
          </a:stretch>
        </p:blipFill>
        <p:spPr>
          <a:xfrm>
            <a:off x="4572000" y="2637612"/>
            <a:ext cx="4335800" cy="221110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6" name="Shape 86"/>
        <p:cNvGrpSpPr/>
        <p:nvPr/>
      </p:nvGrpSpPr>
      <p:grpSpPr>
        <a:xfrm>
          <a:off x="0" y="0"/>
          <a:ext cx="0" cy="0"/>
          <a:chOff x="0" y="0"/>
          <a:chExt cx="0" cy="0"/>
        </a:xfrm>
      </p:grpSpPr>
      <p:sp>
        <p:nvSpPr>
          <p:cNvPr id="87" name="Google Shape;87;p17"/>
          <p:cNvSpPr txBox="1"/>
          <p:nvPr>
            <p:ph type="title"/>
          </p:nvPr>
        </p:nvSpPr>
        <p:spPr>
          <a:xfrm>
            <a:off x="-59125" y="1064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Clr>
                <a:schemeClr val="dk1"/>
              </a:buClr>
              <a:buSzPct val="33333"/>
              <a:buFont typeface="Arial"/>
              <a:buNone/>
            </a:pPr>
            <a:r>
              <a:rPr i="1" lang="en-GB" sz="3300">
                <a:solidFill>
                  <a:srgbClr val="FFFFFF"/>
                </a:solidFill>
                <a:latin typeface="Bree Serif"/>
                <a:ea typeface="Bree Serif"/>
                <a:cs typeface="Bree Serif"/>
                <a:sym typeface="Bree Serif"/>
              </a:rPr>
              <a:t>  ᐆ</a:t>
            </a:r>
            <a:r>
              <a:rPr i="1" lang="en-GB" sz="3300">
                <a:solidFill>
                  <a:srgbClr val="FFFFFF"/>
                </a:solidFill>
              </a:rPr>
              <a:t> </a:t>
            </a:r>
            <a:r>
              <a:rPr i="1" lang="en-GB" sz="3300">
                <a:solidFill>
                  <a:srgbClr val="FFFFFF"/>
                </a:solidFill>
                <a:latin typeface="Bree Serif"/>
                <a:ea typeface="Bree Serif"/>
                <a:cs typeface="Bree Serif"/>
                <a:sym typeface="Bree Serif"/>
              </a:rPr>
              <a:t>PLASTIC GLASS’ AUDIENCE </a:t>
            </a:r>
            <a:endParaRPr i="1" sz="3300">
              <a:solidFill>
                <a:srgbClr val="FFFFFF"/>
              </a:solidFill>
              <a:latin typeface="Bree Serif"/>
              <a:ea typeface="Bree Serif"/>
              <a:cs typeface="Bree Serif"/>
              <a:sym typeface="Bree Serif"/>
            </a:endParaRPr>
          </a:p>
          <a:p>
            <a:pPr indent="0" lvl="0" marL="0" rtl="0" algn="ctr">
              <a:lnSpc>
                <a:spcPct val="115000"/>
              </a:lnSpc>
              <a:spcBef>
                <a:spcPts val="0"/>
              </a:spcBef>
              <a:spcAft>
                <a:spcPts val="0"/>
              </a:spcAft>
              <a:buClr>
                <a:schemeClr val="dk1"/>
              </a:buClr>
              <a:buSzPts val="990"/>
              <a:buFont typeface="Arial"/>
              <a:buNone/>
            </a:pPr>
            <a:r>
              <a:t/>
            </a:r>
            <a:endParaRPr sz="100">
              <a:solidFill>
                <a:srgbClr val="FFFFFF"/>
              </a:solidFill>
            </a:endParaRPr>
          </a:p>
          <a:p>
            <a:pPr indent="0" lvl="0" marL="0" rtl="0" algn="ctr">
              <a:lnSpc>
                <a:spcPct val="115000"/>
              </a:lnSpc>
              <a:spcBef>
                <a:spcPts val="0"/>
              </a:spcBef>
              <a:spcAft>
                <a:spcPts val="0"/>
              </a:spcAft>
              <a:buClr>
                <a:schemeClr val="dk1"/>
              </a:buClr>
              <a:buSzPct val="100000"/>
              <a:buFont typeface="Arial"/>
              <a:buNone/>
            </a:pPr>
            <a:r>
              <a:t/>
            </a:r>
            <a:endParaRPr sz="1100"/>
          </a:p>
          <a:p>
            <a:pPr indent="0" lvl="0" marL="0" rtl="0" algn="l">
              <a:spcBef>
                <a:spcPts val="0"/>
              </a:spcBef>
              <a:spcAft>
                <a:spcPts val="0"/>
              </a:spcAft>
              <a:buNone/>
            </a:pPr>
            <a:r>
              <a:t/>
            </a:r>
            <a:endParaRPr/>
          </a:p>
        </p:txBody>
      </p:sp>
      <p:pic>
        <p:nvPicPr>
          <p:cNvPr id="88" name="Google Shape;88;p17"/>
          <p:cNvPicPr preferRelativeResize="0"/>
          <p:nvPr/>
        </p:nvPicPr>
        <p:blipFill>
          <a:blip r:embed="rId3">
            <a:alphaModFix/>
          </a:blip>
          <a:stretch>
            <a:fillRect/>
          </a:stretch>
        </p:blipFill>
        <p:spPr>
          <a:xfrm>
            <a:off x="152400" y="1150750"/>
            <a:ext cx="4322200" cy="3449650"/>
          </a:xfrm>
          <a:prstGeom prst="rect">
            <a:avLst/>
          </a:prstGeom>
          <a:noFill/>
          <a:ln>
            <a:noFill/>
          </a:ln>
        </p:spPr>
      </p:pic>
      <p:pic>
        <p:nvPicPr>
          <p:cNvPr id="89" name="Google Shape;89;p17"/>
          <p:cNvPicPr preferRelativeResize="0"/>
          <p:nvPr/>
        </p:nvPicPr>
        <p:blipFill>
          <a:blip r:embed="rId4">
            <a:alphaModFix/>
          </a:blip>
          <a:stretch>
            <a:fillRect/>
          </a:stretch>
        </p:blipFill>
        <p:spPr>
          <a:xfrm>
            <a:off x="4627000" y="1148643"/>
            <a:ext cx="4322200" cy="3453858"/>
          </a:xfrm>
          <a:prstGeom prst="rect">
            <a:avLst/>
          </a:prstGeom>
          <a:noFill/>
          <a:ln>
            <a:noFill/>
          </a:ln>
        </p:spPr>
      </p:pic>
      <p:sp>
        <p:nvSpPr>
          <p:cNvPr id="90" name="Google Shape;90;p17"/>
          <p:cNvSpPr txBox="1"/>
          <p:nvPr/>
        </p:nvSpPr>
        <p:spPr>
          <a:xfrm>
            <a:off x="1018725" y="573551"/>
            <a:ext cx="2707800" cy="5772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0"/>
              </a:spcAft>
              <a:buClr>
                <a:schemeClr val="dk1"/>
              </a:buClr>
              <a:buSzPts val="1100"/>
              <a:buFont typeface="Arial"/>
              <a:buNone/>
            </a:pPr>
            <a:r>
              <a:t/>
            </a:r>
            <a:endParaRPr sz="1000">
              <a:solidFill>
                <a:srgbClr val="FFFFFF"/>
              </a:solidFill>
              <a:latin typeface="Bree Serif"/>
              <a:ea typeface="Bree Serif"/>
              <a:cs typeface="Bree Serif"/>
              <a:sym typeface="Bree Serif"/>
            </a:endParaRPr>
          </a:p>
          <a:p>
            <a:pPr indent="0" lvl="0" marL="0" rtl="0" algn="l">
              <a:lnSpc>
                <a:spcPct val="115000"/>
              </a:lnSpc>
              <a:spcBef>
                <a:spcPts val="0"/>
              </a:spcBef>
              <a:spcAft>
                <a:spcPts val="0"/>
              </a:spcAft>
              <a:buClr>
                <a:schemeClr val="dk1"/>
              </a:buClr>
              <a:buSzPts val="1100"/>
              <a:buFont typeface="Arial"/>
              <a:buNone/>
            </a:pPr>
            <a:r>
              <a:rPr lang="en-GB">
                <a:solidFill>
                  <a:srgbClr val="FFFFFF"/>
                </a:solidFill>
                <a:latin typeface="Bree Serif"/>
                <a:ea typeface="Bree Serif"/>
                <a:cs typeface="Bree Serif"/>
                <a:sym typeface="Bree Serif"/>
              </a:rPr>
              <a:t>ᐆ Audience Demographics </a:t>
            </a:r>
            <a:endParaRPr sz="1800"/>
          </a:p>
        </p:txBody>
      </p:sp>
      <p:sp>
        <p:nvSpPr>
          <p:cNvPr id="91" name="Google Shape;91;p17"/>
          <p:cNvSpPr txBox="1"/>
          <p:nvPr/>
        </p:nvSpPr>
        <p:spPr>
          <a:xfrm>
            <a:off x="5552400" y="750550"/>
            <a:ext cx="2471400" cy="4002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0"/>
              </a:spcAft>
              <a:buClr>
                <a:schemeClr val="dk1"/>
              </a:buClr>
              <a:buSzPts val="1100"/>
              <a:buFont typeface="Arial"/>
              <a:buNone/>
            </a:pPr>
            <a:r>
              <a:rPr lang="en-GB">
                <a:solidFill>
                  <a:srgbClr val="FFFFFF"/>
                </a:solidFill>
                <a:latin typeface="Bree Serif"/>
                <a:ea typeface="Bree Serif"/>
                <a:cs typeface="Bree Serif"/>
                <a:sym typeface="Bree Serif"/>
              </a:rPr>
              <a:t>ᐆ Audience Psychographics</a:t>
            </a:r>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5" name="Shape 95"/>
        <p:cNvGrpSpPr/>
        <p:nvPr/>
      </p:nvGrpSpPr>
      <p:grpSpPr>
        <a:xfrm>
          <a:off x="0" y="0"/>
          <a:ext cx="0" cy="0"/>
          <a:chOff x="0" y="0"/>
          <a:chExt cx="0" cy="0"/>
        </a:xfrm>
      </p:grpSpPr>
      <p:sp>
        <p:nvSpPr>
          <p:cNvPr id="96" name="Google Shape;96;p18"/>
          <p:cNvSpPr txBox="1"/>
          <p:nvPr>
            <p:ph type="title"/>
          </p:nvPr>
        </p:nvSpPr>
        <p:spPr>
          <a:xfrm>
            <a:off x="228950" y="78475"/>
            <a:ext cx="8520600" cy="5727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i="1" lang="en-GB" sz="3000">
                <a:solidFill>
                  <a:srgbClr val="FFFFFF"/>
                </a:solidFill>
                <a:latin typeface="Bree Serif"/>
                <a:ea typeface="Bree Serif"/>
                <a:cs typeface="Bree Serif"/>
                <a:sym typeface="Bree Serif"/>
              </a:rPr>
              <a:t>ᐆ PLASTIC GLASS MARKETING SURVEY </a:t>
            </a:r>
            <a:endParaRPr i="1" sz="4400"/>
          </a:p>
        </p:txBody>
      </p:sp>
      <p:pic>
        <p:nvPicPr>
          <p:cNvPr id="97" name="Google Shape;97;p18"/>
          <p:cNvPicPr preferRelativeResize="0"/>
          <p:nvPr/>
        </p:nvPicPr>
        <p:blipFill rotWithShape="1">
          <a:blip r:embed="rId3">
            <a:alphaModFix/>
          </a:blip>
          <a:srcRect b="7235" l="0" r="44797" t="0"/>
          <a:stretch/>
        </p:blipFill>
        <p:spPr>
          <a:xfrm>
            <a:off x="140575" y="980925"/>
            <a:ext cx="3312376" cy="3888900"/>
          </a:xfrm>
          <a:prstGeom prst="rect">
            <a:avLst/>
          </a:prstGeom>
          <a:noFill/>
          <a:ln>
            <a:noFill/>
          </a:ln>
        </p:spPr>
      </p:pic>
      <p:sp>
        <p:nvSpPr>
          <p:cNvPr id="98" name="Google Shape;98;p18"/>
          <p:cNvSpPr txBox="1"/>
          <p:nvPr/>
        </p:nvSpPr>
        <p:spPr>
          <a:xfrm>
            <a:off x="76200" y="651175"/>
            <a:ext cx="6810600" cy="3849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GB" sz="1300">
                <a:solidFill>
                  <a:srgbClr val="FFFFFF"/>
                </a:solidFill>
                <a:latin typeface="Bree Serif"/>
                <a:ea typeface="Bree Serif"/>
                <a:cs typeface="Bree Serif"/>
                <a:sym typeface="Bree Serif"/>
              </a:rPr>
              <a:t>(Survey Monkey, 2021)</a:t>
            </a:r>
            <a:endParaRPr sz="1300">
              <a:solidFill>
                <a:srgbClr val="FFFFFF"/>
              </a:solidFill>
              <a:latin typeface="Bree Serif"/>
              <a:ea typeface="Bree Serif"/>
              <a:cs typeface="Bree Serif"/>
              <a:sym typeface="Bree Serif"/>
            </a:endParaRPr>
          </a:p>
        </p:txBody>
      </p:sp>
      <p:pic>
        <p:nvPicPr>
          <p:cNvPr id="99" name="Google Shape;99;p18"/>
          <p:cNvPicPr preferRelativeResize="0"/>
          <p:nvPr/>
        </p:nvPicPr>
        <p:blipFill rotWithShape="1">
          <a:blip r:embed="rId4">
            <a:alphaModFix/>
          </a:blip>
          <a:srcRect b="6542" l="0" r="19211" t="0"/>
          <a:stretch/>
        </p:blipFill>
        <p:spPr>
          <a:xfrm>
            <a:off x="3720768" y="980925"/>
            <a:ext cx="4370982" cy="388890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3" name="Shape 103"/>
        <p:cNvGrpSpPr/>
        <p:nvPr/>
      </p:nvGrpSpPr>
      <p:grpSpPr>
        <a:xfrm>
          <a:off x="0" y="0"/>
          <a:ext cx="0" cy="0"/>
          <a:chOff x="0" y="0"/>
          <a:chExt cx="0" cy="0"/>
        </a:xfrm>
      </p:grpSpPr>
      <p:pic>
        <p:nvPicPr>
          <p:cNvPr id="104" name="Google Shape;104;p19"/>
          <p:cNvPicPr preferRelativeResize="0"/>
          <p:nvPr/>
        </p:nvPicPr>
        <p:blipFill rotWithShape="1">
          <a:blip r:embed="rId3">
            <a:alphaModFix/>
          </a:blip>
          <a:srcRect b="0" l="0" r="11504" t="0"/>
          <a:stretch/>
        </p:blipFill>
        <p:spPr>
          <a:xfrm>
            <a:off x="152400" y="152400"/>
            <a:ext cx="3274100" cy="2851750"/>
          </a:xfrm>
          <a:prstGeom prst="rect">
            <a:avLst/>
          </a:prstGeom>
          <a:noFill/>
          <a:ln>
            <a:noFill/>
          </a:ln>
        </p:spPr>
      </p:pic>
      <p:pic>
        <p:nvPicPr>
          <p:cNvPr id="105" name="Google Shape;105;p19"/>
          <p:cNvPicPr preferRelativeResize="0"/>
          <p:nvPr/>
        </p:nvPicPr>
        <p:blipFill rotWithShape="1">
          <a:blip r:embed="rId4">
            <a:alphaModFix/>
          </a:blip>
          <a:srcRect b="33444" l="0" r="11039" t="0"/>
          <a:stretch/>
        </p:blipFill>
        <p:spPr>
          <a:xfrm>
            <a:off x="152400" y="3095800"/>
            <a:ext cx="4211000" cy="1979800"/>
          </a:xfrm>
          <a:prstGeom prst="rect">
            <a:avLst/>
          </a:prstGeom>
          <a:noFill/>
          <a:ln>
            <a:noFill/>
          </a:ln>
        </p:spPr>
      </p:pic>
      <p:pic>
        <p:nvPicPr>
          <p:cNvPr id="106" name="Google Shape;106;p19"/>
          <p:cNvPicPr preferRelativeResize="0"/>
          <p:nvPr/>
        </p:nvPicPr>
        <p:blipFill>
          <a:blip r:embed="rId5">
            <a:alphaModFix/>
          </a:blip>
          <a:stretch>
            <a:fillRect/>
          </a:stretch>
        </p:blipFill>
        <p:spPr>
          <a:xfrm>
            <a:off x="3677600" y="152400"/>
            <a:ext cx="3854675" cy="2362750"/>
          </a:xfrm>
          <a:prstGeom prst="rect">
            <a:avLst/>
          </a:prstGeom>
          <a:noFill/>
          <a:ln>
            <a:noFill/>
          </a:ln>
        </p:spPr>
      </p:pic>
      <p:pic>
        <p:nvPicPr>
          <p:cNvPr id="107" name="Google Shape;107;p19"/>
          <p:cNvPicPr preferRelativeResize="0"/>
          <p:nvPr/>
        </p:nvPicPr>
        <p:blipFill>
          <a:blip r:embed="rId6">
            <a:alphaModFix/>
          </a:blip>
          <a:stretch>
            <a:fillRect/>
          </a:stretch>
        </p:blipFill>
        <p:spPr>
          <a:xfrm>
            <a:off x="4572000" y="2630925"/>
            <a:ext cx="3963099" cy="2444675"/>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1" name="Shape 111"/>
        <p:cNvGrpSpPr/>
        <p:nvPr/>
      </p:nvGrpSpPr>
      <p:grpSpPr>
        <a:xfrm>
          <a:off x="0" y="0"/>
          <a:ext cx="0" cy="0"/>
          <a:chOff x="0" y="0"/>
          <a:chExt cx="0" cy="0"/>
        </a:xfrm>
      </p:grpSpPr>
      <p:sp>
        <p:nvSpPr>
          <p:cNvPr id="112" name="Google Shape;112;p20"/>
          <p:cNvSpPr txBox="1"/>
          <p:nvPr>
            <p:ph type="title"/>
          </p:nvPr>
        </p:nvSpPr>
        <p:spPr>
          <a:xfrm>
            <a:off x="122525" y="102125"/>
            <a:ext cx="8520600" cy="572700"/>
          </a:xfrm>
          <a:prstGeom prst="rect">
            <a:avLst/>
          </a:prstGeom>
        </p:spPr>
        <p:txBody>
          <a:bodyPr anchorCtr="0" anchor="t" bIns="91425" lIns="91425" spcFirstLastPara="1" rIns="91425" wrap="square" tIns="91425">
            <a:normAutofit fontScale="90000"/>
          </a:bodyPr>
          <a:lstStyle/>
          <a:p>
            <a:pPr indent="0" lvl="0" marL="0" rtl="0" algn="l">
              <a:lnSpc>
                <a:spcPct val="115000"/>
              </a:lnSpc>
              <a:spcBef>
                <a:spcPts val="0"/>
              </a:spcBef>
              <a:spcAft>
                <a:spcPts val="0"/>
              </a:spcAft>
              <a:buClr>
                <a:schemeClr val="dk1"/>
              </a:buClr>
              <a:buSzPct val="36666"/>
              <a:buFont typeface="Arial"/>
              <a:buNone/>
            </a:pPr>
            <a:r>
              <a:rPr i="1" lang="en-GB" sz="3000">
                <a:solidFill>
                  <a:srgbClr val="FFFFFF"/>
                </a:solidFill>
                <a:latin typeface="Bree Serif"/>
                <a:ea typeface="Bree Serif"/>
                <a:cs typeface="Bree Serif"/>
                <a:sym typeface="Bree Serif"/>
              </a:rPr>
              <a:t>ᐆ  WEB &amp; SOCIAL MEDIA</a:t>
            </a:r>
            <a:endParaRPr/>
          </a:p>
        </p:txBody>
      </p:sp>
      <p:pic>
        <p:nvPicPr>
          <p:cNvPr id="113" name="Google Shape;113;p20"/>
          <p:cNvPicPr preferRelativeResize="0"/>
          <p:nvPr/>
        </p:nvPicPr>
        <p:blipFill>
          <a:blip r:embed="rId3">
            <a:alphaModFix/>
          </a:blip>
          <a:stretch>
            <a:fillRect/>
          </a:stretch>
        </p:blipFill>
        <p:spPr>
          <a:xfrm>
            <a:off x="217113" y="674825"/>
            <a:ext cx="4079175" cy="1761775"/>
          </a:xfrm>
          <a:prstGeom prst="rect">
            <a:avLst/>
          </a:prstGeom>
          <a:noFill/>
          <a:ln>
            <a:noFill/>
          </a:ln>
        </p:spPr>
      </p:pic>
      <p:pic>
        <p:nvPicPr>
          <p:cNvPr id="114" name="Google Shape;114;p20"/>
          <p:cNvPicPr preferRelativeResize="0"/>
          <p:nvPr/>
        </p:nvPicPr>
        <p:blipFill>
          <a:blip r:embed="rId4">
            <a:alphaModFix/>
          </a:blip>
          <a:stretch>
            <a:fillRect/>
          </a:stretch>
        </p:blipFill>
        <p:spPr>
          <a:xfrm>
            <a:off x="4430100" y="206650"/>
            <a:ext cx="4574601" cy="2868425"/>
          </a:xfrm>
          <a:prstGeom prst="rect">
            <a:avLst/>
          </a:prstGeom>
          <a:noFill/>
          <a:ln>
            <a:noFill/>
          </a:ln>
        </p:spPr>
      </p:pic>
      <p:pic>
        <p:nvPicPr>
          <p:cNvPr id="115" name="Google Shape;115;p20"/>
          <p:cNvPicPr preferRelativeResize="0"/>
          <p:nvPr/>
        </p:nvPicPr>
        <p:blipFill>
          <a:blip r:embed="rId5">
            <a:alphaModFix/>
          </a:blip>
          <a:stretch>
            <a:fillRect/>
          </a:stretch>
        </p:blipFill>
        <p:spPr>
          <a:xfrm>
            <a:off x="184750" y="2725443"/>
            <a:ext cx="4143900" cy="1619207"/>
          </a:xfrm>
          <a:prstGeom prst="rect">
            <a:avLst/>
          </a:prstGeom>
          <a:noFill/>
          <a:ln>
            <a:noFill/>
          </a:ln>
        </p:spPr>
      </p:pic>
      <p:sp>
        <p:nvSpPr>
          <p:cNvPr id="116" name="Google Shape;116;p20"/>
          <p:cNvSpPr txBox="1"/>
          <p:nvPr/>
        </p:nvSpPr>
        <p:spPr>
          <a:xfrm>
            <a:off x="4572000" y="3181500"/>
            <a:ext cx="4351200" cy="1477500"/>
          </a:xfrm>
          <a:prstGeom prst="rect">
            <a:avLst/>
          </a:prstGeom>
          <a:noFill/>
          <a:ln>
            <a:noFill/>
          </a:ln>
        </p:spPr>
        <p:txBody>
          <a:bodyPr anchorCtr="0" anchor="t" bIns="91425" lIns="91425" spcFirstLastPara="1" rIns="91425" wrap="square" tIns="91425">
            <a:spAutoFit/>
          </a:bodyPr>
          <a:lstStyle/>
          <a:p>
            <a:pPr indent="-317500" lvl="0" marL="457200" rtl="0" algn="l">
              <a:spcBef>
                <a:spcPts val="0"/>
              </a:spcBef>
              <a:spcAft>
                <a:spcPts val="0"/>
              </a:spcAft>
              <a:buClr>
                <a:srgbClr val="FFFFFF"/>
              </a:buClr>
              <a:buSzPts val="1400"/>
              <a:buFont typeface="Bree Serif"/>
              <a:buChar char="●"/>
            </a:pPr>
            <a:r>
              <a:rPr lang="en-GB">
                <a:solidFill>
                  <a:srgbClr val="FFFFFF"/>
                </a:solidFill>
                <a:latin typeface="Bree Serif"/>
                <a:ea typeface="Bree Serif"/>
                <a:cs typeface="Bree Serif"/>
                <a:sym typeface="Bree Serif"/>
              </a:rPr>
              <a:t>Plastic Glass have a main website with links to their social pages and playlists.</a:t>
            </a:r>
            <a:endParaRPr>
              <a:solidFill>
                <a:srgbClr val="FFFFFF"/>
              </a:solidFill>
              <a:latin typeface="Bree Serif"/>
              <a:ea typeface="Bree Serif"/>
              <a:cs typeface="Bree Serif"/>
              <a:sym typeface="Bree Serif"/>
            </a:endParaRPr>
          </a:p>
          <a:p>
            <a:pPr indent="0" lvl="0" marL="0" rtl="0" algn="l">
              <a:spcBef>
                <a:spcPts val="0"/>
              </a:spcBef>
              <a:spcAft>
                <a:spcPts val="0"/>
              </a:spcAft>
              <a:buNone/>
            </a:pPr>
            <a:r>
              <a:t/>
            </a:r>
            <a:endParaRPr>
              <a:solidFill>
                <a:srgbClr val="FFFFFF"/>
              </a:solidFill>
              <a:latin typeface="Bree Serif"/>
              <a:ea typeface="Bree Serif"/>
              <a:cs typeface="Bree Serif"/>
              <a:sym typeface="Bree Serif"/>
            </a:endParaRPr>
          </a:p>
          <a:p>
            <a:pPr indent="-317500" lvl="0" marL="457200" rtl="0" algn="l">
              <a:spcBef>
                <a:spcPts val="0"/>
              </a:spcBef>
              <a:spcAft>
                <a:spcPts val="0"/>
              </a:spcAft>
              <a:buClr>
                <a:srgbClr val="FFFFFF"/>
              </a:buClr>
              <a:buSzPts val="1400"/>
              <a:buFont typeface="Bree Serif"/>
              <a:buChar char="●"/>
            </a:pPr>
            <a:r>
              <a:rPr lang="en-GB">
                <a:solidFill>
                  <a:srgbClr val="FFFFFF"/>
                </a:solidFill>
                <a:latin typeface="Bree Serif"/>
                <a:ea typeface="Bree Serif"/>
                <a:cs typeface="Bree Serif"/>
                <a:sym typeface="Bree Serif"/>
              </a:rPr>
              <a:t>Their broad audience largely exists across Facebook, Instagram and Twitter - they don’t have a TikTok account. </a:t>
            </a:r>
            <a:endParaRPr>
              <a:solidFill>
                <a:srgbClr val="FFFFFF"/>
              </a:solidFill>
              <a:latin typeface="Bree Serif"/>
              <a:ea typeface="Bree Serif"/>
              <a:cs typeface="Bree Serif"/>
              <a:sym typeface="Bree Serif"/>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0" name="Shape 120"/>
        <p:cNvGrpSpPr/>
        <p:nvPr/>
      </p:nvGrpSpPr>
      <p:grpSpPr>
        <a:xfrm>
          <a:off x="0" y="0"/>
          <a:ext cx="0" cy="0"/>
          <a:chOff x="0" y="0"/>
          <a:chExt cx="0" cy="0"/>
        </a:xfrm>
      </p:grpSpPr>
      <p:sp>
        <p:nvSpPr>
          <p:cNvPr id="121" name="Google Shape;121;p21"/>
          <p:cNvSpPr txBox="1"/>
          <p:nvPr>
            <p:ph type="title"/>
          </p:nvPr>
        </p:nvSpPr>
        <p:spPr>
          <a:xfrm>
            <a:off x="122500" y="90275"/>
            <a:ext cx="85206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990"/>
              <a:buFont typeface="Arial"/>
              <a:buNone/>
            </a:pPr>
            <a:r>
              <a:rPr i="1" lang="en-GB" sz="3000">
                <a:solidFill>
                  <a:srgbClr val="FFFFFF"/>
                </a:solidFill>
                <a:latin typeface="Bree Serif"/>
                <a:ea typeface="Bree Serif"/>
                <a:cs typeface="Bree Serif"/>
                <a:sym typeface="Bree Serif"/>
              </a:rPr>
              <a:t>ᐆ</a:t>
            </a:r>
            <a:r>
              <a:rPr i="1" lang="en-GB" sz="3000">
                <a:solidFill>
                  <a:srgbClr val="FFFFFF"/>
                </a:solidFill>
              </a:rPr>
              <a:t> </a:t>
            </a:r>
            <a:r>
              <a:rPr i="1" lang="en-GB" sz="3000">
                <a:solidFill>
                  <a:srgbClr val="FFFFFF"/>
                </a:solidFill>
                <a:latin typeface="Bree Serif"/>
                <a:ea typeface="Bree Serif"/>
                <a:cs typeface="Bree Serif"/>
                <a:sym typeface="Bree Serif"/>
              </a:rPr>
              <a:t>THE MARKETING PLAN</a:t>
            </a:r>
            <a:endParaRPr i="1" sz="3000"/>
          </a:p>
        </p:txBody>
      </p:sp>
      <p:sp>
        <p:nvSpPr>
          <p:cNvPr id="122" name="Google Shape;122;p21"/>
          <p:cNvSpPr txBox="1"/>
          <p:nvPr>
            <p:ph idx="1" type="body"/>
          </p:nvPr>
        </p:nvSpPr>
        <p:spPr>
          <a:xfrm>
            <a:off x="122500" y="785925"/>
            <a:ext cx="8793300" cy="4098300"/>
          </a:xfrm>
          <a:prstGeom prst="rect">
            <a:avLst/>
          </a:prstGeom>
        </p:spPr>
        <p:txBody>
          <a:bodyPr anchorCtr="0" anchor="t" bIns="91425" lIns="91425" spcFirstLastPara="1" rIns="91425" wrap="square" tIns="91425">
            <a:normAutofit lnSpcReduction="20000"/>
          </a:bodyPr>
          <a:lstStyle/>
          <a:p>
            <a:pPr indent="-342900" lvl="0" marL="457200" rtl="0" algn="l">
              <a:lnSpc>
                <a:spcPct val="100000"/>
              </a:lnSpc>
              <a:spcBef>
                <a:spcPts val="0"/>
              </a:spcBef>
              <a:spcAft>
                <a:spcPts val="0"/>
              </a:spcAft>
              <a:buClr>
                <a:srgbClr val="FFFFFF"/>
              </a:buClr>
              <a:buSzPts val="1800"/>
              <a:buFont typeface="Bree Serif"/>
              <a:buChar char="●"/>
            </a:pPr>
            <a:r>
              <a:rPr lang="en-GB">
                <a:solidFill>
                  <a:srgbClr val="FFFFFF"/>
                </a:solidFill>
                <a:latin typeface="Bree Serif"/>
                <a:ea typeface="Bree Serif"/>
                <a:cs typeface="Bree Serif"/>
                <a:sym typeface="Bree Serif"/>
              </a:rPr>
              <a:t>Friday 4th June 2021 - Friday 29th October 2021 (21 weeks)</a:t>
            </a:r>
            <a:endParaRPr>
              <a:solidFill>
                <a:srgbClr val="FFFFFF"/>
              </a:solidFill>
              <a:latin typeface="Bree Serif"/>
              <a:ea typeface="Bree Serif"/>
              <a:cs typeface="Bree Serif"/>
              <a:sym typeface="Bree Serif"/>
            </a:endParaRPr>
          </a:p>
          <a:p>
            <a:pPr indent="0" lvl="0" marL="914400" rtl="0" algn="l">
              <a:lnSpc>
                <a:spcPct val="100000"/>
              </a:lnSpc>
              <a:spcBef>
                <a:spcPts val="0"/>
              </a:spcBef>
              <a:spcAft>
                <a:spcPts val="0"/>
              </a:spcAft>
              <a:buNone/>
            </a:pPr>
            <a:r>
              <a:t/>
            </a:r>
            <a:endParaRPr>
              <a:solidFill>
                <a:srgbClr val="FFFFFF"/>
              </a:solidFill>
              <a:latin typeface="Bree Serif"/>
              <a:ea typeface="Bree Serif"/>
              <a:cs typeface="Bree Serif"/>
              <a:sym typeface="Bree Serif"/>
            </a:endParaRPr>
          </a:p>
          <a:p>
            <a:pPr indent="-342900" lvl="0" marL="457200" rtl="0" algn="l">
              <a:lnSpc>
                <a:spcPct val="100000"/>
              </a:lnSpc>
              <a:spcBef>
                <a:spcPts val="0"/>
              </a:spcBef>
              <a:spcAft>
                <a:spcPts val="0"/>
              </a:spcAft>
              <a:buClr>
                <a:srgbClr val="FFFFFF"/>
              </a:buClr>
              <a:buSzPts val="1800"/>
              <a:buFont typeface="Bree Serif"/>
              <a:buChar char="●"/>
            </a:pPr>
            <a:r>
              <a:rPr lang="en-GB">
                <a:solidFill>
                  <a:srgbClr val="FFFFFF"/>
                </a:solidFill>
                <a:latin typeface="Bree Serif"/>
                <a:ea typeface="Bree Serif"/>
                <a:cs typeface="Bree Serif"/>
                <a:sym typeface="Bree Serif"/>
              </a:rPr>
              <a:t>Increase Plastic Glass’ fanbase throughout the UK, </a:t>
            </a:r>
            <a:r>
              <a:rPr lang="en-GB">
                <a:solidFill>
                  <a:srgbClr val="FFFFFF"/>
                </a:solidFill>
                <a:latin typeface="Bree Serif"/>
                <a:ea typeface="Bree Serif"/>
                <a:cs typeface="Bree Serif"/>
                <a:sym typeface="Bree Serif"/>
              </a:rPr>
              <a:t>particularly</a:t>
            </a:r>
            <a:r>
              <a:rPr lang="en-GB">
                <a:solidFill>
                  <a:srgbClr val="FFFFFF"/>
                </a:solidFill>
                <a:latin typeface="Bree Serif"/>
                <a:ea typeface="Bree Serif"/>
                <a:cs typeface="Bree Serif"/>
                <a:sym typeface="Bree Serif"/>
              </a:rPr>
              <a:t> in London. </a:t>
            </a:r>
            <a:endParaRPr>
              <a:solidFill>
                <a:srgbClr val="FFFFFF"/>
              </a:solidFill>
              <a:latin typeface="Bree Serif"/>
              <a:ea typeface="Bree Serif"/>
              <a:cs typeface="Bree Serif"/>
              <a:sym typeface="Bree Serif"/>
            </a:endParaRPr>
          </a:p>
          <a:p>
            <a:pPr indent="0" lvl="0" marL="1371600" rtl="0" algn="l">
              <a:lnSpc>
                <a:spcPct val="100000"/>
              </a:lnSpc>
              <a:spcBef>
                <a:spcPts val="0"/>
              </a:spcBef>
              <a:spcAft>
                <a:spcPts val="0"/>
              </a:spcAft>
              <a:buNone/>
            </a:pPr>
            <a:r>
              <a:t/>
            </a:r>
            <a:endParaRPr>
              <a:solidFill>
                <a:srgbClr val="FFFFFF"/>
              </a:solidFill>
              <a:latin typeface="Bree Serif"/>
              <a:ea typeface="Bree Serif"/>
              <a:cs typeface="Bree Serif"/>
              <a:sym typeface="Bree Serif"/>
            </a:endParaRPr>
          </a:p>
          <a:p>
            <a:pPr indent="-342900" lvl="0" marL="457200" rtl="0" algn="l">
              <a:lnSpc>
                <a:spcPct val="100000"/>
              </a:lnSpc>
              <a:spcBef>
                <a:spcPts val="0"/>
              </a:spcBef>
              <a:spcAft>
                <a:spcPts val="0"/>
              </a:spcAft>
              <a:buClr>
                <a:srgbClr val="FFFFFF"/>
              </a:buClr>
              <a:buSzPts val="1800"/>
              <a:buFont typeface="Bree Serif"/>
              <a:buChar char="●"/>
            </a:pPr>
            <a:r>
              <a:rPr lang="en-GB">
                <a:solidFill>
                  <a:srgbClr val="FFFFFF"/>
                </a:solidFill>
                <a:latin typeface="Bree Serif"/>
                <a:ea typeface="Bree Serif"/>
                <a:cs typeface="Bree Serif"/>
                <a:sym typeface="Bree Serif"/>
              </a:rPr>
              <a:t>Build their online presence &amp; adapt web and social media sites accordingly. </a:t>
            </a:r>
            <a:endParaRPr>
              <a:solidFill>
                <a:srgbClr val="FFFFFF"/>
              </a:solidFill>
              <a:latin typeface="Bree Serif"/>
              <a:ea typeface="Bree Serif"/>
              <a:cs typeface="Bree Serif"/>
              <a:sym typeface="Bree Serif"/>
            </a:endParaRPr>
          </a:p>
          <a:p>
            <a:pPr indent="0" lvl="0" marL="1828800" rtl="0" algn="l">
              <a:lnSpc>
                <a:spcPct val="100000"/>
              </a:lnSpc>
              <a:spcBef>
                <a:spcPts val="0"/>
              </a:spcBef>
              <a:spcAft>
                <a:spcPts val="0"/>
              </a:spcAft>
              <a:buNone/>
            </a:pPr>
            <a:r>
              <a:t/>
            </a:r>
            <a:endParaRPr>
              <a:solidFill>
                <a:srgbClr val="FFFFFF"/>
              </a:solidFill>
              <a:latin typeface="Bree Serif"/>
              <a:ea typeface="Bree Serif"/>
              <a:cs typeface="Bree Serif"/>
              <a:sym typeface="Bree Serif"/>
            </a:endParaRPr>
          </a:p>
          <a:p>
            <a:pPr indent="-342900" lvl="0" marL="457200" rtl="0" algn="l">
              <a:lnSpc>
                <a:spcPct val="100000"/>
              </a:lnSpc>
              <a:spcBef>
                <a:spcPts val="0"/>
              </a:spcBef>
              <a:spcAft>
                <a:spcPts val="0"/>
              </a:spcAft>
              <a:buClr>
                <a:srgbClr val="FFFFFF"/>
              </a:buClr>
              <a:buSzPts val="1800"/>
              <a:buFont typeface="Bree Serif"/>
              <a:buChar char="●"/>
            </a:pPr>
            <a:r>
              <a:rPr lang="en-GB">
                <a:solidFill>
                  <a:srgbClr val="FFFFFF"/>
                </a:solidFill>
                <a:latin typeface="Bree Serif"/>
                <a:ea typeface="Bree Serif"/>
                <a:cs typeface="Bree Serif"/>
                <a:sym typeface="Bree Serif"/>
              </a:rPr>
              <a:t>EP Release:</a:t>
            </a:r>
            <a:r>
              <a:rPr i="1" lang="en-GB">
                <a:solidFill>
                  <a:srgbClr val="FFFFFF"/>
                </a:solidFill>
                <a:latin typeface="Bree Serif"/>
                <a:ea typeface="Bree Serif"/>
                <a:cs typeface="Bree Serif"/>
                <a:sym typeface="Bree Serif"/>
              </a:rPr>
              <a:t> ‘Rags to Redemption’</a:t>
            </a:r>
            <a:r>
              <a:rPr lang="en-GB">
                <a:solidFill>
                  <a:srgbClr val="FFFFFF"/>
                </a:solidFill>
                <a:latin typeface="Bree Serif"/>
                <a:ea typeface="Bree Serif"/>
                <a:cs typeface="Bree Serif"/>
                <a:sym typeface="Bree Serif"/>
              </a:rPr>
              <a:t> - Friday 15th October 2021 - Drop a single each month leading up to the release (via Spotify).</a:t>
            </a:r>
            <a:endParaRPr>
              <a:solidFill>
                <a:srgbClr val="FFFFFF"/>
              </a:solidFill>
              <a:latin typeface="Bree Serif"/>
              <a:ea typeface="Bree Serif"/>
              <a:cs typeface="Bree Serif"/>
              <a:sym typeface="Bree Serif"/>
            </a:endParaRPr>
          </a:p>
          <a:p>
            <a:pPr indent="0" lvl="0" marL="0" rtl="0" algn="l">
              <a:lnSpc>
                <a:spcPct val="100000"/>
              </a:lnSpc>
              <a:spcBef>
                <a:spcPts val="0"/>
              </a:spcBef>
              <a:spcAft>
                <a:spcPts val="0"/>
              </a:spcAft>
              <a:buNone/>
            </a:pPr>
            <a:r>
              <a:t/>
            </a:r>
            <a:endParaRPr>
              <a:solidFill>
                <a:srgbClr val="FFFFFF"/>
              </a:solidFill>
              <a:latin typeface="Bree Serif"/>
              <a:ea typeface="Bree Serif"/>
              <a:cs typeface="Bree Serif"/>
              <a:sym typeface="Bree Serif"/>
            </a:endParaRPr>
          </a:p>
          <a:p>
            <a:pPr indent="-342900" lvl="0" marL="457200" rtl="0" algn="l">
              <a:lnSpc>
                <a:spcPct val="100000"/>
              </a:lnSpc>
              <a:spcBef>
                <a:spcPts val="0"/>
              </a:spcBef>
              <a:spcAft>
                <a:spcPts val="0"/>
              </a:spcAft>
              <a:buClr>
                <a:srgbClr val="FFFFFF"/>
              </a:buClr>
              <a:buSzPts val="1800"/>
              <a:buFont typeface="Bree Serif"/>
              <a:buChar char="●"/>
            </a:pPr>
            <a:r>
              <a:rPr lang="en-GB">
                <a:solidFill>
                  <a:srgbClr val="FFFFFF"/>
                </a:solidFill>
                <a:latin typeface="Bree Serif"/>
                <a:ea typeface="Bree Serif"/>
                <a:cs typeface="Bree Serif"/>
                <a:sym typeface="Bree Serif"/>
              </a:rPr>
              <a:t>Increase streaming rates and revenue generated via merchandise sales.</a:t>
            </a:r>
            <a:endParaRPr>
              <a:solidFill>
                <a:srgbClr val="FFFFFF"/>
              </a:solidFill>
              <a:latin typeface="Bree Serif"/>
              <a:ea typeface="Bree Serif"/>
              <a:cs typeface="Bree Serif"/>
              <a:sym typeface="Bree Serif"/>
            </a:endParaRPr>
          </a:p>
          <a:p>
            <a:pPr indent="0" lvl="0" marL="0" rtl="0" algn="l">
              <a:lnSpc>
                <a:spcPct val="100000"/>
              </a:lnSpc>
              <a:spcBef>
                <a:spcPts val="0"/>
              </a:spcBef>
              <a:spcAft>
                <a:spcPts val="0"/>
              </a:spcAft>
              <a:buNone/>
            </a:pPr>
            <a:r>
              <a:t/>
            </a:r>
            <a:endParaRPr>
              <a:solidFill>
                <a:srgbClr val="FFFFFF"/>
              </a:solidFill>
              <a:latin typeface="Bree Serif"/>
              <a:ea typeface="Bree Serif"/>
              <a:cs typeface="Bree Serif"/>
              <a:sym typeface="Bree Serif"/>
            </a:endParaRPr>
          </a:p>
          <a:p>
            <a:pPr indent="-342900" lvl="0" marL="457200" rtl="0" algn="l">
              <a:lnSpc>
                <a:spcPct val="100000"/>
              </a:lnSpc>
              <a:spcBef>
                <a:spcPts val="0"/>
              </a:spcBef>
              <a:spcAft>
                <a:spcPts val="0"/>
              </a:spcAft>
              <a:buClr>
                <a:srgbClr val="FFFFFF"/>
              </a:buClr>
              <a:buSzPts val="1800"/>
              <a:buFont typeface="Bree Serif"/>
              <a:buChar char="●"/>
            </a:pPr>
            <a:r>
              <a:rPr lang="en-GB">
                <a:solidFill>
                  <a:srgbClr val="FFFFFF"/>
                </a:solidFill>
                <a:latin typeface="Bree Serif"/>
                <a:ea typeface="Bree Serif"/>
                <a:cs typeface="Bree Serif"/>
                <a:sym typeface="Bree Serif"/>
              </a:rPr>
              <a:t>Utilise appropriate tastemakers and press and promotional outlets throughout. </a:t>
            </a:r>
            <a:endParaRPr>
              <a:solidFill>
                <a:srgbClr val="FFFFFF"/>
              </a:solidFill>
              <a:latin typeface="Bree Serif"/>
              <a:ea typeface="Bree Serif"/>
              <a:cs typeface="Bree Serif"/>
              <a:sym typeface="Bree Serif"/>
            </a:endParaRPr>
          </a:p>
          <a:p>
            <a:pPr indent="0" lvl="0" marL="2286000" rtl="0" algn="l">
              <a:lnSpc>
                <a:spcPct val="100000"/>
              </a:lnSpc>
              <a:spcBef>
                <a:spcPts val="0"/>
              </a:spcBef>
              <a:spcAft>
                <a:spcPts val="0"/>
              </a:spcAft>
              <a:buNone/>
            </a:pPr>
            <a:r>
              <a:t/>
            </a:r>
            <a:endParaRPr>
              <a:solidFill>
                <a:srgbClr val="FFFFFF"/>
              </a:solidFill>
              <a:latin typeface="Bree Serif"/>
              <a:ea typeface="Bree Serif"/>
              <a:cs typeface="Bree Serif"/>
              <a:sym typeface="Bree Serif"/>
            </a:endParaRPr>
          </a:p>
          <a:p>
            <a:pPr indent="-342900" lvl="0" marL="457200" rtl="0" algn="l">
              <a:lnSpc>
                <a:spcPct val="100000"/>
              </a:lnSpc>
              <a:spcBef>
                <a:spcPts val="0"/>
              </a:spcBef>
              <a:spcAft>
                <a:spcPts val="0"/>
              </a:spcAft>
              <a:buClr>
                <a:srgbClr val="FFFFFF"/>
              </a:buClr>
              <a:buSzPts val="1800"/>
              <a:buFont typeface="Bree Serif"/>
              <a:buChar char="●"/>
            </a:pPr>
            <a:r>
              <a:rPr lang="en-GB">
                <a:solidFill>
                  <a:srgbClr val="FFFFFF"/>
                </a:solidFill>
                <a:latin typeface="Bree Serif"/>
                <a:ea typeface="Bree Serif"/>
                <a:cs typeface="Bree Serif"/>
                <a:sym typeface="Bree Serif"/>
              </a:rPr>
              <a:t>Miniature</a:t>
            </a:r>
            <a:r>
              <a:rPr lang="en-GB">
                <a:solidFill>
                  <a:srgbClr val="FFFFFF"/>
                </a:solidFill>
                <a:latin typeface="Bree Serif"/>
                <a:ea typeface="Bree Serif"/>
                <a:cs typeface="Bree Serif"/>
                <a:sym typeface="Bree Serif"/>
              </a:rPr>
              <a:t> North East Tour &amp; Reading and  Leeds Festival Slots. </a:t>
            </a:r>
            <a:endParaRPr>
              <a:solidFill>
                <a:srgbClr val="FFFFFF"/>
              </a:solidFill>
              <a:latin typeface="Bree Serif"/>
              <a:ea typeface="Bree Serif"/>
              <a:cs typeface="Bree Serif"/>
              <a:sym typeface="Bree Serif"/>
            </a:endParaRPr>
          </a:p>
          <a:p>
            <a:pPr indent="0" lvl="0" marL="2743200" rtl="0" algn="l">
              <a:lnSpc>
                <a:spcPct val="100000"/>
              </a:lnSpc>
              <a:spcBef>
                <a:spcPts val="0"/>
              </a:spcBef>
              <a:spcAft>
                <a:spcPts val="0"/>
              </a:spcAft>
              <a:buNone/>
            </a:pPr>
            <a:r>
              <a:t/>
            </a:r>
            <a:endParaRPr>
              <a:solidFill>
                <a:srgbClr val="FFFFFF"/>
              </a:solidFill>
              <a:latin typeface="Bree Serif"/>
              <a:ea typeface="Bree Serif"/>
              <a:cs typeface="Bree Serif"/>
              <a:sym typeface="Bree Serif"/>
            </a:endParaRPr>
          </a:p>
          <a:p>
            <a:pPr indent="-342900" lvl="0" marL="457200" rtl="0" algn="l">
              <a:lnSpc>
                <a:spcPct val="100000"/>
              </a:lnSpc>
              <a:spcBef>
                <a:spcPts val="0"/>
              </a:spcBef>
              <a:spcAft>
                <a:spcPts val="0"/>
              </a:spcAft>
              <a:buClr>
                <a:srgbClr val="FFFFFF"/>
              </a:buClr>
              <a:buSzPts val="1800"/>
              <a:buFont typeface="Bree Serif"/>
              <a:buChar char="●"/>
            </a:pPr>
            <a:r>
              <a:rPr lang="en-GB">
                <a:solidFill>
                  <a:srgbClr val="FFFFFF"/>
                </a:solidFill>
                <a:latin typeface="Bree Serif"/>
                <a:ea typeface="Bree Serif"/>
                <a:cs typeface="Bree Serif"/>
                <a:sym typeface="Bree Serif"/>
              </a:rPr>
              <a:t>Support The Pale White in London at the end of the marketing campaign. </a:t>
            </a:r>
            <a:endParaRPr>
              <a:solidFill>
                <a:srgbClr val="FFFFFF"/>
              </a:solidFill>
              <a:latin typeface="Bree Serif"/>
              <a:ea typeface="Bree Serif"/>
              <a:cs typeface="Bree Serif"/>
              <a:sym typeface="Bree Serif"/>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22"/>
                                        </p:tgtEl>
                                        <p:attrNameLst>
                                          <p:attrName>style.visibility</p:attrName>
                                        </p:attrNameLst>
                                      </p:cBhvr>
                                      <p:to>
                                        <p:strVal val="visible"/>
                                      </p:to>
                                    </p:set>
                                    <p:animEffect filter="fade" transition="in">
                                      <p:cBhvr>
                                        <p:cTn dur="1000"/>
                                        <p:tgtEl>
                                          <p:spTgt spid="122"/>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22"/>
                                        </p:tgtEl>
                                        <p:attrNameLst>
                                          <p:attrName>style.visibility</p:attrName>
                                        </p:attrNameLst>
                                      </p:cBhvr>
                                      <p:to>
                                        <p:strVal val="visible"/>
                                      </p:to>
                                    </p:set>
                                    <p:animEffect filter="fade" transition="in">
                                      <p:cBhvr>
                                        <p:cTn dur="1000"/>
                                        <p:tgtEl>
                                          <p:spTgt spid="122"/>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6" name="Shape 126"/>
        <p:cNvGrpSpPr/>
        <p:nvPr/>
      </p:nvGrpSpPr>
      <p:grpSpPr>
        <a:xfrm>
          <a:off x="0" y="0"/>
          <a:ext cx="0" cy="0"/>
          <a:chOff x="0" y="0"/>
          <a:chExt cx="0" cy="0"/>
        </a:xfrm>
      </p:grpSpPr>
      <p:sp>
        <p:nvSpPr>
          <p:cNvPr id="127" name="Google Shape;127;p22"/>
          <p:cNvSpPr txBox="1"/>
          <p:nvPr>
            <p:ph type="title"/>
          </p:nvPr>
        </p:nvSpPr>
        <p:spPr>
          <a:xfrm>
            <a:off x="122500" y="88375"/>
            <a:ext cx="85206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990"/>
              <a:buFont typeface="Arial"/>
              <a:buNone/>
            </a:pPr>
            <a:r>
              <a:rPr i="1" lang="en-GB" sz="3000">
                <a:solidFill>
                  <a:srgbClr val="FFFFFF"/>
                </a:solidFill>
                <a:latin typeface="Bree Serif"/>
                <a:ea typeface="Bree Serif"/>
                <a:cs typeface="Bree Serif"/>
                <a:sym typeface="Bree Serif"/>
              </a:rPr>
              <a:t>ᐆ</a:t>
            </a:r>
            <a:r>
              <a:rPr i="1" lang="en-GB" sz="3000">
                <a:solidFill>
                  <a:srgbClr val="FFFFFF"/>
                </a:solidFill>
              </a:rPr>
              <a:t> </a:t>
            </a:r>
            <a:r>
              <a:rPr i="1" lang="en-GB" sz="3000">
                <a:solidFill>
                  <a:srgbClr val="FFFFFF"/>
                </a:solidFill>
                <a:latin typeface="Bree Serif"/>
                <a:ea typeface="Bree Serif"/>
                <a:cs typeface="Bree Serif"/>
                <a:sym typeface="Bree Serif"/>
              </a:rPr>
              <a:t>BRANDING &amp; ICONOGRAPHY </a:t>
            </a:r>
            <a:endParaRPr i="1" sz="3000"/>
          </a:p>
        </p:txBody>
      </p:sp>
      <p:sp>
        <p:nvSpPr>
          <p:cNvPr id="128" name="Google Shape;128;p22"/>
          <p:cNvSpPr txBox="1"/>
          <p:nvPr>
            <p:ph idx="1" type="body"/>
          </p:nvPr>
        </p:nvSpPr>
        <p:spPr>
          <a:xfrm>
            <a:off x="311700" y="1152475"/>
            <a:ext cx="4516800" cy="2017200"/>
          </a:xfrm>
          <a:prstGeom prst="rect">
            <a:avLst/>
          </a:prstGeom>
        </p:spPr>
        <p:txBody>
          <a:bodyPr anchorCtr="0" anchor="t" bIns="91425" lIns="91425" spcFirstLastPara="1" rIns="91425" wrap="square" tIns="91425">
            <a:normAutofit/>
          </a:bodyPr>
          <a:lstStyle/>
          <a:p>
            <a:pPr indent="0" lvl="0" marL="0" rtl="0" algn="l">
              <a:spcBef>
                <a:spcPts val="0"/>
              </a:spcBef>
              <a:spcAft>
                <a:spcPts val="1200"/>
              </a:spcAft>
              <a:buNone/>
            </a:pPr>
            <a:r>
              <a:t/>
            </a:r>
            <a:endParaRPr/>
          </a:p>
        </p:txBody>
      </p:sp>
      <p:pic>
        <p:nvPicPr>
          <p:cNvPr id="129" name="Google Shape;129;p22"/>
          <p:cNvPicPr preferRelativeResize="0"/>
          <p:nvPr/>
        </p:nvPicPr>
        <p:blipFill>
          <a:blip r:embed="rId3">
            <a:alphaModFix/>
          </a:blip>
          <a:stretch>
            <a:fillRect/>
          </a:stretch>
        </p:blipFill>
        <p:spPr>
          <a:xfrm>
            <a:off x="170175" y="1091425"/>
            <a:ext cx="4799844" cy="2017200"/>
          </a:xfrm>
          <a:prstGeom prst="rect">
            <a:avLst/>
          </a:prstGeom>
          <a:noFill/>
          <a:ln>
            <a:noFill/>
          </a:ln>
        </p:spPr>
      </p:pic>
      <p:sp>
        <p:nvSpPr>
          <p:cNvPr id="130" name="Google Shape;130;p22"/>
          <p:cNvSpPr txBox="1"/>
          <p:nvPr/>
        </p:nvSpPr>
        <p:spPr>
          <a:xfrm>
            <a:off x="55200" y="722125"/>
            <a:ext cx="4516800" cy="3693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chemeClr val="dk1"/>
              </a:buClr>
              <a:buSzPts val="990"/>
              <a:buFont typeface="Arial"/>
              <a:buNone/>
            </a:pPr>
            <a:r>
              <a:rPr lang="en-GB" sz="1200">
                <a:solidFill>
                  <a:srgbClr val="FFFFFF"/>
                </a:solidFill>
                <a:latin typeface="Bree Serif"/>
                <a:ea typeface="Bree Serif"/>
                <a:cs typeface="Bree Serif"/>
                <a:sym typeface="Bree Serif"/>
              </a:rPr>
              <a:t>ᐆ</a:t>
            </a:r>
            <a:r>
              <a:rPr lang="en-GB" sz="1200">
                <a:solidFill>
                  <a:srgbClr val="FFFFFF"/>
                </a:solidFill>
              </a:rPr>
              <a:t> </a:t>
            </a:r>
            <a:r>
              <a:rPr lang="en-GB" sz="1200">
                <a:solidFill>
                  <a:srgbClr val="FFFFFF"/>
                </a:solidFill>
                <a:latin typeface="Bree Serif"/>
                <a:ea typeface="Bree Serif"/>
                <a:cs typeface="Bree Serif"/>
                <a:sym typeface="Bree Serif"/>
              </a:rPr>
              <a:t>Changes in branding to coincide with past releases</a:t>
            </a:r>
            <a:endParaRPr sz="1200">
              <a:solidFill>
                <a:srgbClr val="FFFFFF"/>
              </a:solidFill>
              <a:latin typeface="Bree Serif"/>
              <a:ea typeface="Bree Serif"/>
              <a:cs typeface="Bree Serif"/>
              <a:sym typeface="Bree Serif"/>
            </a:endParaRPr>
          </a:p>
        </p:txBody>
      </p:sp>
      <p:pic>
        <p:nvPicPr>
          <p:cNvPr id="131" name="Google Shape;131;p22"/>
          <p:cNvPicPr preferRelativeResize="0"/>
          <p:nvPr/>
        </p:nvPicPr>
        <p:blipFill>
          <a:blip r:embed="rId4">
            <a:alphaModFix/>
          </a:blip>
          <a:stretch>
            <a:fillRect/>
          </a:stretch>
        </p:blipFill>
        <p:spPr>
          <a:xfrm>
            <a:off x="5523478" y="722125"/>
            <a:ext cx="3019372" cy="1849625"/>
          </a:xfrm>
          <a:prstGeom prst="rect">
            <a:avLst/>
          </a:prstGeom>
          <a:noFill/>
          <a:ln>
            <a:noFill/>
          </a:ln>
        </p:spPr>
      </p:pic>
      <p:pic>
        <p:nvPicPr>
          <p:cNvPr id="132" name="Google Shape;132;p22"/>
          <p:cNvPicPr preferRelativeResize="0"/>
          <p:nvPr/>
        </p:nvPicPr>
        <p:blipFill rotWithShape="1">
          <a:blip r:embed="rId5">
            <a:alphaModFix/>
          </a:blip>
          <a:srcRect b="12686" l="0" r="11793" t="3245"/>
          <a:stretch/>
        </p:blipFill>
        <p:spPr>
          <a:xfrm>
            <a:off x="5074731" y="2773500"/>
            <a:ext cx="3916856" cy="2077791"/>
          </a:xfrm>
          <a:prstGeom prst="rect">
            <a:avLst/>
          </a:prstGeom>
          <a:noFill/>
          <a:ln>
            <a:noFill/>
          </a:ln>
        </p:spPr>
      </p:pic>
      <p:sp>
        <p:nvSpPr>
          <p:cNvPr id="133" name="Google Shape;133;p22"/>
          <p:cNvSpPr txBox="1"/>
          <p:nvPr/>
        </p:nvSpPr>
        <p:spPr>
          <a:xfrm>
            <a:off x="236775" y="3169675"/>
            <a:ext cx="4516800" cy="1693200"/>
          </a:xfrm>
          <a:prstGeom prst="rect">
            <a:avLst/>
          </a:prstGeom>
          <a:noFill/>
          <a:ln>
            <a:noFill/>
          </a:ln>
        </p:spPr>
        <p:txBody>
          <a:bodyPr anchorCtr="0" anchor="t" bIns="91425" lIns="91425" spcFirstLastPara="1" rIns="91425" wrap="square" tIns="91425">
            <a:spAutoFit/>
          </a:bodyPr>
          <a:lstStyle/>
          <a:p>
            <a:pPr indent="-317500" lvl="0" marL="457200" rtl="0" algn="l">
              <a:spcBef>
                <a:spcPts val="0"/>
              </a:spcBef>
              <a:spcAft>
                <a:spcPts val="0"/>
              </a:spcAft>
              <a:buClr>
                <a:srgbClr val="FFFFFF"/>
              </a:buClr>
              <a:buSzPts val="1400"/>
              <a:buFont typeface="Bree Serif"/>
              <a:buChar char="●"/>
            </a:pPr>
            <a:r>
              <a:rPr lang="en-GB">
                <a:solidFill>
                  <a:srgbClr val="FFFFFF"/>
                </a:solidFill>
                <a:latin typeface="Bree Serif"/>
                <a:ea typeface="Bree Serif"/>
                <a:cs typeface="Bree Serif"/>
                <a:sym typeface="Bree Serif"/>
              </a:rPr>
              <a:t>Branding will be </a:t>
            </a:r>
            <a:r>
              <a:rPr lang="en-GB">
                <a:solidFill>
                  <a:srgbClr val="FFFFFF"/>
                </a:solidFill>
                <a:latin typeface="Bree Serif"/>
                <a:ea typeface="Bree Serif"/>
                <a:cs typeface="Bree Serif"/>
                <a:sym typeface="Bree Serif"/>
              </a:rPr>
              <a:t>altered</a:t>
            </a:r>
            <a:r>
              <a:rPr lang="en-GB">
                <a:solidFill>
                  <a:srgbClr val="FFFFFF"/>
                </a:solidFill>
                <a:latin typeface="Bree Serif"/>
                <a:ea typeface="Bree Serif"/>
                <a:cs typeface="Bree Serif"/>
                <a:sym typeface="Bree Serif"/>
              </a:rPr>
              <a:t> to consist of the colours black and burgundy. </a:t>
            </a:r>
            <a:br>
              <a:rPr lang="en-GB">
                <a:solidFill>
                  <a:srgbClr val="FFFFFF"/>
                </a:solidFill>
                <a:latin typeface="Bree Serif"/>
                <a:ea typeface="Bree Serif"/>
                <a:cs typeface="Bree Serif"/>
                <a:sym typeface="Bree Serif"/>
              </a:rPr>
            </a:br>
            <a:endParaRPr>
              <a:solidFill>
                <a:srgbClr val="FFFFFF"/>
              </a:solidFill>
              <a:latin typeface="Bree Serif"/>
              <a:ea typeface="Bree Serif"/>
              <a:cs typeface="Bree Serif"/>
              <a:sym typeface="Bree Serif"/>
            </a:endParaRPr>
          </a:p>
          <a:p>
            <a:pPr indent="-317500" lvl="0" marL="457200" rtl="0" algn="l">
              <a:spcBef>
                <a:spcPts val="0"/>
              </a:spcBef>
              <a:spcAft>
                <a:spcPts val="0"/>
              </a:spcAft>
              <a:buClr>
                <a:srgbClr val="FFFFFF"/>
              </a:buClr>
              <a:buSzPts val="1400"/>
              <a:buFont typeface="Bree Serif"/>
              <a:buChar char="●"/>
            </a:pPr>
            <a:r>
              <a:rPr lang="en-GB">
                <a:solidFill>
                  <a:srgbClr val="FFFFFF"/>
                </a:solidFill>
                <a:latin typeface="Bree Serif"/>
                <a:ea typeface="Bree Serif"/>
                <a:cs typeface="Bree Serif"/>
                <a:sym typeface="Bree Serif"/>
              </a:rPr>
              <a:t>Burgundy is symbolic of power and ambition and is often linked with higher society; an ironic twist when considering the EP’s working-class narrative.</a:t>
            </a:r>
            <a:endParaRPr>
              <a:solidFill>
                <a:srgbClr val="FFFFFF"/>
              </a:solidFill>
              <a:latin typeface="Bree Serif"/>
              <a:ea typeface="Bree Serif"/>
              <a:cs typeface="Bree Serif"/>
              <a:sym typeface="Bree Serif"/>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7" name="Shape 137"/>
        <p:cNvGrpSpPr/>
        <p:nvPr/>
      </p:nvGrpSpPr>
      <p:grpSpPr>
        <a:xfrm>
          <a:off x="0" y="0"/>
          <a:ext cx="0" cy="0"/>
          <a:chOff x="0" y="0"/>
          <a:chExt cx="0" cy="0"/>
        </a:xfrm>
      </p:grpSpPr>
      <p:sp>
        <p:nvSpPr>
          <p:cNvPr id="138" name="Google Shape;138;p23"/>
          <p:cNvSpPr txBox="1"/>
          <p:nvPr>
            <p:ph type="title"/>
          </p:nvPr>
        </p:nvSpPr>
        <p:spPr>
          <a:xfrm>
            <a:off x="205275" y="66650"/>
            <a:ext cx="8520600" cy="5727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i="1" lang="en-GB" sz="3000">
                <a:solidFill>
                  <a:srgbClr val="FFFFFF"/>
                </a:solidFill>
                <a:latin typeface="Bree Serif"/>
                <a:ea typeface="Bree Serif"/>
                <a:cs typeface="Bree Serif"/>
                <a:sym typeface="Bree Serif"/>
              </a:rPr>
              <a:t>ᐆ</a:t>
            </a:r>
            <a:r>
              <a:rPr i="1" lang="en-GB" sz="3000">
                <a:solidFill>
                  <a:srgbClr val="FFFFFF"/>
                </a:solidFill>
              </a:rPr>
              <a:t> </a:t>
            </a:r>
            <a:r>
              <a:rPr i="1" lang="en-GB" sz="3000">
                <a:solidFill>
                  <a:srgbClr val="FFFFFF"/>
                </a:solidFill>
                <a:latin typeface="Bree Serif"/>
                <a:ea typeface="Bree Serif"/>
                <a:cs typeface="Bree Serif"/>
                <a:sym typeface="Bree Serif"/>
              </a:rPr>
              <a:t>EP ARTWORK</a:t>
            </a:r>
            <a:endParaRPr i="1" sz="4800"/>
          </a:p>
        </p:txBody>
      </p:sp>
      <p:pic>
        <p:nvPicPr>
          <p:cNvPr id="139" name="Google Shape;139;p23"/>
          <p:cNvPicPr preferRelativeResize="0"/>
          <p:nvPr/>
        </p:nvPicPr>
        <p:blipFill>
          <a:blip r:embed="rId3">
            <a:alphaModFix/>
          </a:blip>
          <a:stretch>
            <a:fillRect/>
          </a:stretch>
        </p:blipFill>
        <p:spPr>
          <a:xfrm>
            <a:off x="205275" y="733925"/>
            <a:ext cx="4207584" cy="4199350"/>
          </a:xfrm>
          <a:prstGeom prst="rect">
            <a:avLst/>
          </a:prstGeom>
          <a:noFill/>
          <a:ln>
            <a:noFill/>
          </a:ln>
        </p:spPr>
      </p:pic>
      <p:sp>
        <p:nvSpPr>
          <p:cNvPr id="140" name="Google Shape;140;p23"/>
          <p:cNvSpPr txBox="1"/>
          <p:nvPr/>
        </p:nvSpPr>
        <p:spPr>
          <a:xfrm>
            <a:off x="4741775" y="1061700"/>
            <a:ext cx="3854700" cy="3070800"/>
          </a:xfrm>
          <a:prstGeom prst="rect">
            <a:avLst/>
          </a:prstGeom>
          <a:noFill/>
          <a:ln>
            <a:noFill/>
          </a:ln>
        </p:spPr>
        <p:txBody>
          <a:bodyPr anchorCtr="0" anchor="t" bIns="91425" lIns="91425" spcFirstLastPara="1" rIns="91425" wrap="square" tIns="91425">
            <a:spAutoFit/>
          </a:bodyPr>
          <a:lstStyle/>
          <a:p>
            <a:pPr indent="-323850" lvl="0" marL="457200" rtl="0" algn="l">
              <a:lnSpc>
                <a:spcPct val="115000"/>
              </a:lnSpc>
              <a:spcBef>
                <a:spcPts val="0"/>
              </a:spcBef>
              <a:spcAft>
                <a:spcPts val="0"/>
              </a:spcAft>
              <a:buClr>
                <a:srgbClr val="FFFFFF"/>
              </a:buClr>
              <a:buSzPts val="1500"/>
              <a:buFont typeface="Bree Serif"/>
              <a:buChar char="●"/>
            </a:pPr>
            <a:r>
              <a:rPr lang="en-GB" sz="1500">
                <a:solidFill>
                  <a:srgbClr val="FFFFFF"/>
                </a:solidFill>
                <a:latin typeface="Bree Serif"/>
                <a:ea typeface="Bree Serif"/>
                <a:cs typeface="Bree Serif"/>
                <a:sym typeface="Bree Serif"/>
              </a:rPr>
              <a:t>Flipping a V-sign at the camera, two working-class, young boys sit on a wall in a suburban town. </a:t>
            </a:r>
            <a:br>
              <a:rPr lang="en-GB" sz="1500">
                <a:solidFill>
                  <a:srgbClr val="FFFFFF"/>
                </a:solidFill>
                <a:latin typeface="Bree Serif"/>
                <a:ea typeface="Bree Serif"/>
                <a:cs typeface="Bree Serif"/>
                <a:sym typeface="Bree Serif"/>
              </a:rPr>
            </a:br>
            <a:endParaRPr sz="1500">
              <a:solidFill>
                <a:srgbClr val="FFFFFF"/>
              </a:solidFill>
              <a:latin typeface="Bree Serif"/>
              <a:ea typeface="Bree Serif"/>
              <a:cs typeface="Bree Serif"/>
              <a:sym typeface="Bree Serif"/>
            </a:endParaRPr>
          </a:p>
          <a:p>
            <a:pPr indent="-323850" lvl="0" marL="457200" rtl="0" algn="l">
              <a:lnSpc>
                <a:spcPct val="115000"/>
              </a:lnSpc>
              <a:spcBef>
                <a:spcPts val="0"/>
              </a:spcBef>
              <a:spcAft>
                <a:spcPts val="0"/>
              </a:spcAft>
              <a:buClr>
                <a:srgbClr val="FFFFFF"/>
              </a:buClr>
              <a:buSzPts val="1500"/>
              <a:buFont typeface="Bree Serif"/>
              <a:buChar char="●"/>
            </a:pPr>
            <a:r>
              <a:rPr lang="en-GB" sz="1500">
                <a:solidFill>
                  <a:srgbClr val="FFFFFF"/>
                </a:solidFill>
                <a:latin typeface="Bree Serif"/>
                <a:ea typeface="Bree Serif"/>
                <a:cs typeface="Bree Serif"/>
                <a:sym typeface="Bree Serif"/>
              </a:rPr>
              <a:t>Attitude and determination, their ability to enjoy what little they have and overcome social boundaries; an </a:t>
            </a:r>
            <a:r>
              <a:rPr i="1" lang="en-GB" sz="1500">
                <a:solidFill>
                  <a:srgbClr val="FFFFFF"/>
                </a:solidFill>
                <a:latin typeface="Bree Serif"/>
                <a:ea typeface="Bree Serif"/>
                <a:cs typeface="Bree Serif"/>
                <a:sym typeface="Bree Serif"/>
              </a:rPr>
              <a:t>‘up-yours’</a:t>
            </a:r>
            <a:r>
              <a:rPr lang="en-GB" sz="1500">
                <a:solidFill>
                  <a:srgbClr val="FFFFFF"/>
                </a:solidFill>
                <a:latin typeface="Bree Serif"/>
                <a:ea typeface="Bree Serif"/>
                <a:cs typeface="Bree Serif"/>
                <a:sym typeface="Bree Serif"/>
              </a:rPr>
              <a:t> to the establishment</a:t>
            </a:r>
            <a:endParaRPr sz="1500">
              <a:solidFill>
                <a:srgbClr val="FFFFFF"/>
              </a:solidFill>
              <a:latin typeface="Bree Serif"/>
              <a:ea typeface="Bree Serif"/>
              <a:cs typeface="Bree Serif"/>
              <a:sym typeface="Bree Serif"/>
            </a:endParaRPr>
          </a:p>
          <a:p>
            <a:pPr indent="0" lvl="0" marL="457200" rtl="0" algn="l">
              <a:lnSpc>
                <a:spcPct val="115000"/>
              </a:lnSpc>
              <a:spcBef>
                <a:spcPts val="0"/>
              </a:spcBef>
              <a:spcAft>
                <a:spcPts val="0"/>
              </a:spcAft>
              <a:buNone/>
            </a:pPr>
            <a:r>
              <a:t/>
            </a:r>
            <a:endParaRPr sz="1500">
              <a:solidFill>
                <a:srgbClr val="FFFFFF"/>
              </a:solidFill>
              <a:latin typeface="Bree Serif"/>
              <a:ea typeface="Bree Serif"/>
              <a:cs typeface="Bree Serif"/>
              <a:sym typeface="Bree Serif"/>
            </a:endParaRPr>
          </a:p>
          <a:p>
            <a:pPr indent="-323850" lvl="0" marL="457200" rtl="0" algn="l">
              <a:lnSpc>
                <a:spcPct val="115000"/>
              </a:lnSpc>
              <a:spcBef>
                <a:spcPts val="0"/>
              </a:spcBef>
              <a:spcAft>
                <a:spcPts val="0"/>
              </a:spcAft>
              <a:buClr>
                <a:srgbClr val="FFFFFF"/>
              </a:buClr>
              <a:buSzPts val="1500"/>
              <a:buFont typeface="Bree Serif"/>
              <a:buChar char="●"/>
            </a:pPr>
            <a:r>
              <a:rPr lang="en-GB" sz="1500">
                <a:solidFill>
                  <a:srgbClr val="FFFFFF"/>
                </a:solidFill>
                <a:latin typeface="Bree Serif"/>
                <a:ea typeface="Bree Serif"/>
                <a:cs typeface="Bree Serif"/>
                <a:sym typeface="Bree Serif"/>
              </a:rPr>
              <a:t>(Photograph taken by Gavin Watson circa 1979).</a:t>
            </a:r>
            <a:endParaRPr sz="1500">
              <a:solidFill>
                <a:srgbClr val="FFFFFF"/>
              </a:solidFill>
              <a:latin typeface="Bree Serif"/>
              <a:ea typeface="Bree Serif"/>
              <a:cs typeface="Bree Serif"/>
              <a:sym typeface="Bree Serif"/>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4" name="Shape 144"/>
        <p:cNvGrpSpPr/>
        <p:nvPr/>
      </p:nvGrpSpPr>
      <p:grpSpPr>
        <a:xfrm>
          <a:off x="0" y="0"/>
          <a:ext cx="0" cy="0"/>
          <a:chOff x="0" y="0"/>
          <a:chExt cx="0" cy="0"/>
        </a:xfrm>
      </p:grpSpPr>
      <p:sp>
        <p:nvSpPr>
          <p:cNvPr id="145" name="Google Shape;145;p24"/>
          <p:cNvSpPr txBox="1"/>
          <p:nvPr>
            <p:ph type="title"/>
          </p:nvPr>
        </p:nvSpPr>
        <p:spPr>
          <a:xfrm>
            <a:off x="158000" y="113950"/>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Clr>
                <a:schemeClr val="dk1"/>
              </a:buClr>
              <a:buSzPct val="44000"/>
              <a:buFont typeface="Arial"/>
              <a:buNone/>
            </a:pPr>
            <a:r>
              <a:rPr i="1" lang="en-GB" sz="2500">
                <a:solidFill>
                  <a:srgbClr val="FFFFFF"/>
                </a:solidFill>
                <a:latin typeface="Bree Serif"/>
                <a:ea typeface="Bree Serif"/>
                <a:cs typeface="Bree Serif"/>
                <a:sym typeface="Bree Serif"/>
              </a:rPr>
              <a:t> </a:t>
            </a:r>
            <a:r>
              <a:rPr i="1" lang="en-GB" sz="3300">
                <a:solidFill>
                  <a:srgbClr val="FFFFFF"/>
                </a:solidFill>
                <a:latin typeface="Bree Serif"/>
                <a:ea typeface="Bree Serif"/>
                <a:cs typeface="Bree Serif"/>
                <a:sym typeface="Bree Serif"/>
              </a:rPr>
              <a:t>ᐆ</a:t>
            </a:r>
            <a:r>
              <a:rPr i="1" lang="en-GB" sz="3300">
                <a:solidFill>
                  <a:srgbClr val="FFFFFF"/>
                </a:solidFill>
              </a:rPr>
              <a:t> </a:t>
            </a:r>
            <a:r>
              <a:rPr i="1" lang="en-GB" sz="3300">
                <a:solidFill>
                  <a:srgbClr val="FFFFFF"/>
                </a:solidFill>
                <a:latin typeface="Bree Serif"/>
                <a:ea typeface="Bree Serif"/>
                <a:cs typeface="Bree Serif"/>
                <a:sym typeface="Bree Serif"/>
              </a:rPr>
              <a:t>WEB &amp; SOCIAL MEDIA STRATEGY</a:t>
            </a:r>
            <a:endParaRPr i="1" sz="3300"/>
          </a:p>
        </p:txBody>
      </p:sp>
      <p:pic>
        <p:nvPicPr>
          <p:cNvPr id="146" name="Google Shape;146;p24"/>
          <p:cNvPicPr preferRelativeResize="0"/>
          <p:nvPr/>
        </p:nvPicPr>
        <p:blipFill rotWithShape="1">
          <a:blip r:embed="rId3">
            <a:alphaModFix/>
          </a:blip>
          <a:srcRect b="37865" l="0" r="0" t="0"/>
          <a:stretch/>
        </p:blipFill>
        <p:spPr>
          <a:xfrm>
            <a:off x="158000" y="785838"/>
            <a:ext cx="6115750" cy="2148775"/>
          </a:xfrm>
          <a:prstGeom prst="rect">
            <a:avLst/>
          </a:prstGeom>
          <a:noFill/>
          <a:ln>
            <a:noFill/>
          </a:ln>
        </p:spPr>
      </p:pic>
      <p:cxnSp>
        <p:nvCxnSpPr>
          <p:cNvPr id="147" name="Google Shape;147;p24"/>
          <p:cNvCxnSpPr/>
          <p:nvPr/>
        </p:nvCxnSpPr>
        <p:spPr>
          <a:xfrm>
            <a:off x="4362275" y="1859550"/>
            <a:ext cx="662700" cy="712200"/>
          </a:xfrm>
          <a:prstGeom prst="straightConnector1">
            <a:avLst/>
          </a:prstGeom>
          <a:noFill/>
          <a:ln cap="flat" cmpd="sng" w="28575">
            <a:solidFill>
              <a:srgbClr val="FFFFFF"/>
            </a:solidFill>
            <a:prstDash val="solid"/>
            <a:round/>
            <a:headEnd len="med" w="med" type="none"/>
            <a:tailEnd len="med" w="med" type="triangle"/>
          </a:ln>
        </p:spPr>
      </p:cxnSp>
      <p:cxnSp>
        <p:nvCxnSpPr>
          <p:cNvPr id="148" name="Google Shape;148;p24"/>
          <p:cNvCxnSpPr/>
          <p:nvPr/>
        </p:nvCxnSpPr>
        <p:spPr>
          <a:xfrm flipH="1" rot="10800000">
            <a:off x="1078375" y="1078700"/>
            <a:ext cx="761700" cy="118800"/>
          </a:xfrm>
          <a:prstGeom prst="straightConnector1">
            <a:avLst/>
          </a:prstGeom>
          <a:noFill/>
          <a:ln cap="flat" cmpd="sng" w="28575">
            <a:solidFill>
              <a:srgbClr val="FFFFFF"/>
            </a:solidFill>
            <a:prstDash val="solid"/>
            <a:round/>
            <a:headEnd len="med" w="med" type="none"/>
            <a:tailEnd len="med" w="med" type="triangle"/>
          </a:ln>
        </p:spPr>
      </p:cxnSp>
      <p:cxnSp>
        <p:nvCxnSpPr>
          <p:cNvPr id="149" name="Google Shape;149;p24"/>
          <p:cNvCxnSpPr/>
          <p:nvPr/>
        </p:nvCxnSpPr>
        <p:spPr>
          <a:xfrm flipH="1" rot="10800000">
            <a:off x="4148725" y="1088600"/>
            <a:ext cx="708000" cy="243900"/>
          </a:xfrm>
          <a:prstGeom prst="straightConnector1">
            <a:avLst/>
          </a:prstGeom>
          <a:noFill/>
          <a:ln cap="flat" cmpd="sng" w="28575">
            <a:solidFill>
              <a:srgbClr val="FFFFFF"/>
            </a:solidFill>
            <a:prstDash val="solid"/>
            <a:round/>
            <a:headEnd len="med" w="med" type="none"/>
            <a:tailEnd len="med" w="med" type="triangle"/>
          </a:ln>
        </p:spPr>
      </p:cxnSp>
      <p:pic>
        <p:nvPicPr>
          <p:cNvPr id="150" name="Google Shape;150;p24"/>
          <p:cNvPicPr preferRelativeResize="0"/>
          <p:nvPr/>
        </p:nvPicPr>
        <p:blipFill>
          <a:blip r:embed="rId4">
            <a:alphaModFix/>
          </a:blip>
          <a:stretch>
            <a:fillRect/>
          </a:stretch>
        </p:blipFill>
        <p:spPr>
          <a:xfrm>
            <a:off x="118425" y="3033825"/>
            <a:ext cx="5842125" cy="2011400"/>
          </a:xfrm>
          <a:prstGeom prst="rect">
            <a:avLst/>
          </a:prstGeom>
          <a:noFill/>
          <a:ln>
            <a:noFill/>
          </a:ln>
        </p:spPr>
      </p:pic>
      <p:sp>
        <p:nvSpPr>
          <p:cNvPr id="151" name="Google Shape;151;p24"/>
          <p:cNvSpPr txBox="1"/>
          <p:nvPr/>
        </p:nvSpPr>
        <p:spPr>
          <a:xfrm>
            <a:off x="6439475" y="746000"/>
            <a:ext cx="2314500" cy="4186800"/>
          </a:xfrm>
          <a:prstGeom prst="rect">
            <a:avLst/>
          </a:prstGeom>
          <a:noFill/>
          <a:ln>
            <a:noFill/>
          </a:ln>
        </p:spPr>
        <p:txBody>
          <a:bodyPr anchorCtr="0" anchor="t" bIns="91425" lIns="91425" spcFirstLastPara="1" rIns="91425" wrap="square" tIns="91425">
            <a:spAutoFit/>
          </a:bodyPr>
          <a:lstStyle/>
          <a:p>
            <a:pPr indent="-311150" lvl="0" marL="457200" rtl="0" algn="l">
              <a:spcBef>
                <a:spcPts val="0"/>
              </a:spcBef>
              <a:spcAft>
                <a:spcPts val="0"/>
              </a:spcAft>
              <a:buClr>
                <a:srgbClr val="FFFFFF"/>
              </a:buClr>
              <a:buSzPts val="1300"/>
              <a:buFont typeface="Bree Serif"/>
              <a:buChar char="●"/>
            </a:pPr>
            <a:r>
              <a:rPr lang="en-GB" sz="1300">
                <a:solidFill>
                  <a:srgbClr val="FFFFFF"/>
                </a:solidFill>
                <a:latin typeface="Bree Serif"/>
                <a:ea typeface="Bree Serif"/>
                <a:cs typeface="Bree Serif"/>
                <a:sym typeface="Bree Serif"/>
              </a:rPr>
              <a:t>Change the colour theme.</a:t>
            </a:r>
            <a:br>
              <a:rPr lang="en-GB" sz="1300">
                <a:solidFill>
                  <a:srgbClr val="FFFFFF"/>
                </a:solidFill>
                <a:latin typeface="Bree Serif"/>
                <a:ea typeface="Bree Serif"/>
                <a:cs typeface="Bree Serif"/>
                <a:sym typeface="Bree Serif"/>
              </a:rPr>
            </a:br>
            <a:endParaRPr sz="1300">
              <a:solidFill>
                <a:srgbClr val="FFFFFF"/>
              </a:solidFill>
              <a:latin typeface="Bree Serif"/>
              <a:ea typeface="Bree Serif"/>
              <a:cs typeface="Bree Serif"/>
              <a:sym typeface="Bree Serif"/>
            </a:endParaRPr>
          </a:p>
          <a:p>
            <a:pPr indent="-311150" lvl="0" marL="457200" rtl="0" algn="l">
              <a:spcBef>
                <a:spcPts val="0"/>
              </a:spcBef>
              <a:spcAft>
                <a:spcPts val="0"/>
              </a:spcAft>
              <a:buClr>
                <a:srgbClr val="FFFFFF"/>
              </a:buClr>
              <a:buSzPts val="1300"/>
              <a:buFont typeface="Bree Serif"/>
              <a:buChar char="●"/>
            </a:pPr>
            <a:r>
              <a:rPr lang="en-GB" sz="1300">
                <a:solidFill>
                  <a:srgbClr val="FFFFFF"/>
                </a:solidFill>
                <a:latin typeface="Bree Serif"/>
                <a:ea typeface="Bree Serif"/>
                <a:cs typeface="Bree Serif"/>
                <a:sym typeface="Bree Serif"/>
              </a:rPr>
              <a:t>Add strapline with keywords for SEO. </a:t>
            </a:r>
            <a:br>
              <a:rPr lang="en-GB" sz="1300">
                <a:solidFill>
                  <a:srgbClr val="FFFFFF"/>
                </a:solidFill>
                <a:latin typeface="Bree Serif"/>
                <a:ea typeface="Bree Serif"/>
                <a:cs typeface="Bree Serif"/>
                <a:sym typeface="Bree Serif"/>
              </a:rPr>
            </a:br>
            <a:endParaRPr sz="1300">
              <a:solidFill>
                <a:srgbClr val="FFFFFF"/>
              </a:solidFill>
              <a:latin typeface="Bree Serif"/>
              <a:ea typeface="Bree Serif"/>
              <a:cs typeface="Bree Serif"/>
              <a:sym typeface="Bree Serif"/>
            </a:endParaRPr>
          </a:p>
          <a:p>
            <a:pPr indent="-311150" lvl="0" marL="457200" rtl="0" algn="l">
              <a:spcBef>
                <a:spcPts val="0"/>
              </a:spcBef>
              <a:spcAft>
                <a:spcPts val="0"/>
              </a:spcAft>
              <a:buClr>
                <a:srgbClr val="FFFFFF"/>
              </a:buClr>
              <a:buSzPts val="1300"/>
              <a:buFont typeface="Bree Serif"/>
              <a:buChar char="●"/>
            </a:pPr>
            <a:r>
              <a:rPr lang="en-GB" sz="1300">
                <a:solidFill>
                  <a:srgbClr val="FFFFFF"/>
                </a:solidFill>
                <a:latin typeface="Bree Serif"/>
                <a:ea typeface="Bree Serif"/>
                <a:cs typeface="Bree Serif"/>
                <a:sym typeface="Bree Serif"/>
              </a:rPr>
              <a:t>Add a Merch page.</a:t>
            </a:r>
            <a:br>
              <a:rPr lang="en-GB" sz="1300">
                <a:solidFill>
                  <a:srgbClr val="FFFFFF"/>
                </a:solidFill>
                <a:latin typeface="Bree Serif"/>
                <a:ea typeface="Bree Serif"/>
                <a:cs typeface="Bree Serif"/>
                <a:sym typeface="Bree Serif"/>
              </a:rPr>
            </a:br>
            <a:endParaRPr sz="1300">
              <a:solidFill>
                <a:srgbClr val="FFFFFF"/>
              </a:solidFill>
              <a:latin typeface="Bree Serif"/>
              <a:ea typeface="Bree Serif"/>
              <a:cs typeface="Bree Serif"/>
              <a:sym typeface="Bree Serif"/>
            </a:endParaRPr>
          </a:p>
          <a:p>
            <a:pPr indent="-311150" lvl="0" marL="457200" rtl="0" algn="l">
              <a:spcBef>
                <a:spcPts val="0"/>
              </a:spcBef>
              <a:spcAft>
                <a:spcPts val="0"/>
              </a:spcAft>
              <a:buClr>
                <a:srgbClr val="FFFFFF"/>
              </a:buClr>
              <a:buSzPts val="1300"/>
              <a:buFont typeface="Bree Serif"/>
              <a:buChar char="●"/>
            </a:pPr>
            <a:r>
              <a:rPr lang="en-GB" sz="1300">
                <a:solidFill>
                  <a:srgbClr val="FFFFFF"/>
                </a:solidFill>
                <a:latin typeface="Bree Serif"/>
                <a:ea typeface="Bree Serif"/>
                <a:cs typeface="Bree Serif"/>
                <a:sym typeface="Bree Serif"/>
              </a:rPr>
              <a:t>Remove the Apple Music widget and replace with a TikTok link.. (Newly launched).</a:t>
            </a:r>
            <a:endParaRPr sz="1300">
              <a:solidFill>
                <a:srgbClr val="FFFFFF"/>
              </a:solidFill>
              <a:latin typeface="Bree Serif"/>
              <a:ea typeface="Bree Serif"/>
              <a:cs typeface="Bree Serif"/>
              <a:sym typeface="Bree Serif"/>
            </a:endParaRPr>
          </a:p>
          <a:p>
            <a:pPr indent="0" lvl="0" marL="457200" rtl="0" algn="l">
              <a:spcBef>
                <a:spcPts val="0"/>
              </a:spcBef>
              <a:spcAft>
                <a:spcPts val="0"/>
              </a:spcAft>
              <a:buNone/>
            </a:pPr>
            <a:r>
              <a:t/>
            </a:r>
            <a:endParaRPr sz="1300">
              <a:solidFill>
                <a:srgbClr val="FFFFFF"/>
              </a:solidFill>
              <a:latin typeface="Bree Serif"/>
              <a:ea typeface="Bree Serif"/>
              <a:cs typeface="Bree Serif"/>
              <a:sym typeface="Bree Serif"/>
            </a:endParaRPr>
          </a:p>
          <a:p>
            <a:pPr indent="-311150" lvl="0" marL="457200" rtl="0" algn="l">
              <a:spcBef>
                <a:spcPts val="0"/>
              </a:spcBef>
              <a:spcAft>
                <a:spcPts val="0"/>
              </a:spcAft>
              <a:buClr>
                <a:srgbClr val="FFFFFF"/>
              </a:buClr>
              <a:buSzPts val="1300"/>
              <a:buFont typeface="Bree Serif"/>
              <a:buChar char="●"/>
            </a:pPr>
            <a:r>
              <a:rPr lang="en-GB" sz="1300">
                <a:solidFill>
                  <a:srgbClr val="FFFFFF"/>
                </a:solidFill>
                <a:latin typeface="Bree Serif"/>
                <a:ea typeface="Bree Serif"/>
                <a:cs typeface="Bree Serif"/>
                <a:sym typeface="Bree Serif"/>
              </a:rPr>
              <a:t>Change all social profile pictures. </a:t>
            </a:r>
            <a:endParaRPr sz="1300">
              <a:solidFill>
                <a:srgbClr val="FFFFFF"/>
              </a:solidFill>
              <a:latin typeface="Bree Serif"/>
              <a:ea typeface="Bree Serif"/>
              <a:cs typeface="Bree Serif"/>
              <a:sym typeface="Bree Serif"/>
            </a:endParaRPr>
          </a:p>
          <a:p>
            <a:pPr indent="0" lvl="0" marL="457200" rtl="0" algn="l">
              <a:spcBef>
                <a:spcPts val="0"/>
              </a:spcBef>
              <a:spcAft>
                <a:spcPts val="0"/>
              </a:spcAft>
              <a:buNone/>
            </a:pPr>
            <a:r>
              <a:t/>
            </a:r>
            <a:endParaRPr sz="1300">
              <a:solidFill>
                <a:srgbClr val="FFFFFF"/>
              </a:solidFill>
              <a:latin typeface="Bree Serif"/>
              <a:ea typeface="Bree Serif"/>
              <a:cs typeface="Bree Serif"/>
              <a:sym typeface="Bree Serif"/>
            </a:endParaRPr>
          </a:p>
          <a:p>
            <a:pPr indent="-311150" lvl="0" marL="457200" rtl="0" algn="l">
              <a:spcBef>
                <a:spcPts val="0"/>
              </a:spcBef>
              <a:spcAft>
                <a:spcPts val="0"/>
              </a:spcAft>
              <a:buClr>
                <a:srgbClr val="FFFFFF"/>
              </a:buClr>
              <a:buSzPts val="1300"/>
              <a:buFont typeface="Bree Serif"/>
              <a:buChar char="●"/>
            </a:pPr>
            <a:r>
              <a:rPr lang="en-GB" sz="1300">
                <a:solidFill>
                  <a:srgbClr val="FFFFFF"/>
                </a:solidFill>
                <a:latin typeface="Bree Serif"/>
                <a:ea typeface="Bree Serif"/>
                <a:cs typeface="Bree Serif"/>
                <a:sym typeface="Bree Serif"/>
              </a:rPr>
              <a:t>Add SEO keywords to consistent social bio’s. </a:t>
            </a:r>
            <a:br>
              <a:rPr lang="en-GB" sz="1300">
                <a:solidFill>
                  <a:srgbClr val="FFFFFF"/>
                </a:solidFill>
                <a:latin typeface="Bree Serif"/>
                <a:ea typeface="Bree Serif"/>
                <a:cs typeface="Bree Serif"/>
                <a:sym typeface="Bree Serif"/>
              </a:rPr>
            </a:br>
            <a:endParaRPr sz="1300">
              <a:solidFill>
                <a:srgbClr val="FFFFFF"/>
              </a:solidFill>
              <a:latin typeface="Bree Serif"/>
              <a:ea typeface="Bree Serif"/>
              <a:cs typeface="Bree Serif"/>
              <a:sym typeface="Bree Serif"/>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5" name="Shape 155"/>
        <p:cNvGrpSpPr/>
        <p:nvPr/>
      </p:nvGrpSpPr>
      <p:grpSpPr>
        <a:xfrm>
          <a:off x="0" y="0"/>
          <a:ext cx="0" cy="0"/>
          <a:chOff x="0" y="0"/>
          <a:chExt cx="0" cy="0"/>
        </a:xfrm>
      </p:grpSpPr>
      <p:sp>
        <p:nvSpPr>
          <p:cNvPr id="156" name="Google Shape;156;p25"/>
          <p:cNvSpPr txBox="1"/>
          <p:nvPr>
            <p:ph type="title"/>
          </p:nvPr>
        </p:nvSpPr>
        <p:spPr>
          <a:xfrm>
            <a:off x="311700" y="128500"/>
            <a:ext cx="85206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i="1" lang="en-GB" sz="3000">
                <a:solidFill>
                  <a:srgbClr val="FFFFFF"/>
                </a:solidFill>
                <a:latin typeface="Bree Serif"/>
                <a:ea typeface="Bree Serif"/>
                <a:cs typeface="Bree Serif"/>
                <a:sym typeface="Bree Serif"/>
              </a:rPr>
              <a:t>ᐆ</a:t>
            </a:r>
            <a:r>
              <a:rPr i="1" lang="en-GB" sz="3000">
                <a:solidFill>
                  <a:srgbClr val="FFFFFF"/>
                </a:solidFill>
              </a:rPr>
              <a:t> </a:t>
            </a:r>
            <a:r>
              <a:rPr i="1" lang="en-GB" sz="3000">
                <a:solidFill>
                  <a:srgbClr val="FFFFFF"/>
                </a:solidFill>
                <a:latin typeface="Bree Serif"/>
                <a:ea typeface="Bree Serif"/>
                <a:cs typeface="Bree Serif"/>
                <a:sym typeface="Bree Serif"/>
              </a:rPr>
              <a:t>TASTEMAKERS </a:t>
            </a:r>
            <a:endParaRPr i="1" sz="3000"/>
          </a:p>
        </p:txBody>
      </p:sp>
      <p:pic>
        <p:nvPicPr>
          <p:cNvPr id="157" name="Google Shape;157;p25"/>
          <p:cNvPicPr preferRelativeResize="0"/>
          <p:nvPr/>
        </p:nvPicPr>
        <p:blipFill rotWithShape="1">
          <a:blip r:embed="rId3">
            <a:alphaModFix/>
          </a:blip>
          <a:srcRect b="0" l="0" r="2486" t="0"/>
          <a:stretch/>
        </p:blipFill>
        <p:spPr>
          <a:xfrm>
            <a:off x="152400" y="853600"/>
            <a:ext cx="5050650" cy="4131225"/>
          </a:xfrm>
          <a:prstGeom prst="rect">
            <a:avLst/>
          </a:prstGeom>
          <a:noFill/>
          <a:ln>
            <a:noFill/>
          </a:ln>
        </p:spPr>
      </p:pic>
      <p:sp>
        <p:nvSpPr>
          <p:cNvPr id="158" name="Google Shape;158;p25"/>
          <p:cNvSpPr txBox="1"/>
          <p:nvPr/>
        </p:nvSpPr>
        <p:spPr>
          <a:xfrm>
            <a:off x="5203050" y="853600"/>
            <a:ext cx="3620400" cy="3879000"/>
          </a:xfrm>
          <a:prstGeom prst="rect">
            <a:avLst/>
          </a:prstGeom>
          <a:noFill/>
          <a:ln>
            <a:noFill/>
          </a:ln>
        </p:spPr>
        <p:txBody>
          <a:bodyPr anchorCtr="0" anchor="t" bIns="91425" lIns="91425" spcFirstLastPara="1" rIns="91425" wrap="square" tIns="91425">
            <a:spAutoFit/>
          </a:bodyPr>
          <a:lstStyle/>
          <a:p>
            <a:pPr indent="-323850" lvl="0" marL="457200" rtl="0" algn="l">
              <a:spcBef>
                <a:spcPts val="0"/>
              </a:spcBef>
              <a:spcAft>
                <a:spcPts val="0"/>
              </a:spcAft>
              <a:buClr>
                <a:srgbClr val="FFFFFF"/>
              </a:buClr>
              <a:buSzPts val="1500"/>
              <a:buFont typeface="Bree Serif"/>
              <a:buChar char="●"/>
            </a:pPr>
            <a:r>
              <a:rPr lang="en-GB" sz="1500">
                <a:solidFill>
                  <a:srgbClr val="FFFFFF"/>
                </a:solidFill>
                <a:latin typeface="Bree Serif"/>
                <a:ea typeface="Bree Serif"/>
                <a:cs typeface="Bree Serif"/>
                <a:sym typeface="Bree Serif"/>
              </a:rPr>
              <a:t>The Vinyl Shop Sessions - three dates, three independent record stores throughout the North East. </a:t>
            </a:r>
            <a:br>
              <a:rPr lang="en-GB" sz="1500">
                <a:solidFill>
                  <a:srgbClr val="FFFFFF"/>
                </a:solidFill>
                <a:latin typeface="Bree Serif"/>
                <a:ea typeface="Bree Serif"/>
                <a:cs typeface="Bree Serif"/>
                <a:sym typeface="Bree Serif"/>
              </a:rPr>
            </a:br>
            <a:endParaRPr sz="1500">
              <a:solidFill>
                <a:srgbClr val="FFFFFF"/>
              </a:solidFill>
              <a:latin typeface="Bree Serif"/>
              <a:ea typeface="Bree Serif"/>
              <a:cs typeface="Bree Serif"/>
              <a:sym typeface="Bree Serif"/>
            </a:endParaRPr>
          </a:p>
          <a:p>
            <a:pPr indent="-323850" lvl="0" marL="457200" rtl="0" algn="l">
              <a:spcBef>
                <a:spcPts val="0"/>
              </a:spcBef>
              <a:spcAft>
                <a:spcPts val="0"/>
              </a:spcAft>
              <a:buClr>
                <a:srgbClr val="FFFFFF"/>
              </a:buClr>
              <a:buSzPts val="1500"/>
              <a:buFont typeface="Bree Serif"/>
              <a:buChar char="●"/>
            </a:pPr>
            <a:r>
              <a:rPr lang="en-GB" sz="1500">
                <a:solidFill>
                  <a:srgbClr val="FFFFFF"/>
                </a:solidFill>
                <a:latin typeface="Bree Serif"/>
                <a:ea typeface="Bree Serif"/>
                <a:cs typeface="Bree Serif"/>
                <a:sym typeface="Bree Serif"/>
              </a:rPr>
              <a:t>Each gig </a:t>
            </a:r>
            <a:r>
              <a:rPr lang="en-GB" sz="1500">
                <a:solidFill>
                  <a:srgbClr val="FFFFFF"/>
                </a:solidFill>
                <a:latin typeface="Bree Serif"/>
                <a:ea typeface="Bree Serif"/>
                <a:cs typeface="Bree Serif"/>
                <a:sym typeface="Bree Serif"/>
              </a:rPr>
              <a:t>follows the release of a single from the forthcoming EP (exclusive live performance). </a:t>
            </a:r>
            <a:br>
              <a:rPr lang="en-GB" sz="1500">
                <a:solidFill>
                  <a:srgbClr val="FFFFFF"/>
                </a:solidFill>
                <a:latin typeface="Bree Serif"/>
                <a:ea typeface="Bree Serif"/>
                <a:cs typeface="Bree Serif"/>
                <a:sym typeface="Bree Serif"/>
              </a:rPr>
            </a:br>
            <a:endParaRPr sz="1500">
              <a:solidFill>
                <a:srgbClr val="FFFFFF"/>
              </a:solidFill>
              <a:latin typeface="Bree Serif"/>
              <a:ea typeface="Bree Serif"/>
              <a:cs typeface="Bree Serif"/>
              <a:sym typeface="Bree Serif"/>
            </a:endParaRPr>
          </a:p>
          <a:p>
            <a:pPr indent="-323850" lvl="0" marL="457200" rtl="0" algn="l">
              <a:spcBef>
                <a:spcPts val="0"/>
              </a:spcBef>
              <a:spcAft>
                <a:spcPts val="0"/>
              </a:spcAft>
              <a:buClr>
                <a:srgbClr val="FFFFFF"/>
              </a:buClr>
              <a:buSzPts val="1500"/>
              <a:buFont typeface="Bree Serif"/>
              <a:buChar char="●"/>
            </a:pPr>
            <a:r>
              <a:rPr lang="en-GB" sz="1500">
                <a:solidFill>
                  <a:srgbClr val="FFFFFF"/>
                </a:solidFill>
                <a:latin typeface="Bree Serif"/>
                <a:ea typeface="Bree Serif"/>
                <a:cs typeface="Bree Serif"/>
                <a:sym typeface="Bree Serif"/>
              </a:rPr>
              <a:t>£11.00 a ticket,  pop-up bar selling pints in plastic glasses with profits split between the band and venue. </a:t>
            </a:r>
            <a:br>
              <a:rPr lang="en-GB" sz="1500">
                <a:solidFill>
                  <a:srgbClr val="FFFFFF"/>
                </a:solidFill>
                <a:latin typeface="Bree Serif"/>
                <a:ea typeface="Bree Serif"/>
                <a:cs typeface="Bree Serif"/>
                <a:sym typeface="Bree Serif"/>
              </a:rPr>
            </a:br>
            <a:endParaRPr sz="1500">
              <a:solidFill>
                <a:srgbClr val="FFFFFF"/>
              </a:solidFill>
              <a:latin typeface="Bree Serif"/>
              <a:ea typeface="Bree Serif"/>
              <a:cs typeface="Bree Serif"/>
              <a:sym typeface="Bree Serif"/>
            </a:endParaRPr>
          </a:p>
          <a:p>
            <a:pPr indent="-323850" lvl="0" marL="457200" rtl="0" algn="l">
              <a:spcBef>
                <a:spcPts val="0"/>
              </a:spcBef>
              <a:spcAft>
                <a:spcPts val="0"/>
              </a:spcAft>
              <a:buClr>
                <a:srgbClr val="FFFFFF"/>
              </a:buClr>
              <a:buSzPts val="1500"/>
              <a:buFont typeface="Bree Serif"/>
              <a:buChar char="●"/>
            </a:pPr>
            <a:r>
              <a:rPr lang="en-GB" sz="1500">
                <a:solidFill>
                  <a:srgbClr val="FFFFFF"/>
                </a:solidFill>
                <a:latin typeface="Bree Serif"/>
                <a:ea typeface="Bree Serif"/>
                <a:cs typeface="Bree Serif"/>
                <a:sym typeface="Bree Serif"/>
              </a:rPr>
              <a:t>Flyers will be distributed physically in record shops, pubs, music venues, colleges and universities. </a:t>
            </a:r>
            <a:endParaRPr sz="1500">
              <a:solidFill>
                <a:srgbClr val="FFFFFF"/>
              </a:solidFill>
              <a:latin typeface="Bree Serif"/>
              <a:ea typeface="Bree Serif"/>
              <a:cs typeface="Bree Serif"/>
              <a:sym typeface="Bree Serif"/>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2" name="Shape 162"/>
        <p:cNvGrpSpPr/>
        <p:nvPr/>
      </p:nvGrpSpPr>
      <p:grpSpPr>
        <a:xfrm>
          <a:off x="0" y="0"/>
          <a:ext cx="0" cy="0"/>
          <a:chOff x="0" y="0"/>
          <a:chExt cx="0" cy="0"/>
        </a:xfrm>
      </p:grpSpPr>
      <p:pic>
        <p:nvPicPr>
          <p:cNvPr id="163" name="Google Shape;163;p26" title="Plastic Glass - The Vinyl Shop Sessions Social Media Teaser">
            <a:hlinkClick r:id="rId3"/>
          </p:cNvPr>
          <p:cNvPicPr preferRelativeResize="0"/>
          <p:nvPr/>
        </p:nvPicPr>
        <p:blipFill>
          <a:blip r:embed="rId4">
            <a:alphaModFix/>
          </a:blip>
          <a:stretch>
            <a:fillRect/>
          </a:stretch>
        </p:blipFill>
        <p:spPr>
          <a:xfrm>
            <a:off x="3396775" y="465426"/>
            <a:ext cx="5616900" cy="4212650"/>
          </a:xfrm>
          <a:prstGeom prst="rect">
            <a:avLst/>
          </a:prstGeom>
          <a:noFill/>
          <a:ln>
            <a:noFill/>
          </a:ln>
        </p:spPr>
      </p:pic>
      <p:sp>
        <p:nvSpPr>
          <p:cNvPr id="164" name="Google Shape;164;p26"/>
          <p:cNvSpPr txBox="1"/>
          <p:nvPr/>
        </p:nvSpPr>
        <p:spPr>
          <a:xfrm>
            <a:off x="306825" y="643600"/>
            <a:ext cx="3036600" cy="3740400"/>
          </a:xfrm>
          <a:prstGeom prst="rect">
            <a:avLst/>
          </a:prstGeom>
          <a:noFill/>
          <a:ln>
            <a:noFill/>
          </a:ln>
        </p:spPr>
        <p:txBody>
          <a:bodyPr anchorCtr="0" anchor="t" bIns="91425" lIns="91425" spcFirstLastPara="1" rIns="91425" wrap="square" tIns="91425">
            <a:spAutoFit/>
          </a:bodyPr>
          <a:lstStyle/>
          <a:p>
            <a:pPr indent="-317500" lvl="0" marL="457200" rtl="0" algn="l">
              <a:spcBef>
                <a:spcPts val="0"/>
              </a:spcBef>
              <a:spcAft>
                <a:spcPts val="0"/>
              </a:spcAft>
              <a:buClr>
                <a:srgbClr val="FFFFFF"/>
              </a:buClr>
              <a:buSzPts val="1400"/>
              <a:buFont typeface="Bree Serif"/>
              <a:buChar char="●"/>
            </a:pPr>
            <a:r>
              <a:rPr lang="en-GB">
                <a:solidFill>
                  <a:srgbClr val="FFFFFF"/>
                </a:solidFill>
                <a:latin typeface="Bree Serif"/>
                <a:ea typeface="Bree Serif"/>
                <a:cs typeface="Bree Serif"/>
                <a:sym typeface="Bree Serif"/>
              </a:rPr>
              <a:t>Event teasers will be shared across all social media platforms. </a:t>
            </a:r>
            <a:br>
              <a:rPr lang="en-GB">
                <a:solidFill>
                  <a:srgbClr val="FFFFFF"/>
                </a:solidFill>
                <a:latin typeface="Bree Serif"/>
                <a:ea typeface="Bree Serif"/>
                <a:cs typeface="Bree Serif"/>
                <a:sym typeface="Bree Serif"/>
              </a:rPr>
            </a:br>
            <a:endParaRPr>
              <a:solidFill>
                <a:srgbClr val="FFFFFF"/>
              </a:solidFill>
              <a:latin typeface="Bree Serif"/>
              <a:ea typeface="Bree Serif"/>
              <a:cs typeface="Bree Serif"/>
              <a:sym typeface="Bree Serif"/>
            </a:endParaRPr>
          </a:p>
          <a:p>
            <a:pPr indent="-317500" lvl="0" marL="457200" rtl="0" algn="l">
              <a:lnSpc>
                <a:spcPct val="115000"/>
              </a:lnSpc>
              <a:spcBef>
                <a:spcPts val="0"/>
              </a:spcBef>
              <a:spcAft>
                <a:spcPts val="0"/>
              </a:spcAft>
              <a:buClr>
                <a:srgbClr val="FFFFFF"/>
              </a:buClr>
              <a:buSzPts val="1400"/>
              <a:buFont typeface="Bree Serif"/>
              <a:buChar char="●"/>
            </a:pPr>
            <a:r>
              <a:rPr lang="en-GB">
                <a:solidFill>
                  <a:srgbClr val="FFFFFF"/>
                </a:solidFill>
                <a:latin typeface="Bree Serif"/>
                <a:ea typeface="Bree Serif"/>
                <a:cs typeface="Bree Serif"/>
                <a:sym typeface="Bree Serif"/>
              </a:rPr>
              <a:t>Upon the release, copies of the EP will be available to purchase from each of the record stores, catering to Plastic Glass’ older fans who prefer physical distribution methods. </a:t>
            </a:r>
            <a:endParaRPr>
              <a:solidFill>
                <a:srgbClr val="FFFFFF"/>
              </a:solidFill>
              <a:latin typeface="Bree Serif"/>
              <a:ea typeface="Bree Serif"/>
              <a:cs typeface="Bree Serif"/>
              <a:sym typeface="Bree Serif"/>
            </a:endParaRPr>
          </a:p>
          <a:p>
            <a:pPr indent="0" lvl="0" marL="457200" rtl="0" algn="l">
              <a:lnSpc>
                <a:spcPct val="115000"/>
              </a:lnSpc>
              <a:spcBef>
                <a:spcPts val="0"/>
              </a:spcBef>
              <a:spcAft>
                <a:spcPts val="0"/>
              </a:spcAft>
              <a:buNone/>
            </a:pPr>
            <a:r>
              <a:t/>
            </a:r>
            <a:endParaRPr>
              <a:solidFill>
                <a:srgbClr val="FFFFFF"/>
              </a:solidFill>
              <a:latin typeface="Bree Serif"/>
              <a:ea typeface="Bree Serif"/>
              <a:cs typeface="Bree Serif"/>
              <a:sym typeface="Bree Serif"/>
            </a:endParaRPr>
          </a:p>
          <a:p>
            <a:pPr indent="-317500" lvl="0" marL="457200" rtl="0" algn="l">
              <a:lnSpc>
                <a:spcPct val="115000"/>
              </a:lnSpc>
              <a:spcBef>
                <a:spcPts val="0"/>
              </a:spcBef>
              <a:spcAft>
                <a:spcPts val="0"/>
              </a:spcAft>
              <a:buClr>
                <a:srgbClr val="FFFFFF"/>
              </a:buClr>
              <a:buSzPts val="1400"/>
              <a:buFont typeface="Bree Serif"/>
              <a:buChar char="●"/>
            </a:pPr>
            <a:r>
              <a:rPr lang="en-GB">
                <a:solidFill>
                  <a:srgbClr val="FFFFFF"/>
                </a:solidFill>
                <a:latin typeface="Bree Serif"/>
                <a:ea typeface="Bree Serif"/>
                <a:cs typeface="Bree Serif"/>
                <a:sym typeface="Bree Serif"/>
              </a:rPr>
              <a:t>The Vinyl Shop Sessions have the potential to generate £2307.50 in revenue.</a:t>
            </a:r>
            <a:endParaRPr>
              <a:solidFill>
                <a:srgbClr val="FFFFFF"/>
              </a:solidFill>
              <a:latin typeface="Bree Serif"/>
              <a:ea typeface="Bree Serif"/>
              <a:cs typeface="Bree Serif"/>
              <a:sym typeface="Bree Serif"/>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63"/>
                                        </p:tgtEl>
                                        <p:attrNameLst>
                                          <p:attrName>style.visibility</p:attrName>
                                        </p:attrNameLst>
                                      </p:cBhvr>
                                      <p:to>
                                        <p:strVal val="visible"/>
                                      </p:to>
                                    </p:set>
                                    <p:animEffect filter="fade" transition="in">
                                      <p:cBhvr>
                                        <p:cTn dur="1000"/>
                                        <p:tgtEl>
                                          <p:spTgt spid="163"/>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8" name="Shape 168"/>
        <p:cNvGrpSpPr/>
        <p:nvPr/>
      </p:nvGrpSpPr>
      <p:grpSpPr>
        <a:xfrm>
          <a:off x="0" y="0"/>
          <a:ext cx="0" cy="0"/>
          <a:chOff x="0" y="0"/>
          <a:chExt cx="0" cy="0"/>
        </a:xfrm>
      </p:grpSpPr>
      <p:sp>
        <p:nvSpPr>
          <p:cNvPr id="169" name="Google Shape;169;p27"/>
          <p:cNvSpPr txBox="1"/>
          <p:nvPr>
            <p:ph type="title"/>
          </p:nvPr>
        </p:nvSpPr>
        <p:spPr>
          <a:xfrm>
            <a:off x="262250" y="168075"/>
            <a:ext cx="85206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990"/>
              <a:buFont typeface="Arial"/>
              <a:buNone/>
            </a:pPr>
            <a:r>
              <a:rPr i="1" lang="en-GB" sz="3000">
                <a:solidFill>
                  <a:srgbClr val="FFFFFF"/>
                </a:solidFill>
                <a:latin typeface="Bree Serif"/>
                <a:ea typeface="Bree Serif"/>
                <a:cs typeface="Bree Serif"/>
                <a:sym typeface="Bree Serif"/>
              </a:rPr>
              <a:t>ᐆ</a:t>
            </a:r>
            <a:r>
              <a:rPr i="1" lang="en-GB" sz="3000">
                <a:solidFill>
                  <a:srgbClr val="FFFFFF"/>
                </a:solidFill>
              </a:rPr>
              <a:t> </a:t>
            </a:r>
            <a:r>
              <a:rPr i="1" lang="en-GB" sz="3000">
                <a:solidFill>
                  <a:srgbClr val="FFFFFF"/>
                </a:solidFill>
                <a:latin typeface="Bree Serif"/>
                <a:ea typeface="Bree Serif"/>
                <a:cs typeface="Bree Serif"/>
                <a:sym typeface="Bree Serif"/>
              </a:rPr>
              <a:t>PRESS &amp; PROMOTION</a:t>
            </a:r>
            <a:endParaRPr i="1" sz="2820"/>
          </a:p>
        </p:txBody>
      </p:sp>
      <p:pic>
        <p:nvPicPr>
          <p:cNvPr id="170" name="Google Shape;170;p27"/>
          <p:cNvPicPr preferRelativeResize="0"/>
          <p:nvPr/>
        </p:nvPicPr>
        <p:blipFill>
          <a:blip r:embed="rId3">
            <a:alphaModFix/>
          </a:blip>
          <a:stretch>
            <a:fillRect/>
          </a:stretch>
        </p:blipFill>
        <p:spPr>
          <a:xfrm>
            <a:off x="152400" y="893175"/>
            <a:ext cx="4008927" cy="4097924"/>
          </a:xfrm>
          <a:prstGeom prst="rect">
            <a:avLst/>
          </a:prstGeom>
          <a:noFill/>
          <a:ln>
            <a:noFill/>
          </a:ln>
        </p:spPr>
      </p:pic>
      <p:sp>
        <p:nvSpPr>
          <p:cNvPr id="171" name="Google Shape;171;p27"/>
          <p:cNvSpPr txBox="1"/>
          <p:nvPr/>
        </p:nvSpPr>
        <p:spPr>
          <a:xfrm>
            <a:off x="4352400" y="930425"/>
            <a:ext cx="4342200" cy="3201600"/>
          </a:xfrm>
          <a:prstGeom prst="rect">
            <a:avLst/>
          </a:prstGeom>
          <a:noFill/>
          <a:ln>
            <a:noFill/>
          </a:ln>
        </p:spPr>
        <p:txBody>
          <a:bodyPr anchorCtr="0" anchor="t" bIns="91425" lIns="91425" spcFirstLastPara="1" rIns="91425" wrap="square" tIns="91425">
            <a:spAutoFit/>
          </a:bodyPr>
          <a:lstStyle/>
          <a:p>
            <a:pPr indent="-317500" lvl="0" marL="457200" rtl="0" algn="l">
              <a:spcBef>
                <a:spcPts val="0"/>
              </a:spcBef>
              <a:spcAft>
                <a:spcPts val="0"/>
              </a:spcAft>
              <a:buClr>
                <a:srgbClr val="FFFFFF"/>
              </a:buClr>
              <a:buSzPts val="1400"/>
              <a:buFont typeface="Bree Serif"/>
              <a:buChar char="●"/>
            </a:pPr>
            <a:r>
              <a:rPr lang="en-GB">
                <a:solidFill>
                  <a:srgbClr val="FFFFFF"/>
                </a:solidFill>
                <a:latin typeface="Bree Serif"/>
                <a:ea typeface="Bree Serif"/>
                <a:cs typeface="Bree Serif"/>
                <a:sym typeface="Bree Serif"/>
              </a:rPr>
              <a:t>A range of magazines, blogs and national and regional radio stations will support and promote the campaign’s impact points.</a:t>
            </a:r>
            <a:endParaRPr>
              <a:solidFill>
                <a:srgbClr val="FFFFFF"/>
              </a:solidFill>
              <a:latin typeface="Bree Serif"/>
              <a:ea typeface="Bree Serif"/>
              <a:cs typeface="Bree Serif"/>
              <a:sym typeface="Bree Serif"/>
            </a:endParaRPr>
          </a:p>
          <a:p>
            <a:pPr indent="0" lvl="0" marL="457200" rtl="0" algn="l">
              <a:spcBef>
                <a:spcPts val="0"/>
              </a:spcBef>
              <a:spcAft>
                <a:spcPts val="0"/>
              </a:spcAft>
              <a:buNone/>
            </a:pPr>
            <a:r>
              <a:t/>
            </a:r>
            <a:endParaRPr>
              <a:solidFill>
                <a:srgbClr val="FFFFFF"/>
              </a:solidFill>
              <a:latin typeface="Bree Serif"/>
              <a:ea typeface="Bree Serif"/>
              <a:cs typeface="Bree Serif"/>
              <a:sym typeface="Bree Serif"/>
            </a:endParaRPr>
          </a:p>
          <a:p>
            <a:pPr indent="-317500" lvl="0" marL="457200" rtl="0" algn="l">
              <a:spcBef>
                <a:spcPts val="0"/>
              </a:spcBef>
              <a:spcAft>
                <a:spcPts val="0"/>
              </a:spcAft>
              <a:buClr>
                <a:srgbClr val="FFFFFF"/>
              </a:buClr>
              <a:buSzPts val="1400"/>
              <a:buFont typeface="Bree Serif"/>
              <a:buChar char="●"/>
            </a:pPr>
            <a:r>
              <a:rPr lang="en-GB">
                <a:solidFill>
                  <a:srgbClr val="FFFFFF"/>
                </a:solidFill>
                <a:latin typeface="Bree Serif"/>
                <a:ea typeface="Bree Serif"/>
                <a:cs typeface="Bree Serif"/>
                <a:sym typeface="Bree Serif"/>
              </a:rPr>
              <a:t>Southern-based press outlets will be included where </a:t>
            </a:r>
            <a:r>
              <a:rPr lang="en-GB">
                <a:solidFill>
                  <a:srgbClr val="FFFFFF"/>
                </a:solidFill>
                <a:latin typeface="Bree Serif"/>
                <a:ea typeface="Bree Serif"/>
                <a:cs typeface="Bree Serif"/>
                <a:sym typeface="Bree Serif"/>
              </a:rPr>
              <a:t>necessary. </a:t>
            </a:r>
            <a:endParaRPr>
              <a:solidFill>
                <a:srgbClr val="FFFFFF"/>
              </a:solidFill>
              <a:latin typeface="Bree Serif"/>
              <a:ea typeface="Bree Serif"/>
              <a:cs typeface="Bree Serif"/>
              <a:sym typeface="Bree Serif"/>
            </a:endParaRPr>
          </a:p>
          <a:p>
            <a:pPr indent="0" lvl="0" marL="0" rtl="0" algn="l">
              <a:spcBef>
                <a:spcPts val="0"/>
              </a:spcBef>
              <a:spcAft>
                <a:spcPts val="0"/>
              </a:spcAft>
              <a:buNone/>
            </a:pPr>
            <a:r>
              <a:t/>
            </a:r>
            <a:endParaRPr>
              <a:solidFill>
                <a:srgbClr val="FFFFFF"/>
              </a:solidFill>
              <a:latin typeface="Bree Serif"/>
              <a:ea typeface="Bree Serif"/>
              <a:cs typeface="Bree Serif"/>
              <a:sym typeface="Bree Serif"/>
            </a:endParaRPr>
          </a:p>
          <a:p>
            <a:pPr indent="-317500" lvl="0" marL="457200" rtl="0" algn="l">
              <a:spcBef>
                <a:spcPts val="0"/>
              </a:spcBef>
              <a:spcAft>
                <a:spcPts val="0"/>
              </a:spcAft>
              <a:buClr>
                <a:srgbClr val="FFFFFF"/>
              </a:buClr>
              <a:buSzPts val="1400"/>
              <a:buFont typeface="Bree Serif"/>
              <a:buChar char="●"/>
            </a:pPr>
            <a:r>
              <a:rPr lang="en-GB">
                <a:solidFill>
                  <a:srgbClr val="FFFFFF"/>
                </a:solidFill>
                <a:latin typeface="Bree Serif"/>
                <a:ea typeface="Bree Serif"/>
                <a:cs typeface="Bree Serif"/>
                <a:sym typeface="Bree Serif"/>
              </a:rPr>
              <a:t>Interviews/features/reviews/gig listings/radio airplay and guest slots.</a:t>
            </a:r>
            <a:br>
              <a:rPr lang="en-GB">
                <a:solidFill>
                  <a:srgbClr val="FFFFFF"/>
                </a:solidFill>
                <a:latin typeface="Bree Serif"/>
                <a:ea typeface="Bree Serif"/>
                <a:cs typeface="Bree Serif"/>
                <a:sym typeface="Bree Serif"/>
              </a:rPr>
            </a:br>
            <a:endParaRPr>
              <a:solidFill>
                <a:srgbClr val="FFFFFF"/>
              </a:solidFill>
              <a:latin typeface="Bree Serif"/>
              <a:ea typeface="Bree Serif"/>
              <a:cs typeface="Bree Serif"/>
              <a:sym typeface="Bree Serif"/>
            </a:endParaRPr>
          </a:p>
          <a:p>
            <a:pPr indent="-317500" lvl="0" marL="457200" rtl="0" algn="l">
              <a:spcBef>
                <a:spcPts val="0"/>
              </a:spcBef>
              <a:spcAft>
                <a:spcPts val="0"/>
              </a:spcAft>
              <a:buClr>
                <a:srgbClr val="FFFFFF"/>
              </a:buClr>
              <a:buSzPts val="1400"/>
              <a:buFont typeface="Bree Serif"/>
              <a:buChar char="●"/>
            </a:pPr>
            <a:r>
              <a:rPr lang="en-GB">
                <a:solidFill>
                  <a:srgbClr val="FFFFFF"/>
                </a:solidFill>
                <a:latin typeface="Bree Serif"/>
                <a:ea typeface="Bree Serif"/>
                <a:cs typeface="Bree Serif"/>
                <a:sym typeface="Bree Serif"/>
              </a:rPr>
              <a:t>Digital and printed formats.</a:t>
            </a:r>
            <a:br>
              <a:rPr lang="en-GB">
                <a:solidFill>
                  <a:srgbClr val="FFFFFF"/>
                </a:solidFill>
                <a:latin typeface="Bree Serif"/>
                <a:ea typeface="Bree Serif"/>
                <a:cs typeface="Bree Serif"/>
                <a:sym typeface="Bree Serif"/>
              </a:rPr>
            </a:br>
            <a:endParaRPr>
              <a:solidFill>
                <a:srgbClr val="FFFFFF"/>
              </a:solidFill>
              <a:latin typeface="Bree Serif"/>
              <a:ea typeface="Bree Serif"/>
              <a:cs typeface="Bree Serif"/>
              <a:sym typeface="Bree Serif"/>
            </a:endParaRPr>
          </a:p>
          <a:p>
            <a:pPr indent="-317500" lvl="0" marL="457200" rtl="0" algn="l">
              <a:spcBef>
                <a:spcPts val="0"/>
              </a:spcBef>
              <a:spcAft>
                <a:spcPts val="0"/>
              </a:spcAft>
              <a:buClr>
                <a:srgbClr val="FFFFFF"/>
              </a:buClr>
              <a:buSzPts val="1400"/>
              <a:buFont typeface="Bree Serif"/>
              <a:buChar char="●"/>
            </a:pPr>
            <a:r>
              <a:rPr lang="en-GB">
                <a:solidFill>
                  <a:srgbClr val="FFFFFF"/>
                </a:solidFill>
                <a:latin typeface="Bree Serif"/>
                <a:ea typeface="Bree Serif"/>
                <a:cs typeface="Bree Serif"/>
                <a:sym typeface="Bree Serif"/>
              </a:rPr>
              <a:t>Free - Keeping campaign costs low in line with the budget. </a:t>
            </a:r>
            <a:endParaRPr>
              <a:solidFill>
                <a:srgbClr val="FFFFFF"/>
              </a:solidFill>
              <a:latin typeface="Bree Serif"/>
              <a:ea typeface="Bree Serif"/>
              <a:cs typeface="Bree Serif"/>
              <a:sym typeface="Bree Serif"/>
            </a:endParaRPr>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5" name="Shape 175"/>
        <p:cNvGrpSpPr/>
        <p:nvPr/>
      </p:nvGrpSpPr>
      <p:grpSpPr>
        <a:xfrm>
          <a:off x="0" y="0"/>
          <a:ext cx="0" cy="0"/>
          <a:chOff x="0" y="0"/>
          <a:chExt cx="0" cy="0"/>
        </a:xfrm>
      </p:grpSpPr>
      <p:sp>
        <p:nvSpPr>
          <p:cNvPr id="176" name="Google Shape;176;p28"/>
          <p:cNvSpPr txBox="1"/>
          <p:nvPr>
            <p:ph type="title"/>
          </p:nvPr>
        </p:nvSpPr>
        <p:spPr>
          <a:xfrm>
            <a:off x="163350" y="17797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Clr>
                <a:schemeClr val="dk1"/>
              </a:buClr>
              <a:buSzPct val="33000"/>
              <a:buFont typeface="Arial"/>
              <a:buNone/>
            </a:pPr>
            <a:r>
              <a:rPr i="1" lang="en-GB" sz="3000">
                <a:solidFill>
                  <a:srgbClr val="FFFFFF"/>
                </a:solidFill>
                <a:latin typeface="Bree Serif"/>
                <a:ea typeface="Bree Serif"/>
                <a:cs typeface="Bree Serif"/>
                <a:sym typeface="Bree Serif"/>
              </a:rPr>
              <a:t>ᐆ</a:t>
            </a:r>
            <a:r>
              <a:rPr i="1" lang="en-GB" sz="3000">
                <a:solidFill>
                  <a:srgbClr val="FFFFFF"/>
                </a:solidFill>
              </a:rPr>
              <a:t> </a:t>
            </a:r>
            <a:r>
              <a:rPr i="1" lang="en-GB" sz="3000">
                <a:solidFill>
                  <a:srgbClr val="FFFFFF"/>
                </a:solidFill>
                <a:latin typeface="Bree Serif"/>
                <a:ea typeface="Bree Serif"/>
                <a:cs typeface="Bree Serif"/>
                <a:sym typeface="Bree Serif"/>
              </a:rPr>
              <a:t>PLAYLIST EXPOSURE &amp; BRAND PARTNERSHIP</a:t>
            </a:r>
            <a:endParaRPr/>
          </a:p>
        </p:txBody>
      </p:sp>
      <p:pic>
        <p:nvPicPr>
          <p:cNvPr id="177" name="Google Shape;177;p28"/>
          <p:cNvPicPr preferRelativeResize="0"/>
          <p:nvPr/>
        </p:nvPicPr>
        <p:blipFill>
          <a:blip r:embed="rId3">
            <a:alphaModFix/>
          </a:blip>
          <a:stretch>
            <a:fillRect/>
          </a:stretch>
        </p:blipFill>
        <p:spPr>
          <a:xfrm>
            <a:off x="288450" y="849600"/>
            <a:ext cx="1906509" cy="572699"/>
          </a:xfrm>
          <a:prstGeom prst="rect">
            <a:avLst/>
          </a:prstGeom>
          <a:noFill/>
          <a:ln>
            <a:noFill/>
          </a:ln>
        </p:spPr>
      </p:pic>
      <p:sp>
        <p:nvSpPr>
          <p:cNvPr id="178" name="Google Shape;178;p28"/>
          <p:cNvSpPr txBox="1"/>
          <p:nvPr/>
        </p:nvSpPr>
        <p:spPr>
          <a:xfrm>
            <a:off x="60925" y="1521225"/>
            <a:ext cx="2799300" cy="2966100"/>
          </a:xfrm>
          <a:prstGeom prst="rect">
            <a:avLst/>
          </a:prstGeom>
          <a:noFill/>
          <a:ln>
            <a:noFill/>
          </a:ln>
        </p:spPr>
        <p:txBody>
          <a:bodyPr anchorCtr="0" anchor="t" bIns="91425" lIns="91425" spcFirstLastPara="1" rIns="91425" wrap="square" tIns="91425">
            <a:spAutoFit/>
          </a:bodyPr>
          <a:lstStyle/>
          <a:p>
            <a:pPr indent="-304800" lvl="0" marL="457200" rtl="0" algn="l">
              <a:spcBef>
                <a:spcPts val="0"/>
              </a:spcBef>
              <a:spcAft>
                <a:spcPts val="0"/>
              </a:spcAft>
              <a:buClr>
                <a:srgbClr val="FFFFFF"/>
              </a:buClr>
              <a:buSzPts val="1200"/>
              <a:buFont typeface="Bree Serif"/>
              <a:buChar char="●"/>
            </a:pPr>
            <a:r>
              <a:rPr lang="en-GB" sz="1200">
                <a:solidFill>
                  <a:srgbClr val="FFFFFF"/>
                </a:solidFill>
                <a:latin typeface="Bree Serif"/>
                <a:ea typeface="Bree Serif"/>
                <a:cs typeface="Bree Serif"/>
                <a:sym typeface="Bree Serif"/>
              </a:rPr>
              <a:t>71.43% of survey respondents primarily use Spotify.</a:t>
            </a:r>
            <a:br>
              <a:rPr lang="en-GB" sz="1200">
                <a:solidFill>
                  <a:srgbClr val="FFFFFF"/>
                </a:solidFill>
                <a:latin typeface="Bree Serif"/>
                <a:ea typeface="Bree Serif"/>
                <a:cs typeface="Bree Serif"/>
                <a:sym typeface="Bree Serif"/>
              </a:rPr>
            </a:br>
            <a:endParaRPr sz="1200">
              <a:solidFill>
                <a:srgbClr val="FFFFFF"/>
              </a:solidFill>
              <a:latin typeface="Bree Serif"/>
              <a:ea typeface="Bree Serif"/>
              <a:cs typeface="Bree Serif"/>
              <a:sym typeface="Bree Serif"/>
            </a:endParaRPr>
          </a:p>
          <a:p>
            <a:pPr indent="-304800" lvl="0" marL="457200" rtl="0" algn="l">
              <a:lnSpc>
                <a:spcPct val="115000"/>
              </a:lnSpc>
              <a:spcBef>
                <a:spcPts val="0"/>
              </a:spcBef>
              <a:spcAft>
                <a:spcPts val="0"/>
              </a:spcAft>
              <a:buClr>
                <a:srgbClr val="FFFFFF"/>
              </a:buClr>
              <a:buSzPts val="1200"/>
              <a:buFont typeface="Bree Serif"/>
              <a:buChar char="●"/>
            </a:pPr>
            <a:r>
              <a:rPr lang="en-GB" sz="1200">
                <a:solidFill>
                  <a:srgbClr val="FFFFFF"/>
                </a:solidFill>
                <a:latin typeface="Bree Serif"/>
                <a:ea typeface="Bree Serif"/>
                <a:cs typeface="Bree Serif"/>
                <a:sym typeface="Bree Serif"/>
              </a:rPr>
              <a:t> The streaming platform will be utilised as the primary form of digital distribution throughout the release campaign. </a:t>
            </a:r>
            <a:endParaRPr sz="1200">
              <a:solidFill>
                <a:srgbClr val="FFFFFF"/>
              </a:solidFill>
              <a:latin typeface="Bree Serif"/>
              <a:ea typeface="Bree Serif"/>
              <a:cs typeface="Bree Serif"/>
              <a:sym typeface="Bree Serif"/>
            </a:endParaRPr>
          </a:p>
          <a:p>
            <a:pPr indent="0" lvl="0" marL="457200" rtl="0" algn="l">
              <a:lnSpc>
                <a:spcPct val="115000"/>
              </a:lnSpc>
              <a:spcBef>
                <a:spcPts val="0"/>
              </a:spcBef>
              <a:spcAft>
                <a:spcPts val="0"/>
              </a:spcAft>
              <a:buNone/>
            </a:pPr>
            <a:r>
              <a:t/>
            </a:r>
            <a:endParaRPr sz="1000">
              <a:solidFill>
                <a:srgbClr val="FFFFFF"/>
              </a:solidFill>
            </a:endParaRPr>
          </a:p>
          <a:p>
            <a:pPr indent="-311150" lvl="0" marL="457200" rtl="0" algn="l">
              <a:spcBef>
                <a:spcPts val="0"/>
              </a:spcBef>
              <a:spcAft>
                <a:spcPts val="0"/>
              </a:spcAft>
              <a:buClr>
                <a:srgbClr val="FFFFFF"/>
              </a:buClr>
              <a:buSzPts val="1300"/>
              <a:buFont typeface="Bree Serif"/>
              <a:buChar char="●"/>
            </a:pPr>
            <a:r>
              <a:rPr lang="en-GB" sz="1300">
                <a:solidFill>
                  <a:srgbClr val="FFFFFF"/>
                </a:solidFill>
                <a:latin typeface="Bree Serif"/>
                <a:ea typeface="Bree Serif"/>
                <a:cs typeface="Bree Serif"/>
                <a:sym typeface="Bree Serif"/>
              </a:rPr>
              <a:t>Monthly</a:t>
            </a:r>
            <a:r>
              <a:rPr lang="en-GB" sz="1300">
                <a:solidFill>
                  <a:srgbClr val="FFFFFF"/>
                </a:solidFill>
                <a:latin typeface="Bree Serif"/>
                <a:ea typeface="Bree Serif"/>
                <a:cs typeface="Bree Serif"/>
                <a:sym typeface="Bree Serif"/>
              </a:rPr>
              <a:t> releases to build anticipation and boost algorithms. </a:t>
            </a:r>
            <a:br>
              <a:rPr lang="en-GB" sz="1300">
                <a:solidFill>
                  <a:srgbClr val="FFFFFF"/>
                </a:solidFill>
                <a:latin typeface="Bree Serif"/>
                <a:ea typeface="Bree Serif"/>
                <a:cs typeface="Bree Serif"/>
                <a:sym typeface="Bree Serif"/>
              </a:rPr>
            </a:br>
            <a:endParaRPr sz="1300">
              <a:solidFill>
                <a:srgbClr val="FFFFFF"/>
              </a:solidFill>
              <a:latin typeface="Bree Serif"/>
              <a:ea typeface="Bree Serif"/>
              <a:cs typeface="Bree Serif"/>
              <a:sym typeface="Bree Serif"/>
            </a:endParaRPr>
          </a:p>
          <a:p>
            <a:pPr indent="-311150" lvl="0" marL="457200" rtl="0" algn="l">
              <a:spcBef>
                <a:spcPts val="0"/>
              </a:spcBef>
              <a:spcAft>
                <a:spcPts val="0"/>
              </a:spcAft>
              <a:buClr>
                <a:srgbClr val="FFFFFF"/>
              </a:buClr>
              <a:buSzPts val="1300"/>
              <a:buFont typeface="Bree Serif"/>
              <a:buChar char="●"/>
            </a:pPr>
            <a:r>
              <a:rPr lang="en-GB" sz="1300">
                <a:solidFill>
                  <a:srgbClr val="FFFFFF"/>
                </a:solidFill>
                <a:latin typeface="Bree Serif"/>
                <a:ea typeface="Bree Serif"/>
                <a:cs typeface="Bree Serif"/>
                <a:sym typeface="Bree Serif"/>
              </a:rPr>
              <a:t>Contact Spotify playlist curators for support. </a:t>
            </a:r>
            <a:endParaRPr sz="1300">
              <a:solidFill>
                <a:srgbClr val="FFFFFF"/>
              </a:solidFill>
              <a:latin typeface="Bree Serif"/>
              <a:ea typeface="Bree Serif"/>
              <a:cs typeface="Bree Serif"/>
              <a:sym typeface="Bree Serif"/>
            </a:endParaRPr>
          </a:p>
        </p:txBody>
      </p:sp>
      <p:graphicFrame>
        <p:nvGraphicFramePr>
          <p:cNvPr id="179" name="Google Shape;179;p28"/>
          <p:cNvGraphicFramePr/>
          <p:nvPr/>
        </p:nvGraphicFramePr>
        <p:xfrm>
          <a:off x="2831488" y="849600"/>
          <a:ext cx="3000000" cy="3000000"/>
        </p:xfrm>
        <a:graphic>
          <a:graphicData uri="http://schemas.openxmlformats.org/drawingml/2006/table">
            <a:tbl>
              <a:tblPr>
                <a:noFill/>
                <a:tableStyleId>{25B1BE21-95CF-4BFD-AED0-4BEB2F906FBA}</a:tableStyleId>
              </a:tblPr>
              <a:tblGrid>
                <a:gridCol w="1334750"/>
                <a:gridCol w="704750"/>
                <a:gridCol w="1441525"/>
              </a:tblGrid>
              <a:tr h="343125">
                <a:tc>
                  <a:txBody>
                    <a:bodyPr/>
                    <a:lstStyle/>
                    <a:p>
                      <a:pPr indent="0" lvl="0" marL="0" rtl="0" algn="ctr">
                        <a:spcBef>
                          <a:spcPts val="0"/>
                        </a:spcBef>
                        <a:spcAft>
                          <a:spcPts val="0"/>
                        </a:spcAft>
                        <a:buNone/>
                      </a:pPr>
                      <a:r>
                        <a:rPr lang="en-GB" sz="1000">
                          <a:solidFill>
                            <a:srgbClr val="FFFFFF"/>
                          </a:solidFill>
                          <a:latin typeface="Bree Serif"/>
                          <a:ea typeface="Bree Serif"/>
                          <a:cs typeface="Bree Serif"/>
                          <a:sym typeface="Bree Serif"/>
                        </a:rPr>
                        <a:t>PLAYLIST:</a:t>
                      </a:r>
                      <a:endParaRPr sz="1000">
                        <a:solidFill>
                          <a:srgbClr val="FFFFFF"/>
                        </a:solidFill>
                        <a:latin typeface="Bree Serif"/>
                        <a:ea typeface="Bree Serif"/>
                        <a:cs typeface="Bree Serif"/>
                        <a:sym typeface="Bree Serif"/>
                      </a:endParaRPr>
                    </a:p>
                  </a:txBody>
                  <a:tcPr marT="63500" marB="63500" marR="63500" marL="63500"/>
                </a:tc>
                <a:tc>
                  <a:txBody>
                    <a:bodyPr/>
                    <a:lstStyle/>
                    <a:p>
                      <a:pPr indent="0" lvl="0" marL="0" rtl="0" algn="ctr">
                        <a:spcBef>
                          <a:spcPts val="0"/>
                        </a:spcBef>
                        <a:spcAft>
                          <a:spcPts val="0"/>
                        </a:spcAft>
                        <a:buNone/>
                      </a:pPr>
                      <a:r>
                        <a:rPr lang="en-GB" sz="1000">
                          <a:solidFill>
                            <a:srgbClr val="FFFFFF"/>
                          </a:solidFill>
                          <a:latin typeface="Bree Serif"/>
                          <a:ea typeface="Bree Serif"/>
                          <a:cs typeface="Bree Serif"/>
                          <a:sym typeface="Bree Serif"/>
                        </a:rPr>
                        <a:t>LIKES:</a:t>
                      </a:r>
                      <a:endParaRPr sz="1100">
                        <a:solidFill>
                          <a:srgbClr val="FFFFFF"/>
                        </a:solidFill>
                      </a:endParaRPr>
                    </a:p>
                  </a:txBody>
                  <a:tcPr marT="63500" marB="63500" marR="63500" marL="63500"/>
                </a:tc>
                <a:tc>
                  <a:txBody>
                    <a:bodyPr/>
                    <a:lstStyle/>
                    <a:p>
                      <a:pPr indent="0" lvl="0" marL="0" rtl="0" algn="ctr">
                        <a:spcBef>
                          <a:spcPts val="0"/>
                        </a:spcBef>
                        <a:spcAft>
                          <a:spcPts val="0"/>
                        </a:spcAft>
                        <a:buNone/>
                      </a:pPr>
                      <a:r>
                        <a:rPr lang="en-GB" sz="1000">
                          <a:solidFill>
                            <a:srgbClr val="FFFFFF"/>
                          </a:solidFill>
                          <a:latin typeface="Bree Serif"/>
                          <a:ea typeface="Bree Serif"/>
                          <a:cs typeface="Bree Serif"/>
                          <a:sym typeface="Bree Serif"/>
                        </a:rPr>
                        <a:t>OWNER/CURATOR</a:t>
                      </a:r>
                      <a:endParaRPr sz="1100">
                        <a:solidFill>
                          <a:srgbClr val="FFFFFF"/>
                        </a:solidFill>
                      </a:endParaRPr>
                    </a:p>
                  </a:txBody>
                  <a:tcPr marT="63500" marB="63500" marR="63500" marL="63500"/>
                </a:tc>
              </a:tr>
              <a:tr h="319750">
                <a:tc>
                  <a:txBody>
                    <a:bodyPr/>
                    <a:lstStyle/>
                    <a:p>
                      <a:pPr indent="0" lvl="0" marL="0" rtl="0" algn="ctr">
                        <a:spcBef>
                          <a:spcPts val="0"/>
                        </a:spcBef>
                        <a:spcAft>
                          <a:spcPts val="0"/>
                        </a:spcAft>
                        <a:buNone/>
                      </a:pPr>
                      <a:r>
                        <a:rPr lang="en-GB" sz="900">
                          <a:solidFill>
                            <a:srgbClr val="FFFFFF"/>
                          </a:solidFill>
                        </a:rPr>
                        <a:t>Best  Indie Songs</a:t>
                      </a:r>
                      <a:endParaRPr sz="900">
                        <a:solidFill>
                          <a:srgbClr val="FFFFFF"/>
                        </a:solidFill>
                      </a:endParaRPr>
                    </a:p>
                  </a:txBody>
                  <a:tcPr marT="63500" marB="63500" marR="63500" marL="63500"/>
                </a:tc>
                <a:tc>
                  <a:txBody>
                    <a:bodyPr/>
                    <a:lstStyle/>
                    <a:p>
                      <a:pPr indent="0" lvl="0" marL="0" rtl="0" algn="ctr">
                        <a:spcBef>
                          <a:spcPts val="0"/>
                        </a:spcBef>
                        <a:spcAft>
                          <a:spcPts val="0"/>
                        </a:spcAft>
                        <a:buNone/>
                      </a:pPr>
                      <a:r>
                        <a:rPr lang="en-GB" sz="900">
                          <a:solidFill>
                            <a:srgbClr val="FFFFFF"/>
                          </a:solidFill>
                        </a:rPr>
                        <a:t>2114K</a:t>
                      </a:r>
                      <a:endParaRPr sz="900">
                        <a:solidFill>
                          <a:srgbClr val="FFFFFF"/>
                        </a:solidFill>
                      </a:endParaRPr>
                    </a:p>
                  </a:txBody>
                  <a:tcPr marT="63500" marB="63500" marR="63500" marL="63500"/>
                </a:tc>
                <a:tc>
                  <a:txBody>
                    <a:bodyPr/>
                    <a:lstStyle/>
                    <a:p>
                      <a:pPr indent="0" lvl="0" marL="0" rtl="0" algn="ctr">
                        <a:spcBef>
                          <a:spcPts val="0"/>
                        </a:spcBef>
                        <a:spcAft>
                          <a:spcPts val="0"/>
                        </a:spcAft>
                        <a:buNone/>
                      </a:pPr>
                      <a:r>
                        <a:rPr lang="en-GB" sz="900">
                          <a:solidFill>
                            <a:srgbClr val="FFFFFF"/>
                          </a:solidFill>
                        </a:rPr>
                        <a:t>Sam Swann</a:t>
                      </a:r>
                      <a:endParaRPr sz="900">
                        <a:solidFill>
                          <a:srgbClr val="FFFFFF"/>
                        </a:solidFill>
                      </a:endParaRPr>
                    </a:p>
                  </a:txBody>
                  <a:tcPr marT="63500" marB="63500" marR="63500" marL="63500"/>
                </a:tc>
              </a:tr>
              <a:tr h="337675">
                <a:tc>
                  <a:txBody>
                    <a:bodyPr/>
                    <a:lstStyle/>
                    <a:p>
                      <a:pPr indent="0" lvl="0" marL="0" rtl="0" algn="ctr">
                        <a:spcBef>
                          <a:spcPts val="0"/>
                        </a:spcBef>
                        <a:spcAft>
                          <a:spcPts val="0"/>
                        </a:spcAft>
                        <a:buNone/>
                      </a:pPr>
                      <a:r>
                        <a:rPr lang="en-GB" sz="900">
                          <a:solidFill>
                            <a:srgbClr val="FFFFFF"/>
                          </a:solidFill>
                        </a:rPr>
                        <a:t>Best New Bands</a:t>
                      </a:r>
                      <a:endParaRPr sz="900">
                        <a:solidFill>
                          <a:srgbClr val="FFFFFF"/>
                        </a:solidFill>
                      </a:endParaRPr>
                    </a:p>
                  </a:txBody>
                  <a:tcPr marT="63500" marB="63500" marR="63500" marL="63500"/>
                </a:tc>
                <a:tc>
                  <a:txBody>
                    <a:bodyPr/>
                    <a:lstStyle/>
                    <a:p>
                      <a:pPr indent="0" lvl="0" marL="0" rtl="0" algn="ctr">
                        <a:spcBef>
                          <a:spcPts val="0"/>
                        </a:spcBef>
                        <a:spcAft>
                          <a:spcPts val="0"/>
                        </a:spcAft>
                        <a:buNone/>
                      </a:pPr>
                      <a:r>
                        <a:rPr lang="en-GB" sz="900">
                          <a:solidFill>
                            <a:srgbClr val="FFFFFF"/>
                          </a:solidFill>
                        </a:rPr>
                        <a:t>2037K</a:t>
                      </a:r>
                      <a:endParaRPr sz="900">
                        <a:solidFill>
                          <a:srgbClr val="FFFFFF"/>
                        </a:solidFill>
                      </a:endParaRPr>
                    </a:p>
                  </a:txBody>
                  <a:tcPr marT="63500" marB="63500" marR="63500" marL="63500"/>
                </a:tc>
                <a:tc>
                  <a:txBody>
                    <a:bodyPr/>
                    <a:lstStyle/>
                    <a:p>
                      <a:pPr indent="0" lvl="0" marL="0" rtl="0" algn="ctr">
                        <a:spcBef>
                          <a:spcPts val="0"/>
                        </a:spcBef>
                        <a:spcAft>
                          <a:spcPts val="0"/>
                        </a:spcAft>
                        <a:buNone/>
                      </a:pPr>
                      <a:r>
                        <a:rPr lang="en-GB" sz="900">
                          <a:solidFill>
                            <a:srgbClr val="FFFFFF"/>
                          </a:solidFill>
                        </a:rPr>
                        <a:t>ThisFeelingHQ</a:t>
                      </a:r>
                      <a:endParaRPr sz="900">
                        <a:solidFill>
                          <a:srgbClr val="FFFFFF"/>
                        </a:solidFill>
                      </a:endParaRPr>
                    </a:p>
                  </a:txBody>
                  <a:tcPr marT="63500" marB="63500" marR="63500" marL="63500"/>
                </a:tc>
              </a:tr>
              <a:tr h="337675">
                <a:tc>
                  <a:txBody>
                    <a:bodyPr/>
                    <a:lstStyle/>
                    <a:p>
                      <a:pPr indent="0" lvl="0" marL="0" rtl="0" algn="ctr">
                        <a:spcBef>
                          <a:spcPts val="0"/>
                        </a:spcBef>
                        <a:spcAft>
                          <a:spcPts val="0"/>
                        </a:spcAft>
                        <a:buNone/>
                      </a:pPr>
                      <a:r>
                        <a:rPr lang="en-GB" sz="900">
                          <a:solidFill>
                            <a:srgbClr val="FFFFFF"/>
                          </a:solidFill>
                        </a:rPr>
                        <a:t>New Indie/Alt 2021</a:t>
                      </a:r>
                      <a:endParaRPr sz="900">
                        <a:solidFill>
                          <a:srgbClr val="FFFFFF"/>
                        </a:solidFill>
                      </a:endParaRPr>
                    </a:p>
                  </a:txBody>
                  <a:tcPr marT="63500" marB="63500" marR="63500" marL="63500"/>
                </a:tc>
                <a:tc>
                  <a:txBody>
                    <a:bodyPr/>
                    <a:lstStyle/>
                    <a:p>
                      <a:pPr indent="0" lvl="0" marL="0" rtl="0" algn="ctr">
                        <a:spcBef>
                          <a:spcPts val="0"/>
                        </a:spcBef>
                        <a:spcAft>
                          <a:spcPts val="0"/>
                        </a:spcAft>
                        <a:buNone/>
                      </a:pPr>
                      <a:r>
                        <a:rPr lang="en-GB" sz="900">
                          <a:solidFill>
                            <a:srgbClr val="FFFFFF"/>
                          </a:solidFill>
                        </a:rPr>
                        <a:t>20, 252K</a:t>
                      </a:r>
                      <a:endParaRPr sz="900">
                        <a:solidFill>
                          <a:srgbClr val="FFFFFF"/>
                        </a:solidFill>
                      </a:endParaRPr>
                    </a:p>
                  </a:txBody>
                  <a:tcPr marT="63500" marB="63500" marR="63500" marL="63500"/>
                </a:tc>
                <a:tc>
                  <a:txBody>
                    <a:bodyPr/>
                    <a:lstStyle/>
                    <a:p>
                      <a:pPr indent="0" lvl="0" marL="0" rtl="0" algn="ctr">
                        <a:spcBef>
                          <a:spcPts val="0"/>
                        </a:spcBef>
                        <a:spcAft>
                          <a:spcPts val="0"/>
                        </a:spcAft>
                        <a:buNone/>
                      </a:pPr>
                      <a:r>
                        <a:rPr lang="en-GB" sz="900">
                          <a:solidFill>
                            <a:srgbClr val="FFFFFF"/>
                          </a:solidFill>
                        </a:rPr>
                        <a:t>Johan Carlo</a:t>
                      </a:r>
                      <a:endParaRPr sz="900">
                        <a:solidFill>
                          <a:srgbClr val="FFFFFF"/>
                        </a:solidFill>
                      </a:endParaRPr>
                    </a:p>
                  </a:txBody>
                  <a:tcPr marT="63500" marB="63500" marR="63500" marL="63500"/>
                </a:tc>
              </a:tr>
            </a:tbl>
          </a:graphicData>
        </a:graphic>
      </p:graphicFrame>
      <p:pic>
        <p:nvPicPr>
          <p:cNvPr id="180" name="Google Shape;180;p28"/>
          <p:cNvPicPr preferRelativeResize="0"/>
          <p:nvPr/>
        </p:nvPicPr>
        <p:blipFill>
          <a:blip r:embed="rId4">
            <a:alphaModFix/>
          </a:blip>
          <a:stretch>
            <a:fillRect/>
          </a:stretch>
        </p:blipFill>
        <p:spPr>
          <a:xfrm>
            <a:off x="2860225" y="2336200"/>
            <a:ext cx="2659975" cy="2659975"/>
          </a:xfrm>
          <a:prstGeom prst="rect">
            <a:avLst/>
          </a:prstGeom>
          <a:noFill/>
          <a:ln>
            <a:noFill/>
          </a:ln>
        </p:spPr>
      </p:pic>
      <p:sp>
        <p:nvSpPr>
          <p:cNvPr id="181" name="Google Shape;181;p28"/>
          <p:cNvSpPr txBox="1"/>
          <p:nvPr/>
        </p:nvSpPr>
        <p:spPr>
          <a:xfrm>
            <a:off x="5598700" y="2336200"/>
            <a:ext cx="3204900" cy="3056100"/>
          </a:xfrm>
          <a:prstGeom prst="rect">
            <a:avLst/>
          </a:prstGeom>
          <a:noFill/>
          <a:ln>
            <a:noFill/>
          </a:ln>
        </p:spPr>
        <p:txBody>
          <a:bodyPr anchorCtr="0" anchor="t" bIns="91425" lIns="91425" spcFirstLastPara="1" rIns="91425" wrap="square" tIns="91425">
            <a:spAutoFit/>
          </a:bodyPr>
          <a:lstStyle/>
          <a:p>
            <a:pPr indent="-311150" lvl="0" marL="457200" rtl="0" algn="l">
              <a:spcBef>
                <a:spcPts val="0"/>
              </a:spcBef>
              <a:spcAft>
                <a:spcPts val="0"/>
              </a:spcAft>
              <a:buClr>
                <a:srgbClr val="FFFFFF"/>
              </a:buClr>
              <a:buSzPts val="1300"/>
              <a:buFont typeface="Bree Serif"/>
              <a:buChar char="●"/>
            </a:pPr>
            <a:r>
              <a:rPr lang="en-GB" sz="1300">
                <a:solidFill>
                  <a:srgbClr val="FFFFFF"/>
                </a:solidFill>
                <a:latin typeface="Bree Serif"/>
                <a:ea typeface="Bree Serif"/>
                <a:cs typeface="Bree Serif"/>
                <a:sym typeface="Bree Serif"/>
              </a:rPr>
              <a:t>Dr </a:t>
            </a:r>
            <a:r>
              <a:rPr lang="en-GB" sz="1300">
                <a:solidFill>
                  <a:srgbClr val="FFFFFF"/>
                </a:solidFill>
                <a:latin typeface="Bree Serif"/>
                <a:ea typeface="Bree Serif"/>
                <a:cs typeface="Bree Serif"/>
                <a:sym typeface="Bree Serif"/>
              </a:rPr>
              <a:t>Martens</a:t>
            </a:r>
            <a:r>
              <a:rPr lang="en-GB" sz="1300">
                <a:solidFill>
                  <a:srgbClr val="FFFFFF"/>
                </a:solidFill>
                <a:latin typeface="Bree Serif"/>
                <a:ea typeface="Bree Serif"/>
                <a:cs typeface="Bree Serif"/>
                <a:sym typeface="Bree Serif"/>
              </a:rPr>
              <a:t> in Newcastle - An exclusive brand partnership. </a:t>
            </a:r>
            <a:br>
              <a:rPr lang="en-GB" sz="1300">
                <a:solidFill>
                  <a:srgbClr val="FFFFFF"/>
                </a:solidFill>
                <a:latin typeface="Bree Serif"/>
                <a:ea typeface="Bree Serif"/>
                <a:cs typeface="Bree Serif"/>
                <a:sym typeface="Bree Serif"/>
              </a:rPr>
            </a:br>
            <a:endParaRPr sz="1300">
              <a:solidFill>
                <a:srgbClr val="FFFFFF"/>
              </a:solidFill>
              <a:latin typeface="Bree Serif"/>
              <a:ea typeface="Bree Serif"/>
              <a:cs typeface="Bree Serif"/>
              <a:sym typeface="Bree Serif"/>
            </a:endParaRPr>
          </a:p>
          <a:p>
            <a:pPr indent="-330200" lvl="0" marL="457200" rtl="0" algn="l">
              <a:lnSpc>
                <a:spcPct val="115000"/>
              </a:lnSpc>
              <a:spcBef>
                <a:spcPts val="0"/>
              </a:spcBef>
              <a:spcAft>
                <a:spcPts val="0"/>
              </a:spcAft>
              <a:buClr>
                <a:srgbClr val="FFFFFF"/>
              </a:buClr>
              <a:buSzPts val="1600"/>
              <a:buFont typeface="Bree Serif"/>
              <a:buChar char="●"/>
            </a:pPr>
            <a:r>
              <a:rPr lang="en-GB" sz="1300">
                <a:solidFill>
                  <a:srgbClr val="FFFFFF"/>
                </a:solidFill>
                <a:latin typeface="Bree Serif"/>
                <a:ea typeface="Bree Serif"/>
                <a:cs typeface="Bree Serif"/>
                <a:sym typeface="Bree Serif"/>
              </a:rPr>
              <a:t> Buy a £6.00 Plastic Glass/Dr. Martens poster and </a:t>
            </a:r>
            <a:r>
              <a:rPr lang="en-GB" sz="1300">
                <a:solidFill>
                  <a:srgbClr val="FFFFFF"/>
                </a:solidFill>
                <a:latin typeface="Bree Serif"/>
                <a:ea typeface="Bree Serif"/>
                <a:cs typeface="Bree Serif"/>
                <a:sym typeface="Bree Serif"/>
              </a:rPr>
              <a:t>receive</a:t>
            </a:r>
            <a:r>
              <a:rPr lang="en-GB" sz="1300">
                <a:solidFill>
                  <a:srgbClr val="FFFFFF"/>
                </a:solidFill>
                <a:latin typeface="Bree Serif"/>
                <a:ea typeface="Bree Serif"/>
                <a:cs typeface="Bree Serif"/>
                <a:sym typeface="Bree Serif"/>
              </a:rPr>
              <a:t> 15% discount in-store.</a:t>
            </a:r>
            <a:br>
              <a:rPr lang="en-GB" sz="1300">
                <a:solidFill>
                  <a:srgbClr val="FFFFFF"/>
                </a:solidFill>
                <a:latin typeface="Bree Serif"/>
                <a:ea typeface="Bree Serif"/>
                <a:cs typeface="Bree Serif"/>
                <a:sym typeface="Bree Serif"/>
              </a:rPr>
            </a:br>
            <a:endParaRPr sz="1300">
              <a:solidFill>
                <a:srgbClr val="FFFFFF"/>
              </a:solidFill>
              <a:latin typeface="Bree Serif"/>
              <a:ea typeface="Bree Serif"/>
              <a:cs typeface="Bree Serif"/>
              <a:sym typeface="Bree Serif"/>
            </a:endParaRPr>
          </a:p>
          <a:p>
            <a:pPr indent="-330200" lvl="0" marL="457200" rtl="0" algn="l">
              <a:lnSpc>
                <a:spcPct val="115000"/>
              </a:lnSpc>
              <a:spcBef>
                <a:spcPts val="0"/>
              </a:spcBef>
              <a:spcAft>
                <a:spcPts val="0"/>
              </a:spcAft>
              <a:buClr>
                <a:srgbClr val="FFFFFF"/>
              </a:buClr>
              <a:buSzPts val="1600"/>
              <a:buFont typeface="Bree Serif"/>
              <a:buChar char="●"/>
            </a:pPr>
            <a:r>
              <a:rPr lang="en-GB" sz="1300">
                <a:solidFill>
                  <a:srgbClr val="FFFFFF"/>
                </a:solidFill>
                <a:latin typeface="Bree Serif"/>
                <a:ea typeface="Bree Serif"/>
                <a:cs typeface="Bree Serif"/>
                <a:sym typeface="Bree Serif"/>
              </a:rPr>
              <a:t> Physically advertise the EP in a city shop that’s likely to attract the band’s target demographic. </a:t>
            </a:r>
            <a:endParaRPr sz="1600">
              <a:solidFill>
                <a:srgbClr val="FFFFFF"/>
              </a:solidFill>
              <a:latin typeface="Bree Serif"/>
              <a:ea typeface="Bree Serif"/>
              <a:cs typeface="Bree Serif"/>
              <a:sym typeface="Bree Serif"/>
            </a:endParaRPr>
          </a:p>
          <a:p>
            <a:pPr indent="0" lvl="0" marL="0" rtl="0" algn="l">
              <a:spcBef>
                <a:spcPts val="1200"/>
              </a:spcBef>
              <a:spcAft>
                <a:spcPts val="0"/>
              </a:spcAft>
              <a:buNone/>
            </a:pPr>
            <a:r>
              <a:t/>
            </a:r>
            <a:endParaRPr sz="1300">
              <a:solidFill>
                <a:srgbClr val="FFFFFF"/>
              </a:solidFill>
              <a:latin typeface="Bree Serif"/>
              <a:ea typeface="Bree Serif"/>
              <a:cs typeface="Bree Serif"/>
              <a:sym typeface="Bree Serif"/>
            </a:endParaRPr>
          </a:p>
          <a:p>
            <a:pPr indent="0" lvl="0" marL="0" rtl="0" algn="l">
              <a:spcBef>
                <a:spcPts val="0"/>
              </a:spcBef>
              <a:spcAft>
                <a:spcPts val="0"/>
              </a:spcAft>
              <a:buNone/>
            </a:pPr>
            <a:r>
              <a:t/>
            </a:r>
            <a:endParaRPr sz="1300">
              <a:solidFill>
                <a:srgbClr val="FFFFFF"/>
              </a:solidFill>
              <a:latin typeface="Bree Serif"/>
              <a:ea typeface="Bree Serif"/>
              <a:cs typeface="Bree Serif"/>
              <a:sym typeface="Bree Serif"/>
            </a:endParaRPr>
          </a:p>
        </p:txBody>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5" name="Shape 185"/>
        <p:cNvGrpSpPr/>
        <p:nvPr/>
      </p:nvGrpSpPr>
      <p:grpSpPr>
        <a:xfrm>
          <a:off x="0" y="0"/>
          <a:ext cx="0" cy="0"/>
          <a:chOff x="0" y="0"/>
          <a:chExt cx="0" cy="0"/>
        </a:xfrm>
      </p:grpSpPr>
      <p:sp>
        <p:nvSpPr>
          <p:cNvPr id="186" name="Google Shape;186;p29"/>
          <p:cNvSpPr txBox="1"/>
          <p:nvPr>
            <p:ph type="title"/>
          </p:nvPr>
        </p:nvSpPr>
        <p:spPr>
          <a:xfrm>
            <a:off x="267275" y="158175"/>
            <a:ext cx="85206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i="1" lang="en-GB" sz="3000">
                <a:solidFill>
                  <a:srgbClr val="FFFFFF"/>
                </a:solidFill>
                <a:latin typeface="Bree Serif"/>
                <a:ea typeface="Bree Serif"/>
                <a:cs typeface="Bree Serif"/>
                <a:sym typeface="Bree Serif"/>
              </a:rPr>
              <a:t>ᐆ</a:t>
            </a:r>
            <a:r>
              <a:rPr i="1" lang="en-GB" sz="3000">
                <a:solidFill>
                  <a:srgbClr val="FFFFFF"/>
                </a:solidFill>
              </a:rPr>
              <a:t> </a:t>
            </a:r>
            <a:r>
              <a:rPr i="1" lang="en-GB" sz="3000">
                <a:solidFill>
                  <a:srgbClr val="FFFFFF"/>
                </a:solidFill>
                <a:latin typeface="Bree Serif"/>
                <a:ea typeface="Bree Serif"/>
                <a:cs typeface="Bree Serif"/>
                <a:sym typeface="Bree Serif"/>
              </a:rPr>
              <a:t>JUNE 2021 </a:t>
            </a:r>
            <a:endParaRPr i="1" sz="3000"/>
          </a:p>
        </p:txBody>
      </p:sp>
      <p:sp>
        <p:nvSpPr>
          <p:cNvPr id="187" name="Google Shape;187;p29"/>
          <p:cNvSpPr txBox="1"/>
          <p:nvPr/>
        </p:nvSpPr>
        <p:spPr>
          <a:xfrm>
            <a:off x="267275" y="1039225"/>
            <a:ext cx="3501600" cy="3476400"/>
          </a:xfrm>
          <a:prstGeom prst="rect">
            <a:avLst/>
          </a:prstGeom>
          <a:noFill/>
          <a:ln>
            <a:noFill/>
          </a:ln>
        </p:spPr>
        <p:txBody>
          <a:bodyPr anchorCtr="0" anchor="t" bIns="91425" lIns="91425" spcFirstLastPara="1" rIns="91425" wrap="square" tIns="91425">
            <a:spAutoFit/>
          </a:bodyPr>
          <a:lstStyle/>
          <a:p>
            <a:pPr indent="-311150" lvl="0" marL="457200" rtl="0" algn="l">
              <a:spcBef>
                <a:spcPts val="0"/>
              </a:spcBef>
              <a:spcAft>
                <a:spcPts val="0"/>
              </a:spcAft>
              <a:buClr>
                <a:srgbClr val="FFFFFF"/>
              </a:buClr>
              <a:buSzPts val="1300"/>
              <a:buFont typeface="Bree Serif"/>
              <a:buChar char="●"/>
            </a:pPr>
            <a:r>
              <a:rPr lang="en-GB" sz="1300">
                <a:solidFill>
                  <a:srgbClr val="FFFFFF"/>
                </a:solidFill>
                <a:latin typeface="Bree Serif"/>
                <a:ea typeface="Bree Serif"/>
                <a:cs typeface="Bree Serif"/>
                <a:sym typeface="Bree Serif"/>
              </a:rPr>
              <a:t>Friday 4th June - Campaign Launch.</a:t>
            </a:r>
            <a:br>
              <a:rPr lang="en-GB" sz="1300">
                <a:solidFill>
                  <a:srgbClr val="FFFFFF"/>
                </a:solidFill>
                <a:latin typeface="Bree Serif"/>
                <a:ea typeface="Bree Serif"/>
                <a:cs typeface="Bree Serif"/>
                <a:sym typeface="Bree Serif"/>
              </a:rPr>
            </a:br>
            <a:endParaRPr sz="1300">
              <a:solidFill>
                <a:srgbClr val="FFFFFF"/>
              </a:solidFill>
              <a:latin typeface="Bree Serif"/>
              <a:ea typeface="Bree Serif"/>
              <a:cs typeface="Bree Serif"/>
              <a:sym typeface="Bree Serif"/>
            </a:endParaRPr>
          </a:p>
          <a:p>
            <a:pPr indent="-311150" lvl="0" marL="457200" rtl="0" algn="l">
              <a:spcBef>
                <a:spcPts val="0"/>
              </a:spcBef>
              <a:spcAft>
                <a:spcPts val="0"/>
              </a:spcAft>
              <a:buClr>
                <a:srgbClr val="FFFFFF"/>
              </a:buClr>
              <a:buSzPts val="1300"/>
              <a:buFont typeface="Bree Serif"/>
              <a:buChar char="●"/>
            </a:pPr>
            <a:r>
              <a:rPr lang="en-GB" sz="1300">
                <a:solidFill>
                  <a:srgbClr val="FFFFFF"/>
                </a:solidFill>
                <a:latin typeface="Bree Serif"/>
                <a:ea typeface="Bree Serif"/>
                <a:cs typeface="Bree Serif"/>
                <a:sym typeface="Bree Serif"/>
              </a:rPr>
              <a:t>Get Plastic Glass’ house in order (iconography/socials/website/SEO).</a:t>
            </a:r>
            <a:br>
              <a:rPr lang="en-GB" sz="1300">
                <a:solidFill>
                  <a:srgbClr val="FFFFFF"/>
                </a:solidFill>
                <a:latin typeface="Bree Serif"/>
                <a:ea typeface="Bree Serif"/>
                <a:cs typeface="Bree Serif"/>
                <a:sym typeface="Bree Serif"/>
              </a:rPr>
            </a:br>
            <a:endParaRPr sz="1300">
              <a:solidFill>
                <a:srgbClr val="FFFFFF"/>
              </a:solidFill>
              <a:latin typeface="Bree Serif"/>
              <a:ea typeface="Bree Serif"/>
              <a:cs typeface="Bree Serif"/>
              <a:sym typeface="Bree Serif"/>
            </a:endParaRPr>
          </a:p>
          <a:p>
            <a:pPr indent="-311150" lvl="0" marL="457200" rtl="0" algn="l">
              <a:spcBef>
                <a:spcPts val="0"/>
              </a:spcBef>
              <a:spcAft>
                <a:spcPts val="0"/>
              </a:spcAft>
              <a:buClr>
                <a:srgbClr val="FFFFFF"/>
              </a:buClr>
              <a:buSzPts val="1300"/>
              <a:buFont typeface="Bree Serif"/>
              <a:buChar char="●"/>
            </a:pPr>
            <a:r>
              <a:rPr lang="en-GB" sz="1300">
                <a:solidFill>
                  <a:srgbClr val="FFFFFF"/>
                </a:solidFill>
                <a:latin typeface="Bree Serif"/>
                <a:ea typeface="Bree Serif"/>
                <a:cs typeface="Bree Serif"/>
                <a:sym typeface="Bree Serif"/>
              </a:rPr>
              <a:t>Saturday 19th June -Men’s Health Charity Gig at Independent, Sunderland. </a:t>
            </a:r>
            <a:br>
              <a:rPr lang="en-GB" sz="1300">
                <a:solidFill>
                  <a:srgbClr val="FFFFFF"/>
                </a:solidFill>
                <a:latin typeface="Bree Serif"/>
                <a:ea typeface="Bree Serif"/>
                <a:cs typeface="Bree Serif"/>
                <a:sym typeface="Bree Serif"/>
              </a:rPr>
            </a:br>
            <a:endParaRPr sz="1300">
              <a:solidFill>
                <a:srgbClr val="FFFFFF"/>
              </a:solidFill>
              <a:latin typeface="Bree Serif"/>
              <a:ea typeface="Bree Serif"/>
              <a:cs typeface="Bree Serif"/>
              <a:sym typeface="Bree Serif"/>
            </a:endParaRPr>
          </a:p>
          <a:p>
            <a:pPr indent="-311150" lvl="0" marL="457200" rtl="0" algn="l">
              <a:spcBef>
                <a:spcPts val="0"/>
              </a:spcBef>
              <a:spcAft>
                <a:spcPts val="0"/>
              </a:spcAft>
              <a:buClr>
                <a:srgbClr val="FFFFFF"/>
              </a:buClr>
              <a:buSzPts val="1300"/>
              <a:buFont typeface="Bree Serif"/>
              <a:buChar char="●"/>
            </a:pPr>
            <a:r>
              <a:rPr lang="en-GB" sz="1300">
                <a:solidFill>
                  <a:srgbClr val="FFFFFF"/>
                </a:solidFill>
                <a:latin typeface="Bree Serif"/>
                <a:ea typeface="Bree Serif"/>
                <a:cs typeface="Bree Serif"/>
                <a:sym typeface="Bree Serif"/>
              </a:rPr>
              <a:t>£10.00 a ticket with all proceeds donated to the cause. </a:t>
            </a:r>
            <a:br>
              <a:rPr lang="en-GB" sz="1300">
                <a:solidFill>
                  <a:srgbClr val="FFFFFF"/>
                </a:solidFill>
                <a:latin typeface="Bree Serif"/>
                <a:ea typeface="Bree Serif"/>
                <a:cs typeface="Bree Serif"/>
                <a:sym typeface="Bree Serif"/>
              </a:rPr>
            </a:br>
            <a:endParaRPr sz="1300">
              <a:solidFill>
                <a:srgbClr val="FFFFFF"/>
              </a:solidFill>
              <a:latin typeface="Bree Serif"/>
              <a:ea typeface="Bree Serif"/>
              <a:cs typeface="Bree Serif"/>
              <a:sym typeface="Bree Serif"/>
            </a:endParaRPr>
          </a:p>
          <a:p>
            <a:pPr indent="-311150" lvl="0" marL="457200" rtl="0" algn="l">
              <a:lnSpc>
                <a:spcPct val="115000"/>
              </a:lnSpc>
              <a:spcBef>
                <a:spcPts val="0"/>
              </a:spcBef>
              <a:spcAft>
                <a:spcPts val="0"/>
              </a:spcAft>
              <a:buClr>
                <a:srgbClr val="FFFFFF"/>
              </a:buClr>
              <a:buSzPts val="1300"/>
              <a:buFont typeface="Bree Serif"/>
              <a:buChar char="●"/>
            </a:pPr>
            <a:r>
              <a:rPr lang="en-GB" sz="1300">
                <a:solidFill>
                  <a:srgbClr val="FFFFFF"/>
                </a:solidFill>
                <a:latin typeface="Bree Serif"/>
                <a:ea typeface="Bree Serif"/>
                <a:cs typeface="Bree Serif"/>
                <a:sym typeface="Bree Serif"/>
              </a:rPr>
              <a:t>Advertised </a:t>
            </a:r>
            <a:r>
              <a:rPr lang="en-GB" sz="1300">
                <a:solidFill>
                  <a:srgbClr val="FFFFFF"/>
                </a:solidFill>
                <a:latin typeface="Bree Serif"/>
                <a:ea typeface="Bree Serif"/>
                <a:cs typeface="Bree Serif"/>
                <a:sym typeface="Bree Serif"/>
              </a:rPr>
              <a:t>digitally and physically via social media teasers, customised beer mats, Narc Magazine, Spark FM and indie blog, Ride. </a:t>
            </a:r>
            <a:endParaRPr sz="1300">
              <a:solidFill>
                <a:srgbClr val="FFFFFF"/>
              </a:solidFill>
              <a:latin typeface="Bree Serif"/>
              <a:ea typeface="Bree Serif"/>
              <a:cs typeface="Bree Serif"/>
              <a:sym typeface="Bree Serif"/>
            </a:endParaRPr>
          </a:p>
        </p:txBody>
      </p:sp>
      <p:pic>
        <p:nvPicPr>
          <p:cNvPr id="188" name="Google Shape;188;p29"/>
          <p:cNvPicPr preferRelativeResize="0"/>
          <p:nvPr/>
        </p:nvPicPr>
        <p:blipFill rotWithShape="1">
          <a:blip r:embed="rId3">
            <a:alphaModFix/>
          </a:blip>
          <a:srcRect b="36334" l="0" r="0" t="0"/>
          <a:stretch/>
        </p:blipFill>
        <p:spPr>
          <a:xfrm>
            <a:off x="3768875" y="0"/>
            <a:ext cx="3581650" cy="1820750"/>
          </a:xfrm>
          <a:prstGeom prst="rect">
            <a:avLst/>
          </a:prstGeom>
          <a:noFill/>
          <a:ln>
            <a:noFill/>
          </a:ln>
        </p:spPr>
      </p:pic>
      <p:pic>
        <p:nvPicPr>
          <p:cNvPr id="189" name="Google Shape;189;p29" title="Plastic Glass   Men's Health Charity Gig Teaser">
            <a:hlinkClick r:id="rId4"/>
          </p:cNvPr>
          <p:cNvPicPr preferRelativeResize="0"/>
          <p:nvPr/>
        </p:nvPicPr>
        <p:blipFill>
          <a:blip r:embed="rId5">
            <a:alphaModFix/>
          </a:blip>
          <a:stretch>
            <a:fillRect/>
          </a:stretch>
        </p:blipFill>
        <p:spPr>
          <a:xfrm>
            <a:off x="4302950" y="1948825"/>
            <a:ext cx="4104900" cy="3078675"/>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89"/>
                                        </p:tgtEl>
                                        <p:attrNameLst>
                                          <p:attrName>style.visibility</p:attrName>
                                        </p:attrNameLst>
                                      </p:cBhvr>
                                      <p:to>
                                        <p:strVal val="visible"/>
                                      </p:to>
                                    </p:set>
                                    <p:animEffect filter="fade" transition="in">
                                      <p:cBhvr>
                                        <p:cTn dur="1000"/>
                                        <p:tgtEl>
                                          <p:spTgt spid="189"/>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3" name="Shape 193"/>
        <p:cNvGrpSpPr/>
        <p:nvPr/>
      </p:nvGrpSpPr>
      <p:grpSpPr>
        <a:xfrm>
          <a:off x="0" y="0"/>
          <a:ext cx="0" cy="0"/>
          <a:chOff x="0" y="0"/>
          <a:chExt cx="0" cy="0"/>
        </a:xfrm>
      </p:grpSpPr>
      <p:sp>
        <p:nvSpPr>
          <p:cNvPr id="194" name="Google Shape;194;p30"/>
          <p:cNvSpPr txBox="1"/>
          <p:nvPr>
            <p:ph type="title"/>
          </p:nvPr>
        </p:nvSpPr>
        <p:spPr>
          <a:xfrm>
            <a:off x="311700" y="2076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Clr>
                <a:schemeClr val="dk1"/>
              </a:buClr>
              <a:buSzPct val="36666"/>
              <a:buFont typeface="Arial"/>
              <a:buNone/>
            </a:pPr>
            <a:r>
              <a:rPr i="1" lang="en-GB" sz="3000">
                <a:solidFill>
                  <a:srgbClr val="FFFFFF"/>
                </a:solidFill>
                <a:latin typeface="Bree Serif"/>
                <a:ea typeface="Bree Serif"/>
                <a:cs typeface="Bree Serif"/>
                <a:sym typeface="Bree Serif"/>
              </a:rPr>
              <a:t>ᐆ</a:t>
            </a:r>
            <a:r>
              <a:rPr i="1" lang="en-GB" sz="3000">
                <a:solidFill>
                  <a:srgbClr val="FFFFFF"/>
                </a:solidFill>
              </a:rPr>
              <a:t> </a:t>
            </a:r>
            <a:r>
              <a:rPr i="1" lang="en-GB" sz="3000">
                <a:solidFill>
                  <a:srgbClr val="FFFFFF"/>
                </a:solidFill>
                <a:latin typeface="Bree Serif"/>
                <a:ea typeface="Bree Serif"/>
                <a:cs typeface="Bree Serif"/>
                <a:sym typeface="Bree Serif"/>
              </a:rPr>
              <a:t>JULY 2021 </a:t>
            </a:r>
            <a:endParaRPr/>
          </a:p>
        </p:txBody>
      </p:sp>
      <p:pic>
        <p:nvPicPr>
          <p:cNvPr id="195" name="Google Shape;195;p30"/>
          <p:cNvPicPr preferRelativeResize="0"/>
          <p:nvPr/>
        </p:nvPicPr>
        <p:blipFill rotWithShape="1">
          <a:blip r:embed="rId3">
            <a:alphaModFix/>
          </a:blip>
          <a:srcRect b="0" l="0" r="20146" t="0"/>
          <a:stretch/>
        </p:blipFill>
        <p:spPr>
          <a:xfrm>
            <a:off x="152400" y="780325"/>
            <a:ext cx="2235200" cy="3924575"/>
          </a:xfrm>
          <a:prstGeom prst="rect">
            <a:avLst/>
          </a:prstGeom>
          <a:noFill/>
          <a:ln>
            <a:noFill/>
          </a:ln>
        </p:spPr>
      </p:pic>
      <p:sp>
        <p:nvSpPr>
          <p:cNvPr id="196" name="Google Shape;196;p30"/>
          <p:cNvSpPr txBox="1"/>
          <p:nvPr/>
        </p:nvSpPr>
        <p:spPr>
          <a:xfrm>
            <a:off x="2443375" y="79025"/>
            <a:ext cx="2680500" cy="2185800"/>
          </a:xfrm>
          <a:prstGeom prst="rect">
            <a:avLst/>
          </a:prstGeom>
          <a:noFill/>
          <a:ln>
            <a:noFill/>
          </a:ln>
        </p:spPr>
        <p:txBody>
          <a:bodyPr anchorCtr="0" anchor="t" bIns="91425" lIns="91425" spcFirstLastPara="1" rIns="91425" wrap="square" tIns="91425">
            <a:spAutoFit/>
          </a:bodyPr>
          <a:lstStyle/>
          <a:p>
            <a:pPr indent="-311150" lvl="0" marL="457200" rtl="0" algn="l">
              <a:spcBef>
                <a:spcPts val="0"/>
              </a:spcBef>
              <a:spcAft>
                <a:spcPts val="0"/>
              </a:spcAft>
              <a:buClr>
                <a:srgbClr val="FFFFFF"/>
              </a:buClr>
              <a:buSzPts val="1300"/>
              <a:buFont typeface="Bree Serif"/>
              <a:buChar char="●"/>
            </a:pPr>
            <a:r>
              <a:rPr lang="en-GB" sz="1300">
                <a:solidFill>
                  <a:srgbClr val="FFFFFF"/>
                </a:solidFill>
                <a:latin typeface="Bree Serif"/>
                <a:ea typeface="Bree Serif"/>
                <a:cs typeface="Bree Serif"/>
                <a:sym typeface="Bree Serif"/>
              </a:rPr>
              <a:t>Friday 16th July 2021, First single</a:t>
            </a:r>
            <a:r>
              <a:rPr i="1" lang="en-GB" sz="1300">
                <a:solidFill>
                  <a:srgbClr val="FFFFFF"/>
                </a:solidFill>
                <a:latin typeface="Bree Serif"/>
                <a:ea typeface="Bree Serif"/>
                <a:cs typeface="Bree Serif"/>
                <a:sym typeface="Bree Serif"/>
              </a:rPr>
              <a:t> ‘Runnin Wild’</a:t>
            </a:r>
            <a:r>
              <a:rPr lang="en-GB" sz="1300">
                <a:solidFill>
                  <a:srgbClr val="FFFFFF"/>
                </a:solidFill>
                <a:latin typeface="Bree Serif"/>
                <a:ea typeface="Bree Serif"/>
                <a:cs typeface="Bree Serif"/>
                <a:sym typeface="Bree Serif"/>
              </a:rPr>
              <a:t> is released on Spotify. </a:t>
            </a:r>
            <a:br>
              <a:rPr lang="en-GB" sz="1300">
                <a:solidFill>
                  <a:srgbClr val="FFFFFF"/>
                </a:solidFill>
                <a:latin typeface="Bree Serif"/>
                <a:ea typeface="Bree Serif"/>
                <a:cs typeface="Bree Serif"/>
                <a:sym typeface="Bree Serif"/>
              </a:rPr>
            </a:br>
            <a:endParaRPr sz="1300">
              <a:solidFill>
                <a:srgbClr val="FFFFFF"/>
              </a:solidFill>
              <a:latin typeface="Bree Serif"/>
              <a:ea typeface="Bree Serif"/>
              <a:cs typeface="Bree Serif"/>
              <a:sym typeface="Bree Serif"/>
            </a:endParaRPr>
          </a:p>
          <a:p>
            <a:pPr indent="-311150" lvl="0" marL="457200" rtl="0" algn="l">
              <a:spcBef>
                <a:spcPts val="0"/>
              </a:spcBef>
              <a:spcAft>
                <a:spcPts val="0"/>
              </a:spcAft>
              <a:buClr>
                <a:srgbClr val="FFFFFF"/>
              </a:buClr>
              <a:buSzPts val="1300"/>
              <a:buFont typeface="Bree Serif"/>
              <a:buChar char="●"/>
            </a:pPr>
            <a:r>
              <a:rPr lang="en-GB" sz="1300">
                <a:solidFill>
                  <a:srgbClr val="FFFFFF"/>
                </a:solidFill>
                <a:latin typeface="Bree Serif"/>
                <a:ea typeface="Bree Serif"/>
                <a:cs typeface="Bree Serif"/>
                <a:sym typeface="Bree Serif"/>
              </a:rPr>
              <a:t>Promoted by North East Noize, NE Volume Magazine and updated website and socials. </a:t>
            </a:r>
            <a:br>
              <a:rPr lang="en-GB" sz="1300">
                <a:solidFill>
                  <a:srgbClr val="FFFFFF"/>
                </a:solidFill>
                <a:latin typeface="Bree Serif"/>
                <a:ea typeface="Bree Serif"/>
                <a:cs typeface="Bree Serif"/>
                <a:sym typeface="Bree Serif"/>
              </a:rPr>
            </a:br>
            <a:br>
              <a:rPr lang="en-GB" sz="1300">
                <a:solidFill>
                  <a:srgbClr val="FFFFFF"/>
                </a:solidFill>
                <a:latin typeface="Bree Serif"/>
                <a:ea typeface="Bree Serif"/>
                <a:cs typeface="Bree Serif"/>
                <a:sym typeface="Bree Serif"/>
              </a:rPr>
            </a:br>
            <a:endParaRPr sz="1300">
              <a:solidFill>
                <a:srgbClr val="FFFFFF"/>
              </a:solidFill>
              <a:latin typeface="Bree Serif"/>
              <a:ea typeface="Bree Serif"/>
              <a:cs typeface="Bree Serif"/>
              <a:sym typeface="Bree Serif"/>
            </a:endParaRPr>
          </a:p>
        </p:txBody>
      </p:sp>
      <p:pic>
        <p:nvPicPr>
          <p:cNvPr id="197" name="Google Shape;197;p30"/>
          <p:cNvPicPr preferRelativeResize="0"/>
          <p:nvPr/>
        </p:nvPicPr>
        <p:blipFill>
          <a:blip r:embed="rId4">
            <a:alphaModFix/>
          </a:blip>
          <a:stretch>
            <a:fillRect/>
          </a:stretch>
        </p:blipFill>
        <p:spPr>
          <a:xfrm>
            <a:off x="2510325" y="1861050"/>
            <a:ext cx="5044915" cy="2843850"/>
          </a:xfrm>
          <a:prstGeom prst="rect">
            <a:avLst/>
          </a:prstGeom>
          <a:noFill/>
          <a:ln>
            <a:noFill/>
          </a:ln>
        </p:spPr>
      </p:pic>
      <p:sp>
        <p:nvSpPr>
          <p:cNvPr id="198" name="Google Shape;198;p30"/>
          <p:cNvSpPr txBox="1"/>
          <p:nvPr/>
        </p:nvSpPr>
        <p:spPr>
          <a:xfrm>
            <a:off x="5179650" y="207625"/>
            <a:ext cx="18729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t/>
            </a:r>
            <a:endParaRPr/>
          </a:p>
        </p:txBody>
      </p:sp>
      <p:sp>
        <p:nvSpPr>
          <p:cNvPr id="199" name="Google Shape;199;p30"/>
          <p:cNvSpPr txBox="1"/>
          <p:nvPr/>
        </p:nvSpPr>
        <p:spPr>
          <a:xfrm>
            <a:off x="5319950" y="79025"/>
            <a:ext cx="3335100" cy="1585500"/>
          </a:xfrm>
          <a:prstGeom prst="rect">
            <a:avLst/>
          </a:prstGeom>
          <a:noFill/>
          <a:ln>
            <a:noFill/>
          </a:ln>
        </p:spPr>
        <p:txBody>
          <a:bodyPr anchorCtr="0" anchor="t" bIns="91425" lIns="91425" spcFirstLastPara="1" rIns="91425" wrap="square" tIns="91425">
            <a:spAutoFit/>
          </a:bodyPr>
          <a:lstStyle/>
          <a:p>
            <a:pPr indent="-311150" lvl="0" marL="457200" rtl="0" algn="l">
              <a:spcBef>
                <a:spcPts val="0"/>
              </a:spcBef>
              <a:spcAft>
                <a:spcPts val="0"/>
              </a:spcAft>
              <a:buClr>
                <a:srgbClr val="FFFFFF"/>
              </a:buClr>
              <a:buSzPts val="1300"/>
              <a:buFont typeface="Bree Serif"/>
              <a:buChar char="●"/>
            </a:pPr>
            <a:r>
              <a:rPr lang="en-GB" sz="1300">
                <a:solidFill>
                  <a:srgbClr val="FFFFFF"/>
                </a:solidFill>
                <a:latin typeface="Bree Serif"/>
                <a:ea typeface="Bree Serif"/>
                <a:cs typeface="Bree Serif"/>
                <a:sym typeface="Bree Serif"/>
              </a:rPr>
              <a:t>Monday 19th July - Mini tour </a:t>
            </a:r>
            <a:r>
              <a:rPr lang="en-GB" sz="1300">
                <a:solidFill>
                  <a:srgbClr val="FFFFFF"/>
                </a:solidFill>
                <a:latin typeface="Bree Serif"/>
                <a:ea typeface="Bree Serif"/>
                <a:cs typeface="Bree Serif"/>
                <a:sym typeface="Bree Serif"/>
              </a:rPr>
              <a:t>announcement</a:t>
            </a:r>
            <a:r>
              <a:rPr lang="en-GB" sz="1300">
                <a:solidFill>
                  <a:srgbClr val="FFFFFF"/>
                </a:solidFill>
                <a:latin typeface="Bree Serif"/>
                <a:ea typeface="Bree Serif"/>
                <a:cs typeface="Bree Serif"/>
                <a:sym typeface="Bree Serif"/>
              </a:rPr>
              <a:t> via Facebook livestream.</a:t>
            </a:r>
            <a:br>
              <a:rPr lang="en-GB" sz="1300">
                <a:solidFill>
                  <a:srgbClr val="FFFFFF"/>
                </a:solidFill>
                <a:latin typeface="Bree Serif"/>
                <a:ea typeface="Bree Serif"/>
                <a:cs typeface="Bree Serif"/>
                <a:sym typeface="Bree Serif"/>
              </a:rPr>
            </a:br>
            <a:endParaRPr sz="1300">
              <a:solidFill>
                <a:srgbClr val="FFFFFF"/>
              </a:solidFill>
              <a:latin typeface="Bree Serif"/>
              <a:ea typeface="Bree Serif"/>
              <a:cs typeface="Bree Serif"/>
              <a:sym typeface="Bree Serif"/>
            </a:endParaRPr>
          </a:p>
          <a:p>
            <a:pPr indent="-311150" lvl="0" marL="457200" rtl="0" algn="l">
              <a:spcBef>
                <a:spcPts val="0"/>
              </a:spcBef>
              <a:spcAft>
                <a:spcPts val="0"/>
              </a:spcAft>
              <a:buClr>
                <a:srgbClr val="FFFFFF"/>
              </a:buClr>
              <a:buSzPts val="1300"/>
              <a:buFont typeface="Bree Serif"/>
              <a:buChar char="●"/>
            </a:pPr>
            <a:r>
              <a:rPr lang="en-GB" sz="1300">
                <a:solidFill>
                  <a:srgbClr val="FFFFFF"/>
                </a:solidFill>
                <a:latin typeface="Bree Serif"/>
                <a:ea typeface="Bree Serif"/>
                <a:cs typeface="Bree Serif"/>
                <a:sym typeface="Bree Serif"/>
              </a:rPr>
              <a:t>Tickets, priced at £15.00, will go on sale on Friday 23rd July at 9am from plasticglass.band/. </a:t>
            </a:r>
            <a:endParaRPr sz="1300">
              <a:solidFill>
                <a:srgbClr val="FFFFFF"/>
              </a:solidFill>
              <a:latin typeface="Bree Serif"/>
              <a:ea typeface="Bree Serif"/>
              <a:cs typeface="Bree Serif"/>
              <a:sym typeface="Bree Serif"/>
            </a:endParaRPr>
          </a:p>
        </p:txBody>
      </p:sp>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3" name="Shape 203"/>
        <p:cNvGrpSpPr/>
        <p:nvPr/>
      </p:nvGrpSpPr>
      <p:grpSpPr>
        <a:xfrm>
          <a:off x="0" y="0"/>
          <a:ext cx="0" cy="0"/>
          <a:chOff x="0" y="0"/>
          <a:chExt cx="0" cy="0"/>
        </a:xfrm>
      </p:grpSpPr>
      <p:sp>
        <p:nvSpPr>
          <p:cNvPr id="204" name="Google Shape;204;p31"/>
          <p:cNvSpPr txBox="1"/>
          <p:nvPr>
            <p:ph type="title"/>
          </p:nvPr>
        </p:nvSpPr>
        <p:spPr>
          <a:xfrm>
            <a:off x="212775" y="98850"/>
            <a:ext cx="85206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i="1" lang="en-GB" sz="3000">
                <a:solidFill>
                  <a:srgbClr val="FFFFFF"/>
                </a:solidFill>
                <a:latin typeface="Bree Serif"/>
                <a:ea typeface="Bree Serif"/>
                <a:cs typeface="Bree Serif"/>
                <a:sym typeface="Bree Serif"/>
              </a:rPr>
              <a:t>ᐆ</a:t>
            </a:r>
            <a:r>
              <a:rPr i="1" lang="en-GB" sz="3000">
                <a:solidFill>
                  <a:srgbClr val="FFFFFF"/>
                </a:solidFill>
              </a:rPr>
              <a:t> </a:t>
            </a:r>
            <a:r>
              <a:rPr i="1" lang="en-GB" sz="3000">
                <a:solidFill>
                  <a:srgbClr val="FFFFFF"/>
                </a:solidFill>
                <a:latin typeface="Bree Serif"/>
                <a:ea typeface="Bree Serif"/>
                <a:cs typeface="Bree Serif"/>
                <a:sym typeface="Bree Serif"/>
              </a:rPr>
              <a:t>AUGUST 2021</a:t>
            </a:r>
            <a:endParaRPr i="1" sz="3000"/>
          </a:p>
        </p:txBody>
      </p:sp>
      <p:pic>
        <p:nvPicPr>
          <p:cNvPr id="205" name="Google Shape;205;p31"/>
          <p:cNvPicPr preferRelativeResize="0"/>
          <p:nvPr/>
        </p:nvPicPr>
        <p:blipFill rotWithShape="1">
          <a:blip r:embed="rId3">
            <a:alphaModFix/>
          </a:blip>
          <a:srcRect b="0" l="0" r="20992" t="0"/>
          <a:stretch/>
        </p:blipFill>
        <p:spPr>
          <a:xfrm>
            <a:off x="212775" y="784400"/>
            <a:ext cx="1866900" cy="3333750"/>
          </a:xfrm>
          <a:prstGeom prst="rect">
            <a:avLst/>
          </a:prstGeom>
          <a:noFill/>
          <a:ln>
            <a:noFill/>
          </a:ln>
        </p:spPr>
      </p:pic>
      <p:pic>
        <p:nvPicPr>
          <p:cNvPr id="206" name="Google Shape;206;p31"/>
          <p:cNvPicPr preferRelativeResize="0"/>
          <p:nvPr/>
        </p:nvPicPr>
        <p:blipFill>
          <a:blip r:embed="rId4">
            <a:alphaModFix/>
          </a:blip>
          <a:stretch>
            <a:fillRect/>
          </a:stretch>
        </p:blipFill>
        <p:spPr>
          <a:xfrm>
            <a:off x="4513025" y="359075"/>
            <a:ext cx="4409200" cy="4409200"/>
          </a:xfrm>
          <a:prstGeom prst="rect">
            <a:avLst/>
          </a:prstGeom>
          <a:noFill/>
          <a:ln>
            <a:noFill/>
          </a:ln>
        </p:spPr>
      </p:pic>
      <p:sp>
        <p:nvSpPr>
          <p:cNvPr id="207" name="Google Shape;207;p31"/>
          <p:cNvSpPr txBox="1"/>
          <p:nvPr/>
        </p:nvSpPr>
        <p:spPr>
          <a:xfrm>
            <a:off x="1940875" y="1258325"/>
            <a:ext cx="2520300" cy="2385900"/>
          </a:xfrm>
          <a:prstGeom prst="rect">
            <a:avLst/>
          </a:prstGeom>
          <a:noFill/>
          <a:ln>
            <a:noFill/>
          </a:ln>
        </p:spPr>
        <p:txBody>
          <a:bodyPr anchorCtr="0" anchor="t" bIns="91425" lIns="91425" spcFirstLastPara="1" rIns="91425" wrap="square" tIns="91425">
            <a:spAutoFit/>
          </a:bodyPr>
          <a:lstStyle/>
          <a:p>
            <a:pPr indent="-311150" lvl="0" marL="457200" rtl="0" algn="l">
              <a:spcBef>
                <a:spcPts val="0"/>
              </a:spcBef>
              <a:spcAft>
                <a:spcPts val="0"/>
              </a:spcAft>
              <a:buClr>
                <a:srgbClr val="FFFFFF"/>
              </a:buClr>
              <a:buSzPts val="1300"/>
              <a:buFont typeface="Bree Serif"/>
              <a:buChar char="●"/>
            </a:pPr>
            <a:r>
              <a:rPr lang="en-GB" sz="1300">
                <a:solidFill>
                  <a:srgbClr val="FFFFFF"/>
                </a:solidFill>
                <a:latin typeface="Bree Serif"/>
                <a:ea typeface="Bree Serif"/>
                <a:cs typeface="Bree Serif"/>
                <a:sym typeface="Bree Serif"/>
              </a:rPr>
              <a:t>Friday 13th August, second singl</a:t>
            </a:r>
            <a:r>
              <a:rPr i="1" lang="en-GB" sz="1300">
                <a:solidFill>
                  <a:srgbClr val="FFFFFF"/>
                </a:solidFill>
                <a:latin typeface="Bree Serif"/>
                <a:ea typeface="Bree Serif"/>
                <a:cs typeface="Bree Serif"/>
                <a:sym typeface="Bree Serif"/>
              </a:rPr>
              <a:t>e ‘Lucky in Love’</a:t>
            </a:r>
            <a:r>
              <a:rPr lang="en-GB" sz="1300">
                <a:solidFill>
                  <a:srgbClr val="FFFFFF"/>
                </a:solidFill>
                <a:latin typeface="Bree Serif"/>
                <a:ea typeface="Bree Serif"/>
                <a:cs typeface="Bree Serif"/>
                <a:sym typeface="Bree Serif"/>
              </a:rPr>
              <a:t> is released.</a:t>
            </a:r>
            <a:br>
              <a:rPr lang="en-GB" sz="1300">
                <a:solidFill>
                  <a:srgbClr val="FFFFFF"/>
                </a:solidFill>
                <a:latin typeface="Bree Serif"/>
                <a:ea typeface="Bree Serif"/>
                <a:cs typeface="Bree Serif"/>
                <a:sym typeface="Bree Serif"/>
              </a:rPr>
            </a:br>
            <a:endParaRPr sz="1300">
              <a:solidFill>
                <a:srgbClr val="FFFFFF"/>
              </a:solidFill>
              <a:latin typeface="Bree Serif"/>
              <a:ea typeface="Bree Serif"/>
              <a:cs typeface="Bree Serif"/>
              <a:sym typeface="Bree Serif"/>
            </a:endParaRPr>
          </a:p>
          <a:p>
            <a:pPr indent="-311150" lvl="0" marL="457200" rtl="0" algn="l">
              <a:spcBef>
                <a:spcPts val="0"/>
              </a:spcBef>
              <a:spcAft>
                <a:spcPts val="0"/>
              </a:spcAft>
              <a:buClr>
                <a:srgbClr val="FFFFFF"/>
              </a:buClr>
              <a:buSzPts val="1300"/>
              <a:buFont typeface="Bree Serif"/>
              <a:buChar char="●"/>
            </a:pPr>
            <a:r>
              <a:rPr lang="en-GB" sz="1300">
                <a:solidFill>
                  <a:srgbClr val="FFFFFF"/>
                </a:solidFill>
                <a:latin typeface="Bree Serif"/>
                <a:ea typeface="Bree Serif"/>
                <a:cs typeface="Bree Serif"/>
                <a:sym typeface="Bree Serif"/>
              </a:rPr>
              <a:t>Articles published by NE Volume and Ride, radio airplay from Spark FM.</a:t>
            </a:r>
            <a:br>
              <a:rPr lang="en-GB" sz="1300">
                <a:solidFill>
                  <a:srgbClr val="FFFFFF"/>
                </a:solidFill>
                <a:latin typeface="Bree Serif"/>
                <a:ea typeface="Bree Serif"/>
                <a:cs typeface="Bree Serif"/>
                <a:sym typeface="Bree Serif"/>
              </a:rPr>
            </a:br>
            <a:endParaRPr sz="1300">
              <a:solidFill>
                <a:srgbClr val="FFFFFF"/>
              </a:solidFill>
              <a:latin typeface="Bree Serif"/>
              <a:ea typeface="Bree Serif"/>
              <a:cs typeface="Bree Serif"/>
              <a:sym typeface="Bree Serif"/>
            </a:endParaRPr>
          </a:p>
          <a:p>
            <a:pPr indent="-311150" lvl="0" marL="457200" rtl="0" algn="l">
              <a:spcBef>
                <a:spcPts val="0"/>
              </a:spcBef>
              <a:spcAft>
                <a:spcPts val="0"/>
              </a:spcAft>
              <a:buClr>
                <a:srgbClr val="FFFFFF"/>
              </a:buClr>
              <a:buSzPts val="1300"/>
              <a:buFont typeface="Bree Serif"/>
              <a:buChar char="●"/>
            </a:pPr>
            <a:r>
              <a:rPr lang="en-GB" sz="1300">
                <a:solidFill>
                  <a:srgbClr val="FFFFFF"/>
                </a:solidFill>
                <a:latin typeface="Bree Serif"/>
                <a:ea typeface="Bree Serif"/>
                <a:cs typeface="Bree Serif"/>
                <a:sym typeface="Bree Serif"/>
              </a:rPr>
              <a:t>With each release, lyric reels will be shared across social media. </a:t>
            </a:r>
            <a:endParaRPr sz="1300">
              <a:solidFill>
                <a:srgbClr val="FFFFFF"/>
              </a:solidFill>
              <a:latin typeface="Bree Serif"/>
              <a:ea typeface="Bree Serif"/>
              <a:cs typeface="Bree Serif"/>
              <a:sym typeface="Bree Serif"/>
            </a:endParaRPr>
          </a:p>
        </p:txBody>
      </p:sp>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11" name="Shape 211"/>
        <p:cNvGrpSpPr/>
        <p:nvPr/>
      </p:nvGrpSpPr>
      <p:grpSpPr>
        <a:xfrm>
          <a:off x="0" y="0"/>
          <a:ext cx="0" cy="0"/>
          <a:chOff x="0" y="0"/>
          <a:chExt cx="0" cy="0"/>
        </a:xfrm>
      </p:grpSpPr>
      <p:pic>
        <p:nvPicPr>
          <p:cNvPr id="212" name="Google Shape;212;p32"/>
          <p:cNvPicPr preferRelativeResize="0"/>
          <p:nvPr/>
        </p:nvPicPr>
        <p:blipFill>
          <a:blip r:embed="rId3">
            <a:alphaModFix/>
          </a:blip>
          <a:stretch>
            <a:fillRect/>
          </a:stretch>
        </p:blipFill>
        <p:spPr>
          <a:xfrm>
            <a:off x="152400" y="152400"/>
            <a:ext cx="4647325" cy="4695000"/>
          </a:xfrm>
          <a:prstGeom prst="rect">
            <a:avLst/>
          </a:prstGeom>
          <a:noFill/>
          <a:ln>
            <a:noFill/>
          </a:ln>
        </p:spPr>
      </p:pic>
      <p:sp>
        <p:nvSpPr>
          <p:cNvPr id="213" name="Google Shape;213;p32"/>
          <p:cNvSpPr txBox="1"/>
          <p:nvPr/>
        </p:nvSpPr>
        <p:spPr>
          <a:xfrm>
            <a:off x="4846975" y="312600"/>
            <a:ext cx="4114800" cy="4374600"/>
          </a:xfrm>
          <a:prstGeom prst="rect">
            <a:avLst/>
          </a:prstGeom>
          <a:noFill/>
          <a:ln>
            <a:noFill/>
          </a:ln>
        </p:spPr>
        <p:txBody>
          <a:bodyPr anchorCtr="0" anchor="t" bIns="91425" lIns="91425" spcFirstLastPara="1" rIns="91425" wrap="square" tIns="91425">
            <a:spAutoFit/>
          </a:bodyPr>
          <a:lstStyle/>
          <a:p>
            <a:pPr indent="-317500" lvl="0" marL="457200" rtl="0" algn="l">
              <a:spcBef>
                <a:spcPts val="0"/>
              </a:spcBef>
              <a:spcAft>
                <a:spcPts val="0"/>
              </a:spcAft>
              <a:buClr>
                <a:srgbClr val="FFFFFF"/>
              </a:buClr>
              <a:buSzPts val="1400"/>
              <a:buFont typeface="Bree Serif"/>
              <a:buChar char="●"/>
            </a:pPr>
            <a:r>
              <a:rPr lang="en-GB">
                <a:solidFill>
                  <a:srgbClr val="FFFFFF"/>
                </a:solidFill>
                <a:latin typeface="Bree Serif"/>
                <a:ea typeface="Bree Serif"/>
                <a:cs typeface="Bree Serif"/>
                <a:sym typeface="Bree Serif"/>
              </a:rPr>
              <a:t>Leeds Festival - Friday 27th August/Reading Festival - Sunday 29th August 2021. </a:t>
            </a:r>
            <a:br>
              <a:rPr lang="en-GB">
                <a:solidFill>
                  <a:srgbClr val="FFFFFF"/>
                </a:solidFill>
                <a:latin typeface="Bree Serif"/>
                <a:ea typeface="Bree Serif"/>
                <a:cs typeface="Bree Serif"/>
                <a:sym typeface="Bree Serif"/>
              </a:rPr>
            </a:br>
            <a:endParaRPr>
              <a:solidFill>
                <a:srgbClr val="FFFFFF"/>
              </a:solidFill>
              <a:latin typeface="Bree Serif"/>
              <a:ea typeface="Bree Serif"/>
              <a:cs typeface="Bree Serif"/>
              <a:sym typeface="Bree Serif"/>
            </a:endParaRPr>
          </a:p>
          <a:p>
            <a:pPr indent="-317500" lvl="0" marL="457200" rtl="0" algn="l">
              <a:lnSpc>
                <a:spcPct val="115000"/>
              </a:lnSpc>
              <a:spcBef>
                <a:spcPts val="0"/>
              </a:spcBef>
              <a:spcAft>
                <a:spcPts val="0"/>
              </a:spcAft>
              <a:buClr>
                <a:srgbClr val="FFFFFF"/>
              </a:buClr>
              <a:buSzPts val="1400"/>
              <a:buFont typeface="Bree Serif"/>
              <a:buChar char="●"/>
            </a:pPr>
            <a:r>
              <a:rPr lang="en-GB">
                <a:solidFill>
                  <a:srgbClr val="FFFFFF"/>
                </a:solidFill>
                <a:latin typeface="Bree Serif"/>
                <a:ea typeface="Bree Serif"/>
                <a:cs typeface="Bree Serif"/>
                <a:sym typeface="Bree Serif"/>
              </a:rPr>
              <a:t> No fee for playing the BBC Introducing Stage, yet the set will be broadcast on radio and TV; great for promotional purposes. </a:t>
            </a:r>
            <a:br>
              <a:rPr lang="en-GB">
                <a:solidFill>
                  <a:srgbClr val="FFFFFF"/>
                </a:solidFill>
                <a:latin typeface="Bree Serif"/>
                <a:ea typeface="Bree Serif"/>
                <a:cs typeface="Bree Serif"/>
                <a:sym typeface="Bree Serif"/>
              </a:rPr>
            </a:br>
            <a:endParaRPr>
              <a:solidFill>
                <a:srgbClr val="FFFFFF"/>
              </a:solidFill>
              <a:latin typeface="Bree Serif"/>
              <a:ea typeface="Bree Serif"/>
              <a:cs typeface="Bree Serif"/>
              <a:sym typeface="Bree Serif"/>
            </a:endParaRPr>
          </a:p>
          <a:p>
            <a:pPr indent="-317500" lvl="0" marL="457200" rtl="0" algn="l">
              <a:lnSpc>
                <a:spcPct val="115000"/>
              </a:lnSpc>
              <a:spcBef>
                <a:spcPts val="0"/>
              </a:spcBef>
              <a:spcAft>
                <a:spcPts val="0"/>
              </a:spcAft>
              <a:buClr>
                <a:srgbClr val="FFFFFF"/>
              </a:buClr>
              <a:buSzPts val="1400"/>
              <a:buFont typeface="Bree Serif"/>
              <a:buChar char="●"/>
            </a:pPr>
            <a:r>
              <a:rPr lang="en-GB">
                <a:solidFill>
                  <a:srgbClr val="FFFFFF"/>
                </a:solidFill>
                <a:latin typeface="Bree Serif"/>
                <a:ea typeface="Bree Serif"/>
                <a:cs typeface="Bree Serif"/>
                <a:sym typeface="Bree Serif"/>
              </a:rPr>
              <a:t>The Reading gig gives Plastic Glass the opportunity to perform on southern soil. </a:t>
            </a:r>
            <a:br>
              <a:rPr lang="en-GB">
                <a:solidFill>
                  <a:srgbClr val="FFFFFF"/>
                </a:solidFill>
                <a:latin typeface="Bree Serif"/>
                <a:ea typeface="Bree Serif"/>
                <a:cs typeface="Bree Serif"/>
                <a:sym typeface="Bree Serif"/>
              </a:rPr>
            </a:br>
            <a:endParaRPr>
              <a:solidFill>
                <a:srgbClr val="FFFFFF"/>
              </a:solidFill>
              <a:latin typeface="Bree Serif"/>
              <a:ea typeface="Bree Serif"/>
              <a:cs typeface="Bree Serif"/>
              <a:sym typeface="Bree Serif"/>
            </a:endParaRPr>
          </a:p>
          <a:p>
            <a:pPr indent="-317500" lvl="0" marL="457200" rtl="0" algn="l">
              <a:lnSpc>
                <a:spcPct val="115000"/>
              </a:lnSpc>
              <a:spcBef>
                <a:spcPts val="0"/>
              </a:spcBef>
              <a:spcAft>
                <a:spcPts val="0"/>
              </a:spcAft>
              <a:buClr>
                <a:srgbClr val="FFFFFF"/>
              </a:buClr>
              <a:buSzPts val="1400"/>
              <a:buFont typeface="Bree Serif"/>
              <a:buChar char="●"/>
            </a:pPr>
            <a:r>
              <a:rPr lang="en-GB">
                <a:solidFill>
                  <a:srgbClr val="FFFFFF"/>
                </a:solidFill>
                <a:latin typeface="Bree Serif"/>
                <a:ea typeface="Bree Serif"/>
                <a:cs typeface="Bree Serif"/>
                <a:sym typeface="Bree Serif"/>
              </a:rPr>
              <a:t>Both BBC Tees and Newcastle will support the band ahead of their festival performances with airplay and a guest slot on BBC Newcastle on Thursday 19th August at 8pm. </a:t>
            </a:r>
            <a:endParaRPr>
              <a:solidFill>
                <a:srgbClr val="FFFFFF"/>
              </a:solidFill>
              <a:latin typeface="Bree Serif"/>
              <a:ea typeface="Bree Serif"/>
              <a:cs typeface="Bree Serif"/>
              <a:sym typeface="Bree Serif"/>
            </a:endParaRPr>
          </a:p>
          <a:p>
            <a:pPr indent="0" lvl="0" marL="0" rtl="0" algn="l">
              <a:spcBef>
                <a:spcPts val="1200"/>
              </a:spcBef>
              <a:spcAft>
                <a:spcPts val="0"/>
              </a:spcAft>
              <a:buNone/>
            </a:pPr>
            <a:r>
              <a:t/>
            </a:r>
            <a:endParaRPr sz="1300">
              <a:solidFill>
                <a:srgbClr val="FFFFFF"/>
              </a:solidFill>
              <a:latin typeface="Bree Serif"/>
              <a:ea typeface="Bree Serif"/>
              <a:cs typeface="Bree Serif"/>
              <a:sym typeface="Bree Serif"/>
            </a:endParaRPr>
          </a:p>
        </p:txBody>
      </p:sp>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17" name="Shape 217"/>
        <p:cNvGrpSpPr/>
        <p:nvPr/>
      </p:nvGrpSpPr>
      <p:grpSpPr>
        <a:xfrm>
          <a:off x="0" y="0"/>
          <a:ext cx="0" cy="0"/>
          <a:chOff x="0" y="0"/>
          <a:chExt cx="0" cy="0"/>
        </a:xfrm>
      </p:grpSpPr>
      <p:sp>
        <p:nvSpPr>
          <p:cNvPr id="218" name="Google Shape;218;p33"/>
          <p:cNvSpPr txBox="1"/>
          <p:nvPr>
            <p:ph type="title"/>
          </p:nvPr>
        </p:nvSpPr>
        <p:spPr>
          <a:xfrm>
            <a:off x="272125" y="15817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Clr>
                <a:schemeClr val="dk1"/>
              </a:buClr>
              <a:buSzPct val="34375"/>
              <a:buFont typeface="Arial"/>
              <a:buNone/>
            </a:pPr>
            <a:r>
              <a:rPr i="1" lang="en-GB" sz="3200">
                <a:solidFill>
                  <a:srgbClr val="FFFFFF"/>
                </a:solidFill>
                <a:latin typeface="Bree Serif"/>
                <a:ea typeface="Bree Serif"/>
                <a:cs typeface="Bree Serif"/>
                <a:sym typeface="Bree Serif"/>
              </a:rPr>
              <a:t>ᐆ</a:t>
            </a:r>
            <a:r>
              <a:rPr i="1" lang="en-GB" sz="3200">
                <a:solidFill>
                  <a:srgbClr val="FFFFFF"/>
                </a:solidFill>
              </a:rPr>
              <a:t> </a:t>
            </a:r>
            <a:r>
              <a:rPr i="1" lang="en-GB" sz="3200">
                <a:solidFill>
                  <a:srgbClr val="FFFFFF"/>
                </a:solidFill>
                <a:latin typeface="Bree Serif"/>
                <a:ea typeface="Bree Serif"/>
                <a:cs typeface="Bree Serif"/>
                <a:sym typeface="Bree Serif"/>
              </a:rPr>
              <a:t>SEPTEMBER 2021</a:t>
            </a:r>
            <a:endParaRPr i="1"/>
          </a:p>
        </p:txBody>
      </p:sp>
      <p:pic>
        <p:nvPicPr>
          <p:cNvPr id="219" name="Google Shape;219;p33"/>
          <p:cNvPicPr preferRelativeResize="0"/>
          <p:nvPr/>
        </p:nvPicPr>
        <p:blipFill rotWithShape="1">
          <a:blip r:embed="rId3">
            <a:alphaModFix/>
          </a:blip>
          <a:srcRect b="0" l="0" r="20083" t="0"/>
          <a:stretch/>
        </p:blipFill>
        <p:spPr>
          <a:xfrm>
            <a:off x="152400" y="883275"/>
            <a:ext cx="2245700" cy="3894900"/>
          </a:xfrm>
          <a:prstGeom prst="rect">
            <a:avLst/>
          </a:prstGeom>
          <a:noFill/>
          <a:ln>
            <a:noFill/>
          </a:ln>
        </p:spPr>
      </p:pic>
      <p:sp>
        <p:nvSpPr>
          <p:cNvPr id="220" name="Google Shape;220;p33"/>
          <p:cNvSpPr txBox="1"/>
          <p:nvPr/>
        </p:nvSpPr>
        <p:spPr>
          <a:xfrm>
            <a:off x="2704725" y="883275"/>
            <a:ext cx="3131400" cy="3586500"/>
          </a:xfrm>
          <a:prstGeom prst="rect">
            <a:avLst/>
          </a:prstGeom>
          <a:noFill/>
          <a:ln>
            <a:noFill/>
          </a:ln>
        </p:spPr>
        <p:txBody>
          <a:bodyPr anchorCtr="0" anchor="t" bIns="91425" lIns="91425" spcFirstLastPara="1" rIns="91425" wrap="square" tIns="91425">
            <a:spAutoFit/>
          </a:bodyPr>
          <a:lstStyle/>
          <a:p>
            <a:pPr indent="-311150" lvl="0" marL="457200" rtl="0" algn="l">
              <a:spcBef>
                <a:spcPts val="0"/>
              </a:spcBef>
              <a:spcAft>
                <a:spcPts val="0"/>
              </a:spcAft>
              <a:buClr>
                <a:srgbClr val="FFFFFF"/>
              </a:buClr>
              <a:buSzPts val="1300"/>
              <a:buFont typeface="Bree Serif"/>
              <a:buChar char="●"/>
            </a:pPr>
            <a:r>
              <a:rPr lang="en-GB" sz="1300">
                <a:solidFill>
                  <a:srgbClr val="FFFFFF"/>
                </a:solidFill>
                <a:latin typeface="Bree Serif"/>
                <a:ea typeface="Bree Serif"/>
                <a:cs typeface="Bree Serif"/>
                <a:sym typeface="Bree Serif"/>
              </a:rPr>
              <a:t>Friday 17th September 2021 - Third single,</a:t>
            </a:r>
            <a:r>
              <a:rPr i="1" lang="en-GB" sz="1300">
                <a:solidFill>
                  <a:srgbClr val="FFFFFF"/>
                </a:solidFill>
                <a:latin typeface="Bree Serif"/>
                <a:ea typeface="Bree Serif"/>
                <a:cs typeface="Bree Serif"/>
                <a:sym typeface="Bree Serif"/>
              </a:rPr>
              <a:t> ‘Go and Get it’  </a:t>
            </a:r>
            <a:r>
              <a:rPr lang="en-GB" sz="1300">
                <a:solidFill>
                  <a:srgbClr val="FFFFFF"/>
                </a:solidFill>
                <a:latin typeface="Bree Serif"/>
                <a:ea typeface="Bree Serif"/>
                <a:cs typeface="Bree Serif"/>
                <a:sym typeface="Bree Serif"/>
              </a:rPr>
              <a:t>is released on Spotify. </a:t>
            </a:r>
            <a:br>
              <a:rPr lang="en-GB" sz="1300">
                <a:solidFill>
                  <a:srgbClr val="FFFFFF"/>
                </a:solidFill>
                <a:latin typeface="Bree Serif"/>
                <a:ea typeface="Bree Serif"/>
                <a:cs typeface="Bree Serif"/>
                <a:sym typeface="Bree Serif"/>
              </a:rPr>
            </a:br>
            <a:endParaRPr sz="1300">
              <a:solidFill>
                <a:srgbClr val="FFFFFF"/>
              </a:solidFill>
              <a:latin typeface="Bree Serif"/>
              <a:ea typeface="Bree Serif"/>
              <a:cs typeface="Bree Serif"/>
              <a:sym typeface="Bree Serif"/>
            </a:endParaRPr>
          </a:p>
          <a:p>
            <a:pPr indent="-311150" lvl="0" marL="457200" rtl="0" algn="l">
              <a:spcBef>
                <a:spcPts val="0"/>
              </a:spcBef>
              <a:spcAft>
                <a:spcPts val="0"/>
              </a:spcAft>
              <a:buClr>
                <a:srgbClr val="FFFFFF"/>
              </a:buClr>
              <a:buSzPts val="1300"/>
              <a:buFont typeface="Bree Serif"/>
              <a:buChar char="●"/>
            </a:pPr>
            <a:r>
              <a:rPr lang="en-GB" sz="1300">
                <a:solidFill>
                  <a:srgbClr val="FFFFFF"/>
                </a:solidFill>
                <a:latin typeface="Bree Serif"/>
                <a:ea typeface="Bree Serif"/>
                <a:cs typeface="Bree Serif"/>
                <a:sym typeface="Bree Serif"/>
              </a:rPr>
              <a:t>Press &amp; promotional content from NE Volume, North East Noize, Narc and Ride supporting the single release and tour. </a:t>
            </a:r>
            <a:br>
              <a:rPr lang="en-GB" sz="1300">
                <a:solidFill>
                  <a:srgbClr val="FFFFFF"/>
                </a:solidFill>
                <a:latin typeface="Bree Serif"/>
                <a:ea typeface="Bree Serif"/>
                <a:cs typeface="Bree Serif"/>
                <a:sym typeface="Bree Serif"/>
              </a:rPr>
            </a:br>
            <a:endParaRPr sz="1300">
              <a:solidFill>
                <a:srgbClr val="FFFFFF"/>
              </a:solidFill>
              <a:latin typeface="Bree Serif"/>
              <a:ea typeface="Bree Serif"/>
              <a:cs typeface="Bree Serif"/>
              <a:sym typeface="Bree Serif"/>
            </a:endParaRPr>
          </a:p>
          <a:p>
            <a:pPr indent="-311150" lvl="0" marL="457200" rtl="0" algn="l">
              <a:spcBef>
                <a:spcPts val="0"/>
              </a:spcBef>
              <a:spcAft>
                <a:spcPts val="0"/>
              </a:spcAft>
              <a:buClr>
                <a:srgbClr val="FFFFFF"/>
              </a:buClr>
              <a:buSzPts val="1300"/>
              <a:buFont typeface="Bree Serif"/>
              <a:buChar char="●"/>
            </a:pPr>
            <a:r>
              <a:rPr lang="en-GB" sz="1300">
                <a:solidFill>
                  <a:srgbClr val="FFFFFF"/>
                </a:solidFill>
                <a:latin typeface="Bree Serif"/>
                <a:ea typeface="Bree Serif"/>
                <a:cs typeface="Bree Serif"/>
                <a:sym typeface="Bree Serif"/>
              </a:rPr>
              <a:t>NE Volume Bar - 03/09/21</a:t>
            </a:r>
            <a:br>
              <a:rPr lang="en-GB" sz="1300">
                <a:solidFill>
                  <a:srgbClr val="FFFFFF"/>
                </a:solidFill>
                <a:latin typeface="Bree Serif"/>
                <a:ea typeface="Bree Serif"/>
                <a:cs typeface="Bree Serif"/>
                <a:sym typeface="Bree Serif"/>
              </a:rPr>
            </a:br>
            <a:r>
              <a:rPr lang="en-GB" sz="1300">
                <a:solidFill>
                  <a:srgbClr val="FFFFFF"/>
                </a:solidFill>
                <a:latin typeface="Bree Serif"/>
                <a:ea typeface="Bree Serif"/>
                <a:cs typeface="Bree Serif"/>
                <a:sym typeface="Bree Serif"/>
              </a:rPr>
              <a:t>The Empire - 04/09/21</a:t>
            </a:r>
            <a:br>
              <a:rPr lang="en-GB" sz="1300">
                <a:solidFill>
                  <a:srgbClr val="FFFFFF"/>
                </a:solidFill>
                <a:latin typeface="Bree Serif"/>
                <a:ea typeface="Bree Serif"/>
                <a:cs typeface="Bree Serif"/>
                <a:sym typeface="Bree Serif"/>
              </a:rPr>
            </a:br>
            <a:r>
              <a:rPr lang="en-GB" sz="1300">
                <a:solidFill>
                  <a:srgbClr val="FFFFFF"/>
                </a:solidFill>
                <a:latin typeface="Bree Serif"/>
                <a:ea typeface="Bree Serif"/>
                <a:cs typeface="Bree Serif"/>
                <a:sym typeface="Bree Serif"/>
              </a:rPr>
              <a:t>The Cluny - 24/09/21</a:t>
            </a:r>
            <a:br>
              <a:rPr lang="en-GB" sz="1300">
                <a:solidFill>
                  <a:srgbClr val="FFFFFF"/>
                </a:solidFill>
                <a:latin typeface="Bree Serif"/>
                <a:ea typeface="Bree Serif"/>
                <a:cs typeface="Bree Serif"/>
                <a:sym typeface="Bree Serif"/>
              </a:rPr>
            </a:br>
            <a:r>
              <a:rPr lang="en-GB" sz="1300">
                <a:solidFill>
                  <a:srgbClr val="FFFFFF"/>
                </a:solidFill>
                <a:latin typeface="Bree Serif"/>
                <a:ea typeface="Bree Serif"/>
                <a:cs typeface="Bree Serif"/>
                <a:sym typeface="Bree Serif"/>
              </a:rPr>
              <a:t>Paddywhacks - 25/04/21</a:t>
            </a:r>
            <a:br>
              <a:rPr lang="en-GB" sz="1300">
                <a:solidFill>
                  <a:srgbClr val="FFFFFF"/>
                </a:solidFill>
                <a:latin typeface="Bree Serif"/>
                <a:ea typeface="Bree Serif"/>
                <a:cs typeface="Bree Serif"/>
                <a:sym typeface="Bree Serif"/>
              </a:rPr>
            </a:br>
            <a:endParaRPr sz="1300">
              <a:solidFill>
                <a:srgbClr val="FFFFFF"/>
              </a:solidFill>
              <a:latin typeface="Bree Serif"/>
              <a:ea typeface="Bree Serif"/>
              <a:cs typeface="Bree Serif"/>
              <a:sym typeface="Bree Serif"/>
            </a:endParaRPr>
          </a:p>
          <a:p>
            <a:pPr indent="-311150" lvl="0" marL="457200" rtl="0" algn="l">
              <a:spcBef>
                <a:spcPts val="0"/>
              </a:spcBef>
              <a:spcAft>
                <a:spcPts val="0"/>
              </a:spcAft>
              <a:buClr>
                <a:srgbClr val="FFFFFF"/>
              </a:buClr>
              <a:buSzPts val="1300"/>
              <a:buFont typeface="Bree Serif"/>
              <a:buChar char="●"/>
            </a:pPr>
            <a:r>
              <a:rPr lang="en-GB" sz="1300">
                <a:solidFill>
                  <a:srgbClr val="FFFFFF"/>
                </a:solidFill>
                <a:latin typeface="Bree Serif"/>
                <a:ea typeface="Bree Serif"/>
                <a:cs typeface="Bree Serif"/>
                <a:sym typeface="Bree Serif"/>
              </a:rPr>
              <a:t>The tour will be promoted on social media with imagery, teasers and </a:t>
            </a:r>
            <a:r>
              <a:rPr lang="en-GB" sz="1300">
                <a:solidFill>
                  <a:srgbClr val="FFFFFF"/>
                </a:solidFill>
                <a:latin typeface="Bree Serif"/>
                <a:ea typeface="Bree Serif"/>
                <a:cs typeface="Bree Serif"/>
                <a:sym typeface="Bree Serif"/>
              </a:rPr>
              <a:t>interactive</a:t>
            </a:r>
            <a:r>
              <a:rPr lang="en-GB" sz="1300">
                <a:solidFill>
                  <a:srgbClr val="FFFFFF"/>
                </a:solidFill>
                <a:latin typeface="Bree Serif"/>
                <a:ea typeface="Bree Serif"/>
                <a:cs typeface="Bree Serif"/>
                <a:sym typeface="Bree Serif"/>
              </a:rPr>
              <a:t> posts. </a:t>
            </a:r>
            <a:endParaRPr sz="1300">
              <a:solidFill>
                <a:srgbClr val="FFFFFF"/>
              </a:solidFill>
              <a:latin typeface="Bree Serif"/>
              <a:ea typeface="Bree Serif"/>
              <a:cs typeface="Bree Serif"/>
              <a:sym typeface="Bree Serif"/>
            </a:endParaRPr>
          </a:p>
        </p:txBody>
      </p:sp>
      <p:pic>
        <p:nvPicPr>
          <p:cNvPr id="221" name="Google Shape;221;p33"/>
          <p:cNvPicPr preferRelativeResize="0"/>
          <p:nvPr/>
        </p:nvPicPr>
        <p:blipFill>
          <a:blip r:embed="rId4">
            <a:alphaModFix/>
          </a:blip>
          <a:stretch>
            <a:fillRect/>
          </a:stretch>
        </p:blipFill>
        <p:spPr>
          <a:xfrm>
            <a:off x="5978900" y="359000"/>
            <a:ext cx="2707243" cy="4419175"/>
          </a:xfrm>
          <a:prstGeom prst="rect">
            <a:avLst/>
          </a:prstGeom>
          <a:noFill/>
          <a:ln>
            <a:noFill/>
          </a:ln>
        </p:spPr>
      </p:pic>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25" name="Shape 225"/>
        <p:cNvGrpSpPr/>
        <p:nvPr/>
      </p:nvGrpSpPr>
      <p:grpSpPr>
        <a:xfrm>
          <a:off x="0" y="0"/>
          <a:ext cx="0" cy="0"/>
          <a:chOff x="0" y="0"/>
          <a:chExt cx="0" cy="0"/>
        </a:xfrm>
      </p:grpSpPr>
      <p:pic>
        <p:nvPicPr>
          <p:cNvPr id="226" name="Google Shape;226;p34"/>
          <p:cNvPicPr preferRelativeResize="0"/>
          <p:nvPr/>
        </p:nvPicPr>
        <p:blipFill rotWithShape="1">
          <a:blip r:embed="rId3">
            <a:alphaModFix/>
          </a:blip>
          <a:srcRect b="12686" l="0" r="11793" t="3245"/>
          <a:stretch/>
        </p:blipFill>
        <p:spPr>
          <a:xfrm>
            <a:off x="152375" y="152375"/>
            <a:ext cx="6426625" cy="3409150"/>
          </a:xfrm>
          <a:prstGeom prst="rect">
            <a:avLst/>
          </a:prstGeom>
          <a:noFill/>
          <a:ln>
            <a:noFill/>
          </a:ln>
        </p:spPr>
      </p:pic>
      <p:sp>
        <p:nvSpPr>
          <p:cNvPr id="227" name="Google Shape;227;p34"/>
          <p:cNvSpPr txBox="1"/>
          <p:nvPr/>
        </p:nvSpPr>
        <p:spPr>
          <a:xfrm>
            <a:off x="1018950" y="3561525"/>
            <a:ext cx="2136600" cy="10752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1200"/>
              </a:spcBef>
              <a:spcAft>
                <a:spcPts val="1200"/>
              </a:spcAft>
              <a:buClr>
                <a:schemeClr val="dk1"/>
              </a:buClr>
              <a:buSzPts val="1100"/>
              <a:buFont typeface="Arial"/>
              <a:buNone/>
            </a:pPr>
            <a:r>
              <a:rPr lang="en-GB" sz="1300">
                <a:solidFill>
                  <a:srgbClr val="FFFFFF"/>
                </a:solidFill>
                <a:latin typeface="Bree Serif"/>
                <a:ea typeface="Bree Serif"/>
                <a:cs typeface="Bree Serif"/>
                <a:sym typeface="Bree Serif"/>
              </a:rPr>
              <a:t>Plastic Glass T-Shirt:   </a:t>
            </a:r>
            <a:br>
              <a:rPr lang="en-GB" sz="1300">
                <a:solidFill>
                  <a:srgbClr val="FFFFFF"/>
                </a:solidFill>
                <a:latin typeface="Bree Serif"/>
                <a:ea typeface="Bree Serif"/>
                <a:cs typeface="Bree Serif"/>
                <a:sym typeface="Bree Serif"/>
              </a:rPr>
            </a:br>
            <a:r>
              <a:rPr lang="en-GB" sz="1300">
                <a:solidFill>
                  <a:srgbClr val="FFFFFF"/>
                </a:solidFill>
                <a:latin typeface="Bree Serif"/>
                <a:ea typeface="Bree Serif"/>
                <a:cs typeface="Bree Serif"/>
                <a:sym typeface="Bree Serif"/>
              </a:rPr>
              <a:t>                                            </a:t>
            </a:r>
            <a:br>
              <a:rPr lang="en-GB" sz="1300">
                <a:solidFill>
                  <a:srgbClr val="FFFFFF"/>
                </a:solidFill>
                <a:latin typeface="Bree Serif"/>
                <a:ea typeface="Bree Serif"/>
                <a:cs typeface="Bree Serif"/>
                <a:sym typeface="Bree Serif"/>
              </a:rPr>
            </a:br>
            <a:r>
              <a:rPr lang="en-GB" sz="1300">
                <a:solidFill>
                  <a:srgbClr val="FFFFFF"/>
                </a:solidFill>
                <a:latin typeface="Bree Serif"/>
                <a:ea typeface="Bree Serif"/>
                <a:cs typeface="Bree Serif"/>
                <a:sym typeface="Bree Serif"/>
              </a:rPr>
              <a:t>Cost to make: £2.30 each</a:t>
            </a:r>
            <a:br>
              <a:rPr lang="en-GB" sz="1300">
                <a:solidFill>
                  <a:srgbClr val="FFFFFF"/>
                </a:solidFill>
                <a:latin typeface="Bree Serif"/>
                <a:ea typeface="Bree Serif"/>
                <a:cs typeface="Bree Serif"/>
                <a:sym typeface="Bree Serif"/>
              </a:rPr>
            </a:br>
            <a:r>
              <a:rPr lang="en-GB" sz="1300">
                <a:solidFill>
                  <a:srgbClr val="FFFFFF"/>
                </a:solidFill>
                <a:latin typeface="Bree Serif"/>
                <a:ea typeface="Bree Serif"/>
                <a:cs typeface="Bree Serif"/>
                <a:sym typeface="Bree Serif"/>
              </a:rPr>
              <a:t>Cost to buy: £15.00 each                         </a:t>
            </a:r>
            <a:r>
              <a:rPr lang="en-GB" sz="1000">
                <a:solidFill>
                  <a:srgbClr val="FFFFFF"/>
                </a:solidFill>
              </a:rPr>
              <a:t>                                                                                                         </a:t>
            </a:r>
            <a:endParaRPr/>
          </a:p>
        </p:txBody>
      </p:sp>
      <p:sp>
        <p:nvSpPr>
          <p:cNvPr id="228" name="Google Shape;228;p34"/>
          <p:cNvSpPr txBox="1"/>
          <p:nvPr/>
        </p:nvSpPr>
        <p:spPr>
          <a:xfrm>
            <a:off x="4263400" y="3561525"/>
            <a:ext cx="2027700" cy="10752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1200"/>
              </a:spcBef>
              <a:spcAft>
                <a:spcPts val="1200"/>
              </a:spcAft>
              <a:buClr>
                <a:schemeClr val="dk1"/>
              </a:buClr>
              <a:buSzPts val="1100"/>
              <a:buFont typeface="Arial"/>
              <a:buNone/>
            </a:pPr>
            <a:r>
              <a:rPr lang="en-GB" sz="1300">
                <a:solidFill>
                  <a:srgbClr val="FFFFFF"/>
                </a:solidFill>
                <a:latin typeface="Bree Serif"/>
                <a:ea typeface="Bree Serif"/>
                <a:cs typeface="Bree Serif"/>
                <a:sym typeface="Bree Serif"/>
              </a:rPr>
              <a:t>Plastic Glass Hoodie:</a:t>
            </a:r>
            <a:br>
              <a:rPr lang="en-GB" sz="1300">
                <a:solidFill>
                  <a:srgbClr val="FFFFFF"/>
                </a:solidFill>
                <a:latin typeface="Bree Serif"/>
                <a:ea typeface="Bree Serif"/>
                <a:cs typeface="Bree Serif"/>
                <a:sym typeface="Bree Serif"/>
              </a:rPr>
            </a:br>
            <a:r>
              <a:rPr lang="en-GB" sz="1300">
                <a:solidFill>
                  <a:srgbClr val="FFFFFF"/>
                </a:solidFill>
                <a:latin typeface="Bree Serif"/>
                <a:ea typeface="Bree Serif"/>
                <a:cs typeface="Bree Serif"/>
                <a:sym typeface="Bree Serif"/>
              </a:rPr>
              <a:t>                                            </a:t>
            </a:r>
            <a:br>
              <a:rPr lang="en-GB" sz="1300">
                <a:solidFill>
                  <a:srgbClr val="FFFFFF"/>
                </a:solidFill>
                <a:latin typeface="Bree Serif"/>
                <a:ea typeface="Bree Serif"/>
                <a:cs typeface="Bree Serif"/>
                <a:sym typeface="Bree Serif"/>
              </a:rPr>
            </a:br>
            <a:r>
              <a:rPr lang="en-GB" sz="1300">
                <a:solidFill>
                  <a:srgbClr val="FFFFFF"/>
                </a:solidFill>
                <a:latin typeface="Bree Serif"/>
                <a:ea typeface="Bree Serif"/>
                <a:cs typeface="Bree Serif"/>
                <a:sym typeface="Bree Serif"/>
              </a:rPr>
              <a:t>Cost to make: £3.20 each</a:t>
            </a:r>
            <a:br>
              <a:rPr lang="en-GB" sz="1300">
                <a:solidFill>
                  <a:srgbClr val="FFFFFF"/>
                </a:solidFill>
                <a:latin typeface="Bree Serif"/>
                <a:ea typeface="Bree Serif"/>
                <a:cs typeface="Bree Serif"/>
                <a:sym typeface="Bree Serif"/>
              </a:rPr>
            </a:br>
            <a:r>
              <a:rPr lang="en-GB" sz="1300">
                <a:solidFill>
                  <a:srgbClr val="FFFFFF"/>
                </a:solidFill>
                <a:latin typeface="Bree Serif"/>
                <a:ea typeface="Bree Serif"/>
                <a:cs typeface="Bree Serif"/>
                <a:sym typeface="Bree Serif"/>
              </a:rPr>
              <a:t>Cost to buy: £30.00 each   </a:t>
            </a:r>
            <a:endParaRPr/>
          </a:p>
        </p:txBody>
      </p:sp>
      <p:sp>
        <p:nvSpPr>
          <p:cNvPr id="229" name="Google Shape;229;p34"/>
          <p:cNvSpPr txBox="1"/>
          <p:nvPr/>
        </p:nvSpPr>
        <p:spPr>
          <a:xfrm>
            <a:off x="2928050" y="2443800"/>
            <a:ext cx="375900" cy="3561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t/>
            </a:r>
            <a:endParaRPr/>
          </a:p>
        </p:txBody>
      </p:sp>
      <p:sp>
        <p:nvSpPr>
          <p:cNvPr id="230" name="Google Shape;230;p34"/>
          <p:cNvSpPr txBox="1"/>
          <p:nvPr/>
        </p:nvSpPr>
        <p:spPr>
          <a:xfrm>
            <a:off x="6419700" y="130000"/>
            <a:ext cx="2724300" cy="3453900"/>
          </a:xfrm>
          <a:prstGeom prst="rect">
            <a:avLst/>
          </a:prstGeom>
          <a:noFill/>
          <a:ln>
            <a:noFill/>
          </a:ln>
        </p:spPr>
        <p:txBody>
          <a:bodyPr anchorCtr="0" anchor="t" bIns="91425" lIns="91425" spcFirstLastPara="1" rIns="91425" wrap="square" tIns="91425">
            <a:spAutoFit/>
          </a:bodyPr>
          <a:lstStyle/>
          <a:p>
            <a:pPr indent="0" lvl="0" marL="457200" rtl="0" algn="l">
              <a:lnSpc>
                <a:spcPct val="115000"/>
              </a:lnSpc>
              <a:spcBef>
                <a:spcPts val="1200"/>
              </a:spcBef>
              <a:spcAft>
                <a:spcPts val="0"/>
              </a:spcAft>
              <a:buNone/>
            </a:pPr>
            <a:r>
              <a:t/>
            </a:r>
            <a:endParaRPr sz="1300">
              <a:solidFill>
                <a:srgbClr val="FFFFFF"/>
              </a:solidFill>
              <a:latin typeface="Bree Serif"/>
              <a:ea typeface="Bree Serif"/>
              <a:cs typeface="Bree Serif"/>
              <a:sym typeface="Bree Serif"/>
            </a:endParaRPr>
          </a:p>
          <a:p>
            <a:pPr indent="-311150" lvl="0" marL="457200" rtl="0" algn="l">
              <a:lnSpc>
                <a:spcPct val="115000"/>
              </a:lnSpc>
              <a:spcBef>
                <a:spcPts val="1200"/>
              </a:spcBef>
              <a:spcAft>
                <a:spcPts val="0"/>
              </a:spcAft>
              <a:buClr>
                <a:srgbClr val="FFFFFF"/>
              </a:buClr>
              <a:buSzPts val="1300"/>
              <a:buFont typeface="Bree Serif"/>
              <a:buChar char="●"/>
            </a:pPr>
            <a:r>
              <a:rPr lang="en-GB" sz="1300">
                <a:solidFill>
                  <a:srgbClr val="FFFFFF"/>
                </a:solidFill>
                <a:latin typeface="Bree Serif"/>
                <a:ea typeface="Bree Serif"/>
                <a:cs typeface="Bree Serif"/>
                <a:sym typeface="Bree Serif"/>
              </a:rPr>
              <a:t>100 T-shirts and 50 hoodies will be available at each of the four venues.</a:t>
            </a:r>
            <a:br>
              <a:rPr lang="en-GB" sz="1300">
                <a:solidFill>
                  <a:srgbClr val="FFFFFF"/>
                </a:solidFill>
                <a:latin typeface="Bree Serif"/>
                <a:ea typeface="Bree Serif"/>
                <a:cs typeface="Bree Serif"/>
                <a:sym typeface="Bree Serif"/>
              </a:rPr>
            </a:br>
            <a:endParaRPr sz="1300">
              <a:solidFill>
                <a:srgbClr val="FFFFFF"/>
              </a:solidFill>
              <a:latin typeface="Bree Serif"/>
              <a:ea typeface="Bree Serif"/>
              <a:cs typeface="Bree Serif"/>
              <a:sym typeface="Bree Serif"/>
            </a:endParaRPr>
          </a:p>
          <a:p>
            <a:pPr indent="-311150" lvl="0" marL="457200" rtl="0" algn="l">
              <a:lnSpc>
                <a:spcPct val="115000"/>
              </a:lnSpc>
              <a:spcBef>
                <a:spcPts val="0"/>
              </a:spcBef>
              <a:spcAft>
                <a:spcPts val="0"/>
              </a:spcAft>
              <a:buClr>
                <a:srgbClr val="FFFFFF"/>
              </a:buClr>
              <a:buSzPts val="1300"/>
              <a:buFont typeface="Bree Serif"/>
              <a:buChar char="●"/>
            </a:pPr>
            <a:r>
              <a:rPr lang="en-GB" sz="1300">
                <a:solidFill>
                  <a:srgbClr val="FFFFFF"/>
                </a:solidFill>
                <a:latin typeface="Bree Serif"/>
                <a:ea typeface="Bree Serif"/>
                <a:cs typeface="Bree Serif"/>
                <a:sym typeface="Bree Serif"/>
              </a:rPr>
              <a:t>They will also be available to purchase online from plasticglass.band/.</a:t>
            </a:r>
            <a:br>
              <a:rPr lang="en-GB" sz="1300">
                <a:solidFill>
                  <a:srgbClr val="FFFFFF"/>
                </a:solidFill>
                <a:latin typeface="Bree Serif"/>
                <a:ea typeface="Bree Serif"/>
                <a:cs typeface="Bree Serif"/>
                <a:sym typeface="Bree Serif"/>
              </a:rPr>
            </a:br>
            <a:endParaRPr sz="1300">
              <a:solidFill>
                <a:srgbClr val="FFFFFF"/>
              </a:solidFill>
              <a:latin typeface="Bree Serif"/>
              <a:ea typeface="Bree Serif"/>
              <a:cs typeface="Bree Serif"/>
              <a:sym typeface="Bree Serif"/>
            </a:endParaRPr>
          </a:p>
          <a:p>
            <a:pPr indent="-311150" lvl="0" marL="457200" rtl="0" algn="l">
              <a:lnSpc>
                <a:spcPct val="115000"/>
              </a:lnSpc>
              <a:spcBef>
                <a:spcPts val="0"/>
              </a:spcBef>
              <a:spcAft>
                <a:spcPts val="0"/>
              </a:spcAft>
              <a:buClr>
                <a:srgbClr val="FFFFFF"/>
              </a:buClr>
              <a:buSzPts val="1300"/>
              <a:buFont typeface="Bree Serif"/>
              <a:buChar char="●"/>
            </a:pPr>
            <a:r>
              <a:rPr lang="en-GB" sz="1300">
                <a:solidFill>
                  <a:srgbClr val="FFFFFF"/>
                </a:solidFill>
                <a:latin typeface="Bree Serif"/>
                <a:ea typeface="Bree Serif"/>
                <a:cs typeface="Bree Serif"/>
                <a:sym typeface="Bree Serif"/>
              </a:rPr>
              <a:t>The tour and merch sales could generate a gross profit of £23,600.00.  </a:t>
            </a:r>
            <a:endParaRPr sz="1300">
              <a:solidFill>
                <a:srgbClr val="FFFFFF"/>
              </a:solidFill>
              <a:latin typeface="Bree Serif"/>
              <a:ea typeface="Bree Serif"/>
              <a:cs typeface="Bree Serif"/>
              <a:sym typeface="Bree Serif"/>
            </a:endParaRPr>
          </a:p>
          <a:p>
            <a:pPr indent="0" lvl="0" marL="0" rtl="0" algn="l">
              <a:lnSpc>
                <a:spcPct val="115000"/>
              </a:lnSpc>
              <a:spcBef>
                <a:spcPts val="1200"/>
              </a:spcBef>
              <a:spcAft>
                <a:spcPts val="1200"/>
              </a:spcAft>
              <a:buNone/>
            </a:pPr>
            <a:r>
              <a:t/>
            </a:r>
            <a:endParaRPr sz="1300">
              <a:solidFill>
                <a:srgbClr val="FFFFFF"/>
              </a:solidFill>
              <a:latin typeface="Bree Serif"/>
              <a:ea typeface="Bree Serif"/>
              <a:cs typeface="Bree Serif"/>
              <a:sym typeface="Bree Serif"/>
            </a:endParaRPr>
          </a:p>
        </p:txBody>
      </p:sp>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34" name="Shape 234"/>
        <p:cNvGrpSpPr/>
        <p:nvPr/>
      </p:nvGrpSpPr>
      <p:grpSpPr>
        <a:xfrm>
          <a:off x="0" y="0"/>
          <a:ext cx="0" cy="0"/>
          <a:chOff x="0" y="0"/>
          <a:chExt cx="0" cy="0"/>
        </a:xfrm>
      </p:grpSpPr>
      <p:sp>
        <p:nvSpPr>
          <p:cNvPr id="235" name="Google Shape;235;p35"/>
          <p:cNvSpPr txBox="1"/>
          <p:nvPr>
            <p:ph type="title"/>
          </p:nvPr>
        </p:nvSpPr>
        <p:spPr>
          <a:xfrm>
            <a:off x="212800" y="20425"/>
            <a:ext cx="33879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i="1" lang="en-GB" sz="3000">
                <a:solidFill>
                  <a:srgbClr val="FFFFFF"/>
                </a:solidFill>
                <a:latin typeface="Bree Serif"/>
                <a:ea typeface="Bree Serif"/>
                <a:cs typeface="Bree Serif"/>
                <a:sym typeface="Bree Serif"/>
              </a:rPr>
              <a:t>ᐆ OCTOBER 2021 </a:t>
            </a:r>
            <a:endParaRPr i="1" sz="3000"/>
          </a:p>
        </p:txBody>
      </p:sp>
      <p:pic>
        <p:nvPicPr>
          <p:cNvPr id="236" name="Google Shape;236;p35" title="Plastic Glass - The Pale White Date Teaser">
            <a:hlinkClick r:id="rId3"/>
          </p:cNvPr>
          <p:cNvPicPr preferRelativeResize="0"/>
          <p:nvPr/>
        </p:nvPicPr>
        <p:blipFill>
          <a:blip r:embed="rId4">
            <a:alphaModFix/>
          </a:blip>
          <a:stretch>
            <a:fillRect/>
          </a:stretch>
        </p:blipFill>
        <p:spPr>
          <a:xfrm>
            <a:off x="311700" y="701200"/>
            <a:ext cx="2803750" cy="2102807"/>
          </a:xfrm>
          <a:prstGeom prst="rect">
            <a:avLst/>
          </a:prstGeom>
          <a:noFill/>
          <a:ln>
            <a:noFill/>
          </a:ln>
        </p:spPr>
      </p:pic>
      <p:sp>
        <p:nvSpPr>
          <p:cNvPr id="237" name="Google Shape;237;p35"/>
          <p:cNvSpPr txBox="1"/>
          <p:nvPr/>
        </p:nvSpPr>
        <p:spPr>
          <a:xfrm>
            <a:off x="311700" y="2912075"/>
            <a:ext cx="2636100" cy="2031900"/>
          </a:xfrm>
          <a:prstGeom prst="rect">
            <a:avLst/>
          </a:prstGeom>
          <a:noFill/>
          <a:ln>
            <a:noFill/>
          </a:ln>
        </p:spPr>
        <p:txBody>
          <a:bodyPr anchorCtr="0" anchor="t" bIns="91425" lIns="91425" spcFirstLastPara="1" rIns="91425" wrap="square" tIns="91425">
            <a:spAutoFit/>
          </a:bodyPr>
          <a:lstStyle/>
          <a:p>
            <a:pPr indent="-304800" lvl="0" marL="457200" rtl="0" algn="l">
              <a:spcBef>
                <a:spcPts val="0"/>
              </a:spcBef>
              <a:spcAft>
                <a:spcPts val="0"/>
              </a:spcAft>
              <a:buClr>
                <a:srgbClr val="FFFFFF"/>
              </a:buClr>
              <a:buSzPts val="1200"/>
              <a:buFont typeface="Bree Serif"/>
              <a:buChar char="●"/>
            </a:pPr>
            <a:r>
              <a:rPr lang="en-GB" sz="1200">
                <a:solidFill>
                  <a:srgbClr val="FFFFFF"/>
                </a:solidFill>
                <a:latin typeface="Bree Serif"/>
                <a:ea typeface="Bree Serif"/>
                <a:cs typeface="Bree Serif"/>
                <a:sym typeface="Bree Serif"/>
              </a:rPr>
              <a:t>W/C Monday 4th October - A week of social teasers building up to an </a:t>
            </a:r>
            <a:r>
              <a:rPr lang="en-GB" sz="1200">
                <a:solidFill>
                  <a:srgbClr val="FFFFFF"/>
                </a:solidFill>
                <a:latin typeface="Bree Serif"/>
                <a:ea typeface="Bree Serif"/>
                <a:cs typeface="Bree Serif"/>
                <a:sym typeface="Bree Serif"/>
              </a:rPr>
              <a:t>announcement.</a:t>
            </a:r>
            <a:br>
              <a:rPr lang="en-GB" sz="1200">
                <a:solidFill>
                  <a:srgbClr val="FFFFFF"/>
                </a:solidFill>
                <a:latin typeface="Bree Serif"/>
                <a:ea typeface="Bree Serif"/>
                <a:cs typeface="Bree Serif"/>
                <a:sym typeface="Bree Serif"/>
              </a:rPr>
            </a:br>
            <a:endParaRPr sz="1200">
              <a:solidFill>
                <a:srgbClr val="FFFFFF"/>
              </a:solidFill>
              <a:latin typeface="Bree Serif"/>
              <a:ea typeface="Bree Serif"/>
              <a:cs typeface="Bree Serif"/>
              <a:sym typeface="Bree Serif"/>
            </a:endParaRPr>
          </a:p>
          <a:p>
            <a:pPr indent="-304800" lvl="0" marL="457200" rtl="0" algn="l">
              <a:spcBef>
                <a:spcPts val="0"/>
              </a:spcBef>
              <a:spcAft>
                <a:spcPts val="0"/>
              </a:spcAft>
              <a:buClr>
                <a:srgbClr val="FFFFFF"/>
              </a:buClr>
              <a:buSzPts val="1200"/>
              <a:buFont typeface="Bree Serif"/>
              <a:buChar char="●"/>
            </a:pPr>
            <a:r>
              <a:rPr lang="en-GB" sz="1200">
                <a:solidFill>
                  <a:srgbClr val="FFFFFF"/>
                </a:solidFill>
                <a:latin typeface="Bree Serif"/>
                <a:ea typeface="Bree Serif"/>
                <a:cs typeface="Bree Serif"/>
                <a:sym typeface="Bree Serif"/>
              </a:rPr>
              <a:t>Friday 8th - One week until the EP release, the band will announce they’re to support The Pale White at Scala, London. </a:t>
            </a:r>
            <a:endParaRPr sz="1200">
              <a:solidFill>
                <a:srgbClr val="FFFFFF"/>
              </a:solidFill>
              <a:latin typeface="Bree Serif"/>
              <a:ea typeface="Bree Serif"/>
              <a:cs typeface="Bree Serif"/>
              <a:sym typeface="Bree Serif"/>
            </a:endParaRPr>
          </a:p>
        </p:txBody>
      </p:sp>
      <p:pic>
        <p:nvPicPr>
          <p:cNvPr id="238" name="Google Shape;238;p35"/>
          <p:cNvPicPr preferRelativeResize="0"/>
          <p:nvPr/>
        </p:nvPicPr>
        <p:blipFill rotWithShape="1">
          <a:blip r:embed="rId5">
            <a:alphaModFix/>
          </a:blip>
          <a:srcRect b="73956" l="0" r="0" t="0"/>
          <a:stretch/>
        </p:blipFill>
        <p:spPr>
          <a:xfrm>
            <a:off x="3600700" y="69150"/>
            <a:ext cx="5190879" cy="908175"/>
          </a:xfrm>
          <a:prstGeom prst="rect">
            <a:avLst/>
          </a:prstGeom>
          <a:noFill/>
          <a:ln>
            <a:noFill/>
          </a:ln>
        </p:spPr>
      </p:pic>
      <p:sp>
        <p:nvSpPr>
          <p:cNvPr id="239" name="Google Shape;239;p35"/>
          <p:cNvSpPr txBox="1"/>
          <p:nvPr/>
        </p:nvSpPr>
        <p:spPr>
          <a:xfrm>
            <a:off x="3407825" y="977325"/>
            <a:ext cx="5092500" cy="2077800"/>
          </a:xfrm>
          <a:prstGeom prst="rect">
            <a:avLst/>
          </a:prstGeom>
          <a:noFill/>
          <a:ln>
            <a:noFill/>
          </a:ln>
        </p:spPr>
        <p:txBody>
          <a:bodyPr anchorCtr="0" anchor="t" bIns="91425" lIns="91425" spcFirstLastPara="1" rIns="91425" wrap="square" tIns="91425">
            <a:spAutoFit/>
          </a:bodyPr>
          <a:lstStyle/>
          <a:p>
            <a:pPr indent="-304800" lvl="0" marL="457200" rtl="0" algn="l">
              <a:spcBef>
                <a:spcPts val="0"/>
              </a:spcBef>
              <a:spcAft>
                <a:spcPts val="0"/>
              </a:spcAft>
              <a:buClr>
                <a:srgbClr val="FFFFFF"/>
              </a:buClr>
              <a:buSzPts val="1200"/>
              <a:buFont typeface="Bree Serif"/>
              <a:buChar char="●"/>
            </a:pPr>
            <a:r>
              <a:rPr lang="en-GB" sz="1200">
                <a:solidFill>
                  <a:srgbClr val="FFFFFF"/>
                </a:solidFill>
                <a:latin typeface="Bree Serif"/>
                <a:ea typeface="Bree Serif"/>
                <a:cs typeface="Bree Serif"/>
                <a:sym typeface="Bree Serif"/>
              </a:rPr>
              <a:t>The Pale White will announce the news on their social media pages. </a:t>
            </a:r>
            <a:br>
              <a:rPr lang="en-GB" sz="1200">
                <a:solidFill>
                  <a:srgbClr val="FFFFFF"/>
                </a:solidFill>
                <a:latin typeface="Bree Serif"/>
                <a:ea typeface="Bree Serif"/>
                <a:cs typeface="Bree Serif"/>
                <a:sym typeface="Bree Serif"/>
              </a:rPr>
            </a:br>
            <a:endParaRPr sz="1200">
              <a:solidFill>
                <a:srgbClr val="FFFFFF"/>
              </a:solidFill>
              <a:latin typeface="Bree Serif"/>
              <a:ea typeface="Bree Serif"/>
              <a:cs typeface="Bree Serif"/>
              <a:sym typeface="Bree Serif"/>
            </a:endParaRPr>
          </a:p>
          <a:p>
            <a:pPr indent="-304800" lvl="0" marL="457200" rtl="0" algn="l">
              <a:spcBef>
                <a:spcPts val="0"/>
              </a:spcBef>
              <a:spcAft>
                <a:spcPts val="0"/>
              </a:spcAft>
              <a:buClr>
                <a:srgbClr val="FFFFFF"/>
              </a:buClr>
              <a:buSzPts val="1200"/>
              <a:buFont typeface="Bree Serif"/>
              <a:buChar char="●"/>
            </a:pPr>
            <a:r>
              <a:rPr lang="en-GB" sz="1200">
                <a:solidFill>
                  <a:srgbClr val="FFFFFF"/>
                </a:solidFill>
                <a:latin typeface="Bree Serif"/>
                <a:ea typeface="Bree Serif"/>
                <a:cs typeface="Bree Serif"/>
                <a:sym typeface="Bree Serif"/>
              </a:rPr>
              <a:t>The gig will be promoted by a host of cost-free, London-based press outlets, including a slot on BBC 6 Music prior to the event. </a:t>
            </a:r>
            <a:br>
              <a:rPr lang="en-GB" sz="1200">
                <a:solidFill>
                  <a:srgbClr val="FFFFFF"/>
                </a:solidFill>
                <a:latin typeface="Bree Serif"/>
                <a:ea typeface="Bree Serif"/>
                <a:cs typeface="Bree Serif"/>
                <a:sym typeface="Bree Serif"/>
              </a:rPr>
            </a:br>
            <a:endParaRPr sz="1200">
              <a:solidFill>
                <a:srgbClr val="FFFFFF"/>
              </a:solidFill>
              <a:latin typeface="Bree Serif"/>
              <a:ea typeface="Bree Serif"/>
              <a:cs typeface="Bree Serif"/>
              <a:sym typeface="Bree Serif"/>
            </a:endParaRPr>
          </a:p>
          <a:p>
            <a:pPr indent="-311150" lvl="0" marL="457200" rtl="0" algn="l">
              <a:spcBef>
                <a:spcPts val="0"/>
              </a:spcBef>
              <a:spcAft>
                <a:spcPts val="0"/>
              </a:spcAft>
              <a:buClr>
                <a:srgbClr val="FFFFFF"/>
              </a:buClr>
              <a:buSzPts val="1300"/>
              <a:buFont typeface="Bree Serif"/>
              <a:buChar char="●"/>
            </a:pPr>
            <a:r>
              <a:rPr lang="en-GB" sz="1200">
                <a:solidFill>
                  <a:srgbClr val="FFFFFF"/>
                </a:solidFill>
                <a:latin typeface="Bree Serif"/>
                <a:ea typeface="Bree Serif"/>
                <a:cs typeface="Bree Serif"/>
                <a:sym typeface="Bree Serif"/>
              </a:rPr>
              <a:t>The gig will be promoted physically via posters, flyers and billboards in Piccadilly Circus and Kings Cross Underground.</a:t>
            </a:r>
            <a:br>
              <a:rPr lang="en-GB" sz="1300">
                <a:solidFill>
                  <a:srgbClr val="FFFFFF"/>
                </a:solidFill>
                <a:latin typeface="Bree Serif"/>
                <a:ea typeface="Bree Serif"/>
                <a:cs typeface="Bree Serif"/>
                <a:sym typeface="Bree Serif"/>
              </a:rPr>
            </a:br>
            <a:br>
              <a:rPr lang="en-GB" sz="1300">
                <a:solidFill>
                  <a:srgbClr val="FFFFFF"/>
                </a:solidFill>
                <a:latin typeface="Bree Serif"/>
                <a:ea typeface="Bree Serif"/>
                <a:cs typeface="Bree Serif"/>
                <a:sym typeface="Bree Serif"/>
              </a:rPr>
            </a:br>
            <a:endParaRPr sz="1300">
              <a:solidFill>
                <a:srgbClr val="FFFFFF"/>
              </a:solidFill>
              <a:latin typeface="Bree Serif"/>
              <a:ea typeface="Bree Serif"/>
              <a:cs typeface="Bree Serif"/>
              <a:sym typeface="Bree Serif"/>
            </a:endParaRPr>
          </a:p>
        </p:txBody>
      </p:sp>
      <p:pic>
        <p:nvPicPr>
          <p:cNvPr id="240" name="Google Shape;240;p35"/>
          <p:cNvPicPr preferRelativeResize="0"/>
          <p:nvPr/>
        </p:nvPicPr>
        <p:blipFill>
          <a:blip r:embed="rId6">
            <a:alphaModFix/>
          </a:blip>
          <a:stretch>
            <a:fillRect/>
          </a:stretch>
        </p:blipFill>
        <p:spPr>
          <a:xfrm>
            <a:off x="2892175" y="2912075"/>
            <a:ext cx="2680850" cy="2129525"/>
          </a:xfrm>
          <a:prstGeom prst="rect">
            <a:avLst/>
          </a:prstGeom>
          <a:noFill/>
          <a:ln>
            <a:noFill/>
          </a:ln>
        </p:spPr>
      </p:pic>
      <p:pic>
        <p:nvPicPr>
          <p:cNvPr id="241" name="Google Shape;241;p35"/>
          <p:cNvPicPr preferRelativeResize="0"/>
          <p:nvPr/>
        </p:nvPicPr>
        <p:blipFill rotWithShape="1">
          <a:blip r:embed="rId7">
            <a:alphaModFix/>
          </a:blip>
          <a:srcRect b="14451" l="0" r="23088" t="1628"/>
          <a:stretch/>
        </p:blipFill>
        <p:spPr>
          <a:xfrm>
            <a:off x="5674775" y="2933300"/>
            <a:ext cx="3387901" cy="2087075"/>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36"/>
                                        </p:tgtEl>
                                        <p:attrNameLst>
                                          <p:attrName>style.visibility</p:attrName>
                                        </p:attrNameLst>
                                      </p:cBhvr>
                                      <p:to>
                                        <p:strVal val="visible"/>
                                      </p:to>
                                    </p:set>
                                    <p:animEffect filter="fade" transition="in">
                                      <p:cBhvr>
                                        <p:cTn dur="1000"/>
                                        <p:tgtEl>
                                          <p:spTgt spid="236"/>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45" name="Shape 245"/>
        <p:cNvGrpSpPr/>
        <p:nvPr/>
      </p:nvGrpSpPr>
      <p:grpSpPr>
        <a:xfrm>
          <a:off x="0" y="0"/>
          <a:ext cx="0" cy="0"/>
          <a:chOff x="0" y="0"/>
          <a:chExt cx="0" cy="0"/>
        </a:xfrm>
      </p:grpSpPr>
      <p:sp>
        <p:nvSpPr>
          <p:cNvPr id="246" name="Google Shape;246;p36"/>
          <p:cNvSpPr txBox="1"/>
          <p:nvPr>
            <p:ph type="title"/>
          </p:nvPr>
        </p:nvSpPr>
        <p:spPr>
          <a:xfrm>
            <a:off x="84200" y="128525"/>
            <a:ext cx="8520600" cy="5727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i="1" lang="en-GB" sz="3000">
                <a:solidFill>
                  <a:srgbClr val="FFFFFF"/>
                </a:solidFill>
                <a:latin typeface="Bree Serif"/>
                <a:ea typeface="Bree Serif"/>
                <a:cs typeface="Bree Serif"/>
                <a:sym typeface="Bree Serif"/>
              </a:rPr>
              <a:t>ᐆ RAGS TO REDEMPTION - EP RELEASE</a:t>
            </a:r>
            <a:endParaRPr i="1" sz="3000"/>
          </a:p>
        </p:txBody>
      </p:sp>
      <p:pic>
        <p:nvPicPr>
          <p:cNvPr id="247" name="Google Shape;247;p36"/>
          <p:cNvPicPr preferRelativeResize="0"/>
          <p:nvPr/>
        </p:nvPicPr>
        <p:blipFill>
          <a:blip r:embed="rId3">
            <a:alphaModFix/>
          </a:blip>
          <a:stretch>
            <a:fillRect/>
          </a:stretch>
        </p:blipFill>
        <p:spPr>
          <a:xfrm>
            <a:off x="181100" y="2105275"/>
            <a:ext cx="4771950" cy="2688125"/>
          </a:xfrm>
          <a:prstGeom prst="rect">
            <a:avLst/>
          </a:prstGeom>
          <a:noFill/>
          <a:ln>
            <a:noFill/>
          </a:ln>
        </p:spPr>
      </p:pic>
      <p:pic>
        <p:nvPicPr>
          <p:cNvPr id="248" name="Google Shape;248;p36"/>
          <p:cNvPicPr preferRelativeResize="0"/>
          <p:nvPr/>
        </p:nvPicPr>
        <p:blipFill rotWithShape="1">
          <a:blip r:embed="rId4">
            <a:alphaModFix/>
          </a:blip>
          <a:srcRect b="0" l="0" r="20432" t="0"/>
          <a:stretch/>
        </p:blipFill>
        <p:spPr>
          <a:xfrm>
            <a:off x="6891700" y="435150"/>
            <a:ext cx="2114550" cy="3752850"/>
          </a:xfrm>
          <a:prstGeom prst="rect">
            <a:avLst/>
          </a:prstGeom>
          <a:noFill/>
          <a:ln>
            <a:noFill/>
          </a:ln>
        </p:spPr>
      </p:pic>
      <p:sp>
        <p:nvSpPr>
          <p:cNvPr id="249" name="Google Shape;249;p36"/>
          <p:cNvSpPr txBox="1"/>
          <p:nvPr/>
        </p:nvSpPr>
        <p:spPr>
          <a:xfrm>
            <a:off x="278200" y="910650"/>
            <a:ext cx="4579800" cy="985200"/>
          </a:xfrm>
          <a:prstGeom prst="rect">
            <a:avLst/>
          </a:prstGeom>
          <a:noFill/>
          <a:ln>
            <a:noFill/>
          </a:ln>
        </p:spPr>
        <p:txBody>
          <a:bodyPr anchorCtr="0" anchor="t" bIns="91425" lIns="91425" spcFirstLastPara="1" rIns="91425" wrap="square" tIns="91425">
            <a:spAutoFit/>
          </a:bodyPr>
          <a:lstStyle/>
          <a:p>
            <a:pPr indent="-311150" lvl="0" marL="457200" rtl="0" algn="l">
              <a:spcBef>
                <a:spcPts val="0"/>
              </a:spcBef>
              <a:spcAft>
                <a:spcPts val="0"/>
              </a:spcAft>
              <a:buClr>
                <a:srgbClr val="FFFFFF"/>
              </a:buClr>
              <a:buSzPts val="1300"/>
              <a:buFont typeface="Bree Serif"/>
              <a:buChar char="●"/>
            </a:pPr>
            <a:r>
              <a:rPr lang="en-GB" sz="1300">
                <a:solidFill>
                  <a:srgbClr val="FFFFFF"/>
                </a:solidFill>
                <a:latin typeface="Bree Serif"/>
                <a:ea typeface="Bree Serif"/>
                <a:cs typeface="Bree Serif"/>
                <a:sym typeface="Bree Serif"/>
              </a:rPr>
              <a:t>Friday 15th October 2021 - EP</a:t>
            </a:r>
            <a:r>
              <a:rPr i="1" lang="en-GB" sz="1300">
                <a:solidFill>
                  <a:srgbClr val="FFFFFF"/>
                </a:solidFill>
                <a:latin typeface="Bree Serif"/>
                <a:ea typeface="Bree Serif"/>
                <a:cs typeface="Bree Serif"/>
                <a:sym typeface="Bree Serif"/>
              </a:rPr>
              <a:t> ‘Rags to </a:t>
            </a:r>
            <a:r>
              <a:rPr i="1" lang="en-GB" sz="1300">
                <a:solidFill>
                  <a:srgbClr val="FFFFFF"/>
                </a:solidFill>
                <a:latin typeface="Bree Serif"/>
                <a:ea typeface="Bree Serif"/>
                <a:cs typeface="Bree Serif"/>
                <a:sym typeface="Bree Serif"/>
              </a:rPr>
              <a:t>Redemption</a:t>
            </a:r>
            <a:r>
              <a:rPr i="1" lang="en-GB" sz="1300">
                <a:solidFill>
                  <a:srgbClr val="FFFFFF"/>
                </a:solidFill>
                <a:latin typeface="Bree Serif"/>
                <a:ea typeface="Bree Serif"/>
                <a:cs typeface="Bree Serif"/>
                <a:sym typeface="Bree Serif"/>
              </a:rPr>
              <a:t>’ i</a:t>
            </a:r>
            <a:r>
              <a:rPr lang="en-GB" sz="1300">
                <a:solidFill>
                  <a:srgbClr val="FFFFFF"/>
                </a:solidFill>
                <a:latin typeface="Bree Serif"/>
                <a:ea typeface="Bree Serif"/>
                <a:cs typeface="Bree Serif"/>
                <a:sym typeface="Bree Serif"/>
              </a:rPr>
              <a:t>s released on Spotify. Limited </a:t>
            </a:r>
            <a:r>
              <a:rPr lang="en-GB" sz="1300">
                <a:solidFill>
                  <a:srgbClr val="FFFFFF"/>
                </a:solidFill>
                <a:latin typeface="Bree Serif"/>
                <a:ea typeface="Bree Serif"/>
                <a:cs typeface="Bree Serif"/>
                <a:sym typeface="Bree Serif"/>
              </a:rPr>
              <a:t>number</a:t>
            </a:r>
            <a:r>
              <a:rPr lang="en-GB" sz="1300">
                <a:solidFill>
                  <a:srgbClr val="FFFFFF"/>
                </a:solidFill>
                <a:latin typeface="Bree Serif"/>
                <a:ea typeface="Bree Serif"/>
                <a:cs typeface="Bree Serif"/>
                <a:sym typeface="Bree Serif"/>
              </a:rPr>
              <a:t> of physical copies </a:t>
            </a:r>
            <a:r>
              <a:rPr lang="en-GB" sz="1300">
                <a:solidFill>
                  <a:srgbClr val="FFFFFF"/>
                </a:solidFill>
                <a:latin typeface="Bree Serif"/>
                <a:ea typeface="Bree Serif"/>
                <a:cs typeface="Bree Serif"/>
                <a:sym typeface="Bree Serif"/>
              </a:rPr>
              <a:t>available</a:t>
            </a:r>
            <a:r>
              <a:rPr lang="en-GB" sz="1300">
                <a:solidFill>
                  <a:srgbClr val="FFFFFF"/>
                </a:solidFill>
                <a:latin typeface="Bree Serif"/>
                <a:ea typeface="Bree Serif"/>
                <a:cs typeface="Bree Serif"/>
                <a:sym typeface="Bree Serif"/>
              </a:rPr>
              <a:t> from selected record </a:t>
            </a:r>
            <a:r>
              <a:rPr lang="en-GB" sz="1300">
                <a:solidFill>
                  <a:srgbClr val="FFFFFF"/>
                </a:solidFill>
                <a:latin typeface="Bree Serif"/>
                <a:ea typeface="Bree Serif"/>
                <a:cs typeface="Bree Serif"/>
                <a:sym typeface="Bree Serif"/>
              </a:rPr>
              <a:t>stores</a:t>
            </a:r>
            <a:r>
              <a:rPr lang="en-GB" sz="1300">
                <a:solidFill>
                  <a:srgbClr val="FFFFFF"/>
                </a:solidFill>
                <a:latin typeface="Bree Serif"/>
                <a:ea typeface="Bree Serif"/>
                <a:cs typeface="Bree Serif"/>
                <a:sym typeface="Bree Serif"/>
              </a:rPr>
              <a:t> and Dr </a:t>
            </a:r>
            <a:r>
              <a:rPr lang="en-GB" sz="1300">
                <a:solidFill>
                  <a:srgbClr val="FFFFFF"/>
                </a:solidFill>
                <a:latin typeface="Bree Serif"/>
                <a:ea typeface="Bree Serif"/>
                <a:cs typeface="Bree Serif"/>
                <a:sym typeface="Bree Serif"/>
              </a:rPr>
              <a:t>Martens</a:t>
            </a:r>
            <a:r>
              <a:rPr lang="en-GB" sz="1300">
                <a:solidFill>
                  <a:srgbClr val="FFFFFF"/>
                </a:solidFill>
                <a:latin typeface="Bree Serif"/>
                <a:ea typeface="Bree Serif"/>
                <a:cs typeface="Bree Serif"/>
                <a:sym typeface="Bree Serif"/>
              </a:rPr>
              <a:t> in Newcastle. </a:t>
            </a:r>
            <a:endParaRPr sz="1300">
              <a:solidFill>
                <a:srgbClr val="FFFFFF"/>
              </a:solidFill>
              <a:latin typeface="Bree Serif"/>
              <a:ea typeface="Bree Serif"/>
              <a:cs typeface="Bree Serif"/>
              <a:sym typeface="Bree Serif"/>
            </a:endParaRPr>
          </a:p>
        </p:txBody>
      </p:sp>
      <p:pic>
        <p:nvPicPr>
          <p:cNvPr id="250" name="Google Shape;250;p36"/>
          <p:cNvPicPr preferRelativeResize="0"/>
          <p:nvPr/>
        </p:nvPicPr>
        <p:blipFill rotWithShape="1">
          <a:blip r:embed="rId5">
            <a:alphaModFix/>
          </a:blip>
          <a:srcRect b="0" l="16126" r="6456" t="57901"/>
          <a:stretch/>
        </p:blipFill>
        <p:spPr>
          <a:xfrm>
            <a:off x="5106425" y="1064249"/>
            <a:ext cx="1359081" cy="599575"/>
          </a:xfrm>
          <a:prstGeom prst="rect">
            <a:avLst/>
          </a:prstGeom>
          <a:noFill/>
          <a:ln>
            <a:noFill/>
          </a:ln>
        </p:spPr>
      </p:pic>
      <p:pic>
        <p:nvPicPr>
          <p:cNvPr id="251" name="Google Shape;251;p36"/>
          <p:cNvPicPr preferRelativeResize="0"/>
          <p:nvPr/>
        </p:nvPicPr>
        <p:blipFill>
          <a:blip r:embed="rId6">
            <a:alphaModFix/>
          </a:blip>
          <a:stretch>
            <a:fillRect/>
          </a:stretch>
        </p:blipFill>
        <p:spPr>
          <a:xfrm>
            <a:off x="5123925" y="4399630"/>
            <a:ext cx="3101000" cy="393775"/>
          </a:xfrm>
          <a:prstGeom prst="rect">
            <a:avLst/>
          </a:prstGeom>
          <a:noFill/>
          <a:ln>
            <a:noFill/>
          </a:ln>
        </p:spPr>
      </p:pic>
      <p:pic>
        <p:nvPicPr>
          <p:cNvPr id="252" name="Google Shape;252;p36"/>
          <p:cNvPicPr preferRelativeResize="0"/>
          <p:nvPr/>
        </p:nvPicPr>
        <p:blipFill>
          <a:blip r:embed="rId7">
            <a:alphaModFix/>
          </a:blip>
          <a:stretch>
            <a:fillRect/>
          </a:stretch>
        </p:blipFill>
        <p:spPr>
          <a:xfrm>
            <a:off x="5173138" y="1999062"/>
            <a:ext cx="1296998" cy="572700"/>
          </a:xfrm>
          <a:prstGeom prst="rect">
            <a:avLst/>
          </a:prstGeom>
          <a:noFill/>
          <a:ln>
            <a:noFill/>
          </a:ln>
        </p:spPr>
      </p:pic>
      <p:sp>
        <p:nvSpPr>
          <p:cNvPr id="253" name="Google Shape;253;p36"/>
          <p:cNvSpPr txBox="1"/>
          <p:nvPr/>
        </p:nvSpPr>
        <p:spPr>
          <a:xfrm>
            <a:off x="5123925" y="2629688"/>
            <a:ext cx="1596900" cy="16623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GB" sz="1200">
                <a:solidFill>
                  <a:srgbClr val="FFFFFF"/>
                </a:solidFill>
                <a:latin typeface="Bree Serif"/>
                <a:ea typeface="Bree Serif"/>
                <a:cs typeface="Bree Serif"/>
                <a:sym typeface="Bree Serif"/>
              </a:rPr>
              <a:t>Weds 20th October 4-5pm- Live on Spark FM with Ryan Pow. Exclusive airplay - Full EP performed </a:t>
            </a:r>
            <a:r>
              <a:rPr lang="en-GB" sz="1200">
                <a:solidFill>
                  <a:srgbClr val="FFFFFF"/>
                </a:solidFill>
                <a:latin typeface="Bree Serif"/>
                <a:ea typeface="Bree Serif"/>
                <a:cs typeface="Bree Serif"/>
                <a:sym typeface="Bree Serif"/>
              </a:rPr>
              <a:t>acoustically</a:t>
            </a:r>
            <a:r>
              <a:rPr lang="en-GB" sz="1200">
                <a:solidFill>
                  <a:srgbClr val="FFFFFF"/>
                </a:solidFill>
                <a:latin typeface="Bree Serif"/>
                <a:ea typeface="Bree Serif"/>
                <a:cs typeface="Bree Serif"/>
                <a:sym typeface="Bree Serif"/>
              </a:rPr>
              <a:t> live on air. </a:t>
            </a:r>
            <a:endParaRPr sz="1200">
              <a:solidFill>
                <a:srgbClr val="FFFFFF"/>
              </a:solidFill>
              <a:latin typeface="Bree Serif"/>
              <a:ea typeface="Bree Serif"/>
              <a:cs typeface="Bree Serif"/>
              <a:sym typeface="Bree Serif"/>
            </a:endParaRPr>
          </a:p>
        </p:txBody>
      </p:sp>
    </p:spTree>
  </p:cSld>
  <p:clrMapOvr>
    <a:masterClrMapping/>
  </p:clrMapOvr>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57" name="Shape 257"/>
        <p:cNvGrpSpPr/>
        <p:nvPr/>
      </p:nvGrpSpPr>
      <p:grpSpPr>
        <a:xfrm>
          <a:off x="0" y="0"/>
          <a:ext cx="0" cy="0"/>
          <a:chOff x="0" y="0"/>
          <a:chExt cx="0" cy="0"/>
        </a:xfrm>
      </p:grpSpPr>
      <p:sp>
        <p:nvSpPr>
          <p:cNvPr id="258" name="Google Shape;258;p37"/>
          <p:cNvSpPr txBox="1"/>
          <p:nvPr>
            <p:ph type="title"/>
          </p:nvPr>
        </p:nvSpPr>
        <p:spPr>
          <a:xfrm>
            <a:off x="-54300" y="79050"/>
            <a:ext cx="8520600" cy="5727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990"/>
              <a:buFont typeface="Arial"/>
              <a:buNone/>
            </a:pPr>
            <a:r>
              <a:rPr i="1" lang="en-GB" sz="1700">
                <a:solidFill>
                  <a:schemeClr val="lt1"/>
                </a:solidFill>
                <a:latin typeface="Bree Serif"/>
                <a:ea typeface="Bree Serif"/>
                <a:cs typeface="Bree Serif"/>
                <a:sym typeface="Bree Serif"/>
              </a:rPr>
              <a:t>ᐆ  SPONSORED SOCIAL MEDIA ADVERTS</a:t>
            </a:r>
            <a:endParaRPr sz="1520"/>
          </a:p>
        </p:txBody>
      </p:sp>
      <p:pic>
        <p:nvPicPr>
          <p:cNvPr id="259" name="Google Shape;259;p37" title="Plastic Glass - EP Release Sponsored Post">
            <a:hlinkClick r:id="rId3"/>
          </p:cNvPr>
          <p:cNvPicPr preferRelativeResize="0"/>
          <p:nvPr/>
        </p:nvPicPr>
        <p:blipFill>
          <a:blip r:embed="rId4">
            <a:alphaModFix/>
          </a:blip>
          <a:stretch>
            <a:fillRect/>
          </a:stretch>
        </p:blipFill>
        <p:spPr>
          <a:xfrm>
            <a:off x="287025" y="651750"/>
            <a:ext cx="4029050" cy="3021781"/>
          </a:xfrm>
          <a:prstGeom prst="rect">
            <a:avLst/>
          </a:prstGeom>
          <a:noFill/>
          <a:ln>
            <a:noFill/>
          </a:ln>
        </p:spPr>
      </p:pic>
      <p:pic>
        <p:nvPicPr>
          <p:cNvPr id="260" name="Google Shape;260;p37"/>
          <p:cNvPicPr preferRelativeResize="0"/>
          <p:nvPr/>
        </p:nvPicPr>
        <p:blipFill>
          <a:blip r:embed="rId5">
            <a:alphaModFix/>
          </a:blip>
          <a:stretch>
            <a:fillRect/>
          </a:stretch>
        </p:blipFill>
        <p:spPr>
          <a:xfrm>
            <a:off x="4453275" y="1513125"/>
            <a:ext cx="4539525" cy="3363075"/>
          </a:xfrm>
          <a:prstGeom prst="rect">
            <a:avLst/>
          </a:prstGeom>
          <a:noFill/>
          <a:ln>
            <a:noFill/>
          </a:ln>
        </p:spPr>
      </p:pic>
      <p:sp>
        <p:nvSpPr>
          <p:cNvPr id="261" name="Google Shape;261;p37"/>
          <p:cNvSpPr txBox="1"/>
          <p:nvPr/>
        </p:nvSpPr>
        <p:spPr>
          <a:xfrm>
            <a:off x="4571988" y="413250"/>
            <a:ext cx="4272300" cy="898200"/>
          </a:xfrm>
          <a:prstGeom prst="rect">
            <a:avLst/>
          </a:prstGeom>
          <a:noFill/>
          <a:ln>
            <a:noFill/>
          </a:ln>
        </p:spPr>
        <p:txBody>
          <a:bodyPr anchorCtr="0" anchor="t" bIns="91425" lIns="91425" spcFirstLastPara="1" rIns="91425" wrap="square" tIns="91425">
            <a:spAutoFit/>
          </a:bodyPr>
          <a:lstStyle/>
          <a:p>
            <a:pPr indent="-330200" lvl="0" marL="457200" rtl="0" algn="l">
              <a:lnSpc>
                <a:spcPct val="115000"/>
              </a:lnSpc>
              <a:spcBef>
                <a:spcPts val="1200"/>
              </a:spcBef>
              <a:spcAft>
                <a:spcPts val="0"/>
              </a:spcAft>
              <a:buClr>
                <a:srgbClr val="FFFFFF"/>
              </a:buClr>
              <a:buSzPts val="1600"/>
              <a:buFont typeface="Bree Serif"/>
              <a:buChar char="●"/>
            </a:pPr>
            <a:r>
              <a:rPr lang="en-GB" sz="1300">
                <a:solidFill>
                  <a:srgbClr val="FFFFFF"/>
                </a:solidFill>
                <a:latin typeface="Bree Serif"/>
                <a:ea typeface="Bree Serif"/>
                <a:cs typeface="Bree Serif"/>
                <a:sym typeface="Bree Serif"/>
              </a:rPr>
              <a:t>Throughout October, the release will be advertised via ‘sponsored’ adverts on Facebook and Instagram. </a:t>
            </a:r>
            <a:endParaRPr sz="1600">
              <a:solidFill>
                <a:srgbClr val="FFFFFF"/>
              </a:solidFill>
              <a:latin typeface="Bree Serif"/>
              <a:ea typeface="Bree Serif"/>
              <a:cs typeface="Bree Serif"/>
              <a:sym typeface="Bree Serif"/>
            </a:endParaRPr>
          </a:p>
        </p:txBody>
      </p:sp>
      <p:sp>
        <p:nvSpPr>
          <p:cNvPr id="262" name="Google Shape;262;p37"/>
          <p:cNvSpPr txBox="1"/>
          <p:nvPr/>
        </p:nvSpPr>
        <p:spPr>
          <a:xfrm>
            <a:off x="316750" y="3673525"/>
            <a:ext cx="3969600" cy="1757700"/>
          </a:xfrm>
          <a:prstGeom prst="rect">
            <a:avLst/>
          </a:prstGeom>
          <a:noFill/>
          <a:ln>
            <a:noFill/>
          </a:ln>
        </p:spPr>
        <p:txBody>
          <a:bodyPr anchorCtr="0" anchor="t" bIns="91425" lIns="91425" spcFirstLastPara="1" rIns="91425" wrap="square" tIns="91425">
            <a:spAutoFit/>
          </a:bodyPr>
          <a:lstStyle/>
          <a:p>
            <a:pPr indent="-330200" lvl="0" marL="457200" rtl="0" algn="l">
              <a:lnSpc>
                <a:spcPct val="115000"/>
              </a:lnSpc>
              <a:spcBef>
                <a:spcPts val="1200"/>
              </a:spcBef>
              <a:spcAft>
                <a:spcPts val="0"/>
              </a:spcAft>
              <a:buClr>
                <a:srgbClr val="FFFFFF"/>
              </a:buClr>
              <a:buSzPts val="1600"/>
              <a:buFont typeface="Bree Serif"/>
              <a:buChar char="●"/>
            </a:pPr>
            <a:r>
              <a:rPr lang="en-GB" sz="1300">
                <a:solidFill>
                  <a:srgbClr val="FFFFFF"/>
                </a:solidFill>
                <a:latin typeface="Bree Serif"/>
                <a:ea typeface="Bree Serif"/>
                <a:cs typeface="Bree Serif"/>
                <a:sym typeface="Bree Serif"/>
              </a:rPr>
              <a:t>Plastic Glass’ website and social media bio’s will be updated to announce the release. </a:t>
            </a:r>
            <a:br>
              <a:rPr lang="en-GB" sz="1300">
                <a:solidFill>
                  <a:srgbClr val="FFFFFF"/>
                </a:solidFill>
                <a:latin typeface="Bree Serif"/>
                <a:ea typeface="Bree Serif"/>
                <a:cs typeface="Bree Serif"/>
                <a:sym typeface="Bree Serif"/>
              </a:rPr>
            </a:br>
            <a:endParaRPr sz="1300">
              <a:solidFill>
                <a:srgbClr val="FFFFFF"/>
              </a:solidFill>
              <a:latin typeface="Bree Serif"/>
              <a:ea typeface="Bree Serif"/>
              <a:cs typeface="Bree Serif"/>
              <a:sym typeface="Bree Serif"/>
            </a:endParaRPr>
          </a:p>
          <a:p>
            <a:pPr indent="-311150" lvl="0" marL="457200" rtl="0" algn="l">
              <a:lnSpc>
                <a:spcPct val="115000"/>
              </a:lnSpc>
              <a:spcBef>
                <a:spcPts val="0"/>
              </a:spcBef>
              <a:spcAft>
                <a:spcPts val="0"/>
              </a:spcAft>
              <a:buClr>
                <a:srgbClr val="FFFFFF"/>
              </a:buClr>
              <a:buSzPts val="1300"/>
              <a:buFont typeface="Bree Serif"/>
              <a:buChar char="●"/>
            </a:pPr>
            <a:r>
              <a:rPr lang="en-GB" sz="1300">
                <a:solidFill>
                  <a:srgbClr val="FFFFFF"/>
                </a:solidFill>
                <a:latin typeface="Bree Serif"/>
                <a:ea typeface="Bree Serif"/>
                <a:cs typeface="Bree Serif"/>
                <a:sym typeface="Bree Serif"/>
              </a:rPr>
              <a:t>Friday 29th October - Scala London gig/CAMPAIGN END.</a:t>
            </a:r>
            <a:endParaRPr sz="1300">
              <a:solidFill>
                <a:srgbClr val="FFFFFF"/>
              </a:solidFill>
              <a:latin typeface="Bree Serif"/>
              <a:ea typeface="Bree Serif"/>
              <a:cs typeface="Bree Serif"/>
              <a:sym typeface="Bree Serif"/>
            </a:endParaRPr>
          </a:p>
          <a:p>
            <a:pPr indent="0" lvl="0" marL="0" rtl="0" algn="l">
              <a:spcBef>
                <a:spcPts val="1200"/>
              </a:spcBef>
              <a:spcAft>
                <a:spcPts val="0"/>
              </a:spcAft>
              <a:buNone/>
            </a:pPr>
            <a:r>
              <a:t/>
            </a:r>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59"/>
                                        </p:tgtEl>
                                        <p:attrNameLst>
                                          <p:attrName>style.visibility</p:attrName>
                                        </p:attrNameLst>
                                      </p:cBhvr>
                                      <p:to>
                                        <p:strVal val="visible"/>
                                      </p:to>
                                    </p:set>
                                    <p:animEffect filter="fade" transition="in">
                                      <p:cBhvr>
                                        <p:cTn dur="1000"/>
                                        <p:tgtEl>
                                          <p:spTgt spid="259"/>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66" name="Shape 266"/>
        <p:cNvGrpSpPr/>
        <p:nvPr/>
      </p:nvGrpSpPr>
      <p:grpSpPr>
        <a:xfrm>
          <a:off x="0" y="0"/>
          <a:ext cx="0" cy="0"/>
          <a:chOff x="0" y="0"/>
          <a:chExt cx="0" cy="0"/>
        </a:xfrm>
      </p:grpSpPr>
      <p:sp>
        <p:nvSpPr>
          <p:cNvPr id="267" name="Google Shape;267;p38"/>
          <p:cNvSpPr txBox="1"/>
          <p:nvPr>
            <p:ph type="title"/>
          </p:nvPr>
        </p:nvSpPr>
        <p:spPr>
          <a:xfrm>
            <a:off x="153450" y="158150"/>
            <a:ext cx="85206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990"/>
              <a:buFont typeface="Arial"/>
              <a:buNone/>
            </a:pPr>
            <a:r>
              <a:rPr i="1" lang="en-GB" sz="3000">
                <a:solidFill>
                  <a:srgbClr val="FFFFFF"/>
                </a:solidFill>
                <a:latin typeface="Bree Serif"/>
                <a:ea typeface="Bree Serif"/>
                <a:cs typeface="Bree Serif"/>
                <a:sym typeface="Bree Serif"/>
              </a:rPr>
              <a:t>ᐆ REVENUE, COSTS &amp; BUDGET </a:t>
            </a:r>
            <a:endParaRPr i="1" sz="2820"/>
          </a:p>
        </p:txBody>
      </p:sp>
      <p:sp>
        <p:nvSpPr>
          <p:cNvPr id="268" name="Google Shape;268;p38"/>
          <p:cNvSpPr txBox="1"/>
          <p:nvPr/>
        </p:nvSpPr>
        <p:spPr>
          <a:xfrm>
            <a:off x="595650" y="1326075"/>
            <a:ext cx="7952700" cy="2862900"/>
          </a:xfrm>
          <a:prstGeom prst="rect">
            <a:avLst/>
          </a:prstGeom>
          <a:noFill/>
          <a:ln>
            <a:noFill/>
          </a:ln>
        </p:spPr>
        <p:txBody>
          <a:bodyPr anchorCtr="0" anchor="t" bIns="91425" lIns="91425" spcFirstLastPara="1" rIns="91425" wrap="square" tIns="91425">
            <a:spAutoFit/>
          </a:bodyPr>
          <a:lstStyle/>
          <a:p>
            <a:pPr indent="-355600" lvl="0" marL="457200" rtl="0" algn="ctr">
              <a:spcBef>
                <a:spcPts val="0"/>
              </a:spcBef>
              <a:spcAft>
                <a:spcPts val="0"/>
              </a:spcAft>
              <a:buClr>
                <a:srgbClr val="FFFFFF"/>
              </a:buClr>
              <a:buSzPts val="2000"/>
              <a:buFont typeface="Bree Serif"/>
              <a:buChar char="●"/>
            </a:pPr>
            <a:r>
              <a:rPr lang="en-GB" sz="2000">
                <a:solidFill>
                  <a:srgbClr val="FFFFFF"/>
                </a:solidFill>
                <a:latin typeface="Bree Serif"/>
                <a:ea typeface="Bree Serif"/>
                <a:cs typeface="Bree Serif"/>
                <a:sym typeface="Bree Serif"/>
              </a:rPr>
              <a:t>POTENTIAL REVENUE GENERATED VIA CAMPAIGN - £24,459.50</a:t>
            </a:r>
            <a:br>
              <a:rPr lang="en-GB" sz="2000">
                <a:solidFill>
                  <a:srgbClr val="FFFFFF"/>
                </a:solidFill>
                <a:latin typeface="Bree Serif"/>
                <a:ea typeface="Bree Serif"/>
                <a:cs typeface="Bree Serif"/>
                <a:sym typeface="Bree Serif"/>
              </a:rPr>
            </a:br>
            <a:endParaRPr sz="2000">
              <a:solidFill>
                <a:srgbClr val="FFFFFF"/>
              </a:solidFill>
              <a:latin typeface="Bree Serif"/>
              <a:ea typeface="Bree Serif"/>
              <a:cs typeface="Bree Serif"/>
              <a:sym typeface="Bree Serif"/>
            </a:endParaRPr>
          </a:p>
          <a:p>
            <a:pPr indent="-355600" lvl="0" marL="457200" rtl="0" algn="ctr">
              <a:spcBef>
                <a:spcPts val="0"/>
              </a:spcBef>
              <a:spcAft>
                <a:spcPts val="0"/>
              </a:spcAft>
              <a:buClr>
                <a:srgbClr val="FFFFFF"/>
              </a:buClr>
              <a:buSzPts val="2000"/>
              <a:buFont typeface="Bree Serif"/>
              <a:buChar char="●"/>
            </a:pPr>
            <a:r>
              <a:rPr lang="en-GB" sz="2000">
                <a:solidFill>
                  <a:srgbClr val="FFFFFF"/>
                </a:solidFill>
                <a:latin typeface="Bree Serif"/>
                <a:ea typeface="Bree Serif"/>
                <a:cs typeface="Bree Serif"/>
                <a:sym typeface="Bree Serif"/>
              </a:rPr>
              <a:t>COST OF CAMPAIGN - £6,425.00</a:t>
            </a:r>
            <a:br>
              <a:rPr lang="en-GB" sz="2000">
                <a:solidFill>
                  <a:srgbClr val="FFFFFF"/>
                </a:solidFill>
                <a:latin typeface="Bree Serif"/>
                <a:ea typeface="Bree Serif"/>
                <a:cs typeface="Bree Serif"/>
                <a:sym typeface="Bree Serif"/>
              </a:rPr>
            </a:br>
            <a:endParaRPr sz="2000">
              <a:solidFill>
                <a:srgbClr val="FFFFFF"/>
              </a:solidFill>
              <a:latin typeface="Bree Serif"/>
              <a:ea typeface="Bree Serif"/>
              <a:cs typeface="Bree Serif"/>
              <a:sym typeface="Bree Serif"/>
            </a:endParaRPr>
          </a:p>
          <a:p>
            <a:pPr indent="-355600" lvl="0" marL="457200" rtl="0" algn="ctr">
              <a:spcBef>
                <a:spcPts val="0"/>
              </a:spcBef>
              <a:spcAft>
                <a:spcPts val="0"/>
              </a:spcAft>
              <a:buClr>
                <a:srgbClr val="FFFFFF"/>
              </a:buClr>
              <a:buSzPts val="2000"/>
              <a:buFont typeface="Bree Serif"/>
              <a:buChar char="●"/>
            </a:pPr>
            <a:r>
              <a:rPr lang="en-GB" sz="2000">
                <a:solidFill>
                  <a:srgbClr val="FFFFFF"/>
                </a:solidFill>
                <a:latin typeface="Bree Serif"/>
                <a:ea typeface="Bree Serif"/>
                <a:cs typeface="Bree Serif"/>
                <a:sym typeface="Bree Serif"/>
              </a:rPr>
              <a:t>REQUIRED BUDGET TO EXECUTE CAMPAIGN - £10,000.00</a:t>
            </a:r>
            <a:br>
              <a:rPr lang="en-GB" sz="2000">
                <a:solidFill>
                  <a:srgbClr val="FFFFFF"/>
                </a:solidFill>
                <a:latin typeface="Bree Serif"/>
                <a:ea typeface="Bree Serif"/>
                <a:cs typeface="Bree Serif"/>
                <a:sym typeface="Bree Serif"/>
              </a:rPr>
            </a:br>
            <a:endParaRPr sz="2000">
              <a:solidFill>
                <a:srgbClr val="FFFFFF"/>
              </a:solidFill>
              <a:latin typeface="Bree Serif"/>
              <a:ea typeface="Bree Serif"/>
              <a:cs typeface="Bree Serif"/>
              <a:sym typeface="Bree Serif"/>
            </a:endParaRPr>
          </a:p>
          <a:p>
            <a:pPr indent="-355600" lvl="0" marL="457200" rtl="0" algn="ctr">
              <a:spcBef>
                <a:spcPts val="0"/>
              </a:spcBef>
              <a:spcAft>
                <a:spcPts val="0"/>
              </a:spcAft>
              <a:buClr>
                <a:srgbClr val="FFFFFF"/>
              </a:buClr>
              <a:buSzPts val="2000"/>
              <a:buFont typeface="Bree Serif"/>
              <a:buChar char="●"/>
            </a:pPr>
            <a:r>
              <a:rPr lang="en-GB" sz="2000">
                <a:solidFill>
                  <a:srgbClr val="FFFFFF"/>
                </a:solidFill>
                <a:latin typeface="Bree Serif"/>
                <a:ea typeface="Bree Serif"/>
                <a:cs typeface="Bree Serif"/>
                <a:sym typeface="Bree Serif"/>
              </a:rPr>
              <a:t>OVERALL POTENTIAL GROSS PROFIT - £18,034.50</a:t>
            </a:r>
            <a:br>
              <a:rPr lang="en-GB" sz="2000">
                <a:solidFill>
                  <a:srgbClr val="FFFFFF"/>
                </a:solidFill>
                <a:latin typeface="Bree Serif"/>
                <a:ea typeface="Bree Serif"/>
                <a:cs typeface="Bree Serif"/>
                <a:sym typeface="Bree Serif"/>
              </a:rPr>
            </a:br>
            <a:endParaRPr sz="2000">
              <a:solidFill>
                <a:srgbClr val="FFFFFF"/>
              </a:solidFill>
              <a:latin typeface="Bree Serif"/>
              <a:ea typeface="Bree Serif"/>
              <a:cs typeface="Bree Serif"/>
              <a:sym typeface="Bree Serif"/>
            </a:endParaRPr>
          </a:p>
          <a:p>
            <a:pPr indent="0" lvl="0" marL="457200" rtl="0" algn="l">
              <a:spcBef>
                <a:spcPts val="0"/>
              </a:spcBef>
              <a:spcAft>
                <a:spcPts val="0"/>
              </a:spcAft>
              <a:buNone/>
            </a:pPr>
            <a:r>
              <a:t/>
            </a:r>
            <a:endParaRPr>
              <a:solidFill>
                <a:srgbClr val="FFFFFF"/>
              </a:solidFill>
              <a:latin typeface="Bree Serif"/>
              <a:ea typeface="Bree Serif"/>
              <a:cs typeface="Bree Serif"/>
              <a:sym typeface="Bree Serif"/>
            </a:endParaRPr>
          </a:p>
        </p:txBody>
      </p:sp>
    </p:spTree>
  </p:cSld>
  <p:clrMapOvr>
    <a:masterClrMapping/>
  </p:clrMapOvr>
</p:sld>
</file>

<file path=ppt/slides/slide2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72" name="Shape 272"/>
        <p:cNvGrpSpPr/>
        <p:nvPr/>
      </p:nvGrpSpPr>
      <p:grpSpPr>
        <a:xfrm>
          <a:off x="0" y="0"/>
          <a:ext cx="0" cy="0"/>
          <a:chOff x="0" y="0"/>
          <a:chExt cx="0" cy="0"/>
        </a:xfrm>
      </p:grpSpPr>
      <p:sp>
        <p:nvSpPr>
          <p:cNvPr id="273" name="Google Shape;273;p39"/>
          <p:cNvSpPr txBox="1"/>
          <p:nvPr>
            <p:ph type="title"/>
          </p:nvPr>
        </p:nvSpPr>
        <p:spPr>
          <a:xfrm>
            <a:off x="311700" y="227400"/>
            <a:ext cx="85206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990"/>
              <a:buFont typeface="Arial"/>
              <a:buNone/>
            </a:pPr>
            <a:r>
              <a:rPr i="1" lang="en-GB" sz="3000">
                <a:solidFill>
                  <a:srgbClr val="FFFFFF"/>
                </a:solidFill>
                <a:latin typeface="Bree Serif"/>
                <a:ea typeface="Bree Serif"/>
                <a:cs typeface="Bree Serif"/>
                <a:sym typeface="Bree Serif"/>
              </a:rPr>
              <a:t>ᐆ REFERENCE LIST</a:t>
            </a:r>
            <a:endParaRPr i="1" sz="2820"/>
          </a:p>
        </p:txBody>
      </p:sp>
      <p:sp>
        <p:nvSpPr>
          <p:cNvPr id="274" name="Google Shape;274;p39"/>
          <p:cNvSpPr txBox="1"/>
          <p:nvPr>
            <p:ph idx="1" type="body"/>
          </p:nvPr>
        </p:nvSpPr>
        <p:spPr>
          <a:xfrm>
            <a:off x="311700" y="720975"/>
            <a:ext cx="8520600" cy="4077000"/>
          </a:xfrm>
          <a:prstGeom prst="rect">
            <a:avLst/>
          </a:prstGeom>
        </p:spPr>
        <p:txBody>
          <a:bodyPr anchorCtr="0" anchor="t" bIns="91425" lIns="91425" spcFirstLastPara="1" rIns="91425" wrap="square" tIns="91425">
            <a:normAutofit fontScale="25000" lnSpcReduction="20000"/>
          </a:bodyPr>
          <a:lstStyle/>
          <a:p>
            <a:pPr indent="0" lvl="0" marL="0" rtl="0" algn="l">
              <a:spcBef>
                <a:spcPts val="0"/>
              </a:spcBef>
              <a:spcAft>
                <a:spcPts val="0"/>
              </a:spcAft>
              <a:buClr>
                <a:schemeClr val="dk1"/>
              </a:buClr>
              <a:buSzPts val="275"/>
              <a:buFont typeface="Arial"/>
              <a:buNone/>
            </a:pPr>
            <a:r>
              <a:t/>
            </a:r>
            <a:endParaRPr sz="4850">
              <a:solidFill>
                <a:srgbClr val="FFFFFF"/>
              </a:solidFill>
              <a:latin typeface="Bree Serif"/>
              <a:ea typeface="Bree Serif"/>
              <a:cs typeface="Bree Serif"/>
              <a:sym typeface="Bree Serif"/>
            </a:endParaRPr>
          </a:p>
          <a:p>
            <a:pPr indent="0" lvl="0" marL="0" rtl="0" algn="l">
              <a:spcBef>
                <a:spcPts val="0"/>
              </a:spcBef>
              <a:spcAft>
                <a:spcPts val="0"/>
              </a:spcAft>
              <a:buClr>
                <a:schemeClr val="dk1"/>
              </a:buClr>
              <a:buSzPts val="275"/>
              <a:buFont typeface="Arial"/>
              <a:buNone/>
            </a:pPr>
            <a:r>
              <a:rPr lang="en-GB" sz="4850">
                <a:solidFill>
                  <a:srgbClr val="FFFFFF"/>
                </a:solidFill>
                <a:latin typeface="Bree Serif"/>
                <a:ea typeface="Bree Serif"/>
                <a:cs typeface="Bree Serif"/>
                <a:sym typeface="Bree Serif"/>
              </a:rPr>
              <a:t>Arshpreet., (2019). </a:t>
            </a:r>
            <a:r>
              <a:rPr i="1" lang="en-GB" sz="4850">
                <a:solidFill>
                  <a:srgbClr val="FFFFFF"/>
                </a:solidFill>
                <a:latin typeface="Bree Serif"/>
                <a:ea typeface="Bree Serif"/>
                <a:cs typeface="Bree Serif"/>
                <a:sym typeface="Bree Serif"/>
              </a:rPr>
              <a:t>Burgundy Colour Psychology and Personality Meaning. </a:t>
            </a:r>
            <a:r>
              <a:rPr lang="en-GB" sz="4850">
                <a:solidFill>
                  <a:srgbClr val="FFFFFF"/>
                </a:solidFill>
                <a:latin typeface="Bree Serif"/>
                <a:ea typeface="Bree Serif"/>
                <a:cs typeface="Bree Serif"/>
                <a:sym typeface="Bree Serif"/>
              </a:rPr>
              <a:t>[Online]. Newsshare. Available at: </a:t>
            </a:r>
            <a:r>
              <a:rPr lang="en-GB" sz="4850" u="sng">
                <a:solidFill>
                  <a:srgbClr val="1155CC"/>
                </a:solidFill>
                <a:latin typeface="Bree Serif"/>
                <a:ea typeface="Bree Serif"/>
                <a:cs typeface="Bree Serif"/>
                <a:sym typeface="Bree Serif"/>
                <a:hlinkClick r:id="rId3">
                  <a:extLst>
                    <a:ext uri="{A12FA001-AC4F-418D-AE19-62706E023703}">
                      <ahyp:hlinkClr val="tx"/>
                    </a:ext>
                  </a:extLst>
                </a:hlinkClick>
              </a:rPr>
              <a:t>http://www.newsshare.in/burgundy-color-psychology-personality-meaning-5654.html#:~:text=Psychology%20of%20Burgundy%20Color,tint%20are%20interpreted%20as%20sophistication.&amp;text=Burgundy%20can%20be%20seen%20as,a%20feeling%20of%20high%20ambition</a:t>
            </a:r>
            <a:r>
              <a:rPr lang="en-GB" sz="4850">
                <a:solidFill>
                  <a:srgbClr val="FFFFFF"/>
                </a:solidFill>
                <a:latin typeface="Bree Serif"/>
                <a:ea typeface="Bree Serif"/>
                <a:cs typeface="Bree Serif"/>
                <a:sym typeface="Bree Serif"/>
              </a:rPr>
              <a:t>. [Accessed 28th May 2021].</a:t>
            </a:r>
            <a:endParaRPr sz="4850">
              <a:solidFill>
                <a:srgbClr val="FFFFFF"/>
              </a:solidFill>
              <a:latin typeface="Bree Serif"/>
              <a:ea typeface="Bree Serif"/>
              <a:cs typeface="Bree Serif"/>
              <a:sym typeface="Bree Serif"/>
            </a:endParaRPr>
          </a:p>
          <a:p>
            <a:pPr indent="0" lvl="0" marL="0" rtl="0" algn="l">
              <a:spcBef>
                <a:spcPts val="0"/>
              </a:spcBef>
              <a:spcAft>
                <a:spcPts val="0"/>
              </a:spcAft>
              <a:buNone/>
            </a:pPr>
            <a:br>
              <a:rPr lang="en-GB" sz="4850">
                <a:latin typeface="Bree Serif"/>
                <a:ea typeface="Bree Serif"/>
                <a:cs typeface="Bree Serif"/>
                <a:sym typeface="Bree Serif"/>
              </a:rPr>
            </a:br>
            <a:r>
              <a:rPr lang="en-GB" sz="4850">
                <a:solidFill>
                  <a:srgbClr val="FFFFFF"/>
                </a:solidFill>
                <a:latin typeface="Bree Serif"/>
                <a:ea typeface="Bree Serif"/>
                <a:cs typeface="Bree Serif"/>
                <a:sym typeface="Bree Serif"/>
              </a:rPr>
              <a:t>Plastic Glass., (2020).</a:t>
            </a:r>
            <a:r>
              <a:rPr i="1" lang="en-GB" sz="4850">
                <a:solidFill>
                  <a:srgbClr val="FFFFFF"/>
                </a:solidFill>
                <a:latin typeface="Bree Serif"/>
                <a:ea typeface="Bree Serif"/>
                <a:cs typeface="Bree Serif"/>
                <a:sym typeface="Bree Serif"/>
              </a:rPr>
              <a:t> Going Away</a:t>
            </a:r>
            <a:r>
              <a:rPr lang="en-GB" sz="4850">
                <a:solidFill>
                  <a:srgbClr val="FFFFFF"/>
                </a:solidFill>
                <a:latin typeface="Bree Serif"/>
                <a:ea typeface="Bree Serif"/>
                <a:cs typeface="Bree Serif"/>
                <a:sym typeface="Bree Serif"/>
              </a:rPr>
              <a:t>. [Online Video]. Available at: </a:t>
            </a:r>
            <a:r>
              <a:rPr lang="en-GB" sz="4850" u="sng">
                <a:solidFill>
                  <a:srgbClr val="1155CC"/>
                </a:solidFill>
                <a:latin typeface="Bree Serif"/>
                <a:ea typeface="Bree Serif"/>
                <a:cs typeface="Bree Serif"/>
                <a:sym typeface="Bree Serif"/>
                <a:hlinkClick r:id="rId4">
                  <a:extLst>
                    <a:ext uri="{A12FA001-AC4F-418D-AE19-62706E023703}">
                      <ahyp:hlinkClr val="tx"/>
                    </a:ext>
                  </a:extLst>
                </a:hlinkClick>
              </a:rPr>
              <a:t>https://www.youtube.com/watch?v=kyBLQaC73Lg</a:t>
            </a:r>
            <a:r>
              <a:rPr lang="en-GB" sz="4850">
                <a:solidFill>
                  <a:srgbClr val="FFFFFF"/>
                </a:solidFill>
                <a:latin typeface="Bree Serif"/>
                <a:ea typeface="Bree Serif"/>
                <a:cs typeface="Bree Serif"/>
                <a:sym typeface="Bree Serif"/>
              </a:rPr>
              <a:t>. [Accessed 18th June 2021].</a:t>
            </a:r>
            <a:endParaRPr sz="4850">
              <a:solidFill>
                <a:srgbClr val="FFFFFF"/>
              </a:solidFill>
              <a:latin typeface="Bree Serif"/>
              <a:ea typeface="Bree Serif"/>
              <a:cs typeface="Bree Serif"/>
              <a:sym typeface="Bree Serif"/>
            </a:endParaRPr>
          </a:p>
          <a:p>
            <a:pPr indent="0" lvl="0" marL="0" rtl="0" algn="l">
              <a:spcBef>
                <a:spcPts val="1200"/>
              </a:spcBef>
              <a:spcAft>
                <a:spcPts val="0"/>
              </a:spcAft>
              <a:buClr>
                <a:schemeClr val="dk1"/>
              </a:buClr>
              <a:buSzPts val="275"/>
              <a:buFont typeface="Arial"/>
              <a:buNone/>
            </a:pPr>
            <a:r>
              <a:t/>
            </a:r>
            <a:endParaRPr sz="4850">
              <a:solidFill>
                <a:srgbClr val="FFFFFF"/>
              </a:solidFill>
              <a:latin typeface="Bree Serif"/>
              <a:ea typeface="Bree Serif"/>
              <a:cs typeface="Bree Serif"/>
              <a:sym typeface="Bree Serif"/>
            </a:endParaRPr>
          </a:p>
          <a:p>
            <a:pPr indent="0" lvl="0" marL="0" rtl="0" algn="l">
              <a:lnSpc>
                <a:spcPct val="150000"/>
              </a:lnSpc>
              <a:spcBef>
                <a:spcPts val="0"/>
              </a:spcBef>
              <a:spcAft>
                <a:spcPts val="0"/>
              </a:spcAft>
              <a:buClr>
                <a:schemeClr val="dk1"/>
              </a:buClr>
              <a:buSzPts val="275"/>
              <a:buFont typeface="Arial"/>
              <a:buNone/>
            </a:pPr>
            <a:r>
              <a:rPr lang="en-GB" sz="4850">
                <a:solidFill>
                  <a:srgbClr val="FFFFFF"/>
                </a:solidFill>
                <a:latin typeface="Bree Serif"/>
                <a:ea typeface="Bree Serif"/>
                <a:cs typeface="Bree Serif"/>
                <a:sym typeface="Bree Serif"/>
              </a:rPr>
              <a:t>Plastic Glass., (n.d.). </a:t>
            </a:r>
            <a:r>
              <a:rPr i="1" lang="en-GB" sz="4850">
                <a:solidFill>
                  <a:srgbClr val="FFFFFF"/>
                </a:solidFill>
                <a:latin typeface="Bree Serif"/>
                <a:ea typeface="Bree Serif"/>
                <a:cs typeface="Bree Serif"/>
                <a:sym typeface="Bree Serif"/>
              </a:rPr>
              <a:t>Plastic Glass | Indie Rock Band | North East, England</a:t>
            </a:r>
            <a:r>
              <a:rPr lang="en-GB" sz="4850">
                <a:solidFill>
                  <a:srgbClr val="FFFFFF"/>
                </a:solidFill>
                <a:latin typeface="Bree Serif"/>
                <a:ea typeface="Bree Serif"/>
                <a:cs typeface="Bree Serif"/>
                <a:sym typeface="Bree Serif"/>
              </a:rPr>
              <a:t>. [Online] Available at: https://www.plasticglass.band/ [Accessed May - July 2021].</a:t>
            </a:r>
            <a:endParaRPr sz="4850">
              <a:solidFill>
                <a:srgbClr val="FFFFFF"/>
              </a:solidFill>
              <a:latin typeface="Bree Serif"/>
              <a:ea typeface="Bree Serif"/>
              <a:cs typeface="Bree Serif"/>
              <a:sym typeface="Bree Serif"/>
            </a:endParaRPr>
          </a:p>
          <a:p>
            <a:pPr indent="0" lvl="0" marL="0" rtl="0" algn="l">
              <a:spcBef>
                <a:spcPts val="1200"/>
              </a:spcBef>
              <a:spcAft>
                <a:spcPts val="0"/>
              </a:spcAft>
              <a:buNone/>
            </a:pPr>
            <a:r>
              <a:rPr lang="en-GB" sz="4850">
                <a:solidFill>
                  <a:srgbClr val="FFFFFF"/>
                </a:solidFill>
                <a:latin typeface="Bree Serif"/>
                <a:ea typeface="Bree Serif"/>
                <a:cs typeface="Bree Serif"/>
                <a:sym typeface="Bree Serif"/>
              </a:rPr>
              <a:t>Plastic Glass., (2020). </a:t>
            </a:r>
            <a:r>
              <a:rPr i="1" lang="en-GB" sz="4850">
                <a:solidFill>
                  <a:srgbClr val="FFFFFF"/>
                </a:solidFill>
                <a:latin typeface="Bree Serif"/>
                <a:ea typeface="Bree Serif"/>
                <a:cs typeface="Bree Serif"/>
                <a:sym typeface="Bree Serif"/>
              </a:rPr>
              <a:t>Plastic Glass Live at Independent, Sunderland. </a:t>
            </a:r>
            <a:r>
              <a:rPr lang="en-GB" sz="4850">
                <a:solidFill>
                  <a:srgbClr val="FFFFFF"/>
                </a:solidFill>
                <a:latin typeface="Bree Serif"/>
                <a:ea typeface="Bree Serif"/>
                <a:cs typeface="Bree Serif"/>
                <a:sym typeface="Bree Serif"/>
              </a:rPr>
              <a:t>[Online Video]. Available at: https://www.youtube.com/watch?v=kqAv_HgXG_w. [Accessed 18th June 2021].</a:t>
            </a:r>
            <a:br>
              <a:rPr lang="en-GB" sz="4850">
                <a:solidFill>
                  <a:srgbClr val="FFFFFF"/>
                </a:solidFill>
                <a:latin typeface="Bree Serif"/>
                <a:ea typeface="Bree Serif"/>
                <a:cs typeface="Bree Serif"/>
                <a:sym typeface="Bree Serif"/>
              </a:rPr>
            </a:br>
            <a:endParaRPr sz="4850">
              <a:solidFill>
                <a:srgbClr val="FFFFFF"/>
              </a:solidFill>
              <a:latin typeface="Bree Serif"/>
              <a:ea typeface="Bree Serif"/>
              <a:cs typeface="Bree Serif"/>
              <a:sym typeface="Bree Serif"/>
            </a:endParaRPr>
          </a:p>
          <a:p>
            <a:pPr indent="0" lvl="0" marL="0" rtl="0" algn="l">
              <a:spcBef>
                <a:spcPts val="1200"/>
              </a:spcBef>
              <a:spcAft>
                <a:spcPts val="0"/>
              </a:spcAft>
              <a:buNone/>
            </a:pPr>
            <a:r>
              <a:rPr lang="en-GB" sz="4850">
                <a:solidFill>
                  <a:srgbClr val="FFFFFF"/>
                </a:solidFill>
                <a:latin typeface="Bree Serif"/>
                <a:ea typeface="Bree Serif"/>
                <a:cs typeface="Bree Serif"/>
                <a:sym typeface="Bree Serif"/>
              </a:rPr>
              <a:t>Survey Monkey, (2021). </a:t>
            </a:r>
            <a:r>
              <a:rPr i="1" lang="en-GB" sz="4850">
                <a:solidFill>
                  <a:srgbClr val="FFFFFF"/>
                </a:solidFill>
                <a:latin typeface="Bree Serif"/>
                <a:ea typeface="Bree Serif"/>
                <a:cs typeface="Bree Serif"/>
                <a:sym typeface="Bree Serif"/>
              </a:rPr>
              <a:t>Plastic Glass Marketing Survey for Fans.</a:t>
            </a:r>
            <a:r>
              <a:rPr lang="en-GB" sz="4850">
                <a:solidFill>
                  <a:srgbClr val="FFFFFF"/>
                </a:solidFill>
                <a:latin typeface="Bree Serif"/>
                <a:ea typeface="Bree Serif"/>
                <a:cs typeface="Bree Serif"/>
                <a:sym typeface="Bree Serif"/>
              </a:rPr>
              <a:t> [Online Survey]. Available at: </a:t>
            </a:r>
            <a:r>
              <a:rPr lang="en-GB" sz="4800" u="sng">
                <a:solidFill>
                  <a:srgbClr val="FFFFFF"/>
                </a:solidFill>
                <a:latin typeface="Bree Serif"/>
                <a:ea typeface="Bree Serif"/>
                <a:cs typeface="Bree Serif"/>
                <a:sym typeface="Bree Serif"/>
                <a:hlinkClick r:id="rId5">
                  <a:extLst>
                    <a:ext uri="{A12FA001-AC4F-418D-AE19-62706E023703}">
                      <ahyp:hlinkClr val="tx"/>
                    </a:ext>
                  </a:extLst>
                </a:hlinkClick>
              </a:rPr>
              <a:t>https://www.surveymonkey.co.uk/r/N7QZCWT</a:t>
            </a:r>
            <a:r>
              <a:rPr lang="en-GB" sz="4800">
                <a:solidFill>
                  <a:srgbClr val="FFFFFF"/>
                </a:solidFill>
                <a:latin typeface="Bree Serif"/>
                <a:ea typeface="Bree Serif"/>
                <a:cs typeface="Bree Serif"/>
                <a:sym typeface="Bree Serif"/>
              </a:rPr>
              <a:t> [Accessed May 2021].</a:t>
            </a:r>
            <a:endParaRPr sz="4800">
              <a:solidFill>
                <a:srgbClr val="FFFFFF"/>
              </a:solidFill>
              <a:latin typeface="Bree Serif"/>
              <a:ea typeface="Bree Serif"/>
              <a:cs typeface="Bree Serif"/>
              <a:sym typeface="Bree Serif"/>
            </a:endParaRPr>
          </a:p>
          <a:p>
            <a:pPr indent="0" lvl="0" marL="0" rtl="0" algn="l">
              <a:spcBef>
                <a:spcPts val="0"/>
              </a:spcBef>
              <a:spcAft>
                <a:spcPts val="0"/>
              </a:spcAft>
              <a:buNone/>
            </a:pPr>
            <a:br>
              <a:rPr lang="en-GB" sz="4800">
                <a:solidFill>
                  <a:srgbClr val="FFFFFF"/>
                </a:solidFill>
                <a:latin typeface="Bree Serif"/>
                <a:ea typeface="Bree Serif"/>
                <a:cs typeface="Bree Serif"/>
                <a:sym typeface="Bree Serif"/>
              </a:rPr>
            </a:br>
            <a:r>
              <a:rPr lang="en-GB" sz="4800">
                <a:solidFill>
                  <a:srgbClr val="FFFFFF"/>
                </a:solidFill>
                <a:latin typeface="Bree Serif"/>
                <a:ea typeface="Bree Serif"/>
                <a:cs typeface="Bree Serif"/>
                <a:sym typeface="Bree Serif"/>
              </a:rPr>
              <a:t>‌UCAYA., (2019). </a:t>
            </a:r>
            <a:r>
              <a:rPr i="1" lang="en-GB" sz="4800">
                <a:solidFill>
                  <a:srgbClr val="FFFFFF"/>
                </a:solidFill>
                <a:latin typeface="Bree Serif"/>
                <a:ea typeface="Bree Serif"/>
                <a:cs typeface="Bree Serif"/>
                <a:sym typeface="Bree Serif"/>
              </a:rPr>
              <a:t>Soundcharts | Market Intelligence for the Music Industry</a:t>
            </a:r>
            <a:r>
              <a:rPr lang="en-GB" sz="4800">
                <a:solidFill>
                  <a:srgbClr val="FFFFFF"/>
                </a:solidFill>
                <a:latin typeface="Bree Serif"/>
                <a:ea typeface="Bree Serif"/>
                <a:cs typeface="Bree Serif"/>
                <a:sym typeface="Bree Serif"/>
              </a:rPr>
              <a:t>. [Online] Soundcharts.com. Available at: </a:t>
            </a:r>
            <a:r>
              <a:rPr lang="en-GB" sz="4800" u="sng">
                <a:solidFill>
                  <a:srgbClr val="1155CC"/>
                </a:solidFill>
                <a:latin typeface="Bree Serif"/>
                <a:ea typeface="Bree Serif"/>
                <a:cs typeface="Bree Serif"/>
                <a:sym typeface="Bree Serif"/>
                <a:hlinkClick r:id="rId6">
                  <a:extLst>
                    <a:ext uri="{A12FA001-AC4F-418D-AE19-62706E023703}">
                      <ahyp:hlinkClr val="tx"/>
                    </a:ext>
                  </a:extLst>
                </a:hlinkClick>
              </a:rPr>
              <a:t>https://soundcharts.com/</a:t>
            </a:r>
            <a:r>
              <a:rPr lang="en-GB" sz="4800">
                <a:solidFill>
                  <a:srgbClr val="FFFFFF"/>
                </a:solidFill>
                <a:latin typeface="Bree Serif"/>
                <a:ea typeface="Bree Serif"/>
                <a:cs typeface="Bree Serif"/>
                <a:sym typeface="Bree Serif"/>
              </a:rPr>
              <a:t> [Accessed May 2021]. </a:t>
            </a:r>
            <a:endParaRPr sz="4800">
              <a:solidFill>
                <a:srgbClr val="FFFFFF"/>
              </a:solidFill>
              <a:latin typeface="Bree Serif"/>
              <a:ea typeface="Bree Serif"/>
              <a:cs typeface="Bree Serif"/>
              <a:sym typeface="Bree Serif"/>
            </a:endParaRPr>
          </a:p>
          <a:p>
            <a:pPr indent="0" lvl="0" marL="0" rtl="0" algn="l">
              <a:spcBef>
                <a:spcPts val="1200"/>
              </a:spcBef>
              <a:spcAft>
                <a:spcPts val="0"/>
              </a:spcAft>
              <a:buClr>
                <a:schemeClr val="dk1"/>
              </a:buClr>
              <a:buSzPct val="110000"/>
              <a:buFont typeface="Arial"/>
              <a:buNone/>
            </a:pPr>
            <a:r>
              <a:t/>
            </a:r>
            <a:endParaRPr sz="1000">
              <a:solidFill>
                <a:srgbClr val="FFFFFF"/>
              </a:solidFill>
            </a:endParaRPr>
          </a:p>
          <a:p>
            <a:pPr indent="0" lvl="0" marL="0" rtl="0" algn="l">
              <a:spcBef>
                <a:spcPts val="1200"/>
              </a:spcBef>
              <a:spcAft>
                <a:spcPts val="1200"/>
              </a:spcAft>
              <a:buNone/>
            </a:pPr>
            <a:r>
              <a:t/>
            </a:r>
            <a:endParaRPr/>
          </a:p>
        </p:txBody>
      </p:sp>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