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8288000" cy="10287000"/>
  <p:notesSz cx="6858000" cy="9144000"/>
  <p:embeddedFontLst>
    <p:embeddedFont>
      <p:font typeface="Aileron" panose="020B0604020202020204" charset="0"/>
      <p:regular r:id="rId10"/>
    </p:embeddedFont>
    <p:embeddedFont>
      <p:font typeface="Aileron Bold" panose="020B0604020202020204" charset="0"/>
      <p:regular r:id="rId11"/>
    </p:embeddedFont>
    <p:embeddedFont>
      <p:font typeface="Calibri" panose="020F0502020204030204" pitchFamily="34" charset="0"/>
      <p:regular r:id="rId12"/>
      <p:bold r:id="rId13"/>
      <p:italic r:id="rId14"/>
      <p:boldItalic r:id="rId15"/>
    </p:embeddedFont>
    <p:embeddedFont>
      <p:font typeface="Montserrat" panose="00000500000000000000" pitchFamily="2" charset="0"/>
      <p:regular r:id="rId16"/>
    </p:embeddedFont>
    <p:embeddedFont>
      <p:font typeface="Montserrat Medium" panose="00000600000000000000" pitchFamily="2" charset="0"/>
      <p:regular r:id="rId17"/>
      <p:italic r:id="rId18"/>
    </p:embeddedFont>
    <p:embeddedFont>
      <p:font typeface="Poppins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tableStyles" Target="tableStyles.xml"/><Relationship Id="rId10" Type="http://schemas.openxmlformats.org/officeDocument/2006/relationships/font" Target="fonts/font1.fntdata"/><Relationship Id="rId19"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5.fntdata"/><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7/18/2023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88725" y="7078127"/>
            <a:ext cx="4531428" cy="888842"/>
            <a:chOff x="0" y="0"/>
            <a:chExt cx="19553350" cy="3835400"/>
          </a:xfrm>
        </p:grpSpPr>
        <p:sp>
          <p:nvSpPr>
            <p:cNvPr id="3" name="Freeform 3"/>
            <p:cNvSpPr/>
            <p:nvPr/>
          </p:nvSpPr>
          <p:spPr>
            <a:xfrm>
              <a:off x="-12700" y="-12700"/>
              <a:ext cx="19578751" cy="3860800"/>
            </a:xfrm>
            <a:custGeom>
              <a:avLst/>
              <a:gdLst/>
              <a:ahLst/>
              <a:cxnLst/>
              <a:rect l="l" t="t" r="r" b="b"/>
              <a:pathLst>
                <a:path w="19578751" h="3860800">
                  <a:moveTo>
                    <a:pt x="18716420" y="0"/>
                  </a:moveTo>
                  <a:lnTo>
                    <a:pt x="862330" y="0"/>
                  </a:lnTo>
                  <a:cubicBezTo>
                    <a:pt x="389890" y="0"/>
                    <a:pt x="0" y="389890"/>
                    <a:pt x="0" y="862330"/>
                  </a:cubicBezTo>
                  <a:lnTo>
                    <a:pt x="0" y="2998470"/>
                  </a:lnTo>
                  <a:cubicBezTo>
                    <a:pt x="0" y="3470910"/>
                    <a:pt x="389890" y="3860800"/>
                    <a:pt x="862330" y="3860800"/>
                  </a:cubicBezTo>
                  <a:lnTo>
                    <a:pt x="18716420" y="3860800"/>
                  </a:lnTo>
                  <a:cubicBezTo>
                    <a:pt x="19188860" y="3860800"/>
                    <a:pt x="19578751" y="3470910"/>
                    <a:pt x="19578751" y="2998470"/>
                  </a:cubicBezTo>
                  <a:lnTo>
                    <a:pt x="19578751" y="862330"/>
                  </a:lnTo>
                  <a:cubicBezTo>
                    <a:pt x="19578751" y="389890"/>
                    <a:pt x="19188860" y="0"/>
                    <a:pt x="18716420" y="0"/>
                  </a:cubicBezTo>
                  <a:close/>
                  <a:moveTo>
                    <a:pt x="19388251" y="927100"/>
                  </a:moveTo>
                  <a:lnTo>
                    <a:pt x="19388251" y="2998470"/>
                  </a:lnTo>
                  <a:cubicBezTo>
                    <a:pt x="19388251" y="3365500"/>
                    <a:pt x="19083451" y="3670300"/>
                    <a:pt x="18716420" y="3670300"/>
                  </a:cubicBezTo>
                  <a:lnTo>
                    <a:pt x="862330" y="3670300"/>
                  </a:lnTo>
                  <a:cubicBezTo>
                    <a:pt x="495300" y="3670300"/>
                    <a:pt x="190500" y="3365500"/>
                    <a:pt x="190500" y="2998470"/>
                  </a:cubicBezTo>
                  <a:lnTo>
                    <a:pt x="190500" y="862330"/>
                  </a:lnTo>
                  <a:cubicBezTo>
                    <a:pt x="190500" y="495300"/>
                    <a:pt x="495300" y="190500"/>
                    <a:pt x="862330" y="190500"/>
                  </a:cubicBezTo>
                  <a:lnTo>
                    <a:pt x="18716420" y="190500"/>
                  </a:lnTo>
                  <a:cubicBezTo>
                    <a:pt x="19083451" y="190500"/>
                    <a:pt x="19388251" y="495300"/>
                    <a:pt x="19388251" y="862330"/>
                  </a:cubicBezTo>
                  <a:lnTo>
                    <a:pt x="19388251" y="927100"/>
                  </a:lnTo>
                  <a:close/>
                </a:path>
              </a:pathLst>
            </a:custGeom>
            <a:solidFill>
              <a:srgbClr val="F9C041"/>
            </a:solidFill>
          </p:spPr>
        </p:sp>
      </p:grpSp>
      <p:sp>
        <p:nvSpPr>
          <p:cNvPr id="4" name="Freeform 4"/>
          <p:cNvSpPr/>
          <p:nvPr/>
        </p:nvSpPr>
        <p:spPr>
          <a:xfrm>
            <a:off x="1028700" y="1028700"/>
            <a:ext cx="1101154" cy="1291332"/>
          </a:xfrm>
          <a:custGeom>
            <a:avLst/>
            <a:gdLst/>
            <a:ahLst/>
            <a:cxnLst/>
            <a:rect l="l" t="t" r="r" b="b"/>
            <a:pathLst>
              <a:path w="1101154" h="1291332">
                <a:moveTo>
                  <a:pt x="0" y="0"/>
                </a:moveTo>
                <a:lnTo>
                  <a:pt x="1101154" y="0"/>
                </a:lnTo>
                <a:lnTo>
                  <a:pt x="1101154" y="1291332"/>
                </a:lnTo>
                <a:lnTo>
                  <a:pt x="0" y="12913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Freeform 5"/>
          <p:cNvSpPr/>
          <p:nvPr/>
        </p:nvSpPr>
        <p:spPr>
          <a:xfrm>
            <a:off x="1028700" y="7966968"/>
            <a:ext cx="1101154" cy="1291332"/>
          </a:xfrm>
          <a:custGeom>
            <a:avLst/>
            <a:gdLst/>
            <a:ahLst/>
            <a:cxnLst/>
            <a:rect l="l" t="t" r="r" b="b"/>
            <a:pathLst>
              <a:path w="1101154" h="1291332">
                <a:moveTo>
                  <a:pt x="0" y="0"/>
                </a:moveTo>
                <a:lnTo>
                  <a:pt x="1101154" y="0"/>
                </a:lnTo>
                <a:lnTo>
                  <a:pt x="1101154" y="1291332"/>
                </a:lnTo>
                <a:lnTo>
                  <a:pt x="0" y="12913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6" name="Freeform 6"/>
          <p:cNvSpPr/>
          <p:nvPr/>
        </p:nvSpPr>
        <p:spPr>
          <a:xfrm flipH="1">
            <a:off x="16158146" y="7966968"/>
            <a:ext cx="1101154" cy="1291332"/>
          </a:xfrm>
          <a:custGeom>
            <a:avLst/>
            <a:gdLst/>
            <a:ahLst/>
            <a:cxnLst/>
            <a:rect l="l" t="t" r="r" b="b"/>
            <a:pathLst>
              <a:path w="1101154" h="1291332">
                <a:moveTo>
                  <a:pt x="1101154" y="0"/>
                </a:moveTo>
                <a:lnTo>
                  <a:pt x="0" y="0"/>
                </a:lnTo>
                <a:lnTo>
                  <a:pt x="0" y="1291332"/>
                </a:lnTo>
                <a:lnTo>
                  <a:pt x="1101154" y="1291332"/>
                </a:lnTo>
                <a:lnTo>
                  <a:pt x="1101154"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flipH="1">
            <a:off x="16158146" y="1028700"/>
            <a:ext cx="1101154" cy="1291332"/>
          </a:xfrm>
          <a:custGeom>
            <a:avLst/>
            <a:gdLst/>
            <a:ahLst/>
            <a:cxnLst/>
            <a:rect l="l" t="t" r="r" b="b"/>
            <a:pathLst>
              <a:path w="1101154" h="1291332">
                <a:moveTo>
                  <a:pt x="1101154" y="0"/>
                </a:moveTo>
                <a:lnTo>
                  <a:pt x="0" y="0"/>
                </a:lnTo>
                <a:lnTo>
                  <a:pt x="0" y="1291332"/>
                </a:lnTo>
                <a:lnTo>
                  <a:pt x="1101154" y="1291332"/>
                </a:lnTo>
                <a:lnTo>
                  <a:pt x="1101154"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TextBox 8"/>
          <p:cNvSpPr txBox="1"/>
          <p:nvPr/>
        </p:nvSpPr>
        <p:spPr>
          <a:xfrm>
            <a:off x="2370958" y="5133691"/>
            <a:ext cx="13546084" cy="1944436"/>
          </a:xfrm>
          <a:prstGeom prst="rect">
            <a:avLst/>
          </a:prstGeom>
        </p:spPr>
        <p:txBody>
          <a:bodyPr lIns="0" tIns="0" rIns="0" bIns="0" rtlCol="0" anchor="t">
            <a:spAutoFit/>
          </a:bodyPr>
          <a:lstStyle/>
          <a:p>
            <a:pPr algn="ctr">
              <a:lnSpc>
                <a:spcPts val="14542"/>
              </a:lnSpc>
            </a:pPr>
            <a:r>
              <a:rPr lang="en-US" sz="14542">
                <a:solidFill>
                  <a:srgbClr val="000000"/>
                </a:solidFill>
                <a:latin typeface="League Spartan Bold"/>
              </a:rPr>
              <a:t>PORTFOLIO</a:t>
            </a:r>
          </a:p>
        </p:txBody>
      </p:sp>
      <p:sp>
        <p:nvSpPr>
          <p:cNvPr id="9" name="TextBox 9"/>
          <p:cNvSpPr txBox="1"/>
          <p:nvPr/>
        </p:nvSpPr>
        <p:spPr>
          <a:xfrm>
            <a:off x="1258622" y="1864866"/>
            <a:ext cx="15791634" cy="2697534"/>
          </a:xfrm>
          <a:prstGeom prst="rect">
            <a:avLst/>
          </a:prstGeom>
        </p:spPr>
        <p:txBody>
          <a:bodyPr lIns="0" tIns="0" rIns="0" bIns="0" rtlCol="0" anchor="t">
            <a:spAutoFit/>
          </a:bodyPr>
          <a:lstStyle/>
          <a:p>
            <a:pPr algn="ctr">
              <a:lnSpc>
                <a:spcPts val="10354"/>
              </a:lnSpc>
            </a:pPr>
            <a:r>
              <a:rPr lang="en-US" sz="10354">
                <a:solidFill>
                  <a:srgbClr val="F9C041"/>
                </a:solidFill>
                <a:latin typeface="Aileron Bold"/>
              </a:rPr>
              <a:t>SKILLS DEVELOPMENT IN THE WORKPLACE</a:t>
            </a:r>
          </a:p>
        </p:txBody>
      </p:sp>
      <p:sp>
        <p:nvSpPr>
          <p:cNvPr id="10" name="TextBox 10"/>
          <p:cNvSpPr txBox="1"/>
          <p:nvPr/>
        </p:nvSpPr>
        <p:spPr>
          <a:xfrm>
            <a:off x="7063299" y="7293474"/>
            <a:ext cx="4182280" cy="410522"/>
          </a:xfrm>
          <a:prstGeom prst="rect">
            <a:avLst/>
          </a:prstGeom>
        </p:spPr>
        <p:txBody>
          <a:bodyPr lIns="0" tIns="0" rIns="0" bIns="0" rtlCol="0" anchor="t">
            <a:spAutoFit/>
          </a:bodyPr>
          <a:lstStyle/>
          <a:p>
            <a:pPr algn="ctr">
              <a:lnSpc>
                <a:spcPts val="3334"/>
              </a:lnSpc>
            </a:pPr>
            <a:r>
              <a:rPr lang="en-US" sz="2381" spc="357">
                <a:solidFill>
                  <a:srgbClr val="000000"/>
                </a:solidFill>
                <a:latin typeface="Aileron"/>
              </a:rPr>
              <a:t>by Catalina Simion</a:t>
            </a:r>
          </a:p>
        </p:txBody>
      </p:sp>
      <p:sp>
        <p:nvSpPr>
          <p:cNvPr id="11" name="TextBox 11"/>
          <p:cNvSpPr txBox="1"/>
          <p:nvPr/>
        </p:nvSpPr>
        <p:spPr>
          <a:xfrm>
            <a:off x="7105142" y="8928100"/>
            <a:ext cx="4077715" cy="330200"/>
          </a:xfrm>
          <a:prstGeom prst="rect">
            <a:avLst/>
          </a:prstGeom>
        </p:spPr>
        <p:txBody>
          <a:bodyPr lIns="0" tIns="0" rIns="0" bIns="0" rtlCol="0" anchor="t">
            <a:spAutoFit/>
          </a:bodyPr>
          <a:lstStyle/>
          <a:p>
            <a:pPr algn="ctr">
              <a:lnSpc>
                <a:spcPts val="2799"/>
              </a:lnSpc>
            </a:pPr>
            <a:r>
              <a:rPr lang="en-US" sz="1999">
                <a:solidFill>
                  <a:srgbClr val="000000"/>
                </a:solidFill>
                <a:latin typeface="Montserrat"/>
              </a:rPr>
              <a:t>student no. 2227035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9144000" cy="10287000"/>
            <a:chOff x="0" y="0"/>
            <a:chExt cx="1701236" cy="1913890"/>
          </a:xfrm>
        </p:grpSpPr>
        <p:sp>
          <p:nvSpPr>
            <p:cNvPr id="3" name="Freeform 3"/>
            <p:cNvSpPr/>
            <p:nvPr/>
          </p:nvSpPr>
          <p:spPr>
            <a:xfrm>
              <a:off x="0" y="0"/>
              <a:ext cx="1701235" cy="1913890"/>
            </a:xfrm>
            <a:custGeom>
              <a:avLst/>
              <a:gdLst/>
              <a:ahLst/>
              <a:cxnLst/>
              <a:rect l="l" t="t" r="r" b="b"/>
              <a:pathLst>
                <a:path w="1701235" h="1913890">
                  <a:moveTo>
                    <a:pt x="0" y="0"/>
                  </a:moveTo>
                  <a:lnTo>
                    <a:pt x="1701235" y="0"/>
                  </a:lnTo>
                  <a:lnTo>
                    <a:pt x="1701235" y="1913890"/>
                  </a:lnTo>
                  <a:lnTo>
                    <a:pt x="0" y="1913890"/>
                  </a:lnTo>
                  <a:close/>
                </a:path>
              </a:pathLst>
            </a:custGeom>
            <a:solidFill>
              <a:srgbClr val="FFD372">
                <a:alpha val="17647"/>
              </a:srgbClr>
            </a:solidFill>
          </p:spPr>
        </p:sp>
      </p:grpSp>
      <p:grpSp>
        <p:nvGrpSpPr>
          <p:cNvPr id="4" name="Group 4"/>
          <p:cNvGrpSpPr/>
          <p:nvPr/>
        </p:nvGrpSpPr>
        <p:grpSpPr>
          <a:xfrm>
            <a:off x="9144000" y="0"/>
            <a:ext cx="9144000" cy="10287000"/>
            <a:chOff x="0" y="0"/>
            <a:chExt cx="1701236" cy="1913890"/>
          </a:xfrm>
        </p:grpSpPr>
        <p:sp>
          <p:nvSpPr>
            <p:cNvPr id="5" name="Freeform 5"/>
            <p:cNvSpPr/>
            <p:nvPr/>
          </p:nvSpPr>
          <p:spPr>
            <a:xfrm>
              <a:off x="0" y="0"/>
              <a:ext cx="1701235" cy="1913890"/>
            </a:xfrm>
            <a:custGeom>
              <a:avLst/>
              <a:gdLst/>
              <a:ahLst/>
              <a:cxnLst/>
              <a:rect l="l" t="t" r="r" b="b"/>
              <a:pathLst>
                <a:path w="1701235" h="1913890">
                  <a:moveTo>
                    <a:pt x="0" y="0"/>
                  </a:moveTo>
                  <a:lnTo>
                    <a:pt x="1701235" y="0"/>
                  </a:lnTo>
                  <a:lnTo>
                    <a:pt x="1701235" y="1913890"/>
                  </a:lnTo>
                  <a:lnTo>
                    <a:pt x="0" y="1913890"/>
                  </a:lnTo>
                  <a:close/>
                </a:path>
              </a:pathLst>
            </a:custGeom>
            <a:solidFill>
              <a:srgbClr val="DDDDDD">
                <a:alpha val="17647"/>
              </a:srgbClr>
            </a:solidFill>
          </p:spPr>
        </p:sp>
      </p:grpSp>
      <p:sp>
        <p:nvSpPr>
          <p:cNvPr id="6" name="TextBox 6"/>
          <p:cNvSpPr txBox="1"/>
          <p:nvPr/>
        </p:nvSpPr>
        <p:spPr>
          <a:xfrm>
            <a:off x="15272439" y="8928100"/>
            <a:ext cx="1986861" cy="330200"/>
          </a:xfrm>
          <a:prstGeom prst="rect">
            <a:avLst/>
          </a:prstGeom>
        </p:spPr>
        <p:txBody>
          <a:bodyPr lIns="0" tIns="0" rIns="0" bIns="0" rtlCol="0" anchor="t">
            <a:spAutoFit/>
          </a:bodyPr>
          <a:lstStyle/>
          <a:p>
            <a:pPr algn="r">
              <a:lnSpc>
                <a:spcPts val="2799"/>
              </a:lnSpc>
            </a:pPr>
            <a:r>
              <a:rPr lang="en-US" sz="1999">
                <a:solidFill>
                  <a:srgbClr val="000000"/>
                </a:solidFill>
                <a:latin typeface="Montserrat"/>
              </a:rPr>
              <a:t>Page 02 of 08</a:t>
            </a:r>
          </a:p>
        </p:txBody>
      </p:sp>
      <p:sp>
        <p:nvSpPr>
          <p:cNvPr id="7" name="TextBox 7"/>
          <p:cNvSpPr txBox="1"/>
          <p:nvPr/>
        </p:nvSpPr>
        <p:spPr>
          <a:xfrm>
            <a:off x="1028700" y="8928100"/>
            <a:ext cx="4077715" cy="330200"/>
          </a:xfrm>
          <a:prstGeom prst="rect">
            <a:avLst/>
          </a:prstGeom>
        </p:spPr>
        <p:txBody>
          <a:bodyPr lIns="0" tIns="0" rIns="0" bIns="0" rtlCol="0" anchor="t">
            <a:spAutoFit/>
          </a:bodyPr>
          <a:lstStyle/>
          <a:p>
            <a:pPr>
              <a:lnSpc>
                <a:spcPts val="2799"/>
              </a:lnSpc>
            </a:pPr>
            <a:r>
              <a:rPr lang="en-US" sz="1999">
                <a:solidFill>
                  <a:srgbClr val="000000"/>
                </a:solidFill>
                <a:latin typeface="Montserrat"/>
              </a:rPr>
              <a:t>Catalina Simion</a:t>
            </a:r>
          </a:p>
        </p:txBody>
      </p:sp>
      <p:sp>
        <p:nvSpPr>
          <p:cNvPr id="8" name="TextBox 8"/>
          <p:cNvSpPr txBox="1"/>
          <p:nvPr/>
        </p:nvSpPr>
        <p:spPr>
          <a:xfrm>
            <a:off x="1559576" y="4686340"/>
            <a:ext cx="15168848" cy="842420"/>
          </a:xfrm>
          <a:prstGeom prst="rect">
            <a:avLst/>
          </a:prstGeom>
        </p:spPr>
        <p:txBody>
          <a:bodyPr lIns="0" tIns="0" rIns="0" bIns="0" rtlCol="0" anchor="t">
            <a:spAutoFit/>
          </a:bodyPr>
          <a:lstStyle/>
          <a:p>
            <a:pPr algn="ctr">
              <a:lnSpc>
                <a:spcPts val="6497"/>
              </a:lnSpc>
            </a:pPr>
            <a:r>
              <a:rPr lang="en-US" sz="6130">
                <a:solidFill>
                  <a:srgbClr val="000000"/>
                </a:solidFill>
                <a:latin typeface="League Spartan Bold"/>
              </a:rPr>
              <a:t>MY PRESENTATION </a:t>
            </a:r>
          </a:p>
        </p:txBody>
      </p:sp>
      <p:sp>
        <p:nvSpPr>
          <p:cNvPr id="9" name="TextBox 9"/>
          <p:cNvSpPr txBox="1"/>
          <p:nvPr/>
        </p:nvSpPr>
        <p:spPr>
          <a:xfrm>
            <a:off x="4960934" y="2894099"/>
            <a:ext cx="8366133" cy="1223794"/>
          </a:xfrm>
          <a:prstGeom prst="rect">
            <a:avLst/>
          </a:prstGeom>
        </p:spPr>
        <p:txBody>
          <a:bodyPr lIns="0" tIns="0" rIns="0" bIns="0" rtlCol="0" anchor="t">
            <a:spAutoFit/>
          </a:bodyPr>
          <a:lstStyle/>
          <a:p>
            <a:pPr algn="ctr">
              <a:lnSpc>
                <a:spcPts val="9359"/>
              </a:lnSpc>
            </a:pPr>
            <a:r>
              <a:rPr lang="en-US" sz="8829">
                <a:solidFill>
                  <a:srgbClr val="F9C041"/>
                </a:solidFill>
                <a:latin typeface="Amsterdam Four Bold"/>
              </a:rPr>
              <a:t>Welcome to</a:t>
            </a:r>
          </a:p>
        </p:txBody>
      </p:sp>
      <p:sp>
        <p:nvSpPr>
          <p:cNvPr id="10" name="TextBox 10"/>
          <p:cNvSpPr txBox="1"/>
          <p:nvPr/>
        </p:nvSpPr>
        <p:spPr>
          <a:xfrm>
            <a:off x="1790853" y="5624010"/>
            <a:ext cx="14706293" cy="347191"/>
          </a:xfrm>
          <a:prstGeom prst="rect">
            <a:avLst/>
          </a:prstGeom>
        </p:spPr>
        <p:txBody>
          <a:bodyPr lIns="0" tIns="0" rIns="0" bIns="0" rtlCol="0" anchor="t">
            <a:spAutoFit/>
          </a:bodyPr>
          <a:lstStyle/>
          <a:p>
            <a:pPr algn="ctr">
              <a:lnSpc>
                <a:spcPts val="2913"/>
              </a:lnSpc>
            </a:pPr>
            <a:r>
              <a:rPr lang="en-US" sz="2081" spc="33">
                <a:solidFill>
                  <a:srgbClr val="000000"/>
                </a:solidFill>
                <a:latin typeface="Montserrat"/>
              </a:rPr>
              <a:t>In this presentation I will be going through the most important things that I've learned so far in this class.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2391410" cy="12595168"/>
          </a:xfrm>
        </p:grpSpPr>
        <p:sp>
          <p:nvSpPr>
            <p:cNvPr id="3" name="Freeform 3"/>
            <p:cNvSpPr/>
            <p:nvPr/>
          </p:nvSpPr>
          <p:spPr>
            <a:xfrm>
              <a:off x="0" y="0"/>
              <a:ext cx="22391410" cy="12595168"/>
            </a:xfrm>
            <a:custGeom>
              <a:avLst/>
              <a:gdLst/>
              <a:ahLst/>
              <a:cxnLst/>
              <a:rect l="l" t="t" r="r" b="b"/>
              <a:pathLst>
                <a:path w="22391410" h="12595168">
                  <a:moveTo>
                    <a:pt x="0" y="0"/>
                  </a:moveTo>
                  <a:lnTo>
                    <a:pt x="0" y="12595168"/>
                  </a:lnTo>
                  <a:lnTo>
                    <a:pt x="22391410" y="12595168"/>
                  </a:lnTo>
                  <a:lnTo>
                    <a:pt x="22391410" y="0"/>
                  </a:lnTo>
                  <a:lnTo>
                    <a:pt x="0" y="0"/>
                  </a:lnTo>
                  <a:close/>
                  <a:moveTo>
                    <a:pt x="22330449" y="12534208"/>
                  </a:moveTo>
                  <a:lnTo>
                    <a:pt x="59690" y="12534208"/>
                  </a:lnTo>
                  <a:lnTo>
                    <a:pt x="59690" y="59690"/>
                  </a:lnTo>
                  <a:lnTo>
                    <a:pt x="22330449" y="59690"/>
                  </a:lnTo>
                  <a:lnTo>
                    <a:pt x="22330449" y="12534208"/>
                  </a:lnTo>
                  <a:close/>
                </a:path>
              </a:pathLst>
            </a:custGeom>
            <a:solidFill>
              <a:srgbClr val="F9C041"/>
            </a:solidFill>
          </p:spPr>
        </p:sp>
      </p:grpSp>
      <p:sp>
        <p:nvSpPr>
          <p:cNvPr id="4" name="AutoShape 4"/>
          <p:cNvSpPr/>
          <p:nvPr/>
        </p:nvSpPr>
        <p:spPr>
          <a:xfrm>
            <a:off x="1323474" y="9932555"/>
            <a:ext cx="13697978" cy="0"/>
          </a:xfrm>
          <a:prstGeom prst="line">
            <a:avLst/>
          </a:prstGeom>
          <a:ln w="19050" cap="flat">
            <a:solidFill>
              <a:srgbClr val="F9C041"/>
            </a:solidFill>
            <a:prstDash val="solid"/>
            <a:headEnd type="none" w="sm" len="sm"/>
            <a:tailEnd type="none" w="sm" len="sm"/>
          </a:ln>
        </p:spPr>
      </p:sp>
      <p:sp>
        <p:nvSpPr>
          <p:cNvPr id="5" name="TextBox 5"/>
          <p:cNvSpPr txBox="1"/>
          <p:nvPr/>
        </p:nvSpPr>
        <p:spPr>
          <a:xfrm>
            <a:off x="15272439" y="9078912"/>
            <a:ext cx="1986861" cy="330200"/>
          </a:xfrm>
          <a:prstGeom prst="rect">
            <a:avLst/>
          </a:prstGeom>
        </p:spPr>
        <p:txBody>
          <a:bodyPr lIns="0" tIns="0" rIns="0" bIns="0" rtlCol="0" anchor="t">
            <a:spAutoFit/>
          </a:bodyPr>
          <a:lstStyle/>
          <a:p>
            <a:pPr algn="r">
              <a:lnSpc>
                <a:spcPts val="2799"/>
              </a:lnSpc>
            </a:pPr>
            <a:r>
              <a:rPr lang="en-US" sz="1999">
                <a:solidFill>
                  <a:srgbClr val="000000"/>
                </a:solidFill>
                <a:latin typeface="Montserrat"/>
              </a:rPr>
              <a:t>Page 03 of 08</a:t>
            </a:r>
          </a:p>
        </p:txBody>
      </p:sp>
      <p:sp>
        <p:nvSpPr>
          <p:cNvPr id="6" name="TextBox 6"/>
          <p:cNvSpPr txBox="1"/>
          <p:nvPr/>
        </p:nvSpPr>
        <p:spPr>
          <a:xfrm>
            <a:off x="1323474" y="1181100"/>
            <a:ext cx="11142167" cy="853824"/>
          </a:xfrm>
          <a:prstGeom prst="rect">
            <a:avLst/>
          </a:prstGeom>
        </p:spPr>
        <p:txBody>
          <a:bodyPr lIns="0" tIns="0" rIns="0" bIns="0" rtlCol="0" anchor="t">
            <a:spAutoFit/>
          </a:bodyPr>
          <a:lstStyle/>
          <a:p>
            <a:pPr>
              <a:lnSpc>
                <a:spcPts val="6042"/>
              </a:lnSpc>
            </a:pPr>
            <a:r>
              <a:rPr lang="en-US" sz="5700">
                <a:solidFill>
                  <a:srgbClr val="000000"/>
                </a:solidFill>
                <a:latin typeface="Poppins Bold"/>
              </a:rPr>
              <a:t>LIST OF CONTENTS</a:t>
            </a:r>
          </a:p>
        </p:txBody>
      </p:sp>
      <p:sp>
        <p:nvSpPr>
          <p:cNvPr id="7" name="TextBox 7"/>
          <p:cNvSpPr txBox="1"/>
          <p:nvPr/>
        </p:nvSpPr>
        <p:spPr>
          <a:xfrm>
            <a:off x="2233397" y="4725474"/>
            <a:ext cx="3385200" cy="828675"/>
          </a:xfrm>
          <a:prstGeom prst="rect">
            <a:avLst/>
          </a:prstGeom>
        </p:spPr>
        <p:txBody>
          <a:bodyPr lIns="0" tIns="0" rIns="0" bIns="0" rtlCol="0" anchor="t">
            <a:spAutoFit/>
          </a:bodyPr>
          <a:lstStyle/>
          <a:p>
            <a:pPr>
              <a:lnSpc>
                <a:spcPts val="3359"/>
              </a:lnSpc>
            </a:pPr>
            <a:r>
              <a:rPr lang="en-US" sz="2799">
                <a:solidFill>
                  <a:srgbClr val="F9C041"/>
                </a:solidFill>
                <a:latin typeface="Montserrat Medium"/>
              </a:rPr>
              <a:t>ADDRESSING SUSTAINABILITY</a:t>
            </a:r>
          </a:p>
        </p:txBody>
      </p:sp>
      <p:sp>
        <p:nvSpPr>
          <p:cNvPr id="8" name="TextBox 8"/>
          <p:cNvSpPr txBox="1"/>
          <p:nvPr/>
        </p:nvSpPr>
        <p:spPr>
          <a:xfrm>
            <a:off x="2233397" y="3304101"/>
            <a:ext cx="2943426" cy="1428750"/>
          </a:xfrm>
          <a:prstGeom prst="rect">
            <a:avLst/>
          </a:prstGeom>
        </p:spPr>
        <p:txBody>
          <a:bodyPr lIns="0" tIns="0" rIns="0" bIns="0" rtlCol="0" anchor="t">
            <a:spAutoFit/>
          </a:bodyPr>
          <a:lstStyle/>
          <a:p>
            <a:pPr>
              <a:lnSpc>
                <a:spcPts val="11397"/>
              </a:lnSpc>
            </a:pPr>
            <a:r>
              <a:rPr lang="en-US" sz="9497">
                <a:solidFill>
                  <a:srgbClr val="F9C041"/>
                </a:solidFill>
                <a:latin typeface="League Spartan Bold"/>
              </a:rPr>
              <a:t>01</a:t>
            </a:r>
          </a:p>
        </p:txBody>
      </p:sp>
      <p:sp>
        <p:nvSpPr>
          <p:cNvPr id="9" name="TextBox 9"/>
          <p:cNvSpPr txBox="1"/>
          <p:nvPr/>
        </p:nvSpPr>
        <p:spPr>
          <a:xfrm>
            <a:off x="2216714" y="8046977"/>
            <a:ext cx="5920220" cy="1438275"/>
          </a:xfrm>
          <a:prstGeom prst="rect">
            <a:avLst/>
          </a:prstGeom>
        </p:spPr>
        <p:txBody>
          <a:bodyPr lIns="0" tIns="0" rIns="0" bIns="0" rtlCol="0" anchor="t">
            <a:spAutoFit/>
          </a:bodyPr>
          <a:lstStyle/>
          <a:p>
            <a:pPr>
              <a:lnSpc>
                <a:spcPts val="2880"/>
              </a:lnSpc>
            </a:pPr>
            <a:r>
              <a:rPr lang="en-US" sz="2400">
                <a:solidFill>
                  <a:srgbClr val="F9C041"/>
                </a:solidFill>
                <a:latin typeface="Montserrat Medium"/>
              </a:rPr>
              <a:t>GRETA THUNBERG: A CHANGE MAKER WHO INSPIRED MY CLIMATE ACTION JOURNEY</a:t>
            </a:r>
          </a:p>
          <a:p>
            <a:pPr>
              <a:lnSpc>
                <a:spcPts val="2880"/>
              </a:lnSpc>
            </a:pPr>
            <a:endParaRPr lang="en-US" sz="2400">
              <a:solidFill>
                <a:srgbClr val="F9C041"/>
              </a:solidFill>
              <a:latin typeface="Montserrat Medium"/>
            </a:endParaRPr>
          </a:p>
        </p:txBody>
      </p:sp>
      <p:sp>
        <p:nvSpPr>
          <p:cNvPr id="10" name="TextBox 10"/>
          <p:cNvSpPr txBox="1"/>
          <p:nvPr/>
        </p:nvSpPr>
        <p:spPr>
          <a:xfrm>
            <a:off x="2216714" y="6625603"/>
            <a:ext cx="2680860" cy="1428750"/>
          </a:xfrm>
          <a:prstGeom prst="rect">
            <a:avLst/>
          </a:prstGeom>
        </p:spPr>
        <p:txBody>
          <a:bodyPr lIns="0" tIns="0" rIns="0" bIns="0" rtlCol="0" anchor="t">
            <a:spAutoFit/>
          </a:bodyPr>
          <a:lstStyle/>
          <a:p>
            <a:pPr>
              <a:lnSpc>
                <a:spcPts val="11397"/>
              </a:lnSpc>
            </a:pPr>
            <a:r>
              <a:rPr lang="en-US" sz="9497">
                <a:solidFill>
                  <a:srgbClr val="F9C041"/>
                </a:solidFill>
                <a:latin typeface="League Spartan Bold"/>
              </a:rPr>
              <a:t>02</a:t>
            </a:r>
          </a:p>
        </p:txBody>
      </p:sp>
      <p:sp>
        <p:nvSpPr>
          <p:cNvPr id="11" name="TextBox 11"/>
          <p:cNvSpPr txBox="1"/>
          <p:nvPr/>
        </p:nvSpPr>
        <p:spPr>
          <a:xfrm>
            <a:off x="10272436" y="4530103"/>
            <a:ext cx="5879694" cy="2085975"/>
          </a:xfrm>
          <a:prstGeom prst="rect">
            <a:avLst/>
          </a:prstGeom>
        </p:spPr>
        <p:txBody>
          <a:bodyPr lIns="0" tIns="0" rIns="0" bIns="0" rtlCol="0" anchor="t">
            <a:spAutoFit/>
          </a:bodyPr>
          <a:lstStyle/>
          <a:p>
            <a:pPr>
              <a:lnSpc>
                <a:spcPts val="3359"/>
              </a:lnSpc>
            </a:pPr>
            <a:r>
              <a:rPr lang="en-US" sz="2799">
                <a:solidFill>
                  <a:srgbClr val="F9C041"/>
                </a:solidFill>
                <a:latin typeface="Montserrat Medium"/>
              </a:rPr>
              <a:t>ESTABLISHING A SUPPORTIVE NETWORK, STAKEHOLDER ANALYSIS, AND CREATING A STAKEHOLDER MAP</a:t>
            </a:r>
          </a:p>
          <a:p>
            <a:pPr>
              <a:lnSpc>
                <a:spcPts val="3359"/>
              </a:lnSpc>
            </a:pPr>
            <a:endParaRPr lang="en-US" sz="2799">
              <a:solidFill>
                <a:srgbClr val="F9C041"/>
              </a:solidFill>
              <a:latin typeface="Montserrat Medium"/>
            </a:endParaRPr>
          </a:p>
        </p:txBody>
      </p:sp>
      <p:sp>
        <p:nvSpPr>
          <p:cNvPr id="12" name="TextBox 12"/>
          <p:cNvSpPr txBox="1"/>
          <p:nvPr/>
        </p:nvSpPr>
        <p:spPr>
          <a:xfrm>
            <a:off x="11685560" y="3304101"/>
            <a:ext cx="2721682" cy="1428750"/>
          </a:xfrm>
          <a:prstGeom prst="rect">
            <a:avLst/>
          </a:prstGeom>
        </p:spPr>
        <p:txBody>
          <a:bodyPr lIns="0" tIns="0" rIns="0" bIns="0" rtlCol="0" anchor="t">
            <a:spAutoFit/>
          </a:bodyPr>
          <a:lstStyle/>
          <a:p>
            <a:pPr>
              <a:lnSpc>
                <a:spcPts val="11397"/>
              </a:lnSpc>
            </a:pPr>
            <a:r>
              <a:rPr lang="en-US" sz="9497">
                <a:solidFill>
                  <a:srgbClr val="F9C041"/>
                </a:solidFill>
                <a:latin typeface="League Spartan Bold"/>
              </a:rPr>
              <a:t>03</a:t>
            </a:r>
          </a:p>
        </p:txBody>
      </p:sp>
      <p:sp>
        <p:nvSpPr>
          <p:cNvPr id="13" name="TextBox 13"/>
          <p:cNvSpPr txBox="1"/>
          <p:nvPr/>
        </p:nvSpPr>
        <p:spPr>
          <a:xfrm>
            <a:off x="10405484" y="8063878"/>
            <a:ext cx="4120312" cy="409575"/>
          </a:xfrm>
          <a:prstGeom prst="rect">
            <a:avLst/>
          </a:prstGeom>
        </p:spPr>
        <p:txBody>
          <a:bodyPr lIns="0" tIns="0" rIns="0" bIns="0" rtlCol="0" anchor="t">
            <a:spAutoFit/>
          </a:bodyPr>
          <a:lstStyle/>
          <a:p>
            <a:pPr>
              <a:lnSpc>
                <a:spcPts val="3359"/>
              </a:lnSpc>
            </a:pPr>
            <a:r>
              <a:rPr lang="en-US" sz="2799">
                <a:solidFill>
                  <a:srgbClr val="F9C041"/>
                </a:solidFill>
                <a:latin typeface="Montserrat Medium"/>
              </a:rPr>
              <a:t>MOVING FORWARD</a:t>
            </a:r>
          </a:p>
        </p:txBody>
      </p:sp>
      <p:sp>
        <p:nvSpPr>
          <p:cNvPr id="14" name="TextBox 14"/>
          <p:cNvSpPr txBox="1"/>
          <p:nvPr/>
        </p:nvSpPr>
        <p:spPr>
          <a:xfrm>
            <a:off x="11332171" y="6625603"/>
            <a:ext cx="2599669" cy="1428750"/>
          </a:xfrm>
          <a:prstGeom prst="rect">
            <a:avLst/>
          </a:prstGeom>
        </p:spPr>
        <p:txBody>
          <a:bodyPr lIns="0" tIns="0" rIns="0" bIns="0" rtlCol="0" anchor="t">
            <a:spAutoFit/>
          </a:bodyPr>
          <a:lstStyle/>
          <a:p>
            <a:pPr>
              <a:lnSpc>
                <a:spcPts val="11397"/>
              </a:lnSpc>
            </a:pPr>
            <a:r>
              <a:rPr lang="en-US" sz="9497">
                <a:solidFill>
                  <a:srgbClr val="F9C041"/>
                </a:solidFill>
                <a:latin typeface="League Spartan Bold"/>
              </a:rPr>
              <a:t>04</a:t>
            </a:r>
          </a:p>
        </p:txBody>
      </p:sp>
      <p:sp>
        <p:nvSpPr>
          <p:cNvPr id="15" name="TextBox 15"/>
          <p:cNvSpPr txBox="1"/>
          <p:nvPr/>
        </p:nvSpPr>
        <p:spPr>
          <a:xfrm>
            <a:off x="1323474" y="2158749"/>
            <a:ext cx="15503000" cy="345879"/>
          </a:xfrm>
          <a:prstGeom prst="rect">
            <a:avLst/>
          </a:prstGeom>
        </p:spPr>
        <p:txBody>
          <a:bodyPr lIns="0" tIns="0" rIns="0" bIns="0" rtlCol="0" anchor="t">
            <a:spAutoFit/>
          </a:bodyPr>
          <a:lstStyle/>
          <a:p>
            <a:pPr>
              <a:lnSpc>
                <a:spcPts val="2901"/>
              </a:lnSpc>
            </a:pPr>
            <a:r>
              <a:rPr lang="en-US" sz="2072" spc="33">
                <a:solidFill>
                  <a:srgbClr val="000000"/>
                </a:solidFill>
                <a:latin typeface="Montserrat"/>
              </a:rPr>
              <a:t>Bellow you will find the key points that we will be going through in this presentation.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539228" y="0"/>
            <a:ext cx="5748772" cy="10287000"/>
            <a:chOff x="0" y="0"/>
            <a:chExt cx="1069556" cy="1913890"/>
          </a:xfrm>
        </p:grpSpPr>
        <p:sp>
          <p:nvSpPr>
            <p:cNvPr id="3" name="Freeform 3"/>
            <p:cNvSpPr/>
            <p:nvPr/>
          </p:nvSpPr>
          <p:spPr>
            <a:xfrm>
              <a:off x="0" y="0"/>
              <a:ext cx="1069556" cy="1913890"/>
            </a:xfrm>
            <a:custGeom>
              <a:avLst/>
              <a:gdLst/>
              <a:ahLst/>
              <a:cxnLst/>
              <a:rect l="l" t="t" r="r" b="b"/>
              <a:pathLst>
                <a:path w="1069556" h="1913890">
                  <a:moveTo>
                    <a:pt x="0" y="0"/>
                  </a:moveTo>
                  <a:lnTo>
                    <a:pt x="1069556" y="0"/>
                  </a:lnTo>
                  <a:lnTo>
                    <a:pt x="1069556" y="1913890"/>
                  </a:lnTo>
                  <a:lnTo>
                    <a:pt x="0" y="1913890"/>
                  </a:lnTo>
                  <a:close/>
                </a:path>
              </a:pathLst>
            </a:custGeom>
            <a:solidFill>
              <a:srgbClr val="FFD372"/>
            </a:solidFill>
          </p:spPr>
        </p:sp>
      </p:grpSp>
      <p:grpSp>
        <p:nvGrpSpPr>
          <p:cNvPr id="4" name="Group 4"/>
          <p:cNvGrpSpPr/>
          <p:nvPr/>
        </p:nvGrpSpPr>
        <p:grpSpPr>
          <a:xfrm>
            <a:off x="10324398" y="1876602"/>
            <a:ext cx="6934902" cy="6201957"/>
            <a:chOff x="0" y="0"/>
            <a:chExt cx="9246536" cy="8269275"/>
          </a:xfrm>
        </p:grpSpPr>
        <p:pic>
          <p:nvPicPr>
            <p:cNvPr id="5" name="Picture 5"/>
            <p:cNvPicPr>
              <a:picLocks noChangeAspect="1"/>
            </p:cNvPicPr>
            <p:nvPr/>
          </p:nvPicPr>
          <p:blipFill>
            <a:blip r:embed="rId2"/>
            <a:srcRect l="12727" r="12727"/>
            <a:stretch>
              <a:fillRect/>
            </a:stretch>
          </p:blipFill>
          <p:spPr>
            <a:xfrm>
              <a:off x="0" y="0"/>
              <a:ext cx="9246536" cy="8269275"/>
            </a:xfrm>
            <a:prstGeom prst="rect">
              <a:avLst/>
            </a:prstGeom>
          </p:spPr>
        </p:pic>
      </p:grpSp>
      <p:grpSp>
        <p:nvGrpSpPr>
          <p:cNvPr id="6" name="Group 6"/>
          <p:cNvGrpSpPr/>
          <p:nvPr/>
        </p:nvGrpSpPr>
        <p:grpSpPr>
          <a:xfrm>
            <a:off x="1028700" y="8538915"/>
            <a:ext cx="2038858" cy="417760"/>
            <a:chOff x="0" y="0"/>
            <a:chExt cx="743781" cy="152400"/>
          </a:xfrm>
        </p:grpSpPr>
        <p:sp>
          <p:nvSpPr>
            <p:cNvPr id="7" name="Freeform 7"/>
            <p:cNvSpPr/>
            <p:nvPr/>
          </p:nvSpPr>
          <p:spPr>
            <a:xfrm>
              <a:off x="0" y="0"/>
              <a:ext cx="743781" cy="152400"/>
            </a:xfrm>
            <a:custGeom>
              <a:avLst/>
              <a:gdLst/>
              <a:ahLst/>
              <a:cxnLst/>
              <a:rect l="l" t="t" r="r" b="b"/>
              <a:pathLst>
                <a:path w="743781" h="152400">
                  <a:moveTo>
                    <a:pt x="0" y="0"/>
                  </a:moveTo>
                  <a:lnTo>
                    <a:pt x="743781" y="0"/>
                  </a:lnTo>
                  <a:lnTo>
                    <a:pt x="743781" y="152400"/>
                  </a:lnTo>
                  <a:lnTo>
                    <a:pt x="0" y="152400"/>
                  </a:lnTo>
                  <a:close/>
                </a:path>
              </a:pathLst>
            </a:custGeom>
            <a:solidFill>
              <a:srgbClr val="F9C041"/>
            </a:solidFill>
          </p:spPr>
        </p:sp>
      </p:grpSp>
      <p:sp>
        <p:nvSpPr>
          <p:cNvPr id="8" name="TextBox 8"/>
          <p:cNvSpPr txBox="1"/>
          <p:nvPr/>
        </p:nvSpPr>
        <p:spPr>
          <a:xfrm>
            <a:off x="1028700" y="8568407"/>
            <a:ext cx="4077715" cy="330200"/>
          </a:xfrm>
          <a:prstGeom prst="rect">
            <a:avLst/>
          </a:prstGeom>
        </p:spPr>
        <p:txBody>
          <a:bodyPr lIns="0" tIns="0" rIns="0" bIns="0" rtlCol="0" anchor="t">
            <a:spAutoFit/>
          </a:bodyPr>
          <a:lstStyle/>
          <a:p>
            <a:pPr>
              <a:lnSpc>
                <a:spcPts val="2799"/>
              </a:lnSpc>
            </a:pPr>
            <a:r>
              <a:rPr lang="en-US" sz="1999">
                <a:solidFill>
                  <a:srgbClr val="000000"/>
                </a:solidFill>
                <a:latin typeface="Montserrat"/>
              </a:rPr>
              <a:t>Catalina Simion</a:t>
            </a:r>
          </a:p>
        </p:txBody>
      </p:sp>
      <p:sp>
        <p:nvSpPr>
          <p:cNvPr id="9" name="TextBox 9"/>
          <p:cNvSpPr txBox="1"/>
          <p:nvPr/>
        </p:nvSpPr>
        <p:spPr>
          <a:xfrm>
            <a:off x="1028700" y="1123950"/>
            <a:ext cx="6643845" cy="1795389"/>
          </a:xfrm>
          <a:prstGeom prst="rect">
            <a:avLst/>
          </a:prstGeom>
        </p:spPr>
        <p:txBody>
          <a:bodyPr lIns="0" tIns="0" rIns="0" bIns="0" rtlCol="0" anchor="t">
            <a:spAutoFit/>
          </a:bodyPr>
          <a:lstStyle/>
          <a:p>
            <a:pPr marL="1011405" lvl="1" indent="-505702">
              <a:lnSpc>
                <a:spcPts val="4684"/>
              </a:lnSpc>
              <a:buFont typeface="Arial"/>
              <a:buChar char="•"/>
            </a:pPr>
            <a:r>
              <a:rPr lang="en-US" sz="4684">
                <a:solidFill>
                  <a:srgbClr val="000000"/>
                </a:solidFill>
                <a:latin typeface="League Spartan Bold"/>
              </a:rPr>
              <a:t>ADDRESSING SUSTAINABILITY</a:t>
            </a:r>
          </a:p>
          <a:p>
            <a:pPr>
              <a:lnSpc>
                <a:spcPts val="4684"/>
              </a:lnSpc>
            </a:pPr>
            <a:endParaRPr lang="en-US" sz="4684">
              <a:solidFill>
                <a:srgbClr val="000000"/>
              </a:solidFill>
              <a:latin typeface="League Spartan Bold"/>
            </a:endParaRPr>
          </a:p>
        </p:txBody>
      </p:sp>
      <p:sp>
        <p:nvSpPr>
          <p:cNvPr id="10" name="TextBox 10"/>
          <p:cNvSpPr txBox="1"/>
          <p:nvPr/>
        </p:nvSpPr>
        <p:spPr>
          <a:xfrm>
            <a:off x="1028700" y="2601683"/>
            <a:ext cx="8800627" cy="5476875"/>
          </a:xfrm>
          <a:prstGeom prst="rect">
            <a:avLst/>
          </a:prstGeom>
        </p:spPr>
        <p:txBody>
          <a:bodyPr lIns="0" tIns="0" rIns="0" bIns="0" rtlCol="0" anchor="t">
            <a:spAutoFit/>
          </a:bodyPr>
          <a:lstStyle/>
          <a:p>
            <a:pPr marL="323850" lvl="1" indent="-161925">
              <a:lnSpc>
                <a:spcPts val="2400"/>
              </a:lnSpc>
              <a:buFont typeface="Arial"/>
              <a:buChar char="•"/>
            </a:pPr>
            <a:r>
              <a:rPr lang="en-US" sz="1500">
                <a:solidFill>
                  <a:srgbClr val="000000"/>
                </a:solidFill>
                <a:latin typeface="Montserrat"/>
              </a:rPr>
              <a:t>Human activity is the major contributor to the global climate emergency, releasing significant amounts of greenhouse gases into the environment.</a:t>
            </a:r>
          </a:p>
          <a:p>
            <a:pPr marL="323850" lvl="1" indent="-161925">
              <a:lnSpc>
                <a:spcPts val="2400"/>
              </a:lnSpc>
              <a:buFont typeface="Arial"/>
              <a:buChar char="•"/>
            </a:pPr>
            <a:r>
              <a:rPr lang="en-US" sz="1500">
                <a:solidFill>
                  <a:srgbClr val="000000"/>
                </a:solidFill>
                <a:latin typeface="Montserrat"/>
              </a:rPr>
              <a:t>Carbon dioxide (CO2) emissions from burning fossil fuels, methane and nitrous oxide emissions from agriculture, deforestation and land use change, and industrial processes all contribute to the climate crisis.</a:t>
            </a:r>
          </a:p>
          <a:p>
            <a:pPr marL="323850" lvl="1" indent="-161925">
              <a:lnSpc>
                <a:spcPts val="2400"/>
              </a:lnSpc>
              <a:buFont typeface="Arial"/>
              <a:buChar char="•"/>
            </a:pPr>
            <a:r>
              <a:rPr lang="en-US" sz="1500">
                <a:solidFill>
                  <a:srgbClr val="000000"/>
                </a:solidFill>
                <a:latin typeface="Montserrat"/>
              </a:rPr>
              <a:t>Consumption trends and population growth further exacerbate the pressures on energy, food, and resources, leading to increased emissions and environmental degradation.</a:t>
            </a:r>
          </a:p>
          <a:p>
            <a:pPr marL="323850" lvl="1" indent="-161925">
              <a:lnSpc>
                <a:spcPts val="2400"/>
              </a:lnSpc>
              <a:buFont typeface="Arial"/>
              <a:buChar char="•"/>
            </a:pPr>
            <a:r>
              <a:rPr lang="en-US" sz="1500">
                <a:solidFill>
                  <a:srgbClr val="000000"/>
                </a:solidFill>
                <a:latin typeface="Montserrat"/>
              </a:rPr>
              <a:t>Addressing the global climate emergency requires comprehensive approaches, including reducing greenhouse gas emissions, transitioning to renewable energy sources, adopting sustainable land use practices, and embracing environmentally friendly technologies and lifestyles.</a:t>
            </a:r>
          </a:p>
          <a:p>
            <a:pPr marL="323850" lvl="1" indent="-161925">
              <a:lnSpc>
                <a:spcPts val="2400"/>
              </a:lnSpc>
              <a:buFont typeface="Arial"/>
              <a:buChar char="•"/>
            </a:pPr>
            <a:r>
              <a:rPr lang="en-US" sz="1500">
                <a:solidFill>
                  <a:srgbClr val="000000"/>
                </a:solidFill>
                <a:latin typeface="Montserrat"/>
              </a:rPr>
              <a:t>Notable figures such as Greta Thunberg, Elon Musk, Dr. Katharine Hayhoe, and Christiana Figueres have played significant roles in raising awareness, advocating for climate action, and driving change in various sectors.</a:t>
            </a:r>
          </a:p>
          <a:p>
            <a:pPr marL="323850" lvl="1" indent="-161925">
              <a:lnSpc>
                <a:spcPts val="2400"/>
              </a:lnSpc>
              <a:buFont typeface="Arial"/>
              <a:buChar char="•"/>
            </a:pPr>
            <a:r>
              <a:rPr lang="en-US" sz="1500">
                <a:solidFill>
                  <a:srgbClr val="000000"/>
                </a:solidFill>
                <a:latin typeface="Montserrat"/>
              </a:rPr>
              <a:t>Collaboration between governments, corporations, communities, and individuals worldwide is essential to effectively confront the climate crisis.</a:t>
            </a:r>
          </a:p>
          <a:p>
            <a:pPr>
              <a:lnSpc>
                <a:spcPts val="2400"/>
              </a:lnSpc>
            </a:pPr>
            <a:endParaRPr lang="en-US" sz="1500">
              <a:solidFill>
                <a:srgbClr val="000000"/>
              </a:solidFill>
              <a:latin typeface="Montserrat"/>
            </a:endParaRPr>
          </a:p>
        </p:txBody>
      </p:sp>
      <p:sp>
        <p:nvSpPr>
          <p:cNvPr id="11" name="TextBox 11"/>
          <p:cNvSpPr txBox="1"/>
          <p:nvPr/>
        </p:nvSpPr>
        <p:spPr>
          <a:xfrm>
            <a:off x="15272439" y="8928100"/>
            <a:ext cx="1986861" cy="330200"/>
          </a:xfrm>
          <a:prstGeom prst="rect">
            <a:avLst/>
          </a:prstGeom>
        </p:spPr>
        <p:txBody>
          <a:bodyPr lIns="0" tIns="0" rIns="0" bIns="0" rtlCol="0" anchor="t">
            <a:spAutoFit/>
          </a:bodyPr>
          <a:lstStyle/>
          <a:p>
            <a:pPr algn="r">
              <a:lnSpc>
                <a:spcPts val="2799"/>
              </a:lnSpc>
            </a:pPr>
            <a:r>
              <a:rPr lang="en-US" sz="1999">
                <a:solidFill>
                  <a:srgbClr val="000000"/>
                </a:solidFill>
                <a:latin typeface="Montserrat"/>
              </a:rPr>
              <a:t>Page 04 of 08</a:t>
            </a:r>
          </a:p>
        </p:txBody>
      </p:sp>
      <p:sp>
        <p:nvSpPr>
          <p:cNvPr id="12" name="Freeform 12"/>
          <p:cNvSpPr/>
          <p:nvPr/>
        </p:nvSpPr>
        <p:spPr>
          <a:xfrm>
            <a:off x="15620372" y="4608613"/>
            <a:ext cx="1638928" cy="1069773"/>
          </a:xfrm>
          <a:custGeom>
            <a:avLst/>
            <a:gdLst/>
            <a:ahLst/>
            <a:cxnLst/>
            <a:rect l="l" t="t" r="r" b="b"/>
            <a:pathLst>
              <a:path w="1638928" h="1069773">
                <a:moveTo>
                  <a:pt x="0" y="0"/>
                </a:moveTo>
                <a:lnTo>
                  <a:pt x="1638928" y="0"/>
                </a:lnTo>
                <a:lnTo>
                  <a:pt x="1638928" y="1069774"/>
                </a:lnTo>
                <a:lnTo>
                  <a:pt x="0" y="10697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539228" y="0"/>
            <a:ext cx="5748772" cy="10287000"/>
            <a:chOff x="0" y="0"/>
            <a:chExt cx="1069556" cy="1913890"/>
          </a:xfrm>
        </p:grpSpPr>
        <p:sp>
          <p:nvSpPr>
            <p:cNvPr id="3" name="Freeform 3"/>
            <p:cNvSpPr/>
            <p:nvPr/>
          </p:nvSpPr>
          <p:spPr>
            <a:xfrm>
              <a:off x="0" y="0"/>
              <a:ext cx="1069556" cy="1913890"/>
            </a:xfrm>
            <a:custGeom>
              <a:avLst/>
              <a:gdLst/>
              <a:ahLst/>
              <a:cxnLst/>
              <a:rect l="l" t="t" r="r" b="b"/>
              <a:pathLst>
                <a:path w="1069556" h="1913890">
                  <a:moveTo>
                    <a:pt x="0" y="0"/>
                  </a:moveTo>
                  <a:lnTo>
                    <a:pt x="1069556" y="0"/>
                  </a:lnTo>
                  <a:lnTo>
                    <a:pt x="1069556" y="1913890"/>
                  </a:lnTo>
                  <a:lnTo>
                    <a:pt x="0" y="1913890"/>
                  </a:lnTo>
                  <a:close/>
                </a:path>
              </a:pathLst>
            </a:custGeom>
            <a:solidFill>
              <a:srgbClr val="FFD372"/>
            </a:solidFill>
          </p:spPr>
        </p:sp>
      </p:grpSp>
      <p:grpSp>
        <p:nvGrpSpPr>
          <p:cNvPr id="4" name="Group 4"/>
          <p:cNvGrpSpPr/>
          <p:nvPr/>
        </p:nvGrpSpPr>
        <p:grpSpPr>
          <a:xfrm>
            <a:off x="8042092" y="1028700"/>
            <a:ext cx="10245908" cy="7543800"/>
            <a:chOff x="0" y="0"/>
            <a:chExt cx="13661211" cy="10058400"/>
          </a:xfrm>
        </p:grpSpPr>
        <p:pic>
          <p:nvPicPr>
            <p:cNvPr id="5" name="Picture 5"/>
            <p:cNvPicPr>
              <a:picLocks noChangeAspect="1"/>
            </p:cNvPicPr>
            <p:nvPr/>
          </p:nvPicPr>
          <p:blipFill>
            <a:blip r:embed="rId2"/>
            <a:srcRect t="18324" b="18324"/>
            <a:stretch>
              <a:fillRect/>
            </a:stretch>
          </p:blipFill>
          <p:spPr>
            <a:xfrm>
              <a:off x="0" y="0"/>
              <a:ext cx="13661211" cy="10058400"/>
            </a:xfrm>
            <a:prstGeom prst="rect">
              <a:avLst/>
            </a:prstGeom>
          </p:spPr>
        </p:pic>
      </p:grpSp>
      <p:sp>
        <p:nvSpPr>
          <p:cNvPr id="6" name="TextBox 6"/>
          <p:cNvSpPr txBox="1"/>
          <p:nvPr/>
        </p:nvSpPr>
        <p:spPr>
          <a:xfrm>
            <a:off x="15272439" y="8928100"/>
            <a:ext cx="1986861" cy="330200"/>
          </a:xfrm>
          <a:prstGeom prst="rect">
            <a:avLst/>
          </a:prstGeom>
        </p:spPr>
        <p:txBody>
          <a:bodyPr lIns="0" tIns="0" rIns="0" bIns="0" rtlCol="0" anchor="t">
            <a:spAutoFit/>
          </a:bodyPr>
          <a:lstStyle/>
          <a:p>
            <a:pPr algn="r">
              <a:lnSpc>
                <a:spcPts val="2799"/>
              </a:lnSpc>
            </a:pPr>
            <a:r>
              <a:rPr lang="en-US" sz="1999">
                <a:solidFill>
                  <a:srgbClr val="000000"/>
                </a:solidFill>
                <a:latin typeface="Montserrat"/>
              </a:rPr>
              <a:t>Page 05 of 08</a:t>
            </a:r>
          </a:p>
        </p:txBody>
      </p:sp>
      <p:sp>
        <p:nvSpPr>
          <p:cNvPr id="7" name="TextBox 7"/>
          <p:cNvSpPr txBox="1"/>
          <p:nvPr/>
        </p:nvSpPr>
        <p:spPr>
          <a:xfrm>
            <a:off x="754695" y="847567"/>
            <a:ext cx="6864732" cy="2172336"/>
          </a:xfrm>
          <a:prstGeom prst="rect">
            <a:avLst/>
          </a:prstGeom>
        </p:spPr>
        <p:txBody>
          <a:bodyPr lIns="0" tIns="0" rIns="0" bIns="0" rtlCol="0" anchor="t">
            <a:spAutoFit/>
          </a:bodyPr>
          <a:lstStyle/>
          <a:p>
            <a:pPr>
              <a:lnSpc>
                <a:spcPts val="3400"/>
              </a:lnSpc>
            </a:pPr>
            <a:r>
              <a:rPr lang="en-US" sz="3400">
                <a:solidFill>
                  <a:srgbClr val="F9C041"/>
                </a:solidFill>
                <a:latin typeface="League Spartan Bold"/>
              </a:rPr>
              <a:t>2. GRETA THUNBERG:</a:t>
            </a:r>
          </a:p>
          <a:p>
            <a:pPr>
              <a:lnSpc>
                <a:spcPts val="3400"/>
              </a:lnSpc>
            </a:pPr>
            <a:r>
              <a:rPr lang="en-US" sz="3400">
                <a:solidFill>
                  <a:srgbClr val="F9C041"/>
                </a:solidFill>
                <a:latin typeface="League Spartan Bold"/>
              </a:rPr>
              <a:t> A CHANGE MAKER WHO INSPIRED MY CLIMATE ACTION JOURNEY</a:t>
            </a:r>
          </a:p>
          <a:p>
            <a:pPr>
              <a:lnSpc>
                <a:spcPts val="3400"/>
              </a:lnSpc>
            </a:pPr>
            <a:endParaRPr lang="en-US" sz="3400">
              <a:solidFill>
                <a:srgbClr val="F9C041"/>
              </a:solidFill>
              <a:latin typeface="League Spartan Bold"/>
            </a:endParaRPr>
          </a:p>
        </p:txBody>
      </p:sp>
      <p:sp>
        <p:nvSpPr>
          <p:cNvPr id="8" name="TextBox 8"/>
          <p:cNvSpPr txBox="1"/>
          <p:nvPr/>
        </p:nvSpPr>
        <p:spPr>
          <a:xfrm>
            <a:off x="543363" y="2671127"/>
            <a:ext cx="7287396" cy="6436360"/>
          </a:xfrm>
          <a:prstGeom prst="rect">
            <a:avLst/>
          </a:prstGeom>
        </p:spPr>
        <p:txBody>
          <a:bodyPr lIns="0" tIns="0" rIns="0" bIns="0" rtlCol="0" anchor="t">
            <a:spAutoFit/>
          </a:bodyPr>
          <a:lstStyle/>
          <a:p>
            <a:pPr marL="345439" lvl="1" indent="-172720">
              <a:lnSpc>
                <a:spcPts val="2559"/>
              </a:lnSpc>
              <a:buFont typeface="Arial"/>
              <a:buChar char="•"/>
            </a:pPr>
            <a:r>
              <a:rPr lang="en-US" sz="1599">
                <a:solidFill>
                  <a:srgbClr val="000000"/>
                </a:solidFill>
                <a:latin typeface="Montserrat"/>
              </a:rPr>
              <a:t>Greta Thunberg has had an enormous influence on my life and my pursuit of climate change.</a:t>
            </a:r>
          </a:p>
          <a:p>
            <a:pPr marL="345439" lvl="1" indent="-172720">
              <a:lnSpc>
                <a:spcPts val="2559"/>
              </a:lnSpc>
              <a:buFont typeface="Arial"/>
              <a:buChar char="•"/>
            </a:pPr>
            <a:r>
              <a:rPr lang="en-US" sz="1599">
                <a:solidFill>
                  <a:srgbClr val="000000"/>
                </a:solidFill>
                <a:latin typeface="Montserrat"/>
              </a:rPr>
              <a:t>Her courage, commitment, and commanding voice left a lasting impression and motivated me to learn more about the climate crisis and take action.</a:t>
            </a:r>
          </a:p>
          <a:p>
            <a:pPr marL="345439" lvl="1" indent="-172720">
              <a:lnSpc>
                <a:spcPts val="2559"/>
              </a:lnSpc>
              <a:buFont typeface="Arial"/>
              <a:buChar char="•"/>
            </a:pPr>
            <a:r>
              <a:rPr lang="en-US" sz="1599">
                <a:solidFill>
                  <a:srgbClr val="000000"/>
                </a:solidFill>
                <a:latin typeface="Montserrat"/>
              </a:rPr>
              <a:t>Greta's school strikes and powerful speeches attracted people's attention and conveyed the severity of the situation.</a:t>
            </a:r>
          </a:p>
          <a:p>
            <a:pPr marL="345439" lvl="1" indent="-172720">
              <a:lnSpc>
                <a:spcPts val="2559"/>
              </a:lnSpc>
              <a:buFont typeface="Arial"/>
              <a:buChar char="•"/>
            </a:pPr>
            <a:r>
              <a:rPr lang="en-US" sz="1599">
                <a:solidFill>
                  <a:srgbClr val="000000"/>
                </a:solidFill>
                <a:latin typeface="Montserrat"/>
              </a:rPr>
              <a:t>Her commitment to spreading awareness inspired me to become more active in the fight against climate change.</a:t>
            </a:r>
          </a:p>
          <a:p>
            <a:pPr marL="345439" lvl="1" indent="-172720">
              <a:lnSpc>
                <a:spcPts val="2559"/>
              </a:lnSpc>
              <a:buFont typeface="Arial"/>
              <a:buChar char="•"/>
            </a:pPr>
            <a:r>
              <a:rPr lang="en-US" sz="1599">
                <a:solidFill>
                  <a:srgbClr val="000000"/>
                </a:solidFill>
                <a:latin typeface="Montserrat"/>
              </a:rPr>
              <a:t>I began studying the causes and effects of climate change, and Greta's skill in relating the science behind it further motivated their efforts.</a:t>
            </a:r>
          </a:p>
          <a:p>
            <a:pPr marL="345439" lvl="1" indent="-172720">
              <a:lnSpc>
                <a:spcPts val="2559"/>
              </a:lnSpc>
              <a:buFont typeface="Arial"/>
              <a:buChar char="•"/>
            </a:pPr>
            <a:r>
              <a:rPr lang="en-US" sz="1599">
                <a:solidFill>
                  <a:srgbClr val="000000"/>
                </a:solidFill>
                <a:latin typeface="Montserrat"/>
              </a:rPr>
              <a:t>Greta's influence went beyond awareness and inspired me to make sustainable choices in my daily life.</a:t>
            </a:r>
          </a:p>
          <a:p>
            <a:pPr marL="345439" lvl="1" indent="-172720">
              <a:lnSpc>
                <a:spcPts val="2559"/>
              </a:lnSpc>
              <a:buFont typeface="Arial"/>
              <a:buChar char="•"/>
            </a:pPr>
            <a:r>
              <a:rPr lang="en-US" sz="1599">
                <a:solidFill>
                  <a:srgbClr val="000000"/>
                </a:solidFill>
                <a:latin typeface="Montserrat"/>
              </a:rPr>
              <a:t>I also got involved in my community, joining environmental groups, participating in protests, and promoting sustainability.</a:t>
            </a:r>
          </a:p>
          <a:p>
            <a:pPr marL="345439" lvl="1" indent="-172720">
              <a:lnSpc>
                <a:spcPts val="2559"/>
              </a:lnSpc>
              <a:buFont typeface="Arial"/>
              <a:buChar char="•"/>
            </a:pPr>
            <a:r>
              <a:rPr lang="en-US" sz="1599">
                <a:solidFill>
                  <a:srgbClr val="000000"/>
                </a:solidFill>
                <a:latin typeface="Montserrat"/>
              </a:rPr>
              <a:t>Greta's determination to tell the truth to authority inspired me to use my own voice and advocate for climate action.</a:t>
            </a:r>
          </a:p>
          <a:p>
            <a:pPr>
              <a:lnSpc>
                <a:spcPts val="2559"/>
              </a:lnSpc>
            </a:pPr>
            <a:endParaRPr lang="en-US" sz="1599">
              <a:solidFill>
                <a:srgbClr val="000000"/>
              </a:solidFill>
              <a:latin typeface="Montserrat"/>
            </a:endParaRPr>
          </a:p>
          <a:p>
            <a:pPr>
              <a:lnSpc>
                <a:spcPts val="2400"/>
              </a:lnSpc>
            </a:pPr>
            <a:endParaRPr lang="en-US" sz="1599">
              <a:solidFill>
                <a:srgbClr val="000000"/>
              </a:solidFill>
              <a:latin typeface="Montserrat"/>
            </a:endParaRPr>
          </a:p>
        </p:txBody>
      </p:sp>
      <p:grpSp>
        <p:nvGrpSpPr>
          <p:cNvPr id="9" name="Group 9"/>
          <p:cNvGrpSpPr/>
          <p:nvPr/>
        </p:nvGrpSpPr>
        <p:grpSpPr>
          <a:xfrm>
            <a:off x="754695" y="372657"/>
            <a:ext cx="5570467" cy="417760"/>
            <a:chOff x="0" y="0"/>
            <a:chExt cx="2032121" cy="152400"/>
          </a:xfrm>
        </p:grpSpPr>
        <p:sp>
          <p:nvSpPr>
            <p:cNvPr id="10" name="Freeform 10"/>
            <p:cNvSpPr/>
            <p:nvPr/>
          </p:nvSpPr>
          <p:spPr>
            <a:xfrm>
              <a:off x="0" y="0"/>
              <a:ext cx="2032122" cy="152400"/>
            </a:xfrm>
            <a:custGeom>
              <a:avLst/>
              <a:gdLst/>
              <a:ahLst/>
              <a:cxnLst/>
              <a:rect l="l" t="t" r="r" b="b"/>
              <a:pathLst>
                <a:path w="2032122" h="152400">
                  <a:moveTo>
                    <a:pt x="0" y="0"/>
                  </a:moveTo>
                  <a:lnTo>
                    <a:pt x="2032122" y="0"/>
                  </a:lnTo>
                  <a:lnTo>
                    <a:pt x="2032122" y="152400"/>
                  </a:lnTo>
                  <a:lnTo>
                    <a:pt x="0" y="152400"/>
                  </a:lnTo>
                  <a:close/>
                </a:path>
              </a:pathLst>
            </a:custGeom>
            <a:solidFill>
              <a:srgbClr val="F9C041"/>
            </a:solidFill>
          </p:spPr>
        </p:sp>
      </p:grpSp>
      <p:grpSp>
        <p:nvGrpSpPr>
          <p:cNvPr id="11" name="Group 11"/>
          <p:cNvGrpSpPr/>
          <p:nvPr/>
        </p:nvGrpSpPr>
        <p:grpSpPr>
          <a:xfrm>
            <a:off x="754695" y="9049420"/>
            <a:ext cx="2038858" cy="417760"/>
            <a:chOff x="0" y="0"/>
            <a:chExt cx="743781" cy="152400"/>
          </a:xfrm>
        </p:grpSpPr>
        <p:sp>
          <p:nvSpPr>
            <p:cNvPr id="12" name="Freeform 12"/>
            <p:cNvSpPr/>
            <p:nvPr/>
          </p:nvSpPr>
          <p:spPr>
            <a:xfrm>
              <a:off x="0" y="0"/>
              <a:ext cx="743781" cy="152400"/>
            </a:xfrm>
            <a:custGeom>
              <a:avLst/>
              <a:gdLst/>
              <a:ahLst/>
              <a:cxnLst/>
              <a:rect l="l" t="t" r="r" b="b"/>
              <a:pathLst>
                <a:path w="743781" h="152400">
                  <a:moveTo>
                    <a:pt x="0" y="0"/>
                  </a:moveTo>
                  <a:lnTo>
                    <a:pt x="743781" y="0"/>
                  </a:lnTo>
                  <a:lnTo>
                    <a:pt x="743781" y="152400"/>
                  </a:lnTo>
                  <a:lnTo>
                    <a:pt x="0" y="152400"/>
                  </a:lnTo>
                  <a:close/>
                </a:path>
              </a:pathLst>
            </a:custGeom>
            <a:solidFill>
              <a:srgbClr val="F9C041"/>
            </a:solidFill>
          </p:spPr>
        </p:sp>
      </p:grpSp>
      <p:sp>
        <p:nvSpPr>
          <p:cNvPr id="13" name="TextBox 13"/>
          <p:cNvSpPr txBox="1"/>
          <p:nvPr/>
        </p:nvSpPr>
        <p:spPr>
          <a:xfrm>
            <a:off x="754695" y="9078912"/>
            <a:ext cx="4077715" cy="330200"/>
          </a:xfrm>
          <a:prstGeom prst="rect">
            <a:avLst/>
          </a:prstGeom>
        </p:spPr>
        <p:txBody>
          <a:bodyPr lIns="0" tIns="0" rIns="0" bIns="0" rtlCol="0" anchor="t">
            <a:spAutoFit/>
          </a:bodyPr>
          <a:lstStyle/>
          <a:p>
            <a:pPr>
              <a:lnSpc>
                <a:spcPts val="2799"/>
              </a:lnSpc>
            </a:pPr>
            <a:r>
              <a:rPr lang="en-US" sz="1999">
                <a:solidFill>
                  <a:srgbClr val="000000"/>
                </a:solidFill>
                <a:latin typeface="Montserrat"/>
              </a:rPr>
              <a:t>Catalina Simion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638173" y="0"/>
            <a:ext cx="9649827" cy="10287000"/>
            <a:chOff x="0" y="0"/>
            <a:chExt cx="1795344" cy="1913890"/>
          </a:xfrm>
        </p:grpSpPr>
        <p:sp>
          <p:nvSpPr>
            <p:cNvPr id="3" name="Freeform 3"/>
            <p:cNvSpPr/>
            <p:nvPr/>
          </p:nvSpPr>
          <p:spPr>
            <a:xfrm>
              <a:off x="0" y="0"/>
              <a:ext cx="1795344" cy="1913890"/>
            </a:xfrm>
            <a:custGeom>
              <a:avLst/>
              <a:gdLst/>
              <a:ahLst/>
              <a:cxnLst/>
              <a:rect l="l" t="t" r="r" b="b"/>
              <a:pathLst>
                <a:path w="1795344" h="1913890">
                  <a:moveTo>
                    <a:pt x="0" y="0"/>
                  </a:moveTo>
                  <a:lnTo>
                    <a:pt x="1795344" y="0"/>
                  </a:lnTo>
                  <a:lnTo>
                    <a:pt x="1795344" y="1913890"/>
                  </a:lnTo>
                  <a:lnTo>
                    <a:pt x="0" y="1913890"/>
                  </a:lnTo>
                  <a:close/>
                </a:path>
              </a:pathLst>
            </a:custGeom>
            <a:solidFill>
              <a:srgbClr val="DDDDDD">
                <a:alpha val="17647"/>
              </a:srgbClr>
            </a:solidFill>
          </p:spPr>
        </p:sp>
      </p:grpSp>
      <p:grpSp>
        <p:nvGrpSpPr>
          <p:cNvPr id="4" name="Group 4"/>
          <p:cNvGrpSpPr/>
          <p:nvPr/>
        </p:nvGrpSpPr>
        <p:grpSpPr>
          <a:xfrm>
            <a:off x="8638173" y="1043426"/>
            <a:ext cx="9552007" cy="8214874"/>
            <a:chOff x="0" y="0"/>
            <a:chExt cx="12736010" cy="10953165"/>
          </a:xfrm>
        </p:grpSpPr>
        <p:pic>
          <p:nvPicPr>
            <p:cNvPr id="5" name="Picture 5"/>
            <p:cNvPicPr>
              <a:picLocks noChangeAspect="1"/>
            </p:cNvPicPr>
            <p:nvPr/>
          </p:nvPicPr>
          <p:blipFill>
            <a:blip r:embed="rId2"/>
            <a:srcRect l="11241" r="11241"/>
            <a:stretch>
              <a:fillRect/>
            </a:stretch>
          </p:blipFill>
          <p:spPr>
            <a:xfrm>
              <a:off x="0" y="0"/>
              <a:ext cx="12736010" cy="10953165"/>
            </a:xfrm>
            <a:prstGeom prst="rect">
              <a:avLst/>
            </a:prstGeom>
          </p:spPr>
        </p:pic>
      </p:grpSp>
      <p:grpSp>
        <p:nvGrpSpPr>
          <p:cNvPr id="6" name="Group 6"/>
          <p:cNvGrpSpPr/>
          <p:nvPr/>
        </p:nvGrpSpPr>
        <p:grpSpPr>
          <a:xfrm>
            <a:off x="0" y="7363"/>
            <a:ext cx="8638173" cy="10287000"/>
            <a:chOff x="0" y="0"/>
            <a:chExt cx="1607127" cy="1913890"/>
          </a:xfrm>
        </p:grpSpPr>
        <p:sp>
          <p:nvSpPr>
            <p:cNvPr id="7" name="Freeform 7"/>
            <p:cNvSpPr/>
            <p:nvPr/>
          </p:nvSpPr>
          <p:spPr>
            <a:xfrm>
              <a:off x="0" y="0"/>
              <a:ext cx="1607127" cy="1913890"/>
            </a:xfrm>
            <a:custGeom>
              <a:avLst/>
              <a:gdLst/>
              <a:ahLst/>
              <a:cxnLst/>
              <a:rect l="l" t="t" r="r" b="b"/>
              <a:pathLst>
                <a:path w="1607127" h="1913890">
                  <a:moveTo>
                    <a:pt x="0" y="0"/>
                  </a:moveTo>
                  <a:lnTo>
                    <a:pt x="1607127" y="0"/>
                  </a:lnTo>
                  <a:lnTo>
                    <a:pt x="1607127" y="1913890"/>
                  </a:lnTo>
                  <a:lnTo>
                    <a:pt x="0" y="1913890"/>
                  </a:lnTo>
                  <a:close/>
                </a:path>
              </a:pathLst>
            </a:custGeom>
            <a:solidFill>
              <a:srgbClr val="FFD372">
                <a:alpha val="17647"/>
              </a:srgbClr>
            </a:solidFill>
          </p:spPr>
        </p:sp>
      </p:grpSp>
      <p:sp>
        <p:nvSpPr>
          <p:cNvPr id="8" name="TextBox 8"/>
          <p:cNvSpPr txBox="1"/>
          <p:nvPr/>
        </p:nvSpPr>
        <p:spPr>
          <a:xfrm>
            <a:off x="363089" y="655827"/>
            <a:ext cx="8825163" cy="2504091"/>
          </a:xfrm>
          <a:prstGeom prst="rect">
            <a:avLst/>
          </a:prstGeom>
        </p:spPr>
        <p:txBody>
          <a:bodyPr lIns="0" tIns="0" rIns="0" bIns="0" rtlCol="0" anchor="t">
            <a:spAutoFit/>
          </a:bodyPr>
          <a:lstStyle/>
          <a:p>
            <a:pPr>
              <a:lnSpc>
                <a:spcPts val="4022"/>
              </a:lnSpc>
            </a:pPr>
            <a:r>
              <a:rPr lang="en-US" sz="3794">
                <a:solidFill>
                  <a:srgbClr val="000000"/>
                </a:solidFill>
                <a:latin typeface="League Spartan Bold"/>
              </a:rPr>
              <a:t>3. ESTABLISHING A SUPPORTIVE NETWORK, STAKEHOLDER ANALYSIS, AND CREATING A STAKEHOLDER MAP</a:t>
            </a:r>
          </a:p>
          <a:p>
            <a:pPr>
              <a:lnSpc>
                <a:spcPts val="3810"/>
              </a:lnSpc>
            </a:pPr>
            <a:endParaRPr lang="en-US" sz="3794">
              <a:solidFill>
                <a:srgbClr val="000000"/>
              </a:solidFill>
              <a:latin typeface="League Spartan Bold"/>
            </a:endParaRPr>
          </a:p>
        </p:txBody>
      </p:sp>
      <p:sp>
        <p:nvSpPr>
          <p:cNvPr id="9" name="TextBox 9"/>
          <p:cNvSpPr txBox="1"/>
          <p:nvPr/>
        </p:nvSpPr>
        <p:spPr>
          <a:xfrm>
            <a:off x="363089" y="2945381"/>
            <a:ext cx="8067481" cy="6688829"/>
          </a:xfrm>
          <a:prstGeom prst="rect">
            <a:avLst/>
          </a:prstGeom>
        </p:spPr>
        <p:txBody>
          <a:bodyPr lIns="0" tIns="0" rIns="0" bIns="0" rtlCol="0" anchor="t">
            <a:spAutoFit/>
          </a:bodyPr>
          <a:lstStyle/>
          <a:p>
            <a:pPr marL="476089" lvl="1" indent="-238044">
              <a:lnSpc>
                <a:spcPts val="3528"/>
              </a:lnSpc>
              <a:buFont typeface="Arial"/>
              <a:buChar char="•"/>
            </a:pPr>
            <a:r>
              <a:rPr lang="en-US" sz="2205">
                <a:solidFill>
                  <a:srgbClr val="000000"/>
                </a:solidFill>
                <a:latin typeface="Montserrat"/>
              </a:rPr>
              <a:t>The significance of establishing a supportive network for my beauty business </a:t>
            </a:r>
          </a:p>
          <a:p>
            <a:pPr marL="476089" lvl="1" indent="-238044">
              <a:lnSpc>
                <a:spcPts val="3528"/>
              </a:lnSpc>
              <a:buFont typeface="Arial"/>
              <a:buChar char="•"/>
            </a:pPr>
            <a:r>
              <a:rPr lang="en-US" sz="2205">
                <a:solidFill>
                  <a:srgbClr val="000000"/>
                </a:solidFill>
                <a:latin typeface="Montserrat"/>
              </a:rPr>
              <a:t>Conducting a stakeholder analysis helped me understand the various interests of stakeholders in the beauty industry and their impact on my business.</a:t>
            </a:r>
          </a:p>
          <a:p>
            <a:pPr marL="476089" lvl="1" indent="-238044">
              <a:lnSpc>
                <a:spcPts val="3528"/>
              </a:lnSpc>
              <a:buFont typeface="Arial"/>
              <a:buChar char="•"/>
            </a:pPr>
            <a:r>
              <a:rPr lang="en-US" sz="2205">
                <a:solidFill>
                  <a:srgbClr val="000000"/>
                </a:solidFill>
                <a:latin typeface="Montserrat"/>
              </a:rPr>
              <a:t>I identified relevant stakeholders, such as customers, suppliers, employees, regulatory authorities, beauty influencers, and local communities, and considered their wants and expectations.</a:t>
            </a:r>
          </a:p>
          <a:p>
            <a:pPr marL="476089" lvl="1" indent="-238044">
              <a:lnSpc>
                <a:spcPts val="3528"/>
              </a:lnSpc>
              <a:buFont typeface="Arial"/>
              <a:buChar char="•"/>
            </a:pPr>
            <a:r>
              <a:rPr lang="en-US" sz="2205">
                <a:solidFill>
                  <a:srgbClr val="000000"/>
                </a:solidFill>
                <a:latin typeface="Montserrat"/>
              </a:rPr>
              <a:t>Creating a stakeholder map allowed me to visualize stakeholder relationships and their relative importance, helping me prioritize efforts and allocate resources effectively.</a:t>
            </a:r>
          </a:p>
          <a:p>
            <a:pPr>
              <a:lnSpc>
                <a:spcPts val="3528"/>
              </a:lnSpc>
            </a:pPr>
            <a:endParaRPr lang="en-US" sz="2205">
              <a:solidFill>
                <a:srgbClr val="000000"/>
              </a:solidFill>
              <a:latin typeface="Montserrat"/>
            </a:endParaRPr>
          </a:p>
          <a:p>
            <a:pPr>
              <a:lnSpc>
                <a:spcPts val="3528"/>
              </a:lnSpc>
            </a:pPr>
            <a:endParaRPr lang="en-US" sz="2205">
              <a:solidFill>
                <a:srgbClr val="000000"/>
              </a:solidFill>
              <a:latin typeface="Montserrat"/>
            </a:endParaRPr>
          </a:p>
        </p:txBody>
      </p:sp>
      <p:grpSp>
        <p:nvGrpSpPr>
          <p:cNvPr id="10" name="Group 10"/>
          <p:cNvGrpSpPr/>
          <p:nvPr/>
        </p:nvGrpSpPr>
        <p:grpSpPr>
          <a:xfrm>
            <a:off x="363089" y="180917"/>
            <a:ext cx="8067481" cy="417760"/>
            <a:chOff x="0" y="0"/>
            <a:chExt cx="2943039" cy="152400"/>
          </a:xfrm>
        </p:grpSpPr>
        <p:sp>
          <p:nvSpPr>
            <p:cNvPr id="11" name="Freeform 11"/>
            <p:cNvSpPr/>
            <p:nvPr/>
          </p:nvSpPr>
          <p:spPr>
            <a:xfrm>
              <a:off x="0" y="0"/>
              <a:ext cx="2943039" cy="152400"/>
            </a:xfrm>
            <a:custGeom>
              <a:avLst/>
              <a:gdLst/>
              <a:ahLst/>
              <a:cxnLst/>
              <a:rect l="l" t="t" r="r" b="b"/>
              <a:pathLst>
                <a:path w="2943039" h="152400">
                  <a:moveTo>
                    <a:pt x="0" y="0"/>
                  </a:moveTo>
                  <a:lnTo>
                    <a:pt x="2943039" y="0"/>
                  </a:lnTo>
                  <a:lnTo>
                    <a:pt x="2943039" y="152400"/>
                  </a:lnTo>
                  <a:lnTo>
                    <a:pt x="0" y="152400"/>
                  </a:lnTo>
                  <a:close/>
                </a:path>
              </a:pathLst>
            </a:custGeom>
            <a:solidFill>
              <a:srgbClr val="F9C041"/>
            </a:solidFill>
          </p:spPr>
        </p:sp>
      </p:grpSp>
      <p:grpSp>
        <p:nvGrpSpPr>
          <p:cNvPr id="12" name="Group 12"/>
          <p:cNvGrpSpPr/>
          <p:nvPr/>
        </p:nvGrpSpPr>
        <p:grpSpPr>
          <a:xfrm>
            <a:off x="1028700" y="9216450"/>
            <a:ext cx="2038858" cy="417760"/>
            <a:chOff x="0" y="0"/>
            <a:chExt cx="743781" cy="152400"/>
          </a:xfrm>
        </p:grpSpPr>
        <p:sp>
          <p:nvSpPr>
            <p:cNvPr id="13" name="Freeform 13"/>
            <p:cNvSpPr/>
            <p:nvPr/>
          </p:nvSpPr>
          <p:spPr>
            <a:xfrm>
              <a:off x="0" y="0"/>
              <a:ext cx="743781" cy="152400"/>
            </a:xfrm>
            <a:custGeom>
              <a:avLst/>
              <a:gdLst/>
              <a:ahLst/>
              <a:cxnLst/>
              <a:rect l="l" t="t" r="r" b="b"/>
              <a:pathLst>
                <a:path w="743781" h="152400">
                  <a:moveTo>
                    <a:pt x="0" y="0"/>
                  </a:moveTo>
                  <a:lnTo>
                    <a:pt x="743781" y="0"/>
                  </a:lnTo>
                  <a:lnTo>
                    <a:pt x="743781" y="152400"/>
                  </a:lnTo>
                  <a:lnTo>
                    <a:pt x="0" y="152400"/>
                  </a:lnTo>
                  <a:close/>
                </a:path>
              </a:pathLst>
            </a:custGeom>
            <a:solidFill>
              <a:srgbClr val="F9C041"/>
            </a:solidFill>
          </p:spPr>
        </p:sp>
      </p:grpSp>
      <p:sp>
        <p:nvSpPr>
          <p:cNvPr id="14" name="TextBox 14"/>
          <p:cNvSpPr txBox="1"/>
          <p:nvPr/>
        </p:nvSpPr>
        <p:spPr>
          <a:xfrm>
            <a:off x="1028700" y="9245942"/>
            <a:ext cx="4077715" cy="330200"/>
          </a:xfrm>
          <a:prstGeom prst="rect">
            <a:avLst/>
          </a:prstGeom>
        </p:spPr>
        <p:txBody>
          <a:bodyPr lIns="0" tIns="0" rIns="0" bIns="0" rtlCol="0" anchor="t">
            <a:spAutoFit/>
          </a:bodyPr>
          <a:lstStyle/>
          <a:p>
            <a:pPr>
              <a:lnSpc>
                <a:spcPts val="2799"/>
              </a:lnSpc>
            </a:pPr>
            <a:r>
              <a:rPr lang="en-US" sz="1999">
                <a:solidFill>
                  <a:srgbClr val="000000"/>
                </a:solidFill>
                <a:latin typeface="Montserrat"/>
              </a:rPr>
              <a:t>Catalina Simion</a:t>
            </a:r>
          </a:p>
        </p:txBody>
      </p:sp>
      <p:sp>
        <p:nvSpPr>
          <p:cNvPr id="15" name="TextBox 15"/>
          <p:cNvSpPr txBox="1"/>
          <p:nvPr/>
        </p:nvSpPr>
        <p:spPr>
          <a:xfrm>
            <a:off x="15272439" y="9454822"/>
            <a:ext cx="1986861" cy="330200"/>
          </a:xfrm>
          <a:prstGeom prst="rect">
            <a:avLst/>
          </a:prstGeom>
        </p:spPr>
        <p:txBody>
          <a:bodyPr lIns="0" tIns="0" rIns="0" bIns="0" rtlCol="0" anchor="t">
            <a:spAutoFit/>
          </a:bodyPr>
          <a:lstStyle/>
          <a:p>
            <a:pPr algn="r">
              <a:lnSpc>
                <a:spcPts val="2799"/>
              </a:lnSpc>
            </a:pPr>
            <a:r>
              <a:rPr lang="en-US" sz="1999">
                <a:solidFill>
                  <a:srgbClr val="000000"/>
                </a:solidFill>
                <a:latin typeface="Montserrat"/>
              </a:rPr>
              <a:t>Page 06 of 08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638173" y="0"/>
            <a:ext cx="9649827" cy="10287000"/>
            <a:chOff x="0" y="0"/>
            <a:chExt cx="1795344" cy="1913890"/>
          </a:xfrm>
        </p:grpSpPr>
        <p:sp>
          <p:nvSpPr>
            <p:cNvPr id="3" name="Freeform 3"/>
            <p:cNvSpPr/>
            <p:nvPr/>
          </p:nvSpPr>
          <p:spPr>
            <a:xfrm>
              <a:off x="0" y="0"/>
              <a:ext cx="1795344" cy="1913890"/>
            </a:xfrm>
            <a:custGeom>
              <a:avLst/>
              <a:gdLst/>
              <a:ahLst/>
              <a:cxnLst/>
              <a:rect l="l" t="t" r="r" b="b"/>
              <a:pathLst>
                <a:path w="1795344" h="1913890">
                  <a:moveTo>
                    <a:pt x="0" y="0"/>
                  </a:moveTo>
                  <a:lnTo>
                    <a:pt x="1795344" y="0"/>
                  </a:lnTo>
                  <a:lnTo>
                    <a:pt x="1795344" y="1913890"/>
                  </a:lnTo>
                  <a:lnTo>
                    <a:pt x="0" y="1913890"/>
                  </a:lnTo>
                  <a:close/>
                </a:path>
              </a:pathLst>
            </a:custGeom>
            <a:solidFill>
              <a:srgbClr val="DDDDDD">
                <a:alpha val="17647"/>
              </a:srgbClr>
            </a:solidFill>
          </p:spPr>
        </p:sp>
      </p:grpSp>
      <p:grpSp>
        <p:nvGrpSpPr>
          <p:cNvPr id="4" name="Group 4"/>
          <p:cNvGrpSpPr/>
          <p:nvPr/>
        </p:nvGrpSpPr>
        <p:grpSpPr>
          <a:xfrm>
            <a:off x="9853863" y="1043426"/>
            <a:ext cx="7405437" cy="8214874"/>
            <a:chOff x="0" y="0"/>
            <a:chExt cx="9873917" cy="10953165"/>
          </a:xfrm>
        </p:grpSpPr>
        <p:pic>
          <p:nvPicPr>
            <p:cNvPr id="5" name="Picture 5"/>
            <p:cNvPicPr>
              <a:picLocks noChangeAspect="1"/>
            </p:cNvPicPr>
            <p:nvPr/>
          </p:nvPicPr>
          <p:blipFill>
            <a:blip r:embed="rId2"/>
            <a:srcRect l="22211" r="14065"/>
            <a:stretch>
              <a:fillRect/>
            </a:stretch>
          </p:blipFill>
          <p:spPr>
            <a:xfrm>
              <a:off x="0" y="0"/>
              <a:ext cx="9873917" cy="10953165"/>
            </a:xfrm>
            <a:prstGeom prst="rect">
              <a:avLst/>
            </a:prstGeom>
          </p:spPr>
        </p:pic>
      </p:grpSp>
      <p:grpSp>
        <p:nvGrpSpPr>
          <p:cNvPr id="6" name="Group 6"/>
          <p:cNvGrpSpPr/>
          <p:nvPr/>
        </p:nvGrpSpPr>
        <p:grpSpPr>
          <a:xfrm>
            <a:off x="0" y="0"/>
            <a:ext cx="9144000" cy="10287000"/>
            <a:chOff x="0" y="0"/>
            <a:chExt cx="1701236" cy="1913890"/>
          </a:xfrm>
        </p:grpSpPr>
        <p:sp>
          <p:nvSpPr>
            <p:cNvPr id="7" name="Freeform 7"/>
            <p:cNvSpPr/>
            <p:nvPr/>
          </p:nvSpPr>
          <p:spPr>
            <a:xfrm>
              <a:off x="0" y="0"/>
              <a:ext cx="1701235" cy="1913890"/>
            </a:xfrm>
            <a:custGeom>
              <a:avLst/>
              <a:gdLst/>
              <a:ahLst/>
              <a:cxnLst/>
              <a:rect l="l" t="t" r="r" b="b"/>
              <a:pathLst>
                <a:path w="1701235" h="1913890">
                  <a:moveTo>
                    <a:pt x="0" y="0"/>
                  </a:moveTo>
                  <a:lnTo>
                    <a:pt x="1701235" y="0"/>
                  </a:lnTo>
                  <a:lnTo>
                    <a:pt x="1701235" y="1913890"/>
                  </a:lnTo>
                  <a:lnTo>
                    <a:pt x="0" y="1913890"/>
                  </a:lnTo>
                  <a:close/>
                </a:path>
              </a:pathLst>
            </a:custGeom>
            <a:solidFill>
              <a:srgbClr val="FFD372">
                <a:alpha val="17647"/>
              </a:srgbClr>
            </a:solidFill>
          </p:spPr>
        </p:sp>
      </p:grpSp>
      <p:sp>
        <p:nvSpPr>
          <p:cNvPr id="8" name="TextBox 8"/>
          <p:cNvSpPr txBox="1"/>
          <p:nvPr/>
        </p:nvSpPr>
        <p:spPr>
          <a:xfrm>
            <a:off x="1028700" y="965879"/>
            <a:ext cx="7803283" cy="2225044"/>
          </a:xfrm>
          <a:prstGeom prst="rect">
            <a:avLst/>
          </a:prstGeom>
        </p:spPr>
        <p:txBody>
          <a:bodyPr lIns="0" tIns="0" rIns="0" bIns="0" rtlCol="0" anchor="t">
            <a:spAutoFit/>
          </a:bodyPr>
          <a:lstStyle/>
          <a:p>
            <a:pPr>
              <a:lnSpc>
                <a:spcPts val="5824"/>
              </a:lnSpc>
            </a:pPr>
            <a:r>
              <a:rPr lang="en-US" sz="5494">
                <a:solidFill>
                  <a:srgbClr val="000000"/>
                </a:solidFill>
                <a:latin typeface="League Spartan Bold"/>
              </a:rPr>
              <a:t>UNIT 4 – MOVING FORWARD</a:t>
            </a:r>
          </a:p>
          <a:p>
            <a:pPr>
              <a:lnSpc>
                <a:spcPts val="5824"/>
              </a:lnSpc>
            </a:pPr>
            <a:endParaRPr lang="en-US" sz="5494">
              <a:solidFill>
                <a:srgbClr val="000000"/>
              </a:solidFill>
              <a:latin typeface="League Spartan Bold"/>
            </a:endParaRPr>
          </a:p>
        </p:txBody>
      </p:sp>
      <p:sp>
        <p:nvSpPr>
          <p:cNvPr id="9" name="TextBox 9"/>
          <p:cNvSpPr txBox="1"/>
          <p:nvPr/>
        </p:nvSpPr>
        <p:spPr>
          <a:xfrm>
            <a:off x="1028700" y="2365402"/>
            <a:ext cx="7609473" cy="6390593"/>
          </a:xfrm>
          <a:prstGeom prst="rect">
            <a:avLst/>
          </a:prstGeom>
        </p:spPr>
        <p:txBody>
          <a:bodyPr lIns="0" tIns="0" rIns="0" bIns="0" rtlCol="0" anchor="t">
            <a:spAutoFit/>
          </a:bodyPr>
          <a:lstStyle/>
          <a:p>
            <a:pPr marL="326750" lvl="1" indent="-163375">
              <a:lnSpc>
                <a:spcPts val="2421"/>
              </a:lnSpc>
              <a:buFont typeface="Arial"/>
              <a:buChar char="•"/>
            </a:pPr>
            <a:r>
              <a:rPr lang="en-US" sz="1513">
                <a:solidFill>
                  <a:srgbClr val="000000"/>
                </a:solidFill>
                <a:latin typeface="Montserrat"/>
              </a:rPr>
              <a:t>Recognizing failure as a learning process is crucial for personal growth and development. Instead of viewing failures as setbacks, they should be seen as opportunities for improvement and continuous learning.</a:t>
            </a:r>
          </a:p>
          <a:p>
            <a:pPr marL="326750" lvl="1" indent="-163375">
              <a:lnSpc>
                <a:spcPts val="2421"/>
              </a:lnSpc>
              <a:buFont typeface="Arial"/>
              <a:buChar char="•"/>
            </a:pPr>
            <a:r>
              <a:rPr lang="en-US" sz="1513">
                <a:solidFill>
                  <a:srgbClr val="000000"/>
                </a:solidFill>
                <a:latin typeface="Montserrat"/>
              </a:rPr>
              <a:t>Successful ideas can emerge from failures or serve as stepping stones for future ventures. By analyzing case studies, success stories, and industry trends, entrepreneurs can transform setbacks into opportunities and think creatively to pursue new avenues.</a:t>
            </a:r>
          </a:p>
          <a:p>
            <a:pPr marL="326750" lvl="1" indent="-163375">
              <a:lnSpc>
                <a:spcPts val="2421"/>
              </a:lnSpc>
              <a:buFont typeface="Arial"/>
              <a:buChar char="•"/>
            </a:pPr>
            <a:r>
              <a:rPr lang="en-US" sz="1513">
                <a:solidFill>
                  <a:srgbClr val="000000"/>
                </a:solidFill>
                <a:latin typeface="Montserrat"/>
              </a:rPr>
              <a:t>Applying project learning is essential for improving and innovating in the workplace. Reflecting on previous experiences and identifying areas for improvement can lead to strategic changes that enhance operations, customer experience, and overall business performance.</a:t>
            </a:r>
          </a:p>
          <a:p>
            <a:pPr marL="326750" lvl="1" indent="-163375">
              <a:lnSpc>
                <a:spcPts val="2421"/>
              </a:lnSpc>
              <a:buFont typeface="Arial"/>
              <a:buChar char="•"/>
            </a:pPr>
            <a:r>
              <a:rPr lang="en-US" sz="1513">
                <a:solidFill>
                  <a:srgbClr val="000000"/>
                </a:solidFill>
                <a:latin typeface="Montserrat"/>
              </a:rPr>
              <a:t>In the context of a beauty shop, the ability to learn from failures and apply insights can drive innovation. For example, if a project to launch a new line of organic skincare products faces challenges, gathering feedback from customers, suppliers, and industry experts can provide valuable insights to enhance the product and differentiate the beauty shop.</a:t>
            </a:r>
          </a:p>
          <a:p>
            <a:pPr marL="326750" lvl="1" indent="-163375">
              <a:lnSpc>
                <a:spcPts val="2421"/>
              </a:lnSpc>
              <a:buFont typeface="Arial"/>
              <a:buChar char="•"/>
            </a:pPr>
            <a:r>
              <a:rPr lang="en-US" sz="1513">
                <a:solidFill>
                  <a:srgbClr val="000000"/>
                </a:solidFill>
                <a:latin typeface="Montserrat"/>
              </a:rPr>
              <a:t>Cultivating a mindset that embraces failure as an opportunity for growth and creativity is essential for managing hurdles, continuously growing, and achieving success in the beauty industry. By learning from mistakes and applying lessons learned, entrepreneurs can create resilient and innovative businesses.</a:t>
            </a:r>
          </a:p>
        </p:txBody>
      </p:sp>
      <p:grpSp>
        <p:nvGrpSpPr>
          <p:cNvPr id="10" name="Group 10"/>
          <p:cNvGrpSpPr/>
          <p:nvPr/>
        </p:nvGrpSpPr>
        <p:grpSpPr>
          <a:xfrm>
            <a:off x="1028700" y="471919"/>
            <a:ext cx="6359349" cy="417760"/>
            <a:chOff x="0" y="0"/>
            <a:chExt cx="2319908" cy="152400"/>
          </a:xfrm>
        </p:grpSpPr>
        <p:sp>
          <p:nvSpPr>
            <p:cNvPr id="11" name="Freeform 11"/>
            <p:cNvSpPr/>
            <p:nvPr/>
          </p:nvSpPr>
          <p:spPr>
            <a:xfrm>
              <a:off x="0" y="0"/>
              <a:ext cx="2319908" cy="152400"/>
            </a:xfrm>
            <a:custGeom>
              <a:avLst/>
              <a:gdLst/>
              <a:ahLst/>
              <a:cxnLst/>
              <a:rect l="l" t="t" r="r" b="b"/>
              <a:pathLst>
                <a:path w="2319908" h="152400">
                  <a:moveTo>
                    <a:pt x="0" y="0"/>
                  </a:moveTo>
                  <a:lnTo>
                    <a:pt x="2319908" y="0"/>
                  </a:lnTo>
                  <a:lnTo>
                    <a:pt x="2319908" y="152400"/>
                  </a:lnTo>
                  <a:lnTo>
                    <a:pt x="0" y="152400"/>
                  </a:lnTo>
                  <a:close/>
                </a:path>
              </a:pathLst>
            </a:custGeom>
            <a:solidFill>
              <a:srgbClr val="F9C041"/>
            </a:solidFill>
          </p:spPr>
        </p:sp>
      </p:grpSp>
      <p:grpSp>
        <p:nvGrpSpPr>
          <p:cNvPr id="12" name="Group 12"/>
          <p:cNvGrpSpPr/>
          <p:nvPr/>
        </p:nvGrpSpPr>
        <p:grpSpPr>
          <a:xfrm>
            <a:off x="1028700" y="9258300"/>
            <a:ext cx="2038858" cy="417760"/>
            <a:chOff x="0" y="0"/>
            <a:chExt cx="743781" cy="152400"/>
          </a:xfrm>
        </p:grpSpPr>
        <p:sp>
          <p:nvSpPr>
            <p:cNvPr id="13" name="Freeform 13"/>
            <p:cNvSpPr/>
            <p:nvPr/>
          </p:nvSpPr>
          <p:spPr>
            <a:xfrm>
              <a:off x="0" y="0"/>
              <a:ext cx="743781" cy="152400"/>
            </a:xfrm>
            <a:custGeom>
              <a:avLst/>
              <a:gdLst/>
              <a:ahLst/>
              <a:cxnLst/>
              <a:rect l="l" t="t" r="r" b="b"/>
              <a:pathLst>
                <a:path w="743781" h="152400">
                  <a:moveTo>
                    <a:pt x="0" y="0"/>
                  </a:moveTo>
                  <a:lnTo>
                    <a:pt x="743781" y="0"/>
                  </a:lnTo>
                  <a:lnTo>
                    <a:pt x="743781" y="152400"/>
                  </a:lnTo>
                  <a:lnTo>
                    <a:pt x="0" y="152400"/>
                  </a:lnTo>
                  <a:close/>
                </a:path>
              </a:pathLst>
            </a:custGeom>
            <a:solidFill>
              <a:srgbClr val="F9C041"/>
            </a:solidFill>
          </p:spPr>
        </p:sp>
      </p:grpSp>
      <p:sp>
        <p:nvSpPr>
          <p:cNvPr id="14" name="TextBox 14"/>
          <p:cNvSpPr txBox="1"/>
          <p:nvPr/>
        </p:nvSpPr>
        <p:spPr>
          <a:xfrm>
            <a:off x="1028700" y="9287792"/>
            <a:ext cx="4077715" cy="330200"/>
          </a:xfrm>
          <a:prstGeom prst="rect">
            <a:avLst/>
          </a:prstGeom>
        </p:spPr>
        <p:txBody>
          <a:bodyPr lIns="0" tIns="0" rIns="0" bIns="0" rtlCol="0" anchor="t">
            <a:spAutoFit/>
          </a:bodyPr>
          <a:lstStyle/>
          <a:p>
            <a:pPr>
              <a:lnSpc>
                <a:spcPts val="2799"/>
              </a:lnSpc>
            </a:pPr>
            <a:r>
              <a:rPr lang="en-US" sz="1999">
                <a:solidFill>
                  <a:srgbClr val="000000"/>
                </a:solidFill>
                <a:latin typeface="Montserrat"/>
              </a:rPr>
              <a:t>Catalina Simion</a:t>
            </a:r>
          </a:p>
        </p:txBody>
      </p:sp>
      <p:sp>
        <p:nvSpPr>
          <p:cNvPr id="15" name="TextBox 15"/>
          <p:cNvSpPr txBox="1"/>
          <p:nvPr/>
        </p:nvSpPr>
        <p:spPr>
          <a:xfrm>
            <a:off x="15272439" y="9438605"/>
            <a:ext cx="1986861" cy="330200"/>
          </a:xfrm>
          <a:prstGeom prst="rect">
            <a:avLst/>
          </a:prstGeom>
        </p:spPr>
        <p:txBody>
          <a:bodyPr lIns="0" tIns="0" rIns="0" bIns="0" rtlCol="0" anchor="t">
            <a:spAutoFit/>
          </a:bodyPr>
          <a:lstStyle/>
          <a:p>
            <a:pPr algn="r">
              <a:lnSpc>
                <a:spcPts val="2799"/>
              </a:lnSpc>
            </a:pPr>
            <a:r>
              <a:rPr lang="en-US" sz="1999">
                <a:solidFill>
                  <a:srgbClr val="000000"/>
                </a:solidFill>
                <a:latin typeface="Montserrat"/>
              </a:rPr>
              <a:t>Page 07 of 08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9144000" cy="10287000"/>
            <a:chOff x="0" y="0"/>
            <a:chExt cx="1701236" cy="1913890"/>
          </a:xfrm>
        </p:grpSpPr>
        <p:sp>
          <p:nvSpPr>
            <p:cNvPr id="3" name="Freeform 3"/>
            <p:cNvSpPr/>
            <p:nvPr/>
          </p:nvSpPr>
          <p:spPr>
            <a:xfrm>
              <a:off x="0" y="0"/>
              <a:ext cx="1701235" cy="1913890"/>
            </a:xfrm>
            <a:custGeom>
              <a:avLst/>
              <a:gdLst/>
              <a:ahLst/>
              <a:cxnLst/>
              <a:rect l="l" t="t" r="r" b="b"/>
              <a:pathLst>
                <a:path w="1701235" h="1913890">
                  <a:moveTo>
                    <a:pt x="0" y="0"/>
                  </a:moveTo>
                  <a:lnTo>
                    <a:pt x="1701235" y="0"/>
                  </a:lnTo>
                  <a:lnTo>
                    <a:pt x="1701235" y="1913890"/>
                  </a:lnTo>
                  <a:lnTo>
                    <a:pt x="0" y="1913890"/>
                  </a:lnTo>
                  <a:close/>
                </a:path>
              </a:pathLst>
            </a:custGeom>
            <a:solidFill>
              <a:srgbClr val="FFF5E1">
                <a:alpha val="17647"/>
              </a:srgbClr>
            </a:solidFill>
          </p:spPr>
        </p:sp>
      </p:grpSp>
      <p:sp>
        <p:nvSpPr>
          <p:cNvPr id="4" name="TextBox 4"/>
          <p:cNvSpPr txBox="1"/>
          <p:nvPr/>
        </p:nvSpPr>
        <p:spPr>
          <a:xfrm>
            <a:off x="1028700" y="9078912"/>
            <a:ext cx="4077715" cy="330200"/>
          </a:xfrm>
          <a:prstGeom prst="rect">
            <a:avLst/>
          </a:prstGeom>
        </p:spPr>
        <p:txBody>
          <a:bodyPr lIns="0" tIns="0" rIns="0" bIns="0" rtlCol="0" anchor="t">
            <a:spAutoFit/>
          </a:bodyPr>
          <a:lstStyle/>
          <a:p>
            <a:pPr>
              <a:lnSpc>
                <a:spcPts val="2799"/>
              </a:lnSpc>
            </a:pPr>
            <a:r>
              <a:rPr lang="en-US" sz="1999">
                <a:solidFill>
                  <a:srgbClr val="000000"/>
                </a:solidFill>
                <a:latin typeface="Montserrat"/>
              </a:rPr>
              <a:t>Catalina Simion</a:t>
            </a:r>
          </a:p>
        </p:txBody>
      </p:sp>
      <p:grpSp>
        <p:nvGrpSpPr>
          <p:cNvPr id="5" name="Group 5"/>
          <p:cNvGrpSpPr/>
          <p:nvPr/>
        </p:nvGrpSpPr>
        <p:grpSpPr>
          <a:xfrm>
            <a:off x="9144000" y="0"/>
            <a:ext cx="9144000" cy="10287000"/>
            <a:chOff x="0" y="0"/>
            <a:chExt cx="1701236" cy="1913890"/>
          </a:xfrm>
        </p:grpSpPr>
        <p:sp>
          <p:nvSpPr>
            <p:cNvPr id="6" name="Freeform 6"/>
            <p:cNvSpPr/>
            <p:nvPr/>
          </p:nvSpPr>
          <p:spPr>
            <a:xfrm>
              <a:off x="0" y="0"/>
              <a:ext cx="1701235" cy="1913890"/>
            </a:xfrm>
            <a:custGeom>
              <a:avLst/>
              <a:gdLst/>
              <a:ahLst/>
              <a:cxnLst/>
              <a:rect l="l" t="t" r="r" b="b"/>
              <a:pathLst>
                <a:path w="1701235" h="1913890">
                  <a:moveTo>
                    <a:pt x="0" y="0"/>
                  </a:moveTo>
                  <a:lnTo>
                    <a:pt x="1701235" y="0"/>
                  </a:lnTo>
                  <a:lnTo>
                    <a:pt x="1701235" y="1913890"/>
                  </a:lnTo>
                  <a:lnTo>
                    <a:pt x="0" y="1913890"/>
                  </a:lnTo>
                  <a:close/>
                </a:path>
              </a:pathLst>
            </a:custGeom>
            <a:solidFill>
              <a:srgbClr val="DDDDDD">
                <a:alpha val="17647"/>
              </a:srgbClr>
            </a:solidFill>
          </p:spPr>
        </p:sp>
      </p:grpSp>
      <p:grpSp>
        <p:nvGrpSpPr>
          <p:cNvPr id="7" name="Group 7"/>
          <p:cNvGrpSpPr/>
          <p:nvPr/>
        </p:nvGrpSpPr>
        <p:grpSpPr>
          <a:xfrm>
            <a:off x="1028700" y="1028700"/>
            <a:ext cx="16230600" cy="7599101"/>
            <a:chOff x="0" y="0"/>
            <a:chExt cx="19872376" cy="9304166"/>
          </a:xfrm>
        </p:grpSpPr>
        <p:sp>
          <p:nvSpPr>
            <p:cNvPr id="8" name="Freeform 8"/>
            <p:cNvSpPr/>
            <p:nvPr/>
          </p:nvSpPr>
          <p:spPr>
            <a:xfrm>
              <a:off x="0" y="0"/>
              <a:ext cx="19872376" cy="9304166"/>
            </a:xfrm>
            <a:custGeom>
              <a:avLst/>
              <a:gdLst/>
              <a:ahLst/>
              <a:cxnLst/>
              <a:rect l="l" t="t" r="r" b="b"/>
              <a:pathLst>
                <a:path w="19872376" h="9304166">
                  <a:moveTo>
                    <a:pt x="0" y="0"/>
                  </a:moveTo>
                  <a:lnTo>
                    <a:pt x="0" y="9304166"/>
                  </a:lnTo>
                  <a:lnTo>
                    <a:pt x="19872376" y="9304166"/>
                  </a:lnTo>
                  <a:lnTo>
                    <a:pt x="19872376" y="0"/>
                  </a:lnTo>
                  <a:lnTo>
                    <a:pt x="0" y="0"/>
                  </a:lnTo>
                  <a:close/>
                  <a:moveTo>
                    <a:pt x="19811417" y="9243206"/>
                  </a:moveTo>
                  <a:lnTo>
                    <a:pt x="59690" y="9243206"/>
                  </a:lnTo>
                  <a:lnTo>
                    <a:pt x="59690" y="59690"/>
                  </a:lnTo>
                  <a:lnTo>
                    <a:pt x="19811417" y="59690"/>
                  </a:lnTo>
                  <a:lnTo>
                    <a:pt x="19811417" y="9243206"/>
                  </a:lnTo>
                  <a:close/>
                </a:path>
              </a:pathLst>
            </a:custGeom>
            <a:solidFill>
              <a:srgbClr val="F9C041"/>
            </a:solidFill>
          </p:spPr>
        </p:sp>
      </p:grpSp>
      <p:sp>
        <p:nvSpPr>
          <p:cNvPr id="9" name="TextBox 9"/>
          <p:cNvSpPr txBox="1"/>
          <p:nvPr/>
        </p:nvSpPr>
        <p:spPr>
          <a:xfrm>
            <a:off x="13181585" y="9078912"/>
            <a:ext cx="4077715" cy="330200"/>
          </a:xfrm>
          <a:prstGeom prst="rect">
            <a:avLst/>
          </a:prstGeom>
        </p:spPr>
        <p:txBody>
          <a:bodyPr lIns="0" tIns="0" rIns="0" bIns="0" rtlCol="0" anchor="t">
            <a:spAutoFit/>
          </a:bodyPr>
          <a:lstStyle/>
          <a:p>
            <a:pPr algn="r">
              <a:lnSpc>
                <a:spcPts val="2799"/>
              </a:lnSpc>
            </a:pPr>
            <a:r>
              <a:rPr lang="en-US" sz="1999">
                <a:solidFill>
                  <a:srgbClr val="000000"/>
                </a:solidFill>
                <a:latin typeface="Montserrat"/>
              </a:rPr>
              <a:t>student no.2227035</a:t>
            </a:r>
          </a:p>
        </p:txBody>
      </p:sp>
      <p:sp>
        <p:nvSpPr>
          <p:cNvPr id="10" name="TextBox 10"/>
          <p:cNvSpPr txBox="1"/>
          <p:nvPr/>
        </p:nvSpPr>
        <p:spPr>
          <a:xfrm>
            <a:off x="3340493" y="3414384"/>
            <a:ext cx="11607015" cy="2606754"/>
          </a:xfrm>
          <a:prstGeom prst="rect">
            <a:avLst/>
          </a:prstGeom>
        </p:spPr>
        <p:txBody>
          <a:bodyPr lIns="0" tIns="0" rIns="0" bIns="0" rtlCol="0" anchor="t">
            <a:spAutoFit/>
          </a:bodyPr>
          <a:lstStyle/>
          <a:p>
            <a:pPr algn="ctr">
              <a:lnSpc>
                <a:spcPts val="10162"/>
              </a:lnSpc>
            </a:pPr>
            <a:r>
              <a:rPr lang="en-US" sz="9323">
                <a:solidFill>
                  <a:srgbClr val="494949"/>
                </a:solidFill>
                <a:latin typeface="League Spartan Bold"/>
              </a:rPr>
              <a:t>THANKS</a:t>
            </a:r>
          </a:p>
          <a:p>
            <a:pPr algn="ctr">
              <a:lnSpc>
                <a:spcPts val="10162"/>
              </a:lnSpc>
            </a:pPr>
            <a:r>
              <a:rPr lang="en-US" sz="9323">
                <a:solidFill>
                  <a:srgbClr val="494949"/>
                </a:solidFill>
                <a:latin typeface="League Spartan Bold"/>
              </a:rPr>
              <a:t>FOR WATCHING</a:t>
            </a:r>
          </a:p>
        </p:txBody>
      </p:sp>
      <p:sp>
        <p:nvSpPr>
          <p:cNvPr id="11" name="Freeform 11"/>
          <p:cNvSpPr/>
          <p:nvPr/>
        </p:nvSpPr>
        <p:spPr>
          <a:xfrm>
            <a:off x="8252471" y="7363459"/>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2" name="Freeform 12"/>
          <p:cNvSpPr/>
          <p:nvPr/>
        </p:nvSpPr>
        <p:spPr>
          <a:xfrm>
            <a:off x="8252471" y="1971064"/>
            <a:ext cx="1783058" cy="295015"/>
          </a:xfrm>
          <a:custGeom>
            <a:avLst/>
            <a:gdLst/>
            <a:ahLst/>
            <a:cxnLst/>
            <a:rect l="l" t="t" r="r" b="b"/>
            <a:pathLst>
              <a:path w="1783058" h="295015">
                <a:moveTo>
                  <a:pt x="0" y="0"/>
                </a:moveTo>
                <a:lnTo>
                  <a:pt x="1783058" y="0"/>
                </a:lnTo>
                <a:lnTo>
                  <a:pt x="1783058" y="295015"/>
                </a:lnTo>
                <a:lnTo>
                  <a:pt x="0" y="29501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818</Words>
  <Application>Microsoft Office PowerPoint</Application>
  <PresentationFormat>Custom</PresentationFormat>
  <Paragraphs>60</Paragraphs>
  <Slides>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vt:i4>
      </vt:variant>
    </vt:vector>
  </HeadingPairs>
  <TitlesOfParts>
    <vt:vector size="18" baseType="lpstr">
      <vt:lpstr>Poppins Bold</vt:lpstr>
      <vt:lpstr>Arial</vt:lpstr>
      <vt:lpstr>Montserrat</vt:lpstr>
      <vt:lpstr>Montserrat Medium</vt:lpstr>
      <vt:lpstr>Aileron Bold</vt:lpstr>
      <vt:lpstr>Aileron</vt:lpstr>
      <vt:lpstr>League Spartan Bold</vt:lpstr>
      <vt:lpstr>Calibri</vt:lpstr>
      <vt:lpstr>Amsterdam Four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Proposal Business Presentation in Dark Blue Pink Abstract Tech Style</dc:title>
  <dc:creator>catalina holban</dc:creator>
  <cp:lastModifiedBy>catalina</cp:lastModifiedBy>
  <cp:revision>1</cp:revision>
  <dcterms:created xsi:type="dcterms:W3CDTF">2006-08-16T00:00:00Z</dcterms:created>
  <dcterms:modified xsi:type="dcterms:W3CDTF">2023-07-18T08:34:39Z</dcterms:modified>
  <dc:identifier>DAFnp3QwCxY</dc:identifier>
</cp:coreProperties>
</file>