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7"/>
  </p:handoutMasterIdLst>
  <p:sldIdLst>
    <p:sldId id="256" r:id="rId5"/>
    <p:sldId id="258" r:id="rId6"/>
    <p:sldId id="261" r:id="rId7"/>
    <p:sldId id="266" r:id="rId8"/>
    <p:sldId id="333" r:id="rId9"/>
    <p:sldId id="334" r:id="rId10"/>
    <p:sldId id="318" r:id="rId11"/>
    <p:sldId id="303" r:id="rId12"/>
    <p:sldId id="335" r:id="rId13"/>
    <p:sldId id="304" r:id="rId14"/>
    <p:sldId id="336" r:id="rId15"/>
    <p:sldId id="305" r:id="rId16"/>
    <p:sldId id="337" r:id="rId17"/>
    <p:sldId id="338" r:id="rId18"/>
    <p:sldId id="339" r:id="rId19"/>
    <p:sldId id="306" r:id="rId20"/>
    <p:sldId id="340" r:id="rId21"/>
    <p:sldId id="307" r:id="rId22"/>
    <p:sldId id="309" r:id="rId23"/>
    <p:sldId id="341" r:id="rId24"/>
    <p:sldId id="342" r:id="rId25"/>
    <p:sldId id="343" r:id="rId26"/>
    <p:sldId id="351" r:id="rId27"/>
    <p:sldId id="350" r:id="rId28"/>
    <p:sldId id="352" r:id="rId29"/>
    <p:sldId id="349" r:id="rId30"/>
    <p:sldId id="345" r:id="rId31"/>
    <p:sldId id="346" r:id="rId32"/>
    <p:sldId id="347" r:id="rId33"/>
    <p:sldId id="348" r:id="rId34"/>
    <p:sldId id="353" r:id="rId35"/>
    <p:sldId id="344"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266"/>
            <p14:sldId id="333"/>
            <p14:sldId id="334"/>
            <p14:sldId id="318"/>
            <p14:sldId id="303"/>
            <p14:sldId id="335"/>
            <p14:sldId id="304"/>
            <p14:sldId id="336"/>
            <p14:sldId id="305"/>
            <p14:sldId id="337"/>
            <p14:sldId id="338"/>
            <p14:sldId id="339"/>
            <p14:sldId id="306"/>
            <p14:sldId id="340"/>
            <p14:sldId id="307"/>
            <p14:sldId id="309"/>
            <p14:sldId id="341"/>
            <p14:sldId id="342"/>
            <p14:sldId id="343"/>
            <p14:sldId id="351"/>
            <p14:sldId id="350"/>
            <p14:sldId id="352"/>
            <p14:sldId id="349"/>
            <p14:sldId id="345"/>
            <p14:sldId id="346"/>
            <p14:sldId id="347"/>
            <p14:sldId id="348"/>
            <p14:sldId id="353"/>
            <p14:sldId id="344"/>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E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72" d="100"/>
          <a:sy n="72" d="100"/>
        </p:scale>
        <p:origin x="1314"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19/09/2019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telegraph.co.uk/finance/personalfinance/household-bills/10273842/Tesco-Clubcard-vs-Nectar-Best-loyalty-schemes.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Session 8</a:t>
            </a:r>
            <a:br>
              <a:rPr lang="en-GB" dirty="0">
                <a:solidFill>
                  <a:srgbClr val="FF0000"/>
                </a:solidFill>
              </a:rPr>
            </a:br>
            <a:br>
              <a:rPr lang="en-GB" dirty="0">
                <a:solidFill>
                  <a:srgbClr val="FF0000"/>
                </a:solidFill>
              </a:rPr>
            </a:br>
            <a:r>
              <a:rPr lang="en-GB" b="1" dirty="0">
                <a:solidFill>
                  <a:srgbClr val="FF0000"/>
                </a:solidFill>
              </a:rPr>
              <a:t>M4X01916 </a:t>
            </a:r>
            <a:r>
              <a:rPr lang="en-GB" b="1" dirty="0"/>
              <a:t>	</a:t>
            </a: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8 </a:t>
            </a:r>
          </a:p>
        </p:txBody>
      </p:sp>
      <p:sp>
        <p:nvSpPr>
          <p:cNvPr id="3" name="Content Placeholder 2"/>
          <p:cNvSpPr>
            <a:spLocks noGrp="1"/>
          </p:cNvSpPr>
          <p:nvPr>
            <p:ph idx="1"/>
          </p:nvPr>
        </p:nvSpPr>
        <p:spPr/>
        <p:txBody>
          <a:bodyPr>
            <a:normAutofit/>
          </a:bodyPr>
          <a:lstStyle/>
          <a:p>
            <a:pPr marL="0" indent="0">
              <a:buNone/>
            </a:pPr>
            <a:endParaRPr lang="en-GB" dirty="0"/>
          </a:p>
          <a:p>
            <a:pPr marL="0" indent="0" algn="ctr">
              <a:buNone/>
            </a:pPr>
            <a:endParaRPr lang="en-GB" sz="3600" dirty="0">
              <a:solidFill>
                <a:srgbClr val="002060"/>
              </a:solidFill>
            </a:endParaRPr>
          </a:p>
          <a:p>
            <a:pPr marL="0" indent="0" algn="ctr">
              <a:buNone/>
            </a:pPr>
            <a:r>
              <a:rPr lang="en-GB" sz="3600" b="1" dirty="0">
                <a:solidFill>
                  <a:srgbClr val="002060"/>
                </a:solidFill>
              </a:rPr>
              <a:t>Analysing Marketing Information</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a:bodyPr>
          <a:lstStyle/>
          <a:p>
            <a:pPr marL="0" indent="0">
              <a:buNone/>
            </a:pPr>
            <a:r>
              <a:rPr lang="en-GB" dirty="0"/>
              <a:t>At the end of this session students should be able to:</a:t>
            </a:r>
          </a:p>
          <a:p>
            <a:r>
              <a:rPr lang="en-US" dirty="0"/>
              <a:t>Explain the role of CRM</a:t>
            </a:r>
          </a:p>
          <a:p>
            <a:r>
              <a:rPr lang="en-US" dirty="0"/>
              <a:t>Understand a stage model for CRM adoption</a:t>
            </a:r>
          </a:p>
          <a:p>
            <a:r>
              <a:rPr lang="en-US" dirty="0">
                <a:effectLst>
                  <a:outerShdw blurRad="38100" dist="38100" dir="2700000" algn="tl">
                    <a:srgbClr val="C0C0C0"/>
                  </a:outerShdw>
                </a:effectLst>
              </a:rPr>
              <a:t>Know the fundamentals of CRM</a:t>
            </a:r>
            <a:endParaRPr lang="en-US" dirty="0"/>
          </a:p>
          <a:p>
            <a:r>
              <a:rPr lang="en-US" dirty="0"/>
              <a:t>Explain the 10 Criteria for world-class CRM</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Analysing Marketing Information</a:t>
            </a:r>
          </a:p>
        </p:txBody>
      </p:sp>
      <p:sp>
        <p:nvSpPr>
          <p:cNvPr id="3" name="Content Placeholder 2"/>
          <p:cNvSpPr>
            <a:spLocks noGrp="1"/>
          </p:cNvSpPr>
          <p:nvPr>
            <p:ph idx="1"/>
          </p:nvPr>
        </p:nvSpPr>
        <p:spPr>
          <a:xfrm>
            <a:off x="179512" y="1340769"/>
            <a:ext cx="8856984" cy="4176464"/>
          </a:xfrm>
        </p:spPr>
        <p:txBody>
          <a:bodyPr>
            <a:normAutofit/>
          </a:bodyPr>
          <a:lstStyle/>
          <a:p>
            <a:pPr lvl="1">
              <a:defRPr/>
            </a:pPr>
            <a:r>
              <a:rPr lang="en-US" altLang="en-US" dirty="0"/>
              <a:t>Customer relationship management (CRM) helps manage information.</a:t>
            </a:r>
          </a:p>
          <a:p>
            <a:pPr lvl="1">
              <a:defRPr/>
            </a:pPr>
            <a:r>
              <a:rPr lang="en-US" altLang="en-US" dirty="0"/>
              <a:t>CRM offers many benefits and can help a firm gain a competitive advantage.</a:t>
            </a:r>
          </a:p>
          <a:p>
            <a:pPr lvl="1">
              <a:defRPr/>
            </a:pPr>
            <a:r>
              <a:rPr lang="en-US" altLang="en-US" dirty="0"/>
              <a:t>Technology alone can not build profitable customer relationships.</a:t>
            </a:r>
          </a:p>
        </p:txBody>
      </p:sp>
    </p:spTree>
    <p:extLst>
      <p:ext uri="{BB962C8B-B14F-4D97-AF65-F5344CB8AC3E}">
        <p14:creationId xmlns:p14="http://schemas.microsoft.com/office/powerpoint/2010/main" val="3887005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Analysing Marketing Information</a:t>
            </a:r>
          </a:p>
        </p:txBody>
      </p:sp>
      <p:sp>
        <p:nvSpPr>
          <p:cNvPr id="3" name="Content Placeholder 2"/>
          <p:cNvSpPr>
            <a:spLocks noGrp="1"/>
          </p:cNvSpPr>
          <p:nvPr>
            <p:ph idx="1"/>
          </p:nvPr>
        </p:nvSpPr>
        <p:spPr>
          <a:xfrm>
            <a:off x="179512" y="1340769"/>
            <a:ext cx="8856984" cy="4176464"/>
          </a:xfrm>
        </p:spPr>
        <p:txBody>
          <a:bodyPr>
            <a:normAutofit/>
          </a:bodyPr>
          <a:lstStyle/>
          <a:p>
            <a:pPr marL="457200" lvl="1" indent="0">
              <a:buNone/>
              <a:defRPr/>
            </a:pPr>
            <a:r>
              <a:rPr lang="en-GB" altLang="en-US" dirty="0"/>
              <a:t>Customer relationship management (CRM):</a:t>
            </a:r>
          </a:p>
          <a:p>
            <a:pPr lvl="1" algn="just">
              <a:defRPr/>
            </a:pPr>
            <a:r>
              <a:rPr lang="en-GB" altLang="en-US" dirty="0"/>
              <a:t>A </a:t>
            </a:r>
            <a:r>
              <a:rPr lang="en-GB" altLang="en-US" dirty="0">
                <a:solidFill>
                  <a:srgbClr val="FF0000"/>
                </a:solidFill>
              </a:rPr>
              <a:t>systematic tracking </a:t>
            </a:r>
            <a:r>
              <a:rPr lang="en-GB" altLang="en-US" dirty="0"/>
              <a:t>of </a:t>
            </a:r>
            <a:r>
              <a:rPr lang="en-GB" altLang="en-US" dirty="0">
                <a:solidFill>
                  <a:srgbClr val="FF0000"/>
                </a:solidFill>
              </a:rPr>
              <a:t>consumers’ preferences </a:t>
            </a:r>
            <a:r>
              <a:rPr lang="en-GB" altLang="en-US" dirty="0"/>
              <a:t>and behaviours over time in order to tailor the value proposition as closely as possible to each </a:t>
            </a:r>
            <a:r>
              <a:rPr lang="en-GB" altLang="en-US" dirty="0">
                <a:solidFill>
                  <a:srgbClr val="FF0000"/>
                </a:solidFill>
              </a:rPr>
              <a:t>individual’s unique wants </a:t>
            </a:r>
            <a:r>
              <a:rPr lang="en-GB" altLang="en-US" dirty="0"/>
              <a:t>and </a:t>
            </a:r>
            <a:r>
              <a:rPr lang="en-GB" altLang="en-US" dirty="0">
                <a:solidFill>
                  <a:srgbClr val="FF0000"/>
                </a:solidFill>
              </a:rPr>
              <a:t>needs.</a:t>
            </a:r>
          </a:p>
        </p:txBody>
      </p:sp>
    </p:spTree>
    <p:extLst>
      <p:ext uri="{BB962C8B-B14F-4D97-AF65-F5344CB8AC3E}">
        <p14:creationId xmlns:p14="http://schemas.microsoft.com/office/powerpoint/2010/main" val="48018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Analysing Marketing Information</a:t>
            </a:r>
          </a:p>
        </p:txBody>
      </p:sp>
      <p:sp>
        <p:nvSpPr>
          <p:cNvPr id="3" name="Content Placeholder 2"/>
          <p:cNvSpPr>
            <a:spLocks noGrp="1"/>
          </p:cNvSpPr>
          <p:nvPr>
            <p:ph idx="1"/>
          </p:nvPr>
        </p:nvSpPr>
        <p:spPr>
          <a:xfrm>
            <a:off x="179512" y="1340769"/>
            <a:ext cx="8856984" cy="4176464"/>
          </a:xfrm>
        </p:spPr>
        <p:txBody>
          <a:bodyPr>
            <a:normAutofit fontScale="85000" lnSpcReduction="10000"/>
          </a:bodyPr>
          <a:lstStyle/>
          <a:p>
            <a:pPr marL="457200" lvl="1" indent="0">
              <a:buNone/>
              <a:defRPr/>
            </a:pPr>
            <a:r>
              <a:rPr lang="en-GB" altLang="en-US" dirty="0"/>
              <a:t>CRM is “the development and maintenance of mutually beneficial </a:t>
            </a:r>
            <a:r>
              <a:rPr lang="en-GB" altLang="en-US" dirty="0">
                <a:solidFill>
                  <a:srgbClr val="FF0000"/>
                </a:solidFill>
              </a:rPr>
              <a:t>long-term</a:t>
            </a:r>
            <a:r>
              <a:rPr lang="en-GB" altLang="en-US" dirty="0"/>
              <a:t> relationships with </a:t>
            </a:r>
            <a:r>
              <a:rPr lang="en-GB" altLang="en-US" dirty="0">
                <a:solidFill>
                  <a:srgbClr val="FF0000"/>
                </a:solidFill>
              </a:rPr>
              <a:t>strategically significant customers</a:t>
            </a:r>
            <a:r>
              <a:rPr lang="en-GB" altLang="en-US" dirty="0"/>
              <a:t>”</a:t>
            </a:r>
          </a:p>
          <a:p>
            <a:pPr marL="457200" lvl="1" indent="0">
              <a:buNone/>
              <a:defRPr/>
            </a:pPr>
            <a:r>
              <a:rPr lang="en-GB" altLang="en-US" dirty="0"/>
              <a:t>					(Buttle, 2000)</a:t>
            </a:r>
          </a:p>
          <a:p>
            <a:pPr marL="457200" lvl="1" indent="0">
              <a:buNone/>
              <a:defRPr/>
            </a:pPr>
            <a:endParaRPr lang="en-GB" altLang="en-US" dirty="0"/>
          </a:p>
          <a:p>
            <a:pPr marL="457200" lvl="1" indent="0">
              <a:buNone/>
              <a:defRPr/>
            </a:pPr>
            <a:r>
              <a:rPr lang="en-GB" altLang="en-US" dirty="0"/>
              <a:t>CRM is “an </a:t>
            </a:r>
            <a:r>
              <a:rPr lang="en-GB" altLang="en-US" dirty="0">
                <a:solidFill>
                  <a:srgbClr val="FF0000"/>
                </a:solidFill>
              </a:rPr>
              <a:t>IT enhanced value process</a:t>
            </a:r>
            <a:r>
              <a:rPr lang="en-GB" altLang="en-US" dirty="0"/>
              <a:t>, which identifies, develops, integrates and focuses the various competencies of the firm to the ‘voice’ of the customer in order to deliver long-term superior customer value, at a profit to well identified existing and potential customers”.</a:t>
            </a:r>
          </a:p>
          <a:p>
            <a:pPr marL="457200" lvl="1" indent="0">
              <a:buNone/>
              <a:defRPr/>
            </a:pPr>
            <a:r>
              <a:rPr lang="en-GB" altLang="en-US" dirty="0"/>
              <a:t>				(Plakoyiannaki and </a:t>
            </a:r>
            <a:r>
              <a:rPr lang="en-GB" altLang="en-US" dirty="0" err="1"/>
              <a:t>Tzokas</a:t>
            </a:r>
            <a:r>
              <a:rPr lang="en-GB" altLang="en-US" dirty="0"/>
              <a:t>, 2001)</a:t>
            </a:r>
          </a:p>
        </p:txBody>
      </p:sp>
    </p:spTree>
    <p:extLst>
      <p:ext uri="{BB962C8B-B14F-4D97-AF65-F5344CB8AC3E}">
        <p14:creationId xmlns:p14="http://schemas.microsoft.com/office/powerpoint/2010/main" val="3253109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CRM can best  be undertaken by companies?</a:t>
            </a:r>
          </a:p>
        </p:txBody>
      </p:sp>
      <p:sp>
        <p:nvSpPr>
          <p:cNvPr id="3" name="Content Placeholder 2"/>
          <p:cNvSpPr>
            <a:spLocks noGrp="1"/>
          </p:cNvSpPr>
          <p:nvPr>
            <p:ph idx="1"/>
          </p:nvPr>
        </p:nvSpPr>
        <p:spPr>
          <a:xfrm>
            <a:off x="179512" y="1417637"/>
            <a:ext cx="8856984" cy="4099595"/>
          </a:xfrm>
        </p:spPr>
        <p:txBody>
          <a:bodyPr>
            <a:normAutofit/>
          </a:bodyPr>
          <a:lstStyle/>
          <a:p>
            <a:pPr algn="just">
              <a:buFontTx/>
              <a:buChar char="-"/>
            </a:pPr>
            <a:r>
              <a:rPr lang="en-GB" sz="2800" dirty="0"/>
              <a:t>A stage model for CRM maturity…</a:t>
            </a:r>
          </a:p>
          <a:p>
            <a:pPr marL="0" indent="0" algn="just">
              <a:buNone/>
            </a:pPr>
            <a:endParaRPr lang="en-GB" sz="2800" dirty="0"/>
          </a:p>
          <a:p>
            <a:pPr marL="0" indent="0" algn="just">
              <a:buNone/>
            </a:pPr>
            <a:endParaRPr lang="en-GB" sz="3000" dirty="0"/>
          </a:p>
          <a:p>
            <a:pPr marL="0" indent="0" algn="just">
              <a:buNone/>
            </a:pPr>
            <a:endParaRPr lang="en-GB" sz="3000" i="1" u="sng" dirty="0"/>
          </a:p>
          <a:p>
            <a:pPr marL="0" indent="0" algn="just">
              <a:buNone/>
            </a:pPr>
            <a:endParaRPr lang="en-GB" sz="3000" i="1" u="sng" dirty="0"/>
          </a:p>
          <a:p>
            <a:pPr marL="0" indent="0" algn="just">
              <a:buNone/>
            </a:pPr>
            <a:endParaRPr lang="en-GB" sz="3000" i="1" u="sng" dirty="0"/>
          </a:p>
          <a:p>
            <a:pPr marL="0" indent="0" algn="just">
              <a:buNone/>
            </a:pPr>
            <a:endParaRPr lang="en-GB" sz="3000" i="1" u="sng" dirty="0"/>
          </a:p>
          <a:p>
            <a:pPr marL="0" indent="0">
              <a:buNone/>
            </a:pPr>
            <a:endParaRPr lang="en-GB" sz="3000" dirty="0"/>
          </a:p>
          <a:p>
            <a:pPr marL="0" indent="0" algn="just">
              <a:buNone/>
            </a:pPr>
            <a:endParaRPr lang="en-GB" sz="3000" dirty="0"/>
          </a:p>
        </p:txBody>
      </p:sp>
      <p:pic>
        <p:nvPicPr>
          <p:cNvPr id="4" name="Picture 3"/>
          <p:cNvPicPr>
            <a:picLocks noChangeAspect="1"/>
          </p:cNvPicPr>
          <p:nvPr/>
        </p:nvPicPr>
        <p:blipFill>
          <a:blip r:embed="rId2"/>
          <a:stretch>
            <a:fillRect/>
          </a:stretch>
        </p:blipFill>
        <p:spPr>
          <a:xfrm>
            <a:off x="251520" y="1916832"/>
            <a:ext cx="8136904" cy="3600399"/>
          </a:xfrm>
          <a:prstGeom prst="rect">
            <a:avLst/>
          </a:prstGeom>
        </p:spPr>
      </p:pic>
    </p:spTree>
    <p:extLst>
      <p:ext uri="{BB962C8B-B14F-4D97-AF65-F5344CB8AC3E}">
        <p14:creationId xmlns:p14="http://schemas.microsoft.com/office/powerpoint/2010/main" val="2407056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b="1" dirty="0"/>
              <a:t>Integration Maturity</a:t>
            </a:r>
          </a:p>
        </p:txBody>
      </p:sp>
      <p:sp>
        <p:nvSpPr>
          <p:cNvPr id="3" name="Content Placeholder 2"/>
          <p:cNvSpPr>
            <a:spLocks noGrp="1"/>
          </p:cNvSpPr>
          <p:nvPr>
            <p:ph idx="1"/>
          </p:nvPr>
        </p:nvSpPr>
        <p:spPr>
          <a:xfrm>
            <a:off x="457200" y="1340769"/>
            <a:ext cx="8686800" cy="4176464"/>
          </a:xfrm>
        </p:spPr>
        <p:txBody>
          <a:bodyPr>
            <a:normAutofit/>
          </a:bodyPr>
          <a:lstStyle/>
          <a:p>
            <a:pPr marL="0" indent="0">
              <a:buNone/>
              <a:defRPr/>
            </a:pPr>
            <a:endParaRPr lang="en-US" altLang="en-US" sz="2600" dirty="0"/>
          </a:p>
          <a:p>
            <a:pPr marL="0" indent="0">
              <a:buNone/>
              <a:defRPr/>
            </a:pPr>
            <a:r>
              <a:rPr lang="en-GB" altLang="en-US" sz="2600" dirty="0"/>
              <a:t>The extent to which the company has an integrated view of each customer supported by structures and metrics which encourage the holistic management of customers</a:t>
            </a:r>
          </a:p>
          <a:p>
            <a:pPr marL="0" indent="0">
              <a:buNone/>
              <a:defRPr/>
            </a:pPr>
            <a:endParaRPr lang="en-US" altLang="en-US" sz="2600" dirty="0"/>
          </a:p>
          <a:p>
            <a:pPr marL="0" indent="0">
              <a:buNone/>
              <a:defRPr/>
            </a:pPr>
            <a:endParaRPr lang="en-US" altLang="en-US" sz="2600" dirty="0"/>
          </a:p>
          <a:p>
            <a:pPr marL="0" indent="0" algn="just">
              <a:buNone/>
            </a:pPr>
            <a:endParaRPr lang="en-GB" dirty="0"/>
          </a:p>
        </p:txBody>
      </p:sp>
    </p:spTree>
    <p:extLst>
      <p:ext uri="{BB962C8B-B14F-4D97-AF65-F5344CB8AC3E}">
        <p14:creationId xmlns:p14="http://schemas.microsoft.com/office/powerpoint/2010/main" val="2389383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b="1" dirty="0"/>
              <a:t>Integration Maturity</a:t>
            </a:r>
          </a:p>
        </p:txBody>
      </p:sp>
      <p:sp>
        <p:nvSpPr>
          <p:cNvPr id="3" name="Content Placeholder 2"/>
          <p:cNvSpPr>
            <a:spLocks noGrp="1"/>
          </p:cNvSpPr>
          <p:nvPr>
            <p:ph idx="1"/>
          </p:nvPr>
        </p:nvSpPr>
        <p:spPr>
          <a:xfrm>
            <a:off x="457200" y="1340769"/>
            <a:ext cx="8686800" cy="4176464"/>
          </a:xfrm>
        </p:spPr>
        <p:txBody>
          <a:bodyPr>
            <a:normAutofit/>
          </a:bodyPr>
          <a:lstStyle/>
          <a:p>
            <a:pPr marL="0" indent="0">
              <a:buNone/>
              <a:defRPr/>
            </a:pPr>
            <a:endParaRPr lang="en-US" altLang="en-US" sz="2600" dirty="0"/>
          </a:p>
          <a:p>
            <a:pPr marL="0" indent="0">
              <a:buNone/>
              <a:defRPr/>
            </a:pPr>
            <a:endParaRPr lang="en-US" altLang="en-US" sz="2600" dirty="0"/>
          </a:p>
          <a:p>
            <a:pPr marL="0" indent="0">
              <a:buNone/>
              <a:defRPr/>
            </a:pPr>
            <a:endParaRPr lang="en-US" altLang="en-US" sz="2600" dirty="0"/>
          </a:p>
          <a:p>
            <a:pPr marL="0" indent="0" algn="just">
              <a:buNone/>
            </a:pPr>
            <a:endParaRPr lang="en-GB" dirty="0"/>
          </a:p>
        </p:txBody>
      </p:sp>
      <p:pic>
        <p:nvPicPr>
          <p:cNvPr id="4" name="Picture 6" descr="c11t001"/>
          <p:cNvPicPr>
            <a:picLocks noChangeAspect="1" noChangeArrowheads="1"/>
          </p:cNvPicPr>
          <p:nvPr/>
        </p:nvPicPr>
        <p:blipFill>
          <a:blip r:embed="rId2"/>
          <a:srcRect/>
          <a:stretch>
            <a:fillRect/>
          </a:stretch>
        </p:blipFill>
        <p:spPr bwMode="auto">
          <a:xfrm>
            <a:off x="179512" y="1196753"/>
            <a:ext cx="8507288" cy="4320480"/>
          </a:xfrm>
          <a:prstGeom prst="rect">
            <a:avLst/>
          </a:prstGeom>
          <a:noFill/>
          <a:ln w="9525">
            <a:noFill/>
            <a:miter lim="800000"/>
            <a:headEnd/>
            <a:tailEnd/>
          </a:ln>
        </p:spPr>
      </p:pic>
    </p:spTree>
    <p:extLst>
      <p:ext uri="{BB962C8B-B14F-4D97-AF65-F5344CB8AC3E}">
        <p14:creationId xmlns:p14="http://schemas.microsoft.com/office/powerpoint/2010/main" val="128228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Interaction Maturity</a:t>
            </a:r>
          </a:p>
        </p:txBody>
      </p:sp>
      <p:sp>
        <p:nvSpPr>
          <p:cNvPr id="3" name="Content Placeholder 2"/>
          <p:cNvSpPr>
            <a:spLocks noGrp="1"/>
          </p:cNvSpPr>
          <p:nvPr>
            <p:ph idx="1"/>
          </p:nvPr>
        </p:nvSpPr>
        <p:spPr>
          <a:xfrm>
            <a:off x="457200" y="1340769"/>
            <a:ext cx="8229600" cy="4176464"/>
          </a:xfrm>
        </p:spPr>
        <p:txBody>
          <a:bodyPr>
            <a:normAutofit/>
          </a:bodyPr>
          <a:lstStyle/>
          <a:p>
            <a:pPr marL="0" indent="0" algn="just">
              <a:buNone/>
            </a:pPr>
            <a:r>
              <a:rPr lang="en-US" sz="2800" dirty="0"/>
              <a:t>The extent to which the organization holds </a:t>
            </a:r>
            <a:r>
              <a:rPr lang="en-US" sz="2800" dirty="0">
                <a:solidFill>
                  <a:srgbClr val="FF0000"/>
                </a:solidFill>
              </a:rPr>
              <a:t>individualized</a:t>
            </a:r>
            <a:r>
              <a:rPr lang="en-US" sz="2800" dirty="0"/>
              <a:t>, customer centric conversations which the </a:t>
            </a:r>
            <a:r>
              <a:rPr lang="en-US" sz="2800" dirty="0">
                <a:solidFill>
                  <a:srgbClr val="FF0000"/>
                </a:solidFill>
              </a:rPr>
              <a:t>customer perceives as adding value </a:t>
            </a:r>
            <a:r>
              <a:rPr lang="en-US" sz="2800" dirty="0"/>
              <a:t>and thus optimizes customer lifetime for the firm.</a:t>
            </a:r>
          </a:p>
          <a:p>
            <a:pPr marL="0" indent="0" algn="just">
              <a:buNone/>
            </a:pPr>
            <a:endParaRPr lang="en-GB" sz="3000" dirty="0"/>
          </a:p>
          <a:p>
            <a:pPr marL="0" indent="0" algn="just">
              <a:buNone/>
            </a:pPr>
            <a:endParaRPr lang="en-GB" sz="3000" dirty="0"/>
          </a:p>
          <a:p>
            <a:pPr marL="0" indent="0" algn="just">
              <a:buNone/>
            </a:pPr>
            <a:endParaRPr lang="en-GB" dirty="0"/>
          </a:p>
        </p:txBody>
      </p:sp>
    </p:spTree>
    <p:extLst>
      <p:ext uri="{BB962C8B-B14F-4D97-AF65-F5344CB8AC3E}">
        <p14:creationId xmlns:p14="http://schemas.microsoft.com/office/powerpoint/2010/main" val="3118148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Interaction Maturity</a:t>
            </a:r>
          </a:p>
        </p:txBody>
      </p:sp>
      <p:sp>
        <p:nvSpPr>
          <p:cNvPr id="3" name="Content Placeholder 2"/>
          <p:cNvSpPr>
            <a:spLocks noGrp="1"/>
          </p:cNvSpPr>
          <p:nvPr>
            <p:ph idx="1"/>
          </p:nvPr>
        </p:nvSpPr>
        <p:spPr>
          <a:xfrm>
            <a:off x="457200" y="1340769"/>
            <a:ext cx="8229600" cy="4176464"/>
          </a:xfrm>
        </p:spPr>
        <p:txBody>
          <a:bodyPr>
            <a:normAutofit/>
          </a:bodyPr>
          <a:lstStyle/>
          <a:p>
            <a:pPr marL="0" indent="0" algn="just">
              <a:buNone/>
            </a:pPr>
            <a:endParaRPr lang="en-GB" sz="3000" dirty="0"/>
          </a:p>
          <a:p>
            <a:pPr marL="0" indent="0" algn="just">
              <a:buNone/>
            </a:pPr>
            <a:endParaRPr lang="en-GB" sz="3000" dirty="0"/>
          </a:p>
          <a:p>
            <a:pPr marL="0" indent="0" algn="just">
              <a:buNone/>
            </a:pPr>
            <a:endParaRPr lang="en-GB" dirty="0"/>
          </a:p>
        </p:txBody>
      </p:sp>
      <p:pic>
        <p:nvPicPr>
          <p:cNvPr id="4" name="Picture 3"/>
          <p:cNvPicPr>
            <a:picLocks noChangeAspect="1"/>
          </p:cNvPicPr>
          <p:nvPr/>
        </p:nvPicPr>
        <p:blipFill>
          <a:blip r:embed="rId2"/>
          <a:stretch>
            <a:fillRect/>
          </a:stretch>
        </p:blipFill>
        <p:spPr>
          <a:xfrm>
            <a:off x="107504" y="1196752"/>
            <a:ext cx="8928992" cy="4464496"/>
          </a:xfrm>
          <a:prstGeom prst="rect">
            <a:avLst/>
          </a:prstGeom>
        </p:spPr>
      </p:pic>
    </p:spTree>
    <p:extLst>
      <p:ext uri="{BB962C8B-B14F-4D97-AF65-F5344CB8AC3E}">
        <p14:creationId xmlns:p14="http://schemas.microsoft.com/office/powerpoint/2010/main" val="4288713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922114"/>
          </a:xfrm>
        </p:spPr>
        <p:txBody>
          <a:bodyPr>
            <a:normAutofit fontScale="90000"/>
          </a:bodyPr>
          <a:lstStyle/>
          <a:p>
            <a:r>
              <a:rPr lang="en-GB" b="1" dirty="0"/>
              <a:t>A Stage Model for CRM Maturity</a:t>
            </a:r>
          </a:p>
        </p:txBody>
      </p:sp>
      <p:sp>
        <p:nvSpPr>
          <p:cNvPr id="3" name="Content Placeholder 2"/>
          <p:cNvSpPr>
            <a:spLocks noGrp="1"/>
          </p:cNvSpPr>
          <p:nvPr>
            <p:ph idx="1"/>
          </p:nvPr>
        </p:nvSpPr>
        <p:spPr>
          <a:xfrm>
            <a:off x="179512" y="1124744"/>
            <a:ext cx="8712968" cy="4392489"/>
          </a:xfrm>
        </p:spPr>
        <p:txBody>
          <a:bodyPr>
            <a:normAutofit/>
          </a:bodyPr>
          <a:lstStyle/>
          <a:p>
            <a:pPr marL="0" indent="0" algn="just">
              <a:buNone/>
            </a:pPr>
            <a:r>
              <a:rPr lang="en-GB" sz="2200" dirty="0"/>
              <a:t> </a:t>
            </a:r>
          </a:p>
          <a:p>
            <a:pPr marL="0" indent="0" algn="just">
              <a:buNone/>
            </a:pPr>
            <a:endParaRPr lang="en-GB" sz="2400" dirty="0"/>
          </a:p>
        </p:txBody>
      </p:sp>
      <p:pic>
        <p:nvPicPr>
          <p:cNvPr id="4" name="Picture 3"/>
          <p:cNvPicPr>
            <a:picLocks noChangeAspect="1"/>
          </p:cNvPicPr>
          <p:nvPr/>
        </p:nvPicPr>
        <p:blipFill>
          <a:blip r:embed="rId2"/>
          <a:stretch>
            <a:fillRect/>
          </a:stretch>
        </p:blipFill>
        <p:spPr>
          <a:xfrm>
            <a:off x="185982" y="1052736"/>
            <a:ext cx="8202441" cy="4536504"/>
          </a:xfrm>
          <a:prstGeom prst="rect">
            <a:avLst/>
          </a:prstGeom>
        </p:spPr>
      </p:pic>
    </p:spTree>
    <p:extLst>
      <p:ext uri="{BB962C8B-B14F-4D97-AF65-F5344CB8AC3E}">
        <p14:creationId xmlns:p14="http://schemas.microsoft.com/office/powerpoint/2010/main" val="4129075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a:t>A stage model for CRM Maturity…</a:t>
            </a:r>
          </a:p>
        </p:txBody>
      </p:sp>
      <p:sp>
        <p:nvSpPr>
          <p:cNvPr id="3" name="Content Placeholder 2"/>
          <p:cNvSpPr>
            <a:spLocks noGrp="1"/>
          </p:cNvSpPr>
          <p:nvPr>
            <p:ph idx="1"/>
          </p:nvPr>
        </p:nvSpPr>
        <p:spPr>
          <a:xfrm>
            <a:off x="179512" y="1124744"/>
            <a:ext cx="8712968" cy="4392489"/>
          </a:xfrm>
        </p:spPr>
        <p:txBody>
          <a:bodyPr>
            <a:normAutofit/>
          </a:bodyPr>
          <a:lstStyle/>
          <a:p>
            <a:pPr>
              <a:lnSpc>
                <a:spcPct val="90000"/>
              </a:lnSpc>
              <a:defRPr/>
            </a:pPr>
            <a:endParaRPr lang="en-US" altLang="en-US" sz="2000" dirty="0"/>
          </a:p>
          <a:p>
            <a:pPr algn="just">
              <a:lnSpc>
                <a:spcPct val="90000"/>
              </a:lnSpc>
              <a:defRPr/>
            </a:pPr>
            <a:r>
              <a:rPr lang="en-US" altLang="en-US" sz="3600" b="1" dirty="0"/>
              <a:t>Stage 1 – Product transactional</a:t>
            </a:r>
          </a:p>
          <a:p>
            <a:pPr marL="0" indent="0" algn="just">
              <a:buNone/>
            </a:pPr>
            <a:r>
              <a:rPr lang="en-GB" sz="2200" dirty="0"/>
              <a:t> </a:t>
            </a:r>
          </a:p>
          <a:p>
            <a:pPr marL="0" indent="0" algn="just">
              <a:buNone/>
            </a:pPr>
            <a:r>
              <a:rPr lang="en-GB" sz="2400" dirty="0"/>
              <a:t>The firm has separate systems and process for selling different products through different channels</a:t>
            </a:r>
          </a:p>
          <a:p>
            <a:pPr marL="0" indent="0" algn="just">
              <a:buNone/>
            </a:pPr>
            <a:r>
              <a:rPr lang="en-GB" sz="2400" dirty="0"/>
              <a:t>This is transactionally adequate but the firm cannot gain a complete overview of the customers.</a:t>
            </a:r>
          </a:p>
          <a:p>
            <a:pPr marL="0" indent="0" algn="just">
              <a:buNone/>
            </a:pPr>
            <a:r>
              <a:rPr lang="en-GB" sz="2400" dirty="0"/>
              <a:t>If the firm does not know us as individual customers we tend to conclude they don’t care</a:t>
            </a:r>
          </a:p>
          <a:p>
            <a:pPr marL="0" indent="0" algn="just">
              <a:buNone/>
            </a:pPr>
            <a:endParaRPr lang="en-GB" sz="2400" dirty="0"/>
          </a:p>
        </p:txBody>
      </p:sp>
    </p:spTree>
    <p:extLst>
      <p:ext uri="{BB962C8B-B14F-4D97-AF65-F5344CB8AC3E}">
        <p14:creationId xmlns:p14="http://schemas.microsoft.com/office/powerpoint/2010/main" val="2885576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a:t>A stage model for CRM Maturity…</a:t>
            </a:r>
          </a:p>
        </p:txBody>
      </p:sp>
      <p:sp>
        <p:nvSpPr>
          <p:cNvPr id="3" name="Content Placeholder 2"/>
          <p:cNvSpPr>
            <a:spLocks noGrp="1"/>
          </p:cNvSpPr>
          <p:nvPr>
            <p:ph idx="1"/>
          </p:nvPr>
        </p:nvSpPr>
        <p:spPr>
          <a:xfrm>
            <a:off x="179512" y="1124744"/>
            <a:ext cx="8712968" cy="4392489"/>
          </a:xfrm>
        </p:spPr>
        <p:txBody>
          <a:bodyPr>
            <a:normAutofit/>
          </a:bodyPr>
          <a:lstStyle/>
          <a:p>
            <a:pPr>
              <a:lnSpc>
                <a:spcPct val="90000"/>
              </a:lnSpc>
              <a:defRPr/>
            </a:pPr>
            <a:endParaRPr lang="en-US" altLang="en-US" sz="2000" dirty="0"/>
          </a:p>
          <a:p>
            <a:pPr algn="just">
              <a:lnSpc>
                <a:spcPct val="90000"/>
              </a:lnSpc>
              <a:defRPr/>
            </a:pPr>
            <a:r>
              <a:rPr lang="en-US" altLang="en-US" sz="4200" b="1" dirty="0"/>
              <a:t>Stage 2 – Information access</a:t>
            </a:r>
            <a:r>
              <a:rPr lang="en-GB" sz="2200" b="1" dirty="0"/>
              <a:t> </a:t>
            </a:r>
          </a:p>
          <a:p>
            <a:pPr marL="0" indent="0" algn="just">
              <a:buNone/>
            </a:pPr>
            <a:r>
              <a:rPr lang="en-GB" sz="2400" dirty="0"/>
              <a:t>A </a:t>
            </a:r>
            <a:r>
              <a:rPr lang="en-GB" sz="2400" dirty="0">
                <a:solidFill>
                  <a:srgbClr val="FF0000"/>
                </a:solidFill>
              </a:rPr>
              <a:t>marketing database </a:t>
            </a:r>
            <a:r>
              <a:rPr lang="en-GB" sz="2400" dirty="0"/>
              <a:t>has integrated customer information. This enables analyses such as allocating customers to segments and can also help produce more tailored direct mail.</a:t>
            </a:r>
          </a:p>
          <a:p>
            <a:pPr marL="0" indent="0" algn="just">
              <a:buNone/>
            </a:pPr>
            <a:endParaRPr lang="en-GB" sz="2400" dirty="0"/>
          </a:p>
          <a:p>
            <a:pPr marL="0" indent="0" algn="just">
              <a:buNone/>
            </a:pPr>
            <a:r>
              <a:rPr lang="en-GB" sz="2400" dirty="0"/>
              <a:t>But at this stage the front office staff do not have a complete view of the customer</a:t>
            </a:r>
          </a:p>
          <a:p>
            <a:pPr marL="0" indent="0" algn="just">
              <a:buNone/>
            </a:pPr>
            <a:endParaRPr lang="en-GB" sz="2400" dirty="0"/>
          </a:p>
        </p:txBody>
      </p:sp>
    </p:spTree>
    <p:extLst>
      <p:ext uri="{BB962C8B-B14F-4D97-AF65-F5344CB8AC3E}">
        <p14:creationId xmlns:p14="http://schemas.microsoft.com/office/powerpoint/2010/main" val="4184501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07288" cy="850106"/>
          </a:xfrm>
        </p:spPr>
        <p:txBody>
          <a:bodyPr>
            <a:normAutofit fontScale="90000"/>
          </a:bodyPr>
          <a:lstStyle/>
          <a:p>
            <a:pPr algn="l">
              <a:lnSpc>
                <a:spcPct val="90000"/>
              </a:lnSpc>
              <a:defRPr/>
            </a:pPr>
            <a:br>
              <a:rPr lang="en-US" altLang="en-US" sz="3200" dirty="0"/>
            </a:br>
            <a:r>
              <a:rPr lang="en-US" sz="3600" b="1" dirty="0"/>
              <a:t>Examples of Stage 2 – Information Access</a:t>
            </a:r>
            <a:endParaRPr lang="en-GB" sz="3600" b="1" dirty="0"/>
          </a:p>
        </p:txBody>
      </p:sp>
      <p:sp>
        <p:nvSpPr>
          <p:cNvPr id="3" name="Content Placeholder 2"/>
          <p:cNvSpPr>
            <a:spLocks noGrp="1"/>
          </p:cNvSpPr>
          <p:nvPr>
            <p:ph idx="1"/>
          </p:nvPr>
        </p:nvSpPr>
        <p:spPr>
          <a:xfrm>
            <a:off x="179512" y="1124744"/>
            <a:ext cx="8712968" cy="4392489"/>
          </a:xfrm>
        </p:spPr>
        <p:txBody>
          <a:bodyPr>
            <a:normAutofit fontScale="85000" lnSpcReduction="20000"/>
          </a:bodyPr>
          <a:lstStyle/>
          <a:p>
            <a:pPr>
              <a:lnSpc>
                <a:spcPct val="90000"/>
              </a:lnSpc>
              <a:defRPr/>
            </a:pPr>
            <a:endParaRPr lang="en-US" altLang="en-US" sz="20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lgn="just">
              <a:buNone/>
            </a:pPr>
            <a:endParaRPr lang="en-US" sz="2400" dirty="0"/>
          </a:p>
          <a:p>
            <a:pPr marL="0" indent="0">
              <a:buNone/>
            </a:pPr>
            <a:r>
              <a:rPr lang="en-US" sz="1500" dirty="0">
                <a:hlinkClick r:id="rId2"/>
              </a:rPr>
              <a:t>http://www.telegraph.co.uk/finance/personalfinance/household-bills/10273842/Tesco-Clubcard-vs-Nectar-Best-loyalty-schemes.html</a:t>
            </a:r>
            <a:endParaRPr lang="en-US" sz="1500" dirty="0"/>
          </a:p>
        </p:txBody>
      </p:sp>
      <p:pic>
        <p:nvPicPr>
          <p:cNvPr id="4" name="Picture 3" descr="Loyalty-cards-010.jpg"/>
          <p:cNvPicPr>
            <a:picLocks noChangeAspect="1"/>
          </p:cNvPicPr>
          <p:nvPr/>
        </p:nvPicPr>
        <p:blipFill>
          <a:blip r:embed="rId3"/>
          <a:stretch>
            <a:fillRect/>
          </a:stretch>
        </p:blipFill>
        <p:spPr>
          <a:xfrm>
            <a:off x="971600" y="1504950"/>
            <a:ext cx="7344816" cy="3364210"/>
          </a:xfrm>
          <a:prstGeom prst="rect">
            <a:avLst/>
          </a:prstGeom>
        </p:spPr>
      </p:pic>
    </p:spTree>
    <p:extLst>
      <p:ext uri="{BB962C8B-B14F-4D97-AF65-F5344CB8AC3E}">
        <p14:creationId xmlns:p14="http://schemas.microsoft.com/office/powerpoint/2010/main" val="1703918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a:t>A Stage Model for CRM Maturity…</a:t>
            </a:r>
          </a:p>
        </p:txBody>
      </p:sp>
      <p:sp>
        <p:nvSpPr>
          <p:cNvPr id="3" name="Content Placeholder 2"/>
          <p:cNvSpPr>
            <a:spLocks noGrp="1"/>
          </p:cNvSpPr>
          <p:nvPr>
            <p:ph idx="1"/>
          </p:nvPr>
        </p:nvSpPr>
        <p:spPr>
          <a:xfrm>
            <a:off x="457200" y="1340769"/>
            <a:ext cx="8229600" cy="4176464"/>
          </a:xfrm>
        </p:spPr>
        <p:txBody>
          <a:bodyPr>
            <a:normAutofit/>
          </a:bodyPr>
          <a:lstStyle/>
          <a:p>
            <a:pPr marL="0" indent="0" algn="just">
              <a:buNone/>
            </a:pPr>
            <a:r>
              <a:rPr lang="en-US" b="1" dirty="0"/>
              <a:t>Stage 3 – Process Efficiency</a:t>
            </a:r>
            <a:endParaRPr lang="en-GB" sz="2800" b="1" dirty="0"/>
          </a:p>
          <a:p>
            <a:pPr marL="0" indent="0" algn="just">
              <a:buNone/>
            </a:pPr>
            <a:r>
              <a:rPr lang="en-US" dirty="0"/>
              <a:t>The firm has implemented an integrated customer database or CRM system. But the promise of the system vendors that relationships would improve has only begun to become realized, because many marketing activities continue to make </a:t>
            </a:r>
            <a:r>
              <a:rPr lang="en-US" dirty="0">
                <a:solidFill>
                  <a:srgbClr val="FF0000"/>
                </a:solidFill>
              </a:rPr>
              <a:t>little use of this individualized </a:t>
            </a:r>
            <a:r>
              <a:rPr lang="en-US" dirty="0"/>
              <a:t>insight.</a:t>
            </a:r>
          </a:p>
          <a:p>
            <a:pPr marL="0" indent="0" algn="just">
              <a:buNone/>
            </a:pPr>
            <a:endParaRPr lang="en-GB" dirty="0"/>
          </a:p>
        </p:txBody>
      </p:sp>
    </p:spTree>
    <p:extLst>
      <p:ext uri="{BB962C8B-B14F-4D97-AF65-F5344CB8AC3E}">
        <p14:creationId xmlns:p14="http://schemas.microsoft.com/office/powerpoint/2010/main" val="799051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b="1" dirty="0"/>
              <a:t>A Stage Model for CRM Maturity…</a:t>
            </a:r>
          </a:p>
        </p:txBody>
      </p:sp>
      <p:sp>
        <p:nvSpPr>
          <p:cNvPr id="3" name="Content Placeholder 2"/>
          <p:cNvSpPr>
            <a:spLocks noGrp="1"/>
          </p:cNvSpPr>
          <p:nvPr>
            <p:ph idx="1"/>
          </p:nvPr>
        </p:nvSpPr>
        <p:spPr>
          <a:xfrm>
            <a:off x="457200" y="1340769"/>
            <a:ext cx="8867328" cy="4176464"/>
          </a:xfrm>
        </p:spPr>
        <p:txBody>
          <a:bodyPr>
            <a:normAutofit/>
          </a:bodyPr>
          <a:lstStyle/>
          <a:p>
            <a:pPr marL="0" indent="0" algn="just">
              <a:buNone/>
            </a:pPr>
            <a:r>
              <a:rPr lang="en-US" b="1" dirty="0"/>
              <a:t>Stage 4 – Intelligent Dialogue</a:t>
            </a:r>
          </a:p>
          <a:p>
            <a:r>
              <a:rPr lang="en-US" sz="2800" dirty="0"/>
              <a:t>Each conversation with each customer is tailored to everything known about the customer.</a:t>
            </a:r>
          </a:p>
          <a:p>
            <a:r>
              <a:rPr lang="en-US" sz="2800" dirty="0"/>
              <a:t>Some companies manage this through one channel e.g. Tesco Club Card mailings</a:t>
            </a:r>
          </a:p>
          <a:p>
            <a:r>
              <a:rPr lang="en-US" sz="2800" dirty="0"/>
              <a:t>E.g. Amazon with it’s recommendations</a:t>
            </a:r>
          </a:p>
          <a:p>
            <a:r>
              <a:rPr lang="en-US" sz="2800" dirty="0"/>
              <a:t>None is perfect. This is good news as differentiation can still be gained from CRM</a:t>
            </a:r>
          </a:p>
          <a:p>
            <a:pPr marL="0" indent="0" algn="just">
              <a:buNone/>
            </a:pPr>
            <a:endParaRPr lang="en-GB" sz="2800" b="1" dirty="0"/>
          </a:p>
          <a:p>
            <a:pPr marL="0" indent="0" algn="just">
              <a:buNone/>
            </a:pPr>
            <a:endParaRPr lang="en-GB" dirty="0"/>
          </a:p>
        </p:txBody>
      </p:sp>
    </p:spTree>
    <p:extLst>
      <p:ext uri="{BB962C8B-B14F-4D97-AF65-F5344CB8AC3E}">
        <p14:creationId xmlns:p14="http://schemas.microsoft.com/office/powerpoint/2010/main" val="1381141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Big Data Analytics &amp; CRM</a:t>
            </a:r>
          </a:p>
        </p:txBody>
      </p:sp>
      <p:sp>
        <p:nvSpPr>
          <p:cNvPr id="3" name="Content Placeholder 2"/>
          <p:cNvSpPr>
            <a:spLocks noGrp="1"/>
          </p:cNvSpPr>
          <p:nvPr>
            <p:ph idx="1"/>
          </p:nvPr>
        </p:nvSpPr>
        <p:spPr>
          <a:xfrm>
            <a:off x="28482" y="1124744"/>
            <a:ext cx="8686800" cy="4176464"/>
          </a:xfrm>
        </p:spPr>
        <p:txBody>
          <a:bodyPr>
            <a:normAutofit/>
          </a:bodyPr>
          <a:lstStyle/>
          <a:p>
            <a:pPr marL="0" indent="0" algn="just">
              <a:buNone/>
            </a:pPr>
            <a:endParaRPr lang="en-GB" sz="3000" dirty="0"/>
          </a:p>
          <a:p>
            <a:pPr marL="0" indent="0" algn="just">
              <a:buNone/>
            </a:pPr>
            <a:endParaRPr lang="en-GB" sz="3000" dirty="0"/>
          </a:p>
        </p:txBody>
      </p:sp>
      <p:pic>
        <p:nvPicPr>
          <p:cNvPr id="4" name="Picture 3"/>
          <p:cNvPicPr>
            <a:picLocks noChangeAspect="1"/>
          </p:cNvPicPr>
          <p:nvPr/>
        </p:nvPicPr>
        <p:blipFill>
          <a:blip r:embed="rId2"/>
          <a:stretch>
            <a:fillRect/>
          </a:stretch>
        </p:blipFill>
        <p:spPr>
          <a:xfrm>
            <a:off x="428718" y="1124744"/>
            <a:ext cx="8103722" cy="4464496"/>
          </a:xfrm>
          <a:prstGeom prst="rect">
            <a:avLst/>
          </a:prstGeom>
        </p:spPr>
      </p:pic>
    </p:spTree>
    <p:extLst>
      <p:ext uri="{BB962C8B-B14F-4D97-AF65-F5344CB8AC3E}">
        <p14:creationId xmlns:p14="http://schemas.microsoft.com/office/powerpoint/2010/main" val="10814121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Deploying CRM</a:t>
            </a:r>
          </a:p>
        </p:txBody>
      </p:sp>
      <p:sp>
        <p:nvSpPr>
          <p:cNvPr id="3" name="Content Placeholder 2"/>
          <p:cNvSpPr>
            <a:spLocks noGrp="1"/>
          </p:cNvSpPr>
          <p:nvPr>
            <p:ph idx="1"/>
          </p:nvPr>
        </p:nvSpPr>
        <p:spPr>
          <a:xfrm>
            <a:off x="457200" y="1340769"/>
            <a:ext cx="8229600" cy="4176464"/>
          </a:xfrm>
        </p:spPr>
        <p:txBody>
          <a:bodyPr>
            <a:normAutofit fontScale="92500"/>
          </a:bodyPr>
          <a:lstStyle/>
          <a:p>
            <a:pPr>
              <a:lnSpc>
                <a:spcPct val="70000"/>
              </a:lnSpc>
            </a:pPr>
            <a:endParaRPr lang="en-GB" altLang="en-US" sz="1400" dirty="0"/>
          </a:p>
          <a:p>
            <a:pPr marL="0" indent="0" algn="just">
              <a:buNone/>
            </a:pPr>
            <a:r>
              <a:rPr lang="en-US" altLang="en-US" dirty="0"/>
              <a:t>By deploying CRM to understand customers better, companies can provide higher levels of customer service and develop deeper customer relationships.</a:t>
            </a:r>
          </a:p>
          <a:p>
            <a:pPr marL="0" indent="0" algn="just">
              <a:buNone/>
            </a:pPr>
            <a:r>
              <a:rPr lang="en-US" altLang="en-US" dirty="0"/>
              <a:t>They can use CRM to pinpoint high value customers, target them more effectively, cross –sell a company’s products, and create offers tailored to specific customer requirements.</a:t>
            </a:r>
          </a:p>
          <a:p>
            <a:pPr marL="0" indent="0" algn="just">
              <a:buNone/>
            </a:pPr>
            <a:endParaRPr lang="en-GB" dirty="0"/>
          </a:p>
        </p:txBody>
      </p:sp>
    </p:spTree>
    <p:extLst>
      <p:ext uri="{BB962C8B-B14F-4D97-AF65-F5344CB8AC3E}">
        <p14:creationId xmlns:p14="http://schemas.microsoft.com/office/powerpoint/2010/main" val="2219565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Deploying CRM</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r>
              <a:rPr lang="en-US" altLang="en-US" dirty="0"/>
              <a:t>CRM and big data benefits don’t come without costs or risk, either in collecting the original data or in maintaining and mining it.</a:t>
            </a:r>
          </a:p>
          <a:p>
            <a:pPr marL="0" indent="0" algn="just">
              <a:buNone/>
            </a:pPr>
            <a:endParaRPr lang="en-GB" dirty="0"/>
          </a:p>
        </p:txBody>
      </p:sp>
    </p:spTree>
    <p:extLst>
      <p:ext uri="{BB962C8B-B14F-4D97-AF65-F5344CB8AC3E}">
        <p14:creationId xmlns:p14="http://schemas.microsoft.com/office/powerpoint/2010/main" val="18669952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Common Mistake About  CRM</a:t>
            </a:r>
          </a:p>
        </p:txBody>
      </p:sp>
      <p:sp>
        <p:nvSpPr>
          <p:cNvPr id="3" name="Content Placeholder 2"/>
          <p:cNvSpPr>
            <a:spLocks noGrp="1"/>
          </p:cNvSpPr>
          <p:nvPr>
            <p:ph idx="1"/>
          </p:nvPr>
        </p:nvSpPr>
        <p:spPr>
          <a:xfrm>
            <a:off x="457200" y="1340769"/>
            <a:ext cx="8229600" cy="4176464"/>
          </a:xfrm>
        </p:spPr>
        <p:txBody>
          <a:bodyPr>
            <a:normAutofit lnSpcReduction="10000"/>
          </a:bodyPr>
          <a:lstStyle/>
          <a:p>
            <a:pPr>
              <a:lnSpc>
                <a:spcPct val="70000"/>
              </a:lnSpc>
            </a:pPr>
            <a:endParaRPr lang="en-GB" altLang="en-US" sz="1400" dirty="0"/>
          </a:p>
          <a:p>
            <a:pPr marL="0" indent="0" algn="just">
              <a:buNone/>
            </a:pPr>
            <a:r>
              <a:rPr lang="en-US" altLang="en-US" dirty="0"/>
              <a:t>The most common CRM mistake is to view CRM as a technology and software process only.</a:t>
            </a:r>
          </a:p>
          <a:p>
            <a:pPr marL="0" indent="0" algn="just">
              <a:buNone/>
            </a:pPr>
            <a:r>
              <a:rPr lang="en-US" altLang="en-US" dirty="0"/>
              <a:t>Yet technology alone cannot build profitable customer relationships.</a:t>
            </a:r>
          </a:p>
          <a:p>
            <a:pPr marL="0" indent="0" algn="just">
              <a:buNone/>
            </a:pPr>
            <a:r>
              <a:rPr lang="en-US" altLang="en-US" dirty="0"/>
              <a:t>Companies cannot improve customer relationships by simply installing some new software.</a:t>
            </a:r>
          </a:p>
          <a:p>
            <a:pPr marL="0" indent="0" algn="just">
              <a:buNone/>
            </a:pPr>
            <a:endParaRPr lang="en-GB" dirty="0"/>
          </a:p>
        </p:txBody>
      </p:sp>
    </p:spTree>
    <p:extLst>
      <p:ext uri="{BB962C8B-B14F-4D97-AF65-F5344CB8AC3E}">
        <p14:creationId xmlns:p14="http://schemas.microsoft.com/office/powerpoint/2010/main" val="24136088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Fundamentals of CRM</a:t>
            </a:r>
          </a:p>
        </p:txBody>
      </p:sp>
      <p:sp>
        <p:nvSpPr>
          <p:cNvPr id="3" name="Content Placeholder 2"/>
          <p:cNvSpPr>
            <a:spLocks noGrp="1"/>
          </p:cNvSpPr>
          <p:nvPr>
            <p:ph idx="1"/>
          </p:nvPr>
        </p:nvSpPr>
        <p:spPr>
          <a:xfrm>
            <a:off x="457200" y="1340769"/>
            <a:ext cx="8229600" cy="4176464"/>
          </a:xfrm>
        </p:spPr>
        <p:txBody>
          <a:bodyPr>
            <a:normAutofit fontScale="92500"/>
          </a:bodyPr>
          <a:lstStyle/>
          <a:p>
            <a:pPr>
              <a:lnSpc>
                <a:spcPct val="70000"/>
              </a:lnSpc>
            </a:pPr>
            <a:endParaRPr lang="en-GB" altLang="en-US" sz="1400" dirty="0"/>
          </a:p>
          <a:p>
            <a:pPr marL="0" indent="0" algn="just">
              <a:buNone/>
            </a:pPr>
            <a:r>
              <a:rPr lang="en-US" altLang="en-US" dirty="0"/>
              <a:t>The fundamentals of CRM are:</a:t>
            </a:r>
          </a:p>
          <a:p>
            <a:pPr algn="just">
              <a:buFont typeface="Wingdings" panose="05000000000000000000" pitchFamily="2" charset="2"/>
              <a:buChar char="Ø"/>
            </a:pPr>
            <a:r>
              <a:rPr lang="en-US" altLang="en-US" sz="2600" dirty="0"/>
              <a:t>Offering of superior customer value;</a:t>
            </a:r>
          </a:p>
          <a:p>
            <a:pPr algn="just">
              <a:buFont typeface="Wingdings" panose="05000000000000000000" pitchFamily="2" charset="2"/>
              <a:buChar char="Ø"/>
            </a:pPr>
            <a:r>
              <a:rPr lang="en-US" altLang="en-US" sz="2600" dirty="0"/>
              <a:t>Customer satisfaction; and </a:t>
            </a:r>
          </a:p>
          <a:p>
            <a:pPr algn="just">
              <a:buFont typeface="Wingdings" panose="05000000000000000000" pitchFamily="2" charset="2"/>
              <a:buChar char="Ø"/>
            </a:pPr>
            <a:r>
              <a:rPr lang="en-US" altLang="en-US" sz="2600" dirty="0"/>
              <a:t>Relationship building and maintenance.</a:t>
            </a:r>
            <a:endParaRPr lang="en-US" altLang="en-US" dirty="0"/>
          </a:p>
          <a:p>
            <a:pPr marL="0" indent="0" algn="just">
              <a:buNone/>
            </a:pPr>
            <a:r>
              <a:rPr lang="en-US" altLang="en-US" dirty="0"/>
              <a:t>The overall process of building and maintaining profitable customer relationships takes place through the delivery of </a:t>
            </a:r>
            <a:r>
              <a:rPr lang="en-US" altLang="en-US" i="1" dirty="0">
                <a:solidFill>
                  <a:srgbClr val="FF0000"/>
                </a:solidFill>
              </a:rPr>
              <a:t>superior customer value</a:t>
            </a:r>
            <a:r>
              <a:rPr lang="en-US" altLang="en-US" dirty="0">
                <a:solidFill>
                  <a:srgbClr val="FF0000"/>
                </a:solidFill>
              </a:rPr>
              <a:t> </a:t>
            </a:r>
            <a:r>
              <a:rPr lang="en-US" altLang="en-US" dirty="0"/>
              <a:t>and </a:t>
            </a:r>
            <a:r>
              <a:rPr lang="en-US" altLang="en-US" i="1" dirty="0">
                <a:solidFill>
                  <a:srgbClr val="FF0000"/>
                </a:solidFill>
              </a:rPr>
              <a:t>satisfaction</a:t>
            </a:r>
            <a:r>
              <a:rPr lang="en-US" altLang="en-US" dirty="0"/>
              <a:t>.</a:t>
            </a:r>
          </a:p>
          <a:p>
            <a:pPr marL="0" indent="0" algn="just">
              <a:buNone/>
            </a:pPr>
            <a:endParaRPr lang="en-GB" dirty="0"/>
          </a:p>
        </p:txBody>
      </p:sp>
    </p:spTree>
    <p:extLst>
      <p:ext uri="{BB962C8B-B14F-4D97-AF65-F5344CB8AC3E}">
        <p14:creationId xmlns:p14="http://schemas.microsoft.com/office/powerpoint/2010/main" val="2752399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Fundamental of ‘Customer Value’ in CRM</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r>
              <a:rPr lang="en-US" altLang="en-US" sz="2800" b="1" dirty="0"/>
              <a:t>Customer Value (Customer Perceived Value)</a:t>
            </a:r>
          </a:p>
          <a:p>
            <a:pPr marL="0" indent="0" algn="just">
              <a:buNone/>
            </a:pPr>
            <a:r>
              <a:rPr lang="en-US" altLang="en-US" dirty="0"/>
              <a:t>Customer-perceived value is the customer’s evaluation of the difference between all the benefits and all the costs of a marketing offer relative to those of competing offers.</a:t>
            </a:r>
          </a:p>
          <a:p>
            <a:pPr marL="0" indent="0" algn="just">
              <a:buNone/>
            </a:pPr>
            <a:endParaRPr lang="en-GB" dirty="0"/>
          </a:p>
        </p:txBody>
      </p:sp>
    </p:spTree>
    <p:extLst>
      <p:ext uri="{BB962C8B-B14F-4D97-AF65-F5344CB8AC3E}">
        <p14:creationId xmlns:p14="http://schemas.microsoft.com/office/powerpoint/2010/main" val="2233055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Fundamental of ‘Customer Value’ in CRM</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r>
              <a:rPr lang="en-US" altLang="en-US" sz="2800" b="1" dirty="0"/>
              <a:t>Customer Value (Customer Perceived Value)</a:t>
            </a:r>
          </a:p>
          <a:p>
            <a:pPr marL="0" indent="0" algn="just">
              <a:buNone/>
            </a:pPr>
            <a:r>
              <a:rPr lang="en-US" altLang="en-US" dirty="0"/>
              <a:t>Customers often do not judge values and costs ‘accurately’ or ‘objectively’. They act on </a:t>
            </a:r>
            <a:r>
              <a:rPr lang="en-US" altLang="en-US" i="1" dirty="0">
                <a:solidFill>
                  <a:srgbClr val="FF0000"/>
                </a:solidFill>
              </a:rPr>
              <a:t>perceived</a:t>
            </a:r>
            <a:r>
              <a:rPr lang="en-US" altLang="en-US" dirty="0"/>
              <a:t> value. Thus, the often used term </a:t>
            </a:r>
            <a:r>
              <a:rPr lang="en-US" altLang="en-US" i="1" dirty="0">
                <a:solidFill>
                  <a:srgbClr val="FF0000"/>
                </a:solidFill>
              </a:rPr>
              <a:t>customer-perceived value</a:t>
            </a:r>
            <a:r>
              <a:rPr lang="en-US" altLang="en-US" dirty="0"/>
              <a:t>.</a:t>
            </a:r>
          </a:p>
          <a:p>
            <a:pPr marL="0" indent="0" algn="just">
              <a:buNone/>
            </a:pPr>
            <a:endParaRPr lang="en-GB" dirty="0"/>
          </a:p>
        </p:txBody>
      </p:sp>
    </p:spTree>
    <p:extLst>
      <p:ext uri="{BB962C8B-B14F-4D97-AF65-F5344CB8AC3E}">
        <p14:creationId xmlns:p14="http://schemas.microsoft.com/office/powerpoint/2010/main" val="27522784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Fundamental of ‘Customer Satisfaction’ in CRM</a:t>
            </a:r>
          </a:p>
        </p:txBody>
      </p:sp>
      <p:sp>
        <p:nvSpPr>
          <p:cNvPr id="3" name="Content Placeholder 2"/>
          <p:cNvSpPr>
            <a:spLocks noGrp="1"/>
          </p:cNvSpPr>
          <p:nvPr>
            <p:ph idx="1"/>
          </p:nvPr>
        </p:nvSpPr>
        <p:spPr>
          <a:xfrm>
            <a:off x="457200" y="1340769"/>
            <a:ext cx="8229600" cy="4176464"/>
          </a:xfrm>
        </p:spPr>
        <p:txBody>
          <a:bodyPr>
            <a:normAutofit lnSpcReduction="10000"/>
          </a:bodyPr>
          <a:lstStyle/>
          <a:p>
            <a:pPr>
              <a:lnSpc>
                <a:spcPct val="70000"/>
              </a:lnSpc>
            </a:pPr>
            <a:endParaRPr lang="en-GB" altLang="en-US" sz="1400" dirty="0"/>
          </a:p>
          <a:p>
            <a:pPr marL="0" indent="0" algn="just">
              <a:buNone/>
            </a:pPr>
            <a:r>
              <a:rPr lang="en-US" altLang="en-US" sz="3000" b="1" dirty="0"/>
              <a:t>Customer Satisfaction:</a:t>
            </a:r>
            <a:endParaRPr lang="en-US" altLang="en-US" dirty="0"/>
          </a:p>
          <a:p>
            <a:pPr marL="0" indent="0" algn="just">
              <a:buNone/>
            </a:pPr>
            <a:r>
              <a:rPr lang="en-US" altLang="en-US" dirty="0"/>
              <a:t>This refers to the extent to which a product’s perceived performance matches a buyer’s expectation.</a:t>
            </a:r>
          </a:p>
          <a:p>
            <a:pPr marL="0" indent="0" algn="just">
              <a:buNone/>
            </a:pPr>
            <a:endParaRPr lang="en-US" altLang="en-US" dirty="0"/>
          </a:p>
          <a:p>
            <a:pPr marL="0" indent="0" algn="just">
              <a:buNone/>
            </a:pPr>
            <a:endParaRPr lang="en-US" altLang="en-US" dirty="0"/>
          </a:p>
          <a:p>
            <a:pPr marL="0" indent="0" algn="just">
              <a:buNone/>
            </a:pPr>
            <a:r>
              <a:rPr lang="en-US" altLang="en-US" sz="1000" dirty="0"/>
              <a:t>                </a:t>
            </a:r>
          </a:p>
          <a:p>
            <a:pPr marL="0" indent="0" algn="just">
              <a:buNone/>
            </a:pPr>
            <a:endParaRPr lang="en-US" altLang="en-US" sz="1000" dirty="0"/>
          </a:p>
          <a:p>
            <a:pPr marL="0" indent="0" algn="just">
              <a:buNone/>
            </a:pPr>
            <a:endParaRPr lang="en-US" altLang="en-US" sz="800" dirty="0"/>
          </a:p>
          <a:p>
            <a:pPr marL="0" indent="0" algn="just">
              <a:buNone/>
            </a:pPr>
            <a:endParaRPr lang="en-US" altLang="en-US" sz="800" dirty="0"/>
          </a:p>
          <a:p>
            <a:pPr marL="0" indent="0" algn="just">
              <a:buNone/>
            </a:pPr>
            <a:r>
              <a:rPr lang="en-US" altLang="en-US" sz="800" dirty="0"/>
              <a:t>                                                                                                                              https://www.google.co.uk/search?q=Customer+Satisfaction&amp;rlz/</a:t>
            </a:r>
            <a:endParaRPr lang="en-US" altLang="en-US" sz="1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3140968"/>
            <a:ext cx="5976664" cy="2016224"/>
          </a:xfrm>
          <a:prstGeom prst="rect">
            <a:avLst/>
          </a:prstGeom>
        </p:spPr>
      </p:pic>
    </p:spTree>
    <p:extLst>
      <p:ext uri="{BB962C8B-B14F-4D97-AF65-F5344CB8AC3E}">
        <p14:creationId xmlns:p14="http://schemas.microsoft.com/office/powerpoint/2010/main" val="2565298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Fundamental of ‘R’ in CRM</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r>
              <a:rPr lang="en-US" altLang="en-US" dirty="0"/>
              <a:t>Marketers and companies should start with the fundamentals of managing customer relationships, and thereafter,</a:t>
            </a:r>
          </a:p>
          <a:p>
            <a:pPr marL="0" indent="0" algn="just">
              <a:buNone/>
            </a:pPr>
            <a:r>
              <a:rPr lang="en-US" altLang="en-US" dirty="0"/>
              <a:t>Employ high-technology data solutions.</a:t>
            </a:r>
          </a:p>
          <a:p>
            <a:pPr marL="0" indent="0" algn="just">
              <a:buNone/>
            </a:pPr>
            <a:r>
              <a:rPr lang="en-US" altLang="en-US" dirty="0"/>
              <a:t>Companies should focus first on the R which is the </a:t>
            </a:r>
            <a:r>
              <a:rPr lang="en-US" altLang="en-US" i="1" dirty="0">
                <a:solidFill>
                  <a:srgbClr val="FF0000"/>
                </a:solidFill>
              </a:rPr>
              <a:t>relationship</a:t>
            </a:r>
            <a:r>
              <a:rPr lang="en-US" altLang="en-US" dirty="0"/>
              <a:t> that CRM is all about.</a:t>
            </a:r>
          </a:p>
          <a:p>
            <a:pPr marL="0" indent="0" algn="just">
              <a:buNone/>
            </a:pPr>
            <a:endParaRPr lang="en-GB" dirty="0"/>
          </a:p>
        </p:txBody>
      </p:sp>
    </p:spTree>
    <p:extLst>
      <p:ext uri="{BB962C8B-B14F-4D97-AF65-F5344CB8AC3E}">
        <p14:creationId xmlns:p14="http://schemas.microsoft.com/office/powerpoint/2010/main" val="2872808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10 Criteria for World Class CRM</a:t>
            </a:r>
          </a:p>
        </p:txBody>
      </p:sp>
      <p:sp>
        <p:nvSpPr>
          <p:cNvPr id="3" name="Content Placeholder 2"/>
          <p:cNvSpPr>
            <a:spLocks noGrp="1"/>
          </p:cNvSpPr>
          <p:nvPr>
            <p:ph idx="1"/>
          </p:nvPr>
        </p:nvSpPr>
        <p:spPr>
          <a:xfrm>
            <a:off x="457200" y="1340769"/>
            <a:ext cx="8229600" cy="4176464"/>
          </a:xfrm>
        </p:spPr>
        <p:txBody>
          <a:bodyPr>
            <a:normAutofit fontScale="85000" lnSpcReduction="20000"/>
          </a:bodyPr>
          <a:lstStyle/>
          <a:p>
            <a:pPr algn="just">
              <a:lnSpc>
                <a:spcPct val="70000"/>
              </a:lnSpc>
            </a:pPr>
            <a:endParaRPr lang="en-GB" altLang="en-US" sz="1400" b="1" dirty="0"/>
          </a:p>
          <a:p>
            <a:pPr marL="0" indent="0" algn="just">
              <a:buNone/>
            </a:pPr>
            <a:r>
              <a:rPr lang="en-US" b="1" dirty="0"/>
              <a:t>The first five relate to integration maturity:</a:t>
            </a:r>
          </a:p>
          <a:p>
            <a:pPr marL="385763" indent="-385763">
              <a:buAutoNum type="arabicPeriod"/>
            </a:pPr>
            <a:r>
              <a:rPr lang="en-US" b="1" dirty="0">
                <a:solidFill>
                  <a:srgbClr val="0000FF"/>
                </a:solidFill>
              </a:rPr>
              <a:t>Data integration</a:t>
            </a:r>
            <a:r>
              <a:rPr lang="en-US" dirty="0"/>
              <a:t>: having a single view of each customer across channels, products and business functions</a:t>
            </a:r>
          </a:p>
          <a:p>
            <a:pPr marL="385763" indent="-385763">
              <a:buAutoNum type="arabicPeriod"/>
            </a:pPr>
            <a:r>
              <a:rPr lang="en-US" b="1" dirty="0">
                <a:solidFill>
                  <a:srgbClr val="0000FF"/>
                </a:solidFill>
              </a:rPr>
              <a:t>Communication integration</a:t>
            </a:r>
            <a:r>
              <a:rPr lang="en-US" dirty="0"/>
              <a:t>: a single person responsible for coordinating inbound / outbound communications</a:t>
            </a:r>
          </a:p>
          <a:p>
            <a:pPr marL="385763" indent="-385763">
              <a:buAutoNum type="arabicPeriod"/>
            </a:pPr>
            <a:r>
              <a:rPr lang="en-US" b="1" dirty="0">
                <a:solidFill>
                  <a:srgbClr val="0000FF"/>
                </a:solidFill>
              </a:rPr>
              <a:t>Process intelligence</a:t>
            </a:r>
            <a:r>
              <a:rPr lang="en-US" dirty="0"/>
              <a:t>: ensuring the firms processes for responding to each customer are joined up through the customer journey</a:t>
            </a:r>
          </a:p>
          <a:p>
            <a:pPr marL="0" indent="0" algn="just">
              <a:buNone/>
            </a:pPr>
            <a:endParaRPr lang="en-US" altLang="en-US" dirty="0"/>
          </a:p>
          <a:p>
            <a:pPr marL="0" indent="0" algn="just">
              <a:buNone/>
            </a:pPr>
            <a:endParaRPr lang="en-GB" dirty="0"/>
          </a:p>
        </p:txBody>
      </p:sp>
    </p:spTree>
    <p:extLst>
      <p:ext uri="{BB962C8B-B14F-4D97-AF65-F5344CB8AC3E}">
        <p14:creationId xmlns:p14="http://schemas.microsoft.com/office/powerpoint/2010/main" val="9289568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10 Criteria for World Class CRM</a:t>
            </a:r>
          </a:p>
        </p:txBody>
      </p:sp>
      <p:sp>
        <p:nvSpPr>
          <p:cNvPr id="3" name="Content Placeholder 2"/>
          <p:cNvSpPr>
            <a:spLocks noGrp="1"/>
          </p:cNvSpPr>
          <p:nvPr>
            <p:ph idx="1"/>
          </p:nvPr>
        </p:nvSpPr>
        <p:spPr>
          <a:xfrm>
            <a:off x="457200" y="1340769"/>
            <a:ext cx="8229600" cy="4176464"/>
          </a:xfrm>
        </p:spPr>
        <p:txBody>
          <a:bodyPr>
            <a:normAutofit/>
          </a:bodyPr>
          <a:lstStyle/>
          <a:p>
            <a:pPr algn="just">
              <a:lnSpc>
                <a:spcPct val="70000"/>
              </a:lnSpc>
            </a:pPr>
            <a:endParaRPr lang="en-GB" altLang="en-US" sz="1400" b="1" dirty="0"/>
          </a:p>
          <a:p>
            <a:pPr marL="68580" lvl="0" indent="-68580" defTabSz="685800">
              <a:lnSpc>
                <a:spcPct val="90000"/>
              </a:lnSpc>
              <a:spcBef>
                <a:spcPts val="900"/>
              </a:spcBef>
              <a:spcAft>
                <a:spcPts val="150"/>
              </a:spcAft>
              <a:buClr>
                <a:srgbClr val="E48312"/>
              </a:buClr>
              <a:buSzPct val="100000"/>
              <a:buNone/>
            </a:pPr>
            <a:r>
              <a:rPr lang="en-US" sz="2800" dirty="0">
                <a:solidFill>
                  <a:srgbClr val="000000">
                    <a:lumMod val="75000"/>
                    <a:lumOff val="25000"/>
                  </a:srgbClr>
                </a:solidFill>
                <a:latin typeface="+mj-lt"/>
              </a:rPr>
              <a:t>4. </a:t>
            </a:r>
            <a:r>
              <a:rPr lang="en-US" sz="2800" b="1" dirty="0">
                <a:solidFill>
                  <a:srgbClr val="0000FF"/>
                </a:solidFill>
                <a:latin typeface="+mj-lt"/>
              </a:rPr>
              <a:t>Structure integration</a:t>
            </a:r>
            <a:r>
              <a:rPr lang="en-US" sz="2800" dirty="0">
                <a:solidFill>
                  <a:srgbClr val="000000">
                    <a:lumMod val="75000"/>
                    <a:lumOff val="25000"/>
                  </a:srgbClr>
                </a:solidFill>
                <a:latin typeface="+mj-lt"/>
              </a:rPr>
              <a:t>: having an organizational structure that encourages all managers and front office staff to look after the interests of each customer holistically and hence grow their customer value</a:t>
            </a:r>
          </a:p>
          <a:p>
            <a:pPr marL="68580" lvl="0" indent="-68580" defTabSz="685800">
              <a:lnSpc>
                <a:spcPct val="90000"/>
              </a:lnSpc>
              <a:spcBef>
                <a:spcPts val="900"/>
              </a:spcBef>
              <a:spcAft>
                <a:spcPts val="150"/>
              </a:spcAft>
              <a:buClr>
                <a:srgbClr val="E48312"/>
              </a:buClr>
              <a:buSzPct val="100000"/>
              <a:buNone/>
            </a:pPr>
            <a:r>
              <a:rPr lang="en-US" sz="2800" dirty="0">
                <a:solidFill>
                  <a:srgbClr val="000000">
                    <a:lumMod val="75000"/>
                    <a:lumOff val="25000"/>
                  </a:srgbClr>
                </a:solidFill>
                <a:latin typeface="+mj-lt"/>
              </a:rPr>
              <a:t>5. </a:t>
            </a:r>
            <a:r>
              <a:rPr lang="en-US" sz="2800" b="1" dirty="0">
                <a:solidFill>
                  <a:srgbClr val="0070C0"/>
                </a:solidFill>
                <a:latin typeface="+mj-lt"/>
              </a:rPr>
              <a:t>Metrics integration</a:t>
            </a:r>
            <a:r>
              <a:rPr lang="en-US" sz="2800" dirty="0">
                <a:solidFill>
                  <a:srgbClr val="000000">
                    <a:lumMod val="75000"/>
                    <a:lumOff val="25000"/>
                  </a:srgbClr>
                </a:solidFill>
                <a:latin typeface="+mj-lt"/>
              </a:rPr>
              <a:t>: having targets and reward systems which encourage all staff to look after the interests of each customers and grow their value</a:t>
            </a:r>
          </a:p>
          <a:p>
            <a:pPr marL="0" indent="0" algn="just">
              <a:buNone/>
            </a:pPr>
            <a:endParaRPr lang="en-US" altLang="en-US" dirty="0"/>
          </a:p>
          <a:p>
            <a:pPr marL="0" indent="0" algn="just">
              <a:buNone/>
            </a:pPr>
            <a:endParaRPr lang="en-GB" dirty="0"/>
          </a:p>
        </p:txBody>
      </p:sp>
    </p:spTree>
    <p:extLst>
      <p:ext uri="{BB962C8B-B14F-4D97-AF65-F5344CB8AC3E}">
        <p14:creationId xmlns:p14="http://schemas.microsoft.com/office/powerpoint/2010/main" val="12558066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10 Criteria for World Class CRM</a:t>
            </a:r>
          </a:p>
        </p:txBody>
      </p:sp>
      <p:sp>
        <p:nvSpPr>
          <p:cNvPr id="3" name="Content Placeholder 2"/>
          <p:cNvSpPr>
            <a:spLocks noGrp="1"/>
          </p:cNvSpPr>
          <p:nvPr>
            <p:ph idx="1"/>
          </p:nvPr>
        </p:nvSpPr>
        <p:spPr>
          <a:xfrm>
            <a:off x="457200" y="1340769"/>
            <a:ext cx="8229600" cy="4176464"/>
          </a:xfrm>
        </p:spPr>
        <p:txBody>
          <a:bodyPr>
            <a:normAutofit fontScale="85000" lnSpcReduction="20000"/>
          </a:bodyPr>
          <a:lstStyle/>
          <a:p>
            <a:pPr algn="just">
              <a:lnSpc>
                <a:spcPct val="70000"/>
              </a:lnSpc>
            </a:pPr>
            <a:endParaRPr lang="en-GB" altLang="en-US" sz="1400" b="1" dirty="0"/>
          </a:p>
          <a:p>
            <a:pPr marL="68580" lvl="0" indent="-68580" defTabSz="685800">
              <a:lnSpc>
                <a:spcPct val="90000"/>
              </a:lnSpc>
              <a:spcBef>
                <a:spcPts val="900"/>
              </a:spcBef>
              <a:spcAft>
                <a:spcPts val="150"/>
              </a:spcAft>
              <a:buClr>
                <a:srgbClr val="E48312"/>
              </a:buClr>
              <a:buSzPct val="100000"/>
              <a:buNone/>
            </a:pPr>
            <a:r>
              <a:rPr lang="en-GB" sz="3300" b="1" dirty="0">
                <a:solidFill>
                  <a:srgbClr val="000000">
                    <a:lumMod val="75000"/>
                    <a:lumOff val="25000"/>
                  </a:srgbClr>
                </a:solidFill>
                <a:latin typeface="+mj-lt"/>
              </a:rPr>
              <a:t>The next five relate to interaction maturity:</a:t>
            </a:r>
          </a:p>
          <a:p>
            <a:pPr>
              <a:buNone/>
            </a:pPr>
            <a:r>
              <a:rPr lang="en-US" dirty="0"/>
              <a:t>6.</a:t>
            </a:r>
            <a:r>
              <a:rPr lang="en-US" b="1" dirty="0">
                <a:solidFill>
                  <a:srgbClr val="3366FF"/>
                </a:solidFill>
              </a:rPr>
              <a:t>Individualization: </a:t>
            </a:r>
            <a:r>
              <a:rPr lang="en-US" dirty="0"/>
              <a:t>treating each customer in a way appropriate to everything which is known about them</a:t>
            </a:r>
          </a:p>
          <a:p>
            <a:pPr>
              <a:buNone/>
            </a:pPr>
            <a:r>
              <a:rPr lang="en-US" dirty="0"/>
              <a:t>7. </a:t>
            </a:r>
            <a:r>
              <a:rPr lang="en-US" b="1" dirty="0">
                <a:solidFill>
                  <a:srgbClr val="3366FF"/>
                </a:solidFill>
              </a:rPr>
              <a:t>Customer value orientation</a:t>
            </a:r>
            <a:r>
              <a:rPr lang="en-US" dirty="0"/>
              <a:t>: Understanding the customer’s overall value to the firm, and taking this into account when determining how to treat the customer</a:t>
            </a:r>
          </a:p>
          <a:p>
            <a:pPr>
              <a:buNone/>
            </a:pPr>
            <a:r>
              <a:rPr lang="en-US" dirty="0"/>
              <a:t>8. </a:t>
            </a:r>
            <a:r>
              <a:rPr lang="en-US" b="1" dirty="0">
                <a:solidFill>
                  <a:srgbClr val="3366FF"/>
                </a:solidFill>
              </a:rPr>
              <a:t>Customer centricity: </a:t>
            </a:r>
            <a:r>
              <a:rPr lang="en-US" dirty="0"/>
              <a:t>ensuring that every offer to the customer has the best interests of the customer at heart as well as the firm   </a:t>
            </a:r>
          </a:p>
          <a:p>
            <a:pPr marL="0" indent="0" algn="just">
              <a:buNone/>
            </a:pPr>
            <a:endParaRPr lang="en-US" altLang="en-US" dirty="0"/>
          </a:p>
          <a:p>
            <a:pPr marL="0" indent="0" algn="just">
              <a:buNone/>
            </a:pPr>
            <a:endParaRPr lang="en-GB" dirty="0"/>
          </a:p>
        </p:txBody>
      </p:sp>
    </p:spTree>
    <p:extLst>
      <p:ext uri="{BB962C8B-B14F-4D97-AF65-F5344CB8AC3E}">
        <p14:creationId xmlns:p14="http://schemas.microsoft.com/office/powerpoint/2010/main" val="1056804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10 Criteria for World Class CRM</a:t>
            </a:r>
          </a:p>
        </p:txBody>
      </p:sp>
      <p:sp>
        <p:nvSpPr>
          <p:cNvPr id="3" name="Content Placeholder 2"/>
          <p:cNvSpPr>
            <a:spLocks noGrp="1"/>
          </p:cNvSpPr>
          <p:nvPr>
            <p:ph idx="1"/>
          </p:nvPr>
        </p:nvSpPr>
        <p:spPr>
          <a:xfrm>
            <a:off x="457200" y="1340769"/>
            <a:ext cx="8229600" cy="4176464"/>
          </a:xfrm>
        </p:spPr>
        <p:txBody>
          <a:bodyPr>
            <a:normAutofit/>
          </a:bodyPr>
          <a:lstStyle/>
          <a:p>
            <a:pPr algn="just">
              <a:lnSpc>
                <a:spcPct val="70000"/>
              </a:lnSpc>
            </a:pPr>
            <a:endParaRPr lang="en-GB" altLang="en-US" sz="1400" b="1" dirty="0"/>
          </a:p>
          <a:p>
            <a:pPr marL="68580" lvl="0" indent="-68580" algn="just" defTabSz="685800">
              <a:lnSpc>
                <a:spcPct val="90000"/>
              </a:lnSpc>
              <a:spcBef>
                <a:spcPts val="900"/>
              </a:spcBef>
              <a:spcAft>
                <a:spcPts val="150"/>
              </a:spcAft>
              <a:buClr>
                <a:srgbClr val="E48312"/>
              </a:buClr>
              <a:buSzPct val="100000"/>
              <a:buNone/>
            </a:pPr>
            <a:r>
              <a:rPr lang="en-US" sz="2800" dirty="0">
                <a:solidFill>
                  <a:srgbClr val="000000">
                    <a:lumMod val="75000"/>
                    <a:lumOff val="25000"/>
                  </a:srgbClr>
                </a:solidFill>
                <a:latin typeface="+mj-lt"/>
              </a:rPr>
              <a:t>9. </a:t>
            </a:r>
            <a:r>
              <a:rPr lang="en-US" sz="2800" b="1" dirty="0">
                <a:solidFill>
                  <a:srgbClr val="0000FF"/>
                </a:solidFill>
                <a:latin typeface="+mj-lt"/>
              </a:rPr>
              <a:t>Dynamic interaction: </a:t>
            </a:r>
            <a:r>
              <a:rPr lang="en-US" sz="2800" dirty="0">
                <a:solidFill>
                  <a:srgbClr val="000000">
                    <a:lumMod val="75000"/>
                    <a:lumOff val="25000"/>
                  </a:srgbClr>
                </a:solidFill>
                <a:latin typeface="+mj-lt"/>
              </a:rPr>
              <a:t>responding to what the customer says or does appropriately and speedily, ideally within the same dialogue</a:t>
            </a:r>
          </a:p>
          <a:p>
            <a:pPr marL="68580" lvl="0" indent="-68580" algn="just" defTabSz="685800">
              <a:lnSpc>
                <a:spcPct val="90000"/>
              </a:lnSpc>
              <a:spcBef>
                <a:spcPts val="900"/>
              </a:spcBef>
              <a:spcAft>
                <a:spcPts val="150"/>
              </a:spcAft>
              <a:buClr>
                <a:srgbClr val="E48312"/>
              </a:buClr>
              <a:buSzPct val="100000"/>
              <a:buNone/>
            </a:pPr>
            <a:r>
              <a:rPr lang="en-US" sz="2800" dirty="0">
                <a:solidFill>
                  <a:srgbClr val="000000">
                    <a:lumMod val="75000"/>
                    <a:lumOff val="25000"/>
                  </a:srgbClr>
                </a:solidFill>
                <a:latin typeface="+mj-lt"/>
              </a:rPr>
              <a:t>10. </a:t>
            </a:r>
            <a:r>
              <a:rPr lang="en-US" sz="2800" b="1" dirty="0">
                <a:solidFill>
                  <a:srgbClr val="3366FF"/>
                </a:solidFill>
                <a:latin typeface="+mj-lt"/>
              </a:rPr>
              <a:t>Customization: </a:t>
            </a:r>
            <a:r>
              <a:rPr lang="en-US" sz="2800" dirty="0">
                <a:solidFill>
                  <a:srgbClr val="000000">
                    <a:lumMod val="75000"/>
                    <a:lumOff val="25000"/>
                  </a:srgbClr>
                </a:solidFill>
                <a:latin typeface="+mj-lt"/>
              </a:rPr>
              <a:t>in categories where this is relevant, tailoring the product / service to the individual customer in accordance with everything that is known about them</a:t>
            </a:r>
          </a:p>
          <a:p>
            <a:pPr marL="0" indent="0" algn="just">
              <a:buNone/>
            </a:pPr>
            <a:endParaRPr lang="en-US" altLang="en-US" dirty="0"/>
          </a:p>
          <a:p>
            <a:pPr marL="0" indent="0" algn="just">
              <a:buNone/>
            </a:pPr>
            <a:endParaRPr lang="en-GB" dirty="0"/>
          </a:p>
        </p:txBody>
      </p:sp>
    </p:spTree>
    <p:extLst>
      <p:ext uri="{BB962C8B-B14F-4D97-AF65-F5344CB8AC3E}">
        <p14:creationId xmlns:p14="http://schemas.microsoft.com/office/powerpoint/2010/main" val="5071805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Case Study </a:t>
            </a:r>
          </a:p>
        </p:txBody>
      </p:sp>
      <p:sp>
        <p:nvSpPr>
          <p:cNvPr id="3" name="Content Placeholder 2"/>
          <p:cNvSpPr>
            <a:spLocks noGrp="1"/>
          </p:cNvSpPr>
          <p:nvPr>
            <p:ph idx="1"/>
          </p:nvPr>
        </p:nvSpPr>
        <p:spPr>
          <a:xfrm>
            <a:off x="457200" y="1340769"/>
            <a:ext cx="8229600" cy="4176464"/>
          </a:xfrm>
        </p:spPr>
        <p:txBody>
          <a:bodyPr>
            <a:normAutofit/>
          </a:bodyPr>
          <a:lstStyle/>
          <a:p>
            <a:pPr algn="just">
              <a:lnSpc>
                <a:spcPct val="70000"/>
              </a:lnSpc>
            </a:pPr>
            <a:endParaRPr lang="en-GB" altLang="en-US" sz="1400" b="1" dirty="0"/>
          </a:p>
          <a:p>
            <a:pPr marL="68580" lvl="0" indent="-68580" algn="just" defTabSz="685800">
              <a:lnSpc>
                <a:spcPct val="90000"/>
              </a:lnSpc>
              <a:spcBef>
                <a:spcPts val="900"/>
              </a:spcBef>
              <a:spcAft>
                <a:spcPts val="150"/>
              </a:spcAft>
              <a:buClr>
                <a:srgbClr val="E48312"/>
              </a:buClr>
              <a:buSzPct val="100000"/>
              <a:buNone/>
            </a:pPr>
            <a:endParaRPr lang="en-US" sz="3600" b="1" dirty="0"/>
          </a:p>
          <a:p>
            <a:pPr marL="68580" lvl="0" indent="-68580" algn="just" defTabSz="685800">
              <a:lnSpc>
                <a:spcPct val="90000"/>
              </a:lnSpc>
              <a:spcBef>
                <a:spcPts val="900"/>
              </a:spcBef>
              <a:spcAft>
                <a:spcPts val="150"/>
              </a:spcAft>
              <a:buClr>
                <a:srgbClr val="E48312"/>
              </a:buClr>
              <a:buSzPct val="100000"/>
              <a:buNone/>
            </a:pPr>
            <a:r>
              <a:rPr lang="en-US" sz="3600" b="1" dirty="0"/>
              <a:t>Read and discuss </a:t>
            </a:r>
            <a:r>
              <a:rPr lang="en-GB" sz="3600" b="1" dirty="0"/>
              <a:t>Ritz – Carlton’s Passion for Satisfying Customers </a:t>
            </a:r>
            <a:endParaRPr lang="en-US" sz="3600" b="1" dirty="0"/>
          </a:p>
          <a:p>
            <a:pPr marL="0" indent="0" algn="just">
              <a:buNone/>
            </a:pPr>
            <a:endParaRPr lang="en-US" altLang="en-US" dirty="0"/>
          </a:p>
          <a:p>
            <a:pPr marL="0" indent="0" algn="just">
              <a:buNone/>
            </a:pPr>
            <a:endParaRPr lang="en-GB" dirty="0"/>
          </a:p>
        </p:txBody>
      </p:sp>
    </p:spTree>
    <p:extLst>
      <p:ext uri="{BB962C8B-B14F-4D97-AF65-F5344CB8AC3E}">
        <p14:creationId xmlns:p14="http://schemas.microsoft.com/office/powerpoint/2010/main" val="4268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Session….</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just">
              <a:buNone/>
            </a:pPr>
            <a:r>
              <a:rPr lang="en-GB" altLang="en-US" dirty="0"/>
              <a:t>We will examine…..</a:t>
            </a:r>
          </a:p>
          <a:p>
            <a:pPr marL="0" indent="0" algn="ctr">
              <a:buNone/>
            </a:pPr>
            <a:r>
              <a:rPr lang="en-GB" sz="4000" b="1" dirty="0">
                <a:solidFill>
                  <a:srgbClr val="002060"/>
                </a:solidFill>
              </a:rPr>
              <a:t>Marketing Communications</a:t>
            </a:r>
          </a:p>
          <a:p>
            <a:pPr marL="0" indent="0" algn="just">
              <a:buNone/>
            </a:pPr>
            <a:endParaRPr lang="en-GB" altLang="en-US" dirty="0"/>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40064116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7534e9c7-d8a7-4ffa-a350-0e66096719e3"/>
    <ds:schemaRef ds:uri="http://purl.org/dc/dcmitype/"/>
    <ds:schemaRef ds:uri="http://schemas.microsoft.com/office/infopath/2007/PartnerControls"/>
    <ds:schemaRef ds:uri="http://purl.org/dc/terms/"/>
    <ds:schemaRef ds:uri="http://schemas.microsoft.com/office/2006/documentManagement/types"/>
    <ds:schemaRef ds:uri="303dbf9b-b85b-46a0-94f1-894078c07ecd"/>
    <ds:schemaRef ds:uri="http://www.w3.org/XML/1998/namespace"/>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1593</TotalTime>
  <Words>1133</Words>
  <Application>Microsoft Office PowerPoint</Application>
  <PresentationFormat>On-screen Show (4:3)</PresentationFormat>
  <Paragraphs>158</Paragraphs>
  <Slides>32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Myriad Pro</vt:lpstr>
      <vt:lpstr>Times New Roman</vt:lpstr>
      <vt:lpstr>Wingdings</vt:lpstr>
      <vt:lpstr>20140311PresentationUWTSDTemplate</vt:lpstr>
      <vt:lpstr>                    BA International Hotel Management   Marketing Essentials Session 8  M4X01916      </vt:lpstr>
      <vt:lpstr>Session 8 </vt:lpstr>
      <vt:lpstr>Learning Objectives</vt:lpstr>
      <vt:lpstr>Analysing Marketing Information</vt:lpstr>
      <vt:lpstr>Analysing Marketing Information</vt:lpstr>
      <vt:lpstr>Analysing Marketing Information</vt:lpstr>
      <vt:lpstr>How CRM can best  be undertaken by companies?</vt:lpstr>
      <vt:lpstr>Integration Maturity</vt:lpstr>
      <vt:lpstr>Integration Maturity</vt:lpstr>
      <vt:lpstr>Interaction Maturity</vt:lpstr>
      <vt:lpstr>Interaction Maturity</vt:lpstr>
      <vt:lpstr>A Stage Model for CRM Maturity</vt:lpstr>
      <vt:lpstr>A stage model for CRM Maturity…</vt:lpstr>
      <vt:lpstr>A stage model for CRM Maturity…</vt:lpstr>
      <vt:lpstr> Examples of Stage 2 – Information Access</vt:lpstr>
      <vt:lpstr>A Stage Model for CRM Maturity…</vt:lpstr>
      <vt:lpstr>A Stage Model for CRM Maturity…</vt:lpstr>
      <vt:lpstr>Big Data Analytics &amp; CRM</vt:lpstr>
      <vt:lpstr>Deploying CRM</vt:lpstr>
      <vt:lpstr>Deploying CRM</vt:lpstr>
      <vt:lpstr>Common Mistake About  CRM</vt:lpstr>
      <vt:lpstr>The Fundamentals of CRM</vt:lpstr>
      <vt:lpstr>The Fundamental of ‘Customer Value’ in CRM</vt:lpstr>
      <vt:lpstr>The Fundamental of ‘Customer Value’ in CRM</vt:lpstr>
      <vt:lpstr>The Fundamental of ‘Customer Satisfaction’ in CRM</vt:lpstr>
      <vt:lpstr>The Fundamental of ‘R’ in CRM</vt:lpstr>
      <vt:lpstr>10 Criteria for World Class CRM</vt:lpstr>
      <vt:lpstr>10 Criteria for World Class CRM</vt:lpstr>
      <vt:lpstr>10 Criteria for World Class CRM</vt:lpstr>
      <vt:lpstr>10 Criteria for World Class CRM</vt:lpstr>
      <vt:lpstr>Case Study </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ADEGBITE O. (580750)</cp:lastModifiedBy>
  <cp:revision>181</cp:revision>
  <cp:lastPrinted>2019-01-28T19:43:23Z</cp:lastPrinted>
  <dcterms:created xsi:type="dcterms:W3CDTF">2018-04-28T09:52:16Z</dcterms:created>
  <dcterms:modified xsi:type="dcterms:W3CDTF">2019-09-19T00:29:44Z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