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50" d="100"/>
          <a:sy n="50" d="100"/>
        </p:scale>
        <p:origin x="258" y="-5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3/22/2018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3/22/2018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3/22/2018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3/22/2018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3/22/2018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3/22/2018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3/22/2018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3/22/2018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3/22/2018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3/22/2018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3/22/2018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3/22/2018</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jpg"/><Relationship Id="rId11" Type="http://schemas.openxmlformats.org/officeDocument/2006/relationships/image" Target="../media/image10.png"/><Relationship Id="rId5" Type="http://schemas.openxmlformats.org/officeDocument/2006/relationships/image" Target="../media/image4.png"/><Relationship Id="rId15" Type="http://schemas.openxmlformats.org/officeDocument/2006/relationships/image" Target="../media/image1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 Id="rId1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Engineering Design Project</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Simon Williams, Charlie Emery, </a:t>
            </a:r>
            <a:r>
              <a:rPr lang="en-GB" altLang="en-US" sz="4000" b="1" dirty="0" err="1">
                <a:solidFill>
                  <a:srgbClr val="002060"/>
                </a:solidFill>
                <a:latin typeface="Calibri" charset="0"/>
                <a:ea typeface="Calibri" charset="0"/>
                <a:cs typeface="Calibri" charset="0"/>
              </a:rPr>
              <a:t>Iwan</a:t>
            </a:r>
            <a:r>
              <a:rPr lang="en-GB" altLang="en-US" sz="4000" b="1" dirty="0">
                <a:solidFill>
                  <a:srgbClr val="002060"/>
                </a:solidFill>
                <a:latin typeface="Calibri" charset="0"/>
                <a:ea typeface="Calibri" charset="0"/>
                <a:cs typeface="Calibri" charset="0"/>
              </a:rPr>
              <a:t> Dyer, </a:t>
            </a:r>
            <a:r>
              <a:rPr lang="en-GB" altLang="en-US" sz="4000" b="1" dirty="0" err="1">
                <a:solidFill>
                  <a:srgbClr val="002060"/>
                </a:solidFill>
                <a:latin typeface="Calibri" charset="0"/>
                <a:ea typeface="Calibri" charset="0"/>
                <a:cs typeface="Calibri" charset="0"/>
              </a:rPr>
              <a:t>Oly</a:t>
            </a:r>
            <a:r>
              <a:rPr lang="en-GB" altLang="en-US" sz="4000" b="1" dirty="0">
                <a:solidFill>
                  <a:srgbClr val="002060"/>
                </a:solidFill>
                <a:latin typeface="Calibri" charset="0"/>
                <a:ea typeface="Calibri" charset="0"/>
                <a:cs typeface="Calibri" charset="0"/>
              </a:rPr>
              <a:t> Dwayne</a:t>
            </a:r>
          </a:p>
          <a:p>
            <a:pPr>
              <a:lnSpc>
                <a:spcPct val="110000"/>
              </a:lnSpc>
              <a:spcBef>
                <a:spcPct val="0"/>
              </a:spcBef>
              <a:buNone/>
            </a:pPr>
            <a:r>
              <a:rPr lang="en-GB" altLang="en-US" sz="3600" dirty="0">
                <a:solidFill>
                  <a:srgbClr val="002060"/>
                </a:solidFill>
                <a:latin typeface="Calibri" charset="0"/>
                <a:ea typeface="Calibri" charset="0"/>
                <a:cs typeface="Calibri" charset="0"/>
              </a:rPr>
              <a:t>Richard Morgan Pedro Monteiro-Ferreira</a:t>
            </a: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Motorcycle, Motorsport, Mechanical Engineering BEng (Hons)</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0" y="6083905"/>
            <a:ext cx="6415087" cy="43203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US" altLang="en-US" sz="2800" dirty="0"/>
              <a:t>This project we have been tasked with creating a robot that can climb a tube while carrying a chain, in as quick time as possible. We have worked as a group to come up with different designs, and to evaluate the best way to complete the challenge. </a:t>
            </a:r>
          </a:p>
        </p:txBody>
      </p:sp>
      <p:sp>
        <p:nvSpPr>
          <p:cNvPr id="12" name="Text Box 8"/>
          <p:cNvSpPr txBox="1">
            <a:spLocks noChangeArrowheads="1"/>
          </p:cNvSpPr>
          <p:nvPr/>
        </p:nvSpPr>
        <p:spPr bwMode="auto">
          <a:xfrm>
            <a:off x="0" y="10742484"/>
            <a:ext cx="6415087" cy="90785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Design and How it Works</a:t>
            </a:r>
          </a:p>
          <a:p>
            <a:pPr>
              <a:spcBef>
                <a:spcPct val="20000"/>
              </a:spcBef>
            </a:pPr>
            <a:r>
              <a:rPr lang="en-US" altLang="en-US" sz="2800" dirty="0"/>
              <a:t>We have come up with the design as shown in Figure 1, we have used a turbine to provide the upwards force needed to lift the chain and the weight of the robot itself. As the fan spins it forces air from above, down through the blades, which pushes up on the rotor providing lift </a:t>
            </a:r>
            <a:r>
              <a:rPr lang="en-US" altLang="en-US" sz="2800" b="1" dirty="0"/>
              <a:t>(Allain et al., 2018). </a:t>
            </a:r>
            <a:r>
              <a:rPr lang="en-US" altLang="en-US" sz="2800" dirty="0"/>
              <a:t>Having a turbine also makes the return journey easier as we only need to slow the rotation to have a controlled descent. </a:t>
            </a:r>
          </a:p>
          <a:p>
            <a:pPr>
              <a:spcBef>
                <a:spcPct val="20000"/>
              </a:spcBef>
            </a:pPr>
            <a:endParaRPr lang="en-US" altLang="en-US" sz="2800" dirty="0"/>
          </a:p>
          <a:p>
            <a:pPr>
              <a:spcBef>
                <a:spcPct val="20000"/>
              </a:spcBef>
            </a:pPr>
            <a:endParaRPr lang="en-US" altLang="en-US" sz="2800" dirty="0"/>
          </a:p>
          <a:p>
            <a:pPr>
              <a:spcBef>
                <a:spcPct val="20000"/>
              </a:spcBef>
            </a:pPr>
            <a:endParaRPr lang="en-US" altLang="en-US" sz="2800" dirty="0"/>
          </a:p>
          <a:p>
            <a:pPr>
              <a:spcBef>
                <a:spcPct val="20000"/>
              </a:spcBef>
            </a:pPr>
            <a:endParaRPr lang="en-US" altLang="en-US" sz="2800" dirty="0"/>
          </a:p>
          <a:p>
            <a:pPr>
              <a:spcBef>
                <a:spcPct val="20000"/>
              </a:spcBef>
            </a:pPr>
            <a:endParaRPr lang="en-AU" altLang="en-US" sz="3600" b="1" dirty="0"/>
          </a:p>
        </p:txBody>
      </p:sp>
      <p:sp>
        <p:nvSpPr>
          <p:cNvPr id="22" name="Text Box 10"/>
          <p:cNvSpPr txBox="1">
            <a:spLocks noChangeArrowheads="1"/>
          </p:cNvSpPr>
          <p:nvPr/>
        </p:nvSpPr>
        <p:spPr bwMode="auto">
          <a:xfrm>
            <a:off x="14579261" y="18634199"/>
            <a:ext cx="6415088" cy="56129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Future Plans</a:t>
            </a:r>
          </a:p>
          <a:p>
            <a:pPr>
              <a:spcBef>
                <a:spcPct val="50000"/>
              </a:spcBef>
            </a:pPr>
            <a:r>
              <a:rPr lang="en-US" altLang="en-US" sz="2800" dirty="0"/>
              <a:t>Moving on we plan to put the last of the parts on the robot and experiment with the working model to see how accurate our calculations are. We are also discussing what improvements we can make, </a:t>
            </a:r>
            <a:r>
              <a:rPr lang="en-US" altLang="en-US" sz="2800" dirty="0" err="1"/>
              <a:t>ie</a:t>
            </a:r>
            <a:r>
              <a:rPr lang="en-US" altLang="en-US" sz="2800" dirty="0"/>
              <a:t> using rechargeable batteries which will help reduce waste, and using bump stops on the top to reduce the possibility of damage. </a:t>
            </a:r>
          </a:p>
        </p:txBody>
      </p:sp>
      <p:sp>
        <p:nvSpPr>
          <p:cNvPr id="23" name="Text Box 11"/>
          <p:cNvSpPr txBox="1">
            <a:spLocks noChangeArrowheads="1"/>
          </p:cNvSpPr>
          <p:nvPr/>
        </p:nvSpPr>
        <p:spPr bwMode="auto">
          <a:xfrm>
            <a:off x="14500149" y="24076326"/>
            <a:ext cx="6415087" cy="38586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a:spcBef>
                <a:spcPct val="50000"/>
              </a:spcBef>
            </a:pPr>
            <a:r>
              <a:rPr lang="en-GB" dirty="0"/>
              <a:t>R., Rogers, A., Simon, M., </a:t>
            </a:r>
            <a:r>
              <a:rPr lang="en-GB" dirty="0" err="1"/>
              <a:t>Scoles</a:t>
            </a:r>
            <a:r>
              <a:rPr lang="en-GB" dirty="0"/>
              <a:t>, S. and Allain, R. (2018). </a:t>
            </a:r>
            <a:r>
              <a:rPr lang="en-GB" i="1" dirty="0"/>
              <a:t>How Do Drones Fly? Physics, of Course!</a:t>
            </a:r>
            <a:r>
              <a:rPr lang="en-GB" dirty="0"/>
              <a:t>. [online] WIRED. Available at: https://www.wired.com/2017/05/the-physics-of-drones/ [Accessed 22 Mar. 2018].</a:t>
            </a:r>
            <a:endParaRPr lang="en-AU" altLang="en-US" sz="3600" b="1" dirty="0">
              <a:ea typeface="Arial" charset="0"/>
              <a:cs typeface="Arial" charset="0"/>
            </a:endParaRP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39" name="Text Box 6">
            <a:extLst>
              <a:ext uri="{FF2B5EF4-FFF2-40B4-BE49-F238E27FC236}">
                <a16:creationId xmlns:a16="http://schemas.microsoft.com/office/drawing/2014/main" id="{7434A0D0-1B58-43B3-9EB4-BA48DA9D6366}"/>
              </a:ext>
            </a:extLst>
          </p:cNvPr>
          <p:cNvSpPr txBox="1">
            <a:spLocks noChangeArrowheads="1"/>
          </p:cNvSpPr>
          <p:nvPr/>
        </p:nvSpPr>
        <p:spPr bwMode="auto">
          <a:xfrm>
            <a:off x="7185633" y="6257121"/>
            <a:ext cx="6415087" cy="69056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spcBef>
                <a:spcPct val="50000"/>
              </a:spcBef>
            </a:pPr>
            <a:r>
              <a:rPr lang="en-AU" altLang="en-US" sz="3600" b="1" dirty="0"/>
              <a:t>Calculation of Forces</a:t>
            </a:r>
          </a:p>
          <a:p>
            <a:pPr algn="ctr">
              <a:spcBef>
                <a:spcPct val="50000"/>
              </a:spcBef>
            </a:pPr>
            <a:r>
              <a:rPr lang="en-US" altLang="en-US" sz="2800" dirty="0"/>
              <a:t>Mass x Gravity</a:t>
            </a:r>
          </a:p>
          <a:p>
            <a:pPr algn="ctr">
              <a:spcBef>
                <a:spcPct val="50000"/>
              </a:spcBef>
            </a:pPr>
            <a:r>
              <a:rPr lang="en-US" altLang="en-US" sz="2800" dirty="0"/>
              <a:t>0.95kg x 9.81m/s^2</a:t>
            </a:r>
          </a:p>
          <a:p>
            <a:pPr algn="ctr">
              <a:spcBef>
                <a:spcPct val="50000"/>
              </a:spcBef>
            </a:pPr>
            <a:r>
              <a:rPr lang="en-US" altLang="en-US" sz="2800" dirty="0"/>
              <a:t>=</a:t>
            </a:r>
            <a:r>
              <a:rPr lang="en-US" altLang="en-US" sz="2800" b="1" dirty="0"/>
              <a:t>9.32N</a:t>
            </a:r>
          </a:p>
          <a:p>
            <a:pPr algn="ctr">
              <a:spcBef>
                <a:spcPct val="50000"/>
              </a:spcBef>
            </a:pPr>
            <a:r>
              <a:rPr lang="en-US" altLang="en-US" sz="2800" dirty="0"/>
              <a:t>So if we create 11N of thrust:</a:t>
            </a:r>
          </a:p>
          <a:p>
            <a:pPr algn="ctr">
              <a:spcBef>
                <a:spcPct val="50000"/>
              </a:spcBef>
            </a:pPr>
            <a:r>
              <a:rPr lang="en-US" altLang="en-US" sz="2800" dirty="0"/>
              <a:t>A = f/m</a:t>
            </a:r>
          </a:p>
          <a:p>
            <a:pPr algn="ctr">
              <a:spcBef>
                <a:spcPct val="50000"/>
              </a:spcBef>
            </a:pPr>
            <a:r>
              <a:rPr lang="en-US" altLang="en-US" sz="2800" b="1" dirty="0"/>
              <a:t>A = 11/0.959</a:t>
            </a:r>
          </a:p>
          <a:p>
            <a:pPr algn="ctr">
              <a:spcBef>
                <a:spcPct val="50000"/>
              </a:spcBef>
            </a:pPr>
            <a:r>
              <a:rPr lang="en-US" altLang="en-US" sz="2800" dirty="0"/>
              <a:t>A = 11.47m/s^2 – Gravity</a:t>
            </a:r>
          </a:p>
          <a:p>
            <a:pPr algn="ctr">
              <a:spcBef>
                <a:spcPct val="50000"/>
              </a:spcBef>
            </a:pPr>
            <a:r>
              <a:rPr lang="en-US" altLang="en-US" sz="2800" b="1" dirty="0"/>
              <a:t>=2.15m/s^2</a:t>
            </a:r>
          </a:p>
          <a:p>
            <a:pPr>
              <a:spcBef>
                <a:spcPct val="50000"/>
              </a:spcBef>
            </a:pPr>
            <a:endParaRPr lang="en-US" altLang="en-US" sz="2800" dirty="0"/>
          </a:p>
        </p:txBody>
      </p:sp>
      <p:sp>
        <p:nvSpPr>
          <p:cNvPr id="41" name="Text Box 6">
            <a:extLst>
              <a:ext uri="{FF2B5EF4-FFF2-40B4-BE49-F238E27FC236}">
                <a16:creationId xmlns:a16="http://schemas.microsoft.com/office/drawing/2014/main" id="{49CFDE8F-43A0-423E-A20B-C2E1C8918439}"/>
              </a:ext>
            </a:extLst>
          </p:cNvPr>
          <p:cNvSpPr txBox="1">
            <a:spLocks noChangeArrowheads="1"/>
          </p:cNvSpPr>
          <p:nvPr/>
        </p:nvSpPr>
        <p:spPr bwMode="auto">
          <a:xfrm>
            <a:off x="7266263" y="13156633"/>
            <a:ext cx="6415087" cy="3212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spcBef>
                <a:spcPct val="50000"/>
              </a:spcBef>
            </a:pPr>
            <a:r>
              <a:rPr lang="en-AU" altLang="en-US" sz="3600" b="1" dirty="0"/>
              <a:t>Forces Diagram</a:t>
            </a:r>
          </a:p>
          <a:p>
            <a:pPr algn="ctr">
              <a:spcBef>
                <a:spcPct val="50000"/>
              </a:spcBef>
            </a:pPr>
            <a:endParaRPr lang="en-AU" altLang="en-US" sz="3600" b="1" dirty="0"/>
          </a:p>
          <a:p>
            <a:pPr>
              <a:spcBef>
                <a:spcPct val="50000"/>
              </a:spcBef>
            </a:pPr>
            <a:endParaRPr lang="en-US" altLang="en-US" sz="2800" dirty="0"/>
          </a:p>
          <a:p>
            <a:pPr>
              <a:spcBef>
                <a:spcPct val="50000"/>
              </a:spcBef>
            </a:pPr>
            <a:endParaRPr lang="en-US" altLang="en-US" sz="2800" dirty="0"/>
          </a:p>
        </p:txBody>
      </p:sp>
      <mc:AlternateContent xmlns:mc="http://schemas.openxmlformats.org/markup-compatibility/2006">
        <mc:Choice xmlns:a14="http://schemas.microsoft.com/office/drawing/2010/main" Requires="a14">
          <p:sp>
            <p:nvSpPr>
              <p:cNvPr id="44" name="Text Box 6">
                <a:extLst>
                  <a:ext uri="{FF2B5EF4-FFF2-40B4-BE49-F238E27FC236}">
                    <a16:creationId xmlns:a16="http://schemas.microsoft.com/office/drawing/2014/main" id="{A5235BB5-4494-4BFA-A5CE-72C2687453F1}"/>
                  </a:ext>
                </a:extLst>
              </p:cNvPr>
              <p:cNvSpPr txBox="1">
                <a:spLocks noChangeArrowheads="1"/>
              </p:cNvSpPr>
              <p:nvPr/>
            </p:nvSpPr>
            <p:spPr bwMode="auto">
              <a:xfrm>
                <a:off x="7122125" y="22796057"/>
                <a:ext cx="6415087" cy="5029544"/>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spcBef>
                    <a:spcPct val="50000"/>
                  </a:spcBef>
                </a:pPr>
                <a:r>
                  <a:rPr lang="en-AU" altLang="en-US" sz="3600" b="1" dirty="0"/>
                  <a:t>SUVAT Equations</a:t>
                </a:r>
              </a:p>
              <a:p>
                <a:pPr algn="ctr">
                  <a:spcBef>
                    <a:spcPct val="50000"/>
                  </a:spcBef>
                </a:pPr>
                <a:r>
                  <a:rPr lang="en-US" altLang="en-US" sz="2800" dirty="0"/>
                  <a:t>s=ut+1/2at^2</a:t>
                </a:r>
              </a:p>
              <a:p>
                <a:pPr algn="ctr">
                  <a:spcBef>
                    <a:spcPct val="50000"/>
                  </a:spcBef>
                </a:pPr>
                <a:r>
                  <a:rPr lang="en-US" altLang="en-US" sz="2800" dirty="0"/>
                  <a:t>Rearrange for t</a:t>
                </a:r>
              </a:p>
              <a:p>
                <a:pPr algn="ctr">
                  <a:spcBef>
                    <a:spcPct val="50000"/>
                  </a:spcBef>
                </a:pPr>
                <a14:m>
                  <m:oMath xmlns:m="http://schemas.openxmlformats.org/officeDocument/2006/math">
                    <m:rad>
                      <m:radPr>
                        <m:degHide m:val="on"/>
                        <m:ctrlPr>
                          <a:rPr lang="en-US" altLang="en-US" sz="2800" b="0" i="1" smtClean="0">
                            <a:latin typeface="Cambria Math" panose="02040503050406030204" pitchFamily="18" charset="0"/>
                            <a:ea typeface="Cambria Math" panose="02040503050406030204" pitchFamily="18" charset="0"/>
                          </a:rPr>
                        </m:ctrlPr>
                      </m:radPr>
                      <m:deg/>
                      <m:e>
                        <m:r>
                          <a:rPr lang="en-GB" altLang="en-US" sz="2800" b="0" i="1" smtClean="0">
                            <a:latin typeface="Cambria Math" panose="02040503050406030204" pitchFamily="18" charset="0"/>
                            <a:ea typeface="Cambria Math" panose="02040503050406030204" pitchFamily="18" charset="0"/>
                          </a:rPr>
                          <m:t>2</m:t>
                        </m:r>
                      </m:e>
                    </m:rad>
                    <m:r>
                      <a:rPr lang="en-GB" altLang="en-US" sz="2800" b="0" i="1" smtClean="0">
                        <a:latin typeface="Cambria Math" panose="02040503050406030204" pitchFamily="18" charset="0"/>
                        <a:ea typeface="Cambria Math" panose="02040503050406030204" pitchFamily="18" charset="0"/>
                      </a:rPr>
                      <m:t>/1</m:t>
                    </m:r>
                  </m:oMath>
                </a14:m>
                <a:r>
                  <a:rPr lang="en-US" altLang="en-US" sz="2800" dirty="0"/>
                  <a:t>.075 = t = 1.36s</a:t>
                </a:r>
              </a:p>
              <a:p>
                <a:pPr algn="ctr">
                  <a:spcBef>
                    <a:spcPct val="50000"/>
                  </a:spcBef>
                </a:pPr>
                <a:r>
                  <a:rPr lang="en-US" altLang="en-US" sz="2800" dirty="0"/>
                  <a:t>V = </a:t>
                </a:r>
                <a:r>
                  <a:rPr lang="en-US" altLang="en-US" sz="2800" dirty="0" err="1"/>
                  <a:t>u+at</a:t>
                </a:r>
                <a:endParaRPr lang="en-US" altLang="en-US" sz="2800" dirty="0"/>
              </a:p>
              <a:p>
                <a:pPr algn="ctr">
                  <a:spcBef>
                    <a:spcPct val="50000"/>
                  </a:spcBef>
                </a:pPr>
                <a:r>
                  <a:rPr lang="en-US" altLang="en-US" sz="2800" dirty="0"/>
                  <a:t>V = 0+2.15*1.36</a:t>
                </a:r>
              </a:p>
              <a:p>
                <a:pPr algn="ctr">
                  <a:spcBef>
                    <a:spcPct val="50000"/>
                  </a:spcBef>
                </a:pPr>
                <a:r>
                  <a:rPr lang="en-US" altLang="en-US" sz="2800" dirty="0"/>
                  <a:t>V = 2.924m/s</a:t>
                </a:r>
              </a:p>
            </p:txBody>
          </p:sp>
        </mc:Choice>
        <mc:Fallback>
          <p:sp>
            <p:nvSpPr>
              <p:cNvPr id="44" name="Text Box 6">
                <a:extLst>
                  <a:ext uri="{FF2B5EF4-FFF2-40B4-BE49-F238E27FC236}">
                    <a16:creationId xmlns:a16="http://schemas.microsoft.com/office/drawing/2014/main" id="{A5235BB5-4494-4BFA-A5CE-72C2687453F1}"/>
                  </a:ext>
                </a:extLst>
              </p:cNvPr>
              <p:cNvSpPr txBox="1">
                <a:spLocks noRot="1" noChangeAspect="1" noMove="1" noResize="1" noEditPoints="1" noAdjustHandles="1" noChangeArrowheads="1" noChangeShapeType="1" noTextEdit="1"/>
              </p:cNvSpPr>
              <p:nvPr/>
            </p:nvSpPr>
            <p:spPr bwMode="auto">
              <a:xfrm>
                <a:off x="7122125" y="22796057"/>
                <a:ext cx="6415087" cy="5029544"/>
              </a:xfrm>
              <a:prstGeom prst="rect">
                <a:avLst/>
              </a:prstGeom>
              <a:blipFill>
                <a:blip r:embed="rId4"/>
                <a:stretch>
                  <a:fillRect/>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noFill/>
                  </a:rPr>
                  <a:t> </a:t>
                </a:r>
              </a:p>
            </p:txBody>
          </p:sp>
        </mc:Fallback>
      </mc:AlternateContent>
      <p:sp>
        <p:nvSpPr>
          <p:cNvPr id="46" name="Text Box 6">
            <a:extLst>
              <a:ext uri="{FF2B5EF4-FFF2-40B4-BE49-F238E27FC236}">
                <a16:creationId xmlns:a16="http://schemas.microsoft.com/office/drawing/2014/main" id="{F2DCFF3F-1A94-47AA-8ED9-2DE2C0F6CE26}"/>
              </a:ext>
            </a:extLst>
          </p:cNvPr>
          <p:cNvSpPr txBox="1">
            <a:spLocks noChangeArrowheads="1"/>
          </p:cNvSpPr>
          <p:nvPr/>
        </p:nvSpPr>
        <p:spPr bwMode="auto">
          <a:xfrm>
            <a:off x="14723394" y="6215526"/>
            <a:ext cx="6415087" cy="2381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Electrical Diagrams</a:t>
            </a:r>
          </a:p>
          <a:p>
            <a:pPr>
              <a:spcBef>
                <a:spcPct val="50000"/>
              </a:spcBef>
            </a:pPr>
            <a:endParaRPr lang="en-US" altLang="en-US" sz="2800" dirty="0"/>
          </a:p>
          <a:p>
            <a:pPr>
              <a:spcBef>
                <a:spcPct val="50000"/>
              </a:spcBef>
            </a:pPr>
            <a:endParaRPr lang="en-US" altLang="en-US" sz="2800" dirty="0"/>
          </a:p>
        </p:txBody>
      </p:sp>
      <p:sp>
        <p:nvSpPr>
          <p:cNvPr id="47" name="Text Box 6">
            <a:extLst>
              <a:ext uri="{FF2B5EF4-FFF2-40B4-BE49-F238E27FC236}">
                <a16:creationId xmlns:a16="http://schemas.microsoft.com/office/drawing/2014/main" id="{26A5118B-D360-4E1C-8E3E-6B97A2C02895}"/>
              </a:ext>
            </a:extLst>
          </p:cNvPr>
          <p:cNvSpPr txBox="1">
            <a:spLocks noChangeArrowheads="1"/>
          </p:cNvSpPr>
          <p:nvPr/>
        </p:nvSpPr>
        <p:spPr bwMode="auto">
          <a:xfrm>
            <a:off x="14788913" y="10053706"/>
            <a:ext cx="6415087" cy="2381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Parts Pictures</a:t>
            </a:r>
          </a:p>
          <a:p>
            <a:pPr>
              <a:spcBef>
                <a:spcPct val="50000"/>
              </a:spcBef>
            </a:pPr>
            <a:endParaRPr lang="en-US" altLang="en-US" sz="2800" dirty="0"/>
          </a:p>
          <a:p>
            <a:pPr>
              <a:spcBef>
                <a:spcPct val="50000"/>
              </a:spcBef>
            </a:pPr>
            <a:endParaRPr lang="en-US" altLang="en-US" sz="2800" dirty="0"/>
          </a:p>
        </p:txBody>
      </p:sp>
      <p:pic>
        <p:nvPicPr>
          <p:cNvPr id="34" name="Picture 33">
            <a:extLst>
              <a:ext uri="{FF2B5EF4-FFF2-40B4-BE49-F238E27FC236}">
                <a16:creationId xmlns:a16="http://schemas.microsoft.com/office/drawing/2014/main" id="{8060858B-E245-4521-90C7-6D869D1DE12F}"/>
              </a:ext>
            </a:extLst>
          </p:cNvPr>
          <p:cNvPicPr>
            <a:picLocks noChangeAspect="1"/>
          </p:cNvPicPr>
          <p:nvPr/>
        </p:nvPicPr>
        <p:blipFill>
          <a:blip r:embed="rId5"/>
          <a:stretch>
            <a:fillRect/>
          </a:stretch>
        </p:blipFill>
        <p:spPr>
          <a:xfrm>
            <a:off x="440292" y="17176238"/>
            <a:ext cx="5640464" cy="8658727"/>
          </a:xfrm>
          <a:prstGeom prst="rect">
            <a:avLst/>
          </a:prstGeom>
        </p:spPr>
      </p:pic>
      <p:pic>
        <p:nvPicPr>
          <p:cNvPr id="37" name="Picture 36">
            <a:extLst>
              <a:ext uri="{FF2B5EF4-FFF2-40B4-BE49-F238E27FC236}">
                <a16:creationId xmlns:a16="http://schemas.microsoft.com/office/drawing/2014/main" id="{39A1204F-D7E0-433C-B53B-FAE90002B2F0}"/>
              </a:ext>
            </a:extLst>
          </p:cNvPr>
          <p:cNvPicPr>
            <a:picLocks noChangeAspect="1"/>
          </p:cNvPicPr>
          <p:nvPr/>
        </p:nvPicPr>
        <p:blipFill rotWithShape="1">
          <a:blip r:embed="rId6"/>
          <a:srcRect l="23191" t="20152" r="7809" b="26695"/>
          <a:stretch/>
        </p:blipFill>
        <p:spPr>
          <a:xfrm>
            <a:off x="14704210" y="11174642"/>
            <a:ext cx="2749626" cy="2824176"/>
          </a:xfrm>
          <a:prstGeom prst="rect">
            <a:avLst/>
          </a:prstGeom>
        </p:spPr>
      </p:pic>
      <p:pic>
        <p:nvPicPr>
          <p:cNvPr id="38" name="Picture 37">
            <a:extLst>
              <a:ext uri="{FF2B5EF4-FFF2-40B4-BE49-F238E27FC236}">
                <a16:creationId xmlns:a16="http://schemas.microsoft.com/office/drawing/2014/main" id="{131E1DED-1976-4419-9DFE-AB2842615877}"/>
              </a:ext>
            </a:extLst>
          </p:cNvPr>
          <p:cNvPicPr>
            <a:picLocks noChangeAspect="1"/>
          </p:cNvPicPr>
          <p:nvPr/>
        </p:nvPicPr>
        <p:blipFill rotWithShape="1">
          <a:blip r:embed="rId7"/>
          <a:srcRect l="3725" t="36046" r="9078" b="10798"/>
          <a:stretch/>
        </p:blipFill>
        <p:spPr>
          <a:xfrm>
            <a:off x="17930937" y="11176625"/>
            <a:ext cx="3249933" cy="2639243"/>
          </a:xfrm>
          <a:prstGeom prst="rect">
            <a:avLst/>
          </a:prstGeom>
        </p:spPr>
      </p:pic>
      <p:pic>
        <p:nvPicPr>
          <p:cNvPr id="49" name="Picture 48">
            <a:extLst>
              <a:ext uri="{FF2B5EF4-FFF2-40B4-BE49-F238E27FC236}">
                <a16:creationId xmlns:a16="http://schemas.microsoft.com/office/drawing/2014/main" id="{C0F12A63-3FE1-478B-B28D-7D0AEA35C220}"/>
              </a:ext>
            </a:extLst>
          </p:cNvPr>
          <p:cNvPicPr>
            <a:picLocks noChangeAspect="1"/>
          </p:cNvPicPr>
          <p:nvPr/>
        </p:nvPicPr>
        <p:blipFill>
          <a:blip r:embed="rId8"/>
          <a:stretch>
            <a:fillRect/>
          </a:stretch>
        </p:blipFill>
        <p:spPr>
          <a:xfrm>
            <a:off x="14685060" y="15225291"/>
            <a:ext cx="3172256" cy="2381318"/>
          </a:xfrm>
          <a:prstGeom prst="rect">
            <a:avLst/>
          </a:prstGeom>
        </p:spPr>
      </p:pic>
      <p:pic>
        <p:nvPicPr>
          <p:cNvPr id="50" name="Picture 49">
            <a:extLst>
              <a:ext uri="{FF2B5EF4-FFF2-40B4-BE49-F238E27FC236}">
                <a16:creationId xmlns:a16="http://schemas.microsoft.com/office/drawing/2014/main" id="{A5509E13-35B7-45BA-A0D9-C0FAC7111C2E}"/>
              </a:ext>
            </a:extLst>
          </p:cNvPr>
          <p:cNvPicPr>
            <a:picLocks noChangeAspect="1"/>
          </p:cNvPicPr>
          <p:nvPr/>
        </p:nvPicPr>
        <p:blipFill rotWithShape="1">
          <a:blip r:embed="rId9"/>
          <a:srcRect l="17871" t="24100" r="27073" b="13246"/>
          <a:stretch/>
        </p:blipFill>
        <p:spPr>
          <a:xfrm>
            <a:off x="18140795" y="15060033"/>
            <a:ext cx="3099365" cy="2645385"/>
          </a:xfrm>
          <a:prstGeom prst="rect">
            <a:avLst/>
          </a:prstGeom>
        </p:spPr>
      </p:pic>
      <p:sp>
        <p:nvSpPr>
          <p:cNvPr id="51" name="Text Box 6">
            <a:extLst>
              <a:ext uri="{FF2B5EF4-FFF2-40B4-BE49-F238E27FC236}">
                <a16:creationId xmlns:a16="http://schemas.microsoft.com/office/drawing/2014/main" id="{EF69F65B-00BA-4191-80B5-B33AD6ED4F02}"/>
              </a:ext>
            </a:extLst>
          </p:cNvPr>
          <p:cNvSpPr txBox="1">
            <a:spLocks noChangeArrowheads="1"/>
          </p:cNvSpPr>
          <p:nvPr/>
        </p:nvSpPr>
        <p:spPr bwMode="auto">
          <a:xfrm>
            <a:off x="14558912" y="13857362"/>
            <a:ext cx="2017362" cy="9655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US" altLang="en-US" sz="2800" dirty="0"/>
              <a:t>Turbine</a:t>
            </a:r>
          </a:p>
        </p:txBody>
      </p:sp>
      <p:sp>
        <p:nvSpPr>
          <p:cNvPr id="52" name="Text Box 6">
            <a:extLst>
              <a:ext uri="{FF2B5EF4-FFF2-40B4-BE49-F238E27FC236}">
                <a16:creationId xmlns:a16="http://schemas.microsoft.com/office/drawing/2014/main" id="{7CD11030-09CD-4EB1-B041-C5BB4D0916FA}"/>
              </a:ext>
            </a:extLst>
          </p:cNvPr>
          <p:cNvSpPr txBox="1">
            <a:spLocks noChangeArrowheads="1"/>
          </p:cNvSpPr>
          <p:nvPr/>
        </p:nvSpPr>
        <p:spPr bwMode="auto">
          <a:xfrm>
            <a:off x="17786804" y="13714435"/>
            <a:ext cx="3453355" cy="9655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US" altLang="en-US" sz="2800" dirty="0"/>
              <a:t>Speed Controller</a:t>
            </a:r>
          </a:p>
        </p:txBody>
      </p:sp>
      <p:sp>
        <p:nvSpPr>
          <p:cNvPr id="53" name="Text Box 6">
            <a:extLst>
              <a:ext uri="{FF2B5EF4-FFF2-40B4-BE49-F238E27FC236}">
                <a16:creationId xmlns:a16="http://schemas.microsoft.com/office/drawing/2014/main" id="{8B41C572-04B1-432D-AAEA-095E01E843C6}"/>
              </a:ext>
            </a:extLst>
          </p:cNvPr>
          <p:cNvSpPr txBox="1">
            <a:spLocks noChangeArrowheads="1"/>
          </p:cNvSpPr>
          <p:nvPr/>
        </p:nvSpPr>
        <p:spPr bwMode="auto">
          <a:xfrm>
            <a:off x="14543101" y="17493152"/>
            <a:ext cx="3453355" cy="9655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US" altLang="en-US" sz="2800" dirty="0"/>
              <a:t>Capacitor </a:t>
            </a:r>
          </a:p>
        </p:txBody>
      </p:sp>
      <p:sp>
        <p:nvSpPr>
          <p:cNvPr id="54" name="Text Box 6">
            <a:extLst>
              <a:ext uri="{FF2B5EF4-FFF2-40B4-BE49-F238E27FC236}">
                <a16:creationId xmlns:a16="http://schemas.microsoft.com/office/drawing/2014/main" id="{525D3E1D-4A60-45D3-B02C-BA53E8091C84}"/>
              </a:ext>
            </a:extLst>
          </p:cNvPr>
          <p:cNvSpPr txBox="1">
            <a:spLocks noChangeArrowheads="1"/>
          </p:cNvSpPr>
          <p:nvPr/>
        </p:nvSpPr>
        <p:spPr bwMode="auto">
          <a:xfrm>
            <a:off x="17849062" y="17500076"/>
            <a:ext cx="3453355" cy="9655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US" altLang="en-US" sz="2800" dirty="0"/>
              <a:t>Battery </a:t>
            </a:r>
          </a:p>
        </p:txBody>
      </p:sp>
      <p:pic>
        <p:nvPicPr>
          <p:cNvPr id="56" name="Picture 55">
            <a:extLst>
              <a:ext uri="{FF2B5EF4-FFF2-40B4-BE49-F238E27FC236}">
                <a16:creationId xmlns:a16="http://schemas.microsoft.com/office/drawing/2014/main" id="{8360532D-1549-4046-9581-C48EFDE74448}"/>
              </a:ext>
            </a:extLst>
          </p:cNvPr>
          <p:cNvPicPr>
            <a:picLocks noChangeAspect="1"/>
          </p:cNvPicPr>
          <p:nvPr/>
        </p:nvPicPr>
        <p:blipFill rotWithShape="1">
          <a:blip r:embed="rId10"/>
          <a:srcRect l="41448" t="22410" r="41719" b="8689"/>
          <a:stretch/>
        </p:blipFill>
        <p:spPr>
          <a:xfrm>
            <a:off x="8517457" y="14205596"/>
            <a:ext cx="3771144" cy="8678750"/>
          </a:xfrm>
          <a:prstGeom prst="rect">
            <a:avLst/>
          </a:prstGeom>
        </p:spPr>
      </p:pic>
      <p:cxnSp>
        <p:nvCxnSpPr>
          <p:cNvPr id="58" name="Straight Connector 57">
            <a:extLst>
              <a:ext uri="{FF2B5EF4-FFF2-40B4-BE49-F238E27FC236}">
                <a16:creationId xmlns:a16="http://schemas.microsoft.com/office/drawing/2014/main" id="{0E462A67-7B80-4533-B090-EF972F79CA26}"/>
              </a:ext>
            </a:extLst>
          </p:cNvPr>
          <p:cNvCxnSpPr/>
          <p:nvPr/>
        </p:nvCxnSpPr>
        <p:spPr>
          <a:xfrm>
            <a:off x="9106310" y="25209283"/>
            <a:ext cx="1061884"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59" name="Picture 58">
            <a:extLst>
              <a:ext uri="{FF2B5EF4-FFF2-40B4-BE49-F238E27FC236}">
                <a16:creationId xmlns:a16="http://schemas.microsoft.com/office/drawing/2014/main" id="{9C4800E5-5846-48E0-874C-5D5A3EA8310E}"/>
              </a:ext>
            </a:extLst>
          </p:cNvPr>
          <p:cNvPicPr>
            <a:picLocks noChangeAspect="1"/>
          </p:cNvPicPr>
          <p:nvPr/>
        </p:nvPicPr>
        <p:blipFill rotWithShape="1">
          <a:blip r:embed="rId11"/>
          <a:srcRect l="6479" t="24941" r="4774" b="22915"/>
          <a:stretch/>
        </p:blipFill>
        <p:spPr>
          <a:xfrm>
            <a:off x="13390454" y="7402360"/>
            <a:ext cx="7603895" cy="2511872"/>
          </a:xfrm>
          <a:prstGeom prst="rect">
            <a:avLst/>
          </a:prstGeom>
        </p:spPr>
      </p:pic>
      <p:sp>
        <p:nvSpPr>
          <p:cNvPr id="60" name="Text Box 6">
            <a:extLst>
              <a:ext uri="{FF2B5EF4-FFF2-40B4-BE49-F238E27FC236}">
                <a16:creationId xmlns:a16="http://schemas.microsoft.com/office/drawing/2014/main" id="{974924D7-81ED-4C29-9EC9-6E2447B3F023}"/>
              </a:ext>
            </a:extLst>
          </p:cNvPr>
          <p:cNvSpPr txBox="1">
            <a:spLocks noChangeArrowheads="1"/>
          </p:cNvSpPr>
          <p:nvPr/>
        </p:nvSpPr>
        <p:spPr bwMode="auto">
          <a:xfrm>
            <a:off x="3961589" y="25700877"/>
            <a:ext cx="2158723" cy="9931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US" altLang="en-US" sz="2800" dirty="0"/>
              <a:t>Figure 1</a:t>
            </a:r>
          </a:p>
        </p:txBody>
      </p:sp>
      <p:grpSp>
        <p:nvGrpSpPr>
          <p:cNvPr id="65" name="Group 64">
            <a:extLst>
              <a:ext uri="{FF2B5EF4-FFF2-40B4-BE49-F238E27FC236}">
                <a16:creationId xmlns:a16="http://schemas.microsoft.com/office/drawing/2014/main" id="{635CB148-211C-4B1E-9FAA-D85CE26ECB09}"/>
              </a:ext>
            </a:extLst>
          </p:cNvPr>
          <p:cNvGrpSpPr/>
          <p:nvPr/>
        </p:nvGrpSpPr>
        <p:grpSpPr>
          <a:xfrm>
            <a:off x="206527" y="1908820"/>
            <a:ext cx="2735270" cy="3595261"/>
            <a:chOff x="206527" y="1908820"/>
            <a:chExt cx="2735270" cy="3595261"/>
          </a:xfrm>
        </p:grpSpPr>
        <p:pic>
          <p:nvPicPr>
            <p:cNvPr id="61" name="Picture 60">
              <a:extLst>
                <a:ext uri="{FF2B5EF4-FFF2-40B4-BE49-F238E27FC236}">
                  <a16:creationId xmlns:a16="http://schemas.microsoft.com/office/drawing/2014/main" id="{F2CEF209-7931-4E79-B2C5-E730E987A512}"/>
                </a:ext>
              </a:extLst>
            </p:cNvPr>
            <p:cNvPicPr>
              <a:picLocks noChangeAspect="1"/>
            </p:cNvPicPr>
            <p:nvPr/>
          </p:nvPicPr>
          <p:blipFill rotWithShape="1">
            <a:blip r:embed="rId12"/>
            <a:srcRect l="7768" t="10867" r="1097" b="22625"/>
            <a:stretch/>
          </p:blipFill>
          <p:spPr>
            <a:xfrm>
              <a:off x="206527" y="3648858"/>
              <a:ext cx="1429990" cy="1855222"/>
            </a:xfrm>
            <a:prstGeom prst="rect">
              <a:avLst/>
            </a:prstGeom>
          </p:spPr>
        </p:pic>
        <p:pic>
          <p:nvPicPr>
            <p:cNvPr id="62" name="Picture 61">
              <a:extLst>
                <a:ext uri="{FF2B5EF4-FFF2-40B4-BE49-F238E27FC236}">
                  <a16:creationId xmlns:a16="http://schemas.microsoft.com/office/drawing/2014/main" id="{B87F7C44-9EA2-4925-83B6-24D0745370C7}"/>
                </a:ext>
              </a:extLst>
            </p:cNvPr>
            <p:cNvPicPr>
              <a:picLocks noChangeAspect="1"/>
            </p:cNvPicPr>
            <p:nvPr/>
          </p:nvPicPr>
          <p:blipFill rotWithShape="1">
            <a:blip r:embed="rId13"/>
            <a:srcRect l="7705" t="5571" r="4626" b="14877"/>
            <a:stretch/>
          </p:blipFill>
          <p:spPr>
            <a:xfrm>
              <a:off x="206527" y="1908820"/>
              <a:ext cx="1395164" cy="1749229"/>
            </a:xfrm>
            <a:prstGeom prst="rect">
              <a:avLst/>
            </a:prstGeom>
          </p:spPr>
        </p:pic>
        <p:pic>
          <p:nvPicPr>
            <p:cNvPr id="63" name="Picture 62">
              <a:extLst>
                <a:ext uri="{FF2B5EF4-FFF2-40B4-BE49-F238E27FC236}">
                  <a16:creationId xmlns:a16="http://schemas.microsoft.com/office/drawing/2014/main" id="{26573B62-32BD-4B73-8FC6-135BA0C7C59F}"/>
                </a:ext>
              </a:extLst>
            </p:cNvPr>
            <p:cNvPicPr>
              <a:picLocks noChangeAspect="1"/>
            </p:cNvPicPr>
            <p:nvPr/>
          </p:nvPicPr>
          <p:blipFill rotWithShape="1">
            <a:blip r:embed="rId14"/>
            <a:srcRect l="16423" t="12413" r="9102" b="15563"/>
            <a:stretch/>
          </p:blipFill>
          <p:spPr>
            <a:xfrm>
              <a:off x="1601691" y="1921422"/>
              <a:ext cx="1340106" cy="1751350"/>
            </a:xfrm>
            <a:prstGeom prst="rect">
              <a:avLst/>
            </a:prstGeom>
          </p:spPr>
        </p:pic>
        <p:pic>
          <p:nvPicPr>
            <p:cNvPr id="64" name="Picture 63">
              <a:extLst>
                <a:ext uri="{FF2B5EF4-FFF2-40B4-BE49-F238E27FC236}">
                  <a16:creationId xmlns:a16="http://schemas.microsoft.com/office/drawing/2014/main" id="{3661FDE2-F0FA-492D-8266-ACCBBCA8CF1E}"/>
                </a:ext>
              </a:extLst>
            </p:cNvPr>
            <p:cNvPicPr>
              <a:picLocks noChangeAspect="1"/>
            </p:cNvPicPr>
            <p:nvPr/>
          </p:nvPicPr>
          <p:blipFill rotWithShape="1">
            <a:blip r:embed="rId15"/>
            <a:srcRect l="19036" t="13447" r="13475" b="16043"/>
            <a:stretch/>
          </p:blipFill>
          <p:spPr>
            <a:xfrm>
              <a:off x="1601691" y="3648859"/>
              <a:ext cx="1331808" cy="1855222"/>
            </a:xfrm>
            <a:prstGeom prst="rect">
              <a:avLst/>
            </a:prstGeom>
          </p:spPr>
        </p:pic>
      </p:gr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1752</TotalTime>
  <Words>359</Words>
  <Application>Microsoft Office PowerPoint</Application>
  <PresentationFormat>Custom</PresentationFormat>
  <Paragraphs>42</Paragraphs>
  <Slides>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vt:i4>
      </vt:variant>
    </vt:vector>
  </HeadingPairs>
  <TitlesOfParts>
    <vt:vector size="9" baseType="lpstr">
      <vt:lpstr>ＭＳ Ｐゴシック</vt:lpstr>
      <vt:lpstr>ＭＳ Ｐゴシック</vt:lpstr>
      <vt:lpstr>Arial</vt:lpstr>
      <vt:lpstr>Calibri</vt:lpstr>
      <vt:lpstr>Calibri Light</vt:lpstr>
      <vt:lpstr>Cambria Math</vt:lpstr>
      <vt:lpstr>Georgia</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charlie emery</cp:lastModifiedBy>
  <cp:revision>37</cp:revision>
  <dcterms:created xsi:type="dcterms:W3CDTF">2016-02-25T08:27:32Z</dcterms:created>
  <dcterms:modified xsi:type="dcterms:W3CDTF">2018-03-23T16:47:52Z</dcterms:modified>
</cp:coreProperties>
</file>