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068" r:id="rId1"/>
  </p:sldMasterIdLst>
  <p:notesMasterIdLst>
    <p:notesMasterId r:id="rId19"/>
  </p:notesMasterIdLst>
  <p:sldIdLst>
    <p:sldId id="256" r:id="rId2"/>
    <p:sldId id="257" r:id="rId3"/>
    <p:sldId id="259" r:id="rId4"/>
    <p:sldId id="260" r:id="rId5"/>
    <p:sldId id="261" r:id="rId6"/>
    <p:sldId id="262" r:id="rId7"/>
    <p:sldId id="263" r:id="rId8"/>
    <p:sldId id="265" r:id="rId9"/>
    <p:sldId id="266" r:id="rId10"/>
    <p:sldId id="267" r:id="rId11"/>
    <p:sldId id="268" r:id="rId12"/>
    <p:sldId id="269" r:id="rId13"/>
    <p:sldId id="258" r:id="rId14"/>
    <p:sldId id="273" r:id="rId15"/>
    <p:sldId id="271" r:id="rId16"/>
    <p:sldId id="274"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8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5E81"/>
    <a:srgbClr val="C5BDD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3C643A-16E5-0C44-A020-444E0D42FC03}" v="1906" dt="2021-11-18T20:13:52.905"/>
    <p1510:client id="{71D9870E-25F5-59E8-85CB-DAECA2D7DD5E}" v="202" dt="2021-11-18T19:29:05.31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1903"/>
  </p:normalViewPr>
  <p:slideViewPr>
    <p:cSldViewPr snapToGrid="0" snapToObjects="1" showGuides="1">
      <p:cViewPr varScale="1">
        <p:scale>
          <a:sx n="112" d="100"/>
          <a:sy n="112" d="100"/>
        </p:scale>
        <p:origin x="576" y="184"/>
      </p:cViewPr>
      <p:guideLst>
        <p:guide orient="horz" pos="2183"/>
        <p:guide pos="381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0995F6-DB2F-48F9-97FE-97B4A2EDCF1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B45CC6D-3CB3-49BA-AB25-D6A963B0B704}">
      <dgm:prSet custT="1"/>
      <dgm:spPr>
        <a:noFill/>
      </dgm:spPr>
      <dgm:t>
        <a:bodyPr/>
        <a:lstStyle/>
        <a:p>
          <a:pPr>
            <a:lnSpc>
              <a:spcPct val="100000"/>
            </a:lnSpc>
          </a:pPr>
          <a:r>
            <a:rPr lang="en-US" sz="1400" dirty="0">
              <a:solidFill>
                <a:schemeClr val="tx1"/>
              </a:solidFill>
              <a:latin typeface="Arial" panose="020B0604020202020204" pitchFamily="34" charset="0"/>
              <a:cs typeface="Arial" panose="020B0604020202020204" pitchFamily="34" charset="0"/>
            </a:rPr>
            <a:t>The </a:t>
          </a:r>
          <a:r>
            <a:rPr lang="en-US" sz="1400" dirty="0" err="1">
              <a:solidFill>
                <a:schemeClr val="tx1"/>
              </a:solidFill>
              <a:latin typeface="Arial" panose="020B0604020202020204" pitchFamily="34" charset="0"/>
              <a:cs typeface="Arial" panose="020B0604020202020204" pitchFamily="34" charset="0"/>
            </a:rPr>
            <a:t>Hesperos</a:t>
          </a:r>
          <a:r>
            <a:rPr lang="en-US" sz="1400" dirty="0">
              <a:solidFill>
                <a:schemeClr val="tx1"/>
              </a:solidFill>
              <a:latin typeface="Arial" panose="020B0604020202020204" pitchFamily="34" charset="0"/>
              <a:cs typeface="Arial" panose="020B0604020202020204" pitchFamily="34" charset="0"/>
            </a:rPr>
            <a:t> Restaurant will offer a full menu of appetizers, salads, soups, sandwiches, entrees and desserts. All products will use 100% natural and organic ingredients. More products on the menu will be highlighted as being lower in fat, cholesterol or sodium.</a:t>
          </a:r>
        </a:p>
      </dgm:t>
    </dgm:pt>
    <dgm:pt modelId="{93EF704A-C79B-4C24-BC78-03A7E624B5BF}" type="parTrans" cxnId="{91E66A31-BF48-4474-9D5A-035495AAB091}">
      <dgm:prSet/>
      <dgm:spPr/>
      <dgm:t>
        <a:bodyPr/>
        <a:lstStyle/>
        <a:p>
          <a:endParaRPr lang="en-US"/>
        </a:p>
      </dgm:t>
    </dgm:pt>
    <dgm:pt modelId="{8A5DB9A7-F172-4584-B5B2-92CAC1B45AD2}" type="sibTrans" cxnId="{91E66A31-BF48-4474-9D5A-035495AAB091}">
      <dgm:prSet/>
      <dgm:spPr/>
      <dgm:t>
        <a:bodyPr/>
        <a:lstStyle/>
        <a:p>
          <a:endParaRPr lang="en-US"/>
        </a:p>
      </dgm:t>
    </dgm:pt>
    <dgm:pt modelId="{2B80D6FF-829D-4888-8EA8-1B1CB70417C6}">
      <dgm:prSet custT="1"/>
      <dgm:spPr/>
      <dgm:t>
        <a:bodyPr/>
        <a:lstStyle/>
        <a:p>
          <a:pPr>
            <a:lnSpc>
              <a:spcPct val="100000"/>
            </a:lnSpc>
          </a:pPr>
          <a:r>
            <a:rPr lang="en-US" sz="1400" dirty="0">
              <a:latin typeface="Arial" panose="020B0604020202020204" pitchFamily="34" charset="0"/>
              <a:cs typeface="Arial" panose="020B0604020202020204" pitchFamily="34" charset="0"/>
            </a:rPr>
            <a:t>In addition to a full food menu, </a:t>
          </a:r>
          <a:r>
            <a:rPr lang="en-US" sz="1400" dirty="0" err="1">
              <a:latin typeface="Arial" panose="020B0604020202020204" pitchFamily="34" charset="0"/>
              <a:cs typeface="Arial" panose="020B0604020202020204" pitchFamily="34" charset="0"/>
            </a:rPr>
            <a:t>Hesperos</a:t>
          </a:r>
          <a:r>
            <a:rPr lang="en-US" sz="1400" dirty="0">
              <a:latin typeface="Arial" panose="020B0604020202020204" pitchFamily="34" charset="0"/>
              <a:cs typeface="Arial" panose="020B0604020202020204" pitchFamily="34" charset="0"/>
            </a:rPr>
            <a:t> Restaurant offers beer, wine, coffee, tea and soft drinks</a:t>
          </a:r>
          <a:r>
            <a:rPr lang="en-US" sz="2000" dirty="0">
              <a:latin typeface="Arial" panose="020B0604020202020204" pitchFamily="34" charset="0"/>
              <a:cs typeface="Arial" panose="020B0604020202020204" pitchFamily="34" charset="0"/>
            </a:rPr>
            <a:t>.</a:t>
          </a:r>
        </a:p>
      </dgm:t>
    </dgm:pt>
    <dgm:pt modelId="{F9F4972D-8EEC-425F-B034-C2AE72563116}" type="parTrans" cxnId="{A6AC7124-21F8-4AA9-8FEA-85565837C830}">
      <dgm:prSet/>
      <dgm:spPr/>
      <dgm:t>
        <a:bodyPr/>
        <a:lstStyle/>
        <a:p>
          <a:endParaRPr lang="en-US"/>
        </a:p>
      </dgm:t>
    </dgm:pt>
    <dgm:pt modelId="{DF1D53D2-4B68-4194-B717-1AE8CC8E51C2}" type="sibTrans" cxnId="{A6AC7124-21F8-4AA9-8FEA-85565837C830}">
      <dgm:prSet/>
      <dgm:spPr/>
      <dgm:t>
        <a:bodyPr/>
        <a:lstStyle/>
        <a:p>
          <a:endParaRPr lang="en-US"/>
        </a:p>
      </dgm:t>
    </dgm:pt>
    <dgm:pt modelId="{EB87F8C6-5719-48C1-B0F3-2735B8C01773}" type="pres">
      <dgm:prSet presAssocID="{740995F6-DB2F-48F9-97FE-97B4A2EDCF10}" presName="root" presStyleCnt="0">
        <dgm:presLayoutVars>
          <dgm:dir/>
          <dgm:resizeHandles val="exact"/>
        </dgm:presLayoutVars>
      </dgm:prSet>
      <dgm:spPr/>
    </dgm:pt>
    <dgm:pt modelId="{A2333752-7D65-4592-8A2D-4D5FC8F4054D}" type="pres">
      <dgm:prSet presAssocID="{EB45CC6D-3CB3-49BA-AB25-D6A963B0B704}" presName="compNode" presStyleCnt="0"/>
      <dgm:spPr/>
    </dgm:pt>
    <dgm:pt modelId="{2F20B410-211E-4C3F-BF69-37143E0D71DE}" type="pres">
      <dgm:prSet presAssocID="{EB45CC6D-3CB3-49BA-AB25-D6A963B0B704}" presName="bgRect" presStyleLbl="bgShp" presStyleIdx="0" presStyleCnt="2"/>
      <dgm:spPr/>
    </dgm:pt>
    <dgm:pt modelId="{CF7D5B9D-341E-45E5-82C3-2B1F5980C31E}" type="pres">
      <dgm:prSet presAssocID="{EB45CC6D-3CB3-49BA-AB25-D6A963B0B70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able Setting"/>
        </a:ext>
      </dgm:extLst>
    </dgm:pt>
    <dgm:pt modelId="{DD5ECEA3-3E13-4128-827E-6B3AFAE1493D}" type="pres">
      <dgm:prSet presAssocID="{EB45CC6D-3CB3-49BA-AB25-D6A963B0B704}" presName="spaceRect" presStyleCnt="0"/>
      <dgm:spPr/>
    </dgm:pt>
    <dgm:pt modelId="{1114D524-2BFD-41A4-8BF8-FEC76A01802A}" type="pres">
      <dgm:prSet presAssocID="{EB45CC6D-3CB3-49BA-AB25-D6A963B0B704}" presName="parTx" presStyleLbl="revTx" presStyleIdx="0" presStyleCnt="2">
        <dgm:presLayoutVars>
          <dgm:chMax val="0"/>
          <dgm:chPref val="0"/>
        </dgm:presLayoutVars>
      </dgm:prSet>
      <dgm:spPr/>
    </dgm:pt>
    <dgm:pt modelId="{82762742-BB68-4608-90A2-1B6096B6E4E6}" type="pres">
      <dgm:prSet presAssocID="{8A5DB9A7-F172-4584-B5B2-92CAC1B45AD2}" presName="sibTrans" presStyleCnt="0"/>
      <dgm:spPr/>
    </dgm:pt>
    <dgm:pt modelId="{1F0A529F-F7AB-49A2-94EA-F66A44CAE104}" type="pres">
      <dgm:prSet presAssocID="{2B80D6FF-829D-4888-8EA8-1B1CB70417C6}" presName="compNode" presStyleCnt="0"/>
      <dgm:spPr/>
    </dgm:pt>
    <dgm:pt modelId="{18E12DB2-1401-4B29-AFB1-A9629A512081}" type="pres">
      <dgm:prSet presAssocID="{2B80D6FF-829D-4888-8EA8-1B1CB70417C6}" presName="bgRect" presStyleLbl="bgShp" presStyleIdx="1" presStyleCnt="2" custLinFactNeighborX="14" custLinFactNeighborY="-2060"/>
      <dgm:spPr/>
    </dgm:pt>
    <dgm:pt modelId="{9670033E-2FFA-42D9-BC01-4E532A65AAD7}" type="pres">
      <dgm:prSet presAssocID="{2B80D6FF-829D-4888-8EA8-1B1CB70417C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a"/>
        </a:ext>
      </dgm:extLst>
    </dgm:pt>
    <dgm:pt modelId="{4D5AAC23-CAA4-4D6E-A230-00B82218AB84}" type="pres">
      <dgm:prSet presAssocID="{2B80D6FF-829D-4888-8EA8-1B1CB70417C6}" presName="spaceRect" presStyleCnt="0"/>
      <dgm:spPr/>
    </dgm:pt>
    <dgm:pt modelId="{E92F743D-A8A8-4E25-8197-4A5AF867CEE7}" type="pres">
      <dgm:prSet presAssocID="{2B80D6FF-829D-4888-8EA8-1B1CB70417C6}" presName="parTx" presStyleLbl="revTx" presStyleIdx="1" presStyleCnt="2">
        <dgm:presLayoutVars>
          <dgm:chMax val="0"/>
          <dgm:chPref val="0"/>
        </dgm:presLayoutVars>
      </dgm:prSet>
      <dgm:spPr/>
    </dgm:pt>
  </dgm:ptLst>
  <dgm:cxnLst>
    <dgm:cxn modelId="{B639CE21-1353-A040-874B-D886D39D9D8F}" type="presOf" srcId="{740995F6-DB2F-48F9-97FE-97B4A2EDCF10}" destId="{EB87F8C6-5719-48C1-B0F3-2735B8C01773}" srcOrd="0" destOrd="0" presId="urn:microsoft.com/office/officeart/2018/2/layout/IconVerticalSolidList"/>
    <dgm:cxn modelId="{A6AC7124-21F8-4AA9-8FEA-85565837C830}" srcId="{740995F6-DB2F-48F9-97FE-97B4A2EDCF10}" destId="{2B80D6FF-829D-4888-8EA8-1B1CB70417C6}" srcOrd="1" destOrd="0" parTransId="{F9F4972D-8EEC-425F-B034-C2AE72563116}" sibTransId="{DF1D53D2-4B68-4194-B717-1AE8CC8E51C2}"/>
    <dgm:cxn modelId="{675A3B26-F240-604D-8D30-A5BCF5121E1A}" type="presOf" srcId="{EB45CC6D-3CB3-49BA-AB25-D6A963B0B704}" destId="{1114D524-2BFD-41A4-8BF8-FEC76A01802A}" srcOrd="0" destOrd="0" presId="urn:microsoft.com/office/officeart/2018/2/layout/IconVerticalSolidList"/>
    <dgm:cxn modelId="{91E66A31-BF48-4474-9D5A-035495AAB091}" srcId="{740995F6-DB2F-48F9-97FE-97B4A2EDCF10}" destId="{EB45CC6D-3CB3-49BA-AB25-D6A963B0B704}" srcOrd="0" destOrd="0" parTransId="{93EF704A-C79B-4C24-BC78-03A7E624B5BF}" sibTransId="{8A5DB9A7-F172-4584-B5B2-92CAC1B45AD2}"/>
    <dgm:cxn modelId="{D75D08BC-969A-3944-B784-79063002BB0F}" type="presOf" srcId="{2B80D6FF-829D-4888-8EA8-1B1CB70417C6}" destId="{E92F743D-A8A8-4E25-8197-4A5AF867CEE7}" srcOrd="0" destOrd="0" presId="urn:microsoft.com/office/officeart/2018/2/layout/IconVerticalSolidList"/>
    <dgm:cxn modelId="{B6878124-E3E9-9A4C-BA6A-1F2E3A2C8638}" type="presParOf" srcId="{EB87F8C6-5719-48C1-B0F3-2735B8C01773}" destId="{A2333752-7D65-4592-8A2D-4D5FC8F4054D}" srcOrd="0" destOrd="0" presId="urn:microsoft.com/office/officeart/2018/2/layout/IconVerticalSolidList"/>
    <dgm:cxn modelId="{5FC0D544-51FE-1A44-B824-A940EA90CE55}" type="presParOf" srcId="{A2333752-7D65-4592-8A2D-4D5FC8F4054D}" destId="{2F20B410-211E-4C3F-BF69-37143E0D71DE}" srcOrd="0" destOrd="0" presId="urn:microsoft.com/office/officeart/2018/2/layout/IconVerticalSolidList"/>
    <dgm:cxn modelId="{55C19A75-D69B-7F48-9F6D-B386924CF84E}" type="presParOf" srcId="{A2333752-7D65-4592-8A2D-4D5FC8F4054D}" destId="{CF7D5B9D-341E-45E5-82C3-2B1F5980C31E}" srcOrd="1" destOrd="0" presId="urn:microsoft.com/office/officeart/2018/2/layout/IconVerticalSolidList"/>
    <dgm:cxn modelId="{D5890341-B983-7D45-9770-14165484DB0D}" type="presParOf" srcId="{A2333752-7D65-4592-8A2D-4D5FC8F4054D}" destId="{DD5ECEA3-3E13-4128-827E-6B3AFAE1493D}" srcOrd="2" destOrd="0" presId="urn:microsoft.com/office/officeart/2018/2/layout/IconVerticalSolidList"/>
    <dgm:cxn modelId="{7666A6DE-3C8F-664F-837C-44CD68E0DF6F}" type="presParOf" srcId="{A2333752-7D65-4592-8A2D-4D5FC8F4054D}" destId="{1114D524-2BFD-41A4-8BF8-FEC76A01802A}" srcOrd="3" destOrd="0" presId="urn:microsoft.com/office/officeart/2018/2/layout/IconVerticalSolidList"/>
    <dgm:cxn modelId="{DB4D26F7-DDD7-0244-A0EB-4080032292D9}" type="presParOf" srcId="{EB87F8C6-5719-48C1-B0F3-2735B8C01773}" destId="{82762742-BB68-4608-90A2-1B6096B6E4E6}" srcOrd="1" destOrd="0" presId="urn:microsoft.com/office/officeart/2018/2/layout/IconVerticalSolidList"/>
    <dgm:cxn modelId="{922953D0-902D-394B-9F4E-FABB2A3AEB97}" type="presParOf" srcId="{EB87F8C6-5719-48C1-B0F3-2735B8C01773}" destId="{1F0A529F-F7AB-49A2-94EA-F66A44CAE104}" srcOrd="2" destOrd="0" presId="urn:microsoft.com/office/officeart/2018/2/layout/IconVerticalSolidList"/>
    <dgm:cxn modelId="{713CC718-F59B-0A4A-B5E1-7A7F503EC11C}" type="presParOf" srcId="{1F0A529F-F7AB-49A2-94EA-F66A44CAE104}" destId="{18E12DB2-1401-4B29-AFB1-A9629A512081}" srcOrd="0" destOrd="0" presId="urn:microsoft.com/office/officeart/2018/2/layout/IconVerticalSolidList"/>
    <dgm:cxn modelId="{153C80CB-900E-E343-BB78-7634F73FCDEB}" type="presParOf" srcId="{1F0A529F-F7AB-49A2-94EA-F66A44CAE104}" destId="{9670033E-2FFA-42D9-BC01-4E532A65AAD7}" srcOrd="1" destOrd="0" presId="urn:microsoft.com/office/officeart/2018/2/layout/IconVerticalSolidList"/>
    <dgm:cxn modelId="{75D8D0EE-8B83-B341-9412-6134CABC4373}" type="presParOf" srcId="{1F0A529F-F7AB-49A2-94EA-F66A44CAE104}" destId="{4D5AAC23-CAA4-4D6E-A230-00B82218AB84}" srcOrd="2" destOrd="0" presId="urn:microsoft.com/office/officeart/2018/2/layout/IconVerticalSolidList"/>
    <dgm:cxn modelId="{9982C009-9FC2-104B-A326-F8108C0A472D}" type="presParOf" srcId="{1F0A529F-F7AB-49A2-94EA-F66A44CAE104}" destId="{E92F743D-A8A8-4E25-8197-4A5AF867CEE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6925F9D-4C81-4B69-A8D7-8B529B7956A1}" type="doc">
      <dgm:prSet loTypeId="urn:microsoft.com/office/officeart/2005/8/layout/vList2" loCatId="list" qsTypeId="urn:microsoft.com/office/officeart/2005/8/quickstyle/simple4" qsCatId="simple" csTypeId="urn:microsoft.com/office/officeart/2005/8/colors/accent6_2" csCatId="accent6"/>
      <dgm:spPr/>
      <dgm:t>
        <a:bodyPr/>
        <a:lstStyle/>
        <a:p>
          <a:endParaRPr lang="en-US"/>
        </a:p>
      </dgm:t>
    </dgm:pt>
    <dgm:pt modelId="{E6EABD15-4240-4505-AF53-94CB7150F0EF}">
      <dgm:prSet/>
      <dgm:spPr/>
      <dgm:t>
        <a:bodyPr/>
        <a:lstStyle/>
        <a:p>
          <a:r>
            <a:rPr lang="en-US"/>
            <a:t>We hope that by opening this restaurant, we will be able to provide clients with not only the pleasure of eating Greek food, but also feelings of familiarity or happy memories if they have previously visited this place.</a:t>
          </a:r>
        </a:p>
      </dgm:t>
    </dgm:pt>
    <dgm:pt modelId="{689A9D82-8F19-4D4D-9011-87F4C38C1687}" type="parTrans" cxnId="{199A0F15-E845-4766-96CD-F746B5D817F3}">
      <dgm:prSet/>
      <dgm:spPr/>
      <dgm:t>
        <a:bodyPr/>
        <a:lstStyle/>
        <a:p>
          <a:endParaRPr lang="en-US"/>
        </a:p>
      </dgm:t>
    </dgm:pt>
    <dgm:pt modelId="{257441A5-AA25-450F-A175-72887331AE36}" type="sibTrans" cxnId="{199A0F15-E845-4766-96CD-F746B5D817F3}">
      <dgm:prSet/>
      <dgm:spPr/>
      <dgm:t>
        <a:bodyPr/>
        <a:lstStyle/>
        <a:p>
          <a:endParaRPr lang="en-US"/>
        </a:p>
      </dgm:t>
    </dgm:pt>
    <dgm:pt modelId="{D19B4CCA-303A-4315-8ADD-E1F70D49E85A}">
      <dgm:prSet/>
      <dgm:spPr/>
      <dgm:t>
        <a:bodyPr/>
        <a:lstStyle/>
        <a:p>
          <a:r>
            <a:rPr lang="en-US"/>
            <a:t>Our vision will be expanding online with delivery;</a:t>
          </a:r>
        </a:p>
      </dgm:t>
    </dgm:pt>
    <dgm:pt modelId="{159E4E53-C920-4955-BC10-2B8F87DA4CCA}" type="parTrans" cxnId="{58700AB0-DA48-4BFA-83C3-ABE6135799FD}">
      <dgm:prSet/>
      <dgm:spPr/>
      <dgm:t>
        <a:bodyPr/>
        <a:lstStyle/>
        <a:p>
          <a:endParaRPr lang="en-US"/>
        </a:p>
      </dgm:t>
    </dgm:pt>
    <dgm:pt modelId="{4AE3490E-A786-4474-BE1C-2F996C531E65}" type="sibTrans" cxnId="{58700AB0-DA48-4BFA-83C3-ABE6135799FD}">
      <dgm:prSet/>
      <dgm:spPr/>
      <dgm:t>
        <a:bodyPr/>
        <a:lstStyle/>
        <a:p>
          <a:endParaRPr lang="en-US"/>
        </a:p>
      </dgm:t>
    </dgm:pt>
    <dgm:pt modelId="{8B1DCC8C-DBA6-4003-998F-CC2212BF87F3}">
      <dgm:prSet/>
      <dgm:spPr/>
      <dgm:t>
        <a:bodyPr/>
        <a:lstStyle/>
        <a:p>
          <a:r>
            <a:rPr lang="en-US"/>
            <a:t>Fulfil our passion and reach our goal;</a:t>
          </a:r>
        </a:p>
      </dgm:t>
    </dgm:pt>
    <dgm:pt modelId="{6D16BD30-8B3D-4F47-96C8-95701CF61937}" type="parTrans" cxnId="{0242C7D4-941C-4DFE-A629-F77423E74C3B}">
      <dgm:prSet/>
      <dgm:spPr/>
      <dgm:t>
        <a:bodyPr/>
        <a:lstStyle/>
        <a:p>
          <a:endParaRPr lang="en-US"/>
        </a:p>
      </dgm:t>
    </dgm:pt>
    <dgm:pt modelId="{A36AF37B-CA92-4243-B989-350D0BB9DD82}" type="sibTrans" cxnId="{0242C7D4-941C-4DFE-A629-F77423E74C3B}">
      <dgm:prSet/>
      <dgm:spPr/>
      <dgm:t>
        <a:bodyPr/>
        <a:lstStyle/>
        <a:p>
          <a:endParaRPr lang="en-US"/>
        </a:p>
      </dgm:t>
    </dgm:pt>
    <dgm:pt modelId="{18900BFA-6CDD-4C98-9C5C-4563880B5642}">
      <dgm:prSet/>
      <dgm:spPr/>
      <dgm:t>
        <a:bodyPr/>
        <a:lstStyle/>
        <a:p>
          <a:r>
            <a:rPr lang="en-US"/>
            <a:t>To provide excellent customer service competitive price.</a:t>
          </a:r>
        </a:p>
      </dgm:t>
    </dgm:pt>
    <dgm:pt modelId="{A0F4CCDC-F719-4DA4-9850-7710654F6FB0}" type="parTrans" cxnId="{6298D4F7-768A-4B92-B160-DD3ED28E13A7}">
      <dgm:prSet/>
      <dgm:spPr/>
      <dgm:t>
        <a:bodyPr/>
        <a:lstStyle/>
        <a:p>
          <a:endParaRPr lang="en-US"/>
        </a:p>
      </dgm:t>
    </dgm:pt>
    <dgm:pt modelId="{CA838A5B-D4F5-4BF8-A0D1-CEEC91DF14D4}" type="sibTrans" cxnId="{6298D4F7-768A-4B92-B160-DD3ED28E13A7}">
      <dgm:prSet/>
      <dgm:spPr/>
      <dgm:t>
        <a:bodyPr/>
        <a:lstStyle/>
        <a:p>
          <a:endParaRPr lang="en-US"/>
        </a:p>
      </dgm:t>
    </dgm:pt>
    <dgm:pt modelId="{BA46A36A-091C-3D49-973A-C9870439E4DE}" type="pres">
      <dgm:prSet presAssocID="{76925F9D-4C81-4B69-A8D7-8B529B7956A1}" presName="linear" presStyleCnt="0">
        <dgm:presLayoutVars>
          <dgm:animLvl val="lvl"/>
          <dgm:resizeHandles val="exact"/>
        </dgm:presLayoutVars>
      </dgm:prSet>
      <dgm:spPr/>
    </dgm:pt>
    <dgm:pt modelId="{9216F583-FCDB-AD49-9DEA-FF75209307A3}" type="pres">
      <dgm:prSet presAssocID="{E6EABD15-4240-4505-AF53-94CB7150F0EF}" presName="parentText" presStyleLbl="node1" presStyleIdx="0" presStyleCnt="4">
        <dgm:presLayoutVars>
          <dgm:chMax val="0"/>
          <dgm:bulletEnabled val="1"/>
        </dgm:presLayoutVars>
      </dgm:prSet>
      <dgm:spPr/>
    </dgm:pt>
    <dgm:pt modelId="{F8097816-ADA9-0740-88EE-2FFEC44D978D}" type="pres">
      <dgm:prSet presAssocID="{257441A5-AA25-450F-A175-72887331AE36}" presName="spacer" presStyleCnt="0"/>
      <dgm:spPr/>
    </dgm:pt>
    <dgm:pt modelId="{DD7B2D4D-671C-FB4F-A932-4304771145C0}" type="pres">
      <dgm:prSet presAssocID="{D19B4CCA-303A-4315-8ADD-E1F70D49E85A}" presName="parentText" presStyleLbl="node1" presStyleIdx="1" presStyleCnt="4">
        <dgm:presLayoutVars>
          <dgm:chMax val="0"/>
          <dgm:bulletEnabled val="1"/>
        </dgm:presLayoutVars>
      </dgm:prSet>
      <dgm:spPr/>
    </dgm:pt>
    <dgm:pt modelId="{6C7E87B2-B9AB-9743-9B84-E0FC2D954F11}" type="pres">
      <dgm:prSet presAssocID="{4AE3490E-A786-4474-BE1C-2F996C531E65}" presName="spacer" presStyleCnt="0"/>
      <dgm:spPr/>
    </dgm:pt>
    <dgm:pt modelId="{90F147E6-0A5E-BC42-A42B-2804A795AD36}" type="pres">
      <dgm:prSet presAssocID="{8B1DCC8C-DBA6-4003-998F-CC2212BF87F3}" presName="parentText" presStyleLbl="node1" presStyleIdx="2" presStyleCnt="4">
        <dgm:presLayoutVars>
          <dgm:chMax val="0"/>
          <dgm:bulletEnabled val="1"/>
        </dgm:presLayoutVars>
      </dgm:prSet>
      <dgm:spPr/>
    </dgm:pt>
    <dgm:pt modelId="{AA83150A-F960-EC41-9C06-7E1081A92FF4}" type="pres">
      <dgm:prSet presAssocID="{A36AF37B-CA92-4243-B989-350D0BB9DD82}" presName="spacer" presStyleCnt="0"/>
      <dgm:spPr/>
    </dgm:pt>
    <dgm:pt modelId="{3C36B39F-19EC-404B-BB5D-0A39ECB008F4}" type="pres">
      <dgm:prSet presAssocID="{18900BFA-6CDD-4C98-9C5C-4563880B5642}" presName="parentText" presStyleLbl="node1" presStyleIdx="3" presStyleCnt="4">
        <dgm:presLayoutVars>
          <dgm:chMax val="0"/>
          <dgm:bulletEnabled val="1"/>
        </dgm:presLayoutVars>
      </dgm:prSet>
      <dgm:spPr/>
    </dgm:pt>
  </dgm:ptLst>
  <dgm:cxnLst>
    <dgm:cxn modelId="{C3FDD301-CB00-C44A-80E7-708F28EDDD2D}" type="presOf" srcId="{76925F9D-4C81-4B69-A8D7-8B529B7956A1}" destId="{BA46A36A-091C-3D49-973A-C9870439E4DE}" srcOrd="0" destOrd="0" presId="urn:microsoft.com/office/officeart/2005/8/layout/vList2"/>
    <dgm:cxn modelId="{199A0F15-E845-4766-96CD-F746B5D817F3}" srcId="{76925F9D-4C81-4B69-A8D7-8B529B7956A1}" destId="{E6EABD15-4240-4505-AF53-94CB7150F0EF}" srcOrd="0" destOrd="0" parTransId="{689A9D82-8F19-4D4D-9011-87F4C38C1687}" sibTransId="{257441A5-AA25-450F-A175-72887331AE36}"/>
    <dgm:cxn modelId="{DA42D13B-96F7-B547-A17A-077C048D74A2}" type="presOf" srcId="{D19B4CCA-303A-4315-8ADD-E1F70D49E85A}" destId="{DD7B2D4D-671C-FB4F-A932-4304771145C0}" srcOrd="0" destOrd="0" presId="urn:microsoft.com/office/officeart/2005/8/layout/vList2"/>
    <dgm:cxn modelId="{1DF9C592-90B7-894C-8007-5B950627B8B0}" type="presOf" srcId="{18900BFA-6CDD-4C98-9C5C-4563880B5642}" destId="{3C36B39F-19EC-404B-BB5D-0A39ECB008F4}" srcOrd="0" destOrd="0" presId="urn:microsoft.com/office/officeart/2005/8/layout/vList2"/>
    <dgm:cxn modelId="{BAC50D9F-FB38-8540-80DC-57ED681AD238}" type="presOf" srcId="{E6EABD15-4240-4505-AF53-94CB7150F0EF}" destId="{9216F583-FCDB-AD49-9DEA-FF75209307A3}" srcOrd="0" destOrd="0" presId="urn:microsoft.com/office/officeart/2005/8/layout/vList2"/>
    <dgm:cxn modelId="{58700AB0-DA48-4BFA-83C3-ABE6135799FD}" srcId="{76925F9D-4C81-4B69-A8D7-8B529B7956A1}" destId="{D19B4CCA-303A-4315-8ADD-E1F70D49E85A}" srcOrd="1" destOrd="0" parTransId="{159E4E53-C920-4955-BC10-2B8F87DA4CCA}" sibTransId="{4AE3490E-A786-4474-BE1C-2F996C531E65}"/>
    <dgm:cxn modelId="{A5A778BE-D2D7-B74C-B421-DCFDCB8C7E2F}" type="presOf" srcId="{8B1DCC8C-DBA6-4003-998F-CC2212BF87F3}" destId="{90F147E6-0A5E-BC42-A42B-2804A795AD36}" srcOrd="0" destOrd="0" presId="urn:microsoft.com/office/officeart/2005/8/layout/vList2"/>
    <dgm:cxn modelId="{0242C7D4-941C-4DFE-A629-F77423E74C3B}" srcId="{76925F9D-4C81-4B69-A8D7-8B529B7956A1}" destId="{8B1DCC8C-DBA6-4003-998F-CC2212BF87F3}" srcOrd="2" destOrd="0" parTransId="{6D16BD30-8B3D-4F47-96C8-95701CF61937}" sibTransId="{A36AF37B-CA92-4243-B989-350D0BB9DD82}"/>
    <dgm:cxn modelId="{6298D4F7-768A-4B92-B160-DD3ED28E13A7}" srcId="{76925F9D-4C81-4B69-A8D7-8B529B7956A1}" destId="{18900BFA-6CDD-4C98-9C5C-4563880B5642}" srcOrd="3" destOrd="0" parTransId="{A0F4CCDC-F719-4DA4-9850-7710654F6FB0}" sibTransId="{CA838A5B-D4F5-4BF8-A0D1-CEEC91DF14D4}"/>
    <dgm:cxn modelId="{E2385102-2088-0544-B876-FC35F040EB2A}" type="presParOf" srcId="{BA46A36A-091C-3D49-973A-C9870439E4DE}" destId="{9216F583-FCDB-AD49-9DEA-FF75209307A3}" srcOrd="0" destOrd="0" presId="urn:microsoft.com/office/officeart/2005/8/layout/vList2"/>
    <dgm:cxn modelId="{6BB514CF-9C53-7D43-9928-2377392935FF}" type="presParOf" srcId="{BA46A36A-091C-3D49-973A-C9870439E4DE}" destId="{F8097816-ADA9-0740-88EE-2FFEC44D978D}" srcOrd="1" destOrd="0" presId="urn:microsoft.com/office/officeart/2005/8/layout/vList2"/>
    <dgm:cxn modelId="{53E5181C-0F14-6A4B-AECD-A4BFCE272A76}" type="presParOf" srcId="{BA46A36A-091C-3D49-973A-C9870439E4DE}" destId="{DD7B2D4D-671C-FB4F-A932-4304771145C0}" srcOrd="2" destOrd="0" presId="urn:microsoft.com/office/officeart/2005/8/layout/vList2"/>
    <dgm:cxn modelId="{A428E04E-54A1-4D44-974B-1D98707D6A77}" type="presParOf" srcId="{BA46A36A-091C-3D49-973A-C9870439E4DE}" destId="{6C7E87B2-B9AB-9743-9B84-E0FC2D954F11}" srcOrd="3" destOrd="0" presId="urn:microsoft.com/office/officeart/2005/8/layout/vList2"/>
    <dgm:cxn modelId="{18CFEEB8-B577-4140-9F40-AF36C93A5DA8}" type="presParOf" srcId="{BA46A36A-091C-3D49-973A-C9870439E4DE}" destId="{90F147E6-0A5E-BC42-A42B-2804A795AD36}" srcOrd="4" destOrd="0" presId="urn:microsoft.com/office/officeart/2005/8/layout/vList2"/>
    <dgm:cxn modelId="{C787502C-4520-3B4B-9646-FF4158A5CDBD}" type="presParOf" srcId="{BA46A36A-091C-3D49-973A-C9870439E4DE}" destId="{AA83150A-F960-EC41-9C06-7E1081A92FF4}" srcOrd="5" destOrd="0" presId="urn:microsoft.com/office/officeart/2005/8/layout/vList2"/>
    <dgm:cxn modelId="{ED87F32D-29DE-6E40-92EE-E8350ECACF55}" type="presParOf" srcId="{BA46A36A-091C-3D49-973A-C9870439E4DE}" destId="{3C36B39F-19EC-404B-BB5D-0A39ECB008F4}"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0B410-211E-4C3F-BF69-37143E0D71DE}">
      <dsp:nvSpPr>
        <dsp:cNvPr id="0" name=""/>
        <dsp:cNvSpPr/>
      </dsp:nvSpPr>
      <dsp:spPr>
        <a:xfrm>
          <a:off x="0" y="925715"/>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7D5B9D-341E-45E5-82C3-2B1F5980C31E}">
      <dsp:nvSpPr>
        <dsp:cNvPr id="0" name=""/>
        <dsp:cNvSpPr/>
      </dsp:nvSpPr>
      <dsp:spPr>
        <a:xfrm>
          <a:off x="516976" y="1310243"/>
          <a:ext cx="939957" cy="9399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14D524-2BFD-41A4-8BF8-FEC76A01802A}">
      <dsp:nvSpPr>
        <dsp:cNvPr id="0" name=""/>
        <dsp:cNvSpPr/>
      </dsp:nvSpPr>
      <dsp:spPr>
        <a:xfrm>
          <a:off x="1973910" y="925715"/>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622300">
            <a:lnSpc>
              <a:spcPct val="100000"/>
            </a:lnSpc>
            <a:spcBef>
              <a:spcPct val="0"/>
            </a:spcBef>
            <a:spcAft>
              <a:spcPct val="35000"/>
            </a:spcAft>
            <a:buNone/>
          </a:pPr>
          <a:r>
            <a:rPr lang="en-US" sz="1400" kern="1200" dirty="0">
              <a:solidFill>
                <a:schemeClr val="tx1"/>
              </a:solidFill>
              <a:latin typeface="Arial" panose="020B0604020202020204" pitchFamily="34" charset="0"/>
              <a:cs typeface="Arial" panose="020B0604020202020204" pitchFamily="34" charset="0"/>
            </a:rPr>
            <a:t>The </a:t>
          </a:r>
          <a:r>
            <a:rPr lang="en-US" sz="1400" kern="1200" dirty="0" err="1">
              <a:solidFill>
                <a:schemeClr val="tx1"/>
              </a:solidFill>
              <a:latin typeface="Arial" panose="020B0604020202020204" pitchFamily="34" charset="0"/>
              <a:cs typeface="Arial" panose="020B0604020202020204" pitchFamily="34" charset="0"/>
            </a:rPr>
            <a:t>Hesperos</a:t>
          </a:r>
          <a:r>
            <a:rPr lang="en-US" sz="1400" kern="1200" dirty="0">
              <a:solidFill>
                <a:schemeClr val="tx1"/>
              </a:solidFill>
              <a:latin typeface="Arial" panose="020B0604020202020204" pitchFamily="34" charset="0"/>
              <a:cs typeface="Arial" panose="020B0604020202020204" pitchFamily="34" charset="0"/>
            </a:rPr>
            <a:t> Restaurant will offer a full menu of appetizers, salads, soups, sandwiches, entrees and desserts. All products will use 100% natural and organic ingredients. More products on the menu will be highlighted as being lower in fat, cholesterol or sodium.</a:t>
          </a:r>
        </a:p>
      </dsp:txBody>
      <dsp:txXfrm>
        <a:off x="1973910" y="925715"/>
        <a:ext cx="4143425" cy="1709013"/>
      </dsp:txXfrm>
    </dsp:sp>
    <dsp:sp modelId="{18E12DB2-1401-4B29-AFB1-A9629A512081}">
      <dsp:nvSpPr>
        <dsp:cNvPr id="0" name=""/>
        <dsp:cNvSpPr/>
      </dsp:nvSpPr>
      <dsp:spPr>
        <a:xfrm>
          <a:off x="0" y="3026777"/>
          <a:ext cx="6117335" cy="170901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70033E-2FFA-42D9-BC01-4E532A65AAD7}">
      <dsp:nvSpPr>
        <dsp:cNvPr id="0" name=""/>
        <dsp:cNvSpPr/>
      </dsp:nvSpPr>
      <dsp:spPr>
        <a:xfrm>
          <a:off x="516976" y="3446510"/>
          <a:ext cx="939957" cy="9399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92F743D-A8A8-4E25-8197-4A5AF867CEE7}">
      <dsp:nvSpPr>
        <dsp:cNvPr id="0" name=""/>
        <dsp:cNvSpPr/>
      </dsp:nvSpPr>
      <dsp:spPr>
        <a:xfrm>
          <a:off x="1973910" y="3061982"/>
          <a:ext cx="4143425" cy="17090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871" tIns="180871" rIns="180871" bIns="180871"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rial" panose="020B0604020202020204" pitchFamily="34" charset="0"/>
              <a:cs typeface="Arial" panose="020B0604020202020204" pitchFamily="34" charset="0"/>
            </a:rPr>
            <a:t>In addition to a full food menu, </a:t>
          </a:r>
          <a:r>
            <a:rPr lang="en-US" sz="1400" kern="1200" dirty="0" err="1">
              <a:latin typeface="Arial" panose="020B0604020202020204" pitchFamily="34" charset="0"/>
              <a:cs typeface="Arial" panose="020B0604020202020204" pitchFamily="34" charset="0"/>
            </a:rPr>
            <a:t>Hesperos</a:t>
          </a:r>
          <a:r>
            <a:rPr lang="en-US" sz="1400" kern="1200" dirty="0">
              <a:latin typeface="Arial" panose="020B0604020202020204" pitchFamily="34" charset="0"/>
              <a:cs typeface="Arial" panose="020B0604020202020204" pitchFamily="34" charset="0"/>
            </a:rPr>
            <a:t> Restaurant offers beer, wine, coffee, tea and soft drinks</a:t>
          </a:r>
          <a:r>
            <a:rPr lang="en-US" sz="2000" kern="1200" dirty="0">
              <a:latin typeface="Arial" panose="020B0604020202020204" pitchFamily="34" charset="0"/>
              <a:cs typeface="Arial" panose="020B0604020202020204" pitchFamily="34" charset="0"/>
            </a:rPr>
            <a:t>.</a:t>
          </a:r>
        </a:p>
      </dsp:txBody>
      <dsp:txXfrm>
        <a:off x="1973910" y="3061982"/>
        <a:ext cx="4143425" cy="170901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16F583-FCDB-AD49-9DEA-FF75209307A3}">
      <dsp:nvSpPr>
        <dsp:cNvPr id="0" name=""/>
        <dsp:cNvSpPr/>
      </dsp:nvSpPr>
      <dsp:spPr>
        <a:xfrm>
          <a:off x="0" y="202059"/>
          <a:ext cx="5314543" cy="71487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We hope that by opening this restaurant, we will be able to provide clients with not only the pleasure of eating Greek food, but also feelings of familiarity or happy memories if they have previously visited this place.</a:t>
          </a:r>
        </a:p>
      </dsp:txBody>
      <dsp:txXfrm>
        <a:off x="34897" y="236956"/>
        <a:ext cx="5244749" cy="645076"/>
      </dsp:txXfrm>
    </dsp:sp>
    <dsp:sp modelId="{DD7B2D4D-671C-FB4F-A932-4304771145C0}">
      <dsp:nvSpPr>
        <dsp:cNvPr id="0" name=""/>
        <dsp:cNvSpPr/>
      </dsp:nvSpPr>
      <dsp:spPr>
        <a:xfrm>
          <a:off x="0" y="954369"/>
          <a:ext cx="5314543" cy="71487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Our vision will be expanding online with delivery;</a:t>
          </a:r>
        </a:p>
      </dsp:txBody>
      <dsp:txXfrm>
        <a:off x="34897" y="989266"/>
        <a:ext cx="5244749" cy="645076"/>
      </dsp:txXfrm>
    </dsp:sp>
    <dsp:sp modelId="{90F147E6-0A5E-BC42-A42B-2804A795AD36}">
      <dsp:nvSpPr>
        <dsp:cNvPr id="0" name=""/>
        <dsp:cNvSpPr/>
      </dsp:nvSpPr>
      <dsp:spPr>
        <a:xfrm>
          <a:off x="0" y="1706680"/>
          <a:ext cx="5314543" cy="71487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Fulfil our passion and reach our goal;</a:t>
          </a:r>
        </a:p>
      </dsp:txBody>
      <dsp:txXfrm>
        <a:off x="34897" y="1741577"/>
        <a:ext cx="5244749" cy="645076"/>
      </dsp:txXfrm>
    </dsp:sp>
    <dsp:sp modelId="{3C36B39F-19EC-404B-BB5D-0A39ECB008F4}">
      <dsp:nvSpPr>
        <dsp:cNvPr id="0" name=""/>
        <dsp:cNvSpPr/>
      </dsp:nvSpPr>
      <dsp:spPr>
        <a:xfrm>
          <a:off x="0" y="2458990"/>
          <a:ext cx="5314543" cy="714870"/>
        </a:xfrm>
        <a:prstGeom prst="round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US" sz="1300" kern="1200"/>
            <a:t>To provide excellent customer service competitive price.</a:t>
          </a:r>
        </a:p>
      </dsp:txBody>
      <dsp:txXfrm>
        <a:off x="34897" y="2493887"/>
        <a:ext cx="5244749" cy="645076"/>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29BB46-6014-2949-A133-E2133EA2A0AC}" type="datetimeFigureOut">
              <a:rPr lang="en-US" smtClean="0"/>
              <a:t>11/19/21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AB4757-73EA-254B-9419-08735C54658E}" type="slidenum">
              <a:rPr lang="en-US" smtClean="0"/>
              <a:t>‹#›</a:t>
            </a:fld>
            <a:endParaRPr lang="en-US"/>
          </a:p>
        </p:txBody>
      </p:sp>
    </p:spTree>
    <p:extLst>
      <p:ext uri="{BB962C8B-B14F-4D97-AF65-F5344CB8AC3E}">
        <p14:creationId xmlns:p14="http://schemas.microsoft.com/office/powerpoint/2010/main" val="1637230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1AB4757-73EA-254B-9419-08735C54658E}" type="slidenum">
              <a:rPr lang="en-US" smtClean="0"/>
              <a:t>3</a:t>
            </a:fld>
            <a:endParaRPr lang="en-US"/>
          </a:p>
        </p:txBody>
      </p:sp>
    </p:spTree>
    <p:extLst>
      <p:ext uri="{BB962C8B-B14F-4D97-AF65-F5344CB8AC3E}">
        <p14:creationId xmlns:p14="http://schemas.microsoft.com/office/powerpoint/2010/main" val="16309721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product is a tangible object that is sold, marketed, or consumed, whereas a service is an intangible entity that is created by one or more individuals. They are, nevertheless, inextricably linked and cannot function without one another.</a:t>
            </a:r>
          </a:p>
        </p:txBody>
      </p:sp>
      <p:sp>
        <p:nvSpPr>
          <p:cNvPr id="4" name="Slide Number Placeholder 3"/>
          <p:cNvSpPr>
            <a:spLocks noGrp="1"/>
          </p:cNvSpPr>
          <p:nvPr>
            <p:ph type="sldNum" sz="quarter" idx="5"/>
          </p:nvPr>
        </p:nvSpPr>
        <p:spPr/>
        <p:txBody>
          <a:bodyPr/>
          <a:lstStyle/>
          <a:p>
            <a:fld id="{11AB4757-73EA-254B-9419-08735C54658E}" type="slidenum">
              <a:rPr lang="en-US" smtClean="0"/>
              <a:t>4</a:t>
            </a:fld>
            <a:endParaRPr lang="en-US"/>
          </a:p>
        </p:txBody>
      </p:sp>
    </p:spTree>
    <p:extLst>
      <p:ext uri="{BB962C8B-B14F-4D97-AF65-F5344CB8AC3E}">
        <p14:creationId xmlns:p14="http://schemas.microsoft.com/office/powerpoint/2010/main" val="33996276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Hesperos</a:t>
            </a:r>
            <a:r>
              <a:rPr lang="en-US" dirty="0"/>
              <a:t> Greek restaurant Big Goals</a:t>
            </a:r>
          </a:p>
        </p:txBody>
      </p:sp>
      <p:sp>
        <p:nvSpPr>
          <p:cNvPr id="4" name="Slide Number Placeholder 3"/>
          <p:cNvSpPr>
            <a:spLocks noGrp="1"/>
          </p:cNvSpPr>
          <p:nvPr>
            <p:ph type="sldNum" sz="quarter" idx="5"/>
          </p:nvPr>
        </p:nvSpPr>
        <p:spPr/>
        <p:txBody>
          <a:bodyPr/>
          <a:lstStyle/>
          <a:p>
            <a:fld id="{11AB4757-73EA-254B-9419-08735C54658E}" type="slidenum">
              <a:rPr lang="en-US" smtClean="0"/>
              <a:t>5</a:t>
            </a:fld>
            <a:endParaRPr lang="en-US"/>
          </a:p>
        </p:txBody>
      </p:sp>
    </p:spTree>
    <p:extLst>
      <p:ext uri="{BB962C8B-B14F-4D97-AF65-F5344CB8AC3E}">
        <p14:creationId xmlns:p14="http://schemas.microsoft.com/office/powerpoint/2010/main" val="16785034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audit market's specific set of characteristics—its position in capital market transparency, required demand, and concentrated supply—means that policymakers pay close attention to it.</a:t>
            </a:r>
          </a:p>
        </p:txBody>
      </p:sp>
      <p:sp>
        <p:nvSpPr>
          <p:cNvPr id="4" name="Slide Number Placeholder 3"/>
          <p:cNvSpPr>
            <a:spLocks noGrp="1"/>
          </p:cNvSpPr>
          <p:nvPr>
            <p:ph type="sldNum" sz="quarter" idx="5"/>
          </p:nvPr>
        </p:nvSpPr>
        <p:spPr/>
        <p:txBody>
          <a:bodyPr/>
          <a:lstStyle/>
          <a:p>
            <a:fld id="{11AB4757-73EA-254B-9419-08735C54658E}" type="slidenum">
              <a:rPr lang="en-US" smtClean="0"/>
              <a:t>8</a:t>
            </a:fld>
            <a:endParaRPr lang="en-US"/>
          </a:p>
        </p:txBody>
      </p:sp>
    </p:spTree>
    <p:extLst>
      <p:ext uri="{BB962C8B-B14F-4D97-AF65-F5344CB8AC3E}">
        <p14:creationId xmlns:p14="http://schemas.microsoft.com/office/powerpoint/2010/main" val="1205575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Hesperos</a:t>
            </a:r>
            <a:r>
              <a:rPr lang="en-US" dirty="0"/>
              <a:t> Greek restaurant </a:t>
            </a:r>
          </a:p>
        </p:txBody>
      </p:sp>
      <p:sp>
        <p:nvSpPr>
          <p:cNvPr id="4" name="Slide Number Placeholder 3"/>
          <p:cNvSpPr>
            <a:spLocks noGrp="1"/>
          </p:cNvSpPr>
          <p:nvPr>
            <p:ph type="sldNum" sz="quarter" idx="5"/>
          </p:nvPr>
        </p:nvSpPr>
        <p:spPr/>
        <p:txBody>
          <a:bodyPr/>
          <a:lstStyle/>
          <a:p>
            <a:fld id="{11AB4757-73EA-254B-9419-08735C54658E}" type="slidenum">
              <a:rPr lang="en-US" smtClean="0"/>
              <a:t>9</a:t>
            </a:fld>
            <a:endParaRPr lang="en-US"/>
          </a:p>
        </p:txBody>
      </p:sp>
    </p:spTree>
    <p:extLst>
      <p:ext uri="{BB962C8B-B14F-4D97-AF65-F5344CB8AC3E}">
        <p14:creationId xmlns:p14="http://schemas.microsoft.com/office/powerpoint/2010/main" val="3539178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Hesperos</a:t>
            </a:r>
            <a:r>
              <a:rPr lang="en-US" dirty="0"/>
              <a:t> Greek Restaurant</a:t>
            </a:r>
          </a:p>
        </p:txBody>
      </p:sp>
      <p:sp>
        <p:nvSpPr>
          <p:cNvPr id="4" name="Slide Number Placeholder 3"/>
          <p:cNvSpPr>
            <a:spLocks noGrp="1"/>
          </p:cNvSpPr>
          <p:nvPr>
            <p:ph type="sldNum" sz="quarter" idx="5"/>
          </p:nvPr>
        </p:nvSpPr>
        <p:spPr/>
        <p:txBody>
          <a:bodyPr/>
          <a:lstStyle/>
          <a:p>
            <a:fld id="{11AB4757-73EA-254B-9419-08735C54658E}" type="slidenum">
              <a:rPr lang="en-US" smtClean="0"/>
              <a:t>10</a:t>
            </a:fld>
            <a:endParaRPr lang="en-US"/>
          </a:p>
        </p:txBody>
      </p:sp>
    </p:spTree>
    <p:extLst>
      <p:ext uri="{BB962C8B-B14F-4D97-AF65-F5344CB8AC3E}">
        <p14:creationId xmlns:p14="http://schemas.microsoft.com/office/powerpoint/2010/main" val="393659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Hesperos</a:t>
            </a:r>
            <a:r>
              <a:rPr lang="en-US" dirty="0"/>
              <a:t> Greek Restaurant</a:t>
            </a:r>
          </a:p>
        </p:txBody>
      </p:sp>
      <p:sp>
        <p:nvSpPr>
          <p:cNvPr id="4" name="Slide Number Placeholder 3"/>
          <p:cNvSpPr>
            <a:spLocks noGrp="1"/>
          </p:cNvSpPr>
          <p:nvPr>
            <p:ph type="sldNum" sz="quarter" idx="5"/>
          </p:nvPr>
        </p:nvSpPr>
        <p:spPr/>
        <p:txBody>
          <a:bodyPr/>
          <a:lstStyle/>
          <a:p>
            <a:fld id="{11AB4757-73EA-254B-9419-08735C54658E}" type="slidenum">
              <a:rPr lang="en-US" smtClean="0"/>
              <a:t>11</a:t>
            </a:fld>
            <a:endParaRPr lang="en-US"/>
          </a:p>
        </p:txBody>
      </p:sp>
    </p:spTree>
    <p:extLst>
      <p:ext uri="{BB962C8B-B14F-4D97-AF65-F5344CB8AC3E}">
        <p14:creationId xmlns:p14="http://schemas.microsoft.com/office/powerpoint/2010/main" val="4192613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Pestel analysis is very important for the new restaurant to see all the criteria that can affect and how to improve the restaurant to run smooth.</a:t>
            </a:r>
          </a:p>
        </p:txBody>
      </p:sp>
      <p:sp>
        <p:nvSpPr>
          <p:cNvPr id="4" name="Slide Number Placeholder 3"/>
          <p:cNvSpPr>
            <a:spLocks noGrp="1"/>
          </p:cNvSpPr>
          <p:nvPr>
            <p:ph type="sldNum" sz="quarter" idx="5"/>
          </p:nvPr>
        </p:nvSpPr>
        <p:spPr/>
        <p:txBody>
          <a:bodyPr/>
          <a:lstStyle/>
          <a:p>
            <a:fld id="{11AB4757-73EA-254B-9419-08735C54658E}" type="slidenum">
              <a:rPr lang="en-US" smtClean="0"/>
              <a:t>12</a:t>
            </a:fld>
            <a:endParaRPr lang="en-US"/>
          </a:p>
        </p:txBody>
      </p:sp>
    </p:spTree>
    <p:extLst>
      <p:ext uri="{BB962C8B-B14F-4D97-AF65-F5344CB8AC3E}">
        <p14:creationId xmlns:p14="http://schemas.microsoft.com/office/powerpoint/2010/main" val="6851863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US" sz="1800" b="0">
                <a:latin typeface="Arial" panose="020B0604020202020204" pitchFamily="34" charset="0"/>
                <a:cs typeface="Arial" panose="020B0604020202020204" pitchFamily="34" charset="0"/>
              </a:rPr>
              <a:t>We chose to share the responsibility in how to do what we know best and enjoy because we are all partners and want the best for the business. As a result, the restaurant will thrive, and we will be able to do what we wanted</a:t>
            </a:r>
            <a:r>
              <a:rPr lang="en-US" sz="1800" b="1">
                <a:latin typeface="Arial" panose="020B0604020202020204" pitchFamily="34" charset="0"/>
                <a:cs typeface="Arial" panose="020B0604020202020204" pitchFamily="34" charset="0"/>
              </a:rPr>
              <a:t>.</a:t>
            </a:r>
          </a:p>
        </p:txBody>
      </p:sp>
      <p:sp>
        <p:nvSpPr>
          <p:cNvPr id="4" name="Slide Number Placeholder 3"/>
          <p:cNvSpPr>
            <a:spLocks noGrp="1"/>
          </p:cNvSpPr>
          <p:nvPr>
            <p:ph type="sldNum" sz="quarter" idx="5"/>
          </p:nvPr>
        </p:nvSpPr>
        <p:spPr/>
        <p:txBody>
          <a:bodyPr/>
          <a:lstStyle/>
          <a:p>
            <a:fld id="{11AB4757-73EA-254B-9419-08735C54658E}" type="slidenum">
              <a:rPr lang="en-US" smtClean="0"/>
              <a:t>13</a:t>
            </a:fld>
            <a:endParaRPr lang="en-US"/>
          </a:p>
        </p:txBody>
      </p:sp>
    </p:spTree>
    <p:extLst>
      <p:ext uri="{BB962C8B-B14F-4D97-AF65-F5344CB8AC3E}">
        <p14:creationId xmlns:p14="http://schemas.microsoft.com/office/powerpoint/2010/main" val="551357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Restaurant target customer marketing focuses on a lucrative market category established through demographics, customer input, and experience. Everything we do in the restaurant is based on the target client, from the advertisements to the cuisine on the menu to the way the servers welcome the guests. </a:t>
            </a:r>
          </a:p>
        </p:txBody>
      </p:sp>
      <p:sp>
        <p:nvSpPr>
          <p:cNvPr id="4" name="Slide Number Placeholder 3"/>
          <p:cNvSpPr>
            <a:spLocks noGrp="1"/>
          </p:cNvSpPr>
          <p:nvPr>
            <p:ph type="sldNum" sz="quarter" idx="5"/>
          </p:nvPr>
        </p:nvSpPr>
        <p:spPr/>
        <p:txBody>
          <a:bodyPr/>
          <a:lstStyle/>
          <a:p>
            <a:fld id="{11AB4757-73EA-254B-9419-08735C54658E}" type="slidenum">
              <a:rPr lang="en-US" smtClean="0"/>
              <a:t>14</a:t>
            </a:fld>
            <a:endParaRPr lang="en-US"/>
          </a:p>
        </p:txBody>
      </p:sp>
    </p:spTree>
    <p:extLst>
      <p:ext uri="{BB962C8B-B14F-4D97-AF65-F5344CB8AC3E}">
        <p14:creationId xmlns:p14="http://schemas.microsoft.com/office/powerpoint/2010/main" val="5066020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Hesperos</a:t>
            </a:r>
            <a:r>
              <a:rPr lang="en-US" dirty="0"/>
              <a:t> Greek restaurant </a:t>
            </a:r>
          </a:p>
        </p:txBody>
      </p:sp>
      <p:sp>
        <p:nvSpPr>
          <p:cNvPr id="4" name="Slide Number Placeholder 3"/>
          <p:cNvSpPr>
            <a:spLocks noGrp="1"/>
          </p:cNvSpPr>
          <p:nvPr>
            <p:ph type="sldNum" sz="quarter" idx="5"/>
          </p:nvPr>
        </p:nvSpPr>
        <p:spPr/>
        <p:txBody>
          <a:bodyPr/>
          <a:lstStyle/>
          <a:p>
            <a:fld id="{11AB4757-73EA-254B-9419-08735C54658E}" type="slidenum">
              <a:rPr lang="en-US" smtClean="0"/>
              <a:t>15</a:t>
            </a:fld>
            <a:endParaRPr lang="en-US"/>
          </a:p>
        </p:txBody>
      </p:sp>
    </p:spTree>
    <p:extLst>
      <p:ext uri="{BB962C8B-B14F-4D97-AF65-F5344CB8AC3E}">
        <p14:creationId xmlns:p14="http://schemas.microsoft.com/office/powerpoint/2010/main" val="36988772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Hesperos</a:t>
            </a:r>
            <a:r>
              <a:rPr lang="en-US" dirty="0"/>
              <a:t> Greek Restaurant </a:t>
            </a:r>
          </a:p>
        </p:txBody>
      </p:sp>
      <p:sp>
        <p:nvSpPr>
          <p:cNvPr id="4" name="Slide Number Placeholder 3"/>
          <p:cNvSpPr>
            <a:spLocks noGrp="1"/>
          </p:cNvSpPr>
          <p:nvPr>
            <p:ph type="sldNum" sz="quarter" idx="5"/>
          </p:nvPr>
        </p:nvSpPr>
        <p:spPr/>
        <p:txBody>
          <a:bodyPr/>
          <a:lstStyle/>
          <a:p>
            <a:fld id="{11AB4757-73EA-254B-9419-08735C54658E}" type="slidenum">
              <a:rPr lang="en-US" smtClean="0"/>
              <a:t>16</a:t>
            </a:fld>
            <a:endParaRPr lang="en-US"/>
          </a:p>
        </p:txBody>
      </p:sp>
    </p:spTree>
    <p:extLst>
      <p:ext uri="{BB962C8B-B14F-4D97-AF65-F5344CB8AC3E}">
        <p14:creationId xmlns:p14="http://schemas.microsoft.com/office/powerpoint/2010/main" val="10670132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Hesperos</a:t>
            </a:r>
            <a:r>
              <a:rPr lang="en-US" dirty="0"/>
              <a:t> Greek Restaurant</a:t>
            </a:r>
          </a:p>
        </p:txBody>
      </p:sp>
      <p:sp>
        <p:nvSpPr>
          <p:cNvPr id="4" name="Slide Number Placeholder 3"/>
          <p:cNvSpPr>
            <a:spLocks noGrp="1"/>
          </p:cNvSpPr>
          <p:nvPr>
            <p:ph type="sldNum" sz="quarter" idx="5"/>
          </p:nvPr>
        </p:nvSpPr>
        <p:spPr/>
        <p:txBody>
          <a:bodyPr/>
          <a:lstStyle/>
          <a:p>
            <a:fld id="{11AB4757-73EA-254B-9419-08735C54658E}" type="slidenum">
              <a:rPr lang="en-US" smtClean="0"/>
              <a:t>17</a:t>
            </a:fld>
            <a:endParaRPr lang="en-US"/>
          </a:p>
        </p:txBody>
      </p:sp>
    </p:spTree>
    <p:extLst>
      <p:ext uri="{BB962C8B-B14F-4D97-AF65-F5344CB8AC3E}">
        <p14:creationId xmlns:p14="http://schemas.microsoft.com/office/powerpoint/2010/main" val="1471542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636EB-EDB1-524E-BEA6-0DD9010F00C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88F1CAD-DDBA-6F46-B888-CF78B12D6D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3E2E5C0-109E-C74C-A56D-E992AB6D5513}"/>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5" name="Footer Placeholder 4">
            <a:extLst>
              <a:ext uri="{FF2B5EF4-FFF2-40B4-BE49-F238E27FC236}">
                <a16:creationId xmlns:a16="http://schemas.microsoft.com/office/drawing/2014/main" id="{0264F529-9542-DA4C-97A7-A5874D3135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22D92-D25F-B344-B2EF-CFD7A8FBCF12}"/>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807849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BC435-18FE-0A42-A1FC-C40258910A0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4040594-88BC-AD42-A6E4-20F308841081}"/>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2E9359C-2B5E-A94E-A7BA-CD8B6E08EBFF}"/>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5" name="Footer Placeholder 4">
            <a:extLst>
              <a:ext uri="{FF2B5EF4-FFF2-40B4-BE49-F238E27FC236}">
                <a16:creationId xmlns:a16="http://schemas.microsoft.com/office/drawing/2014/main" id="{FBA6AEFE-3DAE-4C4F-A01F-BBA8779869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E8A600-CCD0-9442-8707-A43E5EFED582}"/>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486953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DCABA-67DA-B84A-AE0E-A297FAE4C756}"/>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78A57D18-9EBF-C64B-97C6-D1077E03AA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7F9293BC-575B-BA40-A139-9900E6A83D52}"/>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5" name="Footer Placeholder 4">
            <a:extLst>
              <a:ext uri="{FF2B5EF4-FFF2-40B4-BE49-F238E27FC236}">
                <a16:creationId xmlns:a16="http://schemas.microsoft.com/office/drawing/2014/main" id="{BF262679-1C07-7A4B-AA03-EDD2D4CAA7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8F7A60-EC35-B145-91F0-3BD1B9EBBED5}"/>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102124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86021-EBC0-F640-85E4-32D57C10E66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4A2B823-88A1-E941-904E-5CF48335510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A7FF11F-6DD0-4043-AE71-15D99196890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F4C9F36-4E07-984C-9C7F-B040C60327F3}"/>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6" name="Footer Placeholder 5">
            <a:extLst>
              <a:ext uri="{FF2B5EF4-FFF2-40B4-BE49-F238E27FC236}">
                <a16:creationId xmlns:a16="http://schemas.microsoft.com/office/drawing/2014/main" id="{097AF9CD-E0F6-BC46-AC84-925E82D653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CEA9892-0DBF-4A45-A8C2-BB8623085709}"/>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4102655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04ACA-3920-514C-8958-8FEBD27E199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0915D13D-5FEC-1146-AB84-D86D02AA69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4642264-10EF-2746-A16D-65EDA0F0D1A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92EDD88-F2AF-AC4B-B3A1-4E968DEC65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7BB72F1-7918-ED46-8094-11BCAF5AE6F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85A7A53-DCF5-4549-98A8-20B2723117A7}"/>
              </a:ext>
            </a:extLst>
          </p:cNvPr>
          <p:cNvSpPr>
            <a:spLocks noGrp="1"/>
          </p:cNvSpPr>
          <p:nvPr>
            <p:ph type="dt" sz="half" idx="10"/>
          </p:nvPr>
        </p:nvSpPr>
        <p:spPr/>
        <p:txBody>
          <a:bodyPr/>
          <a:lstStyle/>
          <a:p>
            <a:fld id="{76969C88-B244-455D-A017-012B25B1ACDD}" type="datetimeFigureOut">
              <a:rPr lang="en-US" smtClean="0"/>
              <a:pPr/>
              <a:t>11/19/21</a:t>
            </a:fld>
            <a:endParaRPr lang="en-US"/>
          </a:p>
        </p:txBody>
      </p:sp>
      <p:sp>
        <p:nvSpPr>
          <p:cNvPr id="8" name="Footer Placeholder 7">
            <a:extLst>
              <a:ext uri="{FF2B5EF4-FFF2-40B4-BE49-F238E27FC236}">
                <a16:creationId xmlns:a16="http://schemas.microsoft.com/office/drawing/2014/main" id="{2F245D29-F2B3-BE40-AD34-DC6A97F9AB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7EA6A4D-A7C5-C043-81F6-0AA1146322A4}"/>
              </a:ext>
            </a:extLst>
          </p:cNvPr>
          <p:cNvSpPr>
            <a:spLocks noGrp="1"/>
          </p:cNvSpPr>
          <p:nvPr>
            <p:ph type="sldNum" sz="quarter" idx="12"/>
          </p:nvPr>
        </p:nvSpPr>
        <p:spPr/>
        <p:txBody>
          <a:bodyPr/>
          <a:lstStyle/>
          <a:p>
            <a:fld id="{07CE569E-9B7C-4CB9-AB80-C0841F922CFF}" type="slidenum">
              <a:rPr lang="en-US" smtClean="0"/>
              <a:pPr/>
              <a:t>‹#›</a:t>
            </a:fld>
            <a:endParaRPr lang="en-US"/>
          </a:p>
        </p:txBody>
      </p:sp>
    </p:spTree>
    <p:extLst>
      <p:ext uri="{BB962C8B-B14F-4D97-AF65-F5344CB8AC3E}">
        <p14:creationId xmlns:p14="http://schemas.microsoft.com/office/powerpoint/2010/main" val="1668428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D5E85-DD48-9643-AC31-D068C7F81E8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45AFE30-7A3C-7343-9C5C-73229B658A3B}"/>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4" name="Footer Placeholder 3">
            <a:extLst>
              <a:ext uri="{FF2B5EF4-FFF2-40B4-BE49-F238E27FC236}">
                <a16:creationId xmlns:a16="http://schemas.microsoft.com/office/drawing/2014/main" id="{ABAD65F5-FA26-2448-ADA0-B340E1A4BE8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4106041-618A-7745-BDCF-3BA0C293DFC3}"/>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82489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F24AB7-2E41-EF4D-82B4-D06DC842FBED}"/>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3" name="Footer Placeholder 2">
            <a:extLst>
              <a:ext uri="{FF2B5EF4-FFF2-40B4-BE49-F238E27FC236}">
                <a16:creationId xmlns:a16="http://schemas.microsoft.com/office/drawing/2014/main" id="{075FC683-FF86-D24E-B6E6-520F229B8C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A01C991-D898-734C-82B0-B15DB25BD9E9}"/>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039968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7C4A5-AD5B-D148-9200-B17CA1098D5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F645D26-31A2-5048-80B1-C0DE0D1DEBC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248EBDD-2798-D043-B3C9-A16774EC9C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F7F67AC-4377-8D42-B57A-10E3922BAF91}"/>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6" name="Footer Placeholder 5">
            <a:extLst>
              <a:ext uri="{FF2B5EF4-FFF2-40B4-BE49-F238E27FC236}">
                <a16:creationId xmlns:a16="http://schemas.microsoft.com/office/drawing/2014/main" id="{97E08FA7-2D5F-4E49-9CD5-F8F3DB56E3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19EC05-CD85-EE42-8259-E99021B4E7B1}"/>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2145398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9B940-63EA-E246-BF31-AF28D6A3863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2F04C20-A5EB-454A-89D8-616AC9E0FE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E146F13-F84C-4744-9ADA-B23A1D1D1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D05A261-AA6F-8A49-9666-25FFD2888195}"/>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6" name="Footer Placeholder 5">
            <a:extLst>
              <a:ext uri="{FF2B5EF4-FFF2-40B4-BE49-F238E27FC236}">
                <a16:creationId xmlns:a16="http://schemas.microsoft.com/office/drawing/2014/main" id="{DCEC1FC1-E3B5-0D47-AA04-AE5FA5958A4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7EFC377-1C45-F542-9D59-FF5CBE365B0F}"/>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30008100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EF051-CA03-0544-96F2-793B05B59F5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1FB744E-2052-7E45-B6EE-13B8DBAE0BA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E3D081C-7A9B-2649-9F4F-B9E315D8FAC5}"/>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5" name="Footer Placeholder 4">
            <a:extLst>
              <a:ext uri="{FF2B5EF4-FFF2-40B4-BE49-F238E27FC236}">
                <a16:creationId xmlns:a16="http://schemas.microsoft.com/office/drawing/2014/main" id="{95B15638-BB74-4243-B6FD-D24F2BF303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F8DB11-8A8F-E247-AE0A-838C7D374D0E}"/>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4217606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7A2FA3-9717-BA46-8B87-A129787A282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FE7003A-68E4-5E46-BF3B-ADC235C16E1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A100280-3492-4F45-9571-18C6C8FCCCA7}"/>
              </a:ext>
            </a:extLst>
          </p:cNvPr>
          <p:cNvSpPr>
            <a:spLocks noGrp="1"/>
          </p:cNvSpPr>
          <p:nvPr>
            <p:ph type="dt" sz="half" idx="10"/>
          </p:nvPr>
        </p:nvSpPr>
        <p:spPr/>
        <p:txBody>
          <a:bodyPr/>
          <a:lstStyle/>
          <a:p>
            <a:fld id="{76969C88-B244-455D-A017-012B25B1ACDD}" type="datetimeFigureOut">
              <a:rPr lang="en-US" smtClean="0"/>
              <a:t>11/19/21</a:t>
            </a:fld>
            <a:endParaRPr lang="en-US"/>
          </a:p>
        </p:txBody>
      </p:sp>
      <p:sp>
        <p:nvSpPr>
          <p:cNvPr id="5" name="Footer Placeholder 4">
            <a:extLst>
              <a:ext uri="{FF2B5EF4-FFF2-40B4-BE49-F238E27FC236}">
                <a16:creationId xmlns:a16="http://schemas.microsoft.com/office/drawing/2014/main" id="{D53A2D0C-7F0C-BC40-B420-B501058FC0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CC8E13-AEBD-8B4E-80EF-83DDBA2C14C4}"/>
              </a:ext>
            </a:extLst>
          </p:cNvPr>
          <p:cNvSpPr>
            <a:spLocks noGrp="1"/>
          </p:cNvSpPr>
          <p:nvPr>
            <p:ph type="sldNum" sz="quarter" idx="12"/>
          </p:nvPr>
        </p:nvSpPr>
        <p:spPr/>
        <p:txBody>
          <a:bodyPr/>
          <a:lstStyle/>
          <a:p>
            <a:fld id="{07CE569E-9B7C-4CB9-AB80-C0841F922CFF}" type="slidenum">
              <a:rPr lang="en-US" smtClean="0"/>
              <a:t>‹#›</a:t>
            </a:fld>
            <a:endParaRPr lang="en-US"/>
          </a:p>
        </p:txBody>
      </p:sp>
    </p:spTree>
    <p:extLst>
      <p:ext uri="{BB962C8B-B14F-4D97-AF65-F5344CB8AC3E}">
        <p14:creationId xmlns:p14="http://schemas.microsoft.com/office/powerpoint/2010/main" val="1278991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4EB627-82A5-8C44-A659-D92A75F3F2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E4571B9-74D5-4D4E-B59B-729C6543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AF7AAF1-D3A4-3140-B99E-8299276CD9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969C88-B244-455D-A017-012B25B1ACDD}" type="datetimeFigureOut">
              <a:rPr lang="en-US" smtClean="0"/>
              <a:pPr/>
              <a:t>11/19/21</a:t>
            </a:fld>
            <a:endParaRPr lang="en-US"/>
          </a:p>
        </p:txBody>
      </p:sp>
      <p:sp>
        <p:nvSpPr>
          <p:cNvPr id="5" name="Footer Placeholder 4">
            <a:extLst>
              <a:ext uri="{FF2B5EF4-FFF2-40B4-BE49-F238E27FC236}">
                <a16:creationId xmlns:a16="http://schemas.microsoft.com/office/drawing/2014/main" id="{49BD5AE9-82C6-5A4F-9FE7-4316B5C200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A3EF818-D20B-0F45-BD0B-310559C168F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CE569E-9B7C-4CB9-AB80-C0841F922CFF}" type="slidenum">
              <a:rPr lang="en-US" smtClean="0"/>
              <a:pPr/>
              <a:t>‹#›</a:t>
            </a:fld>
            <a:endParaRPr lang="en-US"/>
          </a:p>
        </p:txBody>
      </p:sp>
    </p:spTree>
    <p:extLst>
      <p:ext uri="{BB962C8B-B14F-4D97-AF65-F5344CB8AC3E}">
        <p14:creationId xmlns:p14="http://schemas.microsoft.com/office/powerpoint/2010/main" val="4129509417"/>
      </p:ext>
    </p:extLst>
  </p:cSld>
  <p:clrMap bg1="lt1" tx1="dk1" bg2="lt2" tx2="dk2" accent1="accent1" accent2="accent2" accent3="accent3" accent4="accent4" accent5="accent5" accent6="accent6" hlink="hlink" folHlink="folHlink"/>
  <p:sldLayoutIdLst>
    <p:sldLayoutId id="2147484069" r:id="rId1"/>
    <p:sldLayoutId id="2147484070" r:id="rId2"/>
    <p:sldLayoutId id="2147484071" r:id="rId3"/>
    <p:sldLayoutId id="2147484072" r:id="rId4"/>
    <p:sldLayoutId id="2147484073" r:id="rId5"/>
    <p:sldLayoutId id="2147484074" r:id="rId6"/>
    <p:sldLayoutId id="2147484075" r:id="rId7"/>
    <p:sldLayoutId id="2147484076" r:id="rId8"/>
    <p:sldLayoutId id="2147484077" r:id="rId9"/>
    <p:sldLayoutId id="2147484078" r:id="rId10"/>
    <p:sldLayoutId id="21474840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6.jpeg"/><Relationship Id="rId7" Type="http://schemas.openxmlformats.org/officeDocument/2006/relationships/diagramQuickStyle" Target="../diagrams/quickStyle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1.jpeg"/><Relationship Id="rId9" Type="http://schemas.microsoft.com/office/2007/relationships/diagramDrawing" Target="../diagrams/drawing2.xml"/></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icture containing logo&#10;&#10;Description automatically generated">
            <a:extLst>
              <a:ext uri="{FF2B5EF4-FFF2-40B4-BE49-F238E27FC236}">
                <a16:creationId xmlns:a16="http://schemas.microsoft.com/office/drawing/2014/main" id="{D35135C7-1479-4045-A919-DCC2C602E849}"/>
              </a:ext>
            </a:extLst>
          </p:cNvPr>
          <p:cNvPicPr>
            <a:picLocks noChangeAspect="1"/>
          </p:cNvPicPr>
          <p:nvPr/>
        </p:nvPicPr>
        <p:blipFill rotWithShape="1">
          <a:blip r:embed="rId2"/>
          <a:srcRect l="1493" t="9091" r="23817" b="1"/>
          <a:stretch/>
        </p:blipFill>
        <p:spPr>
          <a:xfrm>
            <a:off x="3523488" y="397399"/>
            <a:ext cx="8668512" cy="6857990"/>
          </a:xfrm>
          <a:prstGeom prst="rect">
            <a:avLst/>
          </a:prstGeom>
        </p:spPr>
      </p:pic>
      <p:sp>
        <p:nvSpPr>
          <p:cNvPr id="24" name="Rectangle 23">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7CDF05-03A4-CE45-A85A-9F642CB3D5E3}"/>
              </a:ext>
            </a:extLst>
          </p:cNvPr>
          <p:cNvSpPr>
            <a:spLocks noGrp="1"/>
          </p:cNvSpPr>
          <p:nvPr>
            <p:ph type="ctrTitle"/>
          </p:nvPr>
        </p:nvSpPr>
        <p:spPr>
          <a:xfrm>
            <a:off x="477981" y="1711834"/>
            <a:ext cx="7200634" cy="3031606"/>
          </a:xfrm>
        </p:spPr>
        <p:txBody>
          <a:bodyPr anchor="b">
            <a:normAutofit fontScale="90000"/>
          </a:bodyPr>
          <a:lstStyle/>
          <a:p>
            <a:pPr algn="l"/>
            <a:r>
              <a:rPr lang="en-US" sz="2000" cap="none" dirty="0">
                <a:latin typeface="Arial"/>
                <a:cs typeface="Arial"/>
              </a:rPr>
              <a:t>Business plan:</a:t>
            </a:r>
            <a:r>
              <a:rPr lang="en-US" sz="2000" dirty="0">
                <a:latin typeface="Arial"/>
                <a:cs typeface="Arial"/>
              </a:rPr>
              <a:t> </a:t>
            </a:r>
            <a:r>
              <a:rPr lang="en-US" sz="2000" cap="none" dirty="0">
                <a:latin typeface="Arial"/>
                <a:cs typeface="Arial"/>
              </a:rPr>
              <a:t>Greek restaurant </a:t>
            </a:r>
            <a:r>
              <a:rPr lang="en-US" sz="2000" cap="none" dirty="0" err="1">
                <a:latin typeface="Arial"/>
                <a:cs typeface="Arial"/>
              </a:rPr>
              <a:t>Hesperos</a:t>
            </a:r>
            <a:br>
              <a:rPr lang="en-US" sz="2000" dirty="0">
                <a:latin typeface="Arial" panose="020B0604020202020204" pitchFamily="34" charset="0"/>
                <a:cs typeface="Arial" panose="020B0604020202020204" pitchFamily="34" charset="0"/>
              </a:rPr>
            </a:br>
            <a:r>
              <a:rPr lang="en-US" sz="2000" dirty="0">
                <a:latin typeface="Arial"/>
                <a:cs typeface="Arial"/>
              </a:rPr>
              <a:t>Course</a:t>
            </a:r>
            <a:r>
              <a:rPr lang="en-US" sz="2000" cap="none" dirty="0">
                <a:latin typeface="Arial"/>
                <a:cs typeface="Arial"/>
              </a:rPr>
              <a:t>: Certificate in Higher Education Skills for the Workplace </a:t>
            </a:r>
            <a:br>
              <a:rPr lang="en-US" sz="2000" cap="none" dirty="0">
                <a:latin typeface="Arial" panose="020B0604020202020204" pitchFamily="34" charset="0"/>
                <a:cs typeface="Arial" panose="020B0604020202020204" pitchFamily="34" charset="0"/>
              </a:rPr>
            </a:br>
            <a:r>
              <a:rPr lang="en-US" sz="2000" cap="none" dirty="0">
                <a:latin typeface="Arial"/>
                <a:cs typeface="Arial"/>
              </a:rPr>
              <a:t>Module : Managing Enterprise in the 21</a:t>
            </a:r>
            <a:r>
              <a:rPr lang="en-US" sz="2000" cap="none" baseline="30000" dirty="0">
                <a:latin typeface="Arial"/>
                <a:cs typeface="Arial"/>
              </a:rPr>
              <a:t>st</a:t>
            </a:r>
            <a:r>
              <a:rPr lang="en-US" sz="2000" cap="none" dirty="0">
                <a:latin typeface="Arial"/>
                <a:cs typeface="Arial"/>
              </a:rPr>
              <a:t> Century</a:t>
            </a:r>
            <a:br>
              <a:rPr lang="en-US" sz="2000" cap="none" dirty="0">
                <a:latin typeface="Arial" panose="020B0604020202020204" pitchFamily="34" charset="0"/>
                <a:cs typeface="Arial" panose="020B0604020202020204" pitchFamily="34" charset="0"/>
              </a:rPr>
            </a:br>
            <a:r>
              <a:rPr lang="en-US" sz="2000" cap="none" dirty="0">
                <a:latin typeface="Arial"/>
                <a:cs typeface="Arial"/>
              </a:rPr>
              <a:t>Module code : 4006</a:t>
            </a:r>
            <a:br>
              <a:rPr lang="en-US" sz="2000" cap="none" dirty="0">
                <a:latin typeface="Arial" panose="020B0604020202020204" pitchFamily="34" charset="0"/>
                <a:cs typeface="Arial" panose="020B0604020202020204" pitchFamily="34" charset="0"/>
              </a:rPr>
            </a:br>
            <a:r>
              <a:rPr lang="en-US" sz="2000" cap="none" dirty="0">
                <a:latin typeface="Arial"/>
                <a:cs typeface="Arial"/>
              </a:rPr>
              <a:t>Student name / ID number: </a:t>
            </a:r>
            <a:br>
              <a:rPr lang="en-US" sz="2000" cap="none" dirty="0">
                <a:latin typeface="Arial" panose="020B0604020202020204" pitchFamily="34" charset="0"/>
                <a:cs typeface="Arial" panose="020B0604020202020204" pitchFamily="34" charset="0"/>
              </a:rPr>
            </a:br>
            <a:r>
              <a:rPr lang="en-US" sz="2000" dirty="0">
                <a:latin typeface="Arial"/>
                <a:cs typeface="Arial"/>
              </a:rPr>
              <a:t> Madalina </a:t>
            </a:r>
            <a:r>
              <a:rPr lang="en-US" sz="2000" dirty="0" err="1">
                <a:latin typeface="Arial"/>
                <a:cs typeface="Arial"/>
              </a:rPr>
              <a:t>Lupu</a:t>
            </a:r>
            <a:r>
              <a:rPr lang="en-US" sz="2000" dirty="0">
                <a:latin typeface="Arial"/>
                <a:cs typeface="Arial"/>
              </a:rPr>
              <a:t> (1911762)</a:t>
            </a:r>
            <a:br>
              <a:rPr lang="en-US" sz="2000" dirty="0">
                <a:latin typeface="Arial" panose="020B0604020202020204" pitchFamily="34" charset="0"/>
                <a:cs typeface="Arial" panose="020B0604020202020204" pitchFamily="34" charset="0"/>
              </a:rPr>
            </a:br>
            <a:r>
              <a:rPr lang="en-US" sz="2000" dirty="0" err="1">
                <a:latin typeface="Arial"/>
                <a:cs typeface="Arial"/>
              </a:rPr>
              <a:t>Timurhan</a:t>
            </a:r>
            <a:r>
              <a:rPr lang="en-US" sz="2000" dirty="0">
                <a:latin typeface="Arial"/>
                <a:cs typeface="Arial"/>
              </a:rPr>
              <a:t> Gabriel </a:t>
            </a:r>
            <a:r>
              <a:rPr lang="en-US" sz="2000" dirty="0" err="1">
                <a:latin typeface="Arial"/>
                <a:cs typeface="Arial"/>
              </a:rPr>
              <a:t>Avci</a:t>
            </a:r>
            <a:r>
              <a:rPr lang="en-US" sz="2000" dirty="0">
                <a:latin typeface="Arial"/>
                <a:cs typeface="Arial"/>
              </a:rPr>
              <a:t> (1915405)</a:t>
            </a:r>
            <a:br>
              <a:rPr lang="en-US" sz="2000" dirty="0">
                <a:latin typeface="Arial" panose="020B0604020202020204" pitchFamily="34" charset="0"/>
                <a:cs typeface="Arial" panose="020B0604020202020204" pitchFamily="34" charset="0"/>
              </a:rPr>
            </a:br>
            <a:r>
              <a:rPr lang="en-US" sz="2000" dirty="0" err="1">
                <a:latin typeface="Arial"/>
                <a:cs typeface="Arial"/>
              </a:rPr>
              <a:t>Andreea</a:t>
            </a:r>
            <a:r>
              <a:rPr lang="en-US" sz="2000" dirty="0">
                <a:latin typeface="Arial"/>
                <a:cs typeface="Arial"/>
              </a:rPr>
              <a:t> Elena (2016917)</a:t>
            </a:r>
            <a:br>
              <a:rPr lang="en-US" sz="2000" dirty="0">
                <a:latin typeface="Arial" panose="020B0604020202020204" pitchFamily="34" charset="0"/>
                <a:cs typeface="Arial" panose="020B0604020202020204" pitchFamily="34" charset="0"/>
              </a:rPr>
            </a:br>
            <a:r>
              <a:rPr lang="en-US" sz="2000" dirty="0">
                <a:latin typeface="Arial"/>
                <a:cs typeface="Arial"/>
              </a:rPr>
              <a:t>George </a:t>
            </a:r>
            <a:r>
              <a:rPr lang="en-US" sz="2000" dirty="0" err="1">
                <a:latin typeface="Arial"/>
                <a:cs typeface="Arial"/>
              </a:rPr>
              <a:t>Cuzmin</a:t>
            </a:r>
            <a:r>
              <a:rPr lang="en-US" sz="2000" dirty="0">
                <a:latin typeface="Arial"/>
                <a:cs typeface="Arial"/>
              </a:rPr>
              <a:t> (2016154)</a:t>
            </a:r>
            <a:br>
              <a:rPr lang="en-US" sz="2000" dirty="0">
                <a:latin typeface="Arial" panose="020B0604020202020204" pitchFamily="34" charset="0"/>
                <a:cs typeface="Arial" panose="020B0604020202020204" pitchFamily="34" charset="0"/>
              </a:rPr>
            </a:br>
            <a:r>
              <a:rPr lang="en-US" sz="2000" dirty="0">
                <a:latin typeface="Arial"/>
                <a:cs typeface="Arial"/>
              </a:rPr>
              <a:t>Dragos Zane (2022015)</a:t>
            </a:r>
            <a:br>
              <a:rPr lang="en-US" sz="1600" dirty="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1C76984-3B81-7C4D-A09F-1AA3CCA5D432}"/>
              </a:ext>
            </a:extLst>
          </p:cNvPr>
          <p:cNvSpPr>
            <a:spLocks noGrp="1"/>
          </p:cNvSpPr>
          <p:nvPr>
            <p:ph type="subTitle" idx="1"/>
          </p:nvPr>
        </p:nvSpPr>
        <p:spPr>
          <a:xfrm>
            <a:off x="477980" y="4872922"/>
            <a:ext cx="4023359" cy="1208141"/>
          </a:xfrm>
        </p:spPr>
        <p:txBody>
          <a:bodyPr>
            <a:normAutofit/>
          </a:bodyPr>
          <a:lstStyle/>
          <a:p>
            <a:pPr algn="l"/>
            <a:r>
              <a:rPr lang="en-US" sz="2000" dirty="0"/>
              <a:t>    </a:t>
            </a:r>
          </a:p>
        </p:txBody>
      </p:sp>
      <p:sp>
        <p:nvSpPr>
          <p:cNvPr id="26" name="Rectangle 25">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209489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8C66DA-B796-7B44-B5E3-8DA3D56FECD3}"/>
              </a:ext>
            </a:extLst>
          </p:cNvPr>
          <p:cNvSpPr>
            <a:spLocks noGrp="1"/>
          </p:cNvSpPr>
          <p:nvPr>
            <p:ph type="title"/>
          </p:nvPr>
        </p:nvSpPr>
        <p:spPr>
          <a:xfrm>
            <a:off x="640080" y="325369"/>
            <a:ext cx="4368602" cy="1956841"/>
          </a:xfrm>
        </p:spPr>
        <p:txBody>
          <a:bodyPr anchor="b">
            <a:normAutofit/>
          </a:bodyPr>
          <a:lstStyle/>
          <a:p>
            <a:r>
              <a:rPr lang="en-US" sz="5400"/>
              <a:t> </a:t>
            </a:r>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F306E88-9689-0243-BDF2-6EA9CFAE442F}"/>
              </a:ext>
            </a:extLst>
          </p:cNvPr>
          <p:cNvSpPr>
            <a:spLocks noGrp="1"/>
          </p:cNvSpPr>
          <p:nvPr>
            <p:ph idx="1"/>
          </p:nvPr>
        </p:nvSpPr>
        <p:spPr>
          <a:xfrm>
            <a:off x="640080" y="2872899"/>
            <a:ext cx="4243589" cy="3320668"/>
          </a:xfrm>
        </p:spPr>
        <p:txBody>
          <a:bodyPr>
            <a:normAutofit/>
          </a:bodyPr>
          <a:lstStyle/>
          <a:p>
            <a:pPr marL="0" indent="0">
              <a:buNone/>
            </a:pPr>
            <a:r>
              <a:rPr lang="en-US" sz="2200"/>
              <a:t> </a:t>
            </a:r>
          </a:p>
        </p:txBody>
      </p:sp>
      <p:pic>
        <p:nvPicPr>
          <p:cNvPr id="5" name="Picture 4" descr="A picture containing logo&#10;&#10;Description automatically generated">
            <a:extLst>
              <a:ext uri="{FF2B5EF4-FFF2-40B4-BE49-F238E27FC236}">
                <a16:creationId xmlns:a16="http://schemas.microsoft.com/office/drawing/2014/main" id="{C2C97DDB-CF65-4749-876F-CEFDD2BA7388}"/>
              </a:ext>
            </a:extLst>
          </p:cNvPr>
          <p:cNvPicPr>
            <a:picLocks noChangeAspect="1"/>
          </p:cNvPicPr>
          <p:nvPr/>
        </p:nvPicPr>
        <p:blipFill rotWithShape="1">
          <a:blip r:embed="rId2"/>
          <a:srcRect l="19560" r="1524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51FCB476-8D13-7A4B-9BF0-C8310FF48441}"/>
              </a:ext>
            </a:extLst>
          </p:cNvPr>
          <p:cNvSpPr txBox="1"/>
          <p:nvPr/>
        </p:nvSpPr>
        <p:spPr>
          <a:xfrm>
            <a:off x="6094476" y="325369"/>
            <a:ext cx="5723042" cy="769441"/>
          </a:xfrm>
          <a:prstGeom prst="rect">
            <a:avLst/>
          </a:prstGeom>
          <a:noFill/>
        </p:spPr>
        <p:txBody>
          <a:bodyPr wrap="none" rtlCol="0">
            <a:spAutoFit/>
          </a:bodyPr>
          <a:lstStyle/>
          <a:p>
            <a:r>
              <a:rPr lang="en-US" sz="4400">
                <a:solidFill>
                  <a:srgbClr val="445E81"/>
                </a:solidFill>
                <a:latin typeface="Algerian" pitchFamily="82" charset="77"/>
              </a:rPr>
              <a:t>Greek restaurant</a:t>
            </a:r>
          </a:p>
        </p:txBody>
      </p:sp>
      <p:sp>
        <p:nvSpPr>
          <p:cNvPr id="7" name="TextBox 6">
            <a:extLst>
              <a:ext uri="{FF2B5EF4-FFF2-40B4-BE49-F238E27FC236}">
                <a16:creationId xmlns:a16="http://schemas.microsoft.com/office/drawing/2014/main" id="{4948384D-9629-7244-A9A9-FBB7B4371088}"/>
              </a:ext>
            </a:extLst>
          </p:cNvPr>
          <p:cNvSpPr txBox="1"/>
          <p:nvPr/>
        </p:nvSpPr>
        <p:spPr>
          <a:xfrm>
            <a:off x="964232" y="1965052"/>
            <a:ext cx="2826415" cy="584775"/>
          </a:xfrm>
          <a:prstGeom prst="rect">
            <a:avLst/>
          </a:prstGeom>
          <a:noFill/>
        </p:spPr>
        <p:txBody>
          <a:bodyPr wrap="none" rtlCol="0">
            <a:spAutoFit/>
          </a:bodyPr>
          <a:lstStyle/>
          <a:p>
            <a:r>
              <a:rPr lang="en-US" sz="3200">
                <a:latin typeface="Arial" panose="020B0604020202020204" pitchFamily="34" charset="0"/>
                <a:cs typeface="Arial" panose="020B0604020202020204" pitchFamily="34" charset="0"/>
              </a:rPr>
              <a:t>Personal Logo</a:t>
            </a:r>
          </a:p>
        </p:txBody>
      </p:sp>
    </p:spTree>
    <p:extLst>
      <p:ext uri="{BB962C8B-B14F-4D97-AF65-F5344CB8AC3E}">
        <p14:creationId xmlns:p14="http://schemas.microsoft.com/office/powerpoint/2010/main" val="1585827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F15D67A2-C29F-AB49-80AA-5B6A3D880CF6}"/>
              </a:ext>
            </a:extLst>
          </p:cNvPr>
          <p:cNvSpPr>
            <a:spLocks noGrp="1"/>
          </p:cNvSpPr>
          <p:nvPr>
            <p:ph type="title"/>
          </p:nvPr>
        </p:nvSpPr>
        <p:spPr>
          <a:xfrm>
            <a:off x="958506" y="800392"/>
            <a:ext cx="10264697" cy="1212102"/>
          </a:xfrm>
        </p:spPr>
        <p:txBody>
          <a:bodyPr>
            <a:normAutofit/>
          </a:bodyPr>
          <a:lstStyle/>
          <a:p>
            <a:r>
              <a:rPr lang="en-US" sz="4000">
                <a:solidFill>
                  <a:srgbClr val="FFFFFF"/>
                </a:solidFill>
                <a:latin typeface="Arial" panose="020B0604020202020204" pitchFamily="34" charset="0"/>
                <a:cs typeface="Arial" panose="020B0604020202020204" pitchFamily="34" charset="0"/>
              </a:rPr>
              <a:t> Business restaurant overview</a:t>
            </a:r>
          </a:p>
        </p:txBody>
      </p:sp>
      <p:sp>
        <p:nvSpPr>
          <p:cNvPr id="11" name="Content Placeholder 2">
            <a:extLst>
              <a:ext uri="{FF2B5EF4-FFF2-40B4-BE49-F238E27FC236}">
                <a16:creationId xmlns:a16="http://schemas.microsoft.com/office/drawing/2014/main" id="{E6884995-C22C-7248-B2FD-D50FBF3F9085}"/>
              </a:ext>
            </a:extLst>
          </p:cNvPr>
          <p:cNvSpPr>
            <a:spLocks noGrp="1"/>
          </p:cNvSpPr>
          <p:nvPr>
            <p:ph idx="1"/>
          </p:nvPr>
        </p:nvSpPr>
        <p:spPr>
          <a:xfrm>
            <a:off x="1367624" y="2378076"/>
            <a:ext cx="9708995" cy="3679533"/>
          </a:xfrm>
        </p:spPr>
        <p:txBody>
          <a:bodyPr anchor="ctr">
            <a:normAutofit/>
          </a:bodyPr>
          <a:lstStyle/>
          <a:p>
            <a:pPr marL="0" indent="0">
              <a:buNone/>
            </a:pPr>
            <a:r>
              <a:rPr lang="en-US" sz="1800" dirty="0">
                <a:latin typeface="Arial"/>
                <a:cs typeface="Arial"/>
              </a:rPr>
              <a:t>    Greek restaurant </a:t>
            </a:r>
            <a:r>
              <a:rPr lang="en-US" sz="1800" dirty="0" err="1">
                <a:latin typeface="Arial"/>
                <a:cs typeface="Arial"/>
              </a:rPr>
              <a:t>Hesperos</a:t>
            </a:r>
            <a:r>
              <a:rPr lang="en-US" sz="1800" dirty="0">
                <a:latin typeface="Arial"/>
                <a:cs typeface="Arial"/>
              </a:rPr>
              <a:t> (morning star) - serves real Greek food and aims to transport you to the Greek islands, where you can experience not only the unique flavors of our cuisine, but also the atmosphere inspired by the same Mediterranean culture. </a:t>
            </a:r>
            <a:endParaRPr lang="en-US" sz="1800" dirty="0">
              <a:latin typeface="Arial" panose="020B0604020202020204" pitchFamily="34" charset="0"/>
              <a:cs typeface="Arial" panose="020B0604020202020204" pitchFamily="34" charset="0"/>
            </a:endParaRPr>
          </a:p>
          <a:p>
            <a:pPr marL="0" indent="0">
              <a:buNone/>
            </a:pPr>
            <a:r>
              <a:rPr lang="en-US" sz="1800" b="1" dirty="0">
                <a:latin typeface="Arial"/>
                <a:cs typeface="Arial"/>
              </a:rPr>
              <a:t>Executive summery:</a:t>
            </a:r>
          </a:p>
          <a:p>
            <a:pPr marL="0" indent="0">
              <a:buNone/>
            </a:pPr>
            <a:r>
              <a:rPr lang="en-US" sz="1800" dirty="0">
                <a:latin typeface="Arial" panose="020B0604020202020204" pitchFamily="34" charset="0"/>
                <a:cs typeface="Arial" panose="020B0604020202020204" pitchFamily="34" charset="0"/>
              </a:rPr>
              <a:t>    Birmingham’s </a:t>
            </a:r>
            <a:r>
              <a:rPr lang="en-US" sz="1800" dirty="0" err="1">
                <a:latin typeface="Arial" panose="020B0604020202020204" pitchFamily="34" charset="0"/>
                <a:cs typeface="Arial" panose="020B0604020202020204" pitchFamily="34" charset="0"/>
              </a:rPr>
              <a:t>Hesperos</a:t>
            </a:r>
            <a:r>
              <a:rPr lang="en-US" sz="1800" dirty="0">
                <a:latin typeface="Arial" panose="020B0604020202020204" pitchFamily="34" charset="0"/>
                <a:cs typeface="Arial" panose="020B0604020202020204" pitchFamily="34" charset="0"/>
              </a:rPr>
              <a:t> Greek Restaurant is a new, luxurious restaurant that focuses on providing premium organic and premium food and beverages of Greek origin. Because people are looking for a healthier lifestyle that includes natural, low-fat, organic foods, our product line fits perfectly with national health trends.</a:t>
            </a:r>
          </a:p>
          <a:p>
            <a:pPr marL="0" indent="0">
              <a:buNone/>
            </a:pP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7152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020887" cy="649160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36F74A-BF14-E942-87A0-77B9F7AEFEC1}"/>
              </a:ext>
            </a:extLst>
          </p:cNvPr>
          <p:cNvSpPr>
            <a:spLocks noGrp="1"/>
          </p:cNvSpPr>
          <p:nvPr>
            <p:ph type="title"/>
          </p:nvPr>
        </p:nvSpPr>
        <p:spPr>
          <a:xfrm>
            <a:off x="594360" y="1209086"/>
            <a:ext cx="3876848" cy="4064925"/>
          </a:xfrm>
        </p:spPr>
        <p:txBody>
          <a:bodyPr anchor="ctr">
            <a:normAutofit/>
          </a:bodyPr>
          <a:lstStyle/>
          <a:p>
            <a:r>
              <a:rPr lang="en-US" sz="5000">
                <a:latin typeface="Arial" panose="020B0604020202020204" pitchFamily="34" charset="0"/>
                <a:cs typeface="Arial" panose="020B0604020202020204" pitchFamily="34" charset="0"/>
              </a:rPr>
              <a:t>Product and service </a:t>
            </a:r>
          </a:p>
        </p:txBody>
      </p:sp>
      <p:grpSp>
        <p:nvGrpSpPr>
          <p:cNvPr id="26" name="Group 25">
            <a:extLst>
              <a:ext uri="{FF2B5EF4-FFF2-40B4-BE49-F238E27FC236}">
                <a16:creationId xmlns:a16="http://schemas.microsoft.com/office/drawing/2014/main" id="{11999B20-6058-4C55-882E-A1FB050B69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569464"/>
            <a:ext cx="242107" cy="1340860"/>
            <a:chOff x="56167" y="2761488"/>
            <a:chExt cx="242107" cy="1340860"/>
          </a:xfrm>
        </p:grpSpPr>
        <p:sp>
          <p:nvSpPr>
            <p:cNvPr id="27" name="Rectangle 2">
              <a:extLst>
                <a:ext uri="{FF2B5EF4-FFF2-40B4-BE49-F238E27FC236}">
                  <a16:creationId xmlns:a16="http://schemas.microsoft.com/office/drawing/2014/main" id="{168AC90C-344A-4A64-BC4B-AEE98034B0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59">
              <a:extLst>
                <a:ext uri="{FF2B5EF4-FFF2-40B4-BE49-F238E27FC236}">
                  <a16:creationId xmlns:a16="http://schemas.microsoft.com/office/drawing/2014/main" id="{47AEB9AE-7E63-42CA-A3E5-F8EF7D8CA0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124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
              <a:extLst>
                <a:ext uri="{FF2B5EF4-FFF2-40B4-BE49-F238E27FC236}">
                  <a16:creationId xmlns:a16="http://schemas.microsoft.com/office/drawing/2014/main" id="{076031FA-B93F-4A7D-AE66-85ADC613EB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59">
              <a:extLst>
                <a:ext uri="{FF2B5EF4-FFF2-40B4-BE49-F238E27FC236}">
                  <a16:creationId xmlns:a16="http://schemas.microsoft.com/office/drawing/2014/main" id="{0C1FC8D1-E08A-4B12-A48F-BF225E5B0A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913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
              <a:extLst>
                <a:ext uri="{FF2B5EF4-FFF2-40B4-BE49-F238E27FC236}">
                  <a16:creationId xmlns:a16="http://schemas.microsoft.com/office/drawing/2014/main" id="{F62D5F69-2C82-4007-8EF0-EBC9C23501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59">
              <a:extLst>
                <a:ext uri="{FF2B5EF4-FFF2-40B4-BE49-F238E27FC236}">
                  <a16:creationId xmlns:a16="http://schemas.microsoft.com/office/drawing/2014/main" id="{677FAED6-5057-4B80-B1CF-196DC022B7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701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2">
              <a:extLst>
                <a:ext uri="{FF2B5EF4-FFF2-40B4-BE49-F238E27FC236}">
                  <a16:creationId xmlns:a16="http://schemas.microsoft.com/office/drawing/2014/main" id="{CE77C39F-572F-4435-85B4-9E9A35CFE2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59">
              <a:extLst>
                <a:ext uri="{FF2B5EF4-FFF2-40B4-BE49-F238E27FC236}">
                  <a16:creationId xmlns:a16="http://schemas.microsoft.com/office/drawing/2014/main" id="{B3283BD4-0BC4-41D1-B09B-CBDC4292CD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90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2">
              <a:extLst>
                <a:ext uri="{FF2B5EF4-FFF2-40B4-BE49-F238E27FC236}">
                  <a16:creationId xmlns:a16="http://schemas.microsoft.com/office/drawing/2014/main" id="{BA3E687B-951E-45B2-BEFE-4CBEB325FE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59">
              <a:extLst>
                <a:ext uri="{FF2B5EF4-FFF2-40B4-BE49-F238E27FC236}">
                  <a16:creationId xmlns:a16="http://schemas.microsoft.com/office/drawing/2014/main" id="{A49870CA-6E02-4787-82A6-28C0CB6B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79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2">
              <a:extLst>
                <a:ext uri="{FF2B5EF4-FFF2-40B4-BE49-F238E27FC236}">
                  <a16:creationId xmlns:a16="http://schemas.microsoft.com/office/drawing/2014/main" id="{5639C028-DD6E-4E69-AE6E-1CC158EDC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59">
              <a:extLst>
                <a:ext uri="{FF2B5EF4-FFF2-40B4-BE49-F238E27FC236}">
                  <a16:creationId xmlns:a16="http://schemas.microsoft.com/office/drawing/2014/main" id="{B1CD1FE8-3027-45AA-AD53-5B131FB03D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4041817"/>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2">
              <a:extLst>
                <a:ext uri="{FF2B5EF4-FFF2-40B4-BE49-F238E27FC236}">
                  <a16:creationId xmlns:a16="http://schemas.microsoft.com/office/drawing/2014/main" id="{1FD2B706-0BB9-4A30-9206-252E09AE03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59">
              <a:extLst>
                <a:ext uri="{FF2B5EF4-FFF2-40B4-BE49-F238E27FC236}">
                  <a16:creationId xmlns:a16="http://schemas.microsoft.com/office/drawing/2014/main" id="{D5783E13-BA0A-4F1E-A4F0-BFC9FF1035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899703"/>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2">
              <a:extLst>
                <a:ext uri="{FF2B5EF4-FFF2-40B4-BE49-F238E27FC236}">
                  <a16:creationId xmlns:a16="http://schemas.microsoft.com/office/drawing/2014/main" id="{D0847D6C-8036-43A9-BA3E-D1E8928882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59">
              <a:extLst>
                <a:ext uri="{FF2B5EF4-FFF2-40B4-BE49-F238E27FC236}">
                  <a16:creationId xmlns:a16="http://schemas.microsoft.com/office/drawing/2014/main" id="{1D610CBF-7C35-498A-9BDD-A2954A7CAB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757589"/>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2">
              <a:extLst>
                <a:ext uri="{FF2B5EF4-FFF2-40B4-BE49-F238E27FC236}">
                  <a16:creationId xmlns:a16="http://schemas.microsoft.com/office/drawing/2014/main" id="{BCB60915-0422-4144-87E9-2289DBC045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59">
              <a:extLst>
                <a:ext uri="{FF2B5EF4-FFF2-40B4-BE49-F238E27FC236}">
                  <a16:creationId xmlns:a16="http://schemas.microsoft.com/office/drawing/2014/main" id="{9D64F486-DA93-45CE-9075-4110C67F10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615475"/>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2">
              <a:extLst>
                <a:ext uri="{FF2B5EF4-FFF2-40B4-BE49-F238E27FC236}">
                  <a16:creationId xmlns:a16="http://schemas.microsoft.com/office/drawing/2014/main" id="{DA8356F6-E822-44E0-8A11-33E5A5432E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3774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59">
              <a:extLst>
                <a:ext uri="{FF2B5EF4-FFF2-40B4-BE49-F238E27FC236}">
                  <a16:creationId xmlns:a16="http://schemas.microsoft.com/office/drawing/2014/main" id="{C825C106-0BD3-41C1-8520-50F54BD675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473361"/>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8" name="Rectangle 47">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12192000" cy="35661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7" name="Content Placeholder 2">
            <a:extLst>
              <a:ext uri="{FF2B5EF4-FFF2-40B4-BE49-F238E27FC236}">
                <a16:creationId xmlns:a16="http://schemas.microsoft.com/office/drawing/2014/main" id="{9FCD8098-5B98-4108-AA69-F277C75C3D6E}"/>
              </a:ext>
            </a:extLst>
          </p:cNvPr>
          <p:cNvGraphicFramePr>
            <a:graphicFrameLocks noGrp="1"/>
          </p:cNvGraphicFramePr>
          <p:nvPr>
            <p:ph idx="1"/>
            <p:extLst>
              <p:ext uri="{D42A27DB-BD31-4B8C-83A1-F6EECF244321}">
                <p14:modId xmlns:p14="http://schemas.microsoft.com/office/powerpoint/2010/main" val="1088207304"/>
              </p:ext>
            </p:extLst>
          </p:nvPr>
        </p:nvGraphicFramePr>
        <p:xfrm>
          <a:off x="5614416" y="457200"/>
          <a:ext cx="6117336" cy="56967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44049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10">
            <a:extLst>
              <a:ext uri="{FF2B5EF4-FFF2-40B4-BE49-F238E27FC236}">
                <a16:creationId xmlns:a16="http://schemas.microsoft.com/office/drawing/2014/main" id="{052E22A0-8495-4941-A6E8-94E0DA8CE659}"/>
              </a:ext>
            </a:extLst>
          </p:cNvPr>
          <p:cNvPicPr>
            <a:picLocks noChangeAspect="1"/>
          </p:cNvPicPr>
          <p:nvPr/>
        </p:nvPicPr>
        <p:blipFill rotWithShape="1">
          <a:blip r:embed="rId3">
            <a:duotone>
              <a:prstClr val="black"/>
              <a:schemeClr val="tx2">
                <a:tint val="45000"/>
                <a:satMod val="400000"/>
              </a:schemeClr>
            </a:duotone>
            <a:alphaModFix amt="35000"/>
          </a:blip>
          <a:srcRect r="-1" b="12768"/>
          <a:stretch/>
        </p:blipFill>
        <p:spPr>
          <a:xfrm>
            <a:off x="-19" y="10"/>
            <a:ext cx="12188952" cy="6857990"/>
          </a:xfrm>
          <a:prstGeom prst="rect">
            <a:avLst/>
          </a:prstGeom>
        </p:spPr>
      </p:pic>
      <p:sp>
        <p:nvSpPr>
          <p:cNvPr id="2" name="Title 1">
            <a:extLst>
              <a:ext uri="{FF2B5EF4-FFF2-40B4-BE49-F238E27FC236}">
                <a16:creationId xmlns:a16="http://schemas.microsoft.com/office/drawing/2014/main" id="{7C36A5D6-CA5B-A34C-B448-3C85818FCF2E}"/>
              </a:ext>
            </a:extLst>
          </p:cNvPr>
          <p:cNvSpPr>
            <a:spLocks noGrp="1"/>
          </p:cNvSpPr>
          <p:nvPr>
            <p:ph type="title"/>
          </p:nvPr>
        </p:nvSpPr>
        <p:spPr>
          <a:xfrm>
            <a:off x="6053668" y="803325"/>
            <a:ext cx="5314536" cy="1325563"/>
          </a:xfrm>
        </p:spPr>
        <p:txBody>
          <a:bodyPr>
            <a:normAutofit/>
          </a:bodyPr>
          <a:lstStyle/>
          <a:p>
            <a:r>
              <a:rPr lang="en-US">
                <a:latin typeface="Arial" panose="020B0604020202020204" pitchFamily="34" charset="0"/>
                <a:cs typeface="Arial" panose="020B0604020202020204" pitchFamily="34" charset="0"/>
              </a:rPr>
              <a:t>Mission statement and vision</a:t>
            </a:r>
          </a:p>
        </p:txBody>
      </p:sp>
      <p:sp>
        <p:nvSpPr>
          <p:cNvPr id="36" name="Freeform: Shape 33">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descr="A picture containing logo&#10;&#10;Description automatically generated">
            <a:extLst>
              <a:ext uri="{FF2B5EF4-FFF2-40B4-BE49-F238E27FC236}">
                <a16:creationId xmlns:a16="http://schemas.microsoft.com/office/drawing/2014/main" id="{0314F68C-AD8E-324D-9B5C-EBE314783C35}"/>
              </a:ext>
            </a:extLst>
          </p:cNvPr>
          <p:cNvPicPr>
            <a:picLocks noChangeAspect="1"/>
          </p:cNvPicPr>
          <p:nvPr/>
        </p:nvPicPr>
        <p:blipFill rotWithShape="1">
          <a:blip r:embed="rId4"/>
          <a:srcRect l="20883" r="16567" b="1"/>
          <a:stretch/>
        </p:blipFill>
        <p:spPr>
          <a:xfrm>
            <a:off x="-2315" y="-2"/>
            <a:ext cx="5441859" cy="5654940"/>
          </a:xfrm>
          <a:custGeom>
            <a:avLst/>
            <a:gdLst/>
            <a:ahLst/>
            <a:cxnLst/>
            <a:rect l="l" t="t" r="r" b="b"/>
            <a:pathLst>
              <a:path w="5067519" h="5265942">
                <a:moveTo>
                  <a:pt x="0" y="0"/>
                </a:moveTo>
                <a:lnTo>
                  <a:pt x="4097786" y="0"/>
                </a:lnTo>
                <a:lnTo>
                  <a:pt x="4176264" y="71326"/>
                </a:lnTo>
                <a:cubicBezTo>
                  <a:pt x="4726927" y="621989"/>
                  <a:pt x="5067519" y="1382723"/>
                  <a:pt x="5067519" y="2223006"/>
                </a:cubicBezTo>
                <a:cubicBezTo>
                  <a:pt x="5067519" y="3903573"/>
                  <a:pt x="3705150" y="5265942"/>
                  <a:pt x="2024583" y="5265942"/>
                </a:cubicBezTo>
                <a:cubicBezTo>
                  <a:pt x="1315594" y="5265942"/>
                  <a:pt x="663237" y="5023470"/>
                  <a:pt x="145914" y="4616926"/>
                </a:cubicBezTo>
                <a:lnTo>
                  <a:pt x="0" y="4489006"/>
                </a:lnTo>
                <a:close/>
              </a:path>
            </a:pathLst>
          </a:custGeom>
        </p:spPr>
      </p:pic>
      <p:graphicFrame>
        <p:nvGraphicFramePr>
          <p:cNvPr id="5" name="Content Placeholder 2">
            <a:extLst>
              <a:ext uri="{FF2B5EF4-FFF2-40B4-BE49-F238E27FC236}">
                <a16:creationId xmlns:a16="http://schemas.microsoft.com/office/drawing/2014/main" id="{79BA5D0C-9482-46D8-8FF6-29D0F3145BE6}"/>
              </a:ext>
            </a:extLst>
          </p:cNvPr>
          <p:cNvGraphicFramePr>
            <a:graphicFrameLocks noGrp="1"/>
          </p:cNvGraphicFramePr>
          <p:nvPr>
            <p:ph idx="1"/>
            <p:extLst>
              <p:ext uri="{D42A27DB-BD31-4B8C-83A1-F6EECF244321}">
                <p14:modId xmlns:p14="http://schemas.microsoft.com/office/powerpoint/2010/main" val="1811043047"/>
              </p:ext>
            </p:extLst>
          </p:nvPr>
        </p:nvGraphicFramePr>
        <p:xfrm>
          <a:off x="6053667" y="2279018"/>
          <a:ext cx="5314543" cy="337592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94026932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D80E5-8718-5740-BAFC-92EDDCCACAF2}"/>
              </a:ext>
            </a:extLst>
          </p:cNvPr>
          <p:cNvSpPr>
            <a:spLocks noGrp="1"/>
          </p:cNvSpPr>
          <p:nvPr>
            <p:ph type="title"/>
          </p:nvPr>
        </p:nvSpPr>
        <p:spPr>
          <a:xfrm>
            <a:off x="838200" y="365125"/>
            <a:ext cx="10515600" cy="676275"/>
          </a:xfrm>
        </p:spPr>
        <p:txBody>
          <a:bodyPr>
            <a:normAutofit/>
          </a:bodyPr>
          <a:lstStyle/>
          <a:p>
            <a:r>
              <a:rPr lang="en-US" sz="2400" dirty="0">
                <a:latin typeface="Arial" panose="020B0604020202020204" pitchFamily="34" charset="0"/>
                <a:cs typeface="Arial" panose="020B0604020202020204" pitchFamily="34" charset="0"/>
              </a:rPr>
              <a:t>                                           Greek restaurant </a:t>
            </a:r>
            <a:r>
              <a:rPr lang="en-US" sz="2400" dirty="0" err="1">
                <a:latin typeface="Arial" panose="020B0604020202020204" pitchFamily="34" charset="0"/>
                <a:cs typeface="Arial" panose="020B0604020202020204" pitchFamily="34" charset="0"/>
              </a:rPr>
              <a:t>Hesperos</a:t>
            </a:r>
            <a:r>
              <a:rPr lang="en-US" sz="2400" dirty="0">
                <a:latin typeface="Arial" panose="020B0604020202020204" pitchFamily="34" charset="0"/>
                <a:cs typeface="Arial" panose="020B0604020202020204" pitchFamily="34" charset="0"/>
              </a:rPr>
              <a:t> menu</a:t>
            </a:r>
          </a:p>
        </p:txBody>
      </p:sp>
      <p:sp>
        <p:nvSpPr>
          <p:cNvPr id="3" name="Content Placeholder 2">
            <a:extLst>
              <a:ext uri="{FF2B5EF4-FFF2-40B4-BE49-F238E27FC236}">
                <a16:creationId xmlns:a16="http://schemas.microsoft.com/office/drawing/2014/main" id="{17752EA3-198C-CA4B-8848-F93A6F3B4E44}"/>
              </a:ext>
            </a:extLst>
          </p:cNvPr>
          <p:cNvSpPr>
            <a:spLocks noGrp="1"/>
          </p:cNvSpPr>
          <p:nvPr>
            <p:ph idx="1"/>
          </p:nvPr>
        </p:nvSpPr>
        <p:spPr>
          <a:xfrm>
            <a:off x="838200" y="925830"/>
            <a:ext cx="10515600" cy="5251133"/>
          </a:xfrm>
        </p:spPr>
        <p:txBody>
          <a:bodyPr>
            <a:normAutofit/>
          </a:bodyPr>
          <a:lstStyle/>
          <a:p>
            <a:pPr marL="0" indent="0">
              <a:buNone/>
            </a:pPr>
            <a:r>
              <a:rPr lang="en-US" sz="1600" dirty="0">
                <a:latin typeface="Arial" panose="020B0604020202020204" pitchFamily="34" charset="0"/>
                <a:cs typeface="Arial" panose="020B0604020202020204" pitchFamily="34" charset="0"/>
              </a:rPr>
              <a:t>                                                           Appetizers</a:t>
            </a:r>
          </a:p>
          <a:p>
            <a:pPr marL="0" indent="0">
              <a:buNone/>
            </a:pPr>
            <a:endParaRPr lang="en-US" sz="1600" dirty="0">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0A72DAAE-19A4-7C43-A32C-28084FEBDD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 y="1504075"/>
            <a:ext cx="1973580" cy="15287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FB7DAEF-6930-164E-BCF4-AFB3411104DC}"/>
              </a:ext>
            </a:extLst>
          </p:cNvPr>
          <p:cNvSpPr txBox="1"/>
          <p:nvPr/>
        </p:nvSpPr>
        <p:spPr>
          <a:xfrm>
            <a:off x="745834" y="2952551"/>
            <a:ext cx="1407758" cy="369332"/>
          </a:xfrm>
          <a:prstGeom prst="rect">
            <a:avLst/>
          </a:prstGeom>
          <a:noFill/>
        </p:spPr>
        <p:txBody>
          <a:bodyPr wrap="none" rtlCol="0">
            <a:spAutoFit/>
          </a:bodyPr>
          <a:lstStyle/>
          <a:p>
            <a:r>
              <a:rPr lang="en-US" dirty="0"/>
              <a:t>1. </a:t>
            </a:r>
            <a:r>
              <a:rPr lang="en-US" sz="1400" dirty="0">
                <a:latin typeface="Arial" panose="020B0604020202020204" pitchFamily="34" charset="0"/>
                <a:cs typeface="Arial" panose="020B0604020202020204" pitchFamily="34" charset="0"/>
              </a:rPr>
              <a:t>Spanakopita</a:t>
            </a:r>
          </a:p>
        </p:txBody>
      </p:sp>
      <p:pic>
        <p:nvPicPr>
          <p:cNvPr id="1030" name="Picture 6">
            <a:extLst>
              <a:ext uri="{FF2B5EF4-FFF2-40B4-BE49-F238E27FC236}">
                <a16:creationId xmlns:a16="http://schemas.microsoft.com/office/drawing/2014/main" id="{762E8B66-8877-1B42-A651-612394A677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3755" y="1504075"/>
            <a:ext cx="2053590" cy="152876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FC67DD-E895-A345-9999-D1DAB8FE31EE}"/>
              </a:ext>
            </a:extLst>
          </p:cNvPr>
          <p:cNvSpPr txBox="1"/>
          <p:nvPr/>
        </p:nvSpPr>
        <p:spPr>
          <a:xfrm>
            <a:off x="3256618" y="2952551"/>
            <a:ext cx="1933543" cy="369332"/>
          </a:xfrm>
          <a:prstGeom prst="rect">
            <a:avLst/>
          </a:prstGeom>
          <a:noFill/>
        </p:spPr>
        <p:txBody>
          <a:bodyPr wrap="none" rtlCol="0">
            <a:spAutoFit/>
          </a:bodyPr>
          <a:lstStyle/>
          <a:p>
            <a:r>
              <a:rPr lang="en-US" dirty="0"/>
              <a:t>2. </a:t>
            </a:r>
            <a:r>
              <a:rPr lang="en-US" sz="1400" dirty="0">
                <a:latin typeface="Arial" panose="020B0604020202020204" pitchFamily="34" charset="0"/>
                <a:cs typeface="Arial" panose="020B0604020202020204" pitchFamily="34" charset="0"/>
              </a:rPr>
              <a:t>Greek meze platter</a:t>
            </a:r>
            <a:endParaRPr lang="en-US" dirty="0"/>
          </a:p>
        </p:txBody>
      </p:sp>
      <p:pic>
        <p:nvPicPr>
          <p:cNvPr id="1032" name="Picture 8">
            <a:extLst>
              <a:ext uri="{FF2B5EF4-FFF2-40B4-BE49-F238E27FC236}">
                <a16:creationId xmlns:a16="http://schemas.microsoft.com/office/drawing/2014/main" id="{C1FD796F-7835-BE43-A094-0EEFBDE0EC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9249" y="1504075"/>
            <a:ext cx="2167890" cy="152344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E786E8E-926D-F44B-8DB3-CCB4E0AFC322}"/>
              </a:ext>
            </a:extLst>
          </p:cNvPr>
          <p:cNvSpPr txBox="1"/>
          <p:nvPr/>
        </p:nvSpPr>
        <p:spPr>
          <a:xfrm>
            <a:off x="6172752" y="2952551"/>
            <a:ext cx="1625766" cy="369332"/>
          </a:xfrm>
          <a:prstGeom prst="rect">
            <a:avLst/>
          </a:prstGeom>
          <a:noFill/>
        </p:spPr>
        <p:txBody>
          <a:bodyPr wrap="none" rtlCol="0">
            <a:spAutoFit/>
          </a:bodyPr>
          <a:lstStyle/>
          <a:p>
            <a:r>
              <a:rPr lang="en-US" dirty="0"/>
              <a:t>3. </a:t>
            </a:r>
            <a:r>
              <a:rPr lang="en-US" sz="1400" dirty="0">
                <a:latin typeface="Arial" panose="020B0604020202020204" pitchFamily="34" charset="0"/>
                <a:cs typeface="Arial" panose="020B0604020202020204" pitchFamily="34" charset="0"/>
              </a:rPr>
              <a:t>Greek layer dip</a:t>
            </a:r>
            <a:endParaRPr lang="en-US" dirty="0"/>
          </a:p>
        </p:txBody>
      </p:sp>
      <p:pic>
        <p:nvPicPr>
          <p:cNvPr id="1034" name="Picture 10">
            <a:extLst>
              <a:ext uri="{FF2B5EF4-FFF2-40B4-BE49-F238E27FC236}">
                <a16:creationId xmlns:a16="http://schemas.microsoft.com/office/drawing/2014/main" id="{EA0BFE0E-F493-1247-B797-2A5FB7AAF8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80835" y="1504075"/>
            <a:ext cx="2167890" cy="152344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AB44893-BB7E-254C-871F-9DF5CC0F6738}"/>
              </a:ext>
            </a:extLst>
          </p:cNvPr>
          <p:cNvSpPr txBox="1"/>
          <p:nvPr/>
        </p:nvSpPr>
        <p:spPr>
          <a:xfrm>
            <a:off x="8911298" y="2952551"/>
            <a:ext cx="2004075" cy="369332"/>
          </a:xfrm>
          <a:prstGeom prst="rect">
            <a:avLst/>
          </a:prstGeom>
          <a:noFill/>
        </p:spPr>
        <p:txBody>
          <a:bodyPr wrap="none" rtlCol="0">
            <a:spAutoFit/>
          </a:bodyPr>
          <a:lstStyle/>
          <a:p>
            <a:r>
              <a:rPr lang="en-US" dirty="0"/>
              <a:t>4. </a:t>
            </a:r>
            <a:r>
              <a:rPr lang="en-US" sz="1400" dirty="0">
                <a:latin typeface="Arial" panose="020B0604020202020204" pitchFamily="34" charset="0"/>
                <a:cs typeface="Arial" panose="020B0604020202020204" pitchFamily="34" charset="0"/>
              </a:rPr>
              <a:t>Feta dip phyllo cups</a:t>
            </a:r>
            <a:endParaRPr lang="en-US" dirty="0"/>
          </a:p>
        </p:txBody>
      </p:sp>
      <p:pic>
        <p:nvPicPr>
          <p:cNvPr id="1036" name="Picture 12">
            <a:extLst>
              <a:ext uri="{FF2B5EF4-FFF2-40B4-BE49-F238E27FC236}">
                <a16:creationId xmlns:a16="http://schemas.microsoft.com/office/drawing/2014/main" id="{AB4491E4-A6CA-EB43-B42E-1B22FBAAABB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7352" y="3898680"/>
            <a:ext cx="2065020" cy="1528763"/>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FAE6F74-6987-1040-9231-20E52B4400DB}"/>
              </a:ext>
            </a:extLst>
          </p:cNvPr>
          <p:cNvSpPr txBox="1"/>
          <p:nvPr/>
        </p:nvSpPr>
        <p:spPr>
          <a:xfrm>
            <a:off x="1692688" y="5427443"/>
            <a:ext cx="1159292" cy="369332"/>
          </a:xfrm>
          <a:prstGeom prst="rect">
            <a:avLst/>
          </a:prstGeom>
          <a:noFill/>
        </p:spPr>
        <p:txBody>
          <a:bodyPr wrap="none" rtlCol="0">
            <a:spAutoFit/>
          </a:bodyPr>
          <a:lstStyle/>
          <a:p>
            <a:r>
              <a:rPr lang="en-US" dirty="0"/>
              <a:t>5. </a:t>
            </a:r>
            <a:r>
              <a:rPr lang="en-US" sz="1400" dirty="0">
                <a:latin typeface="Arial" panose="020B0604020202020204" pitchFamily="34" charset="0"/>
                <a:cs typeface="Arial" panose="020B0604020202020204" pitchFamily="34" charset="0"/>
              </a:rPr>
              <a:t>Saganaki</a:t>
            </a:r>
            <a:endParaRPr lang="en-US" dirty="0"/>
          </a:p>
        </p:txBody>
      </p:sp>
      <p:pic>
        <p:nvPicPr>
          <p:cNvPr id="1038" name="Picture 14">
            <a:extLst>
              <a:ext uri="{FF2B5EF4-FFF2-40B4-BE49-F238E27FC236}">
                <a16:creationId xmlns:a16="http://schemas.microsoft.com/office/drawing/2014/main" id="{E1D37ECA-3237-1C46-95BB-E0D31C15631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46276" y="3898680"/>
            <a:ext cx="2826423" cy="150620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756BE948-C551-A04C-8C55-FC326B6731DD}"/>
              </a:ext>
            </a:extLst>
          </p:cNvPr>
          <p:cNvSpPr txBox="1"/>
          <p:nvPr/>
        </p:nvSpPr>
        <p:spPr>
          <a:xfrm>
            <a:off x="5586084" y="5483284"/>
            <a:ext cx="1019831" cy="369332"/>
          </a:xfrm>
          <a:prstGeom prst="rect">
            <a:avLst/>
          </a:prstGeom>
          <a:noFill/>
        </p:spPr>
        <p:txBody>
          <a:bodyPr wrap="none" rtlCol="0">
            <a:spAutoFit/>
          </a:bodyPr>
          <a:lstStyle/>
          <a:p>
            <a:r>
              <a:rPr lang="en-US" dirty="0"/>
              <a:t>6. </a:t>
            </a:r>
            <a:r>
              <a:rPr lang="en-US" sz="1400" dirty="0">
                <a:latin typeface="Arial" panose="020B0604020202020204" pitchFamily="34" charset="0"/>
                <a:cs typeface="Arial" panose="020B0604020202020204" pitchFamily="34" charset="0"/>
              </a:rPr>
              <a:t>Tzatziki</a:t>
            </a:r>
            <a:endParaRPr lang="en-US" dirty="0"/>
          </a:p>
        </p:txBody>
      </p:sp>
      <p:pic>
        <p:nvPicPr>
          <p:cNvPr id="1040" name="Picture 16">
            <a:extLst>
              <a:ext uri="{FF2B5EF4-FFF2-40B4-BE49-F238E27FC236}">
                <a16:creationId xmlns:a16="http://schemas.microsoft.com/office/drawing/2014/main" id="{8D778205-85F4-DC4F-8EA0-60F0EF4240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471028" y="3849140"/>
            <a:ext cx="2167890" cy="15062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9A96AC9-2BB0-1749-B4ED-DD498856109A}"/>
              </a:ext>
            </a:extLst>
          </p:cNvPr>
          <p:cNvSpPr txBox="1"/>
          <p:nvPr/>
        </p:nvSpPr>
        <p:spPr>
          <a:xfrm>
            <a:off x="8766937" y="5483284"/>
            <a:ext cx="1576072" cy="369332"/>
          </a:xfrm>
          <a:prstGeom prst="rect">
            <a:avLst/>
          </a:prstGeom>
          <a:noFill/>
        </p:spPr>
        <p:txBody>
          <a:bodyPr wrap="none" rtlCol="0">
            <a:spAutoFit/>
          </a:bodyPr>
          <a:lstStyle/>
          <a:p>
            <a:r>
              <a:rPr lang="en-US" dirty="0"/>
              <a:t>7. </a:t>
            </a:r>
            <a:r>
              <a:rPr lang="en-US" sz="1400" dirty="0">
                <a:latin typeface="Arial" panose="020B0604020202020204" pitchFamily="34" charset="0"/>
                <a:cs typeface="Arial" panose="020B0604020202020204" pitchFamily="34" charset="0"/>
              </a:rPr>
              <a:t>Greek fava dip</a:t>
            </a:r>
            <a:endParaRPr lang="en-US" dirty="0"/>
          </a:p>
        </p:txBody>
      </p:sp>
      <p:sp>
        <p:nvSpPr>
          <p:cNvPr id="12" name="Rounded Rectangle 11">
            <a:extLst>
              <a:ext uri="{FF2B5EF4-FFF2-40B4-BE49-F238E27FC236}">
                <a16:creationId xmlns:a16="http://schemas.microsoft.com/office/drawing/2014/main" id="{0249BC5E-A7D9-2947-991A-C1767610F99A}"/>
              </a:ext>
            </a:extLst>
          </p:cNvPr>
          <p:cNvSpPr/>
          <p:nvPr/>
        </p:nvSpPr>
        <p:spPr>
          <a:xfrm>
            <a:off x="400050" y="1211580"/>
            <a:ext cx="10953750" cy="476631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627022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1CC770-B756-904E-A6A6-E1F784F08A30}"/>
              </a:ext>
            </a:extLst>
          </p:cNvPr>
          <p:cNvSpPr txBox="1"/>
          <p:nvPr/>
        </p:nvSpPr>
        <p:spPr>
          <a:xfrm>
            <a:off x="2227277" y="714154"/>
            <a:ext cx="1413326"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Salad</a:t>
            </a:r>
          </a:p>
        </p:txBody>
      </p:sp>
      <p:pic>
        <p:nvPicPr>
          <p:cNvPr id="2050" name="Picture 2">
            <a:extLst>
              <a:ext uri="{FF2B5EF4-FFF2-40B4-BE49-F238E27FC236}">
                <a16:creationId xmlns:a16="http://schemas.microsoft.com/office/drawing/2014/main" id="{3F3ECE06-B61E-F44F-BEF2-2EF57B72AA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071" y="1749712"/>
            <a:ext cx="1925320" cy="13680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DAD85CD-890B-A645-9802-0D2DF44FB419}"/>
              </a:ext>
            </a:extLst>
          </p:cNvPr>
          <p:cNvSpPr txBox="1"/>
          <p:nvPr/>
        </p:nvSpPr>
        <p:spPr>
          <a:xfrm>
            <a:off x="702641" y="3070998"/>
            <a:ext cx="1856598" cy="307777"/>
          </a:xfrm>
          <a:prstGeom prst="rect">
            <a:avLst/>
          </a:prstGeom>
          <a:noFill/>
        </p:spPr>
        <p:txBody>
          <a:bodyPr wrap="none" rtlCol="0">
            <a:spAutoFit/>
          </a:bodyPr>
          <a:lstStyle/>
          <a:p>
            <a:r>
              <a:rPr lang="en-US" sz="1400" dirty="0">
                <a:latin typeface="Arial" panose="020B0604020202020204" pitchFamily="34" charset="0"/>
                <a:cs typeface="Arial" panose="020B0604020202020204" pitchFamily="34" charset="0"/>
              </a:rPr>
              <a:t>1. Simple fresh salad</a:t>
            </a:r>
          </a:p>
        </p:txBody>
      </p:sp>
      <p:pic>
        <p:nvPicPr>
          <p:cNvPr id="2052" name="Picture 4">
            <a:extLst>
              <a:ext uri="{FF2B5EF4-FFF2-40B4-BE49-F238E27FC236}">
                <a16:creationId xmlns:a16="http://schemas.microsoft.com/office/drawing/2014/main" id="{2016C796-7171-1A4E-BCCD-72CC916BA1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180" y="3571229"/>
            <a:ext cx="1923211" cy="14256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611E58F-0292-0247-BF75-C5AB919AED12}"/>
              </a:ext>
            </a:extLst>
          </p:cNvPr>
          <p:cNvSpPr txBox="1"/>
          <p:nvPr/>
        </p:nvSpPr>
        <p:spPr>
          <a:xfrm>
            <a:off x="702641" y="4996829"/>
            <a:ext cx="2124299" cy="307777"/>
          </a:xfrm>
          <a:prstGeom prst="rect">
            <a:avLst/>
          </a:prstGeom>
          <a:noFill/>
        </p:spPr>
        <p:txBody>
          <a:bodyPr wrap="none" rtlCol="0">
            <a:spAutoFit/>
          </a:bodyPr>
          <a:lstStyle/>
          <a:p>
            <a:r>
              <a:rPr lang="en-US" sz="1400" dirty="0">
                <a:latin typeface="Arial" panose="020B0604020202020204" pitchFamily="34" charset="0"/>
                <a:cs typeface="Arial" panose="020B0604020202020204" pitchFamily="34" charset="0"/>
              </a:rPr>
              <a:t>2. Greek lamb meatballs</a:t>
            </a:r>
          </a:p>
        </p:txBody>
      </p:sp>
      <p:pic>
        <p:nvPicPr>
          <p:cNvPr id="2054" name="Picture 6">
            <a:extLst>
              <a:ext uri="{FF2B5EF4-FFF2-40B4-BE49-F238E27FC236}">
                <a16:creationId xmlns:a16="http://schemas.microsoft.com/office/drawing/2014/main" id="{75416F36-BA8B-DC41-BE36-17A5B57E76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8824" y="1702970"/>
            <a:ext cx="1925320" cy="13680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AE75E58-9CBA-254E-B8E1-04B8172FB125}"/>
              </a:ext>
            </a:extLst>
          </p:cNvPr>
          <p:cNvSpPr txBox="1"/>
          <p:nvPr/>
        </p:nvSpPr>
        <p:spPr>
          <a:xfrm>
            <a:off x="3548824" y="3070998"/>
            <a:ext cx="1548822" cy="307777"/>
          </a:xfrm>
          <a:prstGeom prst="rect">
            <a:avLst/>
          </a:prstGeom>
          <a:noFill/>
        </p:spPr>
        <p:txBody>
          <a:bodyPr wrap="none" rtlCol="0">
            <a:spAutoFit/>
          </a:bodyPr>
          <a:lstStyle/>
          <a:p>
            <a:r>
              <a:rPr lang="en-US" sz="1400" dirty="0">
                <a:latin typeface="Arial" panose="020B0604020202020204" pitchFamily="34" charset="0"/>
                <a:cs typeface="Arial" panose="020B0604020202020204" pitchFamily="34" charset="0"/>
              </a:rPr>
              <a:t>3. Salad skewers</a:t>
            </a:r>
          </a:p>
        </p:txBody>
      </p:sp>
      <p:pic>
        <p:nvPicPr>
          <p:cNvPr id="2056" name="Picture 8">
            <a:extLst>
              <a:ext uri="{FF2B5EF4-FFF2-40B4-BE49-F238E27FC236}">
                <a16:creationId xmlns:a16="http://schemas.microsoft.com/office/drawing/2014/main" id="{ABE0F2D1-D432-744F-9767-38BBB55729D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66838" y="3600015"/>
            <a:ext cx="2089292" cy="13680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CFAC797-3917-C14B-B7C9-179EC38631E0}"/>
              </a:ext>
            </a:extLst>
          </p:cNvPr>
          <p:cNvSpPr txBox="1"/>
          <p:nvPr/>
        </p:nvSpPr>
        <p:spPr>
          <a:xfrm>
            <a:off x="3707314" y="4996829"/>
            <a:ext cx="1766830" cy="307777"/>
          </a:xfrm>
          <a:prstGeom prst="rect">
            <a:avLst/>
          </a:prstGeom>
          <a:noFill/>
        </p:spPr>
        <p:txBody>
          <a:bodyPr wrap="none" rtlCol="0">
            <a:spAutoFit/>
          </a:bodyPr>
          <a:lstStyle/>
          <a:p>
            <a:r>
              <a:rPr lang="en-US" sz="1400" dirty="0">
                <a:latin typeface="Arial" panose="020B0604020202020204" pitchFamily="34" charset="0"/>
                <a:cs typeface="Arial" panose="020B0604020202020204" pitchFamily="34" charset="0"/>
              </a:rPr>
              <a:t>4. Greek style salad</a:t>
            </a:r>
          </a:p>
        </p:txBody>
      </p:sp>
      <p:sp>
        <p:nvSpPr>
          <p:cNvPr id="8" name="TextBox 7">
            <a:extLst>
              <a:ext uri="{FF2B5EF4-FFF2-40B4-BE49-F238E27FC236}">
                <a16:creationId xmlns:a16="http://schemas.microsoft.com/office/drawing/2014/main" id="{7AA06D17-D552-3B4C-90A5-C057514BCA42}"/>
              </a:ext>
            </a:extLst>
          </p:cNvPr>
          <p:cNvSpPr txBox="1"/>
          <p:nvPr/>
        </p:nvSpPr>
        <p:spPr>
          <a:xfrm>
            <a:off x="8518867" y="66657"/>
            <a:ext cx="979755" cy="369332"/>
          </a:xfrm>
          <a:prstGeom prst="rect">
            <a:avLst/>
          </a:prstGeom>
          <a:noFill/>
        </p:spPr>
        <p:txBody>
          <a:bodyPr wrap="none" rtlCol="0">
            <a:spAutoFit/>
          </a:bodyPr>
          <a:lstStyle/>
          <a:p>
            <a:r>
              <a:rPr lang="en-US" dirty="0">
                <a:latin typeface="Arial" panose="020B0604020202020204" pitchFamily="34" charset="0"/>
                <a:cs typeface="Arial" panose="020B0604020202020204" pitchFamily="34" charset="0"/>
              </a:rPr>
              <a:t>Entrees</a:t>
            </a:r>
          </a:p>
        </p:txBody>
      </p:sp>
      <p:sp>
        <p:nvSpPr>
          <p:cNvPr id="9" name="Rounded Rectangle 8">
            <a:extLst>
              <a:ext uri="{FF2B5EF4-FFF2-40B4-BE49-F238E27FC236}">
                <a16:creationId xmlns:a16="http://schemas.microsoft.com/office/drawing/2014/main" id="{643F7FC1-A958-4B49-9F56-E28F0DE0F11A}"/>
              </a:ext>
            </a:extLst>
          </p:cNvPr>
          <p:cNvSpPr/>
          <p:nvPr/>
        </p:nvSpPr>
        <p:spPr>
          <a:xfrm>
            <a:off x="344221" y="1481795"/>
            <a:ext cx="5509260" cy="3939837"/>
          </a:xfrm>
          <a:prstGeom prst="roundRect">
            <a:avLst/>
          </a:prstGeom>
          <a:no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8" name="Picture 10">
            <a:extLst>
              <a:ext uri="{FF2B5EF4-FFF2-40B4-BE49-F238E27FC236}">
                <a16:creationId xmlns:a16="http://schemas.microsoft.com/office/drawing/2014/main" id="{4657D343-047F-8C42-A9F6-B30AA9246E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396447" y="702529"/>
            <a:ext cx="2130519" cy="1368028"/>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D0E7689B-D386-3B42-82FC-3F129B36C5D4}"/>
              </a:ext>
            </a:extLst>
          </p:cNvPr>
          <p:cNvSpPr txBox="1"/>
          <p:nvPr/>
        </p:nvSpPr>
        <p:spPr>
          <a:xfrm>
            <a:off x="6681725" y="2112064"/>
            <a:ext cx="1228221" cy="369332"/>
          </a:xfrm>
          <a:prstGeom prst="rect">
            <a:avLst/>
          </a:prstGeom>
          <a:noFill/>
        </p:spPr>
        <p:txBody>
          <a:bodyPr wrap="none" rtlCol="0">
            <a:spAutoFit/>
          </a:bodyPr>
          <a:lstStyle/>
          <a:p>
            <a:r>
              <a:rPr lang="en-US" dirty="0"/>
              <a:t>1. </a:t>
            </a:r>
            <a:r>
              <a:rPr lang="en-US" sz="1400" dirty="0">
                <a:latin typeface="Arial" panose="020B0604020202020204" pitchFamily="34" charset="0"/>
                <a:cs typeface="Arial" panose="020B0604020202020204" pitchFamily="34" charset="0"/>
              </a:rPr>
              <a:t>Moussaka</a:t>
            </a:r>
            <a:endParaRPr lang="en-US" dirty="0"/>
          </a:p>
        </p:txBody>
      </p:sp>
      <p:pic>
        <p:nvPicPr>
          <p:cNvPr id="2060" name="Picture 12">
            <a:extLst>
              <a:ext uri="{FF2B5EF4-FFF2-40B4-BE49-F238E27FC236}">
                <a16:creationId xmlns:a16="http://schemas.microsoft.com/office/drawing/2014/main" id="{FACCEE5D-145A-2B4F-991C-810EE8BB3EC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75420" y="702529"/>
            <a:ext cx="2435236" cy="136802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1EA2AA0-E8FC-6C4A-AEA3-DCAAF322451A}"/>
              </a:ext>
            </a:extLst>
          </p:cNvPr>
          <p:cNvSpPr txBox="1"/>
          <p:nvPr/>
        </p:nvSpPr>
        <p:spPr>
          <a:xfrm>
            <a:off x="9368723" y="2050716"/>
            <a:ext cx="2141933" cy="369332"/>
          </a:xfrm>
          <a:prstGeom prst="rect">
            <a:avLst/>
          </a:prstGeom>
          <a:noFill/>
        </p:spPr>
        <p:txBody>
          <a:bodyPr wrap="none" rtlCol="0">
            <a:spAutoFit/>
          </a:bodyPr>
          <a:lstStyle/>
          <a:p>
            <a:r>
              <a:rPr lang="en-US" dirty="0"/>
              <a:t>2.</a:t>
            </a:r>
            <a:r>
              <a:rPr lang="en-US" sz="1400" dirty="0">
                <a:latin typeface="Arial" panose="020B0604020202020204" pitchFamily="34" charset="0"/>
                <a:cs typeface="Arial" panose="020B0604020202020204" pitchFamily="34" charset="0"/>
              </a:rPr>
              <a:t> Chicken with with feta</a:t>
            </a:r>
            <a:endParaRPr lang="en-US" dirty="0"/>
          </a:p>
        </p:txBody>
      </p:sp>
      <p:pic>
        <p:nvPicPr>
          <p:cNvPr id="2062" name="Picture 14">
            <a:extLst>
              <a:ext uri="{FF2B5EF4-FFF2-40B4-BE49-F238E27FC236}">
                <a16:creationId xmlns:a16="http://schemas.microsoft.com/office/drawing/2014/main" id="{DEFEA64D-26CB-7348-826F-2FAF0C6609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1109" y="2819201"/>
            <a:ext cx="2165342" cy="1293813"/>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a:extLst>
              <a:ext uri="{FF2B5EF4-FFF2-40B4-BE49-F238E27FC236}">
                <a16:creationId xmlns:a16="http://schemas.microsoft.com/office/drawing/2014/main" id="{888C5148-0B15-5840-8E3F-AF056B69D55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63940" y="2819201"/>
            <a:ext cx="2351497" cy="1265027"/>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a:extLst>
              <a:ext uri="{FF2B5EF4-FFF2-40B4-BE49-F238E27FC236}">
                <a16:creationId xmlns:a16="http://schemas.microsoft.com/office/drawing/2014/main" id="{960C79C8-1C0F-4442-B4DA-AB4BFDBD8BE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396447" y="4861658"/>
            <a:ext cx="2130520" cy="1293813"/>
          </a:xfrm>
          <a:prstGeom prst="rect">
            <a:avLst/>
          </a:prstGeom>
          <a:noFill/>
          <a:extLst>
            <a:ext uri="{909E8E84-426E-40DD-AFC4-6F175D3DCCD1}">
              <a14:hiddenFill xmlns:a14="http://schemas.microsoft.com/office/drawing/2010/main">
                <a:solidFill>
                  <a:srgbClr val="FFFFFF"/>
                </a:solidFill>
              </a14:hiddenFill>
            </a:ext>
          </a:extLst>
        </p:spPr>
      </p:pic>
      <p:pic>
        <p:nvPicPr>
          <p:cNvPr id="2068" name="Picture 20">
            <a:extLst>
              <a:ext uri="{FF2B5EF4-FFF2-40B4-BE49-F238E27FC236}">
                <a16:creationId xmlns:a16="http://schemas.microsoft.com/office/drawing/2014/main" id="{11792599-DD91-9845-B5AC-3A9EF50139C8}"/>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177162" y="4861657"/>
            <a:ext cx="2435236" cy="129381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75979F62-848F-7546-9366-02B267F92135}"/>
              </a:ext>
            </a:extLst>
          </p:cNvPr>
          <p:cNvSpPr txBox="1"/>
          <p:nvPr/>
        </p:nvSpPr>
        <p:spPr>
          <a:xfrm>
            <a:off x="6218493" y="4178246"/>
            <a:ext cx="2420343" cy="307777"/>
          </a:xfrm>
          <a:prstGeom prst="rect">
            <a:avLst/>
          </a:prstGeom>
          <a:noFill/>
        </p:spPr>
        <p:txBody>
          <a:bodyPr wrap="none" rtlCol="0">
            <a:spAutoFit/>
          </a:bodyPr>
          <a:lstStyle/>
          <a:p>
            <a:r>
              <a:rPr lang="en-US" sz="1400" dirty="0">
                <a:latin typeface="Arial" panose="020B0604020202020204" pitchFamily="34" charset="0"/>
                <a:cs typeface="Arial" panose="020B0604020202020204" pitchFamily="34" charset="0"/>
              </a:rPr>
              <a:t>3. </a:t>
            </a:r>
            <a:r>
              <a:rPr lang="en-US" sz="1400" dirty="0" err="1">
                <a:latin typeface="Arial" panose="020B0604020202020204" pitchFamily="34" charset="0"/>
                <a:cs typeface="Arial" panose="020B0604020202020204" pitchFamily="34" charset="0"/>
              </a:rPr>
              <a:t>Valdostana</a:t>
            </a:r>
            <a:r>
              <a:rPr lang="en-US" sz="1400" dirty="0">
                <a:latin typeface="Arial" panose="020B0604020202020204" pitchFamily="34" charset="0"/>
                <a:cs typeface="Arial" panose="020B0604020202020204" pitchFamily="34" charset="0"/>
              </a:rPr>
              <a:t> chicken / beef</a:t>
            </a:r>
          </a:p>
        </p:txBody>
      </p:sp>
      <p:sp>
        <p:nvSpPr>
          <p:cNvPr id="14" name="TextBox 13">
            <a:extLst>
              <a:ext uri="{FF2B5EF4-FFF2-40B4-BE49-F238E27FC236}">
                <a16:creationId xmlns:a16="http://schemas.microsoft.com/office/drawing/2014/main" id="{80668521-E759-DD4A-A963-53C4A456CC74}"/>
              </a:ext>
            </a:extLst>
          </p:cNvPr>
          <p:cNvSpPr txBox="1"/>
          <p:nvPr/>
        </p:nvSpPr>
        <p:spPr>
          <a:xfrm>
            <a:off x="9953842" y="4160185"/>
            <a:ext cx="678391" cy="369332"/>
          </a:xfrm>
          <a:prstGeom prst="rect">
            <a:avLst/>
          </a:prstGeom>
          <a:noFill/>
        </p:spPr>
        <p:txBody>
          <a:bodyPr wrap="none" rtlCol="0">
            <a:spAutoFit/>
          </a:bodyPr>
          <a:lstStyle/>
          <a:p>
            <a:r>
              <a:rPr lang="en-US" dirty="0"/>
              <a:t>4.</a:t>
            </a:r>
            <a:r>
              <a:rPr lang="en-US" sz="1400" dirty="0">
                <a:latin typeface="Arial" panose="020B0604020202020204" pitchFamily="34" charset="0"/>
                <a:cs typeface="Arial" panose="020B0604020202020204" pitchFamily="34" charset="0"/>
              </a:rPr>
              <a:t>Arni</a:t>
            </a:r>
            <a:endParaRPr lang="en-US" dirty="0"/>
          </a:p>
        </p:txBody>
      </p:sp>
      <p:sp>
        <p:nvSpPr>
          <p:cNvPr id="15" name="TextBox 14">
            <a:extLst>
              <a:ext uri="{FF2B5EF4-FFF2-40B4-BE49-F238E27FC236}">
                <a16:creationId xmlns:a16="http://schemas.microsoft.com/office/drawing/2014/main" id="{DC3370A2-4911-CF42-B2FD-7F436BC52DAD}"/>
              </a:ext>
            </a:extLst>
          </p:cNvPr>
          <p:cNvSpPr txBox="1"/>
          <p:nvPr/>
        </p:nvSpPr>
        <p:spPr>
          <a:xfrm>
            <a:off x="6232042" y="6220703"/>
            <a:ext cx="2459328" cy="369332"/>
          </a:xfrm>
          <a:prstGeom prst="rect">
            <a:avLst/>
          </a:prstGeom>
          <a:noFill/>
        </p:spPr>
        <p:txBody>
          <a:bodyPr wrap="none" rtlCol="0">
            <a:spAutoFit/>
          </a:bodyPr>
          <a:lstStyle/>
          <a:p>
            <a:r>
              <a:rPr lang="en-US" dirty="0"/>
              <a:t>5.</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Skepasti</a:t>
            </a:r>
            <a:r>
              <a:rPr lang="en-US" sz="1400" dirty="0">
                <a:latin typeface="Arial" panose="020B0604020202020204" pitchFamily="34" charset="0"/>
                <a:cs typeface="Arial" panose="020B0604020202020204" pitchFamily="34" charset="0"/>
              </a:rPr>
              <a:t>: pork or chicken </a:t>
            </a:r>
            <a:endParaRPr lang="en-US" dirty="0"/>
          </a:p>
        </p:txBody>
      </p:sp>
      <p:sp>
        <p:nvSpPr>
          <p:cNvPr id="16" name="TextBox 15">
            <a:extLst>
              <a:ext uri="{FF2B5EF4-FFF2-40B4-BE49-F238E27FC236}">
                <a16:creationId xmlns:a16="http://schemas.microsoft.com/office/drawing/2014/main" id="{F95855D7-CD2E-0E4A-9DA8-E52CC645DB40}"/>
              </a:ext>
            </a:extLst>
          </p:cNvPr>
          <p:cNvSpPr txBox="1"/>
          <p:nvPr/>
        </p:nvSpPr>
        <p:spPr>
          <a:xfrm>
            <a:off x="8761961" y="6185130"/>
            <a:ext cx="3265638" cy="369332"/>
          </a:xfrm>
          <a:prstGeom prst="rect">
            <a:avLst/>
          </a:prstGeom>
          <a:noFill/>
        </p:spPr>
        <p:txBody>
          <a:bodyPr wrap="none" rtlCol="0">
            <a:spAutoFit/>
          </a:bodyPr>
          <a:lstStyle/>
          <a:p>
            <a:r>
              <a:rPr lang="en-US" dirty="0"/>
              <a:t>6.</a:t>
            </a:r>
            <a:r>
              <a:rPr lang="en-US" sz="1400" dirty="0">
                <a:latin typeface="Arial" panose="020B0604020202020204" pitchFamily="34" charset="0"/>
                <a:cs typeface="Arial" panose="020B0604020202020204" pitchFamily="34" charset="0"/>
              </a:rPr>
              <a:t> Greek lamb pitta with tzatziki sauce </a:t>
            </a:r>
            <a:endParaRPr lang="en-US" dirty="0"/>
          </a:p>
        </p:txBody>
      </p:sp>
      <p:sp>
        <p:nvSpPr>
          <p:cNvPr id="20" name="Rounded Rectangle 19">
            <a:extLst>
              <a:ext uri="{FF2B5EF4-FFF2-40B4-BE49-F238E27FC236}">
                <a16:creationId xmlns:a16="http://schemas.microsoft.com/office/drawing/2014/main" id="{3E901D3B-F5EE-EE40-8890-43AACA01EB02}"/>
              </a:ext>
            </a:extLst>
          </p:cNvPr>
          <p:cNvSpPr/>
          <p:nvPr/>
        </p:nvSpPr>
        <p:spPr>
          <a:xfrm>
            <a:off x="6096000" y="434535"/>
            <a:ext cx="5825490" cy="650347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81369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0342EA3-B843-6B46-A364-5F40CBEAAD59}"/>
              </a:ext>
            </a:extLst>
          </p:cNvPr>
          <p:cNvSpPr>
            <a:spLocks noGrp="1"/>
          </p:cNvSpPr>
          <p:nvPr>
            <p:ph type="title"/>
          </p:nvPr>
        </p:nvSpPr>
        <p:spPr>
          <a:xfrm>
            <a:off x="838200" y="365125"/>
            <a:ext cx="10515600" cy="1325563"/>
          </a:xfrm>
        </p:spPr>
        <p:txBody>
          <a:bodyPr>
            <a:normAutofit/>
          </a:bodyPr>
          <a:lstStyle/>
          <a:p>
            <a:r>
              <a:rPr lang="en-US" dirty="0"/>
              <a:t>Market audit- competitor’s analysis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79BC7A9-181E-9E4D-B80E-BD0B088B7D49}"/>
              </a:ext>
            </a:extLst>
          </p:cNvPr>
          <p:cNvSpPr>
            <a:spLocks noGrp="1"/>
          </p:cNvSpPr>
          <p:nvPr>
            <p:ph idx="1"/>
          </p:nvPr>
        </p:nvSpPr>
        <p:spPr>
          <a:xfrm>
            <a:off x="838200" y="1825625"/>
            <a:ext cx="10515600" cy="4351338"/>
          </a:xfrm>
        </p:spPr>
        <p:txBody>
          <a:bodyPr>
            <a:normAutofit/>
          </a:bodyPr>
          <a:lstStyle/>
          <a:p>
            <a:pPr marL="0" indent="0">
              <a:buNone/>
            </a:pPr>
            <a:r>
              <a:rPr lang="en-US" sz="2000" dirty="0">
                <a:latin typeface="Arial" panose="020B0604020202020204" pitchFamily="34" charset="0"/>
                <a:cs typeface="Arial" panose="020B0604020202020204" pitchFamily="34" charset="0"/>
              </a:rPr>
              <a:t>         The following retailers are located within a 2-mile radius of </a:t>
            </a:r>
            <a:r>
              <a:rPr lang="en-US" sz="2000" dirty="0" err="1">
                <a:latin typeface="Arial" panose="020B0604020202020204" pitchFamily="34" charset="0"/>
                <a:cs typeface="Arial" panose="020B0604020202020204" pitchFamily="34" charset="0"/>
              </a:rPr>
              <a:t>Hespero</a:t>
            </a:r>
            <a:r>
              <a:rPr lang="en-US" sz="2000" dirty="0">
                <a:latin typeface="Arial" panose="020B0604020202020204" pitchFamily="34" charset="0"/>
                <a:cs typeface="Arial" panose="020B0604020202020204" pitchFamily="34" charset="0"/>
              </a:rPr>
              <a:t> providing direct or indirect competition to customers:</a:t>
            </a:r>
          </a:p>
          <a:p>
            <a:r>
              <a:rPr lang="en-US" sz="2000" dirty="0">
                <a:latin typeface="Arial" panose="020B0604020202020204" pitchFamily="34" charset="0"/>
                <a:cs typeface="Arial" panose="020B0604020202020204" pitchFamily="34" charset="0"/>
              </a:rPr>
              <a:t>Land restaurant, which has been in operation for 15 years, is the city's most prominent local restaurant. It serves a broad variety of food, has live music from local bands, and is a very family-friendly environment. It also boasts a large menu with both healthy and fried options, as well as a popular bar. It does not define itself as a healthy meal option, despite its substantial clientele.</a:t>
            </a:r>
          </a:p>
          <a:p>
            <a:r>
              <a:rPr lang="en-US" sz="2000" dirty="0">
                <a:latin typeface="Arial" panose="020B0604020202020204" pitchFamily="34" charset="0"/>
                <a:cs typeface="Arial" panose="020B0604020202020204" pitchFamily="34" charset="0"/>
              </a:rPr>
              <a:t>For the past five years, a modern restaurant and coffee shop has been open. Pastries, organic teas and coffees, and prepared sandwiches are also available. While the food is all organic, there is a little selection of items. Because the establishment has only four tables, it focuses to customers who want to get a quick breakfast or some pastries and coffee on their way to work.</a:t>
            </a:r>
          </a:p>
        </p:txBody>
      </p:sp>
    </p:spTree>
    <p:extLst>
      <p:ext uri="{BB962C8B-B14F-4D97-AF65-F5344CB8AC3E}">
        <p14:creationId xmlns:p14="http://schemas.microsoft.com/office/powerpoint/2010/main" val="3277379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B2332-D016-624F-B536-8E8924A84BF6}"/>
              </a:ext>
            </a:extLst>
          </p:cNvPr>
          <p:cNvSpPr>
            <a:spLocks noGrp="1"/>
          </p:cNvSpPr>
          <p:nvPr>
            <p:ph type="title"/>
          </p:nvPr>
        </p:nvSpPr>
        <p:spPr/>
        <p:txBody>
          <a:bodyPr/>
          <a:lstStyle/>
          <a:p>
            <a:r>
              <a:rPr lang="en-US"/>
              <a:t>Market analysis</a:t>
            </a:r>
            <a:br>
              <a:rPr lang="en-US"/>
            </a:br>
            <a:endParaRPr lang="en-US"/>
          </a:p>
        </p:txBody>
      </p:sp>
      <p:graphicFrame>
        <p:nvGraphicFramePr>
          <p:cNvPr id="3" name="Table 3">
            <a:extLst>
              <a:ext uri="{FF2B5EF4-FFF2-40B4-BE49-F238E27FC236}">
                <a16:creationId xmlns:a16="http://schemas.microsoft.com/office/drawing/2014/main" id="{CE7BA7BD-C44F-204F-BC8E-B6A89E957E58}"/>
              </a:ext>
            </a:extLst>
          </p:cNvPr>
          <p:cNvGraphicFramePr>
            <a:graphicFrameLocks noGrp="1"/>
          </p:cNvGraphicFramePr>
          <p:nvPr>
            <p:extLst>
              <p:ext uri="{D42A27DB-BD31-4B8C-83A1-F6EECF244321}">
                <p14:modId xmlns:p14="http://schemas.microsoft.com/office/powerpoint/2010/main" val="3315428084"/>
              </p:ext>
            </p:extLst>
          </p:nvPr>
        </p:nvGraphicFramePr>
        <p:xfrm>
          <a:off x="990600" y="1333500"/>
          <a:ext cx="8940800" cy="3886200"/>
        </p:xfrm>
        <a:graphic>
          <a:graphicData uri="http://schemas.openxmlformats.org/drawingml/2006/table">
            <a:tbl>
              <a:tblPr firstRow="1" bandRow="1">
                <a:tableStyleId>{5C22544A-7EE6-4342-B048-85BDC9FD1C3A}</a:tableStyleId>
              </a:tblPr>
              <a:tblGrid>
                <a:gridCol w="2187575">
                  <a:extLst>
                    <a:ext uri="{9D8B030D-6E8A-4147-A177-3AD203B41FA5}">
                      <a16:colId xmlns:a16="http://schemas.microsoft.com/office/drawing/2014/main" val="2762893742"/>
                    </a:ext>
                  </a:extLst>
                </a:gridCol>
                <a:gridCol w="2251075">
                  <a:extLst>
                    <a:ext uri="{9D8B030D-6E8A-4147-A177-3AD203B41FA5}">
                      <a16:colId xmlns:a16="http://schemas.microsoft.com/office/drawing/2014/main" val="2314227125"/>
                    </a:ext>
                  </a:extLst>
                </a:gridCol>
                <a:gridCol w="2251075">
                  <a:extLst>
                    <a:ext uri="{9D8B030D-6E8A-4147-A177-3AD203B41FA5}">
                      <a16:colId xmlns:a16="http://schemas.microsoft.com/office/drawing/2014/main" val="2214537475"/>
                    </a:ext>
                  </a:extLst>
                </a:gridCol>
                <a:gridCol w="2251075">
                  <a:extLst>
                    <a:ext uri="{9D8B030D-6E8A-4147-A177-3AD203B41FA5}">
                      <a16:colId xmlns:a16="http://schemas.microsoft.com/office/drawing/2014/main" val="494045735"/>
                    </a:ext>
                  </a:extLst>
                </a:gridCol>
              </a:tblGrid>
              <a:tr h="777240">
                <a:tc>
                  <a:txBody>
                    <a:bodyPr/>
                    <a:lstStyle/>
                    <a:p>
                      <a:pPr algn="ctr"/>
                      <a:r>
                        <a:rPr lang="en-US" sz="1800">
                          <a:latin typeface="Arial" panose="020B0604020202020204" pitchFamily="34" charset="0"/>
                          <a:cs typeface="Arial" panose="020B0604020202020204" pitchFamily="34" charset="0"/>
                        </a:rPr>
                        <a:t>Type of food </a:t>
                      </a:r>
                    </a:p>
                  </a:txBody>
                  <a:tcPr/>
                </a:tc>
                <a:tc>
                  <a:txBody>
                    <a:bodyPr/>
                    <a:lstStyle/>
                    <a:p>
                      <a:pPr algn="ctr"/>
                      <a:r>
                        <a:rPr lang="en-US" sz="1800">
                          <a:latin typeface="Arial" panose="020B0604020202020204" pitchFamily="34" charset="0"/>
                          <a:cs typeface="Arial" panose="020B0604020202020204" pitchFamily="34" charset="0"/>
                        </a:rPr>
                        <a:t>Land restaurant</a:t>
                      </a:r>
                    </a:p>
                  </a:txBody>
                  <a:tcPr/>
                </a:tc>
                <a:tc>
                  <a:txBody>
                    <a:bodyPr/>
                    <a:lstStyle/>
                    <a:p>
                      <a:pPr algn="ctr"/>
                      <a:r>
                        <a:rPr lang="en-US" sz="1800">
                          <a:latin typeface="Arial" panose="020B0604020202020204" pitchFamily="34" charset="0"/>
                          <a:cs typeface="Arial" panose="020B0604020202020204" pitchFamily="34" charset="0"/>
                        </a:rPr>
                        <a:t>Modern restaurant</a:t>
                      </a:r>
                    </a:p>
                  </a:txBody>
                  <a:tcPr/>
                </a:tc>
                <a:tc>
                  <a:txBody>
                    <a:bodyPr/>
                    <a:lstStyle/>
                    <a:p>
                      <a:pPr algn="ctr"/>
                      <a:r>
                        <a:rPr lang="en-US" sz="1800">
                          <a:latin typeface="Arial" panose="020B0604020202020204" pitchFamily="34" charset="0"/>
                          <a:cs typeface="Arial" panose="020B0604020202020204" pitchFamily="34" charset="0"/>
                        </a:rPr>
                        <a:t>our restaurant</a:t>
                      </a:r>
                    </a:p>
                  </a:txBody>
                  <a:tcPr/>
                </a:tc>
                <a:extLst>
                  <a:ext uri="{0D108BD9-81ED-4DB2-BD59-A6C34878D82A}">
                    <a16:rowId xmlns:a16="http://schemas.microsoft.com/office/drawing/2014/main" val="1905005263"/>
                  </a:ext>
                </a:extLst>
              </a:tr>
              <a:tr h="777240">
                <a:tc>
                  <a:txBody>
                    <a:bodyPr/>
                    <a:lstStyle/>
                    <a:p>
                      <a:pPr algn="ctr"/>
                      <a:r>
                        <a:rPr lang="en-US" sz="1800">
                          <a:latin typeface="Arial" panose="020B0604020202020204" pitchFamily="34" charset="0"/>
                          <a:cs typeface="Arial" panose="020B0604020202020204" pitchFamily="34" charset="0"/>
                        </a:rPr>
                        <a:t>Breakfast</a:t>
                      </a:r>
                    </a:p>
                  </a:txBody>
                  <a:tcPr/>
                </a:tc>
                <a:tc>
                  <a:txBody>
                    <a:bodyPr/>
                    <a:lstStyle/>
                    <a:p>
                      <a:pPr algn="ctr"/>
                      <a:r>
                        <a:rPr lang="en-US" sz="1800">
                          <a:latin typeface="Arial" panose="020B0604020202020204" pitchFamily="34" charset="0"/>
                          <a:cs typeface="Arial" panose="020B0604020202020204" pitchFamily="34" charset="0"/>
                        </a:rPr>
                        <a:t>5£-12£</a:t>
                      </a:r>
                    </a:p>
                  </a:txBody>
                  <a:tcPr/>
                </a:tc>
                <a:tc>
                  <a:txBody>
                    <a:bodyPr/>
                    <a:lstStyle/>
                    <a:p>
                      <a:pPr algn="ctr"/>
                      <a:r>
                        <a:rPr lang="en-US" sz="1800">
                          <a:latin typeface="Arial" panose="020B0604020202020204" pitchFamily="34" charset="0"/>
                          <a:cs typeface="Arial" panose="020B0604020202020204" pitchFamily="34" charset="0"/>
                        </a:rPr>
                        <a:t>6£-12.95£</a:t>
                      </a:r>
                    </a:p>
                  </a:txBody>
                  <a:tcPr/>
                </a:tc>
                <a:tc>
                  <a:txBody>
                    <a:bodyPr/>
                    <a:lstStyle/>
                    <a:p>
                      <a:pPr algn="ctr"/>
                      <a:r>
                        <a:rPr lang="en-US" sz="1800">
                          <a:latin typeface="Arial" panose="020B0604020202020204" pitchFamily="34" charset="0"/>
                          <a:cs typeface="Arial" panose="020B0604020202020204" pitchFamily="34" charset="0"/>
                        </a:rPr>
                        <a:t>6£-15.45£</a:t>
                      </a:r>
                    </a:p>
                  </a:txBody>
                  <a:tcPr/>
                </a:tc>
                <a:extLst>
                  <a:ext uri="{0D108BD9-81ED-4DB2-BD59-A6C34878D82A}">
                    <a16:rowId xmlns:a16="http://schemas.microsoft.com/office/drawing/2014/main" val="1362587290"/>
                  </a:ext>
                </a:extLst>
              </a:tr>
              <a:tr h="777240">
                <a:tc>
                  <a:txBody>
                    <a:bodyPr/>
                    <a:lstStyle/>
                    <a:p>
                      <a:pPr algn="ctr"/>
                      <a:r>
                        <a:rPr lang="en-US" sz="1800">
                          <a:latin typeface="Arial" panose="020B0604020202020204" pitchFamily="34" charset="0"/>
                          <a:cs typeface="Arial" panose="020B0604020202020204" pitchFamily="34" charset="0"/>
                        </a:rPr>
                        <a:t>Lunch</a:t>
                      </a:r>
                    </a:p>
                  </a:txBody>
                  <a:tcPr/>
                </a:tc>
                <a:tc>
                  <a:txBody>
                    <a:bodyPr/>
                    <a:lstStyle/>
                    <a:p>
                      <a:pPr algn="ctr"/>
                      <a:r>
                        <a:rPr lang="en-US" sz="1800">
                          <a:latin typeface="Arial" panose="020B0604020202020204" pitchFamily="34" charset="0"/>
                          <a:cs typeface="Arial" panose="020B0604020202020204" pitchFamily="34" charset="0"/>
                        </a:rPr>
                        <a:t>9£-18£</a:t>
                      </a:r>
                    </a:p>
                  </a:txBody>
                  <a:tcPr/>
                </a:tc>
                <a:tc>
                  <a:txBody>
                    <a:bodyPr/>
                    <a:lstStyle/>
                    <a:p>
                      <a:pPr algn="ctr"/>
                      <a:r>
                        <a:rPr lang="en-US" sz="1800">
                          <a:latin typeface="Arial" panose="020B0604020202020204" pitchFamily="34" charset="0"/>
                          <a:cs typeface="Arial" panose="020B0604020202020204" pitchFamily="34" charset="0"/>
                        </a:rPr>
                        <a:t>7£-12.95£</a:t>
                      </a:r>
                    </a:p>
                  </a:txBody>
                  <a:tcPr/>
                </a:tc>
                <a:tc>
                  <a:txBody>
                    <a:bodyPr/>
                    <a:lstStyle/>
                    <a:p>
                      <a:pPr algn="ctr"/>
                      <a:r>
                        <a:rPr lang="en-US" sz="1800">
                          <a:latin typeface="Arial" panose="020B0604020202020204" pitchFamily="34" charset="0"/>
                          <a:cs typeface="Arial" panose="020B0604020202020204" pitchFamily="34" charset="0"/>
                        </a:rPr>
                        <a:t>8£-25£</a:t>
                      </a:r>
                    </a:p>
                  </a:txBody>
                  <a:tcPr/>
                </a:tc>
                <a:extLst>
                  <a:ext uri="{0D108BD9-81ED-4DB2-BD59-A6C34878D82A}">
                    <a16:rowId xmlns:a16="http://schemas.microsoft.com/office/drawing/2014/main" val="4096478460"/>
                  </a:ext>
                </a:extLst>
              </a:tr>
              <a:tr h="777240">
                <a:tc>
                  <a:txBody>
                    <a:bodyPr/>
                    <a:lstStyle/>
                    <a:p>
                      <a:pPr algn="ctr"/>
                      <a:r>
                        <a:rPr lang="en-US" sz="1800">
                          <a:latin typeface="Arial" panose="020B0604020202020204" pitchFamily="34" charset="0"/>
                          <a:cs typeface="Arial" panose="020B0604020202020204" pitchFamily="34" charset="0"/>
                        </a:rPr>
                        <a:t>Dinner </a:t>
                      </a:r>
                    </a:p>
                  </a:txBody>
                  <a:tcPr/>
                </a:tc>
                <a:tc>
                  <a:txBody>
                    <a:bodyPr/>
                    <a:lstStyle/>
                    <a:p>
                      <a:pPr algn="ctr"/>
                      <a:r>
                        <a:rPr lang="en-US" sz="1800">
                          <a:latin typeface="Arial" panose="020B0604020202020204" pitchFamily="34" charset="0"/>
                          <a:cs typeface="Arial" panose="020B0604020202020204" pitchFamily="34" charset="0"/>
                        </a:rPr>
                        <a:t>15£-25£</a:t>
                      </a:r>
                    </a:p>
                  </a:txBody>
                  <a:tcPr/>
                </a:tc>
                <a:tc>
                  <a:txBody>
                    <a:bodyPr/>
                    <a:lstStyle/>
                    <a:p>
                      <a:pPr algn="ctr"/>
                      <a:r>
                        <a:rPr lang="en-US" sz="1800">
                          <a:latin typeface="Arial" panose="020B0604020202020204" pitchFamily="34" charset="0"/>
                          <a:cs typeface="Arial" panose="020B0604020202020204" pitchFamily="34" charset="0"/>
                        </a:rPr>
                        <a:t>17£-27£</a:t>
                      </a:r>
                    </a:p>
                  </a:txBody>
                  <a:tcPr/>
                </a:tc>
                <a:tc>
                  <a:txBody>
                    <a:bodyPr/>
                    <a:lstStyle/>
                    <a:p>
                      <a:pPr algn="ctr"/>
                      <a:r>
                        <a:rPr lang="en-US" sz="1800">
                          <a:latin typeface="Arial" panose="020B0604020202020204" pitchFamily="34" charset="0"/>
                          <a:cs typeface="Arial" panose="020B0604020202020204" pitchFamily="34" charset="0"/>
                        </a:rPr>
                        <a:t>15£-26.99£</a:t>
                      </a:r>
                    </a:p>
                  </a:txBody>
                  <a:tcPr/>
                </a:tc>
                <a:extLst>
                  <a:ext uri="{0D108BD9-81ED-4DB2-BD59-A6C34878D82A}">
                    <a16:rowId xmlns:a16="http://schemas.microsoft.com/office/drawing/2014/main" val="2299255859"/>
                  </a:ext>
                </a:extLst>
              </a:tr>
              <a:tr h="777240">
                <a:tc>
                  <a:txBody>
                    <a:bodyPr/>
                    <a:lstStyle/>
                    <a:p>
                      <a:pPr algn="ctr"/>
                      <a:r>
                        <a:rPr lang="en-US" sz="1800">
                          <a:latin typeface="Arial" panose="020B0604020202020204" pitchFamily="34" charset="0"/>
                          <a:cs typeface="Arial" panose="020B0604020202020204" pitchFamily="34" charset="0"/>
                        </a:rPr>
                        <a:t>Drinks </a:t>
                      </a:r>
                    </a:p>
                  </a:txBody>
                  <a:tcPr/>
                </a:tc>
                <a:tc>
                  <a:txBody>
                    <a:bodyPr/>
                    <a:lstStyle/>
                    <a:p>
                      <a:pPr algn="ctr"/>
                      <a:r>
                        <a:rPr lang="en-US" sz="1800">
                          <a:latin typeface="Arial" panose="020B0604020202020204" pitchFamily="34" charset="0"/>
                          <a:cs typeface="Arial" panose="020B0604020202020204" pitchFamily="34" charset="0"/>
                        </a:rPr>
                        <a:t>7£-11£</a:t>
                      </a:r>
                    </a:p>
                  </a:txBody>
                  <a:tcPr/>
                </a:tc>
                <a:tc>
                  <a:txBody>
                    <a:bodyPr/>
                    <a:lstStyle/>
                    <a:p>
                      <a:pPr algn="ctr"/>
                      <a:r>
                        <a:rPr lang="en-US" sz="1800">
                          <a:latin typeface="Arial" panose="020B0604020202020204" pitchFamily="34" charset="0"/>
                          <a:cs typeface="Arial" panose="020B0604020202020204" pitchFamily="34" charset="0"/>
                        </a:rPr>
                        <a:t>9£-14£</a:t>
                      </a:r>
                    </a:p>
                  </a:txBody>
                  <a:tcPr/>
                </a:tc>
                <a:tc>
                  <a:txBody>
                    <a:bodyPr/>
                    <a:lstStyle/>
                    <a:p>
                      <a:pPr algn="ctr"/>
                      <a:r>
                        <a:rPr lang="en-US" sz="1800">
                          <a:latin typeface="Arial" panose="020B0604020202020204" pitchFamily="34" charset="0"/>
                          <a:cs typeface="Arial" panose="020B0604020202020204" pitchFamily="34" charset="0"/>
                        </a:rPr>
                        <a:t>5£-30£</a:t>
                      </a:r>
                    </a:p>
                  </a:txBody>
                  <a:tcPr/>
                </a:tc>
                <a:extLst>
                  <a:ext uri="{0D108BD9-81ED-4DB2-BD59-A6C34878D82A}">
                    <a16:rowId xmlns:a16="http://schemas.microsoft.com/office/drawing/2014/main" val="778791147"/>
                  </a:ext>
                </a:extLst>
              </a:tr>
            </a:tbl>
          </a:graphicData>
        </a:graphic>
      </p:graphicFrame>
    </p:spTree>
    <p:extLst>
      <p:ext uri="{BB962C8B-B14F-4D97-AF65-F5344CB8AC3E}">
        <p14:creationId xmlns:p14="http://schemas.microsoft.com/office/powerpoint/2010/main" val="1769175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205ABC-EB69-994C-B413-A617024225B1}"/>
              </a:ext>
            </a:extLst>
          </p:cNvPr>
          <p:cNvSpPr>
            <a:spLocks noGrp="1"/>
          </p:cNvSpPr>
          <p:nvPr>
            <p:ph type="title"/>
          </p:nvPr>
        </p:nvSpPr>
        <p:spPr>
          <a:xfrm>
            <a:off x="1653363" y="365760"/>
            <a:ext cx="9367203" cy="1188720"/>
          </a:xfrm>
        </p:spPr>
        <p:txBody>
          <a:bodyPr vert="horz" lIns="91440" tIns="45720" rIns="91440" bIns="45720" rtlCol="0" anchor="ctr">
            <a:normAutofit/>
          </a:bodyPr>
          <a:lstStyle/>
          <a:p>
            <a:r>
              <a:rPr lang="en-US" kern="1200" dirty="0">
                <a:solidFill>
                  <a:schemeClr val="tx1"/>
                </a:solidFill>
                <a:latin typeface="+mj-lt"/>
                <a:ea typeface="+mj-ea"/>
                <a:cs typeface="+mj-cs"/>
              </a:rPr>
              <a:t>Marketing and sale plan</a:t>
            </a:r>
          </a:p>
        </p:txBody>
      </p:sp>
      <p:sp>
        <p:nvSpPr>
          <p:cNvPr id="73" name="Freeform: Shape 54">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4" name="Freeform: Shape 56">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Shape 58">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0" name="TextBox 3">
            <a:extLst>
              <a:ext uri="{FF2B5EF4-FFF2-40B4-BE49-F238E27FC236}">
                <a16:creationId xmlns:a16="http://schemas.microsoft.com/office/drawing/2014/main" id="{6369F7E6-4901-B548-BB9D-B003E9AA0A3A}"/>
              </a:ext>
            </a:extLst>
          </p:cNvPr>
          <p:cNvSpPr txBox="1"/>
          <p:nvPr/>
        </p:nvSpPr>
        <p:spPr>
          <a:xfrm>
            <a:off x="1653363" y="1695372"/>
            <a:ext cx="9367204" cy="4522548"/>
          </a:xfrm>
          <a:prstGeom prst="rect">
            <a:avLst/>
          </a:prstGeom>
        </p:spPr>
        <p:txBody>
          <a:bodyPr vert="horz" lIns="91440" tIns="45720" rIns="91440" bIns="45720" rtlCol="0" anchor="t">
            <a:normAutofit fontScale="92500" lnSpcReduction="10000"/>
          </a:bodyPr>
          <a:lstStyle/>
          <a:p>
            <a:pPr indent="-228600">
              <a:lnSpc>
                <a:spcPct val="90000"/>
              </a:lnSpc>
              <a:spcAft>
                <a:spcPts val="600"/>
              </a:spcAft>
              <a:buFont typeface="Arial" panose="020B0604020202020204" pitchFamily="34" charset="0"/>
              <a:buChar char="•"/>
            </a:pPr>
            <a:r>
              <a:rPr lang="en-US" sz="1500" dirty="0"/>
              <a:t> </a:t>
            </a:r>
            <a:r>
              <a:rPr lang="en-US" sz="1600"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Hesperos</a:t>
            </a:r>
            <a:r>
              <a:rPr lang="en-US" dirty="0">
                <a:latin typeface="Arial" panose="020B0604020202020204" pitchFamily="34" charset="0"/>
                <a:cs typeface="Arial" panose="020B0604020202020204" pitchFamily="34" charset="0"/>
              </a:rPr>
              <a:t>, a Greek restaurant, will emphasize the company's distinctive value proposition: </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Pastries, sandwiches, soups, salads, and other high-quality organic foods are available. </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Providing a handy location with options for dining and bundling </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Delivering exceptional client service</a:t>
            </a:r>
          </a:p>
          <a:p>
            <a:pPr marL="57150">
              <a:lnSpc>
                <a:spcPct val="90000"/>
              </a:lnSpc>
              <a:spcAft>
                <a:spcPts val="600"/>
              </a:spcAft>
            </a:pPr>
            <a:r>
              <a:rPr lang="en-US" dirty="0">
                <a:latin typeface="Arial" panose="020B0604020202020204" pitchFamily="34" charset="0"/>
                <a:cs typeface="Arial" panose="020B0604020202020204" pitchFamily="34" charset="0"/>
              </a:rPr>
              <a:t>   </a:t>
            </a:r>
          </a:p>
          <a:p>
            <a:pPr>
              <a:lnSpc>
                <a:spcPct val="90000"/>
              </a:lnSpc>
              <a:spcAft>
                <a:spcPts val="600"/>
              </a:spcAft>
            </a:pP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Promotion strategy:</a:t>
            </a:r>
          </a:p>
          <a:p>
            <a:pPr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The restaurant </a:t>
            </a:r>
            <a:r>
              <a:rPr lang="en-US" dirty="0" err="1">
                <a:latin typeface="Arial" panose="020B0604020202020204" pitchFamily="34" charset="0"/>
                <a:cs typeface="Arial" panose="020B0604020202020204" pitchFamily="34" charset="0"/>
              </a:rPr>
              <a:t>Hesperos</a:t>
            </a:r>
            <a:r>
              <a:rPr lang="en-US" dirty="0">
                <a:latin typeface="Arial" panose="020B0604020202020204" pitchFamily="34" charset="0"/>
                <a:cs typeface="Arial" panose="020B0604020202020204" pitchFamily="34" charset="0"/>
              </a:rPr>
              <a:t> incorporates a variety of advertising and sales initiatives. The restaurant's success strategy involves the following aspects:</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Adding a reservation link to Google Business</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Work on presentation of dishes so they can be </a:t>
            </a:r>
            <a:r>
              <a:rPr lang="en-US" dirty="0" err="1">
                <a:latin typeface="Arial" panose="020B0604020202020204" pitchFamily="34" charset="0"/>
                <a:cs typeface="Arial" panose="020B0604020202020204" pitchFamily="34" charset="0"/>
              </a:rPr>
              <a:t>instagrammable</a:t>
            </a:r>
            <a:endParaRPr lang="en-US" dirty="0">
              <a:latin typeface="Arial" panose="020B0604020202020204" pitchFamily="34" charset="0"/>
              <a:cs typeface="Arial" panose="020B0604020202020204" pitchFamily="34" charset="0"/>
            </a:endParaRP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Improve SEO local discovery online</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Use the restaurant marketing frame</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Focus on loyalty</a:t>
            </a:r>
          </a:p>
          <a:p>
            <a:pPr marL="285750" indent="-228600">
              <a:lnSpc>
                <a:spcPct val="90000"/>
              </a:lnSpc>
              <a:spcAft>
                <a:spcPts val="600"/>
              </a:spcAft>
              <a:buFont typeface="Arial" panose="020B0604020202020204" pitchFamily="34" charset="0"/>
              <a:buChar char="•"/>
            </a:pPr>
            <a:r>
              <a:rPr lang="en-US" dirty="0">
                <a:latin typeface="Arial" panose="020B0604020202020204" pitchFamily="34" charset="0"/>
                <a:cs typeface="Arial" panose="020B0604020202020204" pitchFamily="34" charset="0"/>
              </a:rPr>
              <a:t>Collect and use guest data</a:t>
            </a:r>
          </a:p>
          <a:p>
            <a:pPr marL="285750" indent="-228600">
              <a:lnSpc>
                <a:spcPct val="90000"/>
              </a:lnSpc>
              <a:spcAft>
                <a:spcPts val="600"/>
              </a:spcAft>
              <a:buFont typeface="Arial" panose="020B0604020202020204" pitchFamily="34" charset="0"/>
              <a:buChar char="•"/>
            </a:pPr>
            <a:endParaRPr lang="en-US" sz="1500" dirty="0"/>
          </a:p>
        </p:txBody>
      </p:sp>
    </p:spTree>
    <p:extLst>
      <p:ext uri="{BB962C8B-B14F-4D97-AF65-F5344CB8AC3E}">
        <p14:creationId xmlns:p14="http://schemas.microsoft.com/office/powerpoint/2010/main" val="244154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A5AC8-A7F1-A141-A0F6-019173039F3A}"/>
              </a:ext>
            </a:extLst>
          </p:cNvPr>
          <p:cNvSpPr>
            <a:spLocks noGrp="1"/>
          </p:cNvSpPr>
          <p:nvPr>
            <p:ph type="title"/>
          </p:nvPr>
        </p:nvSpPr>
        <p:spPr/>
        <p:txBody>
          <a:bodyPr/>
          <a:lstStyle/>
          <a:p>
            <a:r>
              <a:rPr lang="en-US"/>
              <a:t>Swot analysis</a:t>
            </a:r>
          </a:p>
        </p:txBody>
      </p:sp>
      <p:graphicFrame>
        <p:nvGraphicFramePr>
          <p:cNvPr id="4" name="Table 4">
            <a:extLst>
              <a:ext uri="{FF2B5EF4-FFF2-40B4-BE49-F238E27FC236}">
                <a16:creationId xmlns:a16="http://schemas.microsoft.com/office/drawing/2014/main" id="{5D4B014B-4404-4FEA-9ADA-2932F0548436}"/>
              </a:ext>
            </a:extLst>
          </p:cNvPr>
          <p:cNvGraphicFramePr>
            <a:graphicFrameLocks noGrp="1"/>
          </p:cNvGraphicFramePr>
          <p:nvPr>
            <p:ph idx="1"/>
            <p:extLst>
              <p:ext uri="{D42A27DB-BD31-4B8C-83A1-F6EECF244321}">
                <p14:modId xmlns:p14="http://schemas.microsoft.com/office/powerpoint/2010/main" val="285741283"/>
              </p:ext>
            </p:extLst>
          </p:nvPr>
        </p:nvGraphicFramePr>
        <p:xfrm>
          <a:off x="837570" y="1498809"/>
          <a:ext cx="10515597" cy="4713832"/>
        </p:xfrm>
        <a:graphic>
          <a:graphicData uri="http://schemas.openxmlformats.org/drawingml/2006/table">
            <a:tbl>
              <a:tblPr firstRow="1" bandRow="1">
                <a:tableStyleId>{5C22544A-7EE6-4342-B048-85BDC9FD1C3A}</a:tableStyleId>
              </a:tblPr>
              <a:tblGrid>
                <a:gridCol w="5277322">
                  <a:extLst>
                    <a:ext uri="{9D8B030D-6E8A-4147-A177-3AD203B41FA5}">
                      <a16:colId xmlns:a16="http://schemas.microsoft.com/office/drawing/2014/main" val="4233416538"/>
                    </a:ext>
                  </a:extLst>
                </a:gridCol>
                <a:gridCol w="5238275">
                  <a:extLst>
                    <a:ext uri="{9D8B030D-6E8A-4147-A177-3AD203B41FA5}">
                      <a16:colId xmlns:a16="http://schemas.microsoft.com/office/drawing/2014/main" val="779542384"/>
                    </a:ext>
                  </a:extLst>
                </a:gridCol>
              </a:tblGrid>
              <a:tr h="2481223">
                <a:tc>
                  <a:txBody>
                    <a:bodyPr/>
                    <a:lstStyle/>
                    <a:p>
                      <a:r>
                        <a:rPr lang="en-GB" sz="2000" u="sng"/>
                        <a:t>Strengths</a:t>
                      </a:r>
                    </a:p>
                    <a:p>
                      <a:pPr lvl="0">
                        <a:buNone/>
                      </a:pPr>
                      <a:r>
                        <a:rPr lang="en-GB" sz="2000" b="0" u="none"/>
                        <a:t>New &amp; refreshing</a:t>
                      </a:r>
                    </a:p>
                    <a:p>
                      <a:pPr lvl="0">
                        <a:buNone/>
                      </a:pPr>
                      <a:r>
                        <a:rPr lang="en-GB" sz="2000" b="0" u="none"/>
                        <a:t>Greek Staff</a:t>
                      </a:r>
                    </a:p>
                    <a:p>
                      <a:pPr lvl="0">
                        <a:buNone/>
                      </a:pPr>
                      <a:r>
                        <a:rPr lang="en-GB" sz="2000" b="0" u="none"/>
                        <a:t>Highly enthusiastic team</a:t>
                      </a:r>
                    </a:p>
                    <a:p>
                      <a:pPr lvl="0">
                        <a:buNone/>
                      </a:pPr>
                      <a:r>
                        <a:rPr lang="en-GB" sz="2000" b="0" u="none"/>
                        <a:t>Experienced management team</a:t>
                      </a:r>
                    </a:p>
                    <a:p>
                      <a:pPr lvl="0">
                        <a:buNone/>
                      </a:pPr>
                      <a:r>
                        <a:rPr lang="en-GB" sz="2000" b="0" u="none"/>
                        <a:t>Outstanding customer service</a:t>
                      </a:r>
                    </a:p>
                  </a:txBody>
                  <a:tcPr/>
                </a:tc>
                <a:tc>
                  <a:txBody>
                    <a:bodyPr/>
                    <a:lstStyle/>
                    <a:p>
                      <a:r>
                        <a:rPr lang="en-GB" b="1" u="sng"/>
                        <a:t>Opportunities</a:t>
                      </a:r>
                    </a:p>
                    <a:p>
                      <a:pPr lvl="0">
                        <a:buNone/>
                      </a:pPr>
                      <a:r>
                        <a:rPr lang="en-GB" sz="1800" b="0" i="0" u="none" strike="noStrike" noProof="0">
                          <a:latin typeface="Calibri"/>
                        </a:rPr>
                        <a:t>High exposure location</a:t>
                      </a:r>
                      <a:endParaRPr lang="en-US" sz="1800" b="0" i="0" u="none" strike="noStrike" noProof="0">
                        <a:latin typeface="Calibri"/>
                      </a:endParaRPr>
                    </a:p>
                    <a:p>
                      <a:pPr lvl="0">
                        <a:buNone/>
                      </a:pPr>
                      <a:r>
                        <a:rPr lang="en-GB" sz="1800" b="0" i="0" u="none" strike="noStrike" noProof="0">
                          <a:latin typeface="Calibri"/>
                        </a:rPr>
                        <a:t>Loyal returning customers</a:t>
                      </a:r>
                      <a:endParaRPr lang="en-US" sz="1800" b="0" i="0" u="none" strike="noStrike" noProof="0">
                        <a:latin typeface="Calibri"/>
                      </a:endParaRPr>
                    </a:p>
                    <a:p>
                      <a:pPr lvl="0">
                        <a:buNone/>
                      </a:pPr>
                      <a:r>
                        <a:rPr lang="en-GB" sz="1800" b="0" i="0" u="none" strike="noStrike" noProof="0">
                          <a:latin typeface="Calibri"/>
                        </a:rPr>
                        <a:t>Bringing a new taste of Greek food in Birmingham</a:t>
                      </a:r>
                      <a:endParaRPr lang="en-GB"/>
                    </a:p>
                    <a:p>
                      <a:pPr lvl="0">
                        <a:buNone/>
                      </a:pPr>
                      <a:endParaRPr lang="en-GB" sz="1800" b="0" i="0" u="none" strike="noStrike" noProof="0">
                        <a:latin typeface="Calibri"/>
                      </a:endParaRPr>
                    </a:p>
                    <a:p>
                      <a:pPr lvl="0">
                        <a:buNone/>
                      </a:pPr>
                      <a:endParaRPr lang="en-GB" b="0" u="none"/>
                    </a:p>
                  </a:txBody>
                  <a:tcPr/>
                </a:tc>
                <a:extLst>
                  <a:ext uri="{0D108BD9-81ED-4DB2-BD59-A6C34878D82A}">
                    <a16:rowId xmlns:a16="http://schemas.microsoft.com/office/drawing/2014/main" val="396660825"/>
                  </a:ext>
                </a:extLst>
              </a:tr>
              <a:tr h="2232609">
                <a:tc>
                  <a:txBody>
                    <a:bodyPr/>
                    <a:lstStyle/>
                    <a:p>
                      <a:r>
                        <a:rPr lang="en-GB" b="1" u="sng"/>
                        <a:t>Weaknesses</a:t>
                      </a:r>
                    </a:p>
                    <a:p>
                      <a:pPr lvl="0">
                        <a:buNone/>
                      </a:pPr>
                      <a:r>
                        <a:rPr lang="en-GB" b="0" u="none"/>
                        <a:t>Competitors provide a lower selling prices.</a:t>
                      </a:r>
                    </a:p>
                    <a:p>
                      <a:pPr lvl="0">
                        <a:buNone/>
                      </a:pPr>
                      <a:r>
                        <a:rPr lang="en-GB" b="0" u="none"/>
                        <a:t>Design with a high cost</a:t>
                      </a:r>
                    </a:p>
                    <a:p>
                      <a:pPr lvl="0">
                        <a:buNone/>
                      </a:pPr>
                      <a:r>
                        <a:rPr lang="en-GB" b="0" u="none"/>
                        <a:t>Authenticity, not particularly Greek </a:t>
                      </a:r>
                    </a:p>
                    <a:p>
                      <a:pPr lvl="0">
                        <a:buNone/>
                      </a:pPr>
                      <a:r>
                        <a:rPr lang="en-GB" b="0" u="none"/>
                        <a:t>Location often exposed by different events that block the street </a:t>
                      </a:r>
                    </a:p>
                  </a:txBody>
                  <a:tcPr/>
                </a:tc>
                <a:tc>
                  <a:txBody>
                    <a:bodyPr/>
                    <a:lstStyle/>
                    <a:p>
                      <a:r>
                        <a:rPr lang="en-GB" b="1" u="sng"/>
                        <a:t>Threats</a:t>
                      </a:r>
                    </a:p>
                    <a:p>
                      <a:r>
                        <a:rPr lang="en-GB" b="0" u="none">
                          <a:latin typeface="Arial" panose="020B0604020202020204" pitchFamily="34" charset="0"/>
                          <a:cs typeface="Arial" panose="020B0604020202020204" pitchFamily="34" charset="0"/>
                        </a:rPr>
                        <a:t>Competitors is in the area</a:t>
                      </a:r>
                    </a:p>
                    <a:p>
                      <a:r>
                        <a:rPr lang="en-GB" b="0" u="none">
                          <a:latin typeface="Arial" panose="020B0604020202020204" pitchFamily="34" charset="0"/>
                          <a:cs typeface="Arial" panose="020B0604020202020204" pitchFamily="34" charset="0"/>
                        </a:rPr>
                        <a:t>Competitors provide a lower selling prices.</a:t>
                      </a:r>
                    </a:p>
                    <a:p>
                      <a:r>
                        <a:rPr lang="en-GB" b="0" u="none">
                          <a:latin typeface="Arial" panose="020B0604020202020204" pitchFamily="34" charset="0"/>
                          <a:cs typeface="Arial" panose="020B0604020202020204" pitchFamily="34" charset="0"/>
                        </a:rPr>
                        <a:t>Bad reviews</a:t>
                      </a:r>
                    </a:p>
                    <a:p>
                      <a:r>
                        <a:rPr lang="en-GB" b="0" u="none">
                          <a:latin typeface="Arial" panose="020B0604020202020204" pitchFamily="34" charset="0"/>
                          <a:cs typeface="Arial" panose="020B0604020202020204" pitchFamily="34" charset="0"/>
                        </a:rPr>
                        <a:t>Quality of products</a:t>
                      </a:r>
                    </a:p>
                    <a:p>
                      <a:r>
                        <a:rPr lang="en-GB" b="0" u="none">
                          <a:latin typeface="Arial" panose="020B0604020202020204" pitchFamily="34" charset="0"/>
                          <a:cs typeface="Arial" panose="020B0604020202020204" pitchFamily="34" charset="0"/>
                        </a:rPr>
                        <a:t>Slower growth due to the inability to rise funds</a:t>
                      </a:r>
                    </a:p>
                    <a:p>
                      <a:endParaRPr lang="en-GB" b="0" u="none">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745043214"/>
                  </a:ext>
                </a:extLst>
              </a:tr>
            </a:tbl>
          </a:graphicData>
        </a:graphic>
      </p:graphicFrame>
    </p:spTree>
    <p:extLst>
      <p:ext uri="{BB962C8B-B14F-4D97-AF65-F5344CB8AC3E}">
        <p14:creationId xmlns:p14="http://schemas.microsoft.com/office/powerpoint/2010/main" val="13280567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B73D8-1756-E946-A5A9-A70AE8429A28}"/>
              </a:ext>
            </a:extLst>
          </p:cNvPr>
          <p:cNvSpPr>
            <a:spLocks noGrp="1"/>
          </p:cNvSpPr>
          <p:nvPr>
            <p:ph type="title"/>
          </p:nvPr>
        </p:nvSpPr>
        <p:spPr>
          <a:xfrm>
            <a:off x="4114800" y="-287338"/>
            <a:ext cx="3962400" cy="968375"/>
          </a:xfrm>
        </p:spPr>
        <p:txBody>
          <a:bodyPr/>
          <a:lstStyle/>
          <a:p>
            <a:r>
              <a:rPr lang="en-US"/>
              <a:t> </a:t>
            </a:r>
          </a:p>
        </p:txBody>
      </p:sp>
      <p:sp>
        <p:nvSpPr>
          <p:cNvPr id="3" name="Content Placeholder 2">
            <a:extLst>
              <a:ext uri="{FF2B5EF4-FFF2-40B4-BE49-F238E27FC236}">
                <a16:creationId xmlns:a16="http://schemas.microsoft.com/office/drawing/2014/main" id="{0C011432-3ACD-EF4E-BB22-56610DA4B89C}"/>
              </a:ext>
            </a:extLst>
          </p:cNvPr>
          <p:cNvSpPr>
            <a:spLocks noGrp="1"/>
          </p:cNvSpPr>
          <p:nvPr>
            <p:ph idx="1"/>
          </p:nvPr>
        </p:nvSpPr>
        <p:spPr/>
        <p:txBody>
          <a:bodyPr>
            <a:normAutofit/>
          </a:bodyPr>
          <a:lstStyle/>
          <a:p>
            <a:pPr algn="ctr">
              <a:lnSpc>
                <a:spcPct val="150000"/>
              </a:lnSpc>
            </a:pPr>
            <a:endParaRPr lang="en-US" sz="2400">
              <a:latin typeface="Arial" panose="020B0604020202020204" pitchFamily="34" charset="0"/>
              <a:cs typeface="Arial" panose="020B0604020202020204" pitchFamily="34" charset="0"/>
            </a:endParaRPr>
          </a:p>
          <a:p>
            <a:pPr marL="0" indent="0" algn="ctr">
              <a:lnSpc>
                <a:spcPct val="150000"/>
              </a:lnSpc>
              <a:buNone/>
            </a:pPr>
            <a:endParaRPr lang="en-US" sz="2400">
              <a:latin typeface="Arial" panose="020B0604020202020204" pitchFamily="34" charset="0"/>
              <a:cs typeface="Arial" panose="020B0604020202020204" pitchFamily="34" charset="0"/>
            </a:endParaRPr>
          </a:p>
        </p:txBody>
      </p:sp>
      <p:graphicFrame>
        <p:nvGraphicFramePr>
          <p:cNvPr id="4" name="Table 4">
            <a:extLst>
              <a:ext uri="{FF2B5EF4-FFF2-40B4-BE49-F238E27FC236}">
                <a16:creationId xmlns:a16="http://schemas.microsoft.com/office/drawing/2014/main" id="{46079C37-1F58-FF4E-AEA8-6BC8D798129A}"/>
              </a:ext>
            </a:extLst>
          </p:cNvPr>
          <p:cNvGraphicFramePr>
            <a:graphicFrameLocks noGrp="1"/>
          </p:cNvGraphicFramePr>
          <p:nvPr>
            <p:extLst>
              <p:ext uri="{D42A27DB-BD31-4B8C-83A1-F6EECF244321}">
                <p14:modId xmlns:p14="http://schemas.microsoft.com/office/powerpoint/2010/main" val="4175353626"/>
              </p:ext>
            </p:extLst>
          </p:nvPr>
        </p:nvGraphicFramePr>
        <p:xfrm>
          <a:off x="-50800" y="1"/>
          <a:ext cx="12306300" cy="6610404"/>
        </p:xfrm>
        <a:graphic>
          <a:graphicData uri="http://schemas.openxmlformats.org/drawingml/2006/table">
            <a:tbl>
              <a:tblPr firstRow="1" bandRow="1">
                <a:tableStyleId>{5C22544A-7EE6-4342-B048-85BDC9FD1C3A}</a:tableStyleId>
              </a:tblPr>
              <a:tblGrid>
                <a:gridCol w="2786946">
                  <a:extLst>
                    <a:ext uri="{9D8B030D-6E8A-4147-A177-3AD203B41FA5}">
                      <a16:colId xmlns:a16="http://schemas.microsoft.com/office/drawing/2014/main" val="2712906616"/>
                    </a:ext>
                  </a:extLst>
                </a:gridCol>
                <a:gridCol w="2286392">
                  <a:extLst>
                    <a:ext uri="{9D8B030D-6E8A-4147-A177-3AD203B41FA5}">
                      <a16:colId xmlns:a16="http://schemas.microsoft.com/office/drawing/2014/main" val="3601635706"/>
                    </a:ext>
                  </a:extLst>
                </a:gridCol>
                <a:gridCol w="1556883">
                  <a:extLst>
                    <a:ext uri="{9D8B030D-6E8A-4147-A177-3AD203B41FA5}">
                      <a16:colId xmlns:a16="http://schemas.microsoft.com/office/drawing/2014/main" val="2330069817"/>
                    </a:ext>
                  </a:extLst>
                </a:gridCol>
                <a:gridCol w="1866079">
                  <a:extLst>
                    <a:ext uri="{9D8B030D-6E8A-4147-A177-3AD203B41FA5}">
                      <a16:colId xmlns:a16="http://schemas.microsoft.com/office/drawing/2014/main" val="2105913696"/>
                    </a:ext>
                  </a:extLst>
                </a:gridCol>
                <a:gridCol w="2286000">
                  <a:extLst>
                    <a:ext uri="{9D8B030D-6E8A-4147-A177-3AD203B41FA5}">
                      <a16:colId xmlns:a16="http://schemas.microsoft.com/office/drawing/2014/main" val="1684665217"/>
                    </a:ext>
                  </a:extLst>
                </a:gridCol>
                <a:gridCol w="1524000">
                  <a:extLst>
                    <a:ext uri="{9D8B030D-6E8A-4147-A177-3AD203B41FA5}">
                      <a16:colId xmlns:a16="http://schemas.microsoft.com/office/drawing/2014/main" val="3332164736"/>
                    </a:ext>
                  </a:extLst>
                </a:gridCol>
              </a:tblGrid>
              <a:tr h="420316">
                <a:tc>
                  <a:txBody>
                    <a:bodyPr/>
                    <a:lstStyle/>
                    <a:p>
                      <a:pPr algn="ctr">
                        <a:lnSpc>
                          <a:spcPct val="150000"/>
                        </a:lnSpc>
                      </a:pPr>
                      <a:r>
                        <a:rPr lang="en-US">
                          <a:latin typeface="Arial" panose="020B0604020202020204" pitchFamily="34" charset="0"/>
                          <a:cs typeface="Arial" panose="020B0604020202020204" pitchFamily="34" charset="0"/>
                        </a:rPr>
                        <a:t>Political</a:t>
                      </a:r>
                    </a:p>
                  </a:txBody>
                  <a:tcPr/>
                </a:tc>
                <a:tc>
                  <a:txBody>
                    <a:bodyPr/>
                    <a:lstStyle/>
                    <a:p>
                      <a:pPr algn="ctr">
                        <a:lnSpc>
                          <a:spcPct val="150000"/>
                        </a:lnSpc>
                      </a:pPr>
                      <a:r>
                        <a:rPr lang="en-US">
                          <a:latin typeface="Arial" panose="020B0604020202020204" pitchFamily="34" charset="0"/>
                          <a:cs typeface="Arial" panose="020B0604020202020204" pitchFamily="34" charset="0"/>
                        </a:rPr>
                        <a:t>Economical</a:t>
                      </a:r>
                    </a:p>
                  </a:txBody>
                  <a:tcPr/>
                </a:tc>
                <a:tc>
                  <a:txBody>
                    <a:bodyPr/>
                    <a:lstStyle/>
                    <a:p>
                      <a:pPr algn="ctr">
                        <a:lnSpc>
                          <a:spcPct val="150000"/>
                        </a:lnSpc>
                      </a:pPr>
                      <a:r>
                        <a:rPr lang="en-US">
                          <a:latin typeface="Arial" panose="020B0604020202020204" pitchFamily="34" charset="0"/>
                          <a:cs typeface="Arial" panose="020B0604020202020204" pitchFamily="34" charset="0"/>
                        </a:rPr>
                        <a:t>Social</a:t>
                      </a:r>
                    </a:p>
                  </a:txBody>
                  <a:tcPr/>
                </a:tc>
                <a:tc>
                  <a:txBody>
                    <a:bodyPr/>
                    <a:lstStyle/>
                    <a:p>
                      <a:pPr algn="ctr">
                        <a:lnSpc>
                          <a:spcPct val="150000"/>
                        </a:lnSpc>
                      </a:pPr>
                      <a:r>
                        <a:rPr lang="en-US">
                          <a:latin typeface="Arial" panose="020B0604020202020204" pitchFamily="34" charset="0"/>
                          <a:cs typeface="Arial" panose="020B0604020202020204" pitchFamily="34" charset="0"/>
                        </a:rPr>
                        <a:t>Technological</a:t>
                      </a:r>
                    </a:p>
                  </a:txBody>
                  <a:tcPr/>
                </a:tc>
                <a:tc>
                  <a:txBody>
                    <a:bodyPr/>
                    <a:lstStyle/>
                    <a:p>
                      <a:pPr algn="ctr">
                        <a:lnSpc>
                          <a:spcPct val="150000"/>
                        </a:lnSpc>
                      </a:pPr>
                      <a:r>
                        <a:rPr lang="en-US">
                          <a:latin typeface="Arial" panose="020B0604020202020204" pitchFamily="34" charset="0"/>
                          <a:cs typeface="Arial" panose="020B0604020202020204" pitchFamily="34" charset="0"/>
                        </a:rPr>
                        <a:t>environmental</a:t>
                      </a:r>
                    </a:p>
                  </a:txBody>
                  <a:tcPr/>
                </a:tc>
                <a:tc>
                  <a:txBody>
                    <a:bodyPr/>
                    <a:lstStyle/>
                    <a:p>
                      <a:pPr algn="ctr">
                        <a:lnSpc>
                          <a:spcPct val="150000"/>
                        </a:lnSpc>
                      </a:pPr>
                      <a:r>
                        <a:rPr lang="en-US">
                          <a:latin typeface="Arial" panose="020B0604020202020204" pitchFamily="34" charset="0"/>
                          <a:cs typeface="Arial" panose="020B0604020202020204" pitchFamily="34" charset="0"/>
                        </a:rPr>
                        <a:t>Legal</a:t>
                      </a:r>
                    </a:p>
                  </a:txBody>
                  <a:tcPr/>
                </a:tc>
                <a:extLst>
                  <a:ext uri="{0D108BD9-81ED-4DB2-BD59-A6C34878D82A}">
                    <a16:rowId xmlns:a16="http://schemas.microsoft.com/office/drawing/2014/main" val="3765335661"/>
                  </a:ext>
                </a:extLst>
              </a:tr>
              <a:tr h="6158284">
                <a:tc>
                  <a:txBody>
                    <a:bodyPr/>
                    <a:lstStyle/>
                    <a:p>
                      <a:pPr marL="0" indent="0" algn="l">
                        <a:lnSpc>
                          <a:spcPct val="150000"/>
                        </a:lnSpc>
                        <a:buFontTx/>
                        <a:buNone/>
                      </a:pPr>
                      <a:r>
                        <a:rPr lang="en-US" dirty="0">
                          <a:latin typeface="Arial" panose="020B0604020202020204" pitchFamily="34" charset="0"/>
                          <a:cs typeface="Arial" panose="020B0604020202020204" pitchFamily="34" charset="0"/>
                        </a:rPr>
                        <a:t>Governmental stability;</a:t>
                      </a:r>
                    </a:p>
                    <a:p>
                      <a:pPr marL="0" indent="0" algn="l">
                        <a:lnSpc>
                          <a:spcPct val="150000"/>
                        </a:lnSpc>
                        <a:buFontTx/>
                        <a:buNone/>
                      </a:pPr>
                      <a:r>
                        <a:rPr lang="en-US" dirty="0">
                          <a:latin typeface="Arial" panose="020B0604020202020204" pitchFamily="34" charset="0"/>
                          <a:cs typeface="Arial" panose="020B0604020202020204" pitchFamily="34" charset="0"/>
                        </a:rPr>
                        <a:t>Partnership collaboration local;</a:t>
                      </a:r>
                    </a:p>
                    <a:p>
                      <a:pPr marL="0" indent="0" algn="l">
                        <a:lnSpc>
                          <a:spcPct val="150000"/>
                        </a:lnSpc>
                        <a:buFontTx/>
                        <a:buNone/>
                      </a:pPr>
                      <a:r>
                        <a:rPr lang="en-US" dirty="0">
                          <a:latin typeface="Arial" panose="020B0604020202020204" pitchFamily="34" charset="0"/>
                          <a:cs typeface="Arial" panose="020B0604020202020204" pitchFamily="34" charset="0"/>
                        </a:rPr>
                        <a:t>Tax policy</a:t>
                      </a:r>
                    </a:p>
                    <a:p>
                      <a:pPr marL="0" indent="0" algn="l">
                        <a:lnSpc>
                          <a:spcPct val="150000"/>
                        </a:lnSpc>
                        <a:buFontTx/>
                        <a:buNone/>
                      </a:pPr>
                      <a:r>
                        <a:rPr lang="en-US" dirty="0">
                          <a:latin typeface="Arial" panose="020B0604020202020204" pitchFamily="34" charset="0"/>
                          <a:cs typeface="Arial" panose="020B0604020202020204" pitchFamily="34" charset="0"/>
                        </a:rPr>
                        <a:t>The emphasis was on disclosing information about each dish's calories and nutrients.</a:t>
                      </a:r>
                    </a:p>
                  </a:txBody>
                  <a:tcPr/>
                </a:tc>
                <a:tc>
                  <a:txBody>
                    <a:bodyPr/>
                    <a:lstStyle/>
                    <a:p>
                      <a:pPr marL="0" indent="0" algn="l">
                        <a:lnSpc>
                          <a:spcPct val="150000"/>
                        </a:lnSpc>
                        <a:buFontTx/>
                        <a:buNone/>
                      </a:pPr>
                      <a:r>
                        <a:rPr lang="en-US" dirty="0">
                          <a:latin typeface="Arial" panose="020B0604020202020204" pitchFamily="34" charset="0"/>
                          <a:cs typeface="Arial" panose="020B0604020202020204" pitchFamily="34" charset="0"/>
                        </a:rPr>
                        <a:t>Inflation rate;</a:t>
                      </a:r>
                    </a:p>
                    <a:p>
                      <a:pPr marL="0" indent="0" algn="l">
                        <a:lnSpc>
                          <a:spcPct val="150000"/>
                        </a:lnSpc>
                        <a:buFontTx/>
                        <a:buNone/>
                      </a:pPr>
                      <a:r>
                        <a:rPr lang="en-US" dirty="0">
                          <a:latin typeface="Arial" panose="020B0604020202020204" pitchFamily="34" charset="0"/>
                          <a:cs typeface="Arial" panose="020B0604020202020204" pitchFamily="34" charset="0"/>
                        </a:rPr>
                        <a:t>Consumer discretionary income;</a:t>
                      </a:r>
                    </a:p>
                    <a:p>
                      <a:pPr marL="0" indent="0" algn="l">
                        <a:lnSpc>
                          <a:spcPct val="150000"/>
                        </a:lnSpc>
                        <a:buFontTx/>
                        <a:buNone/>
                      </a:pPr>
                      <a:r>
                        <a:rPr lang="en-US" dirty="0">
                          <a:latin typeface="Arial" panose="020B0604020202020204" pitchFamily="34" charset="0"/>
                          <a:cs typeface="Arial" panose="020B0604020202020204" pitchFamily="34" charset="0"/>
                        </a:rPr>
                        <a:t>Wages; </a:t>
                      </a:r>
                    </a:p>
                    <a:p>
                      <a:pPr marL="0" indent="0" algn="l">
                        <a:lnSpc>
                          <a:spcPct val="150000"/>
                        </a:lnSpc>
                        <a:buFontTx/>
                        <a:buNone/>
                      </a:pPr>
                      <a:r>
                        <a:rPr lang="en-US" dirty="0">
                          <a:latin typeface="Arial" panose="020B0604020202020204" pitchFamily="34" charset="0"/>
                          <a:cs typeface="Arial" panose="020B0604020202020204" pitchFamily="34" charset="0"/>
                        </a:rPr>
                        <a:t>rent;</a:t>
                      </a:r>
                    </a:p>
                    <a:p>
                      <a:pPr marL="0" indent="0" algn="l">
                        <a:lnSpc>
                          <a:spcPct val="150000"/>
                        </a:lnSpc>
                        <a:buFontTx/>
                        <a:buNone/>
                      </a:pPr>
                      <a:r>
                        <a:rPr lang="en-US" dirty="0">
                          <a:latin typeface="Arial" panose="020B0604020202020204" pitchFamily="34" charset="0"/>
                          <a:cs typeface="Arial" panose="020B0604020202020204" pitchFamily="34" charset="0"/>
                        </a:rPr>
                        <a:t>taxes;</a:t>
                      </a:r>
                    </a:p>
                    <a:p>
                      <a:pPr marL="0" indent="0" algn="l">
                        <a:lnSpc>
                          <a:spcPct val="150000"/>
                        </a:lnSpc>
                        <a:buFontTx/>
                        <a:buNone/>
                      </a:pPr>
                      <a:r>
                        <a:rPr lang="en-US" dirty="0">
                          <a:latin typeface="Arial" panose="020B0604020202020204" pitchFamily="34" charset="0"/>
                          <a:cs typeface="Arial" panose="020B0604020202020204" pitchFamily="34" charset="0"/>
                        </a:rPr>
                        <a:t>food;</a:t>
                      </a:r>
                    </a:p>
                    <a:p>
                      <a:pPr marL="0" indent="0" algn="l">
                        <a:lnSpc>
                          <a:spcPct val="150000"/>
                        </a:lnSpc>
                        <a:buFontTx/>
                        <a:buNone/>
                      </a:pPr>
                      <a:r>
                        <a:rPr lang="en-US" dirty="0">
                          <a:latin typeface="Arial" panose="020B0604020202020204" pitchFamily="34" charset="0"/>
                          <a:cs typeface="Arial" panose="020B0604020202020204" pitchFamily="34" charset="0"/>
                        </a:rPr>
                        <a:t>maintenance costs are all factors to consider.</a:t>
                      </a:r>
                    </a:p>
                  </a:txBody>
                  <a:tcPr/>
                </a:tc>
                <a:tc>
                  <a:txBody>
                    <a:bodyPr/>
                    <a:lstStyle/>
                    <a:p>
                      <a:pPr marL="0" indent="0" algn="l">
                        <a:lnSpc>
                          <a:spcPct val="150000"/>
                        </a:lnSpc>
                        <a:buFontTx/>
                        <a:buNone/>
                      </a:pPr>
                      <a:r>
                        <a:rPr lang="en-US" dirty="0">
                          <a:latin typeface="Arial" panose="020B0604020202020204" pitchFamily="34" charset="0"/>
                          <a:cs typeface="Arial" panose="020B0604020202020204" pitchFamily="34" charset="0"/>
                        </a:rPr>
                        <a:t>strong demand for fresh and authentic Greek-style flavor;</a:t>
                      </a:r>
                    </a:p>
                    <a:p>
                      <a:pPr marL="0" indent="0" algn="l">
                        <a:lnSpc>
                          <a:spcPct val="150000"/>
                        </a:lnSpc>
                        <a:buFontTx/>
                        <a:buNone/>
                      </a:pPr>
                      <a:r>
                        <a:rPr lang="en-US" dirty="0">
                          <a:latin typeface="Arial" panose="020B0604020202020204" pitchFamily="34" charset="0"/>
                          <a:cs typeface="Arial" panose="020B0604020202020204" pitchFamily="34" charset="0"/>
                        </a:rPr>
                        <a:t>Food that is vegan or gluten-free has a high value.</a:t>
                      </a:r>
                    </a:p>
                    <a:p>
                      <a:pPr algn="l">
                        <a:lnSpc>
                          <a:spcPct val="150000"/>
                        </a:lnSpc>
                        <a:buFontTx/>
                        <a:buNone/>
                      </a:pPr>
                      <a:endParaRPr lang="en-US" dirty="0">
                        <a:latin typeface="Arial" panose="020B0604020202020204" pitchFamily="34" charset="0"/>
                        <a:cs typeface="Arial" panose="020B0604020202020204" pitchFamily="34" charset="0"/>
                      </a:endParaRPr>
                    </a:p>
                  </a:txBody>
                  <a:tcPr/>
                </a:tc>
                <a:tc>
                  <a:txBody>
                    <a:bodyPr/>
                    <a:lstStyle/>
                    <a:p>
                      <a:pPr marL="0" indent="0" algn="l">
                        <a:lnSpc>
                          <a:spcPct val="150000"/>
                        </a:lnSpc>
                        <a:buFontTx/>
                        <a:buNone/>
                      </a:pPr>
                      <a:r>
                        <a:rPr lang="en-US" dirty="0">
                          <a:latin typeface="Arial" panose="020B0604020202020204" pitchFamily="34" charset="0"/>
                          <a:cs typeface="Arial" panose="020B0604020202020204" pitchFamily="34" charset="0"/>
                        </a:rPr>
                        <a:t>Ordering and delivery apps for mobile devices</a:t>
                      </a:r>
                    </a:p>
                    <a:p>
                      <a:pPr marL="0" indent="0" algn="l">
                        <a:lnSpc>
                          <a:spcPct val="150000"/>
                        </a:lnSpc>
                        <a:buFontTx/>
                        <a:buNone/>
                      </a:pPr>
                      <a:r>
                        <a:rPr lang="en-US" dirty="0">
                          <a:latin typeface="Arial" panose="020B0604020202020204" pitchFamily="34" charset="0"/>
                          <a:cs typeface="Arial" panose="020B0604020202020204" pitchFamily="34" charset="0"/>
                        </a:rPr>
                        <a:t>Using a smartphone to accept payments;</a:t>
                      </a:r>
                    </a:p>
                    <a:p>
                      <a:pPr marL="0" indent="0" algn="l">
                        <a:lnSpc>
                          <a:spcPct val="150000"/>
                        </a:lnSpc>
                        <a:buFontTx/>
                        <a:buNone/>
                      </a:pPr>
                      <a:r>
                        <a:rPr lang="en-US" dirty="0">
                          <a:latin typeface="Arial" panose="020B0604020202020204" pitchFamily="34" charset="0"/>
                          <a:cs typeface="Arial" panose="020B0604020202020204" pitchFamily="34" charset="0"/>
                        </a:rPr>
                        <a:t>Manage the company fund and profit on the latest software.</a:t>
                      </a:r>
                    </a:p>
                    <a:p>
                      <a:pPr marL="0" indent="0" algn="l">
                        <a:lnSpc>
                          <a:spcPct val="150000"/>
                        </a:lnSpc>
                        <a:buFontTx/>
                        <a:buNone/>
                      </a:pPr>
                      <a:endParaRPr lang="en-US" dirty="0">
                        <a:latin typeface="Arial" panose="020B0604020202020204" pitchFamily="34" charset="0"/>
                        <a:cs typeface="Arial" panose="020B0604020202020204" pitchFamily="34" charset="0"/>
                      </a:endParaRPr>
                    </a:p>
                  </a:txBody>
                  <a:tcPr/>
                </a:tc>
                <a:tc>
                  <a:txBody>
                    <a:bodyPr/>
                    <a:lstStyle/>
                    <a:p>
                      <a:pPr marL="0" indent="0" algn="ctr">
                        <a:lnSpc>
                          <a:spcPct val="150000"/>
                        </a:lnSpc>
                        <a:buFontTx/>
                        <a:buNone/>
                      </a:pPr>
                      <a:r>
                        <a:rPr lang="en-US" dirty="0">
                          <a:latin typeface="Arial" panose="020B0604020202020204" pitchFamily="34" charset="0"/>
                          <a:cs typeface="Arial" panose="020B0604020202020204" pitchFamily="34" charset="0"/>
                        </a:rPr>
                        <a:t>Opportunity to bring Greece and Mediterranean culture   </a:t>
                      </a:r>
                    </a:p>
                  </a:txBody>
                  <a:tcPr/>
                </a:tc>
                <a:tc>
                  <a:txBody>
                    <a:bodyPr/>
                    <a:lstStyle/>
                    <a:p>
                      <a:pPr marL="0" indent="0" algn="ctr">
                        <a:lnSpc>
                          <a:spcPct val="150000"/>
                        </a:lnSpc>
                        <a:buFontTx/>
                        <a:buNone/>
                      </a:pPr>
                      <a:r>
                        <a:rPr lang="en-US" dirty="0">
                          <a:latin typeface="Arial" panose="020B0604020202020204" pitchFamily="34" charset="0"/>
                          <a:cs typeface="Arial" panose="020B0604020202020204" pitchFamily="34" charset="0"/>
                        </a:rPr>
                        <a:t>food safety and hygiene standards</a:t>
                      </a:r>
                    </a:p>
                  </a:txBody>
                  <a:tcPr/>
                </a:tc>
                <a:extLst>
                  <a:ext uri="{0D108BD9-81ED-4DB2-BD59-A6C34878D82A}">
                    <a16:rowId xmlns:a16="http://schemas.microsoft.com/office/drawing/2014/main" val="3970937884"/>
                  </a:ext>
                </a:extLst>
              </a:tr>
            </a:tbl>
          </a:graphicData>
        </a:graphic>
      </p:graphicFrame>
    </p:spTree>
    <p:extLst>
      <p:ext uri="{BB962C8B-B14F-4D97-AF65-F5344CB8AC3E}">
        <p14:creationId xmlns:p14="http://schemas.microsoft.com/office/powerpoint/2010/main" val="3275829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4A538-C1D5-8742-919A-32932C11A983}"/>
              </a:ext>
            </a:extLst>
          </p:cNvPr>
          <p:cNvSpPr>
            <a:spLocks noGrp="1"/>
          </p:cNvSpPr>
          <p:nvPr>
            <p:ph type="title"/>
          </p:nvPr>
        </p:nvSpPr>
        <p:spPr>
          <a:xfrm>
            <a:off x="1003299" y="-87313"/>
            <a:ext cx="10515600" cy="1325563"/>
          </a:xfrm>
        </p:spPr>
        <p:txBody>
          <a:bodyPr/>
          <a:lstStyle/>
          <a:p>
            <a:r>
              <a:rPr lang="en-US"/>
              <a:t>                  Management Team</a:t>
            </a:r>
          </a:p>
        </p:txBody>
      </p:sp>
      <p:sp>
        <p:nvSpPr>
          <p:cNvPr id="3" name="Content Placeholder 2">
            <a:extLst>
              <a:ext uri="{FF2B5EF4-FFF2-40B4-BE49-F238E27FC236}">
                <a16:creationId xmlns:a16="http://schemas.microsoft.com/office/drawing/2014/main" id="{151C8DA8-1C83-3E4B-8418-CE4B12AED435}"/>
              </a:ext>
            </a:extLst>
          </p:cNvPr>
          <p:cNvSpPr>
            <a:spLocks noGrp="1"/>
          </p:cNvSpPr>
          <p:nvPr>
            <p:ph idx="1"/>
          </p:nvPr>
        </p:nvSpPr>
        <p:spPr/>
        <p:txBody>
          <a:bodyPr/>
          <a:lstStyle/>
          <a:p>
            <a:pPr marL="0" indent="0">
              <a:buNone/>
            </a:pPr>
            <a:r>
              <a:rPr lang="en-US" dirty="0"/>
              <a:t>  </a:t>
            </a:r>
          </a:p>
        </p:txBody>
      </p:sp>
      <p:sp>
        <p:nvSpPr>
          <p:cNvPr id="4" name="Rounded Rectangle 3">
            <a:extLst>
              <a:ext uri="{FF2B5EF4-FFF2-40B4-BE49-F238E27FC236}">
                <a16:creationId xmlns:a16="http://schemas.microsoft.com/office/drawing/2014/main" id="{5D2C3757-6988-E841-889F-495DE7225156}"/>
              </a:ext>
            </a:extLst>
          </p:cNvPr>
          <p:cNvSpPr/>
          <p:nvPr/>
        </p:nvSpPr>
        <p:spPr>
          <a:xfrm>
            <a:off x="577850" y="800101"/>
            <a:ext cx="4413251" cy="2362993"/>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dirty="0">
                <a:solidFill>
                  <a:schemeClr val="tx1">
                    <a:lumMod val="95000"/>
                    <a:lumOff val="5000"/>
                  </a:schemeClr>
                </a:solidFill>
                <a:latin typeface="Arial" panose="020B0604020202020204" pitchFamily="34" charset="0"/>
                <a:cs typeface="Arial" panose="020B0604020202020204" pitchFamily="34" charset="0"/>
              </a:rPr>
              <a:t>Chief operating officer (COO)</a:t>
            </a:r>
          </a:p>
          <a:p>
            <a:pPr algn="ctr">
              <a:lnSpc>
                <a:spcPct val="150000"/>
              </a:lnSpc>
            </a:pPr>
            <a:r>
              <a:rPr lang="en-US" dirty="0">
                <a:solidFill>
                  <a:schemeClr val="tx1">
                    <a:lumMod val="95000"/>
                    <a:lumOff val="5000"/>
                  </a:schemeClr>
                </a:solidFill>
                <a:latin typeface="Arial" panose="020B0604020202020204" pitchFamily="34" charset="0"/>
                <a:cs typeface="Arial" panose="020B0604020202020204" pitchFamily="34" charset="0"/>
              </a:rPr>
              <a:t> </a:t>
            </a:r>
            <a:r>
              <a:rPr lang="en-US" dirty="0" err="1">
                <a:solidFill>
                  <a:schemeClr val="tx1">
                    <a:lumMod val="95000"/>
                    <a:lumOff val="5000"/>
                  </a:schemeClr>
                </a:solidFill>
                <a:latin typeface="Arial" panose="020B0604020202020204" pitchFamily="34" charset="0"/>
                <a:cs typeface="Arial" panose="020B0604020202020204" pitchFamily="34" charset="0"/>
              </a:rPr>
              <a:t>Mr</a:t>
            </a:r>
            <a:r>
              <a:rPr lang="en-US" dirty="0">
                <a:solidFill>
                  <a:schemeClr val="tx1">
                    <a:lumMod val="95000"/>
                    <a:lumOff val="5000"/>
                  </a:schemeClr>
                </a:solidFill>
                <a:latin typeface="Arial" panose="020B0604020202020204" pitchFamily="34" charset="0"/>
                <a:cs typeface="Arial" panose="020B0604020202020204" pitchFamily="34" charset="0"/>
              </a:rPr>
              <a:t> </a:t>
            </a:r>
            <a:r>
              <a:rPr lang="en-US" dirty="0" err="1">
                <a:solidFill>
                  <a:schemeClr val="tx1">
                    <a:lumMod val="95000"/>
                    <a:lumOff val="5000"/>
                  </a:schemeClr>
                </a:solidFill>
                <a:latin typeface="Arial" panose="020B0604020202020204" pitchFamily="34" charset="0"/>
                <a:cs typeface="Arial" panose="020B0604020202020204" pitchFamily="34" charset="0"/>
              </a:rPr>
              <a:t>Timurhan</a:t>
            </a:r>
            <a:r>
              <a:rPr lang="en-US" dirty="0">
                <a:solidFill>
                  <a:schemeClr val="tx1">
                    <a:lumMod val="95000"/>
                    <a:lumOff val="5000"/>
                  </a:schemeClr>
                </a:solidFill>
                <a:latin typeface="Arial" panose="020B0604020202020204" pitchFamily="34" charset="0"/>
                <a:cs typeface="Arial" panose="020B0604020202020204" pitchFamily="34" charset="0"/>
              </a:rPr>
              <a:t> Gabriel </a:t>
            </a:r>
            <a:r>
              <a:rPr lang="en-US" dirty="0" err="1">
                <a:solidFill>
                  <a:schemeClr val="tx1">
                    <a:lumMod val="95000"/>
                    <a:lumOff val="5000"/>
                  </a:schemeClr>
                </a:solidFill>
                <a:latin typeface="Arial" panose="020B0604020202020204" pitchFamily="34" charset="0"/>
                <a:cs typeface="Arial" panose="020B0604020202020204" pitchFamily="34" charset="0"/>
              </a:rPr>
              <a:t>Avci</a:t>
            </a:r>
            <a:r>
              <a:rPr lang="en-US" dirty="0">
                <a:solidFill>
                  <a:schemeClr val="tx1">
                    <a:lumMod val="95000"/>
                    <a:lumOff val="5000"/>
                  </a:schemeClr>
                </a:solidFill>
                <a:latin typeface="Arial" panose="020B0604020202020204" pitchFamily="34" charset="0"/>
                <a:cs typeface="Arial" panose="020B0604020202020204" pitchFamily="34" charset="0"/>
              </a:rPr>
              <a:t>  duty is to manage the business's day-to-day administrative and operational functions, reporting to the CEO.</a:t>
            </a:r>
          </a:p>
        </p:txBody>
      </p:sp>
      <p:sp>
        <p:nvSpPr>
          <p:cNvPr id="5" name="Rounded Rectangle 4">
            <a:extLst>
              <a:ext uri="{FF2B5EF4-FFF2-40B4-BE49-F238E27FC236}">
                <a16:creationId xmlns:a16="http://schemas.microsoft.com/office/drawing/2014/main" id="{99964272-5290-694E-A7AA-8903CB56AFBE}"/>
              </a:ext>
            </a:extLst>
          </p:cNvPr>
          <p:cNvSpPr/>
          <p:nvPr/>
        </p:nvSpPr>
        <p:spPr>
          <a:xfrm>
            <a:off x="7200901" y="800100"/>
            <a:ext cx="4864099" cy="2362994"/>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a:solidFill>
                  <a:schemeClr val="tx1">
                    <a:lumMod val="95000"/>
                    <a:lumOff val="5000"/>
                  </a:schemeClr>
                </a:solidFill>
                <a:latin typeface="Arial" panose="020B0604020202020204" pitchFamily="34" charset="0"/>
                <a:cs typeface="Arial" panose="020B0604020202020204" pitchFamily="34" charset="0"/>
              </a:rPr>
              <a:t>Chief Financial office (CFO) </a:t>
            </a:r>
          </a:p>
          <a:p>
            <a:pPr algn="ctr">
              <a:lnSpc>
                <a:spcPct val="150000"/>
              </a:lnSpc>
            </a:pPr>
            <a:r>
              <a:rPr lang="en-US" err="1">
                <a:solidFill>
                  <a:schemeClr val="tx1">
                    <a:lumMod val="95000"/>
                    <a:lumOff val="5000"/>
                  </a:schemeClr>
                </a:solidFill>
                <a:latin typeface="Arial" panose="020B0604020202020204" pitchFamily="34" charset="0"/>
                <a:cs typeface="Arial" panose="020B0604020202020204" pitchFamily="34" charset="0"/>
              </a:rPr>
              <a:t>Andreea</a:t>
            </a:r>
            <a:r>
              <a:rPr lang="en-US">
                <a:solidFill>
                  <a:schemeClr val="tx1">
                    <a:lumMod val="95000"/>
                    <a:lumOff val="5000"/>
                  </a:schemeClr>
                </a:solidFill>
                <a:latin typeface="Arial" panose="020B0604020202020204" pitchFamily="34" charset="0"/>
                <a:cs typeface="Arial" panose="020B0604020202020204" pitchFamily="34" charset="0"/>
              </a:rPr>
              <a:t> Elena Ion The function includes overseeing all financial transactions of the organization, tracking cash flow and financial planning, keeping track of the financial situation of the restaurant.</a:t>
            </a:r>
          </a:p>
        </p:txBody>
      </p:sp>
      <p:sp>
        <p:nvSpPr>
          <p:cNvPr id="6" name="Rounded Rectangle 5">
            <a:extLst>
              <a:ext uri="{FF2B5EF4-FFF2-40B4-BE49-F238E27FC236}">
                <a16:creationId xmlns:a16="http://schemas.microsoft.com/office/drawing/2014/main" id="{4A47C771-BB3A-0C44-B2F1-A2FBCD3243D2}"/>
              </a:ext>
            </a:extLst>
          </p:cNvPr>
          <p:cNvSpPr/>
          <p:nvPr/>
        </p:nvSpPr>
        <p:spPr>
          <a:xfrm>
            <a:off x="838200" y="5170488"/>
            <a:ext cx="4133849" cy="162560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dirty="0">
                <a:solidFill>
                  <a:schemeClr val="tx1">
                    <a:lumMod val="95000"/>
                    <a:lumOff val="5000"/>
                  </a:schemeClr>
                </a:solidFill>
                <a:latin typeface="Arial" panose="020B0604020202020204" pitchFamily="34" charset="0"/>
                <a:cs typeface="Arial" panose="020B0604020202020204" pitchFamily="34" charset="0"/>
              </a:rPr>
              <a:t>Marketing officer (CMO) </a:t>
            </a:r>
            <a:r>
              <a:rPr lang="en-US" dirty="0" err="1">
                <a:solidFill>
                  <a:schemeClr val="tx1">
                    <a:lumMod val="95000"/>
                    <a:lumOff val="5000"/>
                  </a:schemeClr>
                </a:solidFill>
                <a:latin typeface="Arial" panose="020B0604020202020204" pitchFamily="34" charset="0"/>
                <a:cs typeface="Arial" panose="020B0604020202020204" pitchFamily="34" charset="0"/>
              </a:rPr>
              <a:t>Mr</a:t>
            </a:r>
            <a:r>
              <a:rPr lang="en-US" dirty="0">
                <a:solidFill>
                  <a:schemeClr val="tx1">
                    <a:lumMod val="95000"/>
                    <a:lumOff val="5000"/>
                  </a:schemeClr>
                </a:solidFill>
                <a:latin typeface="Arial" panose="020B0604020202020204" pitchFamily="34" charset="0"/>
                <a:cs typeface="Arial" panose="020B0604020202020204" pitchFamily="34" charset="0"/>
              </a:rPr>
              <a:t> George </a:t>
            </a:r>
            <a:r>
              <a:rPr lang="en-US" dirty="0" err="1">
                <a:solidFill>
                  <a:schemeClr val="tx1">
                    <a:lumMod val="95000"/>
                    <a:lumOff val="5000"/>
                  </a:schemeClr>
                </a:solidFill>
                <a:latin typeface="Arial" panose="020B0604020202020204" pitchFamily="34" charset="0"/>
                <a:cs typeface="Arial" panose="020B0604020202020204" pitchFamily="34" charset="0"/>
              </a:rPr>
              <a:t>Cuzmin</a:t>
            </a:r>
            <a:r>
              <a:rPr lang="en-US" dirty="0">
                <a:solidFill>
                  <a:schemeClr val="tx1">
                    <a:lumMod val="95000"/>
                    <a:lumOff val="5000"/>
                  </a:schemeClr>
                </a:solidFill>
                <a:latin typeface="Arial" panose="020B0604020202020204" pitchFamily="34" charset="0"/>
                <a:cs typeface="Arial" panose="020B0604020202020204" pitchFamily="34" charset="0"/>
              </a:rPr>
              <a:t> is responsible for sales, pricing, communication, publication promotion.</a:t>
            </a:r>
            <a:endParaRPr lang="en-US" b="1" dirty="0">
              <a:solidFill>
                <a:schemeClr val="tx1">
                  <a:lumMod val="95000"/>
                  <a:lumOff val="5000"/>
                </a:schemeClr>
              </a:solidFill>
              <a:latin typeface="Arial" panose="020B0604020202020204" pitchFamily="34" charset="0"/>
              <a:cs typeface="Arial" panose="020B0604020202020204" pitchFamily="34" charset="0"/>
            </a:endParaRPr>
          </a:p>
        </p:txBody>
      </p:sp>
      <p:sp>
        <p:nvSpPr>
          <p:cNvPr id="7" name="Rounded Rectangle 6">
            <a:extLst>
              <a:ext uri="{FF2B5EF4-FFF2-40B4-BE49-F238E27FC236}">
                <a16:creationId xmlns:a16="http://schemas.microsoft.com/office/drawing/2014/main" id="{C1DAECCD-0C52-F343-B0C4-5B415F90CA94}"/>
              </a:ext>
            </a:extLst>
          </p:cNvPr>
          <p:cNvSpPr/>
          <p:nvPr/>
        </p:nvSpPr>
        <p:spPr>
          <a:xfrm>
            <a:off x="7575551" y="5170488"/>
            <a:ext cx="4133849" cy="162560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a:solidFill>
                  <a:schemeClr val="tx1">
                    <a:lumMod val="95000"/>
                    <a:lumOff val="5000"/>
                  </a:schemeClr>
                </a:solidFill>
                <a:latin typeface="Arial" panose="020B0604020202020204" pitchFamily="34" charset="0"/>
                <a:cs typeface="Arial" panose="020B0604020202020204" pitchFamily="34" charset="0"/>
              </a:rPr>
              <a:t>Marketing officer (CMO) </a:t>
            </a:r>
            <a:r>
              <a:rPr lang="en-US" err="1">
                <a:solidFill>
                  <a:schemeClr val="tx1">
                    <a:lumMod val="95000"/>
                    <a:lumOff val="5000"/>
                  </a:schemeClr>
                </a:solidFill>
                <a:latin typeface="Arial" panose="020B0604020202020204" pitchFamily="34" charset="0"/>
                <a:cs typeface="Arial" panose="020B0604020202020204" pitchFamily="34" charset="0"/>
              </a:rPr>
              <a:t>Mr</a:t>
            </a:r>
            <a:r>
              <a:rPr lang="en-US">
                <a:solidFill>
                  <a:schemeClr val="tx1">
                    <a:lumMod val="95000"/>
                    <a:lumOff val="5000"/>
                  </a:schemeClr>
                </a:solidFill>
                <a:latin typeface="Arial" panose="020B0604020202020204" pitchFamily="34" charset="0"/>
                <a:cs typeface="Arial" panose="020B0604020202020204" pitchFamily="34" charset="0"/>
              </a:rPr>
              <a:t> Dragos Zane is in charge of the restaurant's market strategy and fresh supplies.</a:t>
            </a:r>
            <a:endParaRPr lang="en-US" b="1">
              <a:solidFill>
                <a:schemeClr val="tx1">
                  <a:lumMod val="95000"/>
                  <a:lumOff val="5000"/>
                </a:schemeClr>
              </a:solidFill>
              <a:latin typeface="Arial" panose="020B0604020202020204" pitchFamily="34" charset="0"/>
              <a:cs typeface="Arial" panose="020B0604020202020204" pitchFamily="34" charset="0"/>
            </a:endParaRPr>
          </a:p>
        </p:txBody>
      </p:sp>
      <p:sp>
        <p:nvSpPr>
          <p:cNvPr id="8" name="Rounded Rectangle 7">
            <a:extLst>
              <a:ext uri="{FF2B5EF4-FFF2-40B4-BE49-F238E27FC236}">
                <a16:creationId xmlns:a16="http://schemas.microsoft.com/office/drawing/2014/main" id="{73074865-534B-B545-8350-E63DD1E07BC8}"/>
              </a:ext>
            </a:extLst>
          </p:cNvPr>
          <p:cNvSpPr/>
          <p:nvPr/>
        </p:nvSpPr>
        <p:spPr>
          <a:xfrm>
            <a:off x="3688556" y="3174207"/>
            <a:ext cx="5145086" cy="1996281"/>
          </a:xfrm>
          <a:prstGeom prst="roundRect">
            <a:avLst/>
          </a:prstGeom>
          <a:solidFill>
            <a:srgbClr val="C5BDD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b="1">
                <a:solidFill>
                  <a:schemeClr val="tx1">
                    <a:lumMod val="95000"/>
                    <a:lumOff val="5000"/>
                  </a:schemeClr>
                </a:solidFill>
                <a:latin typeface="Arial" panose="020B0604020202020204" pitchFamily="34" charset="0"/>
                <a:cs typeface="Arial" panose="020B0604020202020204" pitchFamily="34" charset="0"/>
              </a:rPr>
              <a:t>Chief executive officer (CEO)</a:t>
            </a:r>
          </a:p>
          <a:p>
            <a:pPr algn="ctr">
              <a:lnSpc>
                <a:spcPct val="150000"/>
              </a:lnSpc>
            </a:pPr>
            <a:r>
              <a:rPr lang="en-US" err="1">
                <a:solidFill>
                  <a:schemeClr val="tx1">
                    <a:lumMod val="95000"/>
                    <a:lumOff val="5000"/>
                  </a:schemeClr>
                </a:solidFill>
                <a:latin typeface="Arial" panose="020B0604020202020204" pitchFamily="34" charset="0"/>
                <a:cs typeface="Arial" panose="020B0604020202020204" pitchFamily="34" charset="0"/>
              </a:rPr>
              <a:t>Mrs</a:t>
            </a:r>
            <a:r>
              <a:rPr lang="en-US">
                <a:solidFill>
                  <a:schemeClr val="tx1">
                    <a:lumMod val="95000"/>
                    <a:lumOff val="5000"/>
                  </a:schemeClr>
                </a:solidFill>
                <a:latin typeface="Arial" panose="020B0604020202020204" pitchFamily="34" charset="0"/>
                <a:cs typeface="Arial" panose="020B0604020202020204" pitchFamily="34" charset="0"/>
              </a:rPr>
              <a:t> Madalina </a:t>
            </a:r>
            <a:r>
              <a:rPr lang="en-US" err="1">
                <a:solidFill>
                  <a:schemeClr val="tx1">
                    <a:lumMod val="95000"/>
                    <a:lumOff val="5000"/>
                  </a:schemeClr>
                </a:solidFill>
                <a:latin typeface="Arial" panose="020B0604020202020204" pitchFamily="34" charset="0"/>
                <a:cs typeface="Arial" panose="020B0604020202020204" pitchFamily="34" charset="0"/>
              </a:rPr>
              <a:t>Iuliana</a:t>
            </a:r>
            <a:r>
              <a:rPr lang="en-US">
                <a:solidFill>
                  <a:schemeClr val="tx1">
                    <a:lumMod val="95000"/>
                    <a:lumOff val="5000"/>
                  </a:schemeClr>
                </a:solidFill>
                <a:latin typeface="Arial" panose="020B0604020202020204" pitchFamily="34" charset="0"/>
                <a:cs typeface="Arial" panose="020B0604020202020204" pitchFamily="34" charset="0"/>
              </a:rPr>
              <a:t> </a:t>
            </a:r>
            <a:r>
              <a:rPr lang="en-US" err="1">
                <a:solidFill>
                  <a:schemeClr val="tx1">
                    <a:lumMod val="95000"/>
                    <a:lumOff val="5000"/>
                  </a:schemeClr>
                </a:solidFill>
                <a:latin typeface="Arial" panose="020B0604020202020204" pitchFamily="34" charset="0"/>
                <a:cs typeface="Arial" panose="020B0604020202020204" pitchFamily="34" charset="0"/>
              </a:rPr>
              <a:t>Lupu</a:t>
            </a:r>
            <a:r>
              <a:rPr lang="en-US">
                <a:solidFill>
                  <a:schemeClr val="tx1">
                    <a:lumMod val="95000"/>
                    <a:lumOff val="5000"/>
                  </a:schemeClr>
                </a:solidFill>
                <a:latin typeface="Arial" panose="020B0604020202020204" pitchFamily="34" charset="0"/>
                <a:cs typeface="Arial" panose="020B0604020202020204" pitchFamily="34" charset="0"/>
              </a:rPr>
              <a:t> will be in charge of significant company decisions and will serve as the principal point of contact for the board of directors.</a:t>
            </a:r>
          </a:p>
        </p:txBody>
      </p:sp>
    </p:spTree>
    <p:extLst>
      <p:ext uri="{BB962C8B-B14F-4D97-AF65-F5344CB8AC3E}">
        <p14:creationId xmlns:p14="http://schemas.microsoft.com/office/powerpoint/2010/main" val="1024567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3E443FD7-A66B-4AA0-872D-B088B9BC5F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97C6D1-5105-304F-8C56-69A966CCC966}"/>
              </a:ext>
            </a:extLst>
          </p:cNvPr>
          <p:cNvSpPr>
            <a:spLocks noGrp="1"/>
          </p:cNvSpPr>
          <p:nvPr>
            <p:ph type="title"/>
          </p:nvPr>
        </p:nvSpPr>
        <p:spPr>
          <a:xfrm>
            <a:off x="1094095" y="851517"/>
            <a:ext cx="5238466" cy="931563"/>
          </a:xfrm>
        </p:spPr>
        <p:txBody>
          <a:bodyPr vert="horz" lIns="91440" tIns="45720" rIns="91440" bIns="45720" rtlCol="0" anchor="b">
            <a:normAutofit fontScale="90000"/>
          </a:bodyPr>
          <a:lstStyle/>
          <a:p>
            <a:r>
              <a:rPr lang="en-US" sz="4800" kern="1200" dirty="0">
                <a:solidFill>
                  <a:schemeClr val="tx1"/>
                </a:solidFill>
                <a:latin typeface="Arial" panose="020B0604020202020204" pitchFamily="34" charset="0"/>
                <a:cs typeface="Arial" panose="020B0604020202020204" pitchFamily="34" charset="0"/>
              </a:rPr>
              <a:t>TARGET MARKET </a:t>
            </a:r>
          </a:p>
        </p:txBody>
      </p:sp>
      <p:sp>
        <p:nvSpPr>
          <p:cNvPr id="3" name="Text Placeholder 2">
            <a:extLst>
              <a:ext uri="{FF2B5EF4-FFF2-40B4-BE49-F238E27FC236}">
                <a16:creationId xmlns:a16="http://schemas.microsoft.com/office/drawing/2014/main" id="{073A0DD3-7473-EB43-BCF9-A5B7318F3AE1}"/>
              </a:ext>
            </a:extLst>
          </p:cNvPr>
          <p:cNvSpPr>
            <a:spLocks noGrp="1"/>
          </p:cNvSpPr>
          <p:nvPr>
            <p:ph type="body" idx="1"/>
          </p:nvPr>
        </p:nvSpPr>
        <p:spPr>
          <a:xfrm>
            <a:off x="362857" y="1973943"/>
            <a:ext cx="7168646" cy="3938909"/>
          </a:xfrm>
        </p:spPr>
        <p:txBody>
          <a:bodyPr vert="horz" lIns="91440" tIns="45720" rIns="91440" bIns="45720" rtlCol="0" anchor="t">
            <a:normAutofit/>
          </a:bodyPr>
          <a:lstStyle/>
          <a:p>
            <a:r>
              <a:rPr lang="en-US" sz="1600" kern="1200" dirty="0">
                <a:solidFill>
                  <a:schemeClr val="tx1"/>
                </a:solidFill>
                <a:latin typeface="Arial" panose="020B0604020202020204" pitchFamily="34" charset="0"/>
                <a:cs typeface="Arial" panose="020B0604020202020204" pitchFamily="34" charset="0"/>
              </a:rPr>
              <a:t>Our target market is the group of people who are most likely to buy what we're selling - in this example, diners. Our restaurant's target demographic is a subset of the greater dining market. A combination of factors is used to select target markets:</a:t>
            </a:r>
          </a:p>
          <a:p>
            <a:r>
              <a:rPr lang="en-US" sz="1600" kern="1200" dirty="0">
                <a:solidFill>
                  <a:schemeClr val="tx1"/>
                </a:solidFill>
                <a:latin typeface="Arial" panose="020B0604020202020204" pitchFamily="34" charset="0"/>
                <a:cs typeface="Arial" panose="020B0604020202020204" pitchFamily="34" charset="0"/>
              </a:rPr>
              <a:t>-age </a:t>
            </a:r>
          </a:p>
          <a:p>
            <a:r>
              <a:rPr lang="en-US" sz="1600" kern="1200" dirty="0">
                <a:solidFill>
                  <a:schemeClr val="tx1"/>
                </a:solidFill>
                <a:latin typeface="Arial" panose="020B0604020202020204" pitchFamily="34" charset="0"/>
                <a:cs typeface="Arial" panose="020B0604020202020204" pitchFamily="34" charset="0"/>
              </a:rPr>
              <a:t>-income </a:t>
            </a:r>
          </a:p>
          <a:p>
            <a:r>
              <a:rPr lang="en-US" sz="1600" kern="1200" dirty="0">
                <a:solidFill>
                  <a:schemeClr val="tx1"/>
                </a:solidFill>
                <a:latin typeface="Arial" panose="020B0604020202020204" pitchFamily="34" charset="0"/>
                <a:cs typeface="Arial" panose="020B0604020202020204" pitchFamily="34" charset="0"/>
              </a:rPr>
              <a:t>-location</a:t>
            </a:r>
          </a:p>
          <a:p>
            <a:r>
              <a:rPr lang="en-US" sz="1600" kern="1200" dirty="0">
                <a:solidFill>
                  <a:schemeClr val="tx1"/>
                </a:solidFill>
                <a:latin typeface="Arial" panose="020B0604020202020204" pitchFamily="34" charset="0"/>
                <a:cs typeface="Arial" panose="020B0604020202020204" pitchFamily="34" charset="0"/>
              </a:rPr>
              <a:t>-family status</a:t>
            </a:r>
          </a:p>
          <a:p>
            <a:r>
              <a:rPr lang="en-US" sz="1600" dirty="0">
                <a:solidFill>
                  <a:schemeClr val="tx1"/>
                </a:solidFill>
                <a:latin typeface="Arial" panose="020B0604020202020204" pitchFamily="34" charset="0"/>
                <a:cs typeface="Arial" panose="020B0604020202020204" pitchFamily="34" charset="0"/>
              </a:rPr>
              <a:t>Consider yourself a private detective. The work will never be completed. You are always looking for new ways to improve your customer service.</a:t>
            </a:r>
          </a:p>
          <a:p>
            <a:r>
              <a:rPr lang="en-US" sz="1600" dirty="0">
                <a:solidFill>
                  <a:schemeClr val="tx1"/>
                </a:solidFill>
                <a:latin typeface="Arial" panose="020B0604020202020204" pitchFamily="34" charset="0"/>
                <a:cs typeface="Arial" panose="020B0604020202020204" pitchFamily="34" charset="0"/>
              </a:rPr>
              <a:t>Ask about their lifestyle and what they like and dislike about the restaurant.</a:t>
            </a:r>
            <a:endParaRPr lang="en-US" sz="1600" kern="1200" dirty="0">
              <a:solidFill>
                <a:schemeClr val="tx1"/>
              </a:solidFill>
              <a:latin typeface="Arial" panose="020B0604020202020204" pitchFamily="34" charset="0"/>
              <a:cs typeface="Arial" panose="020B0604020202020204" pitchFamily="34" charset="0"/>
            </a:endParaRPr>
          </a:p>
          <a:p>
            <a:endParaRPr lang="en-US" sz="1100" kern="1200" dirty="0">
              <a:solidFill>
                <a:schemeClr val="tx1"/>
              </a:solidFill>
              <a:latin typeface="+mn-lt"/>
              <a:ea typeface="+mn-ea"/>
              <a:cs typeface="+mn-cs"/>
            </a:endParaRPr>
          </a:p>
        </p:txBody>
      </p:sp>
      <p:sp>
        <p:nvSpPr>
          <p:cNvPr id="34" name="Freeform: Shape 33">
            <a:extLst>
              <a:ext uri="{FF2B5EF4-FFF2-40B4-BE49-F238E27FC236}">
                <a16:creationId xmlns:a16="http://schemas.microsoft.com/office/drawing/2014/main" id="{C04BE0EF-3561-49B4-9A29-F283168A9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0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3 h 5154967"/>
              <a:gd name="connsiteX37" fmla="*/ 1625714 w 6184806"/>
              <a:gd name="connsiteY37" fmla="*/ 109243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2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0"/>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3"/>
                  <a:pt x="2445216" y="109243"/>
                </a:cubicBezTo>
                <a:cubicBezTo>
                  <a:pt x="1625714" y="109243"/>
                  <a:pt x="1625714" y="109243"/>
                  <a:pt x="1625714" y="109243"/>
                </a:cubicBezTo>
                <a:cubicBezTo>
                  <a:pt x="1572615" y="109243"/>
                  <a:pt x="1524825" y="137459"/>
                  <a:pt x="1498276" y="183309"/>
                </a:cubicBezTo>
                <a:cubicBezTo>
                  <a:pt x="1089410" y="890450"/>
                  <a:pt x="1089410" y="890450"/>
                  <a:pt x="1089410" y="890450"/>
                </a:cubicBezTo>
                <a:cubicBezTo>
                  <a:pt x="1062860" y="934537"/>
                  <a:pt x="1062860" y="990967"/>
                  <a:pt x="1089410" y="1035054"/>
                </a:cubicBezTo>
                <a:cubicBezTo>
                  <a:pt x="1498276" y="1742196"/>
                  <a:pt x="1498276" y="1742196"/>
                  <a:pt x="1498276" y="1742196"/>
                </a:cubicBezTo>
                <a:cubicBezTo>
                  <a:pt x="1511551" y="1765121"/>
                  <a:pt x="1530135" y="1783637"/>
                  <a:pt x="1552039" y="1796422"/>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icture containing chart&#10;&#10;Description automatically generated">
            <a:extLst>
              <a:ext uri="{FF2B5EF4-FFF2-40B4-BE49-F238E27FC236}">
                <a16:creationId xmlns:a16="http://schemas.microsoft.com/office/drawing/2014/main" id="{5FCF976F-58CB-BB4D-B05B-5C9D93EEF216}"/>
              </a:ext>
            </a:extLst>
          </p:cNvPr>
          <p:cNvPicPr>
            <a:picLocks noChangeAspect="1"/>
          </p:cNvPicPr>
          <p:nvPr/>
        </p:nvPicPr>
        <p:blipFill>
          <a:blip r:embed="rId3"/>
          <a:stretch>
            <a:fillRect/>
          </a:stretch>
        </p:blipFill>
        <p:spPr>
          <a:xfrm>
            <a:off x="7531503" y="2744622"/>
            <a:ext cx="3217333" cy="1986702"/>
          </a:xfrm>
          <a:prstGeom prst="rect">
            <a:avLst/>
          </a:prstGeom>
        </p:spPr>
      </p:pic>
    </p:spTree>
    <p:extLst>
      <p:ext uri="{BB962C8B-B14F-4D97-AF65-F5344CB8AC3E}">
        <p14:creationId xmlns:p14="http://schemas.microsoft.com/office/powerpoint/2010/main" val="2847902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table&#10;&#10;Description automatically generated">
            <a:extLst>
              <a:ext uri="{FF2B5EF4-FFF2-40B4-BE49-F238E27FC236}">
                <a16:creationId xmlns:a16="http://schemas.microsoft.com/office/drawing/2014/main" id="{46800250-CCCD-45AE-8E3C-20EE334E9868}"/>
              </a:ext>
            </a:extLst>
          </p:cNvPr>
          <p:cNvPicPr>
            <a:picLocks noChangeAspect="1"/>
          </p:cNvPicPr>
          <p:nvPr/>
        </p:nvPicPr>
        <p:blipFill>
          <a:blip r:embed="rId3"/>
          <a:stretch>
            <a:fillRect/>
          </a:stretch>
        </p:blipFill>
        <p:spPr>
          <a:xfrm>
            <a:off x="1645306" y="633307"/>
            <a:ext cx="8169868" cy="6018105"/>
          </a:xfrm>
          <a:prstGeom prst="rect">
            <a:avLst/>
          </a:prstGeom>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459423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Freeform: Shape 4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Title 12">
            <a:extLst>
              <a:ext uri="{FF2B5EF4-FFF2-40B4-BE49-F238E27FC236}">
                <a16:creationId xmlns:a16="http://schemas.microsoft.com/office/drawing/2014/main" id="{6AA79577-36E5-4700-9CE6-12D2C888B8F4}"/>
              </a:ext>
            </a:extLst>
          </p:cNvPr>
          <p:cNvSpPr>
            <a:spLocks noGrp="1"/>
          </p:cNvSpPr>
          <p:nvPr>
            <p:ph type="title"/>
          </p:nvPr>
        </p:nvSpPr>
        <p:spPr>
          <a:xfrm>
            <a:off x="135046" y="1413629"/>
            <a:ext cx="3769278" cy="3071906"/>
          </a:xfrm>
        </p:spPr>
        <p:txBody>
          <a:bodyPr vert="horz" lIns="91440" tIns="45720" rIns="91440" bIns="45720" rtlCol="0" anchor="t">
            <a:normAutofit/>
          </a:bodyPr>
          <a:lstStyle/>
          <a:p>
            <a:r>
              <a:rPr lang="en-US" sz="2800" kern="1200" dirty="0" err="1">
                <a:solidFill>
                  <a:srgbClr val="FFFFFF"/>
                </a:solidFill>
                <a:latin typeface="Arial" panose="020B0604020202020204" pitchFamily="34" charset="0"/>
                <a:cs typeface="Arial" panose="020B0604020202020204" pitchFamily="34" charset="0"/>
              </a:rPr>
              <a:t>Hesperos</a:t>
            </a:r>
            <a:r>
              <a:rPr lang="en-US" sz="2800" kern="1200" dirty="0">
                <a:solidFill>
                  <a:srgbClr val="FFFFFF"/>
                </a:solidFill>
                <a:latin typeface="Arial" panose="020B0604020202020204" pitchFamily="34" charset="0"/>
                <a:cs typeface="Arial" panose="020B0604020202020204" pitchFamily="34" charset="0"/>
              </a:rPr>
              <a:t> Greek Restaurant</a:t>
            </a:r>
            <a:br>
              <a:rPr lang="en-US" sz="2800" kern="1200" dirty="0">
                <a:latin typeface="Arial" panose="020B0604020202020204" pitchFamily="34" charset="0"/>
                <a:cs typeface="Arial" panose="020B0604020202020204" pitchFamily="34" charset="0"/>
              </a:rPr>
            </a:br>
            <a:r>
              <a:rPr lang="en-US" sz="2800" kern="1200" dirty="0">
                <a:solidFill>
                  <a:srgbClr val="FFFFFF"/>
                </a:solidFill>
                <a:latin typeface="Arial" panose="020B0604020202020204" pitchFamily="34" charset="0"/>
                <a:cs typeface="Arial" panose="020B0604020202020204" pitchFamily="34" charset="0"/>
              </a:rPr>
              <a:t>cashflow forecast</a:t>
            </a:r>
            <a:br>
              <a:rPr lang="en-US" sz="2800" kern="1200" dirty="0">
                <a:solidFill>
                  <a:srgbClr val="FFFFFF"/>
                </a:solidFill>
                <a:latin typeface="Arial" panose="020B0604020202020204" pitchFamily="34" charset="0"/>
                <a:cs typeface="Arial" panose="020B0604020202020204" pitchFamily="34" charset="0"/>
              </a:rPr>
            </a:br>
            <a:r>
              <a:rPr lang="en-US" sz="2800" kern="1200" dirty="0">
                <a:solidFill>
                  <a:srgbClr val="FFFFFF"/>
                </a:solidFill>
                <a:latin typeface="Arial" panose="020B0604020202020204" pitchFamily="34" charset="0"/>
                <a:cs typeface="Arial" panose="020B0604020202020204" pitchFamily="34" charset="0"/>
              </a:rPr>
              <a:t>   2021-20</a:t>
            </a:r>
            <a:r>
              <a:rPr lang="en-US" sz="2800" dirty="0">
                <a:solidFill>
                  <a:srgbClr val="FFFFFF"/>
                </a:solidFill>
                <a:latin typeface="Arial" panose="020B0604020202020204" pitchFamily="34" charset="0"/>
                <a:cs typeface="Arial" panose="020B0604020202020204" pitchFamily="34" charset="0"/>
              </a:rPr>
              <a:t>22</a:t>
            </a:r>
            <a:br>
              <a:rPr lang="en-US" sz="2800" kern="1200" dirty="0">
                <a:latin typeface="Arial" panose="020B0604020202020204" pitchFamily="34" charset="0"/>
                <a:cs typeface="Arial" panose="020B0604020202020204" pitchFamily="34" charset="0"/>
              </a:rPr>
            </a:br>
            <a:br>
              <a:rPr lang="en-US" sz="2800" dirty="0">
                <a:latin typeface="Arial" panose="020B0604020202020204" pitchFamily="34" charset="0"/>
                <a:cs typeface="Arial" panose="020B0604020202020204" pitchFamily="34" charset="0"/>
              </a:rPr>
            </a:br>
            <a:endParaRPr lang="en-US" sz="2800" kern="1200" dirty="0">
              <a:solidFill>
                <a:srgbClr val="FFFFFF"/>
              </a:solidFill>
              <a:latin typeface="Arial" panose="020B0604020202020204" pitchFamily="34" charset="0"/>
              <a:cs typeface="Arial" panose="020B0604020202020204" pitchFamily="34" charset="0"/>
            </a:endParaRPr>
          </a:p>
        </p:txBody>
      </p:sp>
      <p:sp>
        <p:nvSpPr>
          <p:cNvPr id="7" name="Content Placeholder 6">
            <a:extLst>
              <a:ext uri="{FF2B5EF4-FFF2-40B4-BE49-F238E27FC236}">
                <a16:creationId xmlns:a16="http://schemas.microsoft.com/office/drawing/2014/main" id="{B7765267-84B8-43AC-B17E-2750C3D1804F}"/>
              </a:ext>
            </a:extLst>
          </p:cNvPr>
          <p:cNvSpPr>
            <a:spLocks noGrp="1"/>
          </p:cNvSpPr>
          <p:nvPr>
            <p:ph type="body" idx="1"/>
          </p:nvPr>
        </p:nvSpPr>
        <p:spPr>
          <a:xfrm>
            <a:off x="660042" y="806824"/>
            <a:ext cx="2919738" cy="1494117"/>
          </a:xfrm>
        </p:spPr>
        <p:txBody>
          <a:bodyPr vert="horz" lIns="91440" tIns="45720" rIns="91440" bIns="45720" rtlCol="0" anchor="b">
            <a:normAutofit/>
          </a:bodyPr>
          <a:lstStyle/>
          <a:p>
            <a:endParaRPr lang="en-US" sz="2000" kern="1200">
              <a:solidFill>
                <a:srgbClr val="FFFFFF"/>
              </a:solidFill>
              <a:latin typeface="+mn-lt"/>
              <a:ea typeface="+mn-ea"/>
              <a:cs typeface="+mn-cs"/>
            </a:endParaRPr>
          </a:p>
          <a:p>
            <a:endParaRPr lang="en-US" sz="2000" kern="1200">
              <a:solidFill>
                <a:srgbClr val="FFFFFF"/>
              </a:solidFill>
              <a:latin typeface="+mn-lt"/>
              <a:ea typeface="+mn-ea"/>
              <a:cs typeface="+mn-cs"/>
            </a:endParaRPr>
          </a:p>
          <a:p>
            <a:endParaRPr lang="en-US" sz="2000" kern="1200">
              <a:solidFill>
                <a:srgbClr val="FFFFFF"/>
              </a:solidFill>
              <a:latin typeface="+mn-lt"/>
              <a:ea typeface="+mn-ea"/>
              <a:cs typeface="+mn-cs"/>
            </a:endParaRPr>
          </a:p>
          <a:p>
            <a:endParaRPr lang="en-US" sz="2000" kern="1200">
              <a:solidFill>
                <a:srgbClr val="FFFFFF"/>
              </a:solidFill>
              <a:latin typeface="+mn-lt"/>
              <a:ea typeface="+mn-ea"/>
              <a:cs typeface="+mn-cs"/>
            </a:endParaRPr>
          </a:p>
          <a:p>
            <a:endParaRPr lang="en-US" sz="2000" kern="1200">
              <a:solidFill>
                <a:srgbClr val="FFFFFF"/>
              </a:solidFill>
              <a:latin typeface="+mn-lt"/>
              <a:ea typeface="+mn-ea"/>
              <a:cs typeface="+mn-cs"/>
            </a:endParaRPr>
          </a:p>
          <a:p>
            <a:endParaRPr lang="en-US" sz="2000" kern="1200">
              <a:solidFill>
                <a:srgbClr val="FFFFFF"/>
              </a:solidFill>
              <a:latin typeface="+mn-lt"/>
              <a:ea typeface="+mn-ea"/>
              <a:cs typeface="+mn-cs"/>
            </a:endParaRPr>
          </a:p>
          <a:p>
            <a:endParaRPr lang="en-US" sz="2000" kern="1200">
              <a:solidFill>
                <a:srgbClr val="FFFFFF"/>
              </a:solidFill>
              <a:latin typeface="+mn-lt"/>
              <a:ea typeface="+mn-ea"/>
              <a:cs typeface="+mn-cs"/>
            </a:endParaRPr>
          </a:p>
        </p:txBody>
      </p:sp>
      <p:pic>
        <p:nvPicPr>
          <p:cNvPr id="10" name="Picture 10" descr="Table&#10;&#10;Description automatically generated">
            <a:extLst>
              <a:ext uri="{FF2B5EF4-FFF2-40B4-BE49-F238E27FC236}">
                <a16:creationId xmlns:a16="http://schemas.microsoft.com/office/drawing/2014/main" id="{7133048B-A746-4F51-83F5-01BDEB832E90}"/>
              </a:ext>
            </a:extLst>
          </p:cNvPr>
          <p:cNvPicPr>
            <a:picLocks noChangeAspect="1"/>
          </p:cNvPicPr>
          <p:nvPr/>
        </p:nvPicPr>
        <p:blipFill rotWithShape="1">
          <a:blip r:embed="rId3"/>
          <a:srcRect t="12500" r="162" b="-260"/>
          <a:stretch/>
        </p:blipFill>
        <p:spPr>
          <a:xfrm>
            <a:off x="4018728" y="1366656"/>
            <a:ext cx="8058868" cy="4197714"/>
          </a:xfrm>
          <a:prstGeom prst="rect">
            <a:avLst/>
          </a:prstGeom>
        </p:spPr>
      </p:pic>
    </p:spTree>
    <p:extLst>
      <p:ext uri="{BB962C8B-B14F-4D97-AF65-F5344CB8AC3E}">
        <p14:creationId xmlns:p14="http://schemas.microsoft.com/office/powerpoint/2010/main" val="160612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DF1A8-DA9E-0A4B-B5F1-F98E21FD4042}"/>
              </a:ext>
            </a:extLst>
          </p:cNvPr>
          <p:cNvSpPr>
            <a:spLocks noGrp="1"/>
          </p:cNvSpPr>
          <p:nvPr>
            <p:ph type="ctrTitle"/>
          </p:nvPr>
        </p:nvSpPr>
        <p:spPr>
          <a:xfrm>
            <a:off x="1227117" y="279215"/>
            <a:ext cx="9144000" cy="477837"/>
          </a:xfrm>
        </p:spPr>
        <p:txBody>
          <a:bodyPr>
            <a:normAutofit/>
          </a:bodyPr>
          <a:lstStyle/>
          <a:p>
            <a:r>
              <a:rPr lang="en-US" sz="2800">
                <a:latin typeface="Arial" panose="020B0604020202020204" pitchFamily="34" charset="0"/>
                <a:cs typeface="Arial" panose="020B0604020202020204" pitchFamily="34" charset="0"/>
              </a:rPr>
              <a:t>Reference</a:t>
            </a:r>
          </a:p>
        </p:txBody>
      </p:sp>
      <p:sp>
        <p:nvSpPr>
          <p:cNvPr id="3" name="Subtitle 2">
            <a:extLst>
              <a:ext uri="{FF2B5EF4-FFF2-40B4-BE49-F238E27FC236}">
                <a16:creationId xmlns:a16="http://schemas.microsoft.com/office/drawing/2014/main" id="{3F2FC4AA-5EA2-4C41-9398-3E188423B388}"/>
              </a:ext>
            </a:extLst>
          </p:cNvPr>
          <p:cNvSpPr>
            <a:spLocks noGrp="1"/>
          </p:cNvSpPr>
          <p:nvPr>
            <p:ph type="subTitle" idx="1"/>
          </p:nvPr>
        </p:nvSpPr>
        <p:spPr>
          <a:xfrm>
            <a:off x="467096" y="994558"/>
            <a:ext cx="10778835" cy="5441867"/>
          </a:xfrm>
        </p:spPr>
        <p:txBody>
          <a:bodyPr>
            <a:normAutofit/>
          </a:bodyPr>
          <a:lstStyle/>
          <a:p>
            <a:pPr algn="l">
              <a:lnSpc>
                <a:spcPct val="150000"/>
              </a:lnSpc>
            </a:pPr>
            <a:r>
              <a:rPr lang="en-GB" sz="1400" dirty="0">
                <a:latin typeface="Arial" panose="020B0604020202020204" pitchFamily="34" charset="0"/>
                <a:cs typeface="Arial" panose="020B0604020202020204" pitchFamily="34" charset="0"/>
              </a:rPr>
              <a:t>Guest Innovations, I., 2021. </a:t>
            </a:r>
            <a:r>
              <a:rPr lang="en-GB" sz="1400" i="1" dirty="0">
                <a:latin typeface="Arial" panose="020B0604020202020204" pitchFamily="34" charset="0"/>
                <a:cs typeface="Arial" panose="020B0604020202020204" pitchFamily="34" charset="0"/>
              </a:rPr>
              <a:t>Restaurant Target Marketing</a:t>
            </a:r>
            <a:r>
              <a:rPr lang="en-GB" sz="1400" dirty="0">
                <a:latin typeface="Arial" panose="020B0604020202020204" pitchFamily="34" charset="0"/>
                <a:cs typeface="Arial" panose="020B0604020202020204" pitchFamily="34" charset="0"/>
              </a:rPr>
              <a:t>. [online] </a:t>
            </a:r>
            <a:r>
              <a:rPr lang="en-GB" sz="1400" dirty="0" err="1">
                <a:latin typeface="Arial" panose="020B0604020202020204" pitchFamily="34" charset="0"/>
                <a:cs typeface="Arial" panose="020B0604020202020204" pitchFamily="34" charset="0"/>
              </a:rPr>
              <a:t>Rezku</a:t>
            </a:r>
            <a:r>
              <a:rPr lang="en-GB" sz="1400" dirty="0">
                <a:latin typeface="Arial" panose="020B0604020202020204" pitchFamily="34" charset="0"/>
                <a:cs typeface="Arial" panose="020B0604020202020204" pitchFamily="34" charset="0"/>
              </a:rPr>
              <a:t>. Available at: &lt;https://</a:t>
            </a:r>
            <a:r>
              <a:rPr lang="en-GB" sz="1400" dirty="0" err="1">
                <a:latin typeface="Arial" panose="020B0604020202020204" pitchFamily="34" charset="0"/>
                <a:cs typeface="Arial" panose="020B0604020202020204" pitchFamily="34" charset="0"/>
              </a:rPr>
              <a:t>rezku.com</a:t>
            </a:r>
            <a:r>
              <a:rPr lang="en-GB" sz="1400" dirty="0">
                <a:latin typeface="Arial" panose="020B0604020202020204" pitchFamily="34" charset="0"/>
                <a:cs typeface="Arial" panose="020B0604020202020204" pitchFamily="34" charset="0"/>
              </a:rPr>
              <a:t>/blog/restaurant-target-marketing&gt; [Accessed 18 November 2021]</a:t>
            </a:r>
          </a:p>
          <a:p>
            <a:pPr algn="l">
              <a:lnSpc>
                <a:spcPct val="150000"/>
              </a:lnSpc>
            </a:pPr>
            <a:r>
              <a:rPr lang="en-GB" sz="1400" dirty="0" err="1">
                <a:latin typeface="Arial" panose="020B0604020202020204" pitchFamily="34" charset="0"/>
                <a:cs typeface="Arial" panose="020B0604020202020204" pitchFamily="34" charset="0"/>
              </a:rPr>
              <a:t>Howandwhat.net</a:t>
            </a:r>
            <a:r>
              <a:rPr lang="en-GB" sz="1400" dirty="0">
                <a:latin typeface="Arial" panose="020B0604020202020204" pitchFamily="34" charset="0"/>
                <a:cs typeface="Arial" panose="020B0604020202020204" pitchFamily="34" charset="0"/>
              </a:rPr>
              <a:t>. 2021. [online] Available at: &lt;https://</a:t>
            </a:r>
            <a:r>
              <a:rPr lang="en-GB" sz="1400" dirty="0" err="1">
                <a:latin typeface="Arial" panose="020B0604020202020204" pitchFamily="34" charset="0"/>
                <a:cs typeface="Arial" panose="020B0604020202020204" pitchFamily="34" charset="0"/>
              </a:rPr>
              <a:t>howandwhat.net</a:t>
            </a:r>
            <a:r>
              <a:rPr lang="en-GB" sz="1400" dirty="0">
                <a:latin typeface="Arial" panose="020B0604020202020204" pitchFamily="34" charset="0"/>
                <a:cs typeface="Arial" panose="020B0604020202020204" pitchFamily="34" charset="0"/>
              </a:rPr>
              <a:t>/</a:t>
            </a:r>
            <a:r>
              <a:rPr lang="en-GB" sz="1400" dirty="0" err="1">
                <a:latin typeface="Arial" panose="020B0604020202020204" pitchFamily="34" charset="0"/>
                <a:cs typeface="Arial" panose="020B0604020202020204" pitchFamily="34" charset="0"/>
              </a:rPr>
              <a:t>pestel</a:t>
            </a:r>
            <a:r>
              <a:rPr lang="en-GB" sz="1400" dirty="0">
                <a:latin typeface="Arial" panose="020B0604020202020204" pitchFamily="34" charset="0"/>
                <a:cs typeface="Arial" panose="020B0604020202020204" pitchFamily="34" charset="0"/>
              </a:rPr>
              <a:t>-analysis-restaurant-industry/&gt; [Accessed 11 November 2021].</a:t>
            </a:r>
          </a:p>
          <a:p>
            <a:pPr algn="l">
              <a:lnSpc>
                <a:spcPct val="150000"/>
              </a:lnSpc>
            </a:pPr>
            <a:r>
              <a:rPr lang="en-GB" sz="1400" dirty="0" err="1">
                <a:latin typeface="Arial" panose="020B0604020202020204" pitchFamily="34" charset="0"/>
                <a:cs typeface="Arial" panose="020B0604020202020204" pitchFamily="34" charset="0"/>
              </a:rPr>
              <a:t>Home.binwise.com</a:t>
            </a:r>
            <a:r>
              <a:rPr lang="en-GB" sz="1400" dirty="0">
                <a:latin typeface="Arial" panose="020B0604020202020204" pitchFamily="34" charset="0"/>
                <a:cs typeface="Arial" panose="020B0604020202020204" pitchFamily="34" charset="0"/>
              </a:rPr>
              <a:t>. 2021. SWOT Analysis for Restaurant: Guide &amp; Example. [online] Available at: &lt;https://</a:t>
            </a:r>
            <a:r>
              <a:rPr lang="en-GB" sz="1400" dirty="0" err="1">
                <a:latin typeface="Arial" panose="020B0604020202020204" pitchFamily="34" charset="0"/>
                <a:cs typeface="Arial" panose="020B0604020202020204" pitchFamily="34" charset="0"/>
              </a:rPr>
              <a:t>home.binwise.com</a:t>
            </a:r>
            <a:r>
              <a:rPr lang="en-GB" sz="1400" dirty="0">
                <a:latin typeface="Arial" panose="020B0604020202020204" pitchFamily="34" charset="0"/>
                <a:cs typeface="Arial" panose="020B0604020202020204" pitchFamily="34" charset="0"/>
              </a:rPr>
              <a:t>/blog/swot-analysis-restaurant&gt; [Accessed 11 November 2021].</a:t>
            </a:r>
          </a:p>
          <a:p>
            <a:pPr algn="l">
              <a:lnSpc>
                <a:spcPct val="150000"/>
              </a:lnSpc>
            </a:pPr>
            <a:r>
              <a:rPr lang="en-GB" sz="1400" dirty="0">
                <a:latin typeface="Arial" panose="020B0604020202020204" pitchFamily="34" charset="0"/>
                <a:cs typeface="Arial" panose="020B0604020202020204" pitchFamily="34" charset="0"/>
              </a:rPr>
              <a:t>https://spreadsheetsforbusiness.com/restaurant-financial-projections-business-plan-example/</a:t>
            </a:r>
          </a:p>
          <a:p>
            <a:pPr algn="l">
              <a:lnSpc>
                <a:spcPct val="150000"/>
              </a:lnSpc>
            </a:pPr>
            <a:r>
              <a:rPr lang="en-GB" sz="1400" dirty="0">
                <a:latin typeface="Arial" panose="020B0604020202020204" pitchFamily="34" charset="0"/>
                <a:cs typeface="Arial" panose="020B0604020202020204" pitchFamily="34" charset="0"/>
              </a:rPr>
              <a:t>McKeever, M., n.d. </a:t>
            </a:r>
            <a:r>
              <a:rPr lang="en-GB" sz="1400" i="1" dirty="0">
                <a:latin typeface="Arial" panose="020B0604020202020204" pitchFamily="34" charset="0"/>
                <a:cs typeface="Arial" panose="020B0604020202020204" pitchFamily="34" charset="0"/>
              </a:rPr>
              <a:t>How to write a business plan</a:t>
            </a:r>
            <a:r>
              <a:rPr lang="en-GB" sz="1400" dirty="0">
                <a:latin typeface="Arial" panose="020B0604020202020204" pitchFamily="34" charset="0"/>
                <a:cs typeface="Arial" panose="020B0604020202020204" pitchFamily="34" charset="0"/>
              </a:rPr>
              <a:t>.</a:t>
            </a:r>
          </a:p>
          <a:p>
            <a:pPr algn="l">
              <a:lnSpc>
                <a:spcPct val="150000"/>
              </a:lnSpc>
            </a:pPr>
            <a:r>
              <a:rPr lang="en-GB" sz="1400" dirty="0" err="1">
                <a:latin typeface="Arial" panose="020B0604020202020204" pitchFamily="34" charset="0"/>
                <a:cs typeface="Arial" panose="020B0604020202020204" pitchFamily="34" charset="0"/>
              </a:rPr>
              <a:t>Restaurantowner.com</a:t>
            </a:r>
            <a:r>
              <a:rPr lang="en-GB" sz="1400" dirty="0">
                <a:latin typeface="Arial" panose="020B0604020202020204" pitchFamily="34" charset="0"/>
                <a:cs typeface="Arial" panose="020B0604020202020204" pitchFamily="34" charset="0"/>
              </a:rPr>
              <a:t>. 2021. </a:t>
            </a:r>
            <a:r>
              <a:rPr lang="en-GB" sz="1400" i="1" dirty="0">
                <a:latin typeface="Arial" panose="020B0604020202020204" pitchFamily="34" charset="0"/>
                <a:cs typeface="Arial" panose="020B0604020202020204" pitchFamily="34" charset="0"/>
              </a:rPr>
              <a:t>SERVICE: The Real Product of Your Restaurant - You Know It, So Do Your Customers</a:t>
            </a:r>
            <a:r>
              <a:rPr lang="en-GB" sz="1400" dirty="0">
                <a:latin typeface="Arial" panose="020B0604020202020204" pitchFamily="34" charset="0"/>
                <a:cs typeface="Arial" panose="020B0604020202020204" pitchFamily="34" charset="0"/>
              </a:rPr>
              <a:t>. [online] Available at: &lt;https://</a:t>
            </a:r>
            <a:r>
              <a:rPr lang="en-GB" sz="1400" dirty="0" err="1">
                <a:latin typeface="Arial" panose="020B0604020202020204" pitchFamily="34" charset="0"/>
                <a:cs typeface="Arial" panose="020B0604020202020204" pitchFamily="34" charset="0"/>
              </a:rPr>
              <a:t>www.restaurantowner.com</a:t>
            </a:r>
            <a:r>
              <a:rPr lang="en-GB" sz="1400" dirty="0">
                <a:latin typeface="Arial" panose="020B0604020202020204" pitchFamily="34" charset="0"/>
                <a:cs typeface="Arial" panose="020B0604020202020204" pitchFamily="34" charset="0"/>
              </a:rPr>
              <a:t>/public/SERVICE-The-Real-Product-of-Your-Restaurant-You-Know-It-So-Do-Your-Customers.cfm&gt; [Accessed 12 November 2021].</a:t>
            </a:r>
          </a:p>
          <a:p>
            <a:pPr algn="l">
              <a:lnSpc>
                <a:spcPct val="150000"/>
              </a:lnSpc>
            </a:pPr>
            <a:endParaRPr lang="en-GB" sz="1100" dirty="0">
              <a:latin typeface="Arial" panose="020B0604020202020204" pitchFamily="34" charset="0"/>
              <a:cs typeface="Arial" panose="020B0604020202020204" pitchFamily="34" charset="0"/>
            </a:endParaRPr>
          </a:p>
          <a:p>
            <a:pPr algn="l">
              <a:lnSpc>
                <a:spcPct val="150000"/>
              </a:lnSpc>
            </a:pPr>
            <a:endParaRPr lang="en-GB" sz="1400" dirty="0">
              <a:latin typeface="Arial" panose="020B0604020202020204" pitchFamily="34" charset="0"/>
              <a:cs typeface="Arial" panose="020B0604020202020204" pitchFamily="34" charset="0"/>
            </a:endParaRPr>
          </a:p>
          <a:p>
            <a:pPr algn="l">
              <a:lnSpc>
                <a:spcPct val="150000"/>
              </a:lnSpc>
            </a:pPr>
            <a:endParaRPr lang="en-GB" sz="1200" dirty="0">
              <a:latin typeface="Arial" panose="020B0604020202020204" pitchFamily="34" charset="0"/>
              <a:cs typeface="Arial" panose="020B0604020202020204" pitchFamily="34" charset="0"/>
            </a:endParaRPr>
          </a:p>
          <a:p>
            <a:pPr algn="l">
              <a:lnSpc>
                <a:spcPct val="150000"/>
              </a:lnSpc>
            </a:pPr>
            <a:endParaRPr lang="en-GB" sz="1200" dirty="0">
              <a:latin typeface="Arial" panose="020B0604020202020204" pitchFamily="34" charset="0"/>
              <a:cs typeface="Arial" panose="020B0604020202020204" pitchFamily="34" charset="0"/>
            </a:endParaRPr>
          </a:p>
          <a:p>
            <a:pPr algn="l">
              <a:lnSpc>
                <a:spcPct val="150000"/>
              </a:lnSpc>
            </a:pP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36831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3139</TotalTime>
  <Words>1640</Words>
  <Application>Microsoft Macintosh PowerPoint</Application>
  <PresentationFormat>Widescreen</PresentationFormat>
  <Paragraphs>184</Paragraphs>
  <Slides>17</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Algerian</vt:lpstr>
      <vt:lpstr>Arial</vt:lpstr>
      <vt:lpstr>Calibri</vt:lpstr>
      <vt:lpstr>Calibri Light</vt:lpstr>
      <vt:lpstr>Office Theme</vt:lpstr>
      <vt:lpstr>Business plan: Greek restaurant Hesperos Course: Certificate in Higher Education Skills for the Workplace  Module : Managing Enterprise in the 21st Century Module code : 4006 Student name / ID number:   Madalina Lupu (1911762) Timurhan Gabriel Avci (1915405) Andreea Elena (2016917) George Cuzmin (2016154) Dragos Zane (2022015) </vt:lpstr>
      <vt:lpstr> </vt:lpstr>
      <vt:lpstr> Business restaurant overview</vt:lpstr>
      <vt:lpstr>Product and service </vt:lpstr>
      <vt:lpstr>Mission statement and vision</vt:lpstr>
      <vt:lpstr>                                           Greek restaurant Hesperos menu</vt:lpstr>
      <vt:lpstr>PowerPoint Presentation</vt:lpstr>
      <vt:lpstr>Market audit- competitor’s analysis</vt:lpstr>
      <vt:lpstr>Market analysis </vt:lpstr>
      <vt:lpstr>Marketing and sale plan</vt:lpstr>
      <vt:lpstr>Swot analysis</vt:lpstr>
      <vt:lpstr> </vt:lpstr>
      <vt:lpstr>                  Management Team</vt:lpstr>
      <vt:lpstr>TARGET MARKET </vt:lpstr>
      <vt:lpstr>PowerPoint Presentation</vt:lpstr>
      <vt:lpstr>Hesperos Greek Restaurant cashflow forecast    2021-2022  </vt:lpstr>
      <vt:lpstr>Reference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plan: Programme : Certificate in Higher Education Skills for the Workplace  Module : Managing Enterprise in the 21st Century Module code :  Student name / ID number:  </dc:title>
  <dc:subject/>
  <dc:creator>Madalina Iuliana Lupu (1911762)</dc:creator>
  <cp:keywords/>
  <dc:description/>
  <cp:lastModifiedBy>Dragos Zane (2022015)</cp:lastModifiedBy>
  <cp:revision>2</cp:revision>
  <cp:lastPrinted>2021-11-07T21:56:04Z</cp:lastPrinted>
  <dcterms:created xsi:type="dcterms:W3CDTF">2021-11-04T00:54:26Z</dcterms:created>
  <dcterms:modified xsi:type="dcterms:W3CDTF">2021-11-19T00:17:24Z</dcterms:modified>
  <cp:category/>
</cp:coreProperties>
</file>